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715000" type="screen16x10"/>
  <p:notesSz cx="6742113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18971" y="0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lang="fi-FI" sz="8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fld>
            <a:endParaRPr lang="fi-FI" sz="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00" cy="370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700" cy="444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700" cy="4935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00" cy="370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700" cy="444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700" cy="4935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oitu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3568" y="2209428"/>
            <a:ext cx="7992888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683568" y="3505572"/>
            <a:ext cx="799288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323528" y="5188178"/>
            <a:ext cx="3528392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UEF</a:t>
            </a:r>
            <a:r>
              <a:rPr lang="fi-FI" sz="1100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 // University of Eastern Finland</a:t>
            </a:r>
          </a:p>
        </p:txBody>
      </p:sp>
      <p:sp>
        <p:nvSpPr>
          <p:cNvPr id="21" name="Shape 21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5148064" y="5161756"/>
            <a:ext cx="3600400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1" u="none" strike="noStrike" cap="none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23" name="Shape 23" descr="UEF_tunnus_harmaa_tausta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3453" y="401520"/>
            <a:ext cx="1422787" cy="135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hjä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 + kuv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4896544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436096" y="1561356"/>
            <a:ext cx="3312368" cy="3456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None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8352928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7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342900" marR="0" lvl="1" indent="0" algn="ctr" rtl="0"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SzPts val="1500"/>
              <a:buFont typeface="Palatino Linotype"/>
              <a:buNone/>
              <a:defRPr sz="15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685800" marR="0" lvl="2" indent="0" algn="ctr" rtl="0">
              <a:spcBef>
                <a:spcPts val="0"/>
              </a:spcBef>
              <a:spcAft>
                <a:spcPts val="405"/>
              </a:spcAft>
              <a:buClr>
                <a:schemeClr val="accent2"/>
              </a:buClr>
              <a:buSzPts val="1350"/>
              <a:buFont typeface="Palatino Linotype"/>
              <a:buNone/>
              <a:defRPr sz="135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028700" marR="0" lvl="3" indent="0" algn="ct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371600" marR="0" lvl="4" indent="0" algn="ct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1714500" marR="0" lvl="5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057400" marR="0" lvl="6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2400300" marR="0" lvl="7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2743200" marR="0" lvl="8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Välilehti turkoos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95536" y="409228"/>
            <a:ext cx="8352928" cy="4680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755576" y="2137420"/>
            <a:ext cx="7632848" cy="648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accent3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55576" y="2785492"/>
            <a:ext cx="7632848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361950" marR="0" lvl="1" indent="-6350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806450" marR="0" lvl="2" indent="-63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None/>
              <a:defRPr sz="16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163638" marR="0" lvl="3" indent="-7937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517650" marR="0" lvl="4" indent="-6350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opet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16664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8316664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/>
          <p:nvPr/>
        </p:nvSpPr>
        <p:spPr>
          <a:xfrm>
            <a:off x="323528" y="5188178"/>
            <a:ext cx="3528392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 b="1" i="0" u="none" strike="noStrike" cap="none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UEF</a:t>
            </a:r>
            <a:r>
              <a:rPr lang="fi-FI" sz="1100" b="0" i="0" u="none" strike="noStrike" cap="none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 // University of Eastern Finland</a:t>
            </a:r>
          </a:p>
        </p:txBody>
      </p:sp>
      <p:sp>
        <p:nvSpPr>
          <p:cNvPr id="13" name="Shape 13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 u="none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 u="none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g" /><Relationship Id="rId4" Type="http://schemas.openxmlformats.org/officeDocument/2006/relationships/image" Target="../media/image21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3" Type="http://schemas.openxmlformats.org/officeDocument/2006/relationships/image" Target="../media/image26.png" /><Relationship Id="rId7" Type="http://schemas.openxmlformats.org/officeDocument/2006/relationships/image" Target="../media/image30.jpg" /><Relationship Id="rId12" Type="http://schemas.openxmlformats.org/officeDocument/2006/relationships/image" Target="../media/image35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11" Type="http://schemas.openxmlformats.org/officeDocument/2006/relationships/image" Target="../media/image34.jpg" /><Relationship Id="rId5" Type="http://schemas.openxmlformats.org/officeDocument/2006/relationships/image" Target="../media/image28.png" /><Relationship Id="rId10" Type="http://schemas.openxmlformats.org/officeDocument/2006/relationships/image" Target="../media/image33.png" /><Relationship Id="rId4" Type="http://schemas.openxmlformats.org/officeDocument/2006/relationships/image" Target="../media/image27.png" /><Relationship Id="rId9" Type="http://schemas.openxmlformats.org/officeDocument/2006/relationships/image" Target="../media/image32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 /><Relationship Id="rId7" Type="http://schemas.openxmlformats.org/officeDocument/2006/relationships/image" Target="../media/image40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9.jpg" /><Relationship Id="rId5" Type="http://schemas.openxmlformats.org/officeDocument/2006/relationships/image" Target="../media/image38.jpg" /><Relationship Id="rId4" Type="http://schemas.openxmlformats.org/officeDocument/2006/relationships/image" Target="../media/image37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4.jpg" /><Relationship Id="rId5" Type="http://schemas.openxmlformats.org/officeDocument/2006/relationships/image" Target="../media/image43.png" /><Relationship Id="rId4" Type="http://schemas.openxmlformats.org/officeDocument/2006/relationships/image" Target="../media/image42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5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8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www.youtube.com/watch?v=BvTkefJHfC0" TargetMode="External" /><Relationship Id="rId5" Type="http://schemas.openxmlformats.org/officeDocument/2006/relationships/image" Target="../media/image13.jpg" /><Relationship Id="rId4" Type="http://schemas.openxmlformats.org/officeDocument/2006/relationships/image" Target="../media/image12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492299" y="2517372"/>
            <a:ext cx="799288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Opiskelemaan matematiikkaa, fysiikkaa ja kemiaa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323528" y="4518074"/>
            <a:ext cx="835292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None/>
            </a:pPr>
            <a:r>
              <a:rPr lang="fi-FI" sz="1400" b="1" i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Tilaisuus tähän!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312279" y="4858717"/>
            <a:ext cx="835292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alatino Linotype"/>
              <a:buNone/>
            </a:pPr>
            <a:r>
              <a:rPr lang="fi-FI" sz="1200" i="1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Esittelijöiden nimet tähän!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421134" y="1723989"/>
            <a:ext cx="7992888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3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Tervetuloa Joensuuhun</a:t>
            </a: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2017859"/>
            <a:ext cx="3101612" cy="19597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" name="Shape 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840" y="3382671"/>
            <a:ext cx="2395857" cy="15955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10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422277" y="172172"/>
            <a:ext cx="7993062" cy="100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Opiskelusta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241575" y="1074625"/>
            <a:ext cx="5112600" cy="133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Vapaus ja vastuu</a:t>
            </a: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-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Vapaus valita kursseja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-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Vastuu opiskelujen edistymisestä, mahdollisuus omaan aikatauluun</a:t>
            </a:r>
          </a:p>
          <a:p>
            <a:pPr marL="361950" marR="0" lvl="1" indent="-1333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1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0779" y="820790"/>
            <a:ext cx="2754860" cy="18456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75" name="Shape 175"/>
          <p:cNvSpPr txBox="1"/>
          <p:nvPr/>
        </p:nvSpPr>
        <p:spPr>
          <a:xfrm>
            <a:off x="241575" y="2580650"/>
            <a:ext cx="5240700" cy="2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Monipuolista opetusta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Luentoja, fli</a:t>
            </a: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pped learning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Palatino Linotype"/>
              <a:buChar char="–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Tutoriaaleja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Laskuharjoituksia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Palatino Linotype"/>
              <a:buChar char="–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Käytännön harjoituksia (kem, fys, mat)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Tutkimus- ja projektitöitä</a:t>
            </a: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Opetusharjoitteluja</a:t>
            </a: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8708" y="3318618"/>
            <a:ext cx="2792129" cy="157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11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323528" y="337220"/>
            <a:ext cx="8496300" cy="53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Tiedetapahtumat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205533" y="1047244"/>
            <a:ext cx="5158555" cy="1528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627063" marR="0" lvl="1" indent="-2714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-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Opiskelijoiden ideoimia aktiviteetteja viedään eri tapahtumiin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(mm. 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tiedetapahtum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SciFest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iin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) ja kouluihin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6060" y="553244"/>
            <a:ext cx="3246956" cy="21599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2600" t="16379" r="32800" b="45821"/>
          <a:stretch/>
        </p:blipFill>
        <p:spPr>
          <a:xfrm>
            <a:off x="4067944" y="3001516"/>
            <a:ext cx="4662500" cy="21519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l="21010" t="8995" b="16044"/>
          <a:stretch/>
        </p:blipFill>
        <p:spPr>
          <a:xfrm>
            <a:off x="323537" y="2172941"/>
            <a:ext cx="3580361" cy="227914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Tiedekerhot </a:t>
            </a:r>
            <a:b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fi-FI" sz="2800" b="1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12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323528" y="337220"/>
            <a:ext cx="8496300" cy="53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849388"/>
            <a:ext cx="4679467" cy="26441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179788"/>
            <a:ext cx="1539872" cy="223697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4600" y="2613634"/>
            <a:ext cx="3228869" cy="24156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13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9626" y="212375"/>
            <a:ext cx="2421850" cy="6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1019" y="238754"/>
            <a:ext cx="1277354" cy="8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0115" y="212375"/>
            <a:ext cx="874700" cy="4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4615">
            <a:off x="5499623" y="1235510"/>
            <a:ext cx="3090380" cy="20515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9" name="Shape 209" descr="I:\Fys_Mat_esittely_2011\05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">
            <a:off x="5489312" y="3040033"/>
            <a:ext cx="2590856" cy="19432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0" name="Shape 210" descr="epsi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300" y="272700"/>
            <a:ext cx="2421850" cy="2421850"/>
          </a:xfrm>
          <a:prstGeom prst="rect">
            <a:avLst/>
          </a:prstGeom>
          <a:noFill/>
          <a:ln w="889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1" name="Shape 211" descr="epsi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659988">
            <a:off x="525224" y="2816199"/>
            <a:ext cx="3082376" cy="250292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pic>
      <p:pic>
        <p:nvPicPr>
          <p:cNvPr id="212" name="Shape 212" descr="liikunta iltapäivä(crop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63853">
            <a:off x="2994186" y="1270687"/>
            <a:ext cx="2330535" cy="14560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3" name="Shape 213" descr="I:\Fys_Mat_esittely_2011\P9190037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52500" y="2501300"/>
            <a:ext cx="1964525" cy="2620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4" name="Shape 214" descr="sykettä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1775" y="86850"/>
            <a:ext cx="1155250" cy="11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578" y="285751"/>
            <a:ext cx="2273592" cy="25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21" y="363518"/>
            <a:ext cx="2119596" cy="26304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t="16666" r="469" b="4878"/>
          <a:stretch/>
        </p:blipFill>
        <p:spPr>
          <a:xfrm>
            <a:off x="4890802" y="2993974"/>
            <a:ext cx="4077000" cy="235567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2" name="Shape 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1190" y="363519"/>
            <a:ext cx="2996612" cy="244077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3" name="Shape 2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1" y="3093646"/>
            <a:ext cx="3972076" cy="22560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95536" y="40922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Tulevaisuus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37060" y="1057300"/>
            <a:ext cx="3384376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Opettajana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/>
              <a:t>Hyvä työllistyvyys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Moninaiset työtehtävät, innostava työ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ansiotaso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Jatko-opintomahdollisuus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Pitkät lomat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/>
              <a:t>Mahdollisuus vaikuttaa tulevaisuuteen koulutuksen kautta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3779912" y="1057300"/>
            <a:ext cx="3699928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Tutkijana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työllistyvyys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Kansainväliset työtehtävät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Monipuolinen, innostava työ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ansiotaso (vaihtelee paljon)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Mahdollisuus tehdä tulevaisuutta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4696" y="2737591"/>
            <a:ext cx="1736378" cy="128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909" y="4180943"/>
            <a:ext cx="1647287" cy="140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0625" y="4247554"/>
            <a:ext cx="1623598" cy="12757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4" name="Shape 234" descr="SEM_8 c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241" y="193204"/>
            <a:ext cx="2164671" cy="15171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755576" y="2137420"/>
            <a:ext cx="7632848" cy="648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chemeClr val="accent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Menestyminen ylioppilaskirjoituksissa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55576" y="2785492"/>
            <a:ext cx="7632848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Valintaperusteet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16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17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539551" y="1949646"/>
            <a:ext cx="4043507" cy="1253044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M tai kaksi C:tä </a:t>
            </a:r>
            <a:r>
              <a:rPr lang="fi-FI"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pitkästä matematiikasta, fysiikasta tai kemiasta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2451363" y="4142281"/>
            <a:ext cx="252095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3380756" y="4699716"/>
            <a:ext cx="1871662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643046" y="4374809"/>
            <a:ext cx="283845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Kemisti/Kemistitutkija</a:t>
            </a:r>
          </a:p>
        </p:txBody>
      </p:sp>
      <p:cxnSp>
        <p:nvCxnSpPr>
          <p:cNvPr id="253" name="Shape 253"/>
          <p:cNvCxnSpPr/>
          <p:nvPr/>
        </p:nvCxnSpPr>
        <p:spPr>
          <a:xfrm>
            <a:off x="2915816" y="3289548"/>
            <a:ext cx="724014" cy="7920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4" name="Shape 254"/>
          <p:cNvSpPr txBox="1"/>
          <p:nvPr/>
        </p:nvSpPr>
        <p:spPr>
          <a:xfrm>
            <a:off x="4860033" y="1128045"/>
            <a:ext cx="2382950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Valintakoe</a:t>
            </a:r>
          </a:p>
        </p:txBody>
      </p:sp>
      <p:cxnSp>
        <p:nvCxnSpPr>
          <p:cNvPr id="255" name="Shape 255"/>
          <p:cNvCxnSpPr/>
          <p:nvPr/>
        </p:nvCxnSpPr>
        <p:spPr>
          <a:xfrm flipH="1">
            <a:off x="5076057" y="2888250"/>
            <a:ext cx="986215" cy="1049370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6" name="Shape 256"/>
          <p:cNvSpPr txBox="1"/>
          <p:nvPr/>
        </p:nvSpPr>
        <p:spPr>
          <a:xfrm>
            <a:off x="1056112" y="1076635"/>
            <a:ext cx="2596222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Ylioppilaskoe</a:t>
            </a:r>
          </a:p>
        </p:txBody>
      </p:sp>
      <p:cxnSp>
        <p:nvCxnSpPr>
          <p:cNvPr id="257" name="Shape 257"/>
          <p:cNvCxnSpPr/>
          <p:nvPr/>
        </p:nvCxnSpPr>
        <p:spPr>
          <a:xfrm>
            <a:off x="2341719" y="1639029"/>
            <a:ext cx="0" cy="310617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8" name="Shape 258"/>
          <p:cNvSpPr txBox="1"/>
          <p:nvPr/>
        </p:nvSpPr>
        <p:spPr>
          <a:xfrm>
            <a:off x="859855" y="3561803"/>
            <a:ext cx="25209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SUORAVALINTA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536725" y="2966375"/>
            <a:ext cx="25209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hakukohde, monta mahdollisuutta!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359272" y="218267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Tutkijaksi</a:t>
            </a:r>
          </a:p>
        </p:txBody>
      </p:sp>
      <p:cxnSp>
        <p:nvCxnSpPr>
          <p:cNvPr id="261" name="Shape 261"/>
          <p:cNvCxnSpPr/>
          <p:nvPr/>
        </p:nvCxnSpPr>
        <p:spPr>
          <a:xfrm>
            <a:off x="6062272" y="1666929"/>
            <a:ext cx="0" cy="12213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18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2349318" y="4508370"/>
            <a:ext cx="1939676" cy="738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4283968" y="4462204"/>
            <a:ext cx="210419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Aineen- ja luokanopettajan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kaksoiskelpoisuus</a:t>
            </a: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754865" y="3571205"/>
            <a:ext cx="2482142" cy="47484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Soveltuvuuskoe</a:t>
            </a:r>
          </a:p>
          <a:p>
            <a:pPr marL="361950" marR="0" lvl="1" indent="-133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71" name="Shape 271"/>
          <p:cNvCxnSpPr/>
          <p:nvPr/>
        </p:nvCxnSpPr>
        <p:spPr>
          <a:xfrm>
            <a:off x="2931429" y="3122812"/>
            <a:ext cx="0" cy="451700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2" name="Shape 272"/>
          <p:cNvSpPr txBox="1"/>
          <p:nvPr/>
        </p:nvSpPr>
        <p:spPr>
          <a:xfrm>
            <a:off x="1133196" y="1711020"/>
            <a:ext cx="4103811" cy="1333438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M tai kaksi C:tä </a:t>
            </a:r>
            <a:r>
              <a:rPr lang="fi-FI"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pitkästä matematiikasta, fysiikasta tai kemiasta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5436096" y="906295"/>
            <a:ext cx="2238934" cy="470504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Valintakoe</a:t>
            </a:r>
          </a:p>
        </p:txBody>
      </p:sp>
      <p:cxnSp>
        <p:nvCxnSpPr>
          <p:cNvPr id="274" name="Shape 274"/>
          <p:cNvCxnSpPr/>
          <p:nvPr/>
        </p:nvCxnSpPr>
        <p:spPr>
          <a:xfrm flipH="1">
            <a:off x="5336067" y="2713484"/>
            <a:ext cx="1219496" cy="8577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5" name="Shape 275"/>
          <p:cNvCxnSpPr/>
          <p:nvPr/>
        </p:nvCxnSpPr>
        <p:spPr>
          <a:xfrm flipH="1">
            <a:off x="3563888" y="4133520"/>
            <a:ext cx="144016" cy="2991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6" name="Shape 276"/>
          <p:cNvCxnSpPr/>
          <p:nvPr/>
        </p:nvCxnSpPr>
        <p:spPr>
          <a:xfrm>
            <a:off x="5003403" y="4163660"/>
            <a:ext cx="144016" cy="2991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7" name="Shape 277"/>
          <p:cNvSpPr txBox="1"/>
          <p:nvPr/>
        </p:nvSpPr>
        <p:spPr>
          <a:xfrm>
            <a:off x="1428207" y="863265"/>
            <a:ext cx="2596222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Ylioppilaskoe</a:t>
            </a:r>
          </a:p>
        </p:txBody>
      </p:sp>
      <p:cxnSp>
        <p:nvCxnSpPr>
          <p:cNvPr id="278" name="Shape 278"/>
          <p:cNvCxnSpPr/>
          <p:nvPr/>
        </p:nvCxnSpPr>
        <p:spPr>
          <a:xfrm>
            <a:off x="2656277" y="1428988"/>
            <a:ext cx="0" cy="310617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9" name="Shape 279"/>
          <p:cNvSpPr txBox="1"/>
          <p:nvPr/>
        </p:nvSpPr>
        <p:spPr>
          <a:xfrm>
            <a:off x="1022244" y="3173568"/>
            <a:ext cx="252095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suoravalinta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6695837" y="4125628"/>
            <a:ext cx="166711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Kaksi erillistä hakukohdetta!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59272" y="172036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Opettajaksi</a:t>
            </a:r>
          </a:p>
        </p:txBody>
      </p:sp>
      <p:cxnSp>
        <p:nvCxnSpPr>
          <p:cNvPr id="282" name="Shape 282"/>
          <p:cNvCxnSpPr/>
          <p:nvPr/>
        </p:nvCxnSpPr>
        <p:spPr>
          <a:xfrm>
            <a:off x="6555563" y="1492163"/>
            <a:ext cx="0" cy="12213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/>
        </p:nvSpPr>
        <p:spPr>
          <a:xfrm>
            <a:off x="2254625" y="943450"/>
            <a:ext cx="4557900" cy="14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 i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Nähdään Joensuussa</a:t>
            </a:r>
            <a:r>
              <a:rPr lang="fi-FI" sz="4000" b="0" i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!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3563888" y="4081636"/>
            <a:ext cx="1944216" cy="638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1">
                <a:solidFill>
                  <a:srgbClr val="009FB8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uef.fi</a:t>
            </a:r>
          </a:p>
          <a:p>
            <a:pPr marL="0" marR="0" lvl="0" indent="-127000" algn="ctr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1">
                <a:solidFill>
                  <a:srgbClr val="009FB8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opintopolku.fi</a:t>
            </a:r>
          </a:p>
        </p:txBody>
      </p:sp>
      <p:pic>
        <p:nvPicPr>
          <p:cNvPr id="289" name="Shape 289" descr="UEF_tunnu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461" y="2388566"/>
            <a:ext cx="1688245" cy="1688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2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5795963" y="2204170"/>
            <a:ext cx="2520950" cy="461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084888" y="2996332"/>
            <a:ext cx="1871662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898823" y="908720"/>
            <a:ext cx="3528392" cy="72008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Opettajalinja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5435327" y="908720"/>
            <a:ext cx="3240360" cy="72008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Tutkijalinja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755452" y="2132732"/>
            <a:ext cx="403225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 (mat, fys, kem, tkt)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564704" y="3335804"/>
            <a:ext cx="4248150" cy="1261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Aineenopettajan ja luokanopettajan kaksoiskelpoisuus (mat, fys, kem)</a:t>
            </a:r>
            <a:r>
              <a:rPr lang="fi-FI" sz="2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795963" y="3766691"/>
            <a:ext cx="216058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 Kemistitutkija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3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676723" y="337220"/>
            <a:ext cx="7993062" cy="792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Opettajalinja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465907" y="1129382"/>
            <a:ext cx="7536681" cy="4751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</a:t>
            </a:r>
          </a:p>
          <a:p>
            <a:pPr marL="627063" marR="0" lvl="1" indent="-2460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Pääaineena matematiikka, fysiikka</a:t>
            </a:r>
            <a:r>
              <a:rPr lang="fi-FI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kemia tai tietojenkäsittelytiede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(2 vuotta)</a:t>
            </a:r>
          </a:p>
          <a:p>
            <a:pPr marL="627063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pettajan pedag</a:t>
            </a: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ogiset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opinnot (1 vuosi)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Sivuaineina usein matematiikka, fysiikka tai kemia (1 vuosi/aine)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Kieli- ja viestintäopinnot sekä vapaasti valittavia opintoja</a:t>
            </a:r>
          </a:p>
          <a:p>
            <a:pPr marL="0" marR="0" lvl="0" indent="-1270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1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Aineenopettajan ja luokanopettajan kaksoiskelpoisuus</a:t>
            </a:r>
          </a:p>
          <a:p>
            <a:pPr marL="627063" marR="0" lvl="1" indent="-2460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Pääaineena matematiikka, fysi</a:t>
            </a:r>
            <a:r>
              <a:rPr lang="fi-FI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ikka tai kemia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(2 vuotta)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pettajan pedagogiset opinnot (1 vuosi)</a:t>
            </a:r>
          </a:p>
          <a:p>
            <a:pPr marL="627063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Sivuaineina usein matematiikka, fysiikka tai kemia (1 vuosi)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Perusopetuksessa opetettavien aineiden ja aihekokonaisuuksien monialaiset opinnot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(1 vuosi)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Kieli- ja viestintäopinnot sekä vapaasti valittavia opintoja</a:t>
            </a:r>
          </a:p>
          <a:p>
            <a:pPr marL="627063" marR="0" lvl="1" indent="-3857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270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endParaRPr sz="18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745" y="2498281"/>
            <a:ext cx="1214133" cy="15801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2999" y="192279"/>
            <a:ext cx="2331875" cy="13129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1" name="Shape 91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3009" y="4750427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4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611560" y="265212"/>
            <a:ext cx="7993062" cy="100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Matemaatikkolinja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61119" y="4638338"/>
            <a:ext cx="7991475" cy="5762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296863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Tavoitteena usein tohtorin tutkinto</a:t>
            </a:r>
          </a:p>
        </p:txBody>
      </p:sp>
      <p:pic>
        <p:nvPicPr>
          <p:cNvPr id="100" name="Shape 100" descr="File:Math lecture at TK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750" y="1605875"/>
            <a:ext cx="3048150" cy="190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01" name="Shape 101" descr="business_1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625" y="1605875"/>
            <a:ext cx="3273125" cy="1903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2" name="Shape 102"/>
          <p:cNvSpPr txBox="1"/>
          <p:nvPr/>
        </p:nvSpPr>
        <p:spPr>
          <a:xfrm>
            <a:off x="4600311" y="1098616"/>
            <a:ext cx="3660900" cy="36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Miten ja missä matematiikkaa sovelletaan?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589335" y="959753"/>
            <a:ext cx="3457575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Mistä uusi matematiikka tulee ja </a:t>
            </a: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mihin sitä tarvitaan</a:t>
            </a: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61125" y="3695225"/>
            <a:ext cx="75285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Joensuussa tutkimusalana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kompleksianalyysi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ja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differentiaaliyhtälöt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 kurssivalikoima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sivuaineeksi paljon vaihtoehtoja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Laajat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verkostoitumismahdollisuudet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Suomessa ja ulkomailla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5" name="Shape 105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1134" y="4750427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5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753220" y="337220"/>
            <a:ext cx="7993062" cy="755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Fyysikkolinja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468313" y="1020862"/>
            <a:ext cx="4895850" cy="45688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Erikoisalana fotoniikka ja moderni optiikka</a:t>
            </a:r>
          </a:p>
          <a:p>
            <a:pPr marL="0" marR="0" lvl="0" indent="-1143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Kansainvälinen maisteriohjelma</a:t>
            </a:r>
          </a:p>
          <a:p>
            <a:pPr marL="182563" marR="0" lvl="0" indent="-2968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Monipuoliset tutkimusaiheet: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Optiset mikro- ja nanorakenteet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Hiilinanomateriaalit 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Biofotoniikka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Väritutkimus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LED-teknologia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….</a:t>
            </a:r>
          </a:p>
          <a:p>
            <a:pPr marL="0" marR="0" lvl="0" indent="-1143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Vahva perustutkimus ja paljon sovellusaloja eri teknologioissa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None/>
            </a:pPr>
            <a:endParaRPr sz="16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None/>
            </a:pPr>
            <a:endParaRPr sz="14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" name="Shape 114" descr="dust_on_phc2"/>
          <p:cNvPicPr preferRelativeResize="0"/>
          <p:nvPr/>
        </p:nvPicPr>
        <p:blipFill rotWithShape="1">
          <a:blip r:embed="rId3">
            <a:alphaModFix/>
          </a:blip>
          <a:srcRect l="5960" t="10201" r="19414" b="12251"/>
          <a:stretch/>
        </p:blipFill>
        <p:spPr>
          <a:xfrm>
            <a:off x="5940152" y="2902546"/>
            <a:ext cx="2945591" cy="223621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l="1970" t="2350" r="1969" b="2655"/>
          <a:stretch/>
        </p:blipFill>
        <p:spPr>
          <a:xfrm>
            <a:off x="5938192" y="402211"/>
            <a:ext cx="2948491" cy="24074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6" name="Shape 116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160" y="4474916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6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171" y="428185"/>
            <a:ext cx="3064362" cy="15321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4" name="Shape 124" descr="WaterStructur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177" y="2695821"/>
            <a:ext cx="1877528" cy="22947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5" name="Shape 125" descr="WaterUnStructure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7177" y="2695835"/>
            <a:ext cx="1877528" cy="22735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6" name="Shape 126">
            <a:hlinkClick r:id="rId6"/>
          </p:cNvPr>
          <p:cNvSpPr/>
          <p:nvPr/>
        </p:nvSpPr>
        <p:spPr>
          <a:xfrm>
            <a:off x="7335577" y="5228309"/>
            <a:ext cx="220018" cy="220018"/>
          </a:xfrm>
          <a:prstGeom prst="smileyFace">
            <a:avLst>
              <a:gd name="adj" fmla="val 4653"/>
            </a:avLst>
          </a:prstGeom>
          <a:solidFill>
            <a:schemeClr val="accent3"/>
          </a:solidFill>
          <a:ln w="25400" cap="flat" cmpd="sng">
            <a:solidFill>
              <a:srgbClr val="BABA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3081588" y="2613725"/>
            <a:ext cx="3185700" cy="24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Vasemmalla oleva kuva kuvaa tavalliseen pintaan osuvaa vesipisaraa. </a:t>
            </a:r>
          </a:p>
          <a:p>
            <a:pPr marL="0" lvl="0" indent="0" algn="ctr">
              <a:spcBef>
                <a:spcPts val="0"/>
              </a:spcBef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Oikealla oleva laserilla käsiteltyyn pintaan. Pinta on vettähylkivä, hydrofobinen, koska siihen on tehty sopiva pintarakenne, jolloin pinnasta saadaan kosteutta ja vettä hylkivä. Samantapainen pinta on lootuksen lehdissä.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4377925" y="310075"/>
            <a:ext cx="4587000" cy="16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Metallipinnan ablatointi laserilla: lyhyillä laserpulsseilla höyrystetään metallia, jolloin siihen saadaan haluttu pintarakenne. 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Suojalasit, jotka pysäyttävät kyseisen laserin aallonpituuden, täytyy suunnitella jokaiselle laserille, aallonpituudelle, erikseen.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026" y="262401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Kemian tiedelinja</a:t>
            </a:r>
            <a:b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fi-FI" sz="2800" b="1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553697" y="2948622"/>
            <a:ext cx="3855670" cy="30362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182563" marR="0" lvl="0" indent="-2968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Monipuoliset opinnot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Valmiudet kemistin tehtäviin teollisuudessa, valtionhallinnossa ja yritystoiminnassa. </a:t>
            </a:r>
          </a:p>
          <a:p>
            <a:pPr marL="0" marR="0" lvl="0" indent="-127000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7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395222" y="2948622"/>
            <a:ext cx="4147727" cy="3456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Kemistitutkija </a:t>
            </a:r>
          </a:p>
          <a:p>
            <a:pPr marL="360363" marR="0" lvl="1" indent="-3603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Tutkimuspainotteinen koulutus, joka antaa hyvän lähtökohdan jatko-opintoihin ja toimintaan teollisuuden tutkimus- ja tuotekehittelytehtävissä.</a:t>
            </a:r>
          </a:p>
          <a:p>
            <a:pPr marL="360363" marR="0" lvl="1" indent="-360363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Opiskelija tutkimusryhmän jäseneksi jo ensimmäisen opintovuoden jälkeen.</a:t>
            </a:r>
          </a:p>
          <a:p>
            <a:pPr marL="0" marR="0" lvl="0" indent="-127000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69888" y="277517"/>
            <a:ext cx="7993062" cy="679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5076056" y="2280641"/>
            <a:ext cx="4407023" cy="4465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3095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39552" y="509444"/>
            <a:ext cx="5976664" cy="17403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182563" marR="0" lvl="0" indent="-3095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Laaja-alainen, kansainvälinen kemistin tai kemistitutkijan koulutus uusituissa moderneissa tiloissa.</a:t>
            </a:r>
            <a:r>
              <a:rPr lang="fi-FI" sz="1800" b="0" i="0" u="none" strike="noStrike" cap="none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 sivuainevalikoima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Mahdollisuus jatkokoulutukseen tohtoriksi asti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Ura kotimaassa tai ulkomailla </a:t>
            </a:r>
          </a:p>
          <a:p>
            <a:pPr marL="182563" marR="0" lvl="1" indent="-27146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1" indent="-2714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1" indent="-2714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2835" y="540870"/>
            <a:ext cx="2763874" cy="183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95536" y="486813"/>
            <a:ext cx="8352900" cy="8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/>
              <a:t>Kemian tutkimusta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95532" y="1537226"/>
            <a:ext cx="3128400" cy="300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Valoherkät materiaalit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Bioöljyt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Allergeenit</a:t>
            </a:r>
          </a:p>
          <a:p>
            <a:pPr marL="182563" lvl="0" indent="-55562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00" cy="209100"/>
          </a:xfrm>
          <a:prstGeom prst="rect">
            <a:avLst/>
          </a:prstGeom>
        </p:spPr>
        <p:txBody>
          <a:bodyPr wrap="square" lIns="0" tIns="1800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025" y="1263863"/>
            <a:ext cx="26098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0275" y="1263863"/>
            <a:ext cx="262890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3080800" y="3172600"/>
            <a:ext cx="3048300" cy="187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Ympäröivien ligandien muokkaus kulta-kupari –yhdisteissä tuottaa erivärisen </a:t>
            </a: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luminesenssin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kun liuoksia viritetään UV-valolla. Ilmiötä voi hyödyntää esimerkiksi OLED –teknologiassa.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6129100" y="3303600"/>
            <a:ext cx="2932500" cy="21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Korkean erotuskyvyn massaspektrometria</a:t>
            </a:r>
            <a:r>
              <a:rPr lang="fi-FI" sz="16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on modernin analyyttisen kemian työväline. Massaspektrometrilla voidaan selvittää sekä pienten että suurten molekyylien rakenne sekä tutkia monimutkaisia seoksia, esim. raakaöljyä.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00" cy="8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/>
              <a:t>Kemian tutkimusta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95532" y="1537225"/>
            <a:ext cx="3093900" cy="348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Pakokaasukatalyytit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Polymeerit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Nanomateriaalit</a:t>
            </a:r>
          </a:p>
          <a:p>
            <a:pPr marL="182563" lvl="0" indent="-55562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00" cy="209100"/>
          </a:xfrm>
          <a:prstGeom prst="rect">
            <a:avLst/>
          </a:prstGeom>
        </p:spPr>
        <p:txBody>
          <a:bodyPr wrap="square" lIns="0" tIns="1800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732" y="1171388"/>
            <a:ext cx="1781175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 rot="5400000">
            <a:off x="5722575" y="1710875"/>
            <a:ext cx="2049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i-FI" sz="11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http://www.tekniikkatalous.fi/tekniikka/metalli/2005-10-13/Katalysaattoripakko-tulee-dieselautoihin-3273056.html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84750" y="3364500"/>
            <a:ext cx="3792300" cy="18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Kuinka paljon pinta-alaa on keskimäärin maitopurkin kokoisessa (tilavuus 1 litra) katalysaattorissa?</a:t>
            </a:r>
          </a:p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”Ainakin 10 000 m</a:t>
            </a:r>
            <a:r>
              <a:rPr lang="fi-FI" sz="1800" i="1" baseline="300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joka vastaa siis sadan keskiverto omakotitalon pinta-alaa.”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4727350" y="3364500"/>
            <a:ext cx="3278700" cy="18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Kuinka monta litraa pakokaasua maitopurkin kokoinen (yhden litran) katalysaattori puhdistaa yhdessä tunnissa henkilöautossa?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”Ainakin 100 000 litraa, jopa </a:t>
            </a:r>
          </a:p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500 000 litraa.”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D4D800"/>
      </a:accent1>
      <a:accent2>
        <a:srgbClr val="006788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Näytössä katseltava esitys (16:10)</PresentationFormat>
  <Slides>19</Slides>
  <Notes>19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0" baseType="lpstr">
      <vt:lpstr>UEF Basic</vt:lpstr>
      <vt:lpstr>Tervetuloa Joensuuhun</vt:lpstr>
      <vt:lpstr>PowerPoint-esitys</vt:lpstr>
      <vt:lpstr>PowerPoint-esitys</vt:lpstr>
      <vt:lpstr>PowerPoint-esitys</vt:lpstr>
      <vt:lpstr>PowerPoint-esitys</vt:lpstr>
      <vt:lpstr>PowerPoint-esitys</vt:lpstr>
      <vt:lpstr>Kemian tiedelinja </vt:lpstr>
      <vt:lpstr>Kemian tutkimusta</vt:lpstr>
      <vt:lpstr>Kemian tutkimusta</vt:lpstr>
      <vt:lpstr>PowerPoint-esitys</vt:lpstr>
      <vt:lpstr>PowerPoint-esitys</vt:lpstr>
      <vt:lpstr>Tiedekerhot  </vt:lpstr>
      <vt:lpstr>PowerPoint-esitys</vt:lpstr>
      <vt:lpstr>PowerPoint-esitys</vt:lpstr>
      <vt:lpstr>Tulevaisuus</vt:lpstr>
      <vt:lpstr>Menestyminen ylioppilaskirjoituksissa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 Joensuuhun</dc:title>
  <cp:revision>1</cp:revision>
  <dcterms:modified xsi:type="dcterms:W3CDTF">2018-01-05T12:09:45Z</dcterms:modified>
</cp:coreProperties>
</file>