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6"/>
  </p:notesMasterIdLst>
  <p:handoutMasterIdLst>
    <p:handoutMasterId r:id="rId37"/>
  </p:handoutMasterIdLst>
  <p:sldIdLst>
    <p:sldId id="256" r:id="rId2"/>
    <p:sldId id="362" r:id="rId3"/>
    <p:sldId id="366" r:id="rId4"/>
    <p:sldId id="363" r:id="rId5"/>
    <p:sldId id="329" r:id="rId6"/>
    <p:sldId id="364" r:id="rId7"/>
    <p:sldId id="344" r:id="rId8"/>
    <p:sldId id="345" r:id="rId9"/>
    <p:sldId id="358" r:id="rId10"/>
    <p:sldId id="336" r:id="rId11"/>
    <p:sldId id="352" r:id="rId12"/>
    <p:sldId id="354" r:id="rId13"/>
    <p:sldId id="353" r:id="rId14"/>
    <p:sldId id="365" r:id="rId15"/>
    <p:sldId id="355" r:id="rId16"/>
    <p:sldId id="337" r:id="rId17"/>
    <p:sldId id="348" r:id="rId18"/>
    <p:sldId id="359" r:id="rId19"/>
    <p:sldId id="360" r:id="rId20"/>
    <p:sldId id="367" r:id="rId21"/>
    <p:sldId id="368" r:id="rId22"/>
    <p:sldId id="347" r:id="rId23"/>
    <p:sldId id="361" r:id="rId24"/>
    <p:sldId id="346" r:id="rId25"/>
    <p:sldId id="339" r:id="rId26"/>
    <p:sldId id="349" r:id="rId27"/>
    <p:sldId id="338" r:id="rId28"/>
    <p:sldId id="350" r:id="rId29"/>
    <p:sldId id="324" r:id="rId30"/>
    <p:sldId id="371" r:id="rId31"/>
    <p:sldId id="356" r:id="rId32"/>
    <p:sldId id="372" r:id="rId33"/>
    <p:sldId id="373" r:id="rId34"/>
    <p:sldId id="37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66"/>
    <a:srgbClr val="EBBDA3"/>
    <a:srgbClr val="00CC00"/>
    <a:srgbClr val="FF822D"/>
    <a:srgbClr val="66CCFF"/>
    <a:srgbClr val="CC66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7" autoAdjust="0"/>
    <p:restoredTop sz="95359" autoAdjust="0"/>
  </p:normalViewPr>
  <p:slideViewPr>
    <p:cSldViewPr>
      <p:cViewPr>
        <p:scale>
          <a:sx n="100" d="100"/>
          <a:sy n="100" d="100"/>
        </p:scale>
        <p:origin x="-547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4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pitchFamily="34" charset="0"/>
              </a:defRPr>
            </a:lvl1pPr>
          </a:lstStyle>
          <a:p>
            <a:fld id="{6F0C947B-F8D3-4EED-97EA-E352FF6DF12F}" type="slidenum">
              <a:rPr lang="zh-CN" altLang="en-US"/>
              <a:pPr/>
              <a:t>‹#›</a:t>
            </a:fld>
            <a:r>
              <a:rPr lang="en-US" altLang="zh-CN"/>
              <a:t>/41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宋体" pitchFamily="2" charset="-122"/>
              </a:defRPr>
            </a:lvl1pPr>
          </a:lstStyle>
          <a:p>
            <a:fld id="{A9EFFAE3-DD38-46D2-BA6F-A40B40FDF0E8}" type="slidenum">
              <a:rPr lang="zh-CN" altLang="en-US"/>
              <a:pPr/>
              <a:t>‹#›</a:t>
            </a:fld>
            <a:r>
              <a:rPr lang="en-US" altLang="zh-CN"/>
              <a:t>/41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495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495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495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495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495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2F7CD-8709-4AD1-94C7-0FD6E7AAA334}" type="slidenum">
              <a:rPr lang="zh-CN" altLang="en-US"/>
              <a:pPr/>
              <a:t>1</a:t>
            </a:fld>
            <a:r>
              <a:rPr lang="en-US" altLang="zh-CN"/>
              <a:t>/41</a:t>
            </a: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zh-CN"/>
              <a:t>单击此处编辑母版标题样式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zh-CN"/>
              <a:t>单击此处编辑母版副标题样式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44F481B-9B16-41B0-83AE-AC593EEA9C9C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95AC4C-1166-4914-BE5F-DC193B20BCF9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19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819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0FF14-F2FC-4C5C-82BE-A079F37FEE6E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A28A-B2F0-4736-8911-C3FE1373497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6DBCD-3F23-487B-89E8-F8C26A466B02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9C2FD-FC00-4787-B894-6E0BD1456B4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018C2C-CE89-4184-8F6A-234AC3DC6E92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E60BC0-5CCE-45AB-9DA1-F3C38A508C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4A22DC-2BE6-4161-B551-AAF237B35E59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2C8D5E-347C-413B-BB2C-5F05E4C395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9E141-2279-4402-B6A2-80B61CB44D9D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BA7F0-78D9-4B15-9C8A-74574CDC39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CA8D1-DF29-4104-A532-0DDBB4339621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D269F-A338-4EC6-8D7D-3D1D48E6B58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A0DEC-4B40-439B-A0BD-99DEE817A581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173E8-B3C5-4B51-915C-174235D953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C329A-45FD-490C-83BF-DCF66D041537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2CA6F-7121-47A6-9BCE-3A629A7E51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750A4-4939-4E4B-9BC2-DA720EBE14DD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DF4AA-BDD0-4712-9D89-B127A33018B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DE9BD7-820A-45DB-A220-E0528EE0DB14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D0919-A7B4-4BA7-A14D-7653591D41E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D2C9C1-CDBC-453F-90EF-DFA6DB887A0F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C6F4-EA38-4F4A-9035-4545773BDFF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F6D54F-A3DA-4827-A1F0-0734E0DEEF50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0CD24-F748-486C-BE47-92B07FBB5E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单击此处编辑母版标题样式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单击此处编辑母版文本样式</a:t>
            </a:r>
          </a:p>
          <a:p>
            <a:pPr lvl="1"/>
            <a:r>
              <a:rPr lang="en-US" altLang="zh-CN" smtClean="0"/>
              <a:t>第二级</a:t>
            </a:r>
          </a:p>
          <a:p>
            <a:pPr lvl="2"/>
            <a:r>
              <a:rPr lang="en-US" altLang="zh-CN" smtClean="0"/>
              <a:t>第三级</a:t>
            </a:r>
          </a:p>
          <a:p>
            <a:pPr lvl="3"/>
            <a:r>
              <a:rPr lang="en-US" altLang="zh-CN" smtClean="0"/>
              <a:t>第四级</a:t>
            </a:r>
          </a:p>
          <a:p>
            <a:pPr lvl="4"/>
            <a:r>
              <a:rPr lang="en-US" altLang="zh-CN" smtClean="0"/>
              <a:t>第五级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D225FF9-9B52-45B7-BF0E-BD7DAAE495B4}" type="datetime1">
              <a:rPr lang="zh-CN" altLang="fi-FI"/>
              <a:pPr/>
              <a:t>2013/5/8</a:t>
            </a:fld>
            <a:endParaRPr lang="en-US" altLang="zh-CN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zh-CN"/>
              <a:t>Data Mining Concepts and Techniques-Jiawei Han &amp; Micheline Kamber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F4468B-642A-40D0-A34B-A9C59E49986B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4F31E85-6DB1-49B8-8E89-62673CD55FC6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zh-CN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 of location-based data</a:t>
            </a:r>
            <a:endParaRPr lang="en-US" altLang="zh-CN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4221088"/>
            <a:ext cx="6248400" cy="129614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en-US" altLang="zh-CN" sz="2400" dirty="0" smtClean="0">
              <a:solidFill>
                <a:srgbClr val="CC6600"/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90000"/>
              </a:lnSpc>
            </a:pPr>
            <a:endParaRPr lang="en-US" altLang="zh-CN" sz="2400" dirty="0" smtClean="0">
              <a:solidFill>
                <a:srgbClr val="CC66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36510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Mohammad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Rezaei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 2013</a:t>
            </a:r>
            <a:endParaRPr lang="fi-FI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Solutions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Grid </a:t>
            </a:r>
            <a:r>
              <a:rPr lang="fi-FI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based</a:t>
            </a:r>
            <a:r>
              <a:rPr lang="fi-FI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</a:t>
            </a:r>
            <a:endParaRPr lang="fi-FI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i-FI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fi-FI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Distance</a:t>
            </a:r>
            <a:r>
              <a:rPr lang="fi-FI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based</a:t>
            </a:r>
            <a:r>
              <a:rPr lang="fi-FI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Google Maps version 3.0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Using location in pixels for grid-base clustering</a:t>
            </a:r>
          </a:p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 zoom levels</a:t>
            </a:r>
          </a:p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256*256 in zoom level 0 to 536870912* 536870912 in zoom level 21</a:t>
            </a:r>
          </a:p>
          <a:p>
            <a:pPr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≈ 60*10</a:t>
            </a:r>
            <a:r>
              <a:rPr lang="en-US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cells in the zoom level 21 with cell size(60,80)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 issues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Photos are added or deleted dynamically </a:t>
            </a:r>
          </a:p>
          <a:p>
            <a:pPr>
              <a:buFontTx/>
              <a:buChar char="-"/>
            </a:pP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Querying for a certain time, certain user or according to photo description</a:t>
            </a:r>
          </a:p>
          <a:p>
            <a:pPr>
              <a:buFontTx/>
              <a:buChar char="-"/>
            </a:pP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Different zoom levels, moving map</a:t>
            </a:r>
            <a:endParaRPr lang="fi-FI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joensuu_zoom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212976"/>
            <a:ext cx="2808312" cy="1800200"/>
          </a:xfrm>
          <a:prstGeom prst="flowChartInputOutput">
            <a:avLst/>
          </a:prstGeom>
        </p:spPr>
      </p:pic>
      <p:pic>
        <p:nvPicPr>
          <p:cNvPr id="45" name="Picture 44" descr="joensuu_zoom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48068"/>
            <a:ext cx="1296144" cy="748883"/>
          </a:xfrm>
          <a:prstGeom prst="flowChartInputOutput">
            <a:avLst/>
          </a:prstGeom>
        </p:spPr>
      </p:pic>
      <p:sp>
        <p:nvSpPr>
          <p:cNvPr id="10" name="Flowchart: Data 9"/>
          <p:cNvSpPr/>
          <p:nvPr/>
        </p:nvSpPr>
        <p:spPr>
          <a:xfrm>
            <a:off x="2483768" y="3212976"/>
            <a:ext cx="2808312" cy="1800200"/>
          </a:xfrm>
          <a:prstGeom prst="flowChartInputOutput">
            <a:avLst/>
          </a:prstGeom>
          <a:noFill/>
          <a:ln>
            <a:solidFill>
              <a:srgbClr val="FF0000"/>
            </a:solidFill>
          </a:ln>
          <a:effectLst>
            <a:outerShdw blurRad="127000" dist="152400" dir="2880000" sx="106000" sy="106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92"/>
            <a:ext cx="7543800" cy="1295400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Hierarchical Clustering on server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8" name="Flowchart: Data 7"/>
          <p:cNvSpPr/>
          <p:nvPr/>
        </p:nvSpPr>
        <p:spPr>
          <a:xfrm>
            <a:off x="3578290" y="2240868"/>
            <a:ext cx="1296144" cy="792088"/>
          </a:xfrm>
          <a:prstGeom prst="flowChartInputOutput">
            <a:avLst/>
          </a:prstGeom>
          <a:noFill/>
          <a:ln>
            <a:solidFill>
              <a:srgbClr val="FF0000"/>
            </a:solidFill>
          </a:ln>
          <a:effectLst>
            <a:outerShdw blurRad="50800" dist="1422400" dir="6180000" sx="121000" sy="12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traight Connector 12"/>
          <p:cNvCxnSpPr>
            <a:stCxn id="8" idx="3"/>
            <a:endCxn id="8" idx="0"/>
          </p:cNvCxnSpPr>
          <p:nvPr/>
        </p:nvCxnSpPr>
        <p:spPr>
          <a:xfrm flipV="1">
            <a:off x="4096748" y="2240868"/>
            <a:ext cx="259228" cy="792088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1422400" dir="6180000" sx="121000" sy="12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8" idx="5"/>
          </p:cNvCxnSpPr>
          <p:nvPr/>
        </p:nvCxnSpPr>
        <p:spPr>
          <a:xfrm>
            <a:off x="3707904" y="2636912"/>
            <a:ext cx="1036916" cy="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50800" dist="1422400" dir="6180000" sx="121000" sy="12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99892" y="3212976"/>
            <a:ext cx="540060" cy="180020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127000" dist="152400" dir="2880000" sx="106000" sy="106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71800" y="4077072"/>
            <a:ext cx="2232248" cy="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127000" dist="152400" dir="2880000" sx="106000" sy="106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59832" y="4077072"/>
            <a:ext cx="288032" cy="936104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127000" dist="152400" dir="2880000" sx="106000" sy="106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7784" y="4509120"/>
            <a:ext cx="1116000" cy="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127000" dist="152400" dir="2880000" sx="106000" sy="106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483768" y="2996952"/>
            <a:ext cx="1080120" cy="20162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0" idx="2"/>
          </p:cNvCxnSpPr>
          <p:nvPr/>
        </p:nvCxnSpPr>
        <p:spPr>
          <a:xfrm flipH="1">
            <a:off x="2764599" y="2636912"/>
            <a:ext cx="943305" cy="14761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8" idx="3"/>
            <a:endCxn id="10" idx="3"/>
          </p:cNvCxnSpPr>
          <p:nvPr/>
        </p:nvCxnSpPr>
        <p:spPr>
          <a:xfrm flipH="1">
            <a:off x="3607093" y="3032956"/>
            <a:ext cx="489655" cy="19802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4"/>
            <a:ext cx="7543800" cy="1295400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Hierarchical Clustering on server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Individual clustering for different zoom levels </a:t>
            </a: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 of whole data</a:t>
            </a: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to extract clusters for a specific query?</a:t>
            </a: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Are clusters for a lower zoom level can be derived from higher level?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Client side clustering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Query from server (Resulting N objects)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Take the zoom view</a:t>
            </a:r>
          </a:p>
          <a:p>
            <a:pPr>
              <a:lnSpc>
                <a:spcPct val="130000"/>
              </a:lnSpc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Not too many cells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Taking objects in the zoom view and do clustering only for them (M objects)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takes O(N) to find out the objects in the zoom view!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Grid </a:t>
            </a:r>
            <a:r>
              <a:rPr lang="fi-FI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based</a:t>
            </a:r>
            <a:r>
              <a:rPr lang="fi-FI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Input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location (lat,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of markers</a:t>
            </a:r>
          </a:p>
          <a:p>
            <a:pPr lvl="1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Width and height of markers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,W</a:t>
            </a:r>
            <a:r>
              <a:rPr lang="en-US" sz="24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Width and height of cells in the grid (H, W)</a:t>
            </a: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</a:t>
            </a: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Location of clusters</a:t>
            </a:r>
          </a:p>
          <a:p>
            <a:pPr>
              <a:buNone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5" name="Picture 4" descr="map.jpg"/>
          <p:cNvPicPr>
            <a:picLocks noChangeAspect="1"/>
          </p:cNvPicPr>
          <p:nvPr/>
        </p:nvPicPr>
        <p:blipFill>
          <a:blip r:embed="rId2" cstate="print"/>
          <a:srcRect l="23377" t="10502" r="28571" b="13887"/>
          <a:stretch>
            <a:fillRect/>
          </a:stretch>
        </p:blipFill>
        <p:spPr>
          <a:xfrm>
            <a:off x="4510157" y="3789040"/>
            <a:ext cx="2664296" cy="25922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10157" y="4077072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10157" y="4797152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10157" y="5517232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10157" y="6237312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74253" y="3789040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54173" y="3789040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4333" y="3789040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14413" y="3789040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2285" y="4221088"/>
            <a:ext cx="169342" cy="287881"/>
          </a:xfrm>
          <a:prstGeom prst="rect">
            <a:avLst/>
          </a:prstGeom>
        </p:spPr>
      </p:pic>
      <p:pic>
        <p:nvPicPr>
          <p:cNvPr id="15" name="Picture 14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4293" y="4149080"/>
            <a:ext cx="169342" cy="287881"/>
          </a:xfrm>
          <a:prstGeom prst="rect">
            <a:avLst/>
          </a:prstGeom>
        </p:spPr>
      </p:pic>
      <p:pic>
        <p:nvPicPr>
          <p:cNvPr id="18" name="Picture 17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6341" y="4149080"/>
            <a:ext cx="169342" cy="287881"/>
          </a:xfrm>
          <a:prstGeom prst="rect">
            <a:avLst/>
          </a:prstGeom>
        </p:spPr>
      </p:pic>
      <p:pic>
        <p:nvPicPr>
          <p:cNvPr id="19" name="Picture 18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349" y="4149080"/>
            <a:ext cx="169342" cy="287881"/>
          </a:xfrm>
          <a:prstGeom prst="rect">
            <a:avLst/>
          </a:prstGeom>
        </p:spPr>
      </p:pic>
      <p:pic>
        <p:nvPicPr>
          <p:cNvPr id="20" name="Picture 19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6341" y="4293096"/>
            <a:ext cx="169342" cy="287881"/>
          </a:xfrm>
          <a:prstGeom prst="rect">
            <a:avLst/>
          </a:prstGeom>
        </p:spPr>
      </p:pic>
      <p:pic>
        <p:nvPicPr>
          <p:cNvPr id="21" name="Picture 20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2365" y="4221088"/>
            <a:ext cx="169342" cy="287881"/>
          </a:xfrm>
          <a:prstGeom prst="rect">
            <a:avLst/>
          </a:prstGeom>
        </p:spPr>
      </p:pic>
      <p:pic>
        <p:nvPicPr>
          <p:cNvPr id="23" name="Picture 2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349" y="5689601"/>
            <a:ext cx="169342" cy="287881"/>
          </a:xfrm>
          <a:prstGeom prst="rect">
            <a:avLst/>
          </a:prstGeom>
        </p:spPr>
      </p:pic>
      <p:pic>
        <p:nvPicPr>
          <p:cNvPr id="26" name="Picture 25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0397" y="4653136"/>
            <a:ext cx="169342" cy="287881"/>
          </a:xfrm>
          <a:prstGeom prst="rect">
            <a:avLst/>
          </a:prstGeom>
        </p:spPr>
      </p:pic>
      <p:pic>
        <p:nvPicPr>
          <p:cNvPr id="27" name="Picture 26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6221" y="4869160"/>
            <a:ext cx="169342" cy="287881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6238349" y="5689601"/>
            <a:ext cx="180000" cy="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30885" y="5680369"/>
            <a:ext cx="0" cy="30960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18085" y="5680369"/>
            <a:ext cx="0" cy="30960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30885" y="5989969"/>
            <a:ext cx="180000" cy="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02885" y="59755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139952" y="5949280"/>
            <a:ext cx="2088232" cy="7200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87778" y="5733256"/>
            <a:ext cx="2480166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Location of the marker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654173" y="4005064"/>
            <a:ext cx="720080" cy="0"/>
          </a:xfrm>
          <a:prstGeom prst="straightConnector1">
            <a:avLst/>
          </a:prstGeom>
          <a:ln w="158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726181" y="4077072"/>
            <a:ext cx="0" cy="711696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798189" y="371703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4654173" y="42210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fi-FI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202800" y="5617593"/>
            <a:ext cx="230400" cy="0"/>
          </a:xfrm>
          <a:prstGeom prst="straightConnector1">
            <a:avLst/>
          </a:prstGeom>
          <a:ln w="158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16216" y="5661248"/>
            <a:ext cx="0" cy="324000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372200" y="4941168"/>
            <a:ext cx="1152128" cy="64807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588224" y="5805264"/>
            <a:ext cx="936104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52320" y="472514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W</a:t>
            </a:r>
            <a:r>
              <a:rPr lang="fi-FI" baseline="-25000" dirty="0" err="1" smtClean="0"/>
              <a:t>m</a:t>
            </a:r>
            <a:endParaRPr lang="fi-FI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7452320" y="558924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H</a:t>
            </a:r>
            <a:r>
              <a:rPr lang="fi-FI" baseline="-25000" dirty="0" smtClean="0"/>
              <a:t>m</a:t>
            </a:r>
            <a:endParaRPr lang="fi-FI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8172400" cy="930498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Representation - Middle of cell</a:t>
            </a:r>
            <a:endParaRPr lang="fi-FI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-No overlap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-Locations can be misleading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7" name="Picture 6" descr="map.jpg"/>
          <p:cNvPicPr>
            <a:picLocks noChangeAspect="1"/>
          </p:cNvPicPr>
          <p:nvPr/>
        </p:nvPicPr>
        <p:blipFill>
          <a:blip r:embed="rId2" cstate="print"/>
          <a:srcRect l="23377" t="10502" r="28571" b="13887"/>
          <a:stretch>
            <a:fillRect/>
          </a:stretch>
        </p:blipFill>
        <p:spPr>
          <a:xfrm>
            <a:off x="6084168" y="1052736"/>
            <a:ext cx="2664296" cy="259228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84168" y="1340768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84168" y="2060848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84168" y="2780928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84168" y="3501008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48264" y="1052736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28184" y="1052736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68344" y="1052736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8424" y="1052736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484784"/>
            <a:ext cx="169342" cy="287881"/>
          </a:xfrm>
          <a:prstGeom prst="rect">
            <a:avLst/>
          </a:prstGeom>
        </p:spPr>
      </p:pic>
      <p:pic>
        <p:nvPicPr>
          <p:cNvPr id="17" name="Picture 16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412776"/>
            <a:ext cx="169342" cy="287881"/>
          </a:xfrm>
          <a:prstGeom prst="rect">
            <a:avLst/>
          </a:prstGeom>
        </p:spPr>
      </p:pic>
      <p:pic>
        <p:nvPicPr>
          <p:cNvPr id="18" name="Picture 17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556792"/>
            <a:ext cx="169342" cy="287881"/>
          </a:xfrm>
          <a:prstGeom prst="rect">
            <a:avLst/>
          </a:prstGeom>
        </p:spPr>
      </p:pic>
      <p:pic>
        <p:nvPicPr>
          <p:cNvPr id="19" name="Picture 18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556792"/>
            <a:ext cx="169342" cy="287881"/>
          </a:xfrm>
          <a:prstGeom prst="rect">
            <a:avLst/>
          </a:prstGeom>
        </p:spPr>
      </p:pic>
      <p:pic>
        <p:nvPicPr>
          <p:cNvPr id="20" name="Picture 19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412776"/>
            <a:ext cx="169342" cy="287881"/>
          </a:xfrm>
          <a:prstGeom prst="rect">
            <a:avLst/>
          </a:prstGeom>
        </p:spPr>
      </p:pic>
      <p:pic>
        <p:nvPicPr>
          <p:cNvPr id="21" name="Picture 20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412776"/>
            <a:ext cx="169342" cy="287881"/>
          </a:xfrm>
          <a:prstGeom prst="rect">
            <a:avLst/>
          </a:prstGeom>
        </p:spPr>
      </p:pic>
      <p:pic>
        <p:nvPicPr>
          <p:cNvPr id="22" name="Picture 21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556792"/>
            <a:ext cx="169342" cy="287881"/>
          </a:xfrm>
          <a:prstGeom prst="rect">
            <a:avLst/>
          </a:prstGeom>
        </p:spPr>
      </p:pic>
      <p:pic>
        <p:nvPicPr>
          <p:cNvPr id="23" name="Picture 2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484784"/>
            <a:ext cx="169342" cy="287881"/>
          </a:xfrm>
          <a:prstGeom prst="rect">
            <a:avLst/>
          </a:prstGeom>
        </p:spPr>
      </p:pic>
      <p:pic>
        <p:nvPicPr>
          <p:cNvPr id="24" name="Picture 23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852936"/>
            <a:ext cx="169342" cy="287881"/>
          </a:xfrm>
          <a:prstGeom prst="rect">
            <a:avLst/>
          </a:prstGeom>
        </p:spPr>
      </p:pic>
      <p:pic>
        <p:nvPicPr>
          <p:cNvPr id="25" name="Picture 24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780928"/>
            <a:ext cx="169342" cy="287881"/>
          </a:xfrm>
          <a:prstGeom prst="rect">
            <a:avLst/>
          </a:prstGeom>
        </p:spPr>
      </p:pic>
      <p:pic>
        <p:nvPicPr>
          <p:cNvPr id="26" name="Picture 25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8696" y="1637184"/>
            <a:ext cx="169342" cy="287881"/>
          </a:xfrm>
          <a:prstGeom prst="rect">
            <a:avLst/>
          </a:prstGeom>
        </p:spPr>
      </p:pic>
      <p:pic>
        <p:nvPicPr>
          <p:cNvPr id="27" name="Picture 26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3098" y="1916832"/>
            <a:ext cx="169342" cy="287881"/>
          </a:xfrm>
          <a:prstGeom prst="rect">
            <a:avLst/>
          </a:prstGeom>
        </p:spPr>
      </p:pic>
      <p:pic>
        <p:nvPicPr>
          <p:cNvPr id="28" name="Picture 27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1916832"/>
            <a:ext cx="169342" cy="287881"/>
          </a:xfrm>
          <a:prstGeom prst="rect">
            <a:avLst/>
          </a:prstGeom>
        </p:spPr>
      </p:pic>
      <p:pic>
        <p:nvPicPr>
          <p:cNvPr id="29" name="Picture 28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132856"/>
            <a:ext cx="169342" cy="287881"/>
          </a:xfrm>
          <a:prstGeom prst="rect">
            <a:avLst/>
          </a:prstGeom>
        </p:spPr>
      </p:pic>
      <p:pic>
        <p:nvPicPr>
          <p:cNvPr id="30" name="Picture 29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276872"/>
            <a:ext cx="169342" cy="287881"/>
          </a:xfrm>
          <a:prstGeom prst="rect">
            <a:avLst/>
          </a:prstGeom>
        </p:spPr>
      </p:pic>
      <p:pic>
        <p:nvPicPr>
          <p:cNvPr id="31" name="Picture 30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276872"/>
            <a:ext cx="169342" cy="287881"/>
          </a:xfrm>
          <a:prstGeom prst="rect">
            <a:avLst/>
          </a:prstGeom>
        </p:spPr>
      </p:pic>
      <p:pic>
        <p:nvPicPr>
          <p:cNvPr id="32" name="Picture 31" descr="map.jpg"/>
          <p:cNvPicPr>
            <a:picLocks noChangeAspect="1"/>
          </p:cNvPicPr>
          <p:nvPr/>
        </p:nvPicPr>
        <p:blipFill>
          <a:blip r:embed="rId2" cstate="print"/>
          <a:srcRect l="23377" t="10502" r="28571" b="13887"/>
          <a:stretch>
            <a:fillRect/>
          </a:stretch>
        </p:blipFill>
        <p:spPr>
          <a:xfrm>
            <a:off x="5626794" y="4077072"/>
            <a:ext cx="2664296" cy="259228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5626794" y="436510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26794" y="508518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26794" y="580526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26794" y="652534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90890" y="407707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70810" y="407707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10970" y="407707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931050" y="407707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8922" y="4437112"/>
            <a:ext cx="169342" cy="287881"/>
          </a:xfrm>
          <a:prstGeom prst="rect">
            <a:avLst/>
          </a:prstGeom>
        </p:spPr>
      </p:pic>
      <p:pic>
        <p:nvPicPr>
          <p:cNvPr id="42" name="Picture 41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9002" y="4437112"/>
            <a:ext cx="169342" cy="287881"/>
          </a:xfrm>
          <a:prstGeom prst="rect">
            <a:avLst/>
          </a:prstGeom>
        </p:spPr>
      </p:pic>
      <p:pic>
        <p:nvPicPr>
          <p:cNvPr id="43" name="Picture 4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3676" y="5877272"/>
            <a:ext cx="169342" cy="287881"/>
          </a:xfrm>
          <a:prstGeom prst="rect">
            <a:avLst/>
          </a:prstGeom>
        </p:spPr>
      </p:pic>
      <p:pic>
        <p:nvPicPr>
          <p:cNvPr id="44" name="Picture 43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7074" y="5157192"/>
            <a:ext cx="169342" cy="287881"/>
          </a:xfrm>
          <a:prstGeom prst="rect">
            <a:avLst/>
          </a:prstGeom>
        </p:spPr>
      </p:pic>
      <p:pic>
        <p:nvPicPr>
          <p:cNvPr id="45" name="Picture 44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9002" y="5157192"/>
            <a:ext cx="169342" cy="287881"/>
          </a:xfrm>
          <a:prstGeom prst="rect">
            <a:avLst/>
          </a:prstGeom>
        </p:spPr>
      </p:pic>
      <p:pic>
        <p:nvPicPr>
          <p:cNvPr id="46" name="Picture 45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3516" y="5157192"/>
            <a:ext cx="169342" cy="287881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>
            <a:off x="7668345" y="2276872"/>
            <a:ext cx="648071" cy="30963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2238"/>
            <a:ext cx="7533456" cy="1146522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Representation- First object</a:t>
            </a:r>
            <a:endParaRPr lang="fi-FI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5" name="Picture 6" descr="tracking-cluster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616624" cy="35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2238"/>
            <a:ext cx="7893496" cy="1295400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Representation – Average Location</a:t>
            </a:r>
            <a:endParaRPr lang="fi-FI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19</a:t>
            </a:fld>
            <a:endParaRPr lang="en-US" altLang="zh-CN"/>
          </a:p>
        </p:txBody>
      </p:sp>
      <p:pic>
        <p:nvPicPr>
          <p:cNvPr id="5" name="Picture 4" descr="map.jpg"/>
          <p:cNvPicPr>
            <a:picLocks noChangeAspect="1"/>
          </p:cNvPicPr>
          <p:nvPr/>
        </p:nvPicPr>
        <p:blipFill>
          <a:blip r:embed="rId2" cstate="print"/>
          <a:srcRect l="23377" t="10502" r="28571" b="13887"/>
          <a:stretch>
            <a:fillRect/>
          </a:stretch>
        </p:blipFill>
        <p:spPr>
          <a:xfrm>
            <a:off x="971600" y="2276872"/>
            <a:ext cx="2664296" cy="25922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71600" y="256490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71600" y="328498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71600" y="400506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472514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35696" y="227687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5616" y="227687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5776" y="227687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5856" y="227687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708920"/>
            <a:ext cx="169342" cy="287881"/>
          </a:xfrm>
          <a:prstGeom prst="rect">
            <a:avLst/>
          </a:prstGeom>
        </p:spPr>
      </p:pic>
      <p:pic>
        <p:nvPicPr>
          <p:cNvPr id="15" name="Picture 14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636912"/>
            <a:ext cx="169342" cy="287881"/>
          </a:xfrm>
          <a:prstGeom prst="rect">
            <a:avLst/>
          </a:prstGeom>
        </p:spPr>
      </p:pic>
      <p:pic>
        <p:nvPicPr>
          <p:cNvPr id="16" name="Picture 15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780928"/>
            <a:ext cx="169342" cy="287881"/>
          </a:xfrm>
          <a:prstGeom prst="rect">
            <a:avLst/>
          </a:prstGeom>
        </p:spPr>
      </p:pic>
      <p:pic>
        <p:nvPicPr>
          <p:cNvPr id="17" name="Picture 16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780928"/>
            <a:ext cx="169342" cy="287881"/>
          </a:xfrm>
          <a:prstGeom prst="rect">
            <a:avLst/>
          </a:prstGeom>
        </p:spPr>
      </p:pic>
      <p:pic>
        <p:nvPicPr>
          <p:cNvPr id="18" name="Picture 17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636912"/>
            <a:ext cx="169342" cy="287881"/>
          </a:xfrm>
          <a:prstGeom prst="rect">
            <a:avLst/>
          </a:prstGeom>
        </p:spPr>
      </p:pic>
      <p:pic>
        <p:nvPicPr>
          <p:cNvPr id="19" name="Picture 18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636912"/>
            <a:ext cx="169342" cy="287881"/>
          </a:xfrm>
          <a:prstGeom prst="rect">
            <a:avLst/>
          </a:prstGeom>
        </p:spPr>
      </p:pic>
      <p:pic>
        <p:nvPicPr>
          <p:cNvPr id="20" name="Picture 19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80928"/>
            <a:ext cx="169342" cy="287881"/>
          </a:xfrm>
          <a:prstGeom prst="rect">
            <a:avLst/>
          </a:prstGeom>
        </p:spPr>
      </p:pic>
      <p:pic>
        <p:nvPicPr>
          <p:cNvPr id="21" name="Picture 20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708920"/>
            <a:ext cx="169342" cy="287881"/>
          </a:xfrm>
          <a:prstGeom prst="rect">
            <a:avLst/>
          </a:prstGeom>
        </p:spPr>
      </p:pic>
      <p:pic>
        <p:nvPicPr>
          <p:cNvPr id="22" name="Picture 21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077072"/>
            <a:ext cx="169342" cy="287881"/>
          </a:xfrm>
          <a:prstGeom prst="rect">
            <a:avLst/>
          </a:prstGeom>
        </p:spPr>
      </p:pic>
      <p:pic>
        <p:nvPicPr>
          <p:cNvPr id="23" name="Picture 2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05064"/>
            <a:ext cx="169342" cy="287881"/>
          </a:xfrm>
          <a:prstGeom prst="rect">
            <a:avLst/>
          </a:prstGeom>
        </p:spPr>
      </p:pic>
      <p:pic>
        <p:nvPicPr>
          <p:cNvPr id="24" name="Picture 23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128" y="2861320"/>
            <a:ext cx="169342" cy="287881"/>
          </a:xfrm>
          <a:prstGeom prst="rect">
            <a:avLst/>
          </a:prstGeom>
        </p:spPr>
      </p:pic>
      <p:pic>
        <p:nvPicPr>
          <p:cNvPr id="25" name="Picture 24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0530" y="3140968"/>
            <a:ext cx="169342" cy="287881"/>
          </a:xfrm>
          <a:prstGeom prst="rect">
            <a:avLst/>
          </a:prstGeom>
        </p:spPr>
      </p:pic>
      <p:pic>
        <p:nvPicPr>
          <p:cNvPr id="26" name="Picture 25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140968"/>
            <a:ext cx="169342" cy="287881"/>
          </a:xfrm>
          <a:prstGeom prst="rect">
            <a:avLst/>
          </a:prstGeom>
        </p:spPr>
      </p:pic>
      <p:pic>
        <p:nvPicPr>
          <p:cNvPr id="27" name="Picture 26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356992"/>
            <a:ext cx="169342" cy="287881"/>
          </a:xfrm>
          <a:prstGeom prst="rect">
            <a:avLst/>
          </a:prstGeom>
        </p:spPr>
      </p:pic>
      <p:pic>
        <p:nvPicPr>
          <p:cNvPr id="28" name="Picture 27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501008"/>
            <a:ext cx="169342" cy="287881"/>
          </a:xfrm>
          <a:prstGeom prst="rect">
            <a:avLst/>
          </a:prstGeom>
        </p:spPr>
      </p:pic>
      <p:pic>
        <p:nvPicPr>
          <p:cNvPr id="29" name="Picture 28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01008"/>
            <a:ext cx="169342" cy="287881"/>
          </a:xfrm>
          <a:prstGeom prst="rect">
            <a:avLst/>
          </a:prstGeom>
        </p:spPr>
      </p:pic>
      <p:pic>
        <p:nvPicPr>
          <p:cNvPr id="30" name="Picture 29" descr="map.jpg"/>
          <p:cNvPicPr>
            <a:picLocks noChangeAspect="1"/>
          </p:cNvPicPr>
          <p:nvPr/>
        </p:nvPicPr>
        <p:blipFill>
          <a:blip r:embed="rId2" cstate="print"/>
          <a:srcRect l="23377" t="10502" r="28571" b="13887"/>
          <a:stretch>
            <a:fillRect/>
          </a:stretch>
        </p:blipFill>
        <p:spPr>
          <a:xfrm>
            <a:off x="4572000" y="2276872"/>
            <a:ext cx="2664296" cy="259228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4644008" y="2492896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44008" y="3212976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44008" y="3933056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008" y="4653136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08104" y="2204864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88024" y="2204864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228184" y="2204864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8264" y="2204864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000" y="2628000"/>
            <a:ext cx="169342" cy="287881"/>
          </a:xfrm>
          <a:prstGeom prst="rect">
            <a:avLst/>
          </a:prstGeom>
        </p:spPr>
      </p:pic>
      <p:pic>
        <p:nvPicPr>
          <p:cNvPr id="47" name="Picture 46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4000" y="3960000"/>
            <a:ext cx="169342" cy="287881"/>
          </a:xfrm>
          <a:prstGeom prst="rect">
            <a:avLst/>
          </a:prstGeom>
        </p:spPr>
      </p:pic>
      <p:pic>
        <p:nvPicPr>
          <p:cNvPr id="49" name="Picture 48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708920"/>
            <a:ext cx="169342" cy="287881"/>
          </a:xfrm>
          <a:prstGeom prst="rect">
            <a:avLst/>
          </a:prstGeom>
        </p:spPr>
      </p:pic>
      <p:pic>
        <p:nvPicPr>
          <p:cNvPr id="50" name="Picture 49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38" y="3068960"/>
            <a:ext cx="169342" cy="287881"/>
          </a:xfrm>
          <a:prstGeom prst="rect">
            <a:avLst/>
          </a:prstGeom>
        </p:spPr>
      </p:pic>
      <p:pic>
        <p:nvPicPr>
          <p:cNvPr id="51" name="Picture 50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068960"/>
            <a:ext cx="169342" cy="287881"/>
          </a:xfrm>
          <a:prstGeom prst="rect">
            <a:avLst/>
          </a:prstGeom>
        </p:spPr>
      </p:pic>
      <p:pic>
        <p:nvPicPr>
          <p:cNvPr id="54" name="Picture 53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00" y="3384000"/>
            <a:ext cx="169342" cy="2878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2238"/>
            <a:ext cx="7677472" cy="1146522"/>
          </a:xfrm>
        </p:spPr>
        <p:txBody>
          <a:bodyPr/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 mining and Clustering</a:t>
            </a:r>
            <a:endParaRPr lang="fi-FI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Huge amount of location-based Data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Need for mechanisms to extract knowledge</a:t>
            </a: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Clustering as an important field in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spatio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-temporal data mining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2</a:t>
            </a:fld>
            <a:endParaRPr lang="en-US" altLang="zh-CN"/>
          </a:p>
        </p:txBody>
      </p:sp>
      <p:grpSp>
        <p:nvGrpSpPr>
          <p:cNvPr id="5" name="Group 4"/>
          <p:cNvGrpSpPr/>
          <p:nvPr/>
        </p:nvGrpSpPr>
        <p:grpSpPr>
          <a:xfrm>
            <a:off x="3563888" y="2564904"/>
            <a:ext cx="3528392" cy="1584176"/>
            <a:chOff x="-25400" y="3048000"/>
            <a:chExt cx="9169400" cy="3810000"/>
          </a:xfrm>
        </p:grpSpPr>
        <p:pic>
          <p:nvPicPr>
            <p:cNvPr id="6" name="Picture 10" descr="D:\paper\book\images\moving objects.bmp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873" b="30607"/>
            <a:stretch/>
          </p:blipFill>
          <p:spPr bwMode="auto">
            <a:xfrm>
              <a:off x="0" y="3048000"/>
              <a:ext cx="9144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5139119"/>
              <a:ext cx="149522" cy="19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 descr="C:\Users\yuzheng\AppData\Local\Microsoft\Windows\Temporary Internet Files\Content.IE5\7LOL567D\MCj0311898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33998" y="6298505"/>
              <a:ext cx="912812" cy="428625"/>
            </a:xfrm>
            <a:prstGeom prst="rect">
              <a:avLst/>
            </a:prstGeom>
            <a:noFill/>
          </p:spPr>
        </p:pic>
        <p:pic>
          <p:nvPicPr>
            <p:cNvPr id="9" name="Picture 4" descr="C:\Users\yuzheng\AppData\Local\Microsoft\Windows\Temporary Internet Files\Content.IE5\7WB1D290\MC900052606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143" y="3457551"/>
              <a:ext cx="712398" cy="506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yuzheng\AppData\Local\Microsoft\Windows\Temporary Internet Files\Content.IE5\73GAXKHC\MC900441405[1].wm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365"/>
            <a:stretch/>
          </p:blipFill>
          <p:spPr bwMode="auto">
            <a:xfrm>
              <a:off x="3187810" y="3448933"/>
              <a:ext cx="609599" cy="58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yuzheng\AppData\Local\Microsoft\Windows\Temporary Internet Files\Content.IE5\KCMYQ8BW\MC900440390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521362"/>
              <a:ext cx="879438" cy="879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C:\Users\yuzheng\AppData\Local\Microsoft\Windows\Temporary Internet Files\Content.IE5\2ZYCNVRX\MC900352072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753" y="5118352"/>
              <a:ext cx="897047" cy="660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3486150" y="6247542"/>
              <a:ext cx="1238250" cy="286608"/>
            </a:xfrm>
            <a:custGeom>
              <a:avLst/>
              <a:gdLst>
                <a:gd name="connsiteX0" fmla="*/ 1238250 w 1238250"/>
                <a:gd name="connsiteY0" fmla="*/ 286608 h 286608"/>
                <a:gd name="connsiteX1" fmla="*/ 476250 w 1238250"/>
                <a:gd name="connsiteY1" fmla="*/ 277083 h 286608"/>
                <a:gd name="connsiteX2" fmla="*/ 485775 w 1238250"/>
                <a:gd name="connsiteY2" fmla="*/ 229458 h 286608"/>
                <a:gd name="connsiteX3" fmla="*/ 542925 w 1238250"/>
                <a:gd name="connsiteY3" fmla="*/ 191358 h 286608"/>
                <a:gd name="connsiteX4" fmla="*/ 552450 w 1238250"/>
                <a:gd name="connsiteY4" fmla="*/ 48483 h 286608"/>
                <a:gd name="connsiteX5" fmla="*/ 523875 w 1238250"/>
                <a:gd name="connsiteY5" fmla="*/ 38958 h 286608"/>
                <a:gd name="connsiteX6" fmla="*/ 447675 w 1238250"/>
                <a:gd name="connsiteY6" fmla="*/ 29433 h 286608"/>
                <a:gd name="connsiteX7" fmla="*/ 219075 w 1238250"/>
                <a:gd name="connsiteY7" fmla="*/ 10383 h 286608"/>
                <a:gd name="connsiteX8" fmla="*/ 133350 w 1238250"/>
                <a:gd name="connsiteY8" fmla="*/ 858 h 286608"/>
                <a:gd name="connsiteX9" fmla="*/ 0 w 1238250"/>
                <a:gd name="connsiteY9" fmla="*/ 858 h 28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0" h="286608">
                  <a:moveTo>
                    <a:pt x="1238250" y="286608"/>
                  </a:moveTo>
                  <a:lnTo>
                    <a:pt x="476250" y="277083"/>
                  </a:lnTo>
                  <a:cubicBezTo>
                    <a:pt x="460107" y="275857"/>
                    <a:pt x="475836" y="242237"/>
                    <a:pt x="485775" y="229458"/>
                  </a:cubicBezTo>
                  <a:cubicBezTo>
                    <a:pt x="499831" y="211386"/>
                    <a:pt x="542925" y="191358"/>
                    <a:pt x="542925" y="191358"/>
                  </a:cubicBezTo>
                  <a:cubicBezTo>
                    <a:pt x="561374" y="136010"/>
                    <a:pt x="578070" y="112533"/>
                    <a:pt x="552450" y="48483"/>
                  </a:cubicBezTo>
                  <a:cubicBezTo>
                    <a:pt x="548721" y="39161"/>
                    <a:pt x="533753" y="40754"/>
                    <a:pt x="523875" y="38958"/>
                  </a:cubicBezTo>
                  <a:cubicBezTo>
                    <a:pt x="498690" y="34379"/>
                    <a:pt x="473132" y="32113"/>
                    <a:pt x="447675" y="29433"/>
                  </a:cubicBezTo>
                  <a:cubicBezTo>
                    <a:pt x="316606" y="15636"/>
                    <a:pt x="360238" y="23216"/>
                    <a:pt x="219075" y="10383"/>
                  </a:cubicBezTo>
                  <a:cubicBezTo>
                    <a:pt x="190442" y="7780"/>
                    <a:pt x="162074" y="2107"/>
                    <a:pt x="133350" y="858"/>
                  </a:cubicBezTo>
                  <a:cubicBezTo>
                    <a:pt x="88942" y="-1073"/>
                    <a:pt x="44450" y="858"/>
                    <a:pt x="0" y="858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924675" y="5444548"/>
              <a:ext cx="2200275" cy="1140881"/>
            </a:xfrm>
            <a:custGeom>
              <a:avLst/>
              <a:gdLst>
                <a:gd name="connsiteX0" fmla="*/ 0 w 2200275"/>
                <a:gd name="connsiteY0" fmla="*/ 1118177 h 1140881"/>
                <a:gd name="connsiteX1" fmla="*/ 66675 w 2200275"/>
                <a:gd name="connsiteY1" fmla="*/ 1108652 h 1140881"/>
                <a:gd name="connsiteX2" fmla="*/ 495300 w 2200275"/>
                <a:gd name="connsiteY2" fmla="*/ 1070552 h 1140881"/>
                <a:gd name="connsiteX3" fmla="*/ 466725 w 2200275"/>
                <a:gd name="connsiteY3" fmla="*/ 965777 h 1140881"/>
                <a:gd name="connsiteX4" fmla="*/ 438150 w 2200275"/>
                <a:gd name="connsiteY4" fmla="*/ 956252 h 1140881"/>
                <a:gd name="connsiteX5" fmla="*/ 371475 w 2200275"/>
                <a:gd name="connsiteY5" fmla="*/ 870527 h 1140881"/>
                <a:gd name="connsiteX6" fmla="*/ 352425 w 2200275"/>
                <a:gd name="connsiteY6" fmla="*/ 841952 h 1140881"/>
                <a:gd name="connsiteX7" fmla="*/ 333375 w 2200275"/>
                <a:gd name="connsiteY7" fmla="*/ 784802 h 1140881"/>
                <a:gd name="connsiteX8" fmla="*/ 342900 w 2200275"/>
                <a:gd name="connsiteY8" fmla="*/ 718127 h 1140881"/>
                <a:gd name="connsiteX9" fmla="*/ 390525 w 2200275"/>
                <a:gd name="connsiteY9" fmla="*/ 680027 h 1140881"/>
                <a:gd name="connsiteX10" fmla="*/ 438150 w 2200275"/>
                <a:gd name="connsiteY10" fmla="*/ 670502 h 1140881"/>
                <a:gd name="connsiteX11" fmla="*/ 1238250 w 2200275"/>
                <a:gd name="connsiteY11" fmla="*/ 660977 h 1140881"/>
                <a:gd name="connsiteX12" fmla="*/ 1485900 w 2200275"/>
                <a:gd name="connsiteY12" fmla="*/ 641927 h 1140881"/>
                <a:gd name="connsiteX13" fmla="*/ 1524000 w 2200275"/>
                <a:gd name="connsiteY13" fmla="*/ 632402 h 1140881"/>
                <a:gd name="connsiteX14" fmla="*/ 1552575 w 2200275"/>
                <a:gd name="connsiteY14" fmla="*/ 613352 h 1140881"/>
                <a:gd name="connsiteX15" fmla="*/ 1571625 w 2200275"/>
                <a:gd name="connsiteY15" fmla="*/ 556202 h 1140881"/>
                <a:gd name="connsiteX16" fmla="*/ 1552575 w 2200275"/>
                <a:gd name="connsiteY16" fmla="*/ 499052 h 1140881"/>
                <a:gd name="connsiteX17" fmla="*/ 1533525 w 2200275"/>
                <a:gd name="connsiteY17" fmla="*/ 470477 h 1140881"/>
                <a:gd name="connsiteX18" fmla="*/ 1514475 w 2200275"/>
                <a:gd name="connsiteY18" fmla="*/ 413327 h 1140881"/>
                <a:gd name="connsiteX19" fmla="*/ 1485900 w 2200275"/>
                <a:gd name="connsiteY19" fmla="*/ 289502 h 1140881"/>
                <a:gd name="connsiteX20" fmla="*/ 1447800 w 2200275"/>
                <a:gd name="connsiteY20" fmla="*/ 232352 h 1140881"/>
                <a:gd name="connsiteX21" fmla="*/ 1428750 w 2200275"/>
                <a:gd name="connsiteY21" fmla="*/ 203777 h 1140881"/>
                <a:gd name="connsiteX22" fmla="*/ 1457325 w 2200275"/>
                <a:gd name="connsiteY22" fmla="*/ 146627 h 1140881"/>
                <a:gd name="connsiteX23" fmla="*/ 1485900 w 2200275"/>
                <a:gd name="connsiteY23" fmla="*/ 137102 h 1140881"/>
                <a:gd name="connsiteX24" fmla="*/ 1514475 w 2200275"/>
                <a:gd name="connsiteY24" fmla="*/ 118052 h 1140881"/>
                <a:gd name="connsiteX25" fmla="*/ 1543050 w 2200275"/>
                <a:gd name="connsiteY25" fmla="*/ 108527 h 1140881"/>
                <a:gd name="connsiteX26" fmla="*/ 1600200 w 2200275"/>
                <a:gd name="connsiteY26" fmla="*/ 70427 h 1140881"/>
                <a:gd name="connsiteX27" fmla="*/ 1628775 w 2200275"/>
                <a:gd name="connsiteY27" fmla="*/ 51377 h 1140881"/>
                <a:gd name="connsiteX28" fmla="*/ 1657350 w 2200275"/>
                <a:gd name="connsiteY28" fmla="*/ 41852 h 1140881"/>
                <a:gd name="connsiteX29" fmla="*/ 1828800 w 2200275"/>
                <a:gd name="connsiteY29" fmla="*/ 22802 h 1140881"/>
                <a:gd name="connsiteX30" fmla="*/ 2047875 w 2200275"/>
                <a:gd name="connsiteY30" fmla="*/ 13277 h 1140881"/>
                <a:gd name="connsiteX31" fmla="*/ 2200275 w 2200275"/>
                <a:gd name="connsiteY31" fmla="*/ 3752 h 11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00275" h="1140881">
                  <a:moveTo>
                    <a:pt x="0" y="1118177"/>
                  </a:moveTo>
                  <a:cubicBezTo>
                    <a:pt x="22225" y="1115002"/>
                    <a:pt x="44242" y="1109549"/>
                    <a:pt x="66675" y="1108652"/>
                  </a:cubicBezTo>
                  <a:cubicBezTo>
                    <a:pt x="492523" y="1091618"/>
                    <a:pt x="400094" y="1213361"/>
                    <a:pt x="495300" y="1070552"/>
                  </a:cubicBezTo>
                  <a:cubicBezTo>
                    <a:pt x="491583" y="1040818"/>
                    <a:pt x="496741" y="989790"/>
                    <a:pt x="466725" y="965777"/>
                  </a:cubicBezTo>
                  <a:cubicBezTo>
                    <a:pt x="458885" y="959505"/>
                    <a:pt x="447675" y="959427"/>
                    <a:pt x="438150" y="956252"/>
                  </a:cubicBezTo>
                  <a:cubicBezTo>
                    <a:pt x="393386" y="911488"/>
                    <a:pt x="417047" y="938885"/>
                    <a:pt x="371475" y="870527"/>
                  </a:cubicBezTo>
                  <a:cubicBezTo>
                    <a:pt x="365125" y="861002"/>
                    <a:pt x="356045" y="852812"/>
                    <a:pt x="352425" y="841952"/>
                  </a:cubicBezTo>
                  <a:lnTo>
                    <a:pt x="333375" y="784802"/>
                  </a:lnTo>
                  <a:cubicBezTo>
                    <a:pt x="336550" y="762577"/>
                    <a:pt x="336449" y="739631"/>
                    <a:pt x="342900" y="718127"/>
                  </a:cubicBezTo>
                  <a:cubicBezTo>
                    <a:pt x="351666" y="688908"/>
                    <a:pt x="364994" y="686410"/>
                    <a:pt x="390525" y="680027"/>
                  </a:cubicBezTo>
                  <a:cubicBezTo>
                    <a:pt x="406231" y="676100"/>
                    <a:pt x="421965" y="670866"/>
                    <a:pt x="438150" y="670502"/>
                  </a:cubicBezTo>
                  <a:cubicBezTo>
                    <a:pt x="704802" y="664510"/>
                    <a:pt x="971550" y="664152"/>
                    <a:pt x="1238250" y="660977"/>
                  </a:cubicBezTo>
                  <a:cubicBezTo>
                    <a:pt x="1298374" y="657219"/>
                    <a:pt x="1417815" y="651653"/>
                    <a:pt x="1485900" y="641927"/>
                  </a:cubicBezTo>
                  <a:cubicBezTo>
                    <a:pt x="1498859" y="640076"/>
                    <a:pt x="1511300" y="635577"/>
                    <a:pt x="1524000" y="632402"/>
                  </a:cubicBezTo>
                  <a:cubicBezTo>
                    <a:pt x="1533525" y="626052"/>
                    <a:pt x="1546508" y="623060"/>
                    <a:pt x="1552575" y="613352"/>
                  </a:cubicBezTo>
                  <a:cubicBezTo>
                    <a:pt x="1563218" y="596324"/>
                    <a:pt x="1571625" y="556202"/>
                    <a:pt x="1571625" y="556202"/>
                  </a:cubicBezTo>
                  <a:cubicBezTo>
                    <a:pt x="1565275" y="537152"/>
                    <a:pt x="1563714" y="515760"/>
                    <a:pt x="1552575" y="499052"/>
                  </a:cubicBezTo>
                  <a:cubicBezTo>
                    <a:pt x="1546225" y="489527"/>
                    <a:pt x="1538174" y="480938"/>
                    <a:pt x="1533525" y="470477"/>
                  </a:cubicBezTo>
                  <a:cubicBezTo>
                    <a:pt x="1525370" y="452127"/>
                    <a:pt x="1514475" y="413327"/>
                    <a:pt x="1514475" y="413327"/>
                  </a:cubicBezTo>
                  <a:cubicBezTo>
                    <a:pt x="1510084" y="382588"/>
                    <a:pt x="1504918" y="318029"/>
                    <a:pt x="1485900" y="289502"/>
                  </a:cubicBezTo>
                  <a:lnTo>
                    <a:pt x="1447800" y="232352"/>
                  </a:lnTo>
                  <a:lnTo>
                    <a:pt x="1428750" y="203777"/>
                  </a:lnTo>
                  <a:cubicBezTo>
                    <a:pt x="1435025" y="184953"/>
                    <a:pt x="1440539" y="160056"/>
                    <a:pt x="1457325" y="146627"/>
                  </a:cubicBezTo>
                  <a:cubicBezTo>
                    <a:pt x="1465165" y="140355"/>
                    <a:pt x="1476920" y="141592"/>
                    <a:pt x="1485900" y="137102"/>
                  </a:cubicBezTo>
                  <a:cubicBezTo>
                    <a:pt x="1496139" y="131982"/>
                    <a:pt x="1504236" y="123172"/>
                    <a:pt x="1514475" y="118052"/>
                  </a:cubicBezTo>
                  <a:cubicBezTo>
                    <a:pt x="1523455" y="113562"/>
                    <a:pt x="1534273" y="113403"/>
                    <a:pt x="1543050" y="108527"/>
                  </a:cubicBezTo>
                  <a:cubicBezTo>
                    <a:pt x="1563064" y="97408"/>
                    <a:pt x="1581150" y="83127"/>
                    <a:pt x="1600200" y="70427"/>
                  </a:cubicBezTo>
                  <a:cubicBezTo>
                    <a:pt x="1609725" y="64077"/>
                    <a:pt x="1617915" y="54997"/>
                    <a:pt x="1628775" y="51377"/>
                  </a:cubicBezTo>
                  <a:cubicBezTo>
                    <a:pt x="1638300" y="48202"/>
                    <a:pt x="1647505" y="43821"/>
                    <a:pt x="1657350" y="41852"/>
                  </a:cubicBezTo>
                  <a:cubicBezTo>
                    <a:pt x="1699205" y="33481"/>
                    <a:pt x="1794666" y="24810"/>
                    <a:pt x="1828800" y="22802"/>
                  </a:cubicBezTo>
                  <a:cubicBezTo>
                    <a:pt x="1901768" y="18510"/>
                    <a:pt x="1974850" y="16452"/>
                    <a:pt x="2047875" y="13277"/>
                  </a:cubicBezTo>
                  <a:cubicBezTo>
                    <a:pt x="2115607" y="-9300"/>
                    <a:pt x="2066410" y="3752"/>
                    <a:pt x="2200275" y="3752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7557" y="6248400"/>
              <a:ext cx="299043" cy="39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Freeform 15"/>
            <p:cNvSpPr/>
            <p:nvPr/>
          </p:nvSpPr>
          <p:spPr>
            <a:xfrm>
              <a:off x="7762875" y="4932668"/>
              <a:ext cx="1362075" cy="325132"/>
            </a:xfrm>
            <a:custGeom>
              <a:avLst/>
              <a:gdLst>
                <a:gd name="connsiteX0" fmla="*/ 0 w 1362075"/>
                <a:gd name="connsiteY0" fmla="*/ 325132 h 325132"/>
                <a:gd name="connsiteX1" fmla="*/ 504825 w 1362075"/>
                <a:gd name="connsiteY1" fmla="*/ 315607 h 325132"/>
                <a:gd name="connsiteX2" fmla="*/ 552450 w 1362075"/>
                <a:gd name="connsiteY2" fmla="*/ 277507 h 325132"/>
                <a:gd name="connsiteX3" fmla="*/ 571500 w 1362075"/>
                <a:gd name="connsiteY3" fmla="*/ 220357 h 325132"/>
                <a:gd name="connsiteX4" fmla="*/ 581025 w 1362075"/>
                <a:gd name="connsiteY4" fmla="*/ 153682 h 325132"/>
                <a:gd name="connsiteX5" fmla="*/ 590550 w 1362075"/>
                <a:gd name="connsiteY5" fmla="*/ 125107 h 325132"/>
                <a:gd name="connsiteX6" fmla="*/ 600075 w 1362075"/>
                <a:gd name="connsiteY6" fmla="*/ 87007 h 325132"/>
                <a:gd name="connsiteX7" fmla="*/ 609600 w 1362075"/>
                <a:gd name="connsiteY7" fmla="*/ 58432 h 325132"/>
                <a:gd name="connsiteX8" fmla="*/ 638175 w 1362075"/>
                <a:gd name="connsiteY8" fmla="*/ 39382 h 325132"/>
                <a:gd name="connsiteX9" fmla="*/ 733425 w 1362075"/>
                <a:gd name="connsiteY9" fmla="*/ 10807 h 325132"/>
                <a:gd name="connsiteX10" fmla="*/ 790575 w 1362075"/>
                <a:gd name="connsiteY10" fmla="*/ 1282 h 325132"/>
                <a:gd name="connsiteX11" fmla="*/ 1362075 w 1362075"/>
                <a:gd name="connsiteY11" fmla="*/ 1282 h 32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2075" h="325132">
                  <a:moveTo>
                    <a:pt x="0" y="325132"/>
                  </a:moveTo>
                  <a:lnTo>
                    <a:pt x="504825" y="315607"/>
                  </a:lnTo>
                  <a:cubicBezTo>
                    <a:pt x="531646" y="314649"/>
                    <a:pt x="542213" y="300540"/>
                    <a:pt x="552450" y="277507"/>
                  </a:cubicBezTo>
                  <a:cubicBezTo>
                    <a:pt x="560605" y="259157"/>
                    <a:pt x="571500" y="220357"/>
                    <a:pt x="571500" y="220357"/>
                  </a:cubicBezTo>
                  <a:cubicBezTo>
                    <a:pt x="574675" y="198132"/>
                    <a:pt x="576622" y="175697"/>
                    <a:pt x="581025" y="153682"/>
                  </a:cubicBezTo>
                  <a:cubicBezTo>
                    <a:pt x="582994" y="143837"/>
                    <a:pt x="587792" y="134761"/>
                    <a:pt x="590550" y="125107"/>
                  </a:cubicBezTo>
                  <a:cubicBezTo>
                    <a:pt x="594146" y="112520"/>
                    <a:pt x="596479" y="99594"/>
                    <a:pt x="600075" y="87007"/>
                  </a:cubicBezTo>
                  <a:cubicBezTo>
                    <a:pt x="602833" y="77353"/>
                    <a:pt x="603328" y="66272"/>
                    <a:pt x="609600" y="58432"/>
                  </a:cubicBezTo>
                  <a:cubicBezTo>
                    <a:pt x="616751" y="49493"/>
                    <a:pt x="627714" y="44031"/>
                    <a:pt x="638175" y="39382"/>
                  </a:cubicBezTo>
                  <a:cubicBezTo>
                    <a:pt x="658055" y="30546"/>
                    <a:pt x="708237" y="15845"/>
                    <a:pt x="733425" y="10807"/>
                  </a:cubicBezTo>
                  <a:cubicBezTo>
                    <a:pt x="752363" y="7019"/>
                    <a:pt x="771264" y="1575"/>
                    <a:pt x="790575" y="1282"/>
                  </a:cubicBezTo>
                  <a:cubicBezTo>
                    <a:pt x="981053" y="-1604"/>
                    <a:pt x="1171575" y="1282"/>
                    <a:pt x="1362075" y="1282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629400" y="4894683"/>
              <a:ext cx="438150" cy="344067"/>
            </a:xfrm>
            <a:custGeom>
              <a:avLst/>
              <a:gdLst>
                <a:gd name="connsiteX0" fmla="*/ 438150 w 438150"/>
                <a:gd name="connsiteY0" fmla="*/ 344067 h 344067"/>
                <a:gd name="connsiteX1" fmla="*/ 390525 w 438150"/>
                <a:gd name="connsiteY1" fmla="*/ 334542 h 344067"/>
                <a:gd name="connsiteX2" fmla="*/ 361950 w 438150"/>
                <a:gd name="connsiteY2" fmla="*/ 325017 h 344067"/>
                <a:gd name="connsiteX3" fmla="*/ 285750 w 438150"/>
                <a:gd name="connsiteY3" fmla="*/ 315492 h 344067"/>
                <a:gd name="connsiteX4" fmla="*/ 219075 w 438150"/>
                <a:gd name="connsiteY4" fmla="*/ 305967 h 344067"/>
                <a:gd name="connsiteX5" fmla="*/ 190500 w 438150"/>
                <a:gd name="connsiteY5" fmla="*/ 296442 h 344067"/>
                <a:gd name="connsiteX6" fmla="*/ 190500 w 438150"/>
                <a:gd name="connsiteY6" fmla="*/ 229767 h 344067"/>
                <a:gd name="connsiteX7" fmla="*/ 247650 w 438150"/>
                <a:gd name="connsiteY7" fmla="*/ 172617 h 344067"/>
                <a:gd name="connsiteX8" fmla="*/ 285750 w 438150"/>
                <a:gd name="connsiteY8" fmla="*/ 115467 h 344067"/>
                <a:gd name="connsiteX9" fmla="*/ 304800 w 438150"/>
                <a:gd name="connsiteY9" fmla="*/ 86892 h 344067"/>
                <a:gd name="connsiteX10" fmla="*/ 314325 w 438150"/>
                <a:gd name="connsiteY10" fmla="*/ 58317 h 344067"/>
                <a:gd name="connsiteX11" fmla="*/ 304800 w 438150"/>
                <a:gd name="connsiteY11" fmla="*/ 29742 h 344067"/>
                <a:gd name="connsiteX12" fmla="*/ 228600 w 438150"/>
                <a:gd name="connsiteY12" fmla="*/ 1167 h 344067"/>
                <a:gd name="connsiteX13" fmla="*/ 0 w 438150"/>
                <a:gd name="connsiteY13" fmla="*/ 1167 h 34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150" h="344067">
                  <a:moveTo>
                    <a:pt x="438150" y="344067"/>
                  </a:moveTo>
                  <a:cubicBezTo>
                    <a:pt x="422275" y="340892"/>
                    <a:pt x="406231" y="338469"/>
                    <a:pt x="390525" y="334542"/>
                  </a:cubicBezTo>
                  <a:cubicBezTo>
                    <a:pt x="380785" y="332107"/>
                    <a:pt x="371828" y="326813"/>
                    <a:pt x="361950" y="325017"/>
                  </a:cubicBezTo>
                  <a:cubicBezTo>
                    <a:pt x="336765" y="320438"/>
                    <a:pt x="311123" y="318875"/>
                    <a:pt x="285750" y="315492"/>
                  </a:cubicBezTo>
                  <a:lnTo>
                    <a:pt x="219075" y="305967"/>
                  </a:lnTo>
                  <a:cubicBezTo>
                    <a:pt x="209550" y="302792"/>
                    <a:pt x="197600" y="303542"/>
                    <a:pt x="190500" y="296442"/>
                  </a:cubicBezTo>
                  <a:cubicBezTo>
                    <a:pt x="175295" y="281237"/>
                    <a:pt x="180549" y="243983"/>
                    <a:pt x="190500" y="229767"/>
                  </a:cubicBezTo>
                  <a:cubicBezTo>
                    <a:pt x="205950" y="207696"/>
                    <a:pt x="232706" y="195033"/>
                    <a:pt x="247650" y="172617"/>
                  </a:cubicBezTo>
                  <a:lnTo>
                    <a:pt x="285750" y="115467"/>
                  </a:lnTo>
                  <a:cubicBezTo>
                    <a:pt x="292100" y="105942"/>
                    <a:pt x="301180" y="97752"/>
                    <a:pt x="304800" y="86892"/>
                  </a:cubicBezTo>
                  <a:lnTo>
                    <a:pt x="314325" y="58317"/>
                  </a:lnTo>
                  <a:cubicBezTo>
                    <a:pt x="311150" y="48792"/>
                    <a:pt x="311072" y="37582"/>
                    <a:pt x="304800" y="29742"/>
                  </a:cubicBezTo>
                  <a:cubicBezTo>
                    <a:pt x="288599" y="9491"/>
                    <a:pt x="250901" y="1936"/>
                    <a:pt x="228600" y="1167"/>
                  </a:cubicBezTo>
                  <a:cubicBezTo>
                    <a:pt x="152445" y="-1459"/>
                    <a:pt x="76200" y="1167"/>
                    <a:pt x="0" y="1167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64400" y="3340100"/>
              <a:ext cx="1816100" cy="736600"/>
            </a:xfrm>
            <a:custGeom>
              <a:avLst/>
              <a:gdLst>
                <a:gd name="connsiteX0" fmla="*/ 0 w 1816100"/>
                <a:gd name="connsiteY0" fmla="*/ 622300 h 736600"/>
                <a:gd name="connsiteX1" fmla="*/ 63500 w 1816100"/>
                <a:gd name="connsiteY1" fmla="*/ 660400 h 736600"/>
                <a:gd name="connsiteX2" fmla="*/ 101600 w 1816100"/>
                <a:gd name="connsiteY2" fmla="*/ 685800 h 736600"/>
                <a:gd name="connsiteX3" fmla="*/ 152400 w 1816100"/>
                <a:gd name="connsiteY3" fmla="*/ 698500 h 736600"/>
                <a:gd name="connsiteX4" fmla="*/ 254000 w 1816100"/>
                <a:gd name="connsiteY4" fmla="*/ 723900 h 736600"/>
                <a:gd name="connsiteX5" fmla="*/ 431800 w 1816100"/>
                <a:gd name="connsiteY5" fmla="*/ 736600 h 736600"/>
                <a:gd name="connsiteX6" fmla="*/ 825500 w 1816100"/>
                <a:gd name="connsiteY6" fmla="*/ 723900 h 736600"/>
                <a:gd name="connsiteX7" fmla="*/ 863600 w 1816100"/>
                <a:gd name="connsiteY7" fmla="*/ 711200 h 736600"/>
                <a:gd name="connsiteX8" fmla="*/ 927100 w 1816100"/>
                <a:gd name="connsiteY8" fmla="*/ 660400 h 736600"/>
                <a:gd name="connsiteX9" fmla="*/ 965200 w 1816100"/>
                <a:gd name="connsiteY9" fmla="*/ 584200 h 736600"/>
                <a:gd name="connsiteX10" fmla="*/ 1041400 w 1816100"/>
                <a:gd name="connsiteY10" fmla="*/ 508000 h 736600"/>
                <a:gd name="connsiteX11" fmla="*/ 1079500 w 1816100"/>
                <a:gd name="connsiteY11" fmla="*/ 393700 h 736600"/>
                <a:gd name="connsiteX12" fmla="*/ 1092200 w 1816100"/>
                <a:gd name="connsiteY12" fmla="*/ 355600 h 736600"/>
                <a:gd name="connsiteX13" fmla="*/ 1104900 w 1816100"/>
                <a:gd name="connsiteY13" fmla="*/ 292100 h 736600"/>
                <a:gd name="connsiteX14" fmla="*/ 1092200 w 1816100"/>
                <a:gd name="connsiteY14" fmla="*/ 127000 h 736600"/>
                <a:gd name="connsiteX15" fmla="*/ 1079500 w 1816100"/>
                <a:gd name="connsiteY15" fmla="*/ 88900 h 736600"/>
                <a:gd name="connsiteX16" fmla="*/ 1003300 w 1816100"/>
                <a:gd name="connsiteY16" fmla="*/ 38100 h 736600"/>
                <a:gd name="connsiteX17" fmla="*/ 927100 w 1816100"/>
                <a:gd name="connsiteY17" fmla="*/ 0 h 736600"/>
                <a:gd name="connsiteX18" fmla="*/ 660400 w 1816100"/>
                <a:gd name="connsiteY18" fmla="*/ 12700 h 736600"/>
                <a:gd name="connsiteX19" fmla="*/ 622300 w 1816100"/>
                <a:gd name="connsiteY19" fmla="*/ 38100 h 736600"/>
                <a:gd name="connsiteX20" fmla="*/ 546100 w 1816100"/>
                <a:gd name="connsiteY20" fmla="*/ 190500 h 736600"/>
                <a:gd name="connsiteX21" fmla="*/ 533400 w 1816100"/>
                <a:gd name="connsiteY21" fmla="*/ 228600 h 736600"/>
                <a:gd name="connsiteX22" fmla="*/ 546100 w 1816100"/>
                <a:gd name="connsiteY22" fmla="*/ 381000 h 736600"/>
                <a:gd name="connsiteX23" fmla="*/ 558800 w 1816100"/>
                <a:gd name="connsiteY23" fmla="*/ 419100 h 736600"/>
                <a:gd name="connsiteX24" fmla="*/ 635000 w 1816100"/>
                <a:gd name="connsiteY24" fmla="*/ 469900 h 736600"/>
                <a:gd name="connsiteX25" fmla="*/ 673100 w 1816100"/>
                <a:gd name="connsiteY25" fmla="*/ 495300 h 736600"/>
                <a:gd name="connsiteX26" fmla="*/ 698500 w 1816100"/>
                <a:gd name="connsiteY26" fmla="*/ 533400 h 736600"/>
                <a:gd name="connsiteX27" fmla="*/ 774700 w 1816100"/>
                <a:gd name="connsiteY27" fmla="*/ 558800 h 736600"/>
                <a:gd name="connsiteX28" fmla="*/ 876300 w 1816100"/>
                <a:gd name="connsiteY28" fmla="*/ 584200 h 736600"/>
                <a:gd name="connsiteX29" fmla="*/ 952500 w 1816100"/>
                <a:gd name="connsiteY29" fmla="*/ 609600 h 736600"/>
                <a:gd name="connsiteX30" fmla="*/ 1016000 w 1816100"/>
                <a:gd name="connsiteY30" fmla="*/ 622300 h 736600"/>
                <a:gd name="connsiteX31" fmla="*/ 1054100 w 1816100"/>
                <a:gd name="connsiteY31" fmla="*/ 635000 h 736600"/>
                <a:gd name="connsiteX32" fmla="*/ 1270000 w 1816100"/>
                <a:gd name="connsiteY32" fmla="*/ 647700 h 736600"/>
                <a:gd name="connsiteX33" fmla="*/ 1816100 w 1816100"/>
                <a:gd name="connsiteY33" fmla="*/ 6477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16100" h="736600">
                  <a:moveTo>
                    <a:pt x="0" y="622300"/>
                  </a:moveTo>
                  <a:cubicBezTo>
                    <a:pt x="21167" y="635000"/>
                    <a:pt x="42568" y="647317"/>
                    <a:pt x="63500" y="660400"/>
                  </a:cubicBezTo>
                  <a:cubicBezTo>
                    <a:pt x="76443" y="668490"/>
                    <a:pt x="87571" y="679787"/>
                    <a:pt x="101600" y="685800"/>
                  </a:cubicBezTo>
                  <a:cubicBezTo>
                    <a:pt x="117643" y="692676"/>
                    <a:pt x="135617" y="693705"/>
                    <a:pt x="152400" y="698500"/>
                  </a:cubicBezTo>
                  <a:cubicBezTo>
                    <a:pt x="201487" y="712525"/>
                    <a:pt x="192677" y="717445"/>
                    <a:pt x="254000" y="723900"/>
                  </a:cubicBezTo>
                  <a:cubicBezTo>
                    <a:pt x="313091" y="730120"/>
                    <a:pt x="372533" y="732367"/>
                    <a:pt x="431800" y="736600"/>
                  </a:cubicBezTo>
                  <a:cubicBezTo>
                    <a:pt x="563033" y="732367"/>
                    <a:pt x="694425" y="731610"/>
                    <a:pt x="825500" y="723900"/>
                  </a:cubicBezTo>
                  <a:cubicBezTo>
                    <a:pt x="838864" y="723114"/>
                    <a:pt x="853147" y="719563"/>
                    <a:pt x="863600" y="711200"/>
                  </a:cubicBezTo>
                  <a:cubicBezTo>
                    <a:pt x="945664" y="645548"/>
                    <a:pt x="831335" y="692322"/>
                    <a:pt x="927100" y="660400"/>
                  </a:cubicBezTo>
                  <a:cubicBezTo>
                    <a:pt x="938869" y="625094"/>
                    <a:pt x="938939" y="613743"/>
                    <a:pt x="965200" y="584200"/>
                  </a:cubicBezTo>
                  <a:cubicBezTo>
                    <a:pt x="989065" y="557352"/>
                    <a:pt x="1041400" y="508000"/>
                    <a:pt x="1041400" y="508000"/>
                  </a:cubicBezTo>
                  <a:lnTo>
                    <a:pt x="1079500" y="393700"/>
                  </a:lnTo>
                  <a:cubicBezTo>
                    <a:pt x="1083733" y="381000"/>
                    <a:pt x="1089575" y="368727"/>
                    <a:pt x="1092200" y="355600"/>
                  </a:cubicBezTo>
                  <a:lnTo>
                    <a:pt x="1104900" y="292100"/>
                  </a:lnTo>
                  <a:cubicBezTo>
                    <a:pt x="1100667" y="237067"/>
                    <a:pt x="1099046" y="181770"/>
                    <a:pt x="1092200" y="127000"/>
                  </a:cubicBezTo>
                  <a:cubicBezTo>
                    <a:pt x="1090540" y="113716"/>
                    <a:pt x="1088966" y="98366"/>
                    <a:pt x="1079500" y="88900"/>
                  </a:cubicBezTo>
                  <a:cubicBezTo>
                    <a:pt x="1057914" y="67314"/>
                    <a:pt x="1028700" y="55033"/>
                    <a:pt x="1003300" y="38100"/>
                  </a:cubicBezTo>
                  <a:cubicBezTo>
                    <a:pt x="954061" y="5274"/>
                    <a:pt x="979680" y="17527"/>
                    <a:pt x="927100" y="0"/>
                  </a:cubicBezTo>
                  <a:cubicBezTo>
                    <a:pt x="838200" y="4233"/>
                    <a:pt x="748713" y="1661"/>
                    <a:pt x="660400" y="12700"/>
                  </a:cubicBezTo>
                  <a:cubicBezTo>
                    <a:pt x="645254" y="14593"/>
                    <a:pt x="632351" y="26613"/>
                    <a:pt x="622300" y="38100"/>
                  </a:cubicBezTo>
                  <a:cubicBezTo>
                    <a:pt x="569274" y="98701"/>
                    <a:pt x="570080" y="118559"/>
                    <a:pt x="546100" y="190500"/>
                  </a:cubicBezTo>
                  <a:lnTo>
                    <a:pt x="533400" y="228600"/>
                  </a:lnTo>
                  <a:cubicBezTo>
                    <a:pt x="537633" y="279400"/>
                    <a:pt x="539363" y="330471"/>
                    <a:pt x="546100" y="381000"/>
                  </a:cubicBezTo>
                  <a:cubicBezTo>
                    <a:pt x="547869" y="394270"/>
                    <a:pt x="549334" y="409634"/>
                    <a:pt x="558800" y="419100"/>
                  </a:cubicBezTo>
                  <a:cubicBezTo>
                    <a:pt x="580386" y="440686"/>
                    <a:pt x="609600" y="452967"/>
                    <a:pt x="635000" y="469900"/>
                  </a:cubicBezTo>
                  <a:lnTo>
                    <a:pt x="673100" y="495300"/>
                  </a:lnTo>
                  <a:cubicBezTo>
                    <a:pt x="681567" y="508000"/>
                    <a:pt x="685557" y="525310"/>
                    <a:pt x="698500" y="533400"/>
                  </a:cubicBezTo>
                  <a:cubicBezTo>
                    <a:pt x="721204" y="547590"/>
                    <a:pt x="749300" y="550333"/>
                    <a:pt x="774700" y="558800"/>
                  </a:cubicBezTo>
                  <a:cubicBezTo>
                    <a:pt x="890305" y="597335"/>
                    <a:pt x="707721" y="538224"/>
                    <a:pt x="876300" y="584200"/>
                  </a:cubicBezTo>
                  <a:cubicBezTo>
                    <a:pt x="902131" y="591245"/>
                    <a:pt x="926246" y="604349"/>
                    <a:pt x="952500" y="609600"/>
                  </a:cubicBezTo>
                  <a:cubicBezTo>
                    <a:pt x="973667" y="613833"/>
                    <a:pt x="995059" y="617065"/>
                    <a:pt x="1016000" y="622300"/>
                  </a:cubicBezTo>
                  <a:cubicBezTo>
                    <a:pt x="1028987" y="625547"/>
                    <a:pt x="1040779" y="633668"/>
                    <a:pt x="1054100" y="635000"/>
                  </a:cubicBezTo>
                  <a:cubicBezTo>
                    <a:pt x="1125833" y="642173"/>
                    <a:pt x="1197919" y="646499"/>
                    <a:pt x="1270000" y="647700"/>
                  </a:cubicBezTo>
                  <a:cubicBezTo>
                    <a:pt x="1452008" y="650733"/>
                    <a:pt x="1634067" y="647700"/>
                    <a:pt x="1816100" y="6477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-12700" y="3213100"/>
              <a:ext cx="2374900" cy="723900"/>
            </a:xfrm>
            <a:custGeom>
              <a:avLst/>
              <a:gdLst>
                <a:gd name="connsiteX0" fmla="*/ 2171700 w 2374900"/>
                <a:gd name="connsiteY0" fmla="*/ 596900 h 723900"/>
                <a:gd name="connsiteX1" fmla="*/ 2235200 w 2374900"/>
                <a:gd name="connsiteY1" fmla="*/ 558800 h 723900"/>
                <a:gd name="connsiteX2" fmla="*/ 2311400 w 2374900"/>
                <a:gd name="connsiteY2" fmla="*/ 520700 h 723900"/>
                <a:gd name="connsiteX3" fmla="*/ 2374900 w 2374900"/>
                <a:gd name="connsiteY3" fmla="*/ 406400 h 723900"/>
                <a:gd name="connsiteX4" fmla="*/ 2362200 w 2374900"/>
                <a:gd name="connsiteY4" fmla="*/ 152400 h 723900"/>
                <a:gd name="connsiteX5" fmla="*/ 2324100 w 2374900"/>
                <a:gd name="connsiteY5" fmla="*/ 139700 h 723900"/>
                <a:gd name="connsiteX6" fmla="*/ 2298700 w 2374900"/>
                <a:gd name="connsiteY6" fmla="*/ 101600 h 723900"/>
                <a:gd name="connsiteX7" fmla="*/ 2235200 w 2374900"/>
                <a:gd name="connsiteY7" fmla="*/ 88900 h 723900"/>
                <a:gd name="connsiteX8" fmla="*/ 2159000 w 2374900"/>
                <a:gd name="connsiteY8" fmla="*/ 63500 h 723900"/>
                <a:gd name="connsiteX9" fmla="*/ 2120900 w 2374900"/>
                <a:gd name="connsiteY9" fmla="*/ 50800 h 723900"/>
                <a:gd name="connsiteX10" fmla="*/ 2032000 w 2374900"/>
                <a:gd name="connsiteY10" fmla="*/ 38100 h 723900"/>
                <a:gd name="connsiteX11" fmla="*/ 1993900 w 2374900"/>
                <a:gd name="connsiteY11" fmla="*/ 25400 h 723900"/>
                <a:gd name="connsiteX12" fmla="*/ 1562100 w 2374900"/>
                <a:gd name="connsiteY12" fmla="*/ 0 h 723900"/>
                <a:gd name="connsiteX13" fmla="*/ 1282700 w 2374900"/>
                <a:gd name="connsiteY13" fmla="*/ 25400 h 723900"/>
                <a:gd name="connsiteX14" fmla="*/ 1206500 w 2374900"/>
                <a:gd name="connsiteY14" fmla="*/ 50800 h 723900"/>
                <a:gd name="connsiteX15" fmla="*/ 1130300 w 2374900"/>
                <a:gd name="connsiteY15" fmla="*/ 114300 h 723900"/>
                <a:gd name="connsiteX16" fmla="*/ 1104900 w 2374900"/>
                <a:gd name="connsiteY16" fmla="*/ 190500 h 723900"/>
                <a:gd name="connsiteX17" fmla="*/ 1003300 w 2374900"/>
                <a:gd name="connsiteY17" fmla="*/ 342900 h 723900"/>
                <a:gd name="connsiteX18" fmla="*/ 977900 w 2374900"/>
                <a:gd name="connsiteY18" fmla="*/ 381000 h 723900"/>
                <a:gd name="connsiteX19" fmla="*/ 965200 w 2374900"/>
                <a:gd name="connsiteY19" fmla="*/ 419100 h 723900"/>
                <a:gd name="connsiteX20" fmla="*/ 927100 w 2374900"/>
                <a:gd name="connsiteY20" fmla="*/ 457200 h 723900"/>
                <a:gd name="connsiteX21" fmla="*/ 901700 w 2374900"/>
                <a:gd name="connsiteY21" fmla="*/ 495300 h 723900"/>
                <a:gd name="connsiteX22" fmla="*/ 889000 w 2374900"/>
                <a:gd name="connsiteY22" fmla="*/ 533400 h 723900"/>
                <a:gd name="connsiteX23" fmla="*/ 850900 w 2374900"/>
                <a:gd name="connsiteY23" fmla="*/ 546100 h 723900"/>
                <a:gd name="connsiteX24" fmla="*/ 749300 w 2374900"/>
                <a:gd name="connsiteY24" fmla="*/ 635000 h 723900"/>
                <a:gd name="connsiteX25" fmla="*/ 711200 w 2374900"/>
                <a:gd name="connsiteY25" fmla="*/ 660400 h 723900"/>
                <a:gd name="connsiteX26" fmla="*/ 673100 w 2374900"/>
                <a:gd name="connsiteY26" fmla="*/ 685800 h 723900"/>
                <a:gd name="connsiteX27" fmla="*/ 533400 w 2374900"/>
                <a:gd name="connsiteY27" fmla="*/ 723900 h 723900"/>
                <a:gd name="connsiteX28" fmla="*/ 139700 w 2374900"/>
                <a:gd name="connsiteY28" fmla="*/ 711200 h 723900"/>
                <a:gd name="connsiteX29" fmla="*/ 0 w 2374900"/>
                <a:gd name="connsiteY29" fmla="*/ 6985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74900" h="723900">
                  <a:moveTo>
                    <a:pt x="2171700" y="596900"/>
                  </a:moveTo>
                  <a:cubicBezTo>
                    <a:pt x="2192867" y="584200"/>
                    <a:pt x="2213122" y="569839"/>
                    <a:pt x="2235200" y="558800"/>
                  </a:cubicBezTo>
                  <a:cubicBezTo>
                    <a:pt x="2340360" y="506220"/>
                    <a:pt x="2202211" y="593493"/>
                    <a:pt x="2311400" y="520700"/>
                  </a:cubicBezTo>
                  <a:cubicBezTo>
                    <a:pt x="2369626" y="433361"/>
                    <a:pt x="2352547" y="473460"/>
                    <a:pt x="2374900" y="406400"/>
                  </a:cubicBezTo>
                  <a:cubicBezTo>
                    <a:pt x="2370667" y="321733"/>
                    <a:pt x="2378062" y="235675"/>
                    <a:pt x="2362200" y="152400"/>
                  </a:cubicBezTo>
                  <a:cubicBezTo>
                    <a:pt x="2359695" y="139249"/>
                    <a:pt x="2334553" y="148063"/>
                    <a:pt x="2324100" y="139700"/>
                  </a:cubicBezTo>
                  <a:cubicBezTo>
                    <a:pt x="2312181" y="130165"/>
                    <a:pt x="2311952" y="109173"/>
                    <a:pt x="2298700" y="101600"/>
                  </a:cubicBezTo>
                  <a:cubicBezTo>
                    <a:pt x="2279958" y="90890"/>
                    <a:pt x="2256025" y="94580"/>
                    <a:pt x="2235200" y="88900"/>
                  </a:cubicBezTo>
                  <a:cubicBezTo>
                    <a:pt x="2209369" y="81855"/>
                    <a:pt x="2184400" y="71967"/>
                    <a:pt x="2159000" y="63500"/>
                  </a:cubicBezTo>
                  <a:cubicBezTo>
                    <a:pt x="2146300" y="59267"/>
                    <a:pt x="2134152" y="52693"/>
                    <a:pt x="2120900" y="50800"/>
                  </a:cubicBezTo>
                  <a:lnTo>
                    <a:pt x="2032000" y="38100"/>
                  </a:lnTo>
                  <a:cubicBezTo>
                    <a:pt x="2019300" y="33867"/>
                    <a:pt x="2006968" y="28304"/>
                    <a:pt x="1993900" y="25400"/>
                  </a:cubicBezTo>
                  <a:cubicBezTo>
                    <a:pt x="1858252" y="-4744"/>
                    <a:pt x="1678364" y="4152"/>
                    <a:pt x="1562100" y="0"/>
                  </a:cubicBezTo>
                  <a:cubicBezTo>
                    <a:pt x="1477027" y="5004"/>
                    <a:pt x="1371266" y="1246"/>
                    <a:pt x="1282700" y="25400"/>
                  </a:cubicBezTo>
                  <a:cubicBezTo>
                    <a:pt x="1256869" y="32445"/>
                    <a:pt x="1228777" y="35948"/>
                    <a:pt x="1206500" y="50800"/>
                  </a:cubicBezTo>
                  <a:cubicBezTo>
                    <a:pt x="1153456" y="86163"/>
                    <a:pt x="1179193" y="65407"/>
                    <a:pt x="1130300" y="114300"/>
                  </a:cubicBezTo>
                  <a:cubicBezTo>
                    <a:pt x="1121833" y="139700"/>
                    <a:pt x="1119752" y="168223"/>
                    <a:pt x="1104900" y="190500"/>
                  </a:cubicBezTo>
                  <a:lnTo>
                    <a:pt x="1003300" y="342900"/>
                  </a:lnTo>
                  <a:cubicBezTo>
                    <a:pt x="994833" y="355600"/>
                    <a:pt x="982727" y="366520"/>
                    <a:pt x="977900" y="381000"/>
                  </a:cubicBezTo>
                  <a:cubicBezTo>
                    <a:pt x="973667" y="393700"/>
                    <a:pt x="972626" y="407961"/>
                    <a:pt x="965200" y="419100"/>
                  </a:cubicBezTo>
                  <a:cubicBezTo>
                    <a:pt x="955237" y="434044"/>
                    <a:pt x="938598" y="443402"/>
                    <a:pt x="927100" y="457200"/>
                  </a:cubicBezTo>
                  <a:cubicBezTo>
                    <a:pt x="917329" y="468926"/>
                    <a:pt x="908526" y="481648"/>
                    <a:pt x="901700" y="495300"/>
                  </a:cubicBezTo>
                  <a:cubicBezTo>
                    <a:pt x="895713" y="507274"/>
                    <a:pt x="898466" y="523934"/>
                    <a:pt x="889000" y="533400"/>
                  </a:cubicBezTo>
                  <a:cubicBezTo>
                    <a:pt x="879534" y="542866"/>
                    <a:pt x="863600" y="541867"/>
                    <a:pt x="850900" y="546100"/>
                  </a:cubicBezTo>
                  <a:cubicBezTo>
                    <a:pt x="808567" y="609600"/>
                    <a:pt x="838200" y="575733"/>
                    <a:pt x="749300" y="635000"/>
                  </a:cubicBezTo>
                  <a:lnTo>
                    <a:pt x="711200" y="660400"/>
                  </a:lnTo>
                  <a:cubicBezTo>
                    <a:pt x="698500" y="668867"/>
                    <a:pt x="687580" y="680973"/>
                    <a:pt x="673100" y="685800"/>
                  </a:cubicBezTo>
                  <a:cubicBezTo>
                    <a:pt x="576422" y="718026"/>
                    <a:pt x="623154" y="705949"/>
                    <a:pt x="533400" y="723900"/>
                  </a:cubicBezTo>
                  <a:cubicBezTo>
                    <a:pt x="402167" y="719667"/>
                    <a:pt x="270799" y="718483"/>
                    <a:pt x="139700" y="711200"/>
                  </a:cubicBezTo>
                  <a:cubicBezTo>
                    <a:pt x="-178564" y="693519"/>
                    <a:pt x="368258" y="698500"/>
                    <a:pt x="0" y="6985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7" descr="C:\Users\yuzheng\AppData\Local\Microsoft\Windows\Temporary Internet Files\Content.IE5\EIRRGNVW\MC900433889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486150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Freeform 20"/>
            <p:cNvSpPr/>
            <p:nvPr/>
          </p:nvSpPr>
          <p:spPr>
            <a:xfrm>
              <a:off x="5095875" y="3994072"/>
              <a:ext cx="2654300" cy="635156"/>
            </a:xfrm>
            <a:custGeom>
              <a:avLst/>
              <a:gdLst>
                <a:gd name="connsiteX0" fmla="*/ 0 w 1930400"/>
                <a:gd name="connsiteY0" fmla="*/ 0 h 635156"/>
                <a:gd name="connsiteX1" fmla="*/ 139700 w 1930400"/>
                <a:gd name="connsiteY1" fmla="*/ 12700 h 635156"/>
                <a:gd name="connsiteX2" fmla="*/ 215900 w 1930400"/>
                <a:gd name="connsiteY2" fmla="*/ 38100 h 635156"/>
                <a:gd name="connsiteX3" fmla="*/ 330200 w 1930400"/>
                <a:gd name="connsiteY3" fmla="*/ 63500 h 635156"/>
                <a:gd name="connsiteX4" fmla="*/ 368300 w 1930400"/>
                <a:gd name="connsiteY4" fmla="*/ 76200 h 635156"/>
                <a:gd name="connsiteX5" fmla="*/ 444500 w 1930400"/>
                <a:gd name="connsiteY5" fmla="*/ 127000 h 635156"/>
                <a:gd name="connsiteX6" fmla="*/ 558800 w 1930400"/>
                <a:gd name="connsiteY6" fmla="*/ 190500 h 635156"/>
                <a:gd name="connsiteX7" fmla="*/ 673100 w 1930400"/>
                <a:gd name="connsiteY7" fmla="*/ 279400 h 635156"/>
                <a:gd name="connsiteX8" fmla="*/ 711200 w 1930400"/>
                <a:gd name="connsiteY8" fmla="*/ 292100 h 635156"/>
                <a:gd name="connsiteX9" fmla="*/ 749300 w 1930400"/>
                <a:gd name="connsiteY9" fmla="*/ 317500 h 635156"/>
                <a:gd name="connsiteX10" fmla="*/ 800100 w 1930400"/>
                <a:gd name="connsiteY10" fmla="*/ 330200 h 635156"/>
                <a:gd name="connsiteX11" fmla="*/ 838200 w 1930400"/>
                <a:gd name="connsiteY11" fmla="*/ 342900 h 635156"/>
                <a:gd name="connsiteX12" fmla="*/ 990600 w 1930400"/>
                <a:gd name="connsiteY12" fmla="*/ 368300 h 635156"/>
                <a:gd name="connsiteX13" fmla="*/ 1028700 w 1930400"/>
                <a:gd name="connsiteY13" fmla="*/ 381000 h 635156"/>
                <a:gd name="connsiteX14" fmla="*/ 1143000 w 1930400"/>
                <a:gd name="connsiteY14" fmla="*/ 406400 h 635156"/>
                <a:gd name="connsiteX15" fmla="*/ 1219200 w 1930400"/>
                <a:gd name="connsiteY15" fmla="*/ 431800 h 635156"/>
                <a:gd name="connsiteX16" fmla="*/ 1257300 w 1930400"/>
                <a:gd name="connsiteY16" fmla="*/ 444500 h 635156"/>
                <a:gd name="connsiteX17" fmla="*/ 1308100 w 1930400"/>
                <a:gd name="connsiteY17" fmla="*/ 457200 h 635156"/>
                <a:gd name="connsiteX18" fmla="*/ 1346200 w 1930400"/>
                <a:gd name="connsiteY18" fmla="*/ 482600 h 635156"/>
                <a:gd name="connsiteX19" fmla="*/ 1422400 w 1930400"/>
                <a:gd name="connsiteY19" fmla="*/ 508000 h 635156"/>
                <a:gd name="connsiteX20" fmla="*/ 1498600 w 1930400"/>
                <a:gd name="connsiteY20" fmla="*/ 558800 h 635156"/>
                <a:gd name="connsiteX21" fmla="*/ 1549400 w 1930400"/>
                <a:gd name="connsiteY21" fmla="*/ 571500 h 635156"/>
                <a:gd name="connsiteX22" fmla="*/ 1612900 w 1930400"/>
                <a:gd name="connsiteY22" fmla="*/ 584200 h 635156"/>
                <a:gd name="connsiteX23" fmla="*/ 1689100 w 1930400"/>
                <a:gd name="connsiteY23" fmla="*/ 609600 h 635156"/>
                <a:gd name="connsiteX24" fmla="*/ 1727200 w 1930400"/>
                <a:gd name="connsiteY24" fmla="*/ 622300 h 635156"/>
                <a:gd name="connsiteX25" fmla="*/ 1930400 w 1930400"/>
                <a:gd name="connsiteY25" fmla="*/ 635000 h 6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30400" h="635156">
                  <a:moveTo>
                    <a:pt x="0" y="0"/>
                  </a:moveTo>
                  <a:cubicBezTo>
                    <a:pt x="46567" y="4233"/>
                    <a:pt x="93653" y="4574"/>
                    <a:pt x="139700" y="12700"/>
                  </a:cubicBezTo>
                  <a:cubicBezTo>
                    <a:pt x="166067" y="17353"/>
                    <a:pt x="189646" y="32849"/>
                    <a:pt x="215900" y="38100"/>
                  </a:cubicBezTo>
                  <a:cubicBezTo>
                    <a:pt x="259548" y="46830"/>
                    <a:pt x="288351" y="51543"/>
                    <a:pt x="330200" y="63500"/>
                  </a:cubicBezTo>
                  <a:cubicBezTo>
                    <a:pt x="343072" y="67178"/>
                    <a:pt x="356598" y="69699"/>
                    <a:pt x="368300" y="76200"/>
                  </a:cubicBezTo>
                  <a:cubicBezTo>
                    <a:pt x="394985" y="91025"/>
                    <a:pt x="415540" y="117347"/>
                    <a:pt x="444500" y="127000"/>
                  </a:cubicBezTo>
                  <a:cubicBezTo>
                    <a:pt x="492410" y="142970"/>
                    <a:pt x="515131" y="146831"/>
                    <a:pt x="558800" y="190500"/>
                  </a:cubicBezTo>
                  <a:cubicBezTo>
                    <a:pt x="591674" y="223374"/>
                    <a:pt x="627528" y="264209"/>
                    <a:pt x="673100" y="279400"/>
                  </a:cubicBezTo>
                  <a:cubicBezTo>
                    <a:pt x="685800" y="283633"/>
                    <a:pt x="699226" y="286113"/>
                    <a:pt x="711200" y="292100"/>
                  </a:cubicBezTo>
                  <a:cubicBezTo>
                    <a:pt x="724852" y="298926"/>
                    <a:pt x="735271" y="311487"/>
                    <a:pt x="749300" y="317500"/>
                  </a:cubicBezTo>
                  <a:cubicBezTo>
                    <a:pt x="765343" y="324376"/>
                    <a:pt x="783317" y="325405"/>
                    <a:pt x="800100" y="330200"/>
                  </a:cubicBezTo>
                  <a:cubicBezTo>
                    <a:pt x="812972" y="333878"/>
                    <a:pt x="825073" y="340275"/>
                    <a:pt x="838200" y="342900"/>
                  </a:cubicBezTo>
                  <a:cubicBezTo>
                    <a:pt x="888701" y="353000"/>
                    <a:pt x="941742" y="352014"/>
                    <a:pt x="990600" y="368300"/>
                  </a:cubicBezTo>
                  <a:cubicBezTo>
                    <a:pt x="1003300" y="372533"/>
                    <a:pt x="1015713" y="377753"/>
                    <a:pt x="1028700" y="381000"/>
                  </a:cubicBezTo>
                  <a:cubicBezTo>
                    <a:pt x="1101209" y="399127"/>
                    <a:pt x="1077814" y="386844"/>
                    <a:pt x="1143000" y="406400"/>
                  </a:cubicBezTo>
                  <a:cubicBezTo>
                    <a:pt x="1168645" y="414093"/>
                    <a:pt x="1193800" y="423333"/>
                    <a:pt x="1219200" y="431800"/>
                  </a:cubicBezTo>
                  <a:cubicBezTo>
                    <a:pt x="1231900" y="436033"/>
                    <a:pt x="1244313" y="441253"/>
                    <a:pt x="1257300" y="444500"/>
                  </a:cubicBezTo>
                  <a:lnTo>
                    <a:pt x="1308100" y="457200"/>
                  </a:lnTo>
                  <a:cubicBezTo>
                    <a:pt x="1320800" y="465667"/>
                    <a:pt x="1332252" y="476401"/>
                    <a:pt x="1346200" y="482600"/>
                  </a:cubicBezTo>
                  <a:cubicBezTo>
                    <a:pt x="1370666" y="493474"/>
                    <a:pt x="1400123" y="493148"/>
                    <a:pt x="1422400" y="508000"/>
                  </a:cubicBezTo>
                  <a:cubicBezTo>
                    <a:pt x="1447800" y="524933"/>
                    <a:pt x="1468984" y="551396"/>
                    <a:pt x="1498600" y="558800"/>
                  </a:cubicBezTo>
                  <a:cubicBezTo>
                    <a:pt x="1515533" y="563033"/>
                    <a:pt x="1532361" y="567714"/>
                    <a:pt x="1549400" y="571500"/>
                  </a:cubicBezTo>
                  <a:cubicBezTo>
                    <a:pt x="1570472" y="576183"/>
                    <a:pt x="1592075" y="578520"/>
                    <a:pt x="1612900" y="584200"/>
                  </a:cubicBezTo>
                  <a:cubicBezTo>
                    <a:pt x="1638731" y="591245"/>
                    <a:pt x="1663700" y="601133"/>
                    <a:pt x="1689100" y="609600"/>
                  </a:cubicBezTo>
                  <a:cubicBezTo>
                    <a:pt x="1701800" y="613833"/>
                    <a:pt x="1713879" y="620968"/>
                    <a:pt x="1727200" y="622300"/>
                  </a:cubicBezTo>
                  <a:cubicBezTo>
                    <a:pt x="1879474" y="637527"/>
                    <a:pt x="1811656" y="635000"/>
                    <a:pt x="1930400" y="6350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Picture 8" descr="C:\Users\yuzheng\AppData\Local\Microsoft\Windows\Temporary Internet Files\Content.IE5\4LZ0KILE\MC900441707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505200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reeform 22"/>
            <p:cNvSpPr/>
            <p:nvPr/>
          </p:nvSpPr>
          <p:spPr>
            <a:xfrm>
              <a:off x="1933575" y="3987800"/>
              <a:ext cx="2079625" cy="774700"/>
            </a:xfrm>
            <a:custGeom>
              <a:avLst/>
              <a:gdLst>
                <a:gd name="connsiteX0" fmla="*/ 1231900 w 1409700"/>
                <a:gd name="connsiteY0" fmla="*/ 0 h 774700"/>
                <a:gd name="connsiteX1" fmla="*/ 1308100 w 1409700"/>
                <a:gd name="connsiteY1" fmla="*/ 38100 h 774700"/>
                <a:gd name="connsiteX2" fmla="*/ 1371600 w 1409700"/>
                <a:gd name="connsiteY2" fmla="*/ 114300 h 774700"/>
                <a:gd name="connsiteX3" fmla="*/ 1397000 w 1409700"/>
                <a:gd name="connsiteY3" fmla="*/ 190500 h 774700"/>
                <a:gd name="connsiteX4" fmla="*/ 1409700 w 1409700"/>
                <a:gd name="connsiteY4" fmla="*/ 228600 h 774700"/>
                <a:gd name="connsiteX5" fmla="*/ 1358900 w 1409700"/>
                <a:gd name="connsiteY5" fmla="*/ 419100 h 774700"/>
                <a:gd name="connsiteX6" fmla="*/ 1333500 w 1409700"/>
                <a:gd name="connsiteY6" fmla="*/ 457200 h 774700"/>
                <a:gd name="connsiteX7" fmla="*/ 1244600 w 1409700"/>
                <a:gd name="connsiteY7" fmla="*/ 469900 h 774700"/>
                <a:gd name="connsiteX8" fmla="*/ 635000 w 1409700"/>
                <a:gd name="connsiteY8" fmla="*/ 469900 h 774700"/>
                <a:gd name="connsiteX9" fmla="*/ 596900 w 1409700"/>
                <a:gd name="connsiteY9" fmla="*/ 444500 h 774700"/>
                <a:gd name="connsiteX10" fmla="*/ 609600 w 1409700"/>
                <a:gd name="connsiteY10" fmla="*/ 381000 h 774700"/>
                <a:gd name="connsiteX11" fmla="*/ 647700 w 1409700"/>
                <a:gd name="connsiteY11" fmla="*/ 368300 h 774700"/>
                <a:gd name="connsiteX12" fmla="*/ 787400 w 1409700"/>
                <a:gd name="connsiteY12" fmla="*/ 381000 h 774700"/>
                <a:gd name="connsiteX13" fmla="*/ 863600 w 1409700"/>
                <a:gd name="connsiteY13" fmla="*/ 431800 h 774700"/>
                <a:gd name="connsiteX14" fmla="*/ 889000 w 1409700"/>
                <a:gd name="connsiteY14" fmla="*/ 508000 h 774700"/>
                <a:gd name="connsiteX15" fmla="*/ 876300 w 1409700"/>
                <a:gd name="connsiteY15" fmla="*/ 571500 h 774700"/>
                <a:gd name="connsiteX16" fmla="*/ 838200 w 1409700"/>
                <a:gd name="connsiteY16" fmla="*/ 596900 h 774700"/>
                <a:gd name="connsiteX17" fmla="*/ 635000 w 1409700"/>
                <a:gd name="connsiteY17" fmla="*/ 622300 h 774700"/>
                <a:gd name="connsiteX18" fmla="*/ 558800 w 1409700"/>
                <a:gd name="connsiteY18" fmla="*/ 635000 h 774700"/>
                <a:gd name="connsiteX19" fmla="*/ 381000 w 1409700"/>
                <a:gd name="connsiteY19" fmla="*/ 647700 h 774700"/>
                <a:gd name="connsiteX20" fmla="*/ 228600 w 1409700"/>
                <a:gd name="connsiteY20" fmla="*/ 660400 h 774700"/>
                <a:gd name="connsiteX21" fmla="*/ 127000 w 1409700"/>
                <a:gd name="connsiteY21" fmla="*/ 685800 h 774700"/>
                <a:gd name="connsiteX22" fmla="*/ 50800 w 1409700"/>
                <a:gd name="connsiteY22" fmla="*/ 736600 h 774700"/>
                <a:gd name="connsiteX23" fmla="*/ 0 w 1409700"/>
                <a:gd name="connsiteY23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9700" h="774700">
                  <a:moveTo>
                    <a:pt x="1231900" y="0"/>
                  </a:moveTo>
                  <a:cubicBezTo>
                    <a:pt x="1257300" y="12700"/>
                    <a:pt x="1284471" y="22348"/>
                    <a:pt x="1308100" y="38100"/>
                  </a:cubicBezTo>
                  <a:cubicBezTo>
                    <a:pt x="1326989" y="50693"/>
                    <a:pt x="1361736" y="92105"/>
                    <a:pt x="1371600" y="114300"/>
                  </a:cubicBezTo>
                  <a:cubicBezTo>
                    <a:pt x="1382474" y="138766"/>
                    <a:pt x="1388533" y="165100"/>
                    <a:pt x="1397000" y="190500"/>
                  </a:cubicBezTo>
                  <a:lnTo>
                    <a:pt x="1409700" y="228600"/>
                  </a:lnTo>
                  <a:cubicBezTo>
                    <a:pt x="1387389" y="518644"/>
                    <a:pt x="1445260" y="332740"/>
                    <a:pt x="1358900" y="419100"/>
                  </a:cubicBezTo>
                  <a:cubicBezTo>
                    <a:pt x="1348107" y="429893"/>
                    <a:pt x="1347448" y="451001"/>
                    <a:pt x="1333500" y="457200"/>
                  </a:cubicBezTo>
                  <a:cubicBezTo>
                    <a:pt x="1306146" y="469357"/>
                    <a:pt x="1274233" y="465667"/>
                    <a:pt x="1244600" y="469900"/>
                  </a:cubicBezTo>
                  <a:cubicBezTo>
                    <a:pt x="1029912" y="541463"/>
                    <a:pt x="1160369" y="502736"/>
                    <a:pt x="635000" y="469900"/>
                  </a:cubicBezTo>
                  <a:cubicBezTo>
                    <a:pt x="619766" y="468948"/>
                    <a:pt x="609600" y="452967"/>
                    <a:pt x="596900" y="444500"/>
                  </a:cubicBezTo>
                  <a:cubicBezTo>
                    <a:pt x="601133" y="423333"/>
                    <a:pt x="597626" y="398961"/>
                    <a:pt x="609600" y="381000"/>
                  </a:cubicBezTo>
                  <a:cubicBezTo>
                    <a:pt x="617026" y="369861"/>
                    <a:pt x="634313" y="368300"/>
                    <a:pt x="647700" y="368300"/>
                  </a:cubicBezTo>
                  <a:cubicBezTo>
                    <a:pt x="694459" y="368300"/>
                    <a:pt x="740833" y="376767"/>
                    <a:pt x="787400" y="381000"/>
                  </a:cubicBezTo>
                  <a:cubicBezTo>
                    <a:pt x="823201" y="392934"/>
                    <a:pt x="841979" y="392882"/>
                    <a:pt x="863600" y="431800"/>
                  </a:cubicBezTo>
                  <a:cubicBezTo>
                    <a:pt x="876603" y="455205"/>
                    <a:pt x="889000" y="508000"/>
                    <a:pt x="889000" y="508000"/>
                  </a:cubicBezTo>
                  <a:cubicBezTo>
                    <a:pt x="884767" y="529167"/>
                    <a:pt x="887010" y="552758"/>
                    <a:pt x="876300" y="571500"/>
                  </a:cubicBezTo>
                  <a:cubicBezTo>
                    <a:pt x="868727" y="584752"/>
                    <a:pt x="852229" y="590887"/>
                    <a:pt x="838200" y="596900"/>
                  </a:cubicBezTo>
                  <a:cubicBezTo>
                    <a:pt x="789252" y="617878"/>
                    <a:pt x="654955" y="620083"/>
                    <a:pt x="635000" y="622300"/>
                  </a:cubicBezTo>
                  <a:cubicBezTo>
                    <a:pt x="609407" y="625144"/>
                    <a:pt x="584423" y="632438"/>
                    <a:pt x="558800" y="635000"/>
                  </a:cubicBezTo>
                  <a:cubicBezTo>
                    <a:pt x="499677" y="640912"/>
                    <a:pt x="440243" y="643143"/>
                    <a:pt x="381000" y="647700"/>
                  </a:cubicBezTo>
                  <a:lnTo>
                    <a:pt x="228600" y="660400"/>
                  </a:lnTo>
                  <a:cubicBezTo>
                    <a:pt x="211007" y="663919"/>
                    <a:pt x="148967" y="673596"/>
                    <a:pt x="127000" y="685800"/>
                  </a:cubicBezTo>
                  <a:cubicBezTo>
                    <a:pt x="100315" y="700625"/>
                    <a:pt x="79760" y="726947"/>
                    <a:pt x="50800" y="736600"/>
                  </a:cubicBezTo>
                  <a:cubicBezTo>
                    <a:pt x="3720" y="752293"/>
                    <a:pt x="18687" y="737326"/>
                    <a:pt x="0" y="7747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-25400" y="5129548"/>
              <a:ext cx="1473200" cy="991852"/>
            </a:xfrm>
            <a:custGeom>
              <a:avLst/>
              <a:gdLst>
                <a:gd name="connsiteX0" fmla="*/ 1612900 w 1854200"/>
                <a:gd name="connsiteY0" fmla="*/ 991852 h 991852"/>
                <a:gd name="connsiteX1" fmla="*/ 1778000 w 1854200"/>
                <a:gd name="connsiteY1" fmla="*/ 966452 h 991852"/>
                <a:gd name="connsiteX2" fmla="*/ 1816100 w 1854200"/>
                <a:gd name="connsiteY2" fmla="*/ 941052 h 991852"/>
                <a:gd name="connsiteX3" fmla="*/ 1854200 w 1854200"/>
                <a:gd name="connsiteY3" fmla="*/ 801352 h 991852"/>
                <a:gd name="connsiteX4" fmla="*/ 1841500 w 1854200"/>
                <a:gd name="connsiteY4" fmla="*/ 610852 h 991852"/>
                <a:gd name="connsiteX5" fmla="*/ 1816100 w 1854200"/>
                <a:gd name="connsiteY5" fmla="*/ 534652 h 991852"/>
                <a:gd name="connsiteX6" fmla="*/ 1803400 w 1854200"/>
                <a:gd name="connsiteY6" fmla="*/ 496552 h 991852"/>
                <a:gd name="connsiteX7" fmla="*/ 1790700 w 1854200"/>
                <a:gd name="connsiteY7" fmla="*/ 458452 h 991852"/>
                <a:gd name="connsiteX8" fmla="*/ 1701800 w 1854200"/>
                <a:gd name="connsiteY8" fmla="*/ 344152 h 991852"/>
                <a:gd name="connsiteX9" fmla="*/ 1663700 w 1854200"/>
                <a:gd name="connsiteY9" fmla="*/ 318752 h 991852"/>
                <a:gd name="connsiteX10" fmla="*/ 1638300 w 1854200"/>
                <a:gd name="connsiteY10" fmla="*/ 280652 h 991852"/>
                <a:gd name="connsiteX11" fmla="*/ 1524000 w 1854200"/>
                <a:gd name="connsiteY11" fmla="*/ 229852 h 991852"/>
                <a:gd name="connsiteX12" fmla="*/ 1447800 w 1854200"/>
                <a:gd name="connsiteY12" fmla="*/ 204452 h 991852"/>
                <a:gd name="connsiteX13" fmla="*/ 1409700 w 1854200"/>
                <a:gd name="connsiteY13" fmla="*/ 191752 h 991852"/>
                <a:gd name="connsiteX14" fmla="*/ 1295400 w 1854200"/>
                <a:gd name="connsiteY14" fmla="*/ 179052 h 991852"/>
                <a:gd name="connsiteX15" fmla="*/ 1231900 w 1854200"/>
                <a:gd name="connsiteY15" fmla="*/ 166352 h 991852"/>
                <a:gd name="connsiteX16" fmla="*/ 1003300 w 1854200"/>
                <a:gd name="connsiteY16" fmla="*/ 140952 h 991852"/>
                <a:gd name="connsiteX17" fmla="*/ 889000 w 1854200"/>
                <a:gd name="connsiteY17" fmla="*/ 128252 h 991852"/>
                <a:gd name="connsiteX18" fmla="*/ 774700 w 1854200"/>
                <a:gd name="connsiteY18" fmla="*/ 102852 h 991852"/>
                <a:gd name="connsiteX19" fmla="*/ 698500 w 1854200"/>
                <a:gd name="connsiteY19" fmla="*/ 77452 h 991852"/>
                <a:gd name="connsiteX20" fmla="*/ 660400 w 1854200"/>
                <a:gd name="connsiteY20" fmla="*/ 64752 h 991852"/>
                <a:gd name="connsiteX21" fmla="*/ 622300 w 1854200"/>
                <a:gd name="connsiteY21" fmla="*/ 52052 h 991852"/>
                <a:gd name="connsiteX22" fmla="*/ 419100 w 1854200"/>
                <a:gd name="connsiteY22" fmla="*/ 26652 h 991852"/>
                <a:gd name="connsiteX23" fmla="*/ 266700 w 1854200"/>
                <a:gd name="connsiteY23" fmla="*/ 13952 h 991852"/>
                <a:gd name="connsiteX24" fmla="*/ 177800 w 1854200"/>
                <a:gd name="connsiteY24" fmla="*/ 1252 h 991852"/>
                <a:gd name="connsiteX25" fmla="*/ 0 w 1854200"/>
                <a:gd name="connsiteY25" fmla="*/ 1252 h 9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54200" h="991852">
                  <a:moveTo>
                    <a:pt x="1612900" y="991852"/>
                  </a:moveTo>
                  <a:cubicBezTo>
                    <a:pt x="1649323" y="988210"/>
                    <a:pt x="1732231" y="989337"/>
                    <a:pt x="1778000" y="966452"/>
                  </a:cubicBezTo>
                  <a:cubicBezTo>
                    <a:pt x="1791652" y="959626"/>
                    <a:pt x="1803400" y="949519"/>
                    <a:pt x="1816100" y="941052"/>
                  </a:cubicBezTo>
                  <a:cubicBezTo>
                    <a:pt x="1848326" y="844374"/>
                    <a:pt x="1836249" y="891106"/>
                    <a:pt x="1854200" y="801352"/>
                  </a:cubicBezTo>
                  <a:cubicBezTo>
                    <a:pt x="1849967" y="737852"/>
                    <a:pt x="1850500" y="673853"/>
                    <a:pt x="1841500" y="610852"/>
                  </a:cubicBezTo>
                  <a:cubicBezTo>
                    <a:pt x="1837714" y="584347"/>
                    <a:pt x="1824567" y="560052"/>
                    <a:pt x="1816100" y="534652"/>
                  </a:cubicBezTo>
                  <a:lnTo>
                    <a:pt x="1803400" y="496552"/>
                  </a:lnTo>
                  <a:cubicBezTo>
                    <a:pt x="1799167" y="483852"/>
                    <a:pt x="1798126" y="469591"/>
                    <a:pt x="1790700" y="458452"/>
                  </a:cubicBezTo>
                  <a:cubicBezTo>
                    <a:pt x="1755299" y="405350"/>
                    <a:pt x="1746564" y="381456"/>
                    <a:pt x="1701800" y="344152"/>
                  </a:cubicBezTo>
                  <a:cubicBezTo>
                    <a:pt x="1690074" y="334381"/>
                    <a:pt x="1676400" y="327219"/>
                    <a:pt x="1663700" y="318752"/>
                  </a:cubicBezTo>
                  <a:cubicBezTo>
                    <a:pt x="1655233" y="306052"/>
                    <a:pt x="1649093" y="291445"/>
                    <a:pt x="1638300" y="280652"/>
                  </a:cubicBezTo>
                  <a:cubicBezTo>
                    <a:pt x="1608111" y="250463"/>
                    <a:pt x="1561726" y="242427"/>
                    <a:pt x="1524000" y="229852"/>
                  </a:cubicBezTo>
                  <a:lnTo>
                    <a:pt x="1447800" y="204452"/>
                  </a:lnTo>
                  <a:cubicBezTo>
                    <a:pt x="1435100" y="200219"/>
                    <a:pt x="1423005" y="193230"/>
                    <a:pt x="1409700" y="191752"/>
                  </a:cubicBezTo>
                  <a:cubicBezTo>
                    <a:pt x="1371600" y="187519"/>
                    <a:pt x="1333349" y="184473"/>
                    <a:pt x="1295400" y="179052"/>
                  </a:cubicBezTo>
                  <a:cubicBezTo>
                    <a:pt x="1274031" y="175999"/>
                    <a:pt x="1253305" y="169144"/>
                    <a:pt x="1231900" y="166352"/>
                  </a:cubicBezTo>
                  <a:cubicBezTo>
                    <a:pt x="1155875" y="156436"/>
                    <a:pt x="1079500" y="149419"/>
                    <a:pt x="1003300" y="140952"/>
                  </a:cubicBezTo>
                  <a:cubicBezTo>
                    <a:pt x="965200" y="136719"/>
                    <a:pt x="926590" y="135770"/>
                    <a:pt x="889000" y="128252"/>
                  </a:cubicBezTo>
                  <a:cubicBezTo>
                    <a:pt x="852746" y="121001"/>
                    <a:pt x="810571" y="113613"/>
                    <a:pt x="774700" y="102852"/>
                  </a:cubicBezTo>
                  <a:cubicBezTo>
                    <a:pt x="749055" y="95159"/>
                    <a:pt x="723900" y="85919"/>
                    <a:pt x="698500" y="77452"/>
                  </a:cubicBezTo>
                  <a:lnTo>
                    <a:pt x="660400" y="64752"/>
                  </a:lnTo>
                  <a:cubicBezTo>
                    <a:pt x="647700" y="60519"/>
                    <a:pt x="635584" y="53712"/>
                    <a:pt x="622300" y="52052"/>
                  </a:cubicBezTo>
                  <a:cubicBezTo>
                    <a:pt x="554567" y="43585"/>
                    <a:pt x="487125" y="32321"/>
                    <a:pt x="419100" y="26652"/>
                  </a:cubicBezTo>
                  <a:cubicBezTo>
                    <a:pt x="368300" y="22419"/>
                    <a:pt x="317396" y="19288"/>
                    <a:pt x="266700" y="13952"/>
                  </a:cubicBezTo>
                  <a:cubicBezTo>
                    <a:pt x="236930" y="10818"/>
                    <a:pt x="207700" y="2676"/>
                    <a:pt x="177800" y="1252"/>
                  </a:cubicBezTo>
                  <a:cubicBezTo>
                    <a:pt x="118600" y="-1567"/>
                    <a:pt x="59267" y="1252"/>
                    <a:pt x="0" y="1252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38071" y="4902200"/>
              <a:ext cx="1502229" cy="812800"/>
            </a:xfrm>
            <a:custGeom>
              <a:avLst/>
              <a:gdLst>
                <a:gd name="connsiteX0" fmla="*/ 422729 w 1502229"/>
                <a:gd name="connsiteY0" fmla="*/ 812800 h 812800"/>
                <a:gd name="connsiteX1" fmla="*/ 206829 w 1502229"/>
                <a:gd name="connsiteY1" fmla="*/ 800100 h 812800"/>
                <a:gd name="connsiteX2" fmla="*/ 168729 w 1502229"/>
                <a:gd name="connsiteY2" fmla="*/ 787400 h 812800"/>
                <a:gd name="connsiteX3" fmla="*/ 92529 w 1502229"/>
                <a:gd name="connsiteY3" fmla="*/ 736600 h 812800"/>
                <a:gd name="connsiteX4" fmla="*/ 29029 w 1502229"/>
                <a:gd name="connsiteY4" fmla="*/ 609600 h 812800"/>
                <a:gd name="connsiteX5" fmla="*/ 3629 w 1502229"/>
                <a:gd name="connsiteY5" fmla="*/ 533400 h 812800"/>
                <a:gd name="connsiteX6" fmla="*/ 41729 w 1502229"/>
                <a:gd name="connsiteY6" fmla="*/ 292100 h 812800"/>
                <a:gd name="connsiteX7" fmla="*/ 79829 w 1502229"/>
                <a:gd name="connsiteY7" fmla="*/ 279400 h 812800"/>
                <a:gd name="connsiteX8" fmla="*/ 206829 w 1502229"/>
                <a:gd name="connsiteY8" fmla="*/ 241300 h 812800"/>
                <a:gd name="connsiteX9" fmla="*/ 244929 w 1502229"/>
                <a:gd name="connsiteY9" fmla="*/ 228600 h 812800"/>
                <a:gd name="connsiteX10" fmla="*/ 283029 w 1502229"/>
                <a:gd name="connsiteY10" fmla="*/ 215900 h 812800"/>
                <a:gd name="connsiteX11" fmla="*/ 346529 w 1502229"/>
                <a:gd name="connsiteY11" fmla="*/ 203200 h 812800"/>
                <a:gd name="connsiteX12" fmla="*/ 1006929 w 1502229"/>
                <a:gd name="connsiteY12" fmla="*/ 177800 h 812800"/>
                <a:gd name="connsiteX13" fmla="*/ 1159329 w 1502229"/>
                <a:gd name="connsiteY13" fmla="*/ 152400 h 812800"/>
                <a:gd name="connsiteX14" fmla="*/ 1235529 w 1502229"/>
                <a:gd name="connsiteY14" fmla="*/ 127000 h 812800"/>
                <a:gd name="connsiteX15" fmla="*/ 1273629 w 1502229"/>
                <a:gd name="connsiteY15" fmla="*/ 114300 h 812800"/>
                <a:gd name="connsiteX16" fmla="*/ 1311729 w 1502229"/>
                <a:gd name="connsiteY16" fmla="*/ 88900 h 812800"/>
                <a:gd name="connsiteX17" fmla="*/ 1362529 w 1502229"/>
                <a:gd name="connsiteY17" fmla="*/ 76200 h 812800"/>
                <a:gd name="connsiteX18" fmla="*/ 1451429 w 1502229"/>
                <a:gd name="connsiteY18" fmla="*/ 50800 h 812800"/>
                <a:gd name="connsiteX19" fmla="*/ 1502229 w 1502229"/>
                <a:gd name="connsiteY19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02229" h="812800">
                  <a:moveTo>
                    <a:pt x="422729" y="812800"/>
                  </a:moveTo>
                  <a:cubicBezTo>
                    <a:pt x="350762" y="808567"/>
                    <a:pt x="278562" y="807273"/>
                    <a:pt x="206829" y="800100"/>
                  </a:cubicBezTo>
                  <a:cubicBezTo>
                    <a:pt x="193508" y="798768"/>
                    <a:pt x="180431" y="793901"/>
                    <a:pt x="168729" y="787400"/>
                  </a:cubicBezTo>
                  <a:cubicBezTo>
                    <a:pt x="142044" y="772575"/>
                    <a:pt x="92529" y="736600"/>
                    <a:pt x="92529" y="736600"/>
                  </a:cubicBezTo>
                  <a:cubicBezTo>
                    <a:pt x="19261" y="626698"/>
                    <a:pt x="56443" y="700981"/>
                    <a:pt x="29029" y="609600"/>
                  </a:cubicBezTo>
                  <a:cubicBezTo>
                    <a:pt x="21336" y="583955"/>
                    <a:pt x="3629" y="533400"/>
                    <a:pt x="3629" y="533400"/>
                  </a:cubicBezTo>
                  <a:cubicBezTo>
                    <a:pt x="4372" y="521514"/>
                    <a:pt x="-18413" y="340213"/>
                    <a:pt x="41729" y="292100"/>
                  </a:cubicBezTo>
                  <a:cubicBezTo>
                    <a:pt x="52182" y="283737"/>
                    <a:pt x="66957" y="283078"/>
                    <a:pt x="79829" y="279400"/>
                  </a:cubicBezTo>
                  <a:cubicBezTo>
                    <a:pt x="214184" y="241013"/>
                    <a:pt x="25745" y="301661"/>
                    <a:pt x="206829" y="241300"/>
                  </a:cubicBezTo>
                  <a:lnTo>
                    <a:pt x="244929" y="228600"/>
                  </a:lnTo>
                  <a:cubicBezTo>
                    <a:pt x="257629" y="224367"/>
                    <a:pt x="269902" y="218525"/>
                    <a:pt x="283029" y="215900"/>
                  </a:cubicBezTo>
                  <a:cubicBezTo>
                    <a:pt x="304196" y="211667"/>
                    <a:pt x="325194" y="206482"/>
                    <a:pt x="346529" y="203200"/>
                  </a:cubicBezTo>
                  <a:cubicBezTo>
                    <a:pt x="569980" y="168823"/>
                    <a:pt x="758056" y="183456"/>
                    <a:pt x="1006929" y="177800"/>
                  </a:cubicBezTo>
                  <a:cubicBezTo>
                    <a:pt x="1057729" y="169333"/>
                    <a:pt x="1110471" y="168686"/>
                    <a:pt x="1159329" y="152400"/>
                  </a:cubicBezTo>
                  <a:lnTo>
                    <a:pt x="1235529" y="127000"/>
                  </a:lnTo>
                  <a:cubicBezTo>
                    <a:pt x="1248229" y="122767"/>
                    <a:pt x="1262490" y="121726"/>
                    <a:pt x="1273629" y="114300"/>
                  </a:cubicBezTo>
                  <a:cubicBezTo>
                    <a:pt x="1286329" y="105833"/>
                    <a:pt x="1297700" y="94913"/>
                    <a:pt x="1311729" y="88900"/>
                  </a:cubicBezTo>
                  <a:cubicBezTo>
                    <a:pt x="1327772" y="82024"/>
                    <a:pt x="1345746" y="80995"/>
                    <a:pt x="1362529" y="76200"/>
                  </a:cubicBezTo>
                  <a:cubicBezTo>
                    <a:pt x="1490066" y="39761"/>
                    <a:pt x="1292620" y="90502"/>
                    <a:pt x="1451429" y="50800"/>
                  </a:cubicBezTo>
                  <a:cubicBezTo>
                    <a:pt x="1482080" y="4824"/>
                    <a:pt x="1463177" y="19526"/>
                    <a:pt x="1502229" y="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197100" y="4940126"/>
              <a:ext cx="1435100" cy="393874"/>
            </a:xfrm>
            <a:custGeom>
              <a:avLst/>
              <a:gdLst>
                <a:gd name="connsiteX0" fmla="*/ 0 w 1435100"/>
                <a:gd name="connsiteY0" fmla="*/ 393874 h 393874"/>
                <a:gd name="connsiteX1" fmla="*/ 469900 w 1435100"/>
                <a:gd name="connsiteY1" fmla="*/ 381174 h 393874"/>
                <a:gd name="connsiteX2" fmla="*/ 508000 w 1435100"/>
                <a:gd name="connsiteY2" fmla="*/ 368474 h 393874"/>
                <a:gd name="connsiteX3" fmla="*/ 533400 w 1435100"/>
                <a:gd name="connsiteY3" fmla="*/ 330374 h 393874"/>
                <a:gd name="connsiteX4" fmla="*/ 571500 w 1435100"/>
                <a:gd name="connsiteY4" fmla="*/ 317674 h 393874"/>
                <a:gd name="connsiteX5" fmla="*/ 609600 w 1435100"/>
                <a:gd name="connsiteY5" fmla="*/ 292274 h 393874"/>
                <a:gd name="connsiteX6" fmla="*/ 660400 w 1435100"/>
                <a:gd name="connsiteY6" fmla="*/ 216074 h 393874"/>
                <a:gd name="connsiteX7" fmla="*/ 673100 w 1435100"/>
                <a:gd name="connsiteY7" fmla="*/ 139874 h 393874"/>
                <a:gd name="connsiteX8" fmla="*/ 685800 w 1435100"/>
                <a:gd name="connsiteY8" fmla="*/ 101774 h 393874"/>
                <a:gd name="connsiteX9" fmla="*/ 723900 w 1435100"/>
                <a:gd name="connsiteY9" fmla="*/ 89074 h 393874"/>
                <a:gd name="connsiteX10" fmla="*/ 762000 w 1435100"/>
                <a:gd name="connsiteY10" fmla="*/ 63674 h 393874"/>
                <a:gd name="connsiteX11" fmla="*/ 863600 w 1435100"/>
                <a:gd name="connsiteY11" fmla="*/ 38274 h 393874"/>
                <a:gd name="connsiteX12" fmla="*/ 914400 w 1435100"/>
                <a:gd name="connsiteY12" fmla="*/ 25574 h 393874"/>
                <a:gd name="connsiteX13" fmla="*/ 1435100 w 1435100"/>
                <a:gd name="connsiteY13" fmla="*/ 174 h 39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100" h="393874">
                  <a:moveTo>
                    <a:pt x="0" y="393874"/>
                  </a:moveTo>
                  <a:cubicBezTo>
                    <a:pt x="156633" y="389641"/>
                    <a:pt x="313405" y="388999"/>
                    <a:pt x="469900" y="381174"/>
                  </a:cubicBezTo>
                  <a:cubicBezTo>
                    <a:pt x="483270" y="380505"/>
                    <a:pt x="497547" y="376837"/>
                    <a:pt x="508000" y="368474"/>
                  </a:cubicBezTo>
                  <a:cubicBezTo>
                    <a:pt x="519919" y="358939"/>
                    <a:pt x="521481" y="339909"/>
                    <a:pt x="533400" y="330374"/>
                  </a:cubicBezTo>
                  <a:cubicBezTo>
                    <a:pt x="543853" y="322011"/>
                    <a:pt x="559526" y="323661"/>
                    <a:pt x="571500" y="317674"/>
                  </a:cubicBezTo>
                  <a:cubicBezTo>
                    <a:pt x="585152" y="310848"/>
                    <a:pt x="596900" y="300741"/>
                    <a:pt x="609600" y="292274"/>
                  </a:cubicBezTo>
                  <a:cubicBezTo>
                    <a:pt x="626533" y="266874"/>
                    <a:pt x="655381" y="246186"/>
                    <a:pt x="660400" y="216074"/>
                  </a:cubicBezTo>
                  <a:cubicBezTo>
                    <a:pt x="664633" y="190674"/>
                    <a:pt x="667514" y="165011"/>
                    <a:pt x="673100" y="139874"/>
                  </a:cubicBezTo>
                  <a:cubicBezTo>
                    <a:pt x="676004" y="126806"/>
                    <a:pt x="676334" y="111240"/>
                    <a:pt x="685800" y="101774"/>
                  </a:cubicBezTo>
                  <a:cubicBezTo>
                    <a:pt x="695266" y="92308"/>
                    <a:pt x="711926" y="95061"/>
                    <a:pt x="723900" y="89074"/>
                  </a:cubicBezTo>
                  <a:cubicBezTo>
                    <a:pt x="737552" y="82248"/>
                    <a:pt x="748348" y="70500"/>
                    <a:pt x="762000" y="63674"/>
                  </a:cubicBezTo>
                  <a:cubicBezTo>
                    <a:pt x="789233" y="50057"/>
                    <a:pt x="837515" y="44071"/>
                    <a:pt x="863600" y="38274"/>
                  </a:cubicBezTo>
                  <a:cubicBezTo>
                    <a:pt x="880639" y="34488"/>
                    <a:pt x="897022" y="27203"/>
                    <a:pt x="914400" y="25574"/>
                  </a:cubicBezTo>
                  <a:cubicBezTo>
                    <a:pt x="1227157" y="-3747"/>
                    <a:pt x="1196427" y="174"/>
                    <a:pt x="1435100" y="174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Picture 13" descr="C:\Users\yuzheng\AppData\Local\Microsoft\Windows\Temporary Internet Files\Content.IE5\EIRRGNVW\MC900156111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105400"/>
              <a:ext cx="543539" cy="334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7" descr="D:\paper\book\images\tornado-icon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26" y="4615631"/>
              <a:ext cx="669924" cy="66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8" descr="routes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9552" y="2492896"/>
            <a:ext cx="2597150" cy="170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Proposed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571184" cy="4411662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en-US" sz="2400" dirty="0" smtClean="0"/>
              <a:t>Grids </a:t>
            </a:r>
            <a:r>
              <a:rPr lang="en-US" sz="2400" dirty="0" smtClean="0"/>
              <a:t>start </a:t>
            </a:r>
            <a:r>
              <a:rPr lang="en-US" sz="2400" dirty="0" smtClean="0"/>
              <a:t>from </a:t>
            </a:r>
            <a:r>
              <a:rPr lang="en-US" sz="2400" dirty="0" smtClean="0"/>
              <a:t>beginning </a:t>
            </a:r>
            <a:r>
              <a:rPr lang="en-US" sz="2400" dirty="0" smtClean="0"/>
              <a:t>of the whole </a:t>
            </a:r>
            <a:r>
              <a:rPr lang="en-US" sz="2400" dirty="0" smtClean="0"/>
              <a:t>map</a:t>
            </a:r>
            <a:endParaRPr lang="en-US" sz="2400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2400" dirty="0" smtClean="0"/>
              <a:t>Extend the grid in current zoom </a:t>
            </a:r>
            <a:r>
              <a:rPr lang="en-US" sz="2400" dirty="0" smtClean="0"/>
              <a:t>view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By moving map clusters</a:t>
            </a:r>
            <a:r>
              <a:rPr lang="en-US" sz="2400" dirty="0" smtClean="0"/>
              <a:t>	do not </a:t>
            </a:r>
          </a:p>
          <a:p>
            <a:pPr>
              <a:buNone/>
            </a:pPr>
            <a:r>
              <a:rPr lang="en-US" sz="2400" dirty="0" smtClean="0"/>
              <a:t>	change</a:t>
            </a:r>
            <a:endParaRPr lang="en-US" sz="2400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sz="2400" dirty="0" smtClean="0"/>
              <a:t>Average location for representative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By moving map clusters </a:t>
            </a:r>
          </a:p>
          <a:p>
            <a:pPr>
              <a:buNone/>
            </a:pPr>
            <a:r>
              <a:rPr lang="en-US" sz="2400" dirty="0" smtClean="0"/>
              <a:t>	do not </a:t>
            </a:r>
            <a:r>
              <a:rPr lang="en-US" sz="2400" dirty="0" smtClean="0"/>
              <a:t>change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3240" y="6248400"/>
            <a:ext cx="2133600" cy="457200"/>
          </a:xfrm>
        </p:spPr>
        <p:txBody>
          <a:bodyPr/>
          <a:lstStyle/>
          <a:p>
            <a:fld id="{AE6BA7F0-78D9-4B15-9C8A-74574CDC3987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5" name="Picture 4" descr="map.jpg"/>
          <p:cNvPicPr>
            <a:picLocks noChangeAspect="1"/>
          </p:cNvPicPr>
          <p:nvPr/>
        </p:nvPicPr>
        <p:blipFill>
          <a:blip r:embed="rId2" cstate="print"/>
          <a:srcRect l="23377" t="10502" r="28571" b="13887"/>
          <a:stretch>
            <a:fillRect/>
          </a:stretch>
        </p:blipFill>
        <p:spPr>
          <a:xfrm>
            <a:off x="6030962" y="3356992"/>
            <a:ext cx="2664296" cy="25922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30962" y="364502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30962" y="436510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30962" y="508518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0962" y="5805264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95058" y="335699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4978" y="335699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15138" y="335699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35218" y="3356992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3090" y="3789040"/>
            <a:ext cx="169342" cy="287881"/>
          </a:xfrm>
          <a:prstGeom prst="rect">
            <a:avLst/>
          </a:prstGeom>
        </p:spPr>
      </p:pic>
      <p:pic>
        <p:nvPicPr>
          <p:cNvPr id="15" name="Picture 14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5098" y="3717032"/>
            <a:ext cx="169342" cy="287881"/>
          </a:xfrm>
          <a:prstGeom prst="rect">
            <a:avLst/>
          </a:prstGeom>
        </p:spPr>
      </p:pic>
      <p:pic>
        <p:nvPicPr>
          <p:cNvPr id="16" name="Picture 15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7146" y="3717032"/>
            <a:ext cx="169342" cy="287881"/>
          </a:xfrm>
          <a:prstGeom prst="rect">
            <a:avLst/>
          </a:prstGeom>
        </p:spPr>
      </p:pic>
      <p:pic>
        <p:nvPicPr>
          <p:cNvPr id="17" name="Picture 16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9154" y="3717032"/>
            <a:ext cx="169342" cy="287881"/>
          </a:xfrm>
          <a:prstGeom prst="rect">
            <a:avLst/>
          </a:prstGeom>
        </p:spPr>
      </p:pic>
      <p:pic>
        <p:nvPicPr>
          <p:cNvPr id="18" name="Picture 17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7146" y="3861048"/>
            <a:ext cx="169342" cy="287881"/>
          </a:xfrm>
          <a:prstGeom prst="rect">
            <a:avLst/>
          </a:prstGeom>
        </p:spPr>
      </p:pic>
      <p:pic>
        <p:nvPicPr>
          <p:cNvPr id="19" name="Picture 18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3170" y="3789040"/>
            <a:ext cx="169342" cy="287881"/>
          </a:xfrm>
          <a:prstGeom prst="rect">
            <a:avLst/>
          </a:prstGeom>
        </p:spPr>
      </p:pic>
      <p:pic>
        <p:nvPicPr>
          <p:cNvPr id="20" name="Picture 19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9154" y="5257553"/>
            <a:ext cx="169342" cy="287881"/>
          </a:xfrm>
          <a:prstGeom prst="rect">
            <a:avLst/>
          </a:prstGeom>
        </p:spPr>
      </p:pic>
      <p:pic>
        <p:nvPicPr>
          <p:cNvPr id="21" name="Picture 20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1202" y="4221088"/>
            <a:ext cx="169342" cy="287881"/>
          </a:xfrm>
          <a:prstGeom prst="rect">
            <a:avLst/>
          </a:prstGeom>
        </p:spPr>
      </p:pic>
      <p:pic>
        <p:nvPicPr>
          <p:cNvPr id="22" name="Picture 21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7026" y="4437112"/>
            <a:ext cx="169342" cy="28788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759154" y="5257553"/>
            <a:ext cx="180000" cy="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51690" y="5248321"/>
            <a:ext cx="0" cy="30960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938890" y="5248321"/>
            <a:ext cx="0" cy="30960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51690" y="5557921"/>
            <a:ext cx="180000" cy="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823690" y="55435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174978" y="3573016"/>
            <a:ext cx="720080" cy="0"/>
          </a:xfrm>
          <a:prstGeom prst="straightConnector1">
            <a:avLst/>
          </a:prstGeom>
          <a:ln w="158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46986" y="3645024"/>
            <a:ext cx="0" cy="711696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8994" y="328498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fi-FI" dirty="0"/>
          </a:p>
        </p:txBody>
      </p:sp>
      <p:sp>
        <p:nvSpPr>
          <p:cNvPr id="31" name="TextBox 30"/>
          <p:cNvSpPr txBox="1"/>
          <p:nvPr/>
        </p:nvSpPr>
        <p:spPr>
          <a:xfrm>
            <a:off x="6174978" y="37890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fi-FI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174040" y="2924944"/>
            <a:ext cx="0" cy="39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36096" y="2924944"/>
            <a:ext cx="36004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894040" y="2924944"/>
            <a:ext cx="0" cy="39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1834" y="2924944"/>
            <a:ext cx="0" cy="39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31914" y="2924944"/>
            <a:ext cx="0" cy="39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54040" y="2924944"/>
            <a:ext cx="0" cy="36004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451594" y="3645024"/>
            <a:ext cx="57606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451594" y="4365104"/>
            <a:ext cx="57606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51594" y="5085184"/>
            <a:ext cx="57606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443845" y="5805264"/>
            <a:ext cx="57606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492606" y="6525344"/>
            <a:ext cx="3564000" cy="145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179423" y="5949280"/>
            <a:ext cx="0" cy="57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899423" y="5949280"/>
            <a:ext cx="0" cy="57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617217" y="5949280"/>
            <a:ext cx="0" cy="57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337297" y="5949280"/>
            <a:ext cx="0" cy="57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054040" y="2924944"/>
            <a:ext cx="0" cy="36004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8676456" y="3645024"/>
            <a:ext cx="36004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8676456" y="4365104"/>
            <a:ext cx="36004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676456" y="5085184"/>
            <a:ext cx="36004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8676456" y="5805264"/>
            <a:ext cx="36004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364088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Oval 78"/>
          <p:cNvSpPr/>
          <p:nvPr/>
        </p:nvSpPr>
        <p:spPr>
          <a:xfrm>
            <a:off x="8976737" y="643783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xtBox 79"/>
          <p:cNvSpPr txBox="1"/>
          <p:nvPr/>
        </p:nvSpPr>
        <p:spPr>
          <a:xfrm>
            <a:off x="5364088" y="255561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min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min</a:t>
            </a:r>
            <a:r>
              <a:rPr lang="en-US" dirty="0" smtClean="0"/>
              <a:t>)</a:t>
            </a:r>
            <a:endParaRPr lang="fi-FI" dirty="0"/>
          </a:p>
        </p:txBody>
      </p:sp>
      <p:sp>
        <p:nvSpPr>
          <p:cNvPr id="81" name="TextBox 80"/>
          <p:cNvSpPr txBox="1"/>
          <p:nvPr/>
        </p:nvSpPr>
        <p:spPr>
          <a:xfrm>
            <a:off x="7952648" y="648866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max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max</a:t>
            </a:r>
            <a:r>
              <a:rPr lang="en-US" dirty="0" smtClean="0"/>
              <a:t>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19263"/>
            <a:ext cx="4968552" cy="4411662"/>
          </a:xfrm>
        </p:spPr>
        <p:txBody>
          <a:bodyPr/>
          <a:lstStyle/>
          <a:p>
            <a:pPr marL="271463" indent="-271463">
              <a:buAutoNum type="arabicPeriod"/>
            </a:pP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nRow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ceil((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-x</a:t>
            </a:r>
            <a:r>
              <a:rPr lang="en-US" sz="1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)/W)</a:t>
            </a:r>
          </a:p>
          <a:p>
            <a:pPr marL="271463" indent="-271463">
              <a:buAutoNum type="arabicPeriod"/>
            </a:pP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nColumn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ceil((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r>
              <a:rPr lang="en-US" sz="1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-y</a:t>
            </a:r>
            <a:r>
              <a:rPr lang="en-US" sz="1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)/H)</a:t>
            </a:r>
          </a:p>
          <a:p>
            <a:pPr marL="271463" indent="-271463">
              <a:buAutoNum type="arabicPeriod"/>
            </a:pP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nCell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nRow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*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nColumn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71463" indent="-271463"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Clusters = all cells // empty clusters</a:t>
            </a:r>
          </a:p>
          <a:p>
            <a:pPr marL="271463" indent="-271463"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all the markers</a:t>
            </a:r>
          </a:p>
          <a:p>
            <a:pPr marL="271463" indent="-271463"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row = floor((y-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r>
              <a:rPr lang="en-US" sz="1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)/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gridHeight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71463" indent="-271463"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column = floor((x-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8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)/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gridWidth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71463" indent="-271463"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cellNum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row*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nColumn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 column</a:t>
            </a:r>
          </a:p>
          <a:p>
            <a:pPr marL="271463" indent="-271463"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Add the marker to Clusters[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cellNum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</a:p>
          <a:p>
            <a:pPr marL="271463" indent="-271463"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Update the cluster: Clusters[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cellNum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   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pic>
        <p:nvPicPr>
          <p:cNvPr id="5" name="Picture 4" descr="map.jpg"/>
          <p:cNvPicPr>
            <a:picLocks noChangeAspect="1"/>
          </p:cNvPicPr>
          <p:nvPr/>
        </p:nvPicPr>
        <p:blipFill>
          <a:blip r:embed="rId2" cstate="print"/>
          <a:srcRect l="23377" t="10502" r="28571" b="13887"/>
          <a:stretch>
            <a:fillRect/>
          </a:stretch>
        </p:blipFill>
        <p:spPr>
          <a:xfrm>
            <a:off x="5836896" y="2204864"/>
            <a:ext cx="2664296" cy="25922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836896" y="2492896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36896" y="3212976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36896" y="3933056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36896" y="4653136"/>
            <a:ext cx="26642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0992" y="2204864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80912" y="2204864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21072" y="2204864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41152" y="2204864"/>
            <a:ext cx="0" cy="25922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9024" y="2636912"/>
            <a:ext cx="169342" cy="287881"/>
          </a:xfrm>
          <a:prstGeom prst="rect">
            <a:avLst/>
          </a:prstGeom>
        </p:spPr>
      </p:pic>
      <p:pic>
        <p:nvPicPr>
          <p:cNvPr id="15" name="Picture 14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1032" y="2564904"/>
            <a:ext cx="169342" cy="287881"/>
          </a:xfrm>
          <a:prstGeom prst="rect">
            <a:avLst/>
          </a:prstGeom>
        </p:spPr>
      </p:pic>
      <p:pic>
        <p:nvPicPr>
          <p:cNvPr id="16" name="Picture 15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3080" y="2564904"/>
            <a:ext cx="169342" cy="287881"/>
          </a:xfrm>
          <a:prstGeom prst="rect">
            <a:avLst/>
          </a:prstGeom>
        </p:spPr>
      </p:pic>
      <p:pic>
        <p:nvPicPr>
          <p:cNvPr id="17" name="Picture 16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5088" y="2564904"/>
            <a:ext cx="169342" cy="287881"/>
          </a:xfrm>
          <a:prstGeom prst="rect">
            <a:avLst/>
          </a:prstGeom>
        </p:spPr>
      </p:pic>
      <p:pic>
        <p:nvPicPr>
          <p:cNvPr id="18" name="Picture 17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3080" y="2708920"/>
            <a:ext cx="169342" cy="287881"/>
          </a:xfrm>
          <a:prstGeom prst="rect">
            <a:avLst/>
          </a:prstGeom>
        </p:spPr>
      </p:pic>
      <p:pic>
        <p:nvPicPr>
          <p:cNvPr id="19" name="Picture 18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9104" y="2636912"/>
            <a:ext cx="169342" cy="287881"/>
          </a:xfrm>
          <a:prstGeom prst="rect">
            <a:avLst/>
          </a:prstGeom>
        </p:spPr>
      </p:pic>
      <p:pic>
        <p:nvPicPr>
          <p:cNvPr id="20" name="Picture 19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5088" y="4105425"/>
            <a:ext cx="169342" cy="287881"/>
          </a:xfrm>
          <a:prstGeom prst="rect">
            <a:avLst/>
          </a:prstGeom>
        </p:spPr>
      </p:pic>
      <p:pic>
        <p:nvPicPr>
          <p:cNvPr id="21" name="Picture 20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7136" y="3068960"/>
            <a:ext cx="169342" cy="287881"/>
          </a:xfrm>
          <a:prstGeom prst="rect">
            <a:avLst/>
          </a:prstGeom>
        </p:spPr>
      </p:pic>
      <p:pic>
        <p:nvPicPr>
          <p:cNvPr id="22" name="Picture 21" descr="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2960" y="3284984"/>
            <a:ext cx="169342" cy="28788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565088" y="4105425"/>
            <a:ext cx="180000" cy="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57624" y="4096193"/>
            <a:ext cx="0" cy="30960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44824" y="4096193"/>
            <a:ext cx="0" cy="30960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57624" y="4405793"/>
            <a:ext cx="180000" cy="0"/>
          </a:xfrm>
          <a:prstGeom prst="line">
            <a:avLst/>
          </a:prstGeom>
          <a:ln w="190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629624" y="43913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80912" y="2420888"/>
            <a:ext cx="720080" cy="0"/>
          </a:xfrm>
          <a:prstGeom prst="straightConnector1">
            <a:avLst/>
          </a:prstGeom>
          <a:ln w="158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52920" y="2492896"/>
            <a:ext cx="0" cy="711696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24928" y="213285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fi-FI" dirty="0"/>
          </a:p>
        </p:txBody>
      </p:sp>
      <p:sp>
        <p:nvSpPr>
          <p:cNvPr id="31" name="TextBox 30"/>
          <p:cNvSpPr txBox="1"/>
          <p:nvPr/>
        </p:nvSpPr>
        <p:spPr>
          <a:xfrm>
            <a:off x="5980912" y="26369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fi-FI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979974" y="1772816"/>
            <a:ext cx="0" cy="39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42030" y="1772816"/>
            <a:ext cx="36004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699974" y="1772816"/>
            <a:ext cx="0" cy="39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417768" y="1772816"/>
            <a:ext cx="0" cy="39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137848" y="1772816"/>
            <a:ext cx="0" cy="39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59974" y="1772816"/>
            <a:ext cx="0" cy="36004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257528" y="2492896"/>
            <a:ext cx="57606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257528" y="3212976"/>
            <a:ext cx="57606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257528" y="3933056"/>
            <a:ext cx="57606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249779" y="4653136"/>
            <a:ext cx="57606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298540" y="5373216"/>
            <a:ext cx="3564000" cy="145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985357" y="4797152"/>
            <a:ext cx="0" cy="57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705357" y="4797152"/>
            <a:ext cx="0" cy="57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423151" y="4797152"/>
            <a:ext cx="0" cy="57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143231" y="4797152"/>
            <a:ext cx="0" cy="5760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859974" y="1772816"/>
            <a:ext cx="0" cy="36004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82390" y="2492896"/>
            <a:ext cx="36004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482390" y="3212976"/>
            <a:ext cx="36004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482390" y="3933056"/>
            <a:ext cx="36004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482390" y="4653136"/>
            <a:ext cx="36004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170022" y="17008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Oval 52"/>
          <p:cNvSpPr/>
          <p:nvPr/>
        </p:nvSpPr>
        <p:spPr>
          <a:xfrm>
            <a:off x="8782671" y="528571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xtBox 53"/>
          <p:cNvSpPr txBox="1"/>
          <p:nvPr/>
        </p:nvSpPr>
        <p:spPr>
          <a:xfrm>
            <a:off x="7866086" y="544522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max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max</a:t>
            </a:r>
            <a:r>
              <a:rPr lang="en-US" dirty="0" smtClean="0"/>
              <a:t>)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4100728" y="134076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min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min</a:t>
            </a:r>
            <a:r>
              <a:rPr lang="en-US" dirty="0" smtClean="0"/>
              <a:t>)</a:t>
            </a:r>
            <a:endParaRPr lang="fi-FI" dirty="0"/>
          </a:p>
        </p:txBody>
      </p:sp>
      <p:sp>
        <p:nvSpPr>
          <p:cNvPr id="56" name="TextBox 55"/>
          <p:cNvSpPr txBox="1"/>
          <p:nvPr/>
        </p:nvSpPr>
        <p:spPr>
          <a:xfrm>
            <a:off x="5796136" y="5661248"/>
            <a:ext cx="633507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516216" y="4509120"/>
            <a:ext cx="1080120" cy="122413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08104" y="13314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fi-FI" dirty="0"/>
          </a:p>
        </p:txBody>
      </p:sp>
      <p:sp>
        <p:nvSpPr>
          <p:cNvPr id="60" name="TextBox 59"/>
          <p:cNvSpPr txBox="1"/>
          <p:nvPr/>
        </p:nvSpPr>
        <p:spPr>
          <a:xfrm>
            <a:off x="6203310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fi-FI" dirty="0"/>
          </a:p>
        </p:txBody>
      </p:sp>
      <p:sp>
        <p:nvSpPr>
          <p:cNvPr id="61" name="TextBox 60"/>
          <p:cNvSpPr txBox="1"/>
          <p:nvPr/>
        </p:nvSpPr>
        <p:spPr>
          <a:xfrm>
            <a:off x="6876256" y="13314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fi-FI" dirty="0"/>
          </a:p>
        </p:txBody>
      </p:sp>
      <p:sp>
        <p:nvSpPr>
          <p:cNvPr id="62" name="TextBox 61"/>
          <p:cNvSpPr txBox="1"/>
          <p:nvPr/>
        </p:nvSpPr>
        <p:spPr>
          <a:xfrm>
            <a:off x="7596336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fi-FI" dirty="0"/>
          </a:p>
        </p:txBody>
      </p:sp>
      <p:sp>
        <p:nvSpPr>
          <p:cNvPr id="63" name="TextBox 62"/>
          <p:cNvSpPr txBox="1"/>
          <p:nvPr/>
        </p:nvSpPr>
        <p:spPr>
          <a:xfrm>
            <a:off x="8316416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fi-FI" dirty="0"/>
          </a:p>
        </p:txBody>
      </p:sp>
      <p:sp>
        <p:nvSpPr>
          <p:cNvPr id="64" name="TextBox 63"/>
          <p:cNvSpPr txBox="1"/>
          <p:nvPr/>
        </p:nvSpPr>
        <p:spPr>
          <a:xfrm>
            <a:off x="4907166" y="19888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fi-FI" dirty="0"/>
          </a:p>
        </p:txBody>
      </p:sp>
      <p:sp>
        <p:nvSpPr>
          <p:cNvPr id="65" name="TextBox 64"/>
          <p:cNvSpPr txBox="1"/>
          <p:nvPr/>
        </p:nvSpPr>
        <p:spPr>
          <a:xfrm>
            <a:off x="4907166" y="2636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fi-FI" dirty="0"/>
          </a:p>
        </p:txBody>
      </p:sp>
      <p:sp>
        <p:nvSpPr>
          <p:cNvPr id="66" name="TextBox 65"/>
          <p:cNvSpPr txBox="1"/>
          <p:nvPr/>
        </p:nvSpPr>
        <p:spPr>
          <a:xfrm>
            <a:off x="4907166" y="33569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fi-FI" dirty="0"/>
          </a:p>
        </p:txBody>
      </p:sp>
      <p:sp>
        <p:nvSpPr>
          <p:cNvPr id="67" name="TextBox 66"/>
          <p:cNvSpPr txBox="1"/>
          <p:nvPr/>
        </p:nvSpPr>
        <p:spPr>
          <a:xfrm>
            <a:off x="4907166" y="41490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fi-FI" dirty="0"/>
          </a:p>
        </p:txBody>
      </p:sp>
      <p:sp>
        <p:nvSpPr>
          <p:cNvPr id="68" name="TextBox 67"/>
          <p:cNvSpPr txBox="1"/>
          <p:nvPr/>
        </p:nvSpPr>
        <p:spPr>
          <a:xfrm>
            <a:off x="4932040" y="4869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fi-FI" dirty="0"/>
          </a:p>
        </p:txBody>
      </p:sp>
      <p:sp>
        <p:nvSpPr>
          <p:cNvPr id="69" name="TextBox 68"/>
          <p:cNvSpPr txBox="1"/>
          <p:nvPr/>
        </p:nvSpPr>
        <p:spPr>
          <a:xfrm>
            <a:off x="5483230" y="1844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fi-FI" dirty="0"/>
          </a:p>
        </p:txBody>
      </p:sp>
      <p:sp>
        <p:nvSpPr>
          <p:cNvPr id="70" name="TextBox 69"/>
          <p:cNvSpPr txBox="1"/>
          <p:nvPr/>
        </p:nvSpPr>
        <p:spPr>
          <a:xfrm>
            <a:off x="6156176" y="1844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fi-FI" dirty="0"/>
          </a:p>
        </p:txBody>
      </p:sp>
      <p:sp>
        <p:nvSpPr>
          <p:cNvPr id="71" name="TextBox 70"/>
          <p:cNvSpPr txBox="1"/>
          <p:nvPr/>
        </p:nvSpPr>
        <p:spPr>
          <a:xfrm>
            <a:off x="6876256" y="1844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fi-FI" dirty="0"/>
          </a:p>
        </p:txBody>
      </p:sp>
      <p:sp>
        <p:nvSpPr>
          <p:cNvPr id="72" name="TextBox 71"/>
          <p:cNvSpPr txBox="1"/>
          <p:nvPr/>
        </p:nvSpPr>
        <p:spPr>
          <a:xfrm>
            <a:off x="7596336" y="1844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fi-FI" dirty="0"/>
          </a:p>
        </p:txBody>
      </p:sp>
      <p:sp>
        <p:nvSpPr>
          <p:cNvPr id="73" name="TextBox 72"/>
          <p:cNvSpPr txBox="1"/>
          <p:nvPr/>
        </p:nvSpPr>
        <p:spPr>
          <a:xfrm>
            <a:off x="8316416" y="1844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fi-FI" dirty="0"/>
          </a:p>
        </p:txBody>
      </p:sp>
      <p:sp>
        <p:nvSpPr>
          <p:cNvPr id="74" name="TextBox 73"/>
          <p:cNvSpPr txBox="1"/>
          <p:nvPr/>
        </p:nvSpPr>
        <p:spPr>
          <a:xfrm>
            <a:off x="5508104" y="2636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fi-FI" dirty="0"/>
          </a:p>
        </p:txBody>
      </p:sp>
      <p:sp>
        <p:nvSpPr>
          <p:cNvPr id="75" name="TextBox 74"/>
          <p:cNvSpPr txBox="1"/>
          <p:nvPr/>
        </p:nvSpPr>
        <p:spPr>
          <a:xfrm>
            <a:off x="6300192" y="2636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fi-FI" dirty="0"/>
          </a:p>
        </p:txBody>
      </p:sp>
      <p:sp>
        <p:nvSpPr>
          <p:cNvPr id="76" name="TextBox 75"/>
          <p:cNvSpPr txBox="1"/>
          <p:nvPr/>
        </p:nvSpPr>
        <p:spPr>
          <a:xfrm>
            <a:off x="6804248" y="2636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fi-FI" dirty="0"/>
          </a:p>
        </p:txBody>
      </p:sp>
      <p:sp>
        <p:nvSpPr>
          <p:cNvPr id="77" name="TextBox 76"/>
          <p:cNvSpPr txBox="1"/>
          <p:nvPr/>
        </p:nvSpPr>
        <p:spPr>
          <a:xfrm>
            <a:off x="7596336" y="26369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fi-FI" dirty="0"/>
          </a:p>
        </p:txBody>
      </p:sp>
      <p:sp>
        <p:nvSpPr>
          <p:cNvPr id="78" name="TextBox 77"/>
          <p:cNvSpPr txBox="1"/>
          <p:nvPr/>
        </p:nvSpPr>
        <p:spPr>
          <a:xfrm>
            <a:off x="8316416" y="26369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fi-FI" dirty="0"/>
          </a:p>
        </p:txBody>
      </p:sp>
      <p:sp>
        <p:nvSpPr>
          <p:cNvPr id="79" name="TextBox 78"/>
          <p:cNvSpPr txBox="1"/>
          <p:nvPr/>
        </p:nvSpPr>
        <p:spPr>
          <a:xfrm>
            <a:off x="5436096" y="3356992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fi-FI" dirty="0"/>
          </a:p>
        </p:txBody>
      </p:sp>
      <p:sp>
        <p:nvSpPr>
          <p:cNvPr id="80" name="TextBox 79"/>
          <p:cNvSpPr txBox="1"/>
          <p:nvPr/>
        </p:nvSpPr>
        <p:spPr>
          <a:xfrm>
            <a:off x="8316416" y="48691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fi-FI" dirty="0"/>
          </a:p>
        </p:txBody>
      </p:sp>
      <p:sp>
        <p:nvSpPr>
          <p:cNvPr id="81" name="TextBox 80"/>
          <p:cNvSpPr txBox="1"/>
          <p:nvPr/>
        </p:nvSpPr>
        <p:spPr>
          <a:xfrm>
            <a:off x="7740352" y="40770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fi-FI" dirty="0"/>
          </a:p>
        </p:txBody>
      </p:sp>
      <p:sp>
        <p:nvSpPr>
          <p:cNvPr id="82" name="TextBox 81"/>
          <p:cNvSpPr txBox="1"/>
          <p:nvPr/>
        </p:nvSpPr>
        <p:spPr>
          <a:xfrm>
            <a:off x="6516216" y="6021288"/>
            <a:ext cx="1428596" cy="369332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Cell number</a:t>
            </a:r>
          </a:p>
        </p:txBody>
      </p:sp>
      <p:cxnSp>
        <p:nvCxnSpPr>
          <p:cNvPr id="83" name="Straight Arrow Connector 82"/>
          <p:cNvCxnSpPr>
            <a:endCxn id="81" idx="2"/>
          </p:cNvCxnSpPr>
          <p:nvPr/>
        </p:nvCxnSpPr>
        <p:spPr>
          <a:xfrm flipV="1">
            <a:off x="7308304" y="4446404"/>
            <a:ext cx="652621" cy="150287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04248" y="40770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fi-FI" dirty="0"/>
          </a:p>
        </p:txBody>
      </p:sp>
      <p:sp>
        <p:nvSpPr>
          <p:cNvPr id="85" name="TextBox 84"/>
          <p:cNvSpPr txBox="1"/>
          <p:nvPr/>
        </p:nvSpPr>
        <p:spPr>
          <a:xfrm>
            <a:off x="8244408" y="40770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fi-F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1448" cy="1002506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Merging algorithm- Average location as representative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MergeClusters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(clusters)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change the order of clusters descending according to the size of clusters 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set parent of each cluster, the same cluster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k=1 (K is number of clusters)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while (k &lt; K )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if ( k is not “processed” )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checkNeighbors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(k);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mark the cluster k “processed”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k=k+1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fi-FI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CheckNeighbors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(k)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cluster1=clusters[k]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For all 8 neighbors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cluster2 = one of the neighbors  // 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if cluster2 is not an empty cell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checkNeighbor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(cluster1, cluster2)</a:t>
            </a:r>
          </a:p>
          <a:p>
            <a:pPr lvl="0">
              <a:buNone/>
            </a:pPr>
            <a:r>
              <a:rPr lang="en-US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endParaRPr lang="fi-FI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74514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Merging algorithm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11662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checkNeighbor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(cluster1, cluster2)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find the distance d between the two clusters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if d&lt;T  // distance threshold T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while ( cluster2 is “processed” ) // means it has been merged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cluster2 = clusters[cluster2.parent]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MergeClusters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(cluster1, cluster2);</a:t>
            </a:r>
          </a:p>
          <a:p>
            <a:pPr lvl="0">
              <a:buNone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MergeClusters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(cluster1, cluster2)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n1 and n2: size of the clusters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(x1,y1) and (x2,y2): location of clusters</a:t>
            </a: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x=(n1*x1+n2*x2)/(n1+n2)</a:t>
            </a:r>
            <a:r>
              <a:rPr lang="fi-F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>
              <a:buFont typeface="+mj-lt"/>
              <a:buAutoNum type="arabicPeriod"/>
            </a:pPr>
            <a:r>
              <a:rPr lang="fi-F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y=(n1*y1+n2*y2)/(n1+n2)  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x1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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 and y1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 y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mark the second cluster “processed”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cluster2.parent = k</a:t>
            </a:r>
            <a:endParaRPr lang="fi-FI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None/>
            </a:pPr>
            <a:endParaRPr lang="fi-FI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Grid </a:t>
            </a:r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based</a:t>
            </a:r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Width and height of a cell </a:t>
            </a:r>
          </a:p>
          <a:p>
            <a:pPr>
              <a:buNone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H&gt;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32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W&gt;W</a:t>
            </a:r>
            <a:r>
              <a:rPr lang="en-US" sz="32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</a:p>
          <a:p>
            <a:pPr>
              <a:buNone/>
            </a:pP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>
              <a:buNone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Minimum distance of the markers to avoid overlap 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24</a:t>
            </a:fld>
            <a:endParaRPr lang="en-US" altLang="zh-CN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23728" y="4005064"/>
          <a:ext cx="2717800" cy="782637"/>
        </p:xfrm>
        <a:graphic>
          <a:graphicData uri="http://schemas.openxmlformats.org/presentationml/2006/ole">
            <p:oleObj spid="_x0000_s2050" name="Kaava" r:id="rId3" imgW="1054080" imgH="304560" progId="Equation.3">
              <p:embed/>
            </p:oleObj>
          </a:graphicData>
        </a:graphic>
      </p:graphicFrame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001818" y="5515160"/>
            <a:ext cx="905271" cy="7272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907089" y="4787862"/>
            <a:ext cx="905271" cy="7272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6390178" y="6175835"/>
            <a:ext cx="136670" cy="14018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7273798" y="5441597"/>
            <a:ext cx="136670" cy="14018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cxnSp>
        <p:nvCxnSpPr>
          <p:cNvPr id="2062" name="AutoShape 14"/>
          <p:cNvCxnSpPr>
            <a:cxnSpLocks noChangeShapeType="1"/>
          </p:cNvCxnSpPr>
          <p:nvPr/>
        </p:nvCxnSpPr>
        <p:spPr bwMode="auto">
          <a:xfrm flipV="1">
            <a:off x="6445658" y="5515160"/>
            <a:ext cx="898505" cy="727298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875966" y="5723356"/>
            <a:ext cx="465491" cy="61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</a:t>
            </a:r>
            <a:endParaRPr kumimoji="0" lang="fi-F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7429" y="44278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m</a:t>
            </a:r>
            <a:endParaRPr lang="fi-FI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740352" y="493187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m</a:t>
            </a:r>
            <a:endParaRPr lang="fi-FI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067944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Marker</a:t>
            </a:r>
            <a:endParaRPr lang="fi-FI" dirty="0"/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4970755" y="5485874"/>
            <a:ext cx="969397" cy="2380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47864" y="630932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of marker</a:t>
            </a:r>
            <a:endParaRPr lang="fi-FI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508104" y="6309320"/>
            <a:ext cx="864096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hum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412776"/>
            <a:ext cx="2415282" cy="2112471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6062400" y="198884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632000" y="4653136"/>
            <a:ext cx="216024" cy="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94000" y="4653136"/>
            <a:ext cx="216024" cy="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58800" y="5301208"/>
            <a:ext cx="44048" cy="21600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884368" y="4797152"/>
            <a:ext cx="0" cy="18000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Distance</a:t>
            </a:r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based</a:t>
            </a:r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Input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location (lat,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of markers</a:t>
            </a:r>
          </a:p>
          <a:p>
            <a:pPr lvl="1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Width and height of markers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US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location of clusters</a:t>
            </a:r>
          </a:p>
          <a:p>
            <a:pPr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 complexity:  O(N</a:t>
            </a:r>
            <a:r>
              <a:rPr lang="en-US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Algorithm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686800" cy="51387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0;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While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&lt;N)  // N=number of markers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if ( marker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not clustered 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Label marker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as clustered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Calculate distance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4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to other non-clustered markers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for all markers j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If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4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&lt;T      // T: distance threshold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merge the markers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j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Label marker j as clustered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i+1;</a:t>
            </a:r>
          </a:p>
          <a:p>
            <a:pPr>
              <a:buNone/>
            </a:pP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26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Timeline</a:t>
            </a:r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view</a:t>
            </a:r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photos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Displaying n photos in a limited space</a:t>
            </a:r>
          </a:p>
          <a:p>
            <a:endParaRPr lang="en-US" altLang="zh-CN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altLang="zh-CN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27</a:t>
            </a:fld>
            <a:endParaRPr lang="en-US" altLang="zh-CN"/>
          </a:p>
        </p:txBody>
      </p:sp>
      <p:pic>
        <p:nvPicPr>
          <p:cNvPr id="6" name="Picture 5" descr="timelin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7256472" cy="1946470"/>
          </a:xfrm>
          <a:prstGeom prst="rect">
            <a:avLst/>
          </a:prstGeom>
        </p:spPr>
      </p:pic>
      <p:pic>
        <p:nvPicPr>
          <p:cNvPr id="7" name="Picture 6" descr="timelin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09121"/>
            <a:ext cx="7272808" cy="15871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19672" y="4221088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87624" y="4581128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Timeline</a:t>
            </a:r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view</a:t>
            </a:r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photos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Input</a:t>
            </a:r>
          </a:p>
          <a:p>
            <a:pPr>
              <a:buNone/>
            </a:pPr>
            <a:r>
              <a:rPr lang="en-US" altLang="zh-CN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altLang="zh-CN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Timestamps</a:t>
            </a:r>
            <a:endParaRPr lang="en-US" altLang="zh-CN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altLang="zh-CN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Number of clusters</a:t>
            </a:r>
          </a:p>
          <a:p>
            <a:pPr>
              <a:buNone/>
            </a:pPr>
            <a:r>
              <a:rPr lang="en-US" altLang="zh-C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Output</a:t>
            </a:r>
          </a:p>
          <a:p>
            <a:pPr>
              <a:buNone/>
            </a:pPr>
            <a:r>
              <a:rPr lang="en-US" altLang="zh-CN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Partitions</a:t>
            </a:r>
          </a:p>
          <a:p>
            <a:pPr>
              <a:buNone/>
            </a:pPr>
            <a:r>
              <a:rPr lang="en-US" altLang="zh-CN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Algorithm</a:t>
            </a:r>
          </a:p>
          <a:p>
            <a:pPr>
              <a:buNone/>
            </a:pPr>
            <a:r>
              <a:rPr lang="en-US" altLang="zh-CN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K-means</a:t>
            </a:r>
          </a:p>
          <a:p>
            <a:pPr>
              <a:buNone/>
            </a:pP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92"/>
            <a:ext cx="7543800" cy="1295400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Location clusters</a:t>
            </a:r>
            <a:b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19263"/>
            <a:ext cx="8712968" cy="4411662"/>
          </a:xfrm>
        </p:spPr>
        <p:txBody>
          <a:bodyPr/>
          <a:lstStyle/>
          <a:p>
            <a:pPr>
              <a:buNone/>
            </a:pPr>
            <a:endParaRPr lang="fi-FI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29</a:t>
            </a:fld>
            <a:endParaRPr lang="en-US" altLang="zh-CN"/>
          </a:p>
        </p:txBody>
      </p:sp>
      <p:pic>
        <p:nvPicPr>
          <p:cNvPr id="7" name="Picture 27" descr="users_loc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38250"/>
            <a:ext cx="7177088" cy="5430838"/>
          </a:xfrm>
          <a:prstGeom prst="rect">
            <a:avLst/>
          </a:prstGeom>
          <a:noFill/>
        </p:spPr>
      </p:pic>
      <p:sp>
        <p:nvSpPr>
          <p:cNvPr id="8" name="Oval 28"/>
          <p:cNvSpPr>
            <a:spLocks noChangeArrowheads="1"/>
          </p:cNvSpPr>
          <p:nvPr/>
        </p:nvSpPr>
        <p:spPr bwMode="auto">
          <a:xfrm rot="3926199">
            <a:off x="3360316" y="4304507"/>
            <a:ext cx="454025" cy="385762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 rot="3519547">
            <a:off x="3603997" y="3252788"/>
            <a:ext cx="360363" cy="280988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 rot="20123240">
            <a:off x="4334248" y="4141788"/>
            <a:ext cx="165100" cy="29527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1" name="Oval 31"/>
          <p:cNvSpPr>
            <a:spLocks noChangeArrowheads="1"/>
          </p:cNvSpPr>
          <p:nvPr/>
        </p:nvSpPr>
        <p:spPr bwMode="auto">
          <a:xfrm rot="6719364">
            <a:off x="4433467" y="3967956"/>
            <a:ext cx="254000" cy="185737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2" name="Oval 32"/>
          <p:cNvSpPr>
            <a:spLocks noChangeArrowheads="1"/>
          </p:cNvSpPr>
          <p:nvPr/>
        </p:nvSpPr>
        <p:spPr bwMode="auto">
          <a:xfrm rot="1826678">
            <a:off x="6588498" y="5130800"/>
            <a:ext cx="238125" cy="242888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3" name="Oval 33"/>
          <p:cNvSpPr>
            <a:spLocks noChangeArrowheads="1"/>
          </p:cNvSpPr>
          <p:nvPr/>
        </p:nvSpPr>
        <p:spPr bwMode="auto">
          <a:xfrm rot="7031029">
            <a:off x="4750966" y="3825082"/>
            <a:ext cx="936625" cy="144462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6719364">
            <a:off x="5208960" y="3806825"/>
            <a:ext cx="287338" cy="287338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5" name="Oval 35"/>
          <p:cNvSpPr>
            <a:spLocks noChangeArrowheads="1"/>
          </p:cNvSpPr>
          <p:nvPr/>
        </p:nvSpPr>
        <p:spPr bwMode="auto">
          <a:xfrm rot="11938596">
            <a:off x="3921498" y="4797425"/>
            <a:ext cx="212725" cy="16827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6" name="Line 36"/>
          <p:cNvSpPr>
            <a:spLocks noChangeShapeType="1"/>
          </p:cNvSpPr>
          <p:nvPr/>
        </p:nvSpPr>
        <p:spPr bwMode="auto">
          <a:xfrm>
            <a:off x="2988048" y="2781300"/>
            <a:ext cx="647700" cy="431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i-FI"/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2627685" y="3933825"/>
            <a:ext cx="647700" cy="431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i-FI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 flipV="1">
            <a:off x="3275385" y="4941888"/>
            <a:ext cx="576263" cy="431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i-FI"/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H="1">
            <a:off x="5507410" y="3573463"/>
            <a:ext cx="720725" cy="287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i-FI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4716835" y="2924175"/>
            <a:ext cx="431800" cy="792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i-FI"/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 flipV="1">
            <a:off x="5651873" y="5300663"/>
            <a:ext cx="865187" cy="144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i-FI"/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 flipH="1" flipV="1">
            <a:off x="4643810" y="4294188"/>
            <a:ext cx="215900" cy="790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i-FI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4527923" y="5084763"/>
            <a:ext cx="11922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Homes </a:t>
            </a:r>
            <a:b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</a:b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of users</a:t>
            </a:r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2789610" y="5300663"/>
            <a:ext cx="8461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Shop</a:t>
            </a:r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4067548" y="2276475"/>
            <a:ext cx="1377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Walking </a:t>
            </a:r>
            <a:b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</a:b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street</a:t>
            </a:r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6299573" y="3209925"/>
            <a:ext cx="1165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Market</a:t>
            </a:r>
            <a:b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</a:b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place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2267323" y="2392363"/>
            <a:ext cx="9128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Swim</a:t>
            </a:r>
            <a:b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</a:b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hall</a:t>
            </a:r>
          </a:p>
        </p:txBody>
      </p:sp>
      <p:sp>
        <p:nvSpPr>
          <p:cNvPr id="28" name="Rectangle 48"/>
          <p:cNvSpPr>
            <a:spLocks noChangeArrowheads="1"/>
          </p:cNvSpPr>
          <p:nvPr/>
        </p:nvSpPr>
        <p:spPr bwMode="auto">
          <a:xfrm>
            <a:off x="1695823" y="3473450"/>
            <a:ext cx="11477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Science</a:t>
            </a:r>
            <a:b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</a:br>
            <a:r>
              <a:rPr lang="en-GB" altLang="zh-CN" sz="2400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fi-FI" dirty="0"/>
          </a:p>
        </p:txBody>
      </p:sp>
      <p:pic>
        <p:nvPicPr>
          <p:cNvPr id="5" name="Content Placeholder 4" descr="cluster-example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4449688" cy="21247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trajectories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30</a:t>
            </a:fld>
            <a:endParaRPr lang="en-US" altLang="zh-C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Similarity or </a:t>
            </a:r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distance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Start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end of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routes</a:t>
            </a:r>
          </a:p>
          <a:p>
            <a:pPr>
              <a:lnSpc>
                <a:spcPct val="550000"/>
              </a:lnSpc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>
              <a:lnSpc>
                <a:spcPct val="300000"/>
              </a:lnSpc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31</a:t>
            </a:fld>
            <a:endParaRPr lang="en-US" altLang="zh-C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31840" y="4869160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5856" y="4653136"/>
            <a:ext cx="216024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91880" y="4437112"/>
            <a:ext cx="64807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139952" y="4077072"/>
            <a:ext cx="72008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39952" y="5085184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211960" y="4941168"/>
            <a:ext cx="288032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499992" y="4581128"/>
            <a:ext cx="21602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6016" y="4365104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860032" y="4149080"/>
            <a:ext cx="7200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004048" y="5157192"/>
            <a:ext cx="7200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932040" y="5013176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932040" y="4869160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04048" y="4581128"/>
            <a:ext cx="7200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004048" y="4365104"/>
            <a:ext cx="7200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004048" y="4077072"/>
            <a:ext cx="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300192" y="4581128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6084168" y="4509120"/>
            <a:ext cx="21602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5724128" y="4221088"/>
            <a:ext cx="36004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580112" y="4077072"/>
            <a:ext cx="14401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076056" y="4005064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716016" y="3789040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Similarity or distance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Speed, length,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accelaration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time, etc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32</a:t>
            </a:fld>
            <a:endParaRPr lang="en-US" altLang="zh-CN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87624" y="4797152"/>
            <a:ext cx="14401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31640" y="4581128"/>
            <a:ext cx="216024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547664" y="4365104"/>
            <a:ext cx="64807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95736" y="4005064"/>
            <a:ext cx="72008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31840" y="5157192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03848" y="5013176"/>
            <a:ext cx="288032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491880" y="4653136"/>
            <a:ext cx="21602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07904" y="4437112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51920" y="4221088"/>
            <a:ext cx="7200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427984" y="4869160"/>
            <a:ext cx="7200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355976" y="4725144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55976" y="4581128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27984" y="4293096"/>
            <a:ext cx="7200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427984" y="4077072"/>
            <a:ext cx="7200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27984" y="3789040"/>
            <a:ext cx="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732240" y="4581128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516216" y="4509120"/>
            <a:ext cx="21602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156176" y="4221088"/>
            <a:ext cx="36004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12160" y="4077072"/>
            <a:ext cx="14401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508104" y="4005064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644008" y="4725144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4008" y="4437112"/>
            <a:ext cx="7200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16016" y="4221088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644008" y="4077072"/>
            <a:ext cx="7200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572000" y="4005064"/>
            <a:ext cx="7200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572000" y="3717032"/>
            <a:ext cx="0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87624" y="407707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70 km/h</a:t>
            </a:r>
            <a:endParaRPr lang="fi-FI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56176" y="400506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72 km/h</a:t>
            </a:r>
            <a:endParaRPr lang="fi-FI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71800" y="450912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 km/h</a:t>
            </a:r>
            <a:endParaRPr lang="fi-FI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63888" y="35730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km/h</a:t>
            </a:r>
            <a:endParaRPr lang="fi-FI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4008" y="443711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60 km/h</a:t>
            </a:r>
            <a:endParaRPr lang="fi-FI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259632" y="5157192"/>
            <a:ext cx="2088232" cy="720080"/>
          </a:xfrm>
          <a:prstGeom prst="straightConnector1">
            <a:avLst/>
          </a:prstGeom>
          <a:ln>
            <a:solidFill>
              <a:srgbClr val="3333FF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067944" y="4797152"/>
            <a:ext cx="2664296" cy="1080120"/>
          </a:xfrm>
          <a:prstGeom prst="straightConnector1">
            <a:avLst/>
          </a:prstGeom>
          <a:ln>
            <a:solidFill>
              <a:srgbClr val="3333FF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31640" y="5949280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These two routes are more similar in speed than others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Similarity or distance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Closeness of points and shape</a:t>
            </a:r>
          </a:p>
          <a:p>
            <a:pPr algn="ctr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(Comparing whole route or segments of the routes)</a:t>
            </a:r>
            <a:endParaRPr lang="fi-FI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33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1047933" y="2898785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t1</a:t>
            </a:r>
            <a:endParaRPr lang="en-AU" sz="1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66890" y="3313450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22676" y="3463816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90628" y="3319800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22276" y="3247792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42356" y="3247792"/>
            <a:ext cx="43204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074404" y="3391808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460" y="3391808"/>
            <a:ext cx="57606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54524" y="3535824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58580" y="3391808"/>
            <a:ext cx="43204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90628" y="3391808"/>
            <a:ext cx="43204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0308" y="3247792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22676" y="3535824"/>
            <a:ext cx="360040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3094887"/>
            <a:ext cx="38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T1</a:t>
            </a:r>
            <a:endParaRPr lang="en-A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479981" y="2894464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t2</a:t>
            </a:r>
            <a:endParaRPr lang="en-A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912028" y="3051185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t3</a:t>
            </a:r>
            <a:endParaRPr lang="en-A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6084" y="3074040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t4</a:t>
            </a:r>
            <a:endParaRPr lang="en-A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992149" y="3224009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t5</a:t>
            </a:r>
            <a:endParaRPr lang="en-A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5317" y="3224768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t6</a:t>
            </a:r>
            <a:endParaRPr lang="en-A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28253" y="3049513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t7</a:t>
            </a:r>
            <a:endParaRPr lang="en-A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360301" y="3193529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t8</a:t>
            </a:r>
            <a:endParaRPr lang="en-AU" sz="12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273881" y="404659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54001" y="4334624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977737" y="3604384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73681" y="3686552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977737" y="3686552"/>
            <a:ext cx="648072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625809" y="3830568"/>
            <a:ext cx="64807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273881" y="4118600"/>
            <a:ext cx="1080120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54001" y="4406632"/>
            <a:ext cx="216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60990" y="3553569"/>
            <a:ext cx="38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T2</a:t>
            </a:r>
            <a:endParaRPr lang="en-A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761715" y="3762881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t1</a:t>
            </a:r>
            <a:endParaRPr lang="en-A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488094" y="3872081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t2</a:t>
            </a:r>
            <a:endParaRPr lang="en-A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103617" y="4118600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t3</a:t>
            </a:r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216286" y="4448145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t4</a:t>
            </a:r>
            <a:endParaRPr lang="en-A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189974" y="4770993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t1</a:t>
            </a:r>
            <a:endParaRPr lang="en-AU" sz="1200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720501" y="5192008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296565" y="5336024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800621" y="5336024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352349" y="5037832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216445" y="5168225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664717" y="5336024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232669" y="5192008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780587" y="5064849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64317" y="5120000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84397" y="5120000"/>
            <a:ext cx="43204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216445" y="5264016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20501" y="5264016"/>
            <a:ext cx="576064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96565" y="5408032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800621" y="5264016"/>
            <a:ext cx="43204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32669" y="5264016"/>
            <a:ext cx="43204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52349" y="512000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64717" y="5408032"/>
            <a:ext cx="360040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3601" y="4967095"/>
            <a:ext cx="38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T1</a:t>
            </a:r>
            <a:endParaRPr lang="en-A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1623997" y="4819218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t2</a:t>
            </a:r>
            <a:endParaRPr lang="en-A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056045" y="4880193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t3</a:t>
            </a:r>
            <a:endParaRPr lang="en-AU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2558125" y="4946248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t4</a:t>
            </a:r>
            <a:endParaRPr lang="en-AU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3134190" y="5096217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t5</a:t>
            </a:r>
            <a:endParaRPr lang="en-AU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3637358" y="5096976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t6</a:t>
            </a:r>
            <a:endParaRPr lang="en-AU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4070294" y="4921721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t7</a:t>
            </a:r>
            <a:endParaRPr lang="en-AU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4502342" y="5065737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t8</a:t>
            </a:r>
            <a:endParaRPr lang="en-AU" sz="1200" dirty="0"/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3410966" y="5914990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6042" y="6206832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119778" y="5476592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767850" y="5630768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615722" y="5558760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2119778" y="5558760"/>
            <a:ext cx="648072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2767850" y="5702776"/>
            <a:ext cx="64807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3415922" y="5990808"/>
            <a:ext cx="1080120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96042" y="6278840"/>
            <a:ext cx="2160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303031" y="5425777"/>
            <a:ext cx="38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T2</a:t>
            </a:r>
            <a:endParaRPr lang="en-AU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1903756" y="5635089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t1</a:t>
            </a:r>
            <a:endParaRPr lang="en-AU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623835" y="5774784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t2</a:t>
            </a:r>
            <a:endParaRPr lang="en-A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3245658" y="5990808"/>
            <a:ext cx="314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t3</a:t>
            </a:r>
            <a:endParaRPr lang="en-A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4360302" y="6320353"/>
            <a:ext cx="36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t4</a:t>
            </a:r>
            <a:endParaRPr lang="en-AU" sz="12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1341784" y="5121394"/>
            <a:ext cx="792088" cy="4320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751354" y="5115679"/>
            <a:ext cx="1008112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221120" y="5269220"/>
            <a:ext cx="1186418" cy="710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717938" y="5259695"/>
            <a:ext cx="1772581" cy="10191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1979643" y="3398520"/>
            <a:ext cx="7010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ular Callout 83"/>
          <p:cNvSpPr/>
          <p:nvPr/>
        </p:nvSpPr>
        <p:spPr>
          <a:xfrm>
            <a:off x="5506129" y="3686552"/>
            <a:ext cx="2520280" cy="648072"/>
          </a:xfrm>
          <a:prstGeom prst="wedgeRectCallout">
            <a:avLst>
              <a:gd name="adj1" fmla="val -187369"/>
              <a:gd name="adj2" fmla="val -70365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Closest pair distance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5711794" y="5691743"/>
            <a:ext cx="2520280" cy="648072"/>
          </a:xfrm>
          <a:prstGeom prst="wedgeRectCallout">
            <a:avLst>
              <a:gd name="adj1" fmla="val -124909"/>
              <a:gd name="adj2" fmla="val -40003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Sum of pair distance</a:t>
            </a:r>
            <a:endParaRPr lang="en-AU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2588804" y="3301345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164868" y="3445361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668924" y="3445361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1220652" y="3147169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622220" y="3157329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284225" y="4028137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636153" y="3740105"/>
            <a:ext cx="0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989987" y="3380065"/>
            <a:ext cx="7010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Cluttering problem for routes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34</a:t>
            </a:fld>
            <a:endParaRPr lang="en-US" altLang="zh-CN"/>
          </a:p>
        </p:txBody>
      </p:sp>
      <p:pic>
        <p:nvPicPr>
          <p:cNvPr id="5" name="Content Placeholder 5" descr="rout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4088" y="2060848"/>
            <a:ext cx="3384376" cy="337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route_clu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4332830" cy="3384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3984" y="4077072"/>
            <a:ext cx="216024" cy="216024"/>
          </a:xfrm>
          <a:prstGeom prst="rect">
            <a:avLst/>
          </a:prstGeom>
          <a:solidFill>
            <a:srgbClr val="66FF66">
              <a:alpha val="21000"/>
            </a:srgbClr>
          </a:solidFill>
          <a:ln>
            <a:solidFill>
              <a:srgbClr val="333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83768" y="3933056"/>
            <a:ext cx="2736304" cy="288032"/>
          </a:xfrm>
          <a:prstGeom prst="straightConnector1">
            <a:avLst/>
          </a:prstGeom>
          <a:ln w="19050">
            <a:solidFill>
              <a:srgbClr val="3333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 applications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Routing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Interesting places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Recommendation of services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Marketing management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Users with same interests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Visualization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20880" cy="1368152"/>
          </a:xfrm>
        </p:spPr>
        <p:txBody>
          <a:bodyPr/>
          <a:lstStyle/>
          <a:p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</a:t>
            </a:r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4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Problems</a:t>
            </a:r>
            <a:r>
              <a:rPr lang="fi-FI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Mopsi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fi-FI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Clutter of </a:t>
            </a:r>
            <a:r>
              <a:rPr lang="fi-FI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markers</a:t>
            </a:r>
            <a:r>
              <a:rPr lang="fi-FI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on the </a:t>
            </a:r>
            <a:r>
              <a:rPr lang="fi-FI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map</a:t>
            </a:r>
            <a:endParaRPr lang="fi-FI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fi-FI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Similar</a:t>
            </a:r>
            <a:r>
              <a:rPr lang="fi-FI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services</a:t>
            </a:r>
            <a:r>
              <a:rPr lang="fi-FI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fi-FI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i-FI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photos</a:t>
            </a:r>
            <a:r>
              <a:rPr lang="fi-FI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lang="fi-FI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list</a:t>
            </a: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Categorization of services</a:t>
            </a:r>
          </a:p>
          <a:p>
            <a:pPr lvl="1">
              <a:buNone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Distribution of users’ locations</a:t>
            </a:r>
          </a:p>
          <a:p>
            <a:pPr lvl="1">
              <a:buNone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Timeline view of photos</a:t>
            </a:r>
          </a:p>
          <a:p>
            <a:pPr lvl="1">
              <a:buNone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Clustering of events</a:t>
            </a:r>
          </a:p>
          <a:p>
            <a:pPr lvl="1"/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fi-FI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Clutter of markers</a:t>
            </a:r>
            <a:endParaRPr lang="fi-FI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4"/>
            <a:ext cx="7543800" cy="1295400"/>
          </a:xfrm>
        </p:spPr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Search results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Content Placeholder 11" descr="circl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5517232"/>
            <a:ext cx="203200" cy="215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5" name="Picture 4" descr="unclustered servic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3281431" cy="22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ustered servic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8808" y="2924945"/>
            <a:ext cx="32636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707904" y="4149080"/>
            <a:ext cx="2160240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23928" y="364502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Clustering</a:t>
            </a:r>
            <a:endParaRPr lang="fi-FI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52000" y="41760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03848" y="4437112"/>
            <a:ext cx="1368152" cy="100811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32040" y="4365104"/>
            <a:ext cx="3096344" cy="122413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Photos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8</a:t>
            </a:fld>
            <a:endParaRPr lang="en-US" altLang="zh-CN"/>
          </a:p>
        </p:txBody>
      </p:sp>
      <p:pic>
        <p:nvPicPr>
          <p:cNvPr id="5" name="Picture 4" descr="photo_clu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4319221" cy="2592288"/>
          </a:xfrm>
          <a:prstGeom prst="rect">
            <a:avLst/>
          </a:prstGeom>
        </p:spPr>
      </p:pic>
      <p:pic>
        <p:nvPicPr>
          <p:cNvPr id="6" name="Picture 5" descr="photo_clu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56992"/>
            <a:ext cx="4811342" cy="28950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79712" y="2708920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/>
        </p:nvSpPr>
        <p:spPr>
          <a:xfrm>
            <a:off x="6948264" y="3645024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/>
          <p:cNvSpPr/>
          <p:nvPr/>
        </p:nvSpPr>
        <p:spPr>
          <a:xfrm>
            <a:off x="1691680" y="4005064"/>
            <a:ext cx="792088" cy="936104"/>
          </a:xfrm>
          <a:prstGeom prst="ellipse">
            <a:avLst/>
          </a:prstGeom>
          <a:noFill/>
          <a:ln>
            <a:solidFill>
              <a:srgbClr val="66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/>
          <p:cNvSpPr/>
          <p:nvPr/>
        </p:nvSpPr>
        <p:spPr>
          <a:xfrm>
            <a:off x="6588224" y="5301208"/>
            <a:ext cx="720080" cy="792088"/>
          </a:xfrm>
          <a:prstGeom prst="ellipse">
            <a:avLst/>
          </a:prstGeom>
          <a:noFill/>
          <a:ln>
            <a:solidFill>
              <a:srgbClr val="66FF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Users</a:t>
            </a:r>
            <a:endParaRPr lang="fi-FI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Content Placeholder 5" descr="users_clust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3497306" cy="30991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A7F0-78D9-4B15-9C8A-74574CDC3987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7" name="Picture 6" descr="users_clus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4032448" cy="336353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9031611">
            <a:off x="834596" y="2243509"/>
            <a:ext cx="2304256" cy="342577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47864" y="4005064"/>
            <a:ext cx="2304256" cy="7200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4527</TotalTime>
  <Words>980</Words>
  <Application>Microsoft Office PowerPoint</Application>
  <PresentationFormat>On-screen Show (4:3)</PresentationFormat>
  <Paragraphs>313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Network</vt:lpstr>
      <vt:lpstr>Kaava</vt:lpstr>
      <vt:lpstr>Clustering of location-based data</vt:lpstr>
      <vt:lpstr>Data mining and Clustering</vt:lpstr>
      <vt:lpstr>Clustering</vt:lpstr>
      <vt:lpstr>Some applications</vt:lpstr>
      <vt:lpstr>Clustering Problems in Mopsi</vt:lpstr>
      <vt:lpstr>Slide 6</vt:lpstr>
      <vt:lpstr>Search results</vt:lpstr>
      <vt:lpstr>Photos</vt:lpstr>
      <vt:lpstr>Users</vt:lpstr>
      <vt:lpstr>Solutions</vt:lpstr>
      <vt:lpstr>Google Maps version 3.0</vt:lpstr>
      <vt:lpstr>Some issues</vt:lpstr>
      <vt:lpstr>Hierarchical Clustering on server</vt:lpstr>
      <vt:lpstr>Hierarchical Clustering on server</vt:lpstr>
      <vt:lpstr>Client side clustering</vt:lpstr>
      <vt:lpstr>Grid based clustering</vt:lpstr>
      <vt:lpstr>Representation - Middle of cell</vt:lpstr>
      <vt:lpstr>Representation- First object</vt:lpstr>
      <vt:lpstr>Representation – Average Location</vt:lpstr>
      <vt:lpstr>Proposed approach</vt:lpstr>
      <vt:lpstr>Algorithm</vt:lpstr>
      <vt:lpstr>Merging algorithm- Average location as representative</vt:lpstr>
      <vt:lpstr>Merging algorithm</vt:lpstr>
      <vt:lpstr>Grid based clustering</vt:lpstr>
      <vt:lpstr>Distance based clustering</vt:lpstr>
      <vt:lpstr>Algorithm</vt:lpstr>
      <vt:lpstr>Timeline view of photos</vt:lpstr>
      <vt:lpstr>Timeline view of photos</vt:lpstr>
      <vt:lpstr>Location clusters </vt:lpstr>
      <vt:lpstr>Slide 30</vt:lpstr>
      <vt:lpstr>Similarity or distance</vt:lpstr>
      <vt:lpstr>Similarity or distance</vt:lpstr>
      <vt:lpstr>Similarity or distance</vt:lpstr>
      <vt:lpstr>Cluttering problem for routes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Analysis</dc:title>
  <dc:creator>pc</dc:creator>
  <cp:lastModifiedBy>mohammad</cp:lastModifiedBy>
  <cp:revision>707</cp:revision>
  <dcterms:created xsi:type="dcterms:W3CDTF">2005-11-06T11:33:35Z</dcterms:created>
  <dcterms:modified xsi:type="dcterms:W3CDTF">2013-05-08T09:22:32Z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TC010690002052</vt:lpwstr>
  </property>
</Properties>
</file>