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51"/>
  </p:notesMasterIdLst>
  <p:sldIdLst>
    <p:sldId id="256" r:id="rId5"/>
    <p:sldId id="296" r:id="rId6"/>
    <p:sldId id="368" r:id="rId7"/>
    <p:sldId id="369" r:id="rId8"/>
    <p:sldId id="393" r:id="rId9"/>
    <p:sldId id="370" r:id="rId10"/>
    <p:sldId id="371" r:id="rId11"/>
    <p:sldId id="372" r:id="rId12"/>
    <p:sldId id="373" r:id="rId13"/>
    <p:sldId id="401" r:id="rId14"/>
    <p:sldId id="375" r:id="rId15"/>
    <p:sldId id="376" r:id="rId16"/>
    <p:sldId id="377" r:id="rId17"/>
    <p:sldId id="378" r:id="rId18"/>
    <p:sldId id="379" r:id="rId19"/>
    <p:sldId id="394" r:id="rId20"/>
    <p:sldId id="395" r:id="rId21"/>
    <p:sldId id="399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9" r:id="rId30"/>
    <p:sldId id="390" r:id="rId31"/>
    <p:sldId id="391" r:id="rId32"/>
    <p:sldId id="348" r:id="rId33"/>
    <p:sldId id="358" r:id="rId34"/>
    <p:sldId id="316" r:id="rId35"/>
    <p:sldId id="357" r:id="rId36"/>
    <p:sldId id="360" r:id="rId37"/>
    <p:sldId id="361" r:id="rId38"/>
    <p:sldId id="362" r:id="rId39"/>
    <p:sldId id="359" r:id="rId40"/>
    <p:sldId id="363" r:id="rId41"/>
    <p:sldId id="364" r:id="rId42"/>
    <p:sldId id="332" r:id="rId43"/>
    <p:sldId id="400" r:id="rId44"/>
    <p:sldId id="347" r:id="rId45"/>
    <p:sldId id="355" r:id="rId46"/>
    <p:sldId id="402" r:id="rId47"/>
    <p:sldId id="403" r:id="rId48"/>
    <p:sldId id="356" r:id="rId49"/>
    <p:sldId id="34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mad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5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>
        <p:scale>
          <a:sx n="100" d="100"/>
          <a:sy n="100" d="100"/>
        </p:scale>
        <p:origin x="-7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45EDD4EE-F6DF-4975-B69D-39BD43BC6EDB}" type="datetimeFigureOut">
              <a:rPr lang="fi-FI" smtClean="0"/>
              <a:pPr/>
              <a:t>9.4.2013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916DCE0C-4A9C-4BEC-BC2E-D77A404EB56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CE0C-4A9C-4BEC-BC2E-D77A404EB562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C2435-690A-4182-AB84-D8B886497E5B}" type="slidenum">
              <a:rPr lang="it-IT"/>
              <a:pPr/>
              <a:t>39</a:t>
            </a:fld>
            <a:endParaRPr lang="it-IT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Rivedere la seconda!!!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70564A-09E5-484F-9BBA-C7399023A535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Misc_Web_Database_Icon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16632"/>
            <a:ext cx="1872208" cy="1872208"/>
          </a:xfrm>
          <a:prstGeom prst="rect">
            <a:avLst/>
          </a:prstGeom>
        </p:spPr>
      </p:pic>
      <p:pic>
        <p:nvPicPr>
          <p:cNvPr id="31" name="Picture 30" descr="mops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60291" cy="12241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7D5C-5077-410E-8240-E22E7E9C9DB6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C9C6-8E28-49E0-9E58-174B8A034C67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65E-2AC6-4052-BB32-D309D0FEF555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Misc_Web_Database_Icon_25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116632"/>
            <a:ext cx="1872208" cy="1872208"/>
          </a:xfrm>
          <a:prstGeom prst="rect">
            <a:avLst/>
          </a:prstGeom>
        </p:spPr>
      </p:pic>
      <p:pic>
        <p:nvPicPr>
          <p:cNvPr id="10" name="Picture 9" descr="mops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60291" cy="1224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F6C-C83C-4AA8-B269-2D79C9FCBBAD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 descr="Database_development_Icon_1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1484784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F05E-70E4-4394-B75F-421BB8C3C988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060-A477-4D02-973D-D2231B75A47E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C6E-4547-4C94-8BC1-C22125A72485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4420-20DB-4769-87F5-EBEDC0FF8FFF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84F4-4A1E-405A-A2F1-EF3B6E529176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0DAF-5936-4CD2-BAD4-229947F685FB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F897B7-7391-43F1-9283-92C96ED7B923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11" name="Picture 10" descr="Database_development_Icon_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484784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DC51-9DC3-411E-BC86-4D37385E76AF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D693-3B6A-47C1-A5CF-0E040E504B0B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B9B6-B5A6-4DF9-B83E-A7B43B855C47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679-A758-4F9D-A1C8-44A5C42F3B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AA21-A45C-4099-9C8A-B7827BEF0EBF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D655-8DB5-482E-84A5-22847757A0DB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8631D-CF73-4349-9CF8-8F6298367A75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B5C5-08C0-42C4-BBE2-9A75D0F68020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F7C-C818-4380-8E4F-9924116CE162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437-5B22-4801-9054-F34CCB281153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4F50-264C-47E1-A098-E4F6897957C3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785CB6-1EE8-497B-B0DB-26F7BA1E9796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2843-001A-47F0-B187-15CCD625E1D0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E62B-4C1B-43D5-B262-DA0F2A614316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DA80-9BF0-4B74-AA11-551A6682B6D7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2A7F-D569-4DFA-8179-B05EA6AC89A3}" type="datetime1">
              <a:rPr lang="en-US" smtClean="0"/>
              <a:pPr/>
              <a:t>4/9/2013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5B-0958-4218-8029-EA6C879DF9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564A-09E5-484F-9BBA-C7399023A535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7B7-7391-43F1-9283-92C96ED7B923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5CB6-1EE8-497B-B0DB-26F7BA1E9796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525E-BC97-4D3D-8AD0-54CCC0C45A24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D60C-3D79-4E43-9511-13DA427F6150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4A-ED4F-4CE3-A124-21E34A80CEB5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525E-BC97-4D3D-8AD0-54CCC0C45A24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0FA8-9287-41F9-92AA-2339F7810EDA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BF5-13B2-4A8D-A939-83DAEFFDC893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6989-EC65-4E72-A56E-16F91D255FB4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7D5C-5077-410E-8240-E22E7E9C9DB6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C9C6-8E28-49E0-9E58-174B8A034C67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D60C-3D79-4E43-9511-13DA427F6150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1B564A-ED4F-4CE3-A124-21E34A80CEB5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0FA8-9287-41F9-92AA-2339F7810EDA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31EBF5-13B2-4A8D-A939-83DAEFFDC893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826989-EC65-4E72-A56E-16F91D255FB4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27A641-A838-44E5-BD55-A1135F82453A}" type="datetime1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B55B59A-1B0C-433A-ABA6-509E4C2F7EC7}" type="datetime1">
              <a:rPr lang="en-US" smtClean="0"/>
              <a:pPr/>
              <a:t>4/9/2013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7CE25679-A758-4F9D-A1C8-44A5C42F3B44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FBD83783-54C8-48CC-86A3-F93F6EE56BF0}" type="datetime1">
              <a:rPr lang="en-US" smtClean="0"/>
              <a:pPr/>
              <a:t>4/9/2013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16DB3F5B-0958-4218-8029-EA6C879DF9E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Misc_Web_Database_Icon_25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00192" y="1484784"/>
            <a:ext cx="2438400" cy="243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FF27A641-A838-44E5-BD55-A1135F82453A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dev.mysql.com/doc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8800"/>
            <a:ext cx="70866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Database</a:t>
            </a:r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</a:t>
            </a:r>
            <a:r>
              <a:rPr lang="fi-FI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Location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-Aware Applications</a:t>
            </a:r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fi-FI" dirty="0" smtClean="0"/>
          </a:p>
          <a:p>
            <a:pPr algn="ctr"/>
            <a:r>
              <a:rPr lang="fi-FI" sz="3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Mohammad</a:t>
            </a:r>
            <a:r>
              <a:rPr lang="fi-FI" sz="3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3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Rezaei</a:t>
            </a:r>
            <a:endParaRPr lang="fi-FI" sz="3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fi-FI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i-FI" sz="2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School</a:t>
            </a:r>
            <a:r>
              <a:rPr lang="fi-FI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i-FI" sz="2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Computing</a:t>
            </a:r>
            <a:endParaRPr lang="fi-FI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i-FI" sz="25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University</a:t>
            </a:r>
            <a:r>
              <a:rPr lang="fi-FI" sz="2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Eastern Finland</a:t>
            </a:r>
          </a:p>
          <a:p>
            <a:pPr algn="ctr"/>
            <a:endParaRPr lang="fi-FI" sz="25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fi-FI" sz="25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8</a:t>
            </a:r>
            <a:r>
              <a:rPr lang="en-US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.4.2013</a:t>
            </a:r>
            <a:endParaRPr lang="fi-FI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7" descr="ue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22685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b="1" dirty="0" smtClean="0"/>
              <a:t>Spatial relationships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3000" dirty="0" smtClean="0"/>
              <a:t>Topological relationships: adjacent, inside</a:t>
            </a:r>
          </a:p>
          <a:p>
            <a:pPr>
              <a:lnSpc>
                <a:spcPct val="90000"/>
              </a:lnSpc>
              <a:buNone/>
            </a:pPr>
            <a:endParaRPr lang="it-IT" sz="3000" dirty="0" smtClean="0"/>
          </a:p>
          <a:p>
            <a:pPr>
              <a:lnSpc>
                <a:spcPct val="90000"/>
              </a:lnSpc>
              <a:buNone/>
            </a:pPr>
            <a:r>
              <a:rPr lang="it-IT" sz="3000" dirty="0" smtClean="0"/>
              <a:t>Direction relationships: above, below</a:t>
            </a:r>
          </a:p>
          <a:p>
            <a:pPr>
              <a:lnSpc>
                <a:spcPct val="90000"/>
              </a:lnSpc>
              <a:buNone/>
            </a:pPr>
            <a:endParaRPr lang="it-IT" sz="3000" dirty="0" smtClean="0"/>
          </a:p>
          <a:p>
            <a:pPr>
              <a:lnSpc>
                <a:spcPct val="90000"/>
              </a:lnSpc>
              <a:buNone/>
            </a:pPr>
            <a:r>
              <a:rPr lang="it-IT" sz="3000" dirty="0" smtClean="0"/>
              <a:t>Metric relationships: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009650"/>
            <a:ext cx="6096000" cy="1143000"/>
          </a:xfrm>
          <a:noFill/>
          <a:ln/>
        </p:spPr>
        <p:txBody>
          <a:bodyPr anchor="ctr"/>
          <a:lstStyle/>
          <a:p>
            <a:r>
              <a:rPr lang="en-US"/>
              <a:t>Spatial Relationships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715000"/>
            <a:ext cx="8534400" cy="990600"/>
          </a:xfrm>
          <a:noFill/>
          <a:ln/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Distance between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office and shopping centers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7" name="Picture 7" descr="L:\Refractions\Projects\PostGIS\TALK\AA_d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52895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009650"/>
            <a:ext cx="6096000" cy="1143000"/>
          </a:xfrm>
          <a:noFill/>
          <a:ln/>
        </p:spPr>
        <p:txBody>
          <a:bodyPr anchor="ctr"/>
          <a:lstStyle/>
          <a:p>
            <a:r>
              <a:rPr lang="en-US"/>
              <a:t>Spatial Relationships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943600"/>
            <a:ext cx="7772400" cy="9144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Distance to various pubs</a:t>
            </a:r>
          </a:p>
        </p:txBody>
      </p:sp>
      <p:pic>
        <p:nvPicPr>
          <p:cNvPr id="28679" name="Picture 7" descr="L:\Refractions\Projects\PostGIS\TALK\pp_d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458200" cy="57531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009650"/>
            <a:ext cx="6096000" cy="1143000"/>
          </a:xfrm>
          <a:noFill/>
          <a:ln/>
        </p:spPr>
        <p:txBody>
          <a:bodyPr anchor="ctr"/>
          <a:lstStyle/>
          <a:p>
            <a:r>
              <a:rPr lang="en-US"/>
              <a:t>Spatial Relationships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715000"/>
            <a:ext cx="7772400" cy="838200"/>
          </a:xfrm>
          <a:noFill/>
          <a:ln/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dirty="0"/>
              <a:t>Adjacency: All the lots which share an edge</a:t>
            </a:r>
          </a:p>
        </p:txBody>
      </p:sp>
      <p:pic>
        <p:nvPicPr>
          <p:cNvPr id="32773" name="Picture 5" descr="L:\Refractions\Projects\PostGIS\TALK\line_ad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557371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638800"/>
            <a:ext cx="8839200" cy="838200"/>
          </a:xfrm>
          <a:noFill/>
          <a:ln/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Connectivity: Tributary relationships in river networks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798" name="Picture 6" descr="L:\Refractions\Projects\PostGIS\TALK\adj_riv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009650"/>
            <a:ext cx="6096000" cy="1143000"/>
          </a:xfrm>
          <a:noFill/>
          <a:ln/>
        </p:spPr>
        <p:txBody>
          <a:bodyPr anchor="ctr"/>
          <a:lstStyle/>
          <a:p>
            <a:r>
              <a:rPr lang="en-US"/>
              <a:t>Spatial Relationships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8153400" cy="1295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Containment: Rivers inside watersheds and  land (islands) inside lakes </a:t>
            </a:r>
          </a:p>
        </p:txBody>
      </p:sp>
      <p:pic>
        <p:nvPicPr>
          <p:cNvPr id="34821" name="Picture 5" descr="L:\Refractions\Projects\PostGIS\TALK\riv_in_watersh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229600" cy="54181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Spatial data in </a:t>
            </a:r>
            <a:r>
              <a:rPr lang="fi-FI" sz="3600" b="1" dirty="0" smtClean="0"/>
              <a:t>Mopsi</a:t>
            </a:r>
            <a:endParaRPr lang="fi-FI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 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  Photo</a:t>
            </a:r>
          </a:p>
          <a:p>
            <a:pPr>
              <a:buNone/>
            </a:pPr>
            <a:r>
              <a:rPr lang="en-US" dirty="0" smtClean="0"/>
              <a:t>  User’s location</a:t>
            </a:r>
            <a:endParaRPr lang="fi-FI" dirty="0" smtClean="0"/>
          </a:p>
          <a:p>
            <a:pPr>
              <a:buNone/>
            </a:pPr>
            <a:r>
              <a:rPr lang="en-US" dirty="0" smtClean="0"/>
              <a:t>  Bus stop</a:t>
            </a:r>
          </a:p>
          <a:p>
            <a:pPr>
              <a:buNone/>
            </a:pPr>
            <a:r>
              <a:rPr lang="fi-FI" dirty="0" smtClean="0"/>
              <a:t> 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trajectory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1981200"/>
            <a:ext cx="1219200" cy="304800"/>
          </a:xfrm>
          <a:prstGeom prst="straightConnector1">
            <a:avLst/>
          </a:prstGeom>
          <a:ln w="19050">
            <a:solidFill>
              <a:srgbClr val="3D25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43200" y="2438400"/>
            <a:ext cx="1676400" cy="76200"/>
          </a:xfrm>
          <a:prstGeom prst="straightConnector1">
            <a:avLst/>
          </a:prstGeom>
          <a:ln w="19050">
            <a:solidFill>
              <a:srgbClr val="3D25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05200" y="2743200"/>
            <a:ext cx="914400" cy="381000"/>
          </a:xfrm>
          <a:prstGeom prst="straightConnector1">
            <a:avLst/>
          </a:prstGeom>
          <a:ln w="19050">
            <a:solidFill>
              <a:srgbClr val="3D25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438400" y="2971800"/>
            <a:ext cx="1981200" cy="762000"/>
          </a:xfrm>
          <a:prstGeom prst="straightConnector1">
            <a:avLst/>
          </a:prstGeom>
          <a:ln w="19050">
            <a:solidFill>
              <a:srgbClr val="3D25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2362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Point</a:t>
            </a:r>
            <a:endParaRPr lang="fi-FI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0" descr="search_mops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05200"/>
            <a:ext cx="3963806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3000" y="61722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D25EF"/>
                </a:solidFill>
              </a:rPr>
              <a:t>http://cs.uef.fi/mopsi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/>
              <a:t>Spatial data - examples</a:t>
            </a:r>
            <a:endParaRPr lang="fi-FI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us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3615552" cy="3429000"/>
          </a:xfrm>
          <a:prstGeom prst="rect">
            <a:avLst/>
          </a:prstGeom>
        </p:spPr>
      </p:pic>
      <p:pic>
        <p:nvPicPr>
          <p:cNvPr id="1026" name="Picture 2" descr="C:\Mohammad\Mopsi\documentation\my mopsi documentation\clustering pictures\rou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4554"/>
            <a:ext cx="3506977" cy="34270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5334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itchFamily="34" charset="0"/>
              </a:rPr>
              <a:t>Trajectory: {(Lat, Lon, Time)}</a:t>
            </a:r>
            <a:endParaRPr lang="fi-FI" sz="2000" dirty="0"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257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itchFamily="34" charset="0"/>
              </a:rPr>
              <a:t>Point: (Lat, Lon,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4000" b="1" dirty="0" smtClean="0"/>
              <a:t>Spatial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pPr>
              <a:lnSpc>
                <a:spcPct val="130000"/>
              </a:lnSpc>
              <a:buNone/>
            </a:pPr>
            <a:endParaRPr lang="it-IT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do_oba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007460"/>
            <a:ext cx="2743200" cy="278374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2573416"/>
          <a:ext cx="5334001" cy="4064112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17912"/>
                <a:gridCol w="2104838"/>
                <a:gridCol w="1111251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it-IT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Relationship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inside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geo,  regions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intersect, meets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ext1, ext2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adjacent, encloses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regions, regions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intersection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lines,  lines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intersection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regions, regions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plus, minus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geo, geo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contour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regions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lines</a:t>
                      </a:r>
                      <a:endParaRPr lang="fi-FI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geo1, geo2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real</a:t>
                      </a:r>
                      <a:endParaRPr lang="fi-FI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perimeter, area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regions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1635204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sz="2400" dirty="0" smtClean="0"/>
              <a:t>EXT = {lines, regions} </a:t>
            </a:r>
          </a:p>
          <a:p>
            <a:pPr marL="0" lvl="1"/>
            <a:r>
              <a:rPr lang="it-IT" sz="2400" dirty="0" smtClean="0"/>
              <a:t>GEO = {points, lines, regions}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spatial operations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Area</a:t>
            </a:r>
          </a:p>
          <a:p>
            <a:pPr marL="0" lvl="2">
              <a:buNone/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ength</a:t>
            </a:r>
          </a:p>
          <a:p>
            <a:pPr marL="0" lvl="2">
              <a:buNone/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ntersection</a:t>
            </a:r>
          </a:p>
          <a:p>
            <a:pPr marL="0" lvl="2">
              <a:buNone/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nion</a:t>
            </a:r>
          </a:p>
          <a:p>
            <a:pPr marL="0" lvl="2">
              <a:buNone/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B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uffer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fi-FI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dirty="0" smtClean="0"/>
              <a:t>Introduction to spatial database</a:t>
            </a:r>
          </a:p>
          <a:p>
            <a:pPr>
              <a:lnSpc>
                <a:spcPct val="150000"/>
              </a:lnSpc>
              <a:buNone/>
            </a:pPr>
            <a:r>
              <a:rPr lang="it-IT" dirty="0" smtClean="0"/>
              <a:t>MySQL and spatial data</a:t>
            </a:r>
          </a:p>
          <a:p>
            <a:pPr>
              <a:lnSpc>
                <a:spcPct val="150000"/>
              </a:lnSpc>
              <a:buNone/>
            </a:pPr>
            <a:r>
              <a:rPr lang="it-IT" dirty="0" smtClean="0"/>
              <a:t>Modeling</a:t>
            </a:r>
          </a:p>
          <a:p>
            <a:pPr>
              <a:lnSpc>
                <a:spcPct val="150000"/>
              </a:lnSpc>
              <a:buNone/>
            </a:pPr>
            <a:r>
              <a:rPr lang="it-IT" dirty="0" smtClean="0"/>
              <a:t>Querying</a:t>
            </a:r>
          </a:p>
          <a:p>
            <a:pPr>
              <a:lnSpc>
                <a:spcPct val="150000"/>
              </a:lnSpc>
              <a:buNone/>
            </a:pPr>
            <a:r>
              <a:rPr lang="it-IT" dirty="0" smtClean="0"/>
              <a:t>Indexing</a:t>
            </a:r>
          </a:p>
          <a:p>
            <a:pPr>
              <a:lnSpc>
                <a:spcPct val="150000"/>
              </a:lnSpc>
              <a:buNone/>
            </a:pPr>
            <a:endParaRPr lang="fi-FI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L:\Refractions\Projects\PostGIS\TALK\op_origi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3200400" cy="2381250"/>
          </a:xfrm>
          <a:prstGeom prst="rect">
            <a:avLst/>
          </a:prstGeom>
          <a:noFill/>
        </p:spPr>
      </p:pic>
      <p:pic>
        <p:nvPicPr>
          <p:cNvPr id="65544" name="Picture 8" descr="L:\Refractions\Projects\PostGIS\TALK\op_in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3200400" cy="2381250"/>
          </a:xfrm>
          <a:prstGeom prst="rect">
            <a:avLst/>
          </a:prstGeom>
          <a:noFill/>
        </p:spPr>
      </p:pic>
      <p:pic>
        <p:nvPicPr>
          <p:cNvPr id="65545" name="Picture 9" descr="L:\Refractions\Projects\PostGIS\TALK\op_un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3200400" cy="2381250"/>
          </a:xfrm>
          <a:prstGeom prst="rect">
            <a:avLst/>
          </a:prstGeom>
          <a:noFill/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200400" y="2590800"/>
            <a:ext cx="2409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/>
              <a:t>Original Polygons</a:t>
            </a: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2286000" y="2743200"/>
            <a:ext cx="762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5867400" y="2743200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1524000" y="6172200"/>
            <a:ext cx="946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kumimoji="0" lang="en-US"/>
              <a:t>Union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6248400" y="6172200"/>
            <a:ext cx="1620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kumimoji="0" lang="en-US"/>
              <a:t>Intersection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1" name="Picture 11" descr="L:\Refractions\Projects\PostGIS\TALK\buff_buf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0" y="1143000"/>
            <a:ext cx="4818432" cy="3657600"/>
          </a:xfrm>
          <a:prstGeom prst="rect">
            <a:avLst/>
          </a:prstGeom>
          <a:noFill/>
        </p:spPr>
      </p:pic>
      <p:pic>
        <p:nvPicPr>
          <p:cNvPr id="66572" name="Picture 12" descr="L:\Refractions\Projects\PostGIS\TALK\buff_or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3733800" cy="2881313"/>
          </a:xfrm>
          <a:prstGeom prst="rect">
            <a:avLst/>
          </a:prstGeom>
          <a:noFill/>
        </p:spPr>
      </p:pic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09600" y="5486400"/>
            <a:ext cx="26368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kumimoji="0"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Original river network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105400" y="5410200"/>
            <a:ext cx="184076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kumimoji="0"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Buffered rivers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8700"/>
            <a:ext cx="8440738" cy="1143000"/>
          </a:xfrm>
          <a:noFill/>
          <a:ln/>
        </p:spPr>
        <p:txBody>
          <a:bodyPr anchor="ctr"/>
          <a:lstStyle/>
          <a:p>
            <a:r>
              <a:rPr lang="en-US"/>
              <a:t>Advantages of Spatial Databases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419600"/>
            <a:ext cx="7848600" cy="1905000"/>
          </a:xfrm>
          <a:noFill/>
          <a:ln/>
        </p:spPr>
        <p:txBody>
          <a:bodyPr>
            <a:normAutofit lnSpcReduction="10000"/>
          </a:bodyPr>
          <a:lstStyle/>
          <a:p>
            <a:pPr marL="454025" indent="-339725">
              <a:buFontTx/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… WHERE distance(&lt;me&gt;,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pub_loc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&lt; 1000</a:t>
            </a:r>
          </a:p>
          <a:p>
            <a:pPr marL="454025" indent="-339725">
              <a:buFontTx/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SELECT distance(&lt;me&gt;,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pub_loc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)*$0.01 +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beer_cost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…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... WHERE touches(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pub_loc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street)</a:t>
            </a:r>
          </a:p>
          <a:p>
            <a:pPr marL="454025" indent="-339725">
              <a:buFontTx/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… WHERE inside(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pub_loc,city_area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and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city_name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= ...</a:t>
            </a:r>
          </a:p>
        </p:txBody>
      </p:sp>
      <p:pic>
        <p:nvPicPr>
          <p:cNvPr id="40965" name="Picture 5" descr="L:\Refractions\Projects\PostGIS\TALK\pp_d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83820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8700"/>
            <a:ext cx="8440738" cy="1143000"/>
          </a:xfrm>
          <a:noFill/>
          <a:ln/>
        </p:spPr>
        <p:txBody>
          <a:bodyPr anchor="ctr"/>
          <a:lstStyle/>
          <a:p>
            <a:r>
              <a:rPr lang="en-US"/>
              <a:t>Advantages of Spatial Databases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8686800" cy="1981200"/>
          </a:xfrm>
          <a:noFill/>
          <a:ln/>
        </p:spPr>
        <p:txBody>
          <a:bodyPr>
            <a:normAutofit fontScale="92500" lnSpcReduction="10000"/>
          </a:bodyPr>
          <a:lstStyle/>
          <a:p>
            <a:pPr marL="454025" indent="-339725" algn="ctr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Simple value of the proposed lot </a:t>
            </a:r>
          </a:p>
          <a:p>
            <a:pPr marL="454025" indent="-339725">
              <a:lnSpc>
                <a:spcPct val="50000"/>
              </a:lnSpc>
              <a:buFontTx/>
              <a:buNone/>
            </a:pPr>
            <a:endParaRPr lang="en-US" sz="2000" dirty="0"/>
          </a:p>
          <a:p>
            <a:pPr marL="454025" indent="-339725">
              <a:lnSpc>
                <a:spcPct val="90000"/>
              </a:lnSpc>
              <a:buFontTx/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Area(&lt;my lot&gt;) * &lt;price per acre&gt; 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+ area(intersect(&lt;my log&gt;,&lt;forested area&gt;) ) * &lt;wood value per acre&gt;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- distance(&lt;my lot&gt;, &lt;power lines&gt;) * &lt;cost of power line laying&gt;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991" name="Picture 7" descr="L:\Refractions\Projects\PostGIS\TALK\prop_valu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76200"/>
            <a:ext cx="90297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  <a:noFill/>
          <a:ln/>
        </p:spPr>
        <p:txBody>
          <a:bodyPr anchor="ctr">
            <a:norm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of spatial data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267200" cy="5257800"/>
          </a:xfrm>
          <a:noFill/>
          <a:ln/>
        </p:spPr>
        <p:txBody>
          <a:bodyPr>
            <a:normAutofit/>
          </a:bodyPr>
          <a:lstStyle/>
          <a:p>
            <a:r>
              <a:rPr lang="en-US" dirty="0" err="1"/>
              <a:t>Geocodable</a:t>
            </a:r>
            <a:r>
              <a:rPr lang="en-US" dirty="0"/>
              <a:t> addresses</a:t>
            </a:r>
          </a:p>
          <a:p>
            <a:r>
              <a:rPr lang="en-US" dirty="0"/>
              <a:t>Customer location</a:t>
            </a:r>
          </a:p>
          <a:p>
            <a:r>
              <a:rPr lang="en-US" dirty="0"/>
              <a:t>Store locations</a:t>
            </a:r>
          </a:p>
          <a:p>
            <a:r>
              <a:rPr lang="en-US" dirty="0"/>
              <a:t>Transportation tracking</a:t>
            </a:r>
          </a:p>
          <a:p>
            <a:r>
              <a:rPr lang="en-US" dirty="0"/>
              <a:t>Statistical/Demographic</a:t>
            </a:r>
          </a:p>
          <a:p>
            <a:r>
              <a:rPr lang="en-US" dirty="0"/>
              <a:t>Cartography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Crime patterns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371600"/>
            <a:ext cx="3810000" cy="52578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Weather Information </a:t>
            </a:r>
          </a:p>
          <a:p>
            <a:r>
              <a:rPr lang="en-US" sz="3200" dirty="0"/>
              <a:t>Land holdings</a:t>
            </a:r>
          </a:p>
          <a:p>
            <a:r>
              <a:rPr lang="en-US" sz="3200" dirty="0"/>
              <a:t>Natural resources</a:t>
            </a:r>
          </a:p>
          <a:p>
            <a:r>
              <a:rPr lang="en-US" sz="3200" dirty="0"/>
              <a:t>City Planning</a:t>
            </a:r>
          </a:p>
          <a:p>
            <a:r>
              <a:rPr lang="en-US" sz="3200" dirty="0"/>
              <a:t>Environmental planning</a:t>
            </a:r>
          </a:p>
          <a:p>
            <a:r>
              <a:rPr lang="en-US" sz="3200" dirty="0"/>
              <a:t>Information Visualization </a:t>
            </a:r>
          </a:p>
          <a:p>
            <a:r>
              <a:rPr lang="en-US" sz="3200" dirty="0"/>
              <a:t>Hazard detection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40738" cy="1143000"/>
          </a:xfrm>
          <a:noFill/>
          <a:ln/>
        </p:spPr>
        <p:txBody>
          <a:bodyPr anchor="ctr"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ea typeface="Tahoma" pitchFamily="34" charset="0"/>
                <a:cs typeface="Tahoma" pitchFamily="34" charset="0"/>
              </a:rPr>
              <a:t>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patial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data in a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RDBMS 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dirty="0"/>
              <a:t>Spatial data is usually related to other types of </a:t>
            </a:r>
            <a:r>
              <a:rPr lang="en-US" dirty="0" smtClean="0"/>
              <a:t>data</a:t>
            </a:r>
          </a:p>
          <a:p>
            <a:pPr marL="0">
              <a:buNone/>
            </a:pPr>
            <a:r>
              <a:rPr lang="en-US" dirty="0" smtClean="0"/>
              <a:t>Allows </a:t>
            </a:r>
            <a:r>
              <a:rPr lang="en-US" dirty="0"/>
              <a:t>one to encode more complex spatial </a:t>
            </a:r>
            <a:r>
              <a:rPr lang="en-US" dirty="0" smtClean="0"/>
              <a:t>relationships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r>
              <a:rPr lang="en-US" sz="2400" dirty="0"/>
              <a:t>Fire Hydrant: number of uses, service area, last maintenance date.</a:t>
            </a:r>
          </a:p>
          <a:p>
            <a:pPr marL="0">
              <a:buNone/>
            </a:pPr>
            <a:r>
              <a:rPr lang="en-US" sz="2400" dirty="0"/>
              <a:t>River: flow, temperature, fish presence, chemical concentrations</a:t>
            </a:r>
          </a:p>
          <a:p>
            <a:pPr marL="0">
              <a:buNone/>
            </a:pPr>
            <a:r>
              <a:rPr lang="en-US" sz="2400" dirty="0"/>
              <a:t>Forested Area: monetary value, types of trees, ownership</a:t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40738" cy="1143000"/>
          </a:xfrm>
          <a:noFill/>
          <a:ln/>
        </p:spPr>
        <p:txBody>
          <a:bodyPr anchor="ctr">
            <a:normAutofit/>
          </a:bodyPr>
          <a:lstStyle/>
          <a:p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Advantages of Spatial Databases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marL="0" indent="-341313"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Able to treat your spatial data like anything else in the DB</a:t>
            </a:r>
          </a:p>
          <a:p>
            <a:pPr marL="540000" lvl="1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transactions</a:t>
            </a:r>
          </a:p>
          <a:p>
            <a:pPr marL="540000" lvl="1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backups</a:t>
            </a:r>
          </a:p>
          <a:p>
            <a:pPr marL="540000" lvl="1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integrity checks</a:t>
            </a:r>
          </a:p>
          <a:p>
            <a:pPr marL="540000" lvl="1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less data redundancy</a:t>
            </a:r>
          </a:p>
          <a:p>
            <a:pPr marL="540000" lvl="1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fundamental organization and operations handled by the DB</a:t>
            </a:r>
          </a:p>
          <a:p>
            <a:pPr marL="540000" lvl="1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multi-user support</a:t>
            </a:r>
          </a:p>
          <a:p>
            <a:pPr marL="540000" lvl="1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security/access control</a:t>
            </a:r>
          </a:p>
          <a:p>
            <a:pPr marL="540000" lvl="1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locking</a:t>
            </a:r>
          </a:p>
          <a:p>
            <a:pPr marL="917575" lvl="1"/>
            <a:endParaRPr lang="en-US" sz="2000" dirty="0"/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40738" cy="11430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Advantages of Spatial Databases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724400"/>
          </a:xfrm>
          <a:noFill/>
          <a:ln/>
        </p:spPr>
        <p:txBody>
          <a:bodyPr/>
          <a:lstStyle/>
          <a:p>
            <a:pPr marL="454025" indent="-339725">
              <a:lnSpc>
                <a:spcPct val="90000"/>
              </a:lnSpc>
              <a:buFontTx/>
              <a:buNone/>
            </a:pPr>
            <a:r>
              <a:rPr lang="en-US" dirty="0"/>
              <a:t>Offset complicated tasks to the DB server</a:t>
            </a:r>
          </a:p>
          <a:p>
            <a:pPr marL="504000" lvl="1" indent="-176213">
              <a:lnSpc>
                <a:spcPct val="90000"/>
              </a:lnSpc>
            </a:pPr>
            <a:r>
              <a:rPr lang="en-US" dirty="0"/>
              <a:t> organization and indexing done for you</a:t>
            </a:r>
          </a:p>
          <a:p>
            <a:pPr marL="504000" lvl="1" indent="-176213">
              <a:lnSpc>
                <a:spcPct val="90000"/>
              </a:lnSpc>
            </a:pPr>
            <a:r>
              <a:rPr lang="en-US" dirty="0"/>
              <a:t> do not have to re-implement operators</a:t>
            </a:r>
          </a:p>
          <a:p>
            <a:pPr marL="504000" lvl="1" indent="-176213">
              <a:lnSpc>
                <a:spcPct val="90000"/>
              </a:lnSpc>
            </a:pPr>
            <a:r>
              <a:rPr lang="en-US" dirty="0"/>
              <a:t> do not have to re-implement functions</a:t>
            </a:r>
          </a:p>
          <a:p>
            <a:pPr marL="1031875" lvl="1" indent="-176213">
              <a:lnSpc>
                <a:spcPct val="90000"/>
              </a:lnSpc>
            </a:pPr>
            <a:endParaRPr lang="en-US" dirty="0"/>
          </a:p>
          <a:p>
            <a:pPr marL="0" indent="-339725">
              <a:lnSpc>
                <a:spcPct val="90000"/>
              </a:lnSpc>
              <a:buFontTx/>
              <a:buNone/>
            </a:pPr>
            <a:r>
              <a:rPr lang="en-US" dirty="0"/>
              <a:t>Significantly lowers the development time of client applications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40738" cy="1638300"/>
          </a:xfrm>
          <a:noFill/>
          <a:ln/>
        </p:spPr>
        <p:txBody>
          <a:bodyPr anchor="ctr">
            <a:no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Disadvantages 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of Spatial Databases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686800" cy="4267200"/>
          </a:xfrm>
          <a:noFill/>
          <a:ln/>
        </p:spPr>
        <p:txBody>
          <a:bodyPr/>
          <a:lstStyle/>
          <a:p>
            <a:pPr marL="454025" indent="-339725">
              <a:lnSpc>
                <a:spcPct val="90000"/>
              </a:lnSpc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Cost to implement can be high</a:t>
            </a:r>
          </a:p>
          <a:p>
            <a:pPr marL="454025" indent="-339725">
              <a:lnSpc>
                <a:spcPct val="90000"/>
              </a:lnSpc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Some inflexibility</a:t>
            </a:r>
          </a:p>
          <a:p>
            <a:pPr marL="454025" indent="-339725">
              <a:lnSpc>
                <a:spcPct val="90000"/>
              </a:lnSpc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Incompatibilities with some GIS software</a:t>
            </a:r>
          </a:p>
          <a:p>
            <a:pPr marL="454025" indent="-339725">
              <a:lnSpc>
                <a:spcPct val="90000"/>
              </a:lnSpc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Slower than local, specialized data structures</a:t>
            </a:r>
          </a:p>
          <a:p>
            <a:pPr marL="454025" indent="-339725">
              <a:lnSpc>
                <a:spcPct val="90000"/>
              </a:lnSpc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User/managerial inexperience and caution </a:t>
            </a: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600" b="1" dirty="0" err="1" smtClean="0"/>
              <a:t>Examples</a:t>
            </a:r>
            <a:r>
              <a:rPr lang="fi-FI" sz="3600" b="1" dirty="0" smtClean="0"/>
              <a:t> of SDBMS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72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err="1" smtClean="0"/>
              <a:t>MySQL</a:t>
            </a: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err="1" smtClean="0"/>
              <a:t>PostGIS</a:t>
            </a: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err="1" smtClean="0"/>
              <a:t>PostgreSQL</a:t>
            </a:r>
            <a:r>
              <a:rPr lang="en-US" sz="2400" dirty="0" smtClean="0"/>
              <a:t> DBMS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err="1" smtClean="0"/>
              <a:t>SpatiaLite</a:t>
            </a: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IBM DB2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Oracle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Microsoft SQL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6858000" cy="1143000"/>
          </a:xfrm>
          <a:noFill/>
          <a:ln/>
        </p:spPr>
        <p:txBody>
          <a:bodyPr anchor="ctr">
            <a:no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Spatial Database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Database that:</a:t>
            </a:r>
          </a:p>
          <a:p>
            <a:pPr marL="540000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Stores spatial objects</a:t>
            </a:r>
          </a:p>
          <a:p>
            <a:pPr marL="540000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Manipulates spatial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objects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 smtClean="0"/>
              <a:t>MySQL</a:t>
            </a:r>
            <a:r>
              <a:rPr lang="en-US" sz="3600" b="1" dirty="0" smtClean="0"/>
              <a:t> and spatial data</a:t>
            </a:r>
            <a:endParaRPr lang="fi-FI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buNone/>
            </a:pPr>
            <a:r>
              <a:rPr lang="en-US" sz="2400" dirty="0" smtClean="0"/>
              <a:t>Supported in the version 5.0.16 and followings</a:t>
            </a:r>
          </a:p>
          <a:p>
            <a:pPr marL="0">
              <a:lnSpc>
                <a:spcPct val="150000"/>
              </a:lnSpc>
              <a:buNone/>
            </a:pPr>
            <a:r>
              <a:rPr lang="en-US" sz="2400" dirty="0" smtClean="0"/>
              <a:t>Mostly not according to the </a:t>
            </a:r>
            <a:r>
              <a:rPr lang="en-US" sz="2400" dirty="0" err="1" smtClean="0"/>
              <a:t>OpenGIS</a:t>
            </a:r>
            <a:r>
              <a:rPr lang="en-US" sz="2400" dirty="0" smtClean="0"/>
              <a:t> specifications</a:t>
            </a:r>
          </a:p>
          <a:p>
            <a:pPr marL="0">
              <a:lnSpc>
                <a:spcPct val="150000"/>
              </a:lnSpc>
              <a:buNone/>
            </a:pPr>
            <a:r>
              <a:rPr lang="en-US" sz="2400" dirty="0" smtClean="0"/>
              <a:t>Minimum bounding rectangles rather than the actual geometries for spatial relationships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endParaRPr lang="fi-FI" sz="2000" b="1" dirty="0" smtClean="0"/>
          </a:p>
          <a:p>
            <a:pPr lvl="1"/>
            <a:endParaRPr lang="fi-FI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62400" y="4191000"/>
            <a:ext cx="914400" cy="457200"/>
          </a:xfrm>
          <a:prstGeom prst="line">
            <a:avLst/>
          </a:prstGeom>
          <a:ln w="22225">
            <a:solidFill>
              <a:srgbClr val="3D2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4191000"/>
            <a:ext cx="685800" cy="533400"/>
          </a:xfrm>
          <a:prstGeom prst="line">
            <a:avLst/>
          </a:prstGeom>
          <a:ln w="22225">
            <a:solidFill>
              <a:srgbClr val="3D2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257800" y="4724400"/>
            <a:ext cx="304800" cy="762000"/>
          </a:xfrm>
          <a:prstGeom prst="line">
            <a:avLst/>
          </a:prstGeom>
          <a:ln w="22225">
            <a:solidFill>
              <a:srgbClr val="3D2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419600" y="5334000"/>
            <a:ext cx="838200" cy="152400"/>
          </a:xfrm>
          <a:prstGeom prst="line">
            <a:avLst/>
          </a:prstGeom>
          <a:ln w="22225">
            <a:solidFill>
              <a:srgbClr val="3D2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962400" y="4648200"/>
            <a:ext cx="457200" cy="685800"/>
          </a:xfrm>
          <a:prstGeom prst="line">
            <a:avLst/>
          </a:prstGeom>
          <a:ln w="22225">
            <a:solidFill>
              <a:srgbClr val="3D2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962400" y="4191000"/>
            <a:ext cx="1600200" cy="1295400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24200" y="4876800"/>
            <a:ext cx="32766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9240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Oval 41"/>
          <p:cNvSpPr/>
          <p:nvPr/>
        </p:nvSpPr>
        <p:spPr>
          <a:xfrm>
            <a:off x="55260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xtBox 42"/>
          <p:cNvSpPr txBox="1"/>
          <p:nvPr/>
        </p:nvSpPr>
        <p:spPr>
          <a:xfrm>
            <a:off x="2895600" y="5562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Intersection of the line and the polygon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Modeling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Single objects</a:t>
            </a:r>
          </a:p>
          <a:p>
            <a:pPr>
              <a:buFontTx/>
              <a:buChar char="-"/>
            </a:pPr>
            <a:r>
              <a:rPr lang="it-IT" sz="2400" dirty="0" smtClean="0"/>
              <a:t>Point, Polyline, Region (e.g. house, river, city)</a:t>
            </a:r>
          </a:p>
          <a:p>
            <a:endParaRPr lang="it-IT" i="1" dirty="0" smtClean="0"/>
          </a:p>
          <a:p>
            <a:pPr>
              <a:buNone/>
            </a:pPr>
            <a:r>
              <a:rPr lang="it-IT" sz="2800" dirty="0" smtClean="0"/>
              <a:t>Spatially related collections of objects</a:t>
            </a:r>
          </a:p>
          <a:p>
            <a:pPr>
              <a:buFontTx/>
              <a:buChar char="-"/>
            </a:pPr>
            <a:r>
              <a:rPr lang="it-IT" sz="2400" dirty="0" smtClean="0"/>
              <a:t>Partition</a:t>
            </a:r>
          </a:p>
          <a:p>
            <a:pPr>
              <a:buFontTx/>
              <a:buChar char="-"/>
            </a:pPr>
            <a:r>
              <a:rPr lang="it-IT" sz="2400" dirty="0" smtClean="0"/>
              <a:t>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580286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Provinces</a:t>
            </a:r>
            <a:r>
              <a:rPr lang="fi-FI" b="1" dirty="0" smtClean="0"/>
              <a:t> of Finland, 1997–2009</a:t>
            </a:r>
          </a:p>
          <a:p>
            <a:pPr algn="ctr"/>
            <a:r>
              <a:rPr lang="en-US" b="1" dirty="0" smtClean="0"/>
              <a:t>From Wikipedia</a:t>
            </a:r>
            <a:endParaRPr lang="fi-FI" b="1" dirty="0"/>
          </a:p>
        </p:txBody>
      </p:sp>
      <p:pic>
        <p:nvPicPr>
          <p:cNvPr id="7" name="Picture 6" descr="network.gif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4038600"/>
            <a:ext cx="2438400" cy="2576106"/>
          </a:xfrm>
          <a:prstGeom prst="rect">
            <a:avLst/>
          </a:prstGeom>
        </p:spPr>
      </p:pic>
      <p:pic>
        <p:nvPicPr>
          <p:cNvPr id="8" name="Picture 7" descr="FI-provin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895600"/>
            <a:ext cx="16764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MySQL</a:t>
            </a:r>
            <a:r>
              <a:rPr lang="en-US" sz="3600" b="1" dirty="0" smtClean="0"/>
              <a:t> – spatial data types</a:t>
            </a:r>
            <a:endParaRPr lang="fi-FI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2400" dirty="0" smtClean="0"/>
              <a:t>Single </a:t>
            </a:r>
            <a:r>
              <a:rPr lang="fi-FI" sz="2400" dirty="0" err="1" smtClean="0"/>
              <a:t>geometry</a:t>
            </a:r>
            <a:r>
              <a:rPr lang="fi-FI" sz="2400" dirty="0" smtClean="0"/>
              <a:t> </a:t>
            </a:r>
            <a:r>
              <a:rPr lang="fi-FI" sz="2400" dirty="0" err="1" smtClean="0"/>
              <a:t>values</a:t>
            </a:r>
            <a:endParaRPr lang="fi-FI" sz="2400" dirty="0" smtClean="0"/>
          </a:p>
          <a:p>
            <a:pPr>
              <a:buFontTx/>
              <a:buChar char="-"/>
            </a:pPr>
            <a:r>
              <a:rPr lang="fi-FI" sz="2200" dirty="0" smtClean="0"/>
              <a:t>GEOMETRY (</a:t>
            </a:r>
            <a:r>
              <a:rPr lang="en-US" sz="2200" dirty="0" smtClean="0"/>
              <a:t>geometry values of any type</a:t>
            </a:r>
            <a:r>
              <a:rPr lang="fi-FI" sz="2200" dirty="0" smtClean="0"/>
              <a:t>) </a:t>
            </a:r>
          </a:p>
          <a:p>
            <a:pPr>
              <a:buFontTx/>
              <a:buChar char="-"/>
            </a:pPr>
            <a:r>
              <a:rPr lang="fi-FI" sz="2200" dirty="0" smtClean="0"/>
              <a:t>POINT </a:t>
            </a:r>
          </a:p>
          <a:p>
            <a:pPr>
              <a:buFontTx/>
              <a:buChar char="-"/>
            </a:pPr>
            <a:r>
              <a:rPr lang="fi-FI" sz="2200" dirty="0" smtClean="0"/>
              <a:t>LINESTRING </a:t>
            </a:r>
          </a:p>
          <a:p>
            <a:pPr>
              <a:buFontTx/>
              <a:buChar char="-"/>
            </a:pPr>
            <a:r>
              <a:rPr lang="fi-FI" sz="2200" dirty="0" smtClean="0"/>
              <a:t>POLYGON </a:t>
            </a:r>
          </a:p>
          <a:p>
            <a:pPr lvl="1"/>
            <a:endParaRPr lang="fi-FI" sz="1700" dirty="0" smtClean="0"/>
          </a:p>
          <a:p>
            <a:pPr>
              <a:buNone/>
            </a:pPr>
            <a:r>
              <a:rPr lang="fi-FI" sz="2400" dirty="0" smtClean="0"/>
              <a:t>Collections of </a:t>
            </a:r>
            <a:r>
              <a:rPr lang="fi-FI" sz="2400" dirty="0" err="1" smtClean="0"/>
              <a:t>values</a:t>
            </a:r>
            <a:endParaRPr lang="fi-FI" sz="2400" dirty="0" smtClean="0"/>
          </a:p>
          <a:p>
            <a:pPr>
              <a:buFontTx/>
              <a:buChar char="-"/>
            </a:pPr>
            <a:r>
              <a:rPr lang="fi-FI" sz="2200" dirty="0" smtClean="0"/>
              <a:t>MULTIPOINT </a:t>
            </a:r>
          </a:p>
          <a:p>
            <a:pPr>
              <a:buFontTx/>
              <a:buChar char="-"/>
            </a:pPr>
            <a:r>
              <a:rPr lang="fi-FI" sz="2200" dirty="0" smtClean="0"/>
              <a:t>MULTILINESTRING </a:t>
            </a:r>
          </a:p>
          <a:p>
            <a:pPr>
              <a:buFontTx/>
              <a:buChar char="-"/>
            </a:pPr>
            <a:r>
              <a:rPr lang="fi-FI" sz="2200" dirty="0" smtClean="0"/>
              <a:t>MULTIPOLYGON </a:t>
            </a:r>
          </a:p>
          <a:p>
            <a:pPr>
              <a:buFontTx/>
              <a:buChar char="-"/>
            </a:pPr>
            <a:r>
              <a:rPr lang="fi-FI" sz="2200" dirty="0" smtClean="0"/>
              <a:t>GEOMETRYCOLLECTION  (</a:t>
            </a:r>
            <a:r>
              <a:rPr lang="en-US" sz="2200" dirty="0" smtClean="0"/>
              <a:t>collection of objects of any type</a:t>
            </a:r>
            <a:r>
              <a:rPr lang="fi-FI" sz="22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err="1" smtClean="0"/>
              <a:t>MySQL</a:t>
            </a:r>
            <a:r>
              <a:rPr lang="en-US" sz="3600" b="1" dirty="0" smtClean="0"/>
              <a:t> – spatial data </a:t>
            </a:r>
            <a:r>
              <a:rPr lang="en-US" sz="3600" b="1" dirty="0" smtClean="0"/>
              <a:t>types</a:t>
            </a:r>
            <a:endParaRPr lang="fi-FI" sz="3600" dirty="0"/>
          </a:p>
        </p:txBody>
      </p:sp>
      <p:pic>
        <p:nvPicPr>
          <p:cNvPr id="5" name="Content Placeholder 4" descr="search_cach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295400"/>
            <a:ext cx="8925969" cy="228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3400" y="5231249"/>
            <a:ext cx="807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INSERT</a:t>
            </a: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INTO </a:t>
            </a:r>
            <a:r>
              <a:rPr kumimoji="0" lang="fi-FI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services</a:t>
            </a: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( SERV_ID, </a:t>
            </a:r>
            <a:r>
              <a:rPr kumimoji="0" lang="fi-FI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Title</a:t>
            </a: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fi-FI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Location</a:t>
            </a: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VALUES</a:t>
            </a:r>
            <a:r>
              <a:rPr lang="fi-FI" sz="2000" dirty="0" smtClean="0"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( 1</a:t>
            </a:r>
            <a:r>
              <a:rPr lang="fi-FI" sz="2000" dirty="0" smtClean="0">
                <a:latin typeface="Arial Unicode MS" pitchFamily="34" charset="-128"/>
                <a:cs typeface="Arial" pitchFamily="34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 smtClean="0">
                <a:latin typeface="Arial Unicode MS" pitchFamily="34" charset="-128"/>
                <a:cs typeface="Arial" pitchFamily="34" charset="0"/>
              </a:rPr>
              <a:t>	    ’</a:t>
            </a:r>
            <a:r>
              <a:rPr lang="fi-FI" sz="2000" dirty="0" err="1" smtClean="0">
                <a:latin typeface="Arial Unicode MS" pitchFamily="34" charset="-128"/>
                <a:cs typeface="Arial" pitchFamily="34" charset="0"/>
              </a:rPr>
              <a:t>Brk-backmanin</a:t>
            </a:r>
            <a:r>
              <a:rPr lang="fi-FI" sz="2000" dirty="0" smtClean="0">
                <a:latin typeface="Arial Unicode MS" pitchFamily="34" charset="-128"/>
                <a:cs typeface="Arial" pitchFamily="34" charset="0"/>
              </a:rPr>
              <a:t> Rautakauppa',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    </a:t>
            </a:r>
            <a:r>
              <a:rPr kumimoji="0" lang="fi-FI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GeomFromText</a:t>
            </a: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 'POINT(60.84152027 26.233295)' ) ) </a:t>
            </a:r>
            <a:endParaRPr kumimoji="0" lang="fi-F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ervices_te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038600"/>
            <a:ext cx="6934200" cy="95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err="1" smtClean="0"/>
              <a:t>MySQL</a:t>
            </a:r>
            <a:r>
              <a:rPr lang="en-US" sz="3600" b="1" dirty="0" smtClean="0"/>
              <a:t> – examples (put sentence like drawing lines or </a:t>
            </a:r>
            <a:r>
              <a:rPr lang="en-US" sz="3600" b="1" dirty="0" err="1" smtClean="0"/>
              <a:t>ploygon</a:t>
            </a:r>
            <a:r>
              <a:rPr lang="en-US" sz="3600" b="1" dirty="0" smtClean="0"/>
              <a:t>)</a:t>
            </a:r>
            <a:endParaRPr lang="fi-FI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1600200"/>
            <a:ext cx="60318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 @g = 'LINESTRING(0 0,1 1,2 2,3 2)';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i-FI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INSERT INTO </a:t>
            </a:r>
            <a:r>
              <a:rPr lang="fi-FI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geom</a:t>
            </a:r>
            <a:r>
              <a:rPr lang="fi-F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VALUES (</a:t>
            </a:r>
            <a:r>
              <a:rPr lang="fi-FI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GeomFromText</a:t>
            </a:r>
            <a:r>
              <a:rPr lang="fi-F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(@g));</a:t>
            </a:r>
            <a:endParaRPr kumimoji="0" lang="fi-F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609600" y="3275112"/>
            <a:ext cx="82621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SET @g = 'POLYGON((0 0,10 0,10 10,0 10,0 0),(5 5,7 5,7 7,5 7, 5 </a:t>
            </a:r>
            <a:r>
              <a:rPr kumimoji="0" lang="fi-FI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))';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INSERT INTO </a:t>
            </a:r>
            <a:r>
              <a:rPr kumimoji="0" lang="fi-FI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geom</a:t>
            </a: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VALUES (</a:t>
            </a:r>
            <a:r>
              <a:rPr kumimoji="0" lang="fi-FI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GeomFromText</a:t>
            </a: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(@g));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10400" y="2895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010400" y="15240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91200" y="2829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/>
          <p:cNvSpPr/>
          <p:nvPr/>
        </p:nvSpPr>
        <p:spPr>
          <a:xfrm>
            <a:off x="7228840" y="24942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7447280" y="21640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/>
          <p:nvPr/>
        </p:nvSpPr>
        <p:spPr>
          <a:xfrm>
            <a:off x="7777480" y="21640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038000" y="2192400"/>
            <a:ext cx="45720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5" idx="2"/>
          </p:cNvCxnSpPr>
          <p:nvPr/>
        </p:nvCxnSpPr>
        <p:spPr>
          <a:xfrm>
            <a:off x="7484838" y="2199640"/>
            <a:ext cx="292642" cy="25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67000" y="6400800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895600" y="4343400"/>
            <a:ext cx="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895600" y="4648200"/>
            <a:ext cx="1676400" cy="1752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/>
        </p:nvSpPr>
        <p:spPr>
          <a:xfrm>
            <a:off x="3741420" y="52197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TextBox 47"/>
          <p:cNvSpPr txBox="1"/>
          <p:nvPr/>
        </p:nvSpPr>
        <p:spPr>
          <a:xfrm>
            <a:off x="43434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10</a:t>
            </a:r>
            <a:endParaRPr lang="fi-FI" dirty="0"/>
          </a:p>
        </p:txBody>
      </p:sp>
      <p:sp>
        <p:nvSpPr>
          <p:cNvPr id="49" name="TextBox 48"/>
          <p:cNvSpPr txBox="1"/>
          <p:nvPr/>
        </p:nvSpPr>
        <p:spPr>
          <a:xfrm>
            <a:off x="2514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10</a:t>
            </a:r>
            <a:endParaRPr lang="fi-FI" dirty="0"/>
          </a:p>
        </p:txBody>
      </p:sp>
      <p:sp>
        <p:nvSpPr>
          <p:cNvPr id="50" name="TextBox 49"/>
          <p:cNvSpPr txBox="1"/>
          <p:nvPr/>
        </p:nvSpPr>
        <p:spPr>
          <a:xfrm>
            <a:off x="2667000" y="632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0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MySQL</a:t>
            </a:r>
            <a:r>
              <a:rPr lang="en-US" sz="3600" b="1" dirty="0" smtClean="0"/>
              <a:t> – examples</a:t>
            </a:r>
            <a:endParaRPr lang="fi-FI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52400" y="2102078"/>
            <a:ext cx="88372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SET @g = 'GEOMETRYCOLLECTION(POINT(3 4),LINESTRING(0 0,1 1,2 2,3 2,4 4))';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INSERT INTO </a:t>
            </a:r>
            <a:r>
              <a:rPr kumimoji="0" lang="fi-F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geom</a:t>
            </a: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VALUES (</a:t>
            </a:r>
            <a:r>
              <a:rPr kumimoji="0" lang="fi-F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GeomFromText</a:t>
            </a: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(@g));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5019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828800" y="36474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09600" y="4953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/>
        </p:nvSpPr>
        <p:spPr>
          <a:xfrm>
            <a:off x="2047240" y="46176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/>
        </p:nvSpPr>
        <p:spPr>
          <a:xfrm>
            <a:off x="2265680" y="42874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2595880" y="42874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56400" y="4315800"/>
            <a:ext cx="457200" cy="6858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2"/>
          </p:cNvCxnSpPr>
          <p:nvPr/>
        </p:nvCxnSpPr>
        <p:spPr>
          <a:xfrm>
            <a:off x="2303238" y="4323040"/>
            <a:ext cx="292642" cy="25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10840" y="3695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traight Connector 15"/>
          <p:cNvCxnSpPr>
            <a:endCxn id="14" idx="3"/>
          </p:cNvCxnSpPr>
          <p:nvPr/>
        </p:nvCxnSpPr>
        <p:spPr>
          <a:xfrm flipV="1">
            <a:off x="2645681" y="3760741"/>
            <a:ext cx="276318" cy="5689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598420" y="3695700"/>
            <a:ext cx="76200" cy="76200"/>
          </a:xfrm>
          <a:prstGeom prst="ellipse">
            <a:avLst/>
          </a:prstGeom>
          <a:solidFill>
            <a:srgbClr val="3D25EF"/>
          </a:solidFill>
          <a:ln>
            <a:solidFill>
              <a:srgbClr val="3D2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Differences  between Spatial and </a:t>
            </a:r>
            <a:r>
              <a:rPr lang="en-US" sz="3600" b="1" dirty="0" smtClean="0"/>
              <a:t>non- spatial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Querying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 smtClean="0"/>
              <a:t>Non-spatial </a:t>
            </a:r>
            <a:endParaRPr lang="en-US" sz="3600" b="1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3100" dirty="0" smtClean="0"/>
              <a:t>“List all the restaurants in </a:t>
            </a:r>
            <a:r>
              <a:rPr lang="en-US" sz="3100" dirty="0" err="1" smtClean="0"/>
              <a:t>Mopsi</a:t>
            </a:r>
            <a:r>
              <a:rPr lang="en-US" sz="3100" dirty="0" smtClean="0"/>
              <a:t> open on Sundays”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   “List all the photos in </a:t>
            </a:r>
            <a:r>
              <a:rPr lang="en-US" sz="3100" dirty="0" err="1" smtClean="0"/>
              <a:t>Mopsi</a:t>
            </a:r>
            <a:r>
              <a:rPr lang="en-US" sz="3100" dirty="0" smtClean="0"/>
              <a:t> with given description”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Spatial</a:t>
            </a:r>
          </a:p>
          <a:p>
            <a:pPr>
              <a:buNone/>
            </a:pPr>
            <a:r>
              <a:rPr lang="en-US" sz="3100" dirty="0" smtClean="0"/>
              <a:t>    “List the restaurants within one kilometer from Science Park”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    “List all routes with the length more than ten kilometers”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b="1" dirty="0" smtClean="0"/>
              <a:t>Selection </a:t>
            </a:r>
            <a:r>
              <a:rPr lang="en-US" sz="3600" b="1" dirty="0" smtClean="0"/>
              <a:t>– </a:t>
            </a:r>
            <a:r>
              <a:rPr lang="en-US" sz="3600" b="1" dirty="0" err="1" smtClean="0"/>
              <a:t>MySQL</a:t>
            </a:r>
            <a:r>
              <a:rPr lang="en-US" sz="3600" b="1" dirty="0" smtClean="0"/>
              <a:t> examples</a:t>
            </a:r>
            <a:endParaRPr lang="fi-FI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458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table Points (name VARCHAR(20),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location Point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 NULL, SPATIAL INDEX(location), description VARCHAR(300) )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667000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description</a:t>
                      </a:r>
                      <a:endParaRPr lang="fi-FI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GEOMETRY</a:t>
                      </a:r>
                      <a:r>
                        <a:rPr lang="en-US" baseline="0" dirty="0" smtClean="0"/>
                        <a:t> – 25B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Starting point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3855422"/>
            <a:ext cx="5293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SELECT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AsText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(location) FROM Points </a:t>
            </a:r>
            <a:endParaRPr lang="fi-FI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4084022"/>
            <a:ext cx="7620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0" y="3867090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POINT(31.5 42.2)</a:t>
            </a:r>
            <a:endParaRPr lang="fi-FI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8006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SELECT name,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AsText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(location) FROM Points WHERE X(location) &lt; 10</a:t>
            </a:r>
            <a:endParaRPr lang="fi-FI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b="1" dirty="0" smtClean="0"/>
              <a:t>Selection </a:t>
            </a:r>
            <a:r>
              <a:rPr lang="en-US" sz="3600" b="1" dirty="0" smtClean="0"/>
              <a:t>– </a:t>
            </a:r>
            <a:r>
              <a:rPr lang="en-US" sz="3600" b="1" dirty="0" err="1" smtClean="0"/>
              <a:t>MySQL</a:t>
            </a:r>
            <a:r>
              <a:rPr lang="en-US" sz="3600" b="1" dirty="0" smtClean="0"/>
              <a:t> examples</a:t>
            </a:r>
            <a:endParaRPr lang="fi-FI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SELECT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AsText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(Envelope(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GeomFromText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('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LineString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 1,2 2)'))) </a:t>
            </a:r>
            <a:endParaRPr lang="fi-FI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39200" y="2895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639200" y="15240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908440" y="252984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/>
        </p:nvSpPr>
        <p:spPr>
          <a:xfrm>
            <a:off x="8204200" y="2235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7945120" y="2275840"/>
            <a:ext cx="304800" cy="3048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924800" y="2286000"/>
            <a:ext cx="3048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23622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Result: </a:t>
            </a:r>
            <a:r>
              <a:rPr lang="sv-S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POLYGON((1 1,2 1,2 2,1 2,1 1))</a:t>
            </a:r>
            <a:endParaRPr lang="fi-FI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38100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 @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ef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“polygon of eastern Finland”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SELECT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AsText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cities.center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FROM cities WHERE Intersects(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cities.center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GeomFromText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(@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ef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); </a:t>
            </a:r>
            <a:endParaRPr lang="fi-FI" sz="2000" dirty="0" smtClean="0"/>
          </a:p>
          <a:p>
            <a:endParaRPr lang="fi-FI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52400" y="3429000"/>
            <a:ext cx="4495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it-IT" sz="2400" b="1" dirty="0" smtClean="0"/>
              <a:t>All cities in East Finland?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477000" y="3276600"/>
            <a:ext cx="2133600" cy="914400"/>
          </a:xfrm>
          <a:prstGeom prst="wedgeRoundRectCallout">
            <a:avLst>
              <a:gd name="adj1" fmla="val -77262"/>
              <a:gd name="adj2" fmla="val 43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Points inside an area</a:t>
            </a:r>
            <a:endParaRPr lang="fi-FI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/>
              <a:t>Spatial </a:t>
            </a:r>
            <a:r>
              <a:rPr lang="it-IT" sz="3600" b="1" dirty="0" smtClean="0"/>
              <a:t>indexing</a:t>
            </a:r>
            <a:endParaRPr lang="it-IT" sz="36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800" dirty="0" err="1" smtClean="0"/>
              <a:t>Optimizes</a:t>
            </a:r>
            <a:r>
              <a:rPr lang="fi-FI" sz="2800" dirty="0" smtClean="0"/>
              <a:t> </a:t>
            </a:r>
            <a:r>
              <a:rPr lang="fi-FI" sz="2800" dirty="0" err="1" smtClean="0"/>
              <a:t>spatial</a:t>
            </a:r>
            <a:r>
              <a:rPr lang="fi-FI" sz="2800" dirty="0" smtClean="0"/>
              <a:t> </a:t>
            </a:r>
            <a:r>
              <a:rPr lang="fi-FI" sz="2800" dirty="0" err="1" smtClean="0"/>
              <a:t>queries</a:t>
            </a:r>
            <a:endParaRPr lang="fi-FI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Simplification of queries</a:t>
            </a:r>
          </a:p>
          <a:p>
            <a:pPr>
              <a:buFontTx/>
              <a:buChar char="-"/>
            </a:pPr>
            <a:r>
              <a:rPr lang="en-US" sz="2800" dirty="0" smtClean="0"/>
              <a:t>Speeding up</a:t>
            </a:r>
            <a:endParaRPr lang="fi-FI" sz="2800" dirty="0" smtClean="0"/>
          </a:p>
          <a:p>
            <a:pPr>
              <a:buFontTx/>
              <a:buChar char="-"/>
            </a:pPr>
            <a:endParaRPr lang="fi-F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096000" cy="1143000"/>
          </a:xfrm>
          <a:noFill/>
          <a:ln/>
        </p:spPr>
        <p:txBody>
          <a:bodyPr anchor="ctr"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Spatial data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373563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Data which describes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location or shape</a:t>
            </a:r>
          </a:p>
          <a:p>
            <a:pPr>
              <a:buNone/>
            </a:pPr>
            <a:endParaRPr lang="en-US" dirty="0"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Buildings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Roads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Rivers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Pipelines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Power lines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Forests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Parks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Lakes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Approaches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it-IT" dirty="0" smtClean="0"/>
              <a:t>Dedicated spatial data structures (e.g. R-tree)</a:t>
            </a:r>
          </a:p>
          <a:p>
            <a:pPr marL="0">
              <a:buNone/>
            </a:pPr>
            <a:endParaRPr lang="it-IT" dirty="0" smtClean="0"/>
          </a:p>
          <a:p>
            <a:pPr marL="0">
              <a:buNone/>
            </a:pPr>
            <a:r>
              <a:rPr lang="it-IT" dirty="0" smtClean="0"/>
              <a:t>Mapping to 1-D space and using standard indexing (e.g. B-tree)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err="1" smtClean="0"/>
              <a:t>Spatial</a:t>
            </a:r>
            <a:r>
              <a:rPr lang="fi-FI" sz="3600" b="1" dirty="0" smtClean="0"/>
              <a:t> </a:t>
            </a:r>
            <a:r>
              <a:rPr lang="fi-FI" sz="3600" b="1" dirty="0" err="1" smtClean="0"/>
              <a:t>indexing</a:t>
            </a:r>
            <a:r>
              <a:rPr lang="fi-FI" sz="3600" b="1" dirty="0" smtClean="0"/>
              <a:t> </a:t>
            </a:r>
            <a:r>
              <a:rPr lang="fi-FI" sz="3600" b="1" dirty="0" err="1" smtClean="0"/>
              <a:t>methods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dirty="0" smtClean="0"/>
              <a:t>Grid (spatial index)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Z-order (curve)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Quadtree</a:t>
            </a:r>
          </a:p>
          <a:p>
            <a:pPr>
              <a:lnSpc>
                <a:spcPct val="110000"/>
              </a:lnSpc>
              <a:buNone/>
            </a:pPr>
            <a:r>
              <a:rPr lang="en-US" dirty="0" err="1" smtClean="0"/>
              <a:t>Octree</a:t>
            </a: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UB-tree R-tree: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R+ tree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R* tree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Hilbert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R-tree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X-tree </a:t>
            </a:r>
          </a:p>
          <a:p>
            <a:pPr>
              <a:lnSpc>
                <a:spcPct val="110000"/>
              </a:lnSpc>
              <a:buNone/>
            </a:pPr>
            <a:r>
              <a:rPr lang="en-US" dirty="0" err="1" smtClean="0"/>
              <a:t>kd</a:t>
            </a:r>
            <a:r>
              <a:rPr lang="en-US" dirty="0" smtClean="0"/>
              <a:t>-tree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m-tree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Cover tree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R-tree</a:t>
            </a:r>
            <a:endParaRPr lang="fi-FI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Any-dimensional data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Each node bounds it’s children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The height is always log(n)</a:t>
            </a:r>
          </a:p>
          <a:p>
            <a:pPr>
              <a:lnSpc>
                <a:spcPct val="110000"/>
              </a:lnSpc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How to…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smtClean="0"/>
              <a:t>Search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smtClean="0"/>
              <a:t>Insert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smtClean="0"/>
              <a:t>Delete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smtClean="0"/>
              <a:t>Split an overfilled node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smtClean="0"/>
              <a:t>Update (delete and re-insert)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R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295400"/>
            <a:ext cx="44196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http://publib.boulder.ibm.com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Split in R-tree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After </a:t>
            </a:r>
            <a:r>
              <a:rPr lang="en-US" sz="2800" dirty="0" smtClean="0"/>
              <a:t>underflow </a:t>
            </a:r>
            <a:r>
              <a:rPr lang="tr-TR" sz="2800" dirty="0" smtClean="0"/>
              <a:t> </a:t>
            </a:r>
            <a:r>
              <a:rPr lang="en-US" sz="2800" dirty="0" smtClean="0"/>
              <a:t>or</a:t>
            </a:r>
            <a:r>
              <a:rPr lang="tr-TR" sz="2800" dirty="0" smtClean="0"/>
              <a:t> </a:t>
            </a:r>
            <a:r>
              <a:rPr lang="en-US" sz="2800" dirty="0" smtClean="0"/>
              <a:t>overflow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Goal</a:t>
            </a:r>
            <a:r>
              <a:rPr lang="en-US" sz="2800" dirty="0" smtClean="0"/>
              <a:t>: Minimize the resulting </a:t>
            </a:r>
            <a:r>
              <a:rPr lang="en-US" sz="2800" dirty="0" smtClean="0"/>
              <a:t>node’s</a:t>
            </a:r>
            <a:r>
              <a:rPr lang="tr-TR" sz="2800" dirty="0" smtClean="0"/>
              <a:t> </a:t>
            </a:r>
            <a:r>
              <a:rPr lang="tr-TR" sz="2800" dirty="0" smtClean="0"/>
              <a:t>MBRs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Methods</a:t>
            </a:r>
            <a:r>
              <a:rPr lang="en-US" sz="2800" dirty="0" smtClean="0"/>
              <a:t>: Exhaustive, quadratic, </a:t>
            </a:r>
            <a:r>
              <a:rPr lang="en-US" sz="2800" dirty="0" smtClean="0"/>
              <a:t>linear</a:t>
            </a:r>
            <a:endParaRPr lang="en-US" sz="2800" b="1" dirty="0" smtClean="0"/>
          </a:p>
          <a:p>
            <a:pPr>
              <a:buNone/>
            </a:pPr>
            <a:r>
              <a:rPr lang="en-US" sz="2400" b="1" dirty="0" smtClean="0"/>
              <a:t>  </a:t>
            </a:r>
          </a:p>
          <a:p>
            <a:pPr>
              <a:buNone/>
            </a:pPr>
            <a:r>
              <a:rPr lang="en-US" sz="2400" b="1" dirty="0" smtClean="0"/>
              <a:t>Quadratic Method</a:t>
            </a:r>
          </a:p>
          <a:p>
            <a:pPr>
              <a:buNone/>
            </a:pPr>
            <a:r>
              <a:rPr lang="en-US" sz="2400" dirty="0" smtClean="0"/>
              <a:t>  1- select two </a:t>
            </a:r>
            <a:r>
              <a:rPr lang="en-US" sz="2400" dirty="0" smtClean="0"/>
              <a:t>entries that are worst to be in one </a:t>
            </a:r>
            <a:r>
              <a:rPr lang="en-US" sz="2400" dirty="0" smtClean="0"/>
              <a:t>group, and put them in two different groups</a:t>
            </a:r>
          </a:p>
          <a:p>
            <a:pPr marL="342900" lvl="1" indent="-342900">
              <a:buNone/>
            </a:pPr>
            <a:r>
              <a:rPr lang="en-US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2-</a:t>
            </a:r>
            <a:r>
              <a:rPr lang="en-US" sz="2400" b="1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 smtClean="0"/>
              <a:t>the remaining: </a:t>
            </a:r>
            <a:r>
              <a:rPr lang="en-US" sz="2400" dirty="0" smtClean="0"/>
              <a:t>Pick the one that would make</a:t>
            </a:r>
            <a:r>
              <a:rPr lang="tr-TR" sz="2400" dirty="0" smtClean="0"/>
              <a:t> </a:t>
            </a:r>
            <a:r>
              <a:rPr lang="en-US" sz="2400" dirty="0" smtClean="0"/>
              <a:t>the biggest difference in area when put to one of the two</a:t>
            </a:r>
            <a:r>
              <a:rPr lang="tr-TR" sz="2400" dirty="0" smtClean="0"/>
              <a:t> </a:t>
            </a:r>
            <a:r>
              <a:rPr lang="tr-TR" sz="2400" dirty="0" smtClean="0"/>
              <a:t>groups</a:t>
            </a:r>
            <a:r>
              <a:rPr lang="en-US" sz="2400" dirty="0" smtClean="0"/>
              <a:t> and add it to </a:t>
            </a:r>
            <a:r>
              <a:rPr lang="en-US" sz="2400" dirty="0" smtClean="0"/>
              <a:t>the one with the least difference</a:t>
            </a:r>
            <a:endParaRPr lang="tr-TR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fi-FI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Insertion </a:t>
            </a:r>
            <a:r>
              <a:rPr lang="en-US" b="1" dirty="0" smtClean="0"/>
              <a:t>in R-tree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 Find place</a:t>
            </a:r>
          </a:p>
          <a:p>
            <a:pPr>
              <a:buNone/>
            </a:pPr>
            <a:r>
              <a:rPr lang="en-US" dirty="0" smtClean="0"/>
              <a:t>   A node which would be least enlarged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2- Insert</a:t>
            </a:r>
          </a:p>
          <a:p>
            <a:pPr>
              <a:buNone/>
            </a:pPr>
            <a:r>
              <a:rPr lang="en-US" dirty="0" smtClean="0"/>
              <a:t>   If no room, split the node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3- Update</a:t>
            </a:r>
          </a:p>
          <a:p>
            <a:pPr>
              <a:buNone/>
            </a:pPr>
            <a:r>
              <a:rPr lang="en-US" dirty="0" smtClean="0"/>
              <a:t>   - </a:t>
            </a:r>
            <a:r>
              <a:rPr lang="tr-TR" dirty="0" smtClean="0"/>
              <a:t>Adjust </a:t>
            </a:r>
            <a:r>
              <a:rPr lang="tr-TR" dirty="0" smtClean="0"/>
              <a:t>all </a:t>
            </a:r>
            <a:r>
              <a:rPr lang="tr-TR" dirty="0" smtClean="0"/>
              <a:t>MBRs</a:t>
            </a:r>
            <a:endParaRPr lang="en-US" dirty="0" smtClean="0"/>
          </a:p>
          <a:p>
            <a:pPr marL="342900" lvl="1" indent="-342900">
              <a:buNone/>
            </a:pPr>
            <a:r>
              <a:rPr lang="en-US" dirty="0" smtClean="0"/>
              <a:t> </a:t>
            </a:r>
            <a:r>
              <a:rPr lang="en-US" dirty="0" smtClean="0"/>
              <a:t>  - In </a:t>
            </a:r>
            <a:r>
              <a:rPr lang="en-US" dirty="0" smtClean="0"/>
              <a:t>case of node </a:t>
            </a:r>
            <a:r>
              <a:rPr lang="en-US" dirty="0" smtClean="0"/>
              <a:t>split: </a:t>
            </a:r>
            <a:r>
              <a:rPr lang="en-US" dirty="0" smtClean="0"/>
              <a:t>Add new entry to </a:t>
            </a:r>
            <a:r>
              <a:rPr lang="en-US" dirty="0" smtClean="0"/>
              <a:t>parent   node</a:t>
            </a:r>
            <a:r>
              <a:rPr lang="tr-TR" dirty="0" smtClean="0"/>
              <a:t> </a:t>
            </a:r>
            <a:r>
              <a:rPr lang="en-US" dirty="0" smtClean="0"/>
              <a:t>(If no room in parent node, invoke</a:t>
            </a:r>
            <a:r>
              <a:rPr lang="tr-TR" dirty="0" smtClean="0"/>
              <a:t> </a:t>
            </a:r>
            <a:r>
              <a:rPr lang="en-US" dirty="0" smtClean="0"/>
              <a:t>SPLITNODE again)</a:t>
            </a:r>
            <a:endParaRPr lang="tr-TR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KD-tree</a:t>
            </a:r>
            <a:endParaRPr lang="fi-FI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A recursive space partitioning tree</a:t>
            </a:r>
          </a:p>
          <a:p>
            <a:pPr>
              <a:buNone/>
            </a:pPr>
            <a:r>
              <a:rPr lang="en-US" sz="2400" dirty="0" smtClean="0"/>
              <a:t>Partition along x and y axis in an alternating fashion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60512" y="3578068"/>
            <a:ext cx="0" cy="246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arrow"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63000" y="6031468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/>
          </a:ln>
        </p:spPr>
        <p:txBody>
          <a:bodyPr wrap="none"/>
          <a:lstStyle/>
          <a:p>
            <a:endParaRPr lang="fi-FI" dirty="0"/>
          </a:p>
        </p:txBody>
      </p:sp>
      <p:sp>
        <p:nvSpPr>
          <p:cNvPr id="7" name="Oval 5"/>
          <p:cNvSpPr>
            <a:spLocks noChangeAspect="1" noChangeArrowheads="1"/>
          </p:cNvSpPr>
          <p:nvPr/>
        </p:nvSpPr>
        <p:spPr bwMode="auto">
          <a:xfrm>
            <a:off x="2855912" y="4918948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3579812" y="5345668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Oval 7"/>
          <p:cNvSpPr>
            <a:spLocks noChangeAspect="1" noChangeArrowheads="1"/>
          </p:cNvSpPr>
          <p:nvPr/>
        </p:nvSpPr>
        <p:spPr bwMode="auto">
          <a:xfrm>
            <a:off x="3260725" y="3897868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Oval 8"/>
          <p:cNvSpPr>
            <a:spLocks noChangeAspect="1" noChangeArrowheads="1"/>
          </p:cNvSpPr>
          <p:nvPr/>
        </p:nvSpPr>
        <p:spPr bwMode="auto">
          <a:xfrm>
            <a:off x="4029392" y="3974068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Oval 9"/>
          <p:cNvSpPr>
            <a:spLocks noChangeAspect="1" noChangeArrowheads="1"/>
          </p:cNvSpPr>
          <p:nvPr/>
        </p:nvSpPr>
        <p:spPr bwMode="auto">
          <a:xfrm>
            <a:off x="2650172" y="3669268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313112" y="328826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560512" y="49646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703512" y="3212068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313112" y="465986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617912" y="465986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075112" y="321206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694112" y="5193268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322512" y="3821668"/>
            <a:ext cx="32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c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703512" y="5040868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b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227512" y="3745468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e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313112" y="3669268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d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6056312" y="3962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437312" y="3962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284912" y="358140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d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675312" y="4343400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b</a:t>
            </a:r>
          </a:p>
        </p:txBody>
      </p:sp>
      <p:sp>
        <p:nvSpPr>
          <p:cNvPr id="27" name="Oval 25"/>
          <p:cNvSpPr>
            <a:spLocks noChangeAspect="1" noChangeArrowheads="1"/>
          </p:cNvSpPr>
          <p:nvPr/>
        </p:nvSpPr>
        <p:spPr bwMode="auto">
          <a:xfrm>
            <a:off x="4379912" y="4583668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684712" y="4431268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f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894512" y="4267200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f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056312" y="4572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56312" y="4953000"/>
            <a:ext cx="32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c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6665912" y="4572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6894512" y="4572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437312" y="4953000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7123112" y="4953000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19600" y="5726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fi-FI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0" y="3288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fi-FI" dirty="0"/>
          </a:p>
        </p:txBody>
      </p:sp>
      <p:pic>
        <p:nvPicPr>
          <p:cNvPr id="38" name="Picture 2" descr="http://upload.wikimedia.org/wikipedia/commons/b/b6/3d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743200"/>
            <a:ext cx="1828800" cy="173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Spatial Databases, A TOUR, </a:t>
            </a:r>
            <a:r>
              <a:rPr lang="en-US" sz="2000" dirty="0" err="1" smtClean="0"/>
              <a:t>Shashi</a:t>
            </a:r>
            <a:r>
              <a:rPr lang="en-US" sz="2000" dirty="0" smtClean="0"/>
              <a:t> </a:t>
            </a:r>
            <a:r>
              <a:rPr lang="en-US" sz="2000" dirty="0" err="1" smtClean="0"/>
              <a:t>Shekhar</a:t>
            </a:r>
            <a:r>
              <a:rPr lang="en-US" sz="2000" dirty="0" smtClean="0"/>
              <a:t> and Sanjay </a:t>
            </a:r>
            <a:r>
              <a:rPr lang="en-US" sz="2000" dirty="0" err="1" smtClean="0"/>
              <a:t>Chawla</a:t>
            </a:r>
            <a:r>
              <a:rPr lang="en-US" sz="2000" dirty="0" smtClean="0"/>
              <a:t>,</a:t>
            </a:r>
          </a:p>
          <a:p>
            <a:pPr>
              <a:buNone/>
            </a:pPr>
            <a:r>
              <a:rPr lang="en-US" sz="2000" dirty="0" smtClean="0"/>
              <a:t>Prentice Hall, 2003 (ISBN 013-017480-7)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PostGIS</a:t>
            </a:r>
            <a:r>
              <a:rPr lang="en-US" sz="2000" dirty="0" smtClean="0"/>
              <a:t> in Action, Regina. O </a:t>
            </a:r>
            <a:r>
              <a:rPr lang="en-US" sz="2000" dirty="0" err="1" smtClean="0"/>
              <a:t>Obe</a:t>
            </a:r>
            <a:r>
              <a:rPr lang="en-US" sz="2000" dirty="0" smtClean="0"/>
              <a:t>, Leo. S. Hsu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2"/>
              </a:rPr>
              <a:t>http://dev.mysql.com/doc</a:t>
            </a: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sz="2000" dirty="0" err="1" smtClean="0"/>
              <a:t>MySQL</a:t>
            </a:r>
            <a:r>
              <a:rPr lang="en-US" sz="2000" dirty="0" smtClean="0"/>
              <a:t> 5.6, section 12.18, </a:t>
            </a:r>
            <a:r>
              <a:rPr lang="en-US" sz="2000" dirty="0" err="1" smtClean="0"/>
              <a:t>MySQL</a:t>
            </a:r>
            <a:r>
              <a:rPr lang="en-US" sz="2000" dirty="0" smtClean="0"/>
              <a:t> 5.5, section 12.17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Why spatial database?</a:t>
            </a:r>
            <a:endParaRPr lang="fi-FI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Standard database issues for spatial data</a:t>
            </a:r>
          </a:p>
          <a:p>
            <a:pPr>
              <a:buFontTx/>
              <a:buChar char="-"/>
            </a:pPr>
            <a:r>
              <a:rPr lang="en-US" sz="2800" dirty="0" smtClean="0"/>
              <a:t>Excessive amounts of space </a:t>
            </a:r>
          </a:p>
          <a:p>
            <a:pPr>
              <a:buFontTx/>
              <a:buChar char="-"/>
            </a:pPr>
            <a:r>
              <a:rPr lang="en-US" sz="2800" dirty="0" smtClean="0"/>
              <a:t>Long queries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Spatial databases</a:t>
            </a:r>
          </a:p>
          <a:p>
            <a:pPr>
              <a:buFontTx/>
              <a:buChar char="-"/>
            </a:pPr>
            <a:r>
              <a:rPr lang="en-US" sz="2800" dirty="0" smtClean="0"/>
              <a:t>Efficient storage and retrieval</a:t>
            </a:r>
          </a:p>
          <a:p>
            <a:pPr>
              <a:buFontTx/>
              <a:buChar char="-"/>
            </a:pPr>
            <a:r>
              <a:rPr lang="en-US" sz="2800" dirty="0" smtClean="0"/>
              <a:t>Analysis of spatial data</a:t>
            </a:r>
          </a:p>
          <a:p>
            <a:pPr>
              <a:buNone/>
            </a:pPr>
            <a:endParaRPr lang="en-US" sz="2800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096000" cy="1143000"/>
          </a:xfrm>
          <a:noFill/>
          <a:ln/>
        </p:spPr>
        <p:txBody>
          <a:bodyPr anchor="ctr"/>
          <a:lstStyle/>
          <a:p>
            <a:r>
              <a:rPr lang="en-US" dirty="0" smtClean="0"/>
              <a:t>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Spatial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772400" cy="4114800"/>
          </a:xfrm>
          <a:noFill/>
          <a:ln/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Entities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are represented as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>
              <a:spcBef>
                <a:spcPts val="0"/>
              </a:spcBef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Points</a:t>
            </a:r>
          </a:p>
          <a:p>
            <a:pPr marL="540000">
              <a:spcBef>
                <a:spcPts val="0"/>
              </a:spcBef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Lines</a:t>
            </a:r>
          </a:p>
          <a:p>
            <a:pPr marL="540000">
              <a:spcBef>
                <a:spcPts val="0"/>
              </a:spcBef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Polygons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031"/>
          <p:cNvSpPr>
            <a:spLocks noChangeArrowheads="1"/>
          </p:cNvSpPr>
          <p:nvPr/>
        </p:nvSpPr>
        <p:spPr bwMode="auto">
          <a:xfrm>
            <a:off x="533400" y="5562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indent="-342900">
              <a:spcBef>
                <a:spcPct val="20000"/>
              </a:spcBef>
              <a:buClr>
                <a:schemeClr val="tx2"/>
              </a:buClr>
            </a:pPr>
            <a:r>
              <a:rPr kumimoji="0"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Roads are represented as Lines </a:t>
            </a:r>
            <a:br>
              <a:rPr kumimoji="0"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Mail Boxes are represented as Points </a:t>
            </a:r>
            <a:endParaRPr kumimoji="0"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kumimoji="0"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6" name="Picture 1032" descr="L:\Refractions\Projects\PostGIS\TALK\PointLine_Da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027113"/>
            <a:ext cx="6096000" cy="1143000"/>
          </a:xfrm>
          <a:noFill/>
          <a:ln/>
        </p:spPr>
        <p:txBody>
          <a:bodyPr anchor="ctr"/>
          <a:lstStyle/>
          <a:p>
            <a:r>
              <a:rPr lang="en-US"/>
              <a:t>Topic Three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838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Land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Classifications are represented as Polygons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9221" name="Picture 5" descr="L:\Refractions\Projects\PostGIS\TALK\Polygon_Da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763000" cy="518001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19400" y="1027113"/>
            <a:ext cx="6096000" cy="1143000"/>
          </a:xfrm>
          <a:noFill/>
          <a:ln/>
        </p:spPr>
        <p:txBody>
          <a:bodyPr anchor="ctr"/>
          <a:lstStyle/>
          <a:p>
            <a:r>
              <a:rPr lang="en-US"/>
              <a:t>Topic Three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066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Combination of all the previous data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4581" name="Picture 1029" descr="L:\Refractions\Projects\PostGIS\TALK\All_Da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382000" cy="4749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test1</Template>
  <TotalTime>5265</TotalTime>
  <Words>1242</Words>
  <Application>Microsoft Office PowerPoint</Application>
  <PresentationFormat>On-screen Show (4:3)</PresentationFormat>
  <Paragraphs>362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Oriel</vt:lpstr>
      <vt:lpstr>Office Theme</vt:lpstr>
      <vt:lpstr>Custom Design</vt:lpstr>
      <vt:lpstr>1_Office Theme</vt:lpstr>
      <vt:lpstr> Database for Location-Aware Applications  </vt:lpstr>
      <vt:lpstr>Outline</vt:lpstr>
      <vt:lpstr>Spatial Database</vt:lpstr>
      <vt:lpstr>Spatial data</vt:lpstr>
      <vt:lpstr>Why spatial database?</vt:lpstr>
      <vt:lpstr> Spatial data</vt:lpstr>
      <vt:lpstr>Slide 7</vt:lpstr>
      <vt:lpstr>Topic Three</vt:lpstr>
      <vt:lpstr>Topic Three</vt:lpstr>
      <vt:lpstr>Spatial relationships</vt:lpstr>
      <vt:lpstr>Spatial Relationships</vt:lpstr>
      <vt:lpstr>Spatial Relationships</vt:lpstr>
      <vt:lpstr>Spatial Relationships</vt:lpstr>
      <vt:lpstr>Slide 14</vt:lpstr>
      <vt:lpstr>Spatial Relationships</vt:lpstr>
      <vt:lpstr>Spatial data in Mopsi</vt:lpstr>
      <vt:lpstr>Spatial data - examples</vt:lpstr>
      <vt:lpstr>Spatial relationships</vt:lpstr>
      <vt:lpstr>spatial operations </vt:lpstr>
      <vt:lpstr>Slide 20</vt:lpstr>
      <vt:lpstr>Slide 21</vt:lpstr>
      <vt:lpstr>Advantages of Spatial Databases </vt:lpstr>
      <vt:lpstr>Advantages of Spatial Databases </vt:lpstr>
      <vt:lpstr>Use of spatial data</vt:lpstr>
      <vt:lpstr> Spatial data in a RDBMS </vt:lpstr>
      <vt:lpstr>Advantages of Spatial Databases </vt:lpstr>
      <vt:lpstr>Advantages of Spatial Databases </vt:lpstr>
      <vt:lpstr>Disadvantages of Spatial Databases </vt:lpstr>
      <vt:lpstr>Examples of SDBMS</vt:lpstr>
      <vt:lpstr>MySQL and spatial data</vt:lpstr>
      <vt:lpstr>Modeling</vt:lpstr>
      <vt:lpstr>MySQL – spatial data types</vt:lpstr>
      <vt:lpstr>MySQL – spatial data types</vt:lpstr>
      <vt:lpstr>MySQL – examples (put sentence like drawing lines or ploygon)</vt:lpstr>
      <vt:lpstr>MySQL – examples</vt:lpstr>
      <vt:lpstr>Differences  between Spatial and non- spatial Querying</vt:lpstr>
      <vt:lpstr>Selection – MySQL examples</vt:lpstr>
      <vt:lpstr>Selection – MySQL examples</vt:lpstr>
      <vt:lpstr>Spatial indexing</vt:lpstr>
      <vt:lpstr>Approaches</vt:lpstr>
      <vt:lpstr>Spatial indexing methods</vt:lpstr>
      <vt:lpstr>R-tree</vt:lpstr>
      <vt:lpstr>Split in R-tree</vt:lpstr>
      <vt:lpstr>Insertion in R-tree</vt:lpstr>
      <vt:lpstr>KD-tree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 Mopsi</dc:title>
  <dc:creator>Mohammad Rezaei</dc:creator>
  <cp:lastModifiedBy>mohammad</cp:lastModifiedBy>
  <cp:revision>787</cp:revision>
  <dcterms:created xsi:type="dcterms:W3CDTF">2006-08-16T00:00:00Z</dcterms:created>
  <dcterms:modified xsi:type="dcterms:W3CDTF">2013-04-09T10:57:12Z</dcterms:modified>
</cp:coreProperties>
</file>