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73" r:id="rId14"/>
    <p:sldId id="267" r:id="rId15"/>
    <p:sldId id="274" r:id="rId16"/>
    <p:sldId id="268" r:id="rId17"/>
    <p:sldId id="276" r:id="rId18"/>
    <p:sldId id="275" r:id="rId19"/>
    <p:sldId id="277" r:id="rId20"/>
    <p:sldId id="270" r:id="rId21"/>
    <p:sldId id="278" r:id="rId22"/>
    <p:sldId id="271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6F753-CCA2-4467-A4C1-BBEE79F848E6}" type="datetimeFigureOut">
              <a:rPr lang="fi-FI" smtClean="0"/>
              <a:t>17.4.2013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A376-F3F2-48C9-8442-C5D11084076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3"/>
            <a:ext cx="7772400" cy="1755627"/>
          </a:xfrm>
        </p:spPr>
        <p:txBody>
          <a:bodyPr>
            <a:normAutofit/>
          </a:bodyPr>
          <a:lstStyle/>
          <a:p>
            <a:r>
              <a:rPr lang="fi-FI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Tracking &amp; Login</a:t>
            </a:r>
            <a:br>
              <a:rPr lang="fi-FI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i-FI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persistence</a:t>
            </a:r>
            <a:endParaRPr lang="fi-FI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936104"/>
          </a:xfrm>
        </p:spPr>
        <p:txBody>
          <a:bodyPr>
            <a:normAutofit fontScale="92500" lnSpcReduction="20000"/>
          </a:bodyPr>
          <a:lstStyle/>
          <a:p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17.04.2013</a:t>
            </a:r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User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tracking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tracking</a:t>
            </a:r>
          </a:p>
          <a:p>
            <a:pPr marL="514350" indent="-514350">
              <a:buAutoNum type="arabicPeriod"/>
            </a:pP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</a:t>
            </a:r>
            <a:r>
              <a:rPr lang="fi-F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desired positioning 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methods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Maintain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 "current best estimate" of location by filtering out new, but less accurate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estimates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Take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advantage of the last best location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estimate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Stop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listening for location updates</a:t>
            </a:r>
          </a:p>
          <a:p>
            <a:endParaRPr lang="fi-FI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i-FI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User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tracking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849901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GPS is power-hungry 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i-FI" dirty="0">
                <a:latin typeface="Tahoma" pitchFamily="34" charset="0"/>
                <a:ea typeface="Tahoma" pitchFamily="34" charset="0"/>
                <a:cs typeface="Tahoma" pitchFamily="34" charset="0"/>
              </a:rPr>
              <a:t>3-4 hours </a:t>
            </a:r>
          </a:p>
          <a:p>
            <a:pPr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Symbian </a:t>
            </a:r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i-FI" dirty="0">
                <a:latin typeface="Tahoma" pitchFamily="34" charset="0"/>
                <a:ea typeface="Tahoma" pitchFamily="34" charset="0"/>
                <a:cs typeface="Tahoma" pitchFamily="34" charset="0"/>
              </a:rPr>
              <a:t>5-8 hours </a:t>
            </a:r>
          </a:p>
          <a:p>
            <a:pPr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Windows Phone</a:t>
            </a:r>
          </a:p>
          <a:p>
            <a:pPr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Android </a:t>
            </a:r>
          </a:p>
          <a:p>
            <a:pPr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iPhone</a:t>
            </a:r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GPS is power-hungry 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marL="0"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Reduce the size of the window of location updates</a:t>
            </a:r>
          </a:p>
          <a:p>
            <a:pPr marL="0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the location providers to return updates less frequently</a:t>
            </a:r>
          </a:p>
          <a:p>
            <a:pPr marL="0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Restrict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 set of providers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FontTx/>
              <a:buChar char="-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GPS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only when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needed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GPS is power-hungry 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523" y="2420888"/>
            <a:ext cx="829293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User tracking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1560" y="1484784"/>
            <a:ext cx="7704856" cy="5112570"/>
            <a:chOff x="323528" y="404664"/>
            <a:chExt cx="8964488" cy="5915973"/>
          </a:xfrm>
        </p:grpSpPr>
        <p:sp>
          <p:nvSpPr>
            <p:cNvPr id="5" name="Rounded Rectangle 4"/>
            <p:cNvSpPr/>
            <p:nvPr/>
          </p:nvSpPr>
          <p:spPr>
            <a:xfrm>
              <a:off x="827584" y="836712"/>
              <a:ext cx="1800200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Start Tracking</a:t>
              </a:r>
            </a:p>
          </p:txBody>
        </p:sp>
        <p:sp>
          <p:nvSpPr>
            <p:cNvPr id="6" name="Bevel 5"/>
            <p:cNvSpPr/>
            <p:nvPr/>
          </p:nvSpPr>
          <p:spPr>
            <a:xfrm>
              <a:off x="323528" y="4820813"/>
              <a:ext cx="2736304" cy="1499824"/>
            </a:xfrm>
            <a:prstGeom prst="bevel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" sz="12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 </a:t>
              </a:r>
              <a:r>
                <a:rPr lang="en" sz="20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LOCATION PROVIDER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" sz="2000" kern="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GPS/Network</a:t>
              </a:r>
              <a:r>
                <a:rPr lang="en" sz="2000" kern="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/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" sz="2000" kern="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WiFi</a:t>
              </a:r>
              <a:endParaRPr lang="en" kern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endParaRPr>
            </a:p>
          </p:txBody>
        </p:sp>
        <p:cxnSp>
          <p:nvCxnSpPr>
            <p:cNvPr id="7" name="Straight Arrow Connector 6"/>
            <p:cNvCxnSpPr>
              <a:stCxn id="5" idx="2"/>
              <a:endCxn id="6" idx="6"/>
            </p:cNvCxnSpPr>
            <p:nvPr/>
          </p:nvCxnSpPr>
          <p:spPr>
            <a:xfrm flipH="1">
              <a:off x="1691680" y="1412776"/>
              <a:ext cx="36004" cy="3408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xplosion 1 7"/>
            <p:cNvSpPr/>
            <p:nvPr/>
          </p:nvSpPr>
          <p:spPr>
            <a:xfrm>
              <a:off x="6660232" y="1628800"/>
              <a:ext cx="2016224" cy="2088232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Server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59832" y="3933056"/>
              <a:ext cx="144016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+mj-lt"/>
                  <a:sym typeface="Arial"/>
                </a:rPr>
                <a:t>1</a:t>
              </a:r>
            </a:p>
          </p:txBody>
        </p:sp>
        <p:cxnSp>
          <p:nvCxnSpPr>
            <p:cNvPr id="10" name="Shape 9"/>
            <p:cNvCxnSpPr>
              <a:stCxn id="6" idx="0"/>
              <a:endCxn id="9" idx="2"/>
            </p:cNvCxnSpPr>
            <p:nvPr/>
          </p:nvCxnSpPr>
          <p:spPr>
            <a:xfrm flipV="1">
              <a:off x="3059832" y="4077072"/>
              <a:ext cx="720080" cy="14936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059832" y="2444638"/>
              <a:ext cx="1440160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400" kern="0" dirty="0">
                <a:solidFill>
                  <a:srgbClr val="FFFFFF"/>
                </a:solidFill>
                <a:latin typeface="+mj-lt"/>
                <a:sym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59832" y="3317577"/>
              <a:ext cx="144016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+mj-lt"/>
                  <a:sym typeface="Arial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59832" y="3463867"/>
              <a:ext cx="144016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+mj-lt"/>
                  <a:sym typeface="Arial"/>
                </a:rPr>
                <a:t>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59832" y="3619758"/>
              <a:ext cx="144016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+mj-lt"/>
                  <a:sym typeface="Arial"/>
                </a:rPr>
                <a:t>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59832" y="3775649"/>
              <a:ext cx="144016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+mj-lt"/>
                  <a:sym typeface="Arial"/>
                </a:rPr>
                <a:t>2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3707904" y="2852936"/>
              <a:ext cx="0" cy="360040"/>
            </a:xfrm>
            <a:prstGeom prst="line">
              <a:avLst/>
            </a:prstGeom>
            <a:ln w="31750">
              <a:solidFill>
                <a:schemeClr val="bg1"/>
              </a:solidFill>
              <a:prstDash val="sysDot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499992" y="2564904"/>
              <a:ext cx="2232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2000" y="1904488"/>
              <a:ext cx="2232248" cy="604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Uploads  points to Server</a:t>
              </a:r>
            </a:p>
          </p:txBody>
        </p:sp>
        <p:sp>
          <p:nvSpPr>
            <p:cNvPr id="19" name="Flowchart: Decision 18"/>
            <p:cNvSpPr/>
            <p:nvPr/>
          </p:nvSpPr>
          <p:spPr>
            <a:xfrm>
              <a:off x="6804248" y="4293096"/>
              <a:ext cx="2483768" cy="936104"/>
            </a:xfrm>
            <a:prstGeom prst="flowChartDecisio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Saved Successfully ?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8028384" y="2996952"/>
              <a:ext cx="0" cy="12961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1"/>
              <a:endCxn id="11" idx="3"/>
            </p:cNvCxnSpPr>
            <p:nvPr/>
          </p:nvCxnSpPr>
          <p:spPr>
            <a:xfrm rot="10800000">
              <a:off x="4499992" y="2876686"/>
              <a:ext cx="2304256" cy="188446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hape 21"/>
            <p:cNvCxnSpPr>
              <a:stCxn id="19" idx="2"/>
            </p:cNvCxnSpPr>
            <p:nvPr/>
          </p:nvCxnSpPr>
          <p:spPr>
            <a:xfrm rot="5400000" flipH="1">
              <a:off x="5336958" y="2520026"/>
              <a:ext cx="1872208" cy="3546140"/>
            </a:xfrm>
            <a:prstGeom prst="bentConnector4">
              <a:avLst>
                <a:gd name="adj1" fmla="val -12210"/>
                <a:gd name="adj2" fmla="val 8626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724129" y="4437112"/>
              <a:ext cx="1008112" cy="356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OK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41577" y="4797152"/>
              <a:ext cx="1368152" cy="605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Delete points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89845" y="5517232"/>
              <a:ext cx="936104" cy="356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Error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84168" y="5877271"/>
              <a:ext cx="2016224" cy="356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Resend The points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66694" y="4154223"/>
              <a:ext cx="1849440" cy="605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Adds points into the Queue</a:t>
              </a:r>
            </a:p>
          </p:txBody>
        </p:sp>
        <p:sp>
          <p:nvSpPr>
            <p:cNvPr id="28" name="Circular Arrow 27"/>
            <p:cNvSpPr/>
            <p:nvPr/>
          </p:nvSpPr>
          <p:spPr>
            <a:xfrm rot="1568515">
              <a:off x="5039546" y="2439571"/>
              <a:ext cx="258127" cy="603386"/>
            </a:xfrm>
            <a:prstGeom prst="circularArrow">
              <a:avLst>
                <a:gd name="adj1" fmla="val 0"/>
                <a:gd name="adj2" fmla="val 1142319"/>
                <a:gd name="adj3" fmla="val 19050375"/>
                <a:gd name="adj4" fmla="val 10800000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400" kern="0">
                <a:solidFill>
                  <a:srgbClr val="000000"/>
                </a:solidFill>
                <a:latin typeface="+mj-lt"/>
                <a:sym typeface="Arial"/>
              </a:endParaRPr>
            </a:p>
          </p:txBody>
        </p:sp>
        <p:sp>
          <p:nvSpPr>
            <p:cNvPr id="29" name="Circular Arrow 28"/>
            <p:cNvSpPr/>
            <p:nvPr/>
          </p:nvSpPr>
          <p:spPr>
            <a:xfrm rot="6703283" flipH="1" flipV="1">
              <a:off x="3820031" y="5145631"/>
              <a:ext cx="164516" cy="507969"/>
            </a:xfrm>
            <a:prstGeom prst="circularArrow">
              <a:avLst>
                <a:gd name="adj1" fmla="val 0"/>
                <a:gd name="adj2" fmla="val 1142319"/>
                <a:gd name="adj3" fmla="val 19050375"/>
                <a:gd name="adj4" fmla="val 10800000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400" kern="0">
                <a:solidFill>
                  <a:srgbClr val="000000"/>
                </a:solidFill>
                <a:latin typeface="+mj-lt"/>
                <a:sym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8837" y="1821164"/>
              <a:ext cx="1296144" cy="605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Points Queue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2915816" y="3284984"/>
              <a:ext cx="0" cy="79208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Magnetic Disk 31"/>
            <p:cNvSpPr/>
            <p:nvPr/>
          </p:nvSpPr>
          <p:spPr>
            <a:xfrm>
              <a:off x="7740352" y="404664"/>
              <a:ext cx="1008112" cy="64807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MOPSI</a:t>
              </a:r>
            </a:p>
          </p:txBody>
        </p:sp>
        <p:cxnSp>
          <p:nvCxnSpPr>
            <p:cNvPr id="33" name="Shape 32"/>
            <p:cNvCxnSpPr>
              <a:endCxn id="32" idx="2"/>
            </p:cNvCxnSpPr>
            <p:nvPr/>
          </p:nvCxnSpPr>
          <p:spPr>
            <a:xfrm rot="5400000" flipH="1" flipV="1">
              <a:off x="6714238" y="1034734"/>
              <a:ext cx="1332148" cy="72008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372200" y="404664"/>
              <a:ext cx="1368152" cy="356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PHP</a:t>
              </a:r>
              <a:r>
                <a:rPr lang="en-US" sz="1400" kern="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, </a:t>
              </a:r>
              <a:r>
                <a:rPr lang="en-US" sz="1400" kern="0" dirty="0" err="1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MySQL</a:t>
              </a:r>
              <a:endParaRPr lang="en-US" sz="1400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endParaRPr>
            </a:p>
          </p:txBody>
        </p:sp>
        <p:cxnSp>
          <p:nvCxnSpPr>
            <p:cNvPr id="35" name="Straight Arrow Connector 34"/>
            <p:cNvCxnSpPr>
              <a:stCxn id="32" idx="3"/>
            </p:cNvCxnSpPr>
            <p:nvPr/>
          </p:nvCxnSpPr>
          <p:spPr>
            <a:xfrm>
              <a:off x="8244408" y="1052736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244408" y="1340768"/>
              <a:ext cx="899592" cy="356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Reply</a:t>
              </a:r>
              <a:endParaRPr lang="en-US" sz="1400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endParaRPr>
            </a:p>
          </p:txBody>
        </p:sp>
        <p:sp>
          <p:nvSpPr>
            <p:cNvPr id="37" name="Circular Arrow 36"/>
            <p:cNvSpPr/>
            <p:nvPr/>
          </p:nvSpPr>
          <p:spPr>
            <a:xfrm rot="8789141" flipH="1" flipV="1">
              <a:off x="7924058" y="3827639"/>
              <a:ext cx="320879" cy="371456"/>
            </a:xfrm>
            <a:prstGeom prst="circularArrow">
              <a:avLst>
                <a:gd name="adj1" fmla="val 0"/>
                <a:gd name="adj2" fmla="val 1142319"/>
                <a:gd name="adj3" fmla="val 19050375"/>
                <a:gd name="adj4" fmla="val 10800000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400" kern="0">
                <a:solidFill>
                  <a:srgbClr val="000000"/>
                </a:solidFill>
                <a:latin typeface="+mj-lt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User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login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Checking user credentials</a:t>
            </a:r>
            <a:endParaRPr lang="fi-FI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24151" y="1628800"/>
            <a:ext cx="4896321" cy="4569073"/>
            <a:chOff x="4196581" y="1772816"/>
            <a:chExt cx="4896321" cy="4569073"/>
          </a:xfrm>
        </p:grpSpPr>
        <p:grpSp>
          <p:nvGrpSpPr>
            <p:cNvPr id="6" name="Group 27"/>
            <p:cNvGrpSpPr/>
            <p:nvPr/>
          </p:nvGrpSpPr>
          <p:grpSpPr>
            <a:xfrm>
              <a:off x="4196581" y="2204864"/>
              <a:ext cx="4896321" cy="4137025"/>
              <a:chOff x="1409179" y="1873250"/>
              <a:chExt cx="4896321" cy="4137025"/>
            </a:xfrm>
          </p:grpSpPr>
          <p:pic>
            <p:nvPicPr>
              <p:cNvPr id="9" name="Picture 8" descr="http://sweetclipart.com/multisite/sweetclipart/files/smart_phone_icon.png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2950" y="2060848"/>
                <a:ext cx="1352550" cy="242402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" name="Group 25"/>
              <p:cNvGrpSpPr/>
              <p:nvPr/>
            </p:nvGrpSpPr>
            <p:grpSpPr>
              <a:xfrm>
                <a:off x="1409179" y="1873250"/>
                <a:ext cx="4767907" cy="4137025"/>
                <a:chOff x="1409179" y="1873250"/>
                <a:chExt cx="4767907" cy="4137025"/>
              </a:xfrm>
            </p:grpSpPr>
            <p:sp>
              <p:nvSpPr>
                <p:cNvPr id="1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5096966" y="2522538"/>
                  <a:ext cx="1080120" cy="68738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rPr>
                    <a:t>User: Radu</a:t>
                  </a:r>
                </a:p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rPr>
                    <a:t>Pass: *****</a:t>
                  </a:r>
                </a:p>
              </p:txBody>
            </p:sp>
            <p:sp>
              <p:nvSpPr>
                <p:cNvPr id="12" name="AutoShape 3"/>
                <p:cNvSpPr>
                  <a:spLocks noChangeArrowheads="1"/>
                </p:cNvSpPr>
                <p:nvPr/>
              </p:nvSpPr>
              <p:spPr bwMode="auto">
                <a:xfrm>
                  <a:off x="5197475" y="3386138"/>
                  <a:ext cx="879475" cy="36036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rPr>
                    <a:t>Login</a:t>
                  </a:r>
                </a:p>
              </p:txBody>
            </p:sp>
            <p:sp>
              <p:nvSpPr>
                <p:cNvPr id="13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854450" y="4368800"/>
                  <a:ext cx="546100" cy="30956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B050"/>
                      </a:solidFill>
                      <a:effectLst/>
                      <a:latin typeface="+mj-lt"/>
                      <a:cs typeface="Arial" pitchFamily="34" charset="0"/>
                    </a:rPr>
                    <a:t>OK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1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3013075" y="4398963"/>
                  <a:ext cx="546100" cy="309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B050"/>
                      </a:solidFill>
                      <a:effectLst/>
                      <a:latin typeface="+mj-lt"/>
                      <a:cs typeface="Arial" pitchFamily="34" charset="0"/>
                    </a:rPr>
                    <a:t>OK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1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003550" y="3443288"/>
                  <a:ext cx="546100" cy="309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+mj-lt"/>
                      <a:cs typeface="Arial" pitchFamily="34" charset="0"/>
                    </a:rPr>
                    <a:t>FAIL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1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394075" y="2505075"/>
                  <a:ext cx="546100" cy="30956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00B050"/>
                      </a:solidFill>
                      <a:effectLst/>
                      <a:latin typeface="+mj-lt"/>
                      <a:cs typeface="Arial" pitchFamily="34" charset="0"/>
                    </a:rPr>
                    <a:t>OK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cxnSp>
              <p:nvCxnSpPr>
                <p:cNvPr id="17" name="AutoShape 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281488" y="2314575"/>
                  <a:ext cx="1073150" cy="1176338"/>
                </a:xfrm>
                <a:prstGeom prst="straightConnector1">
                  <a:avLst/>
                </a:prstGeom>
                <a:noFill/>
                <a:ln w="38100">
                  <a:solidFill>
                    <a:srgbClr val="C050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18" name="Rectangle 9"/>
                <p:cNvSpPr>
                  <a:spLocks noChangeArrowheads="1"/>
                </p:cNvSpPr>
                <p:nvPr/>
              </p:nvSpPr>
              <p:spPr bwMode="auto">
                <a:xfrm>
                  <a:off x="2462213" y="2841625"/>
                  <a:ext cx="1819275" cy="5810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rPr>
                    <a:t>Attempt to login with cached data</a:t>
                  </a:r>
                </a:p>
              </p:txBody>
            </p:sp>
            <p:sp>
              <p:nvSpPr>
                <p:cNvPr id="19" name="Rectangle 10"/>
                <p:cNvSpPr>
                  <a:spLocks noChangeArrowheads="1"/>
                </p:cNvSpPr>
                <p:nvPr/>
              </p:nvSpPr>
              <p:spPr bwMode="auto">
                <a:xfrm>
                  <a:off x="2462213" y="5692775"/>
                  <a:ext cx="1819275" cy="3175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rPr>
                    <a:t>Load user settings</a:t>
                  </a:r>
                </a:p>
              </p:txBody>
            </p:sp>
            <p:sp>
              <p:nvSpPr>
                <p:cNvPr id="20" name="Rectangle 11"/>
                <p:cNvSpPr>
                  <a:spLocks noChangeArrowheads="1"/>
                </p:cNvSpPr>
                <p:nvPr/>
              </p:nvSpPr>
              <p:spPr bwMode="auto">
                <a:xfrm>
                  <a:off x="1768475" y="3794125"/>
                  <a:ext cx="1819275" cy="5810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rPr>
                    <a:t>Attempt to login on the server</a:t>
                  </a:r>
                </a:p>
              </p:txBody>
            </p:sp>
            <p:sp>
              <p:nvSpPr>
                <p:cNvPr id="21" name="Rectangle 12"/>
                <p:cNvSpPr>
                  <a:spLocks noChangeArrowheads="1"/>
                </p:cNvSpPr>
                <p:nvPr/>
              </p:nvSpPr>
              <p:spPr bwMode="auto">
                <a:xfrm>
                  <a:off x="2462213" y="1873250"/>
                  <a:ext cx="1819275" cy="5905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rPr>
                    <a:t>Check if the credentials exist</a:t>
                  </a:r>
                </a:p>
              </p:txBody>
            </p:sp>
            <p:sp>
              <p:nvSpPr>
                <p:cNvPr id="22" name="AutoShape 13"/>
                <p:cNvSpPr>
                  <a:spLocks noChangeArrowheads="1"/>
                </p:cNvSpPr>
                <p:nvPr/>
              </p:nvSpPr>
              <p:spPr bwMode="auto">
                <a:xfrm>
                  <a:off x="1409179" y="2717800"/>
                  <a:ext cx="879475" cy="36036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+mj-lt"/>
                      <a:cs typeface="Arial" pitchFamily="34" charset="0"/>
                    </a:rPr>
                    <a:t>Warning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cxnSp>
              <p:nvCxnSpPr>
                <p:cNvPr id="23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3394075" y="2463800"/>
                  <a:ext cx="0" cy="377825"/>
                </a:xfrm>
                <a:prstGeom prst="straightConnector1">
                  <a:avLst/>
                </a:prstGeom>
                <a:noFill/>
                <a:ln w="38100">
                  <a:solidFill>
                    <a:srgbClr val="C050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4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3011488" y="3425825"/>
                  <a:ext cx="0" cy="377825"/>
                </a:xfrm>
                <a:prstGeom prst="straightConnector1">
                  <a:avLst/>
                </a:prstGeom>
                <a:noFill/>
                <a:ln w="38100">
                  <a:solidFill>
                    <a:srgbClr val="C050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3011488" y="4373563"/>
                  <a:ext cx="0" cy="377825"/>
                </a:xfrm>
                <a:prstGeom prst="straightConnector1">
                  <a:avLst/>
                </a:prstGeom>
                <a:noFill/>
                <a:ln w="38100">
                  <a:solidFill>
                    <a:srgbClr val="C050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2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856606" y="2233290"/>
                  <a:ext cx="546100" cy="309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+mj-lt"/>
                      <a:cs typeface="Arial" pitchFamily="34" charset="0"/>
                    </a:rPr>
                    <a:t>FAIL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cxnSp>
              <p:nvCxnSpPr>
                <p:cNvPr id="27" name="AutoShape 18"/>
                <p:cNvCxnSpPr>
                  <a:cxnSpLocks noChangeShapeType="1"/>
                  <a:endCxn id="22" idx="0"/>
                </p:cNvCxnSpPr>
                <p:nvPr/>
              </p:nvCxnSpPr>
              <p:spPr bwMode="auto">
                <a:xfrm flipH="1">
                  <a:off x="1848917" y="2314575"/>
                  <a:ext cx="613296" cy="403225"/>
                </a:xfrm>
                <a:prstGeom prst="straightConnector1">
                  <a:avLst/>
                </a:prstGeom>
                <a:noFill/>
                <a:ln w="38100">
                  <a:solidFill>
                    <a:srgbClr val="C050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28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3908425" y="3425825"/>
                  <a:ext cx="0" cy="2278063"/>
                </a:xfrm>
                <a:prstGeom prst="straightConnector1">
                  <a:avLst/>
                </a:prstGeom>
                <a:noFill/>
                <a:ln w="38100">
                  <a:solidFill>
                    <a:srgbClr val="C050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2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24558" y="3241402"/>
                  <a:ext cx="546100" cy="30956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+mj-lt"/>
                      <a:cs typeface="Arial" pitchFamily="34" charset="0"/>
                    </a:rPr>
                    <a:t>FAIL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j-lt"/>
                    <a:cs typeface="Arial" pitchFamily="34" charset="0"/>
                  </a:endParaRPr>
                </a:p>
              </p:txBody>
            </p:sp>
            <p:cxnSp>
              <p:nvCxnSpPr>
                <p:cNvPr id="30" name="AutoShape 21"/>
                <p:cNvCxnSpPr>
                  <a:cxnSpLocks noChangeShapeType="1"/>
                  <a:endCxn id="22" idx="2"/>
                </p:cNvCxnSpPr>
                <p:nvPr/>
              </p:nvCxnSpPr>
              <p:spPr bwMode="auto">
                <a:xfrm flipH="1" flipV="1">
                  <a:off x="1848917" y="3078163"/>
                  <a:ext cx="367729" cy="667295"/>
                </a:xfrm>
                <a:prstGeom prst="straightConnector1">
                  <a:avLst/>
                </a:prstGeom>
                <a:noFill/>
                <a:ln w="38100">
                  <a:solidFill>
                    <a:srgbClr val="C050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1768475" y="4751388"/>
                  <a:ext cx="1888331" cy="5810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cs typeface="Arial" pitchFamily="34" charset="0"/>
                    </a:rPr>
                    <a:t>Update cached data with valid credentials</a:t>
                  </a:r>
                </a:p>
              </p:txBody>
            </p:sp>
            <p:cxnSp>
              <p:nvCxnSpPr>
                <p:cNvPr id="32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3013075" y="5326063"/>
                  <a:ext cx="0" cy="377825"/>
                </a:xfrm>
                <a:prstGeom prst="straightConnector1">
                  <a:avLst/>
                </a:prstGeom>
                <a:noFill/>
                <a:ln w="38100">
                  <a:solidFill>
                    <a:srgbClr val="C0504D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</p:grpSp>
        <p:cxnSp>
          <p:nvCxnSpPr>
            <p:cNvPr id="7" name="AutoShape 14"/>
            <p:cNvCxnSpPr>
              <a:cxnSpLocks noChangeShapeType="1"/>
            </p:cNvCxnSpPr>
            <p:nvPr/>
          </p:nvCxnSpPr>
          <p:spPr bwMode="auto">
            <a:xfrm>
              <a:off x="6156176" y="1844824"/>
              <a:ext cx="0" cy="377825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084168" y="1772816"/>
              <a:ext cx="1224136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1100" b="1" dirty="0" smtClean="0">
                  <a:solidFill>
                    <a:srgbClr val="00B050"/>
                  </a:solidFill>
                  <a:latin typeface="+mj-lt"/>
                  <a:cs typeface="Arial" pitchFamily="34" charset="0"/>
                </a:rPr>
                <a:t>Input username and </a:t>
              </a:r>
              <a:r>
                <a:rPr lang="en-US" sz="1100" b="1" dirty="0">
                  <a:solidFill>
                    <a:srgbClr val="00B050"/>
                  </a:solidFill>
                  <a:latin typeface="+mj-lt"/>
                  <a:cs typeface="Arial" pitchFamily="34" charset="0"/>
                </a:rPr>
                <a:t>p</a:t>
              </a:r>
              <a:r>
                <a:rPr lang="en-US" sz="1100" b="1" dirty="0" smtClean="0">
                  <a:solidFill>
                    <a:srgbClr val="00B050"/>
                  </a:solidFill>
                  <a:latin typeface="+mj-lt"/>
                  <a:cs typeface="Arial" pitchFamily="34" charset="0"/>
                </a:rPr>
                <a:t>assword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Arial" pitchFamily="34" charset="0"/>
              </a:endParaRPr>
            </a:p>
          </p:txBody>
        </p:sp>
      </p:grpSp>
      <p:sp>
        <p:nvSpPr>
          <p:cNvPr id="33" name="Text Placeholder 2"/>
          <p:cNvSpPr txBox="1">
            <a:spLocks/>
          </p:cNvSpPr>
          <p:nvPr/>
        </p:nvSpPr>
        <p:spPr>
          <a:xfrm>
            <a:off x="179512" y="1700808"/>
            <a:ext cx="3826768" cy="4967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User credentials need to be cached for offline mode and for fast login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2048" y="980728"/>
            <a:ext cx="8244408" cy="5256584"/>
            <a:chOff x="0" y="764704"/>
            <a:chExt cx="8964488" cy="5904656"/>
          </a:xfrm>
        </p:grpSpPr>
        <p:sp>
          <p:nvSpPr>
            <p:cNvPr id="5" name="Shape 61"/>
            <p:cNvSpPr txBox="1"/>
            <p:nvPr/>
          </p:nvSpPr>
          <p:spPr>
            <a:xfrm>
              <a:off x="4188353" y="1310064"/>
              <a:ext cx="1080120" cy="829697"/>
            </a:xfrm>
            <a:prstGeom prst="rect">
              <a:avLst/>
            </a:prstGeom>
          </p:spPr>
          <p:txBody>
            <a:bodyPr wrap="square" lIns="91425" tIns="91425" rIns="91425" bIns="91425" anchor="ctr" anchorCtr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" sz="12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user name  &amp; 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" sz="12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password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67544" y="764704"/>
              <a:ext cx="1296144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Application Start</a:t>
              </a:r>
            </a:p>
          </p:txBody>
        </p:sp>
        <p:sp>
          <p:nvSpPr>
            <p:cNvPr id="7" name="Flowchart: Decision 6"/>
            <p:cNvSpPr/>
            <p:nvPr/>
          </p:nvSpPr>
          <p:spPr>
            <a:xfrm>
              <a:off x="0" y="1897104"/>
              <a:ext cx="2160240" cy="727971"/>
            </a:xfrm>
            <a:prstGeom prst="flowChartDecision">
              <a:avLst/>
            </a:prstGeom>
            <a:solidFill>
              <a:srgbClr val="00B05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Remember </a:t>
              </a:r>
              <a:r>
                <a:rPr lang="en-US" sz="1200" kern="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me?</a:t>
              </a:r>
              <a:endParaRPr lang="en-US" sz="1200" kern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47864" y="764704"/>
              <a:ext cx="1440160" cy="4320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Login Screen</a:t>
              </a:r>
            </a:p>
          </p:txBody>
        </p:sp>
        <p:cxnSp>
          <p:nvCxnSpPr>
            <p:cNvPr id="9" name="Straight Arrow Connector 8"/>
            <p:cNvCxnSpPr>
              <a:endCxn id="7" idx="0"/>
            </p:cNvCxnSpPr>
            <p:nvPr/>
          </p:nvCxnSpPr>
          <p:spPr>
            <a:xfrm>
              <a:off x="1079104" y="1465056"/>
              <a:ext cx="1017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251520" y="4725144"/>
              <a:ext cx="1619672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Cache User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3243582" y="2276872"/>
              <a:ext cx="1656184" cy="648072"/>
            </a:xfrm>
            <a:prstGeom prst="flowChartDecis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Online?</a:t>
              </a:r>
            </a:p>
          </p:txBody>
        </p:sp>
        <p:cxnSp>
          <p:nvCxnSpPr>
            <p:cNvPr id="12" name="Elbow Connector 11"/>
            <p:cNvCxnSpPr/>
            <p:nvPr/>
          </p:nvCxnSpPr>
          <p:spPr>
            <a:xfrm flipV="1">
              <a:off x="2051720" y="980728"/>
              <a:ext cx="1284269" cy="125902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10" idx="3"/>
              <a:endCxn id="11" idx="1"/>
            </p:cNvCxnSpPr>
            <p:nvPr/>
          </p:nvCxnSpPr>
          <p:spPr>
            <a:xfrm flipV="1">
              <a:off x="1871192" y="2600908"/>
              <a:ext cx="1372390" cy="241226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2"/>
              <a:endCxn id="11" idx="0"/>
            </p:cNvCxnSpPr>
            <p:nvPr/>
          </p:nvCxnSpPr>
          <p:spPr>
            <a:xfrm>
              <a:off x="4067944" y="1196752"/>
              <a:ext cx="3730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123728" y="1988840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+mj-lt"/>
                  <a:cs typeface="Arial"/>
                  <a:sym typeface="Arial"/>
                </a:rPr>
                <a:t>No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9552" y="2780928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+mj-lt"/>
                  <a:cs typeface="Arial"/>
                  <a:sym typeface="Arial"/>
                </a:rPr>
                <a:t>Yes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430630" y="3573016"/>
              <a:ext cx="1296144" cy="720080"/>
            </a:xfrm>
            <a:prstGeom prst="roundRect">
              <a:avLst>
                <a:gd name="adj" fmla="val 209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Connect </a:t>
              </a:r>
              <a:r>
                <a:rPr lang="en-US" sz="1400" kern="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to </a:t>
              </a: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Server</a:t>
              </a:r>
            </a:p>
          </p:txBody>
        </p:sp>
        <p:cxnSp>
          <p:nvCxnSpPr>
            <p:cNvPr id="18" name="Straight Arrow Connector 17"/>
            <p:cNvCxnSpPr>
              <a:stCxn id="11" idx="2"/>
              <a:endCxn id="17" idx="0"/>
            </p:cNvCxnSpPr>
            <p:nvPr/>
          </p:nvCxnSpPr>
          <p:spPr>
            <a:xfrm>
              <a:off x="4071674" y="2924944"/>
              <a:ext cx="7028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3171574" y="5013176"/>
              <a:ext cx="1800200" cy="792088"/>
            </a:xfrm>
            <a:prstGeom prst="flowChartDecisi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Existing User?</a:t>
              </a:r>
            </a:p>
          </p:txBody>
        </p:sp>
        <p:cxnSp>
          <p:nvCxnSpPr>
            <p:cNvPr id="20" name="Straight Arrow Connector 19"/>
            <p:cNvCxnSpPr>
              <a:stCxn id="17" idx="2"/>
            </p:cNvCxnSpPr>
            <p:nvPr/>
          </p:nvCxnSpPr>
          <p:spPr>
            <a:xfrm flipH="1">
              <a:off x="4067944" y="4293096"/>
              <a:ext cx="1075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6084168" y="5805264"/>
              <a:ext cx="1296144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Login Successful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148064" y="3645024"/>
              <a:ext cx="129614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Login Fail</a:t>
              </a:r>
            </a:p>
          </p:txBody>
        </p:sp>
        <p:cxnSp>
          <p:nvCxnSpPr>
            <p:cNvPr id="23" name="Straight Connector 22"/>
            <p:cNvCxnSpPr>
              <a:stCxn id="19" idx="2"/>
            </p:cNvCxnSpPr>
            <p:nvPr/>
          </p:nvCxnSpPr>
          <p:spPr>
            <a:xfrm flipH="1">
              <a:off x="4067944" y="5805264"/>
              <a:ext cx="373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7883352" y="3284984"/>
              <a:ext cx="1081136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Welcome Screen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78846" y="2220647"/>
              <a:ext cx="666939" cy="345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No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39952" y="3140968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+mj-lt"/>
                  <a:cs typeface="Arial"/>
                  <a:sym typeface="Arial"/>
                </a:rPr>
                <a:t>Yes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76056" y="5085184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+mj-lt"/>
                  <a:cs typeface="Arial"/>
                  <a:sym typeface="Arial"/>
                </a:rPr>
                <a:t>No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15616" y="5949280"/>
              <a:ext cx="1872208" cy="345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Update in memory</a:t>
              </a:r>
            </a:p>
          </p:txBody>
        </p:sp>
        <p:cxnSp>
          <p:nvCxnSpPr>
            <p:cNvPr id="29" name="Elbow Connector 235"/>
            <p:cNvCxnSpPr>
              <a:stCxn id="19" idx="3"/>
              <a:endCxn id="22" idx="2"/>
            </p:cNvCxnSpPr>
            <p:nvPr/>
          </p:nvCxnSpPr>
          <p:spPr>
            <a:xfrm flipV="1">
              <a:off x="4971774" y="4293096"/>
              <a:ext cx="824362" cy="111612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Shape 61"/>
            <p:cNvSpPr txBox="1"/>
            <p:nvPr/>
          </p:nvSpPr>
          <p:spPr>
            <a:xfrm>
              <a:off x="1547664" y="3743509"/>
              <a:ext cx="1080120" cy="829697"/>
            </a:xfrm>
            <a:prstGeom prst="rect">
              <a:avLst/>
            </a:prstGeom>
          </p:spPr>
          <p:txBody>
            <a:bodyPr wrap="square" lIns="91425" tIns="91425" rIns="91425" bIns="91425" anchor="ctr" anchorCtr="0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" sz="12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user name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" sz="1200" kern="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&amp; </a:t>
              </a:r>
              <a:endParaRPr lang="en" sz="1200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endParaRP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" sz="12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password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63888" y="5877271"/>
              <a:ext cx="504056" cy="345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kern="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Arial"/>
                </a:rPr>
                <a:t>Yes</a:t>
              </a:r>
            </a:p>
          </p:txBody>
        </p:sp>
        <p:cxnSp>
          <p:nvCxnSpPr>
            <p:cNvPr id="32" name="Elbow Connector 251"/>
            <p:cNvCxnSpPr>
              <a:stCxn id="11" idx="3"/>
            </p:cNvCxnSpPr>
            <p:nvPr/>
          </p:nvCxnSpPr>
          <p:spPr>
            <a:xfrm>
              <a:off x="4899766" y="2600908"/>
              <a:ext cx="1864748" cy="3168352"/>
            </a:xfrm>
            <a:prstGeom prst="bentConnector2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21" idx="3"/>
              <a:endCxn id="24" idx="1"/>
            </p:cNvCxnSpPr>
            <p:nvPr/>
          </p:nvCxnSpPr>
          <p:spPr>
            <a:xfrm flipV="1">
              <a:off x="7380312" y="3609020"/>
              <a:ext cx="503040" cy="262829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7" idx="2"/>
              <a:endCxn id="10" idx="0"/>
            </p:cNvCxnSpPr>
            <p:nvPr/>
          </p:nvCxnSpPr>
          <p:spPr>
            <a:xfrm flipH="1">
              <a:off x="1061355" y="2625075"/>
              <a:ext cx="18765" cy="21000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10" idx="2"/>
              <a:endCxn id="21" idx="1"/>
            </p:cNvCxnSpPr>
            <p:nvPr/>
          </p:nvCxnSpPr>
          <p:spPr>
            <a:xfrm rot="16200000" flipH="1">
              <a:off x="3104710" y="3257854"/>
              <a:ext cx="936104" cy="5022812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persistence</a:t>
            </a:r>
            <a:endParaRPr lang="en-US" sz="3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User tracking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Private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nb-NO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appication’s </a:t>
            </a:r>
            <a:r>
              <a:rPr lang="nb-NO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local </a:t>
            </a:r>
            <a:r>
              <a:rPr lang="nb-NO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folder</a:t>
            </a:r>
            <a:endParaRPr lang="nb-NO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Cannot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be read by other apps or when connecting phone to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</a:t>
            </a:r>
          </a:p>
          <a:p>
            <a:pPr marL="0"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Usually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limited storage space (hundreds of MB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endParaRPr lang="fi-FI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fi-F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storing user settings, private data and local 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databases</a:t>
            </a:r>
            <a:endParaRPr lang="fi-FI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Public data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phone’s </a:t>
            </a:r>
            <a:r>
              <a:rPr lang="fi-F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file 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system</a:t>
            </a:r>
          </a:p>
          <a:p>
            <a:pPr marL="0">
              <a:buNone/>
            </a:pPr>
            <a:endParaRPr lang="fi-FI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Can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be read by any application or by connecting phone to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</a:t>
            </a:r>
          </a:p>
          <a:p>
            <a:pPr marL="0">
              <a:buNone/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Large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storage space (usually several GB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>
              <a:buNone/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be used for storing large data (photos, sounds, video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Options for data storage 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i-FI" dirty="0">
                <a:latin typeface="Tahoma" pitchFamily="34" charset="0"/>
                <a:ea typeface="Tahoma" pitchFamily="34" charset="0"/>
                <a:cs typeface="Tahoma" pitchFamily="34" charset="0"/>
              </a:rPr>
              <a:t>Shared Preferences</a:t>
            </a:r>
          </a:p>
          <a:p>
            <a:pPr>
              <a:buFontTx/>
              <a:buChar char="-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Store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private primitive data in key-value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pairs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i-FI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Files</a:t>
            </a:r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Store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private data on the device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memory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Store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public data on the shared external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storage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i-FI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SQLite </a:t>
            </a:r>
            <a:r>
              <a:rPr lang="fi-FI" dirty="0">
                <a:latin typeface="Tahoma" pitchFamily="34" charset="0"/>
                <a:ea typeface="Tahoma" pitchFamily="34" charset="0"/>
                <a:cs typeface="Tahoma" pitchFamily="34" charset="0"/>
              </a:rPr>
              <a:t>Databases</a:t>
            </a:r>
          </a:p>
          <a:p>
            <a:pPr>
              <a:buFontTx/>
              <a:buChar char="-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Store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structured data in a private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database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i-FI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Network </a:t>
            </a:r>
            <a:r>
              <a:rPr lang="fi-FI" dirty="0">
                <a:latin typeface="Tahoma" pitchFamily="34" charset="0"/>
                <a:ea typeface="Tahoma" pitchFamily="34" charset="0"/>
                <a:cs typeface="Tahoma" pitchFamily="34" charset="0"/>
              </a:rPr>
              <a:t>Connection</a:t>
            </a:r>
          </a:p>
          <a:p>
            <a:pPr>
              <a:buFontTx/>
              <a:buChar char="-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Store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data on the web with your own network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server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Positioning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methods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/>
        </p:nvGraphicFramePr>
        <p:xfrm>
          <a:off x="287909" y="1412776"/>
          <a:ext cx="8676579" cy="5131255"/>
        </p:xfrm>
        <a:graphic>
          <a:graphicData uri="http://schemas.openxmlformats.org/drawingml/2006/table">
            <a:tbl>
              <a:tblPr/>
              <a:tblGrid>
                <a:gridCol w="1333983"/>
                <a:gridCol w="3462952"/>
                <a:gridCol w="3879644"/>
              </a:tblGrid>
              <a:tr h="30868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Method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9873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Cell tower triangulation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works indoors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works almost globally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pretty accurate in cities (100 m)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inaccurate in rural areas (1-10 km)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8176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Cell ID database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no receiver needed on device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works almost globally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good accuracy in cities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- 3rd party database needed for IDs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inaccurate in rural areas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9873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Global Positioning System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works globally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good, consistent accuracy (10 m)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commonly supported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doesn't work indoors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weak accuracy in cities ('canyon effect')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consumes battery life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slow initialization (30-60 s)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8176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Assisted GPS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speeds up initialization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improves accuracy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not commonly supported on devices other than smart-phones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lack of standards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requires internet connection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9873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Wireless positioning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works indoors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accurate in cities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WiFi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receiver needed on device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doesn't work in rural areas or areas without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WiFi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- 3rd party database needed for IDs</a:t>
                      </a: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Many methods – one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location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Each method provides some estimate</a:t>
            </a:r>
          </a:p>
          <a:p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Determining which to use is a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trade-off</a:t>
            </a:r>
          </a:p>
          <a:p>
            <a:pPr marL="0"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Accuracy</a:t>
            </a:r>
          </a:p>
          <a:p>
            <a:pPr marL="0"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Speed</a:t>
            </a:r>
          </a:p>
          <a:p>
            <a:pPr marL="0"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Battery-efficiency</a:t>
            </a:r>
          </a:p>
          <a:p>
            <a:pPr>
              <a:buNone/>
            </a:pPr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i-FI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Positioning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accuracy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83357"/>
            <a:ext cx="8795320" cy="4525963"/>
          </a:xfrm>
        </p:spPr>
        <p:txBody>
          <a:bodyPr/>
          <a:lstStyle/>
          <a:p>
            <a:pPr marL="0"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Location estimates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consistent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accuracy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/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The most recent location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always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best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/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decide which one to use?</a:t>
            </a:r>
          </a:p>
          <a:p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Positioning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accuracy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When validating the accuracy consider</a:t>
            </a:r>
          </a:p>
          <a:p>
            <a:pPr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Timestamps </a:t>
            </a:r>
            <a:r>
              <a:rPr lang="fi-FI" dirty="0">
                <a:latin typeface="Tahoma" pitchFamily="34" charset="0"/>
                <a:ea typeface="Tahoma" pitchFamily="34" charset="0"/>
                <a:cs typeface="Tahoma" pitchFamily="34" charset="0"/>
              </a:rPr>
              <a:t>of the </a:t>
            </a: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</a:p>
          <a:p>
            <a:pPr>
              <a:buFontTx/>
              <a:buChar char="-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Claimed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accuracy of the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Positioning </a:t>
            </a:r>
            <a:r>
              <a:rPr lang="fi-FI" dirty="0">
                <a:latin typeface="Tahoma" pitchFamily="34" charset="0"/>
                <a:ea typeface="Tahoma" pitchFamily="34" charset="0"/>
                <a:cs typeface="Tahoma" pitchFamily="34" charset="0"/>
              </a:rPr>
              <a:t>method </a:t>
            </a: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used</a:t>
            </a:r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Positioning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accuracy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20081"/>
            <a:ext cx="7831906" cy="410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If user is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moving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mar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User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location has to recorded every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2-4 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/>
            <a:endParaRPr lang="fi-FI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Sending each point individually would create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too many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connections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If user is </a:t>
            </a:r>
            <a:r>
              <a:rPr lang="fi-FI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moving</a:t>
            </a:r>
            <a:endParaRPr lang="fi-FI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142961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needs to be sent in batches:</a:t>
            </a:r>
          </a:p>
          <a:p>
            <a:endParaRPr lang="fi-FI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2996952"/>
            <a:ext cx="7200800" cy="2592288"/>
            <a:chOff x="1046163" y="5392738"/>
            <a:chExt cx="5856287" cy="1465262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4244479" y="6421438"/>
              <a:ext cx="546100" cy="3095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+mj-lt"/>
                  <a:cs typeface="Arial" pitchFamily="34" charset="0"/>
                </a:rPr>
                <a:t>OK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1489075" y="5392738"/>
              <a:ext cx="876300" cy="2968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20 points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1046163" y="5656263"/>
              <a:ext cx="87312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" name="Rectangle 34"/>
            <p:cNvSpPr>
              <a:spLocks noChangeArrowheads="1"/>
            </p:cNvSpPr>
            <p:nvPr/>
          </p:nvSpPr>
          <p:spPr bwMode="auto">
            <a:xfrm>
              <a:off x="1133475" y="5656263"/>
              <a:ext cx="88900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Rectangle 35"/>
            <p:cNvSpPr>
              <a:spLocks noChangeArrowheads="1"/>
            </p:cNvSpPr>
            <p:nvPr/>
          </p:nvSpPr>
          <p:spPr bwMode="auto">
            <a:xfrm>
              <a:off x="1222375" y="5656263"/>
              <a:ext cx="87313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1309688" y="5656263"/>
              <a:ext cx="87312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1397000" y="5656263"/>
              <a:ext cx="87313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" name="Rectangle 38"/>
            <p:cNvSpPr>
              <a:spLocks noChangeArrowheads="1"/>
            </p:cNvSpPr>
            <p:nvPr/>
          </p:nvSpPr>
          <p:spPr bwMode="auto">
            <a:xfrm>
              <a:off x="1484313" y="5656263"/>
              <a:ext cx="87312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Rectangle 39"/>
            <p:cNvSpPr>
              <a:spLocks noChangeArrowheads="1"/>
            </p:cNvSpPr>
            <p:nvPr/>
          </p:nvSpPr>
          <p:spPr bwMode="auto">
            <a:xfrm>
              <a:off x="1571625" y="5656263"/>
              <a:ext cx="88900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Rectangle 40"/>
            <p:cNvSpPr>
              <a:spLocks noChangeArrowheads="1"/>
            </p:cNvSpPr>
            <p:nvPr/>
          </p:nvSpPr>
          <p:spPr bwMode="auto">
            <a:xfrm>
              <a:off x="1660525" y="5656263"/>
              <a:ext cx="87313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Rectangle 41"/>
            <p:cNvSpPr>
              <a:spLocks noChangeArrowheads="1"/>
            </p:cNvSpPr>
            <p:nvPr/>
          </p:nvSpPr>
          <p:spPr bwMode="auto">
            <a:xfrm>
              <a:off x="1747838" y="5656263"/>
              <a:ext cx="87312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" name="Rectangle 42"/>
            <p:cNvSpPr>
              <a:spLocks noChangeArrowheads="1"/>
            </p:cNvSpPr>
            <p:nvPr/>
          </p:nvSpPr>
          <p:spPr bwMode="auto">
            <a:xfrm>
              <a:off x="1835150" y="5656263"/>
              <a:ext cx="87313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Rectangle 43"/>
            <p:cNvSpPr>
              <a:spLocks noChangeArrowheads="1"/>
            </p:cNvSpPr>
            <p:nvPr/>
          </p:nvSpPr>
          <p:spPr bwMode="auto">
            <a:xfrm>
              <a:off x="1922463" y="5656263"/>
              <a:ext cx="87312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" name="Rectangle 44"/>
            <p:cNvSpPr>
              <a:spLocks noChangeArrowheads="1"/>
            </p:cNvSpPr>
            <p:nvPr/>
          </p:nvSpPr>
          <p:spPr bwMode="auto">
            <a:xfrm>
              <a:off x="2009775" y="5656263"/>
              <a:ext cx="88900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9" name="Rectangle 45"/>
            <p:cNvSpPr>
              <a:spLocks noChangeArrowheads="1"/>
            </p:cNvSpPr>
            <p:nvPr/>
          </p:nvSpPr>
          <p:spPr bwMode="auto">
            <a:xfrm>
              <a:off x="2098675" y="5656263"/>
              <a:ext cx="87313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0" name="Rectangle 46"/>
            <p:cNvSpPr>
              <a:spLocks noChangeArrowheads="1"/>
            </p:cNvSpPr>
            <p:nvPr/>
          </p:nvSpPr>
          <p:spPr bwMode="auto">
            <a:xfrm>
              <a:off x="2185988" y="5656263"/>
              <a:ext cx="87312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1" name="Rectangle 47"/>
            <p:cNvSpPr>
              <a:spLocks noChangeArrowheads="1"/>
            </p:cNvSpPr>
            <p:nvPr/>
          </p:nvSpPr>
          <p:spPr bwMode="auto">
            <a:xfrm>
              <a:off x="2273300" y="5656263"/>
              <a:ext cx="87313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2" name="Rectangle 48"/>
            <p:cNvSpPr>
              <a:spLocks noChangeArrowheads="1"/>
            </p:cNvSpPr>
            <p:nvPr/>
          </p:nvSpPr>
          <p:spPr bwMode="auto">
            <a:xfrm>
              <a:off x="2360613" y="5656263"/>
              <a:ext cx="87312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3" name="Rectangle 49"/>
            <p:cNvSpPr>
              <a:spLocks noChangeArrowheads="1"/>
            </p:cNvSpPr>
            <p:nvPr/>
          </p:nvSpPr>
          <p:spPr bwMode="auto">
            <a:xfrm>
              <a:off x="2447925" y="5656263"/>
              <a:ext cx="88900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4" name="Rectangle 50"/>
            <p:cNvSpPr>
              <a:spLocks noChangeArrowheads="1"/>
            </p:cNvSpPr>
            <p:nvPr/>
          </p:nvSpPr>
          <p:spPr bwMode="auto">
            <a:xfrm>
              <a:off x="2536825" y="5656263"/>
              <a:ext cx="87313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5" name="Rectangle 51"/>
            <p:cNvSpPr>
              <a:spLocks noChangeArrowheads="1"/>
            </p:cNvSpPr>
            <p:nvPr/>
          </p:nvSpPr>
          <p:spPr bwMode="auto">
            <a:xfrm>
              <a:off x="2624138" y="5656263"/>
              <a:ext cx="87312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6" name="Rectangle 52"/>
            <p:cNvSpPr>
              <a:spLocks noChangeArrowheads="1"/>
            </p:cNvSpPr>
            <p:nvPr/>
          </p:nvSpPr>
          <p:spPr bwMode="auto">
            <a:xfrm>
              <a:off x="2711450" y="5656263"/>
              <a:ext cx="87313" cy="334962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7" name="Rectangle 53"/>
            <p:cNvSpPr>
              <a:spLocks noChangeArrowheads="1"/>
            </p:cNvSpPr>
            <p:nvPr/>
          </p:nvSpPr>
          <p:spPr bwMode="auto">
            <a:xfrm>
              <a:off x="2798763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8" name="Rectangle 54"/>
            <p:cNvSpPr>
              <a:spLocks noChangeArrowheads="1"/>
            </p:cNvSpPr>
            <p:nvPr/>
          </p:nvSpPr>
          <p:spPr bwMode="auto">
            <a:xfrm>
              <a:off x="2886075" y="5656263"/>
              <a:ext cx="88900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9" name="Rectangle 55"/>
            <p:cNvSpPr>
              <a:spLocks noChangeArrowheads="1"/>
            </p:cNvSpPr>
            <p:nvPr/>
          </p:nvSpPr>
          <p:spPr bwMode="auto">
            <a:xfrm>
              <a:off x="2974975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" name="Rectangle 56"/>
            <p:cNvSpPr>
              <a:spLocks noChangeArrowheads="1"/>
            </p:cNvSpPr>
            <p:nvPr/>
          </p:nvSpPr>
          <p:spPr bwMode="auto">
            <a:xfrm>
              <a:off x="3062288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1" name="Rectangle 57"/>
            <p:cNvSpPr>
              <a:spLocks noChangeArrowheads="1"/>
            </p:cNvSpPr>
            <p:nvPr/>
          </p:nvSpPr>
          <p:spPr bwMode="auto">
            <a:xfrm>
              <a:off x="3149600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2" name="Rectangle 58"/>
            <p:cNvSpPr>
              <a:spLocks noChangeArrowheads="1"/>
            </p:cNvSpPr>
            <p:nvPr/>
          </p:nvSpPr>
          <p:spPr bwMode="auto">
            <a:xfrm>
              <a:off x="3236913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3" name="Rectangle 59"/>
            <p:cNvSpPr>
              <a:spLocks noChangeArrowheads="1"/>
            </p:cNvSpPr>
            <p:nvPr/>
          </p:nvSpPr>
          <p:spPr bwMode="auto">
            <a:xfrm>
              <a:off x="3324225" y="5656263"/>
              <a:ext cx="88900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4" name="Rectangle 60"/>
            <p:cNvSpPr>
              <a:spLocks noChangeArrowheads="1"/>
            </p:cNvSpPr>
            <p:nvPr/>
          </p:nvSpPr>
          <p:spPr bwMode="auto">
            <a:xfrm>
              <a:off x="3413125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5" name="Rectangle 61"/>
            <p:cNvSpPr>
              <a:spLocks noChangeArrowheads="1"/>
            </p:cNvSpPr>
            <p:nvPr/>
          </p:nvSpPr>
          <p:spPr bwMode="auto">
            <a:xfrm>
              <a:off x="3500438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6" name="Rectangle 62"/>
            <p:cNvSpPr>
              <a:spLocks noChangeArrowheads="1"/>
            </p:cNvSpPr>
            <p:nvPr/>
          </p:nvSpPr>
          <p:spPr bwMode="auto">
            <a:xfrm>
              <a:off x="3587750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7" name="Rectangle 63"/>
            <p:cNvSpPr>
              <a:spLocks noChangeArrowheads="1"/>
            </p:cNvSpPr>
            <p:nvPr/>
          </p:nvSpPr>
          <p:spPr bwMode="auto">
            <a:xfrm>
              <a:off x="3675063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8" name="Rectangle 64"/>
            <p:cNvSpPr>
              <a:spLocks noChangeArrowheads="1"/>
            </p:cNvSpPr>
            <p:nvPr/>
          </p:nvSpPr>
          <p:spPr bwMode="auto">
            <a:xfrm>
              <a:off x="3762375" y="5656263"/>
              <a:ext cx="88900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9" name="Rectangle 65"/>
            <p:cNvSpPr>
              <a:spLocks noChangeArrowheads="1"/>
            </p:cNvSpPr>
            <p:nvPr/>
          </p:nvSpPr>
          <p:spPr bwMode="auto">
            <a:xfrm>
              <a:off x="3851275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0" name="Rectangle 66"/>
            <p:cNvSpPr>
              <a:spLocks noChangeArrowheads="1"/>
            </p:cNvSpPr>
            <p:nvPr/>
          </p:nvSpPr>
          <p:spPr bwMode="auto">
            <a:xfrm>
              <a:off x="3938588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1" name="Rectangle 67"/>
            <p:cNvSpPr>
              <a:spLocks noChangeArrowheads="1"/>
            </p:cNvSpPr>
            <p:nvPr/>
          </p:nvSpPr>
          <p:spPr bwMode="auto">
            <a:xfrm>
              <a:off x="4025900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2" name="Rectangle 68"/>
            <p:cNvSpPr>
              <a:spLocks noChangeArrowheads="1"/>
            </p:cNvSpPr>
            <p:nvPr/>
          </p:nvSpPr>
          <p:spPr bwMode="auto">
            <a:xfrm>
              <a:off x="4113213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4200525" y="5656263"/>
              <a:ext cx="88900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4289425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4376738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4464050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Rectangle 73"/>
            <p:cNvSpPr>
              <a:spLocks noChangeArrowheads="1"/>
            </p:cNvSpPr>
            <p:nvPr/>
          </p:nvSpPr>
          <p:spPr bwMode="auto">
            <a:xfrm>
              <a:off x="4551363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8" name="Rectangle 74"/>
            <p:cNvSpPr>
              <a:spLocks noChangeArrowheads="1"/>
            </p:cNvSpPr>
            <p:nvPr/>
          </p:nvSpPr>
          <p:spPr bwMode="auto">
            <a:xfrm>
              <a:off x="4638675" y="5656263"/>
              <a:ext cx="88900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9" name="Rectangle 75"/>
            <p:cNvSpPr>
              <a:spLocks noChangeArrowheads="1"/>
            </p:cNvSpPr>
            <p:nvPr/>
          </p:nvSpPr>
          <p:spPr bwMode="auto">
            <a:xfrm>
              <a:off x="4727575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0" name="Rectangle 76"/>
            <p:cNvSpPr>
              <a:spLocks noChangeArrowheads="1"/>
            </p:cNvSpPr>
            <p:nvPr/>
          </p:nvSpPr>
          <p:spPr bwMode="auto">
            <a:xfrm>
              <a:off x="4814888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1" name="Rectangle 77"/>
            <p:cNvSpPr>
              <a:spLocks noChangeArrowheads="1"/>
            </p:cNvSpPr>
            <p:nvPr/>
          </p:nvSpPr>
          <p:spPr bwMode="auto">
            <a:xfrm>
              <a:off x="4902200" y="5656263"/>
              <a:ext cx="87313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2" name="Rectangle 78"/>
            <p:cNvSpPr>
              <a:spLocks noChangeArrowheads="1"/>
            </p:cNvSpPr>
            <p:nvPr/>
          </p:nvSpPr>
          <p:spPr bwMode="auto">
            <a:xfrm>
              <a:off x="4989513" y="5656263"/>
              <a:ext cx="87312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3" name="Rectangle 79"/>
            <p:cNvSpPr>
              <a:spLocks noChangeArrowheads="1"/>
            </p:cNvSpPr>
            <p:nvPr/>
          </p:nvSpPr>
          <p:spPr bwMode="auto">
            <a:xfrm>
              <a:off x="5076825" y="5656263"/>
              <a:ext cx="88900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4" name="Rectangle 80"/>
            <p:cNvSpPr>
              <a:spLocks noChangeArrowheads="1"/>
            </p:cNvSpPr>
            <p:nvPr/>
          </p:nvSpPr>
          <p:spPr bwMode="auto">
            <a:xfrm>
              <a:off x="5165725" y="5656263"/>
              <a:ext cx="1736725" cy="3349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……………………………….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cxnSp>
          <p:nvCxnSpPr>
            <p:cNvPr id="55" name="AutoShape 81"/>
            <p:cNvCxnSpPr>
              <a:cxnSpLocks noChangeShapeType="1"/>
            </p:cNvCxnSpPr>
            <p:nvPr/>
          </p:nvCxnSpPr>
          <p:spPr bwMode="auto">
            <a:xfrm flipH="1">
              <a:off x="1046163" y="6121400"/>
              <a:ext cx="1752600" cy="0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/>
            </a:ln>
            <a:effectLst/>
          </p:spPr>
        </p:cxnSp>
        <p:cxnSp>
          <p:nvCxnSpPr>
            <p:cNvPr id="56" name="AutoShape 82"/>
            <p:cNvCxnSpPr>
              <a:cxnSpLocks noChangeShapeType="1"/>
            </p:cNvCxnSpPr>
            <p:nvPr/>
          </p:nvCxnSpPr>
          <p:spPr bwMode="auto">
            <a:xfrm>
              <a:off x="1922463" y="6121400"/>
              <a:ext cx="0" cy="396875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7" name="Rectangle 83"/>
            <p:cNvSpPr>
              <a:spLocks noChangeArrowheads="1"/>
            </p:cNvSpPr>
            <p:nvPr/>
          </p:nvSpPr>
          <p:spPr bwMode="auto">
            <a:xfrm>
              <a:off x="1133475" y="6515100"/>
              <a:ext cx="1577975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Create JSON Array</a:t>
              </a:r>
            </a:p>
          </p:txBody>
        </p:sp>
        <p:sp>
          <p:nvSpPr>
            <p:cNvPr id="58" name="Rectangle 84"/>
            <p:cNvSpPr>
              <a:spLocks noChangeArrowheads="1"/>
            </p:cNvSpPr>
            <p:nvPr/>
          </p:nvSpPr>
          <p:spPr bwMode="auto">
            <a:xfrm>
              <a:off x="3059113" y="6515100"/>
              <a:ext cx="131445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Send to Server</a:t>
              </a:r>
            </a:p>
          </p:txBody>
        </p:sp>
        <p:cxnSp>
          <p:nvCxnSpPr>
            <p:cNvPr id="59" name="AutoShape 85"/>
            <p:cNvCxnSpPr>
              <a:cxnSpLocks noChangeShapeType="1"/>
            </p:cNvCxnSpPr>
            <p:nvPr/>
          </p:nvCxnSpPr>
          <p:spPr bwMode="auto">
            <a:xfrm>
              <a:off x="2711450" y="6667500"/>
              <a:ext cx="347663" cy="0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86"/>
            <p:cNvCxnSpPr>
              <a:cxnSpLocks noChangeShapeType="1"/>
            </p:cNvCxnSpPr>
            <p:nvPr/>
          </p:nvCxnSpPr>
          <p:spPr bwMode="auto">
            <a:xfrm>
              <a:off x="4371975" y="6667500"/>
              <a:ext cx="349250" cy="0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Rectangle 87"/>
            <p:cNvSpPr>
              <a:spLocks noChangeArrowheads="1"/>
            </p:cNvSpPr>
            <p:nvPr/>
          </p:nvSpPr>
          <p:spPr bwMode="auto">
            <a:xfrm>
              <a:off x="4721225" y="6515100"/>
              <a:ext cx="1749425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Remove from queue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639</Words>
  <Application>Microsoft Office PowerPoint</Application>
  <PresentationFormat>On-screen Show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Tracking &amp; Login Data persistence</vt:lpstr>
      <vt:lpstr>User tracking</vt:lpstr>
      <vt:lpstr>Positioning methods</vt:lpstr>
      <vt:lpstr>Many methods – one location</vt:lpstr>
      <vt:lpstr>Positioning accuracy</vt:lpstr>
      <vt:lpstr>Positioning accuracy</vt:lpstr>
      <vt:lpstr>Positioning accuracy</vt:lpstr>
      <vt:lpstr>If user is moving</vt:lpstr>
      <vt:lpstr>If user is moving</vt:lpstr>
      <vt:lpstr>User tracking</vt:lpstr>
      <vt:lpstr>User tracking</vt:lpstr>
      <vt:lpstr>GPS is power-hungry </vt:lpstr>
      <vt:lpstr>GPS is power-hungry </vt:lpstr>
      <vt:lpstr>GPS is power-hungry </vt:lpstr>
      <vt:lpstr>User tracking</vt:lpstr>
      <vt:lpstr>User login</vt:lpstr>
      <vt:lpstr>Checking user credentials</vt:lpstr>
      <vt:lpstr>Slide 18</vt:lpstr>
      <vt:lpstr>Data persistence</vt:lpstr>
      <vt:lpstr>Private data</vt:lpstr>
      <vt:lpstr>Public data</vt:lpstr>
      <vt:lpstr>Options for data storage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mvmonone</dc:creator>
  <cp:lastModifiedBy>mvmonone</cp:lastModifiedBy>
  <cp:revision>13</cp:revision>
  <dcterms:created xsi:type="dcterms:W3CDTF">2013-04-17T06:32:21Z</dcterms:created>
  <dcterms:modified xsi:type="dcterms:W3CDTF">2013-04-17T08:36:40Z</dcterms:modified>
</cp:coreProperties>
</file>