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321" r:id="rId5"/>
    <p:sldId id="259" r:id="rId6"/>
    <p:sldId id="261" r:id="rId7"/>
    <p:sldId id="262" r:id="rId8"/>
    <p:sldId id="322" r:id="rId9"/>
    <p:sldId id="323" r:id="rId10"/>
    <p:sldId id="361" r:id="rId11"/>
    <p:sldId id="362" r:id="rId12"/>
    <p:sldId id="324" r:id="rId13"/>
    <p:sldId id="363" r:id="rId14"/>
    <p:sldId id="325" r:id="rId15"/>
    <p:sldId id="263" r:id="rId16"/>
    <p:sldId id="326" r:id="rId17"/>
    <p:sldId id="327" r:id="rId18"/>
    <p:sldId id="269" r:id="rId19"/>
    <p:sldId id="270" r:id="rId20"/>
    <p:sldId id="271" r:id="rId21"/>
    <p:sldId id="272" r:id="rId22"/>
    <p:sldId id="274" r:id="rId23"/>
    <p:sldId id="275" r:id="rId24"/>
    <p:sldId id="276" r:id="rId25"/>
    <p:sldId id="279" r:id="rId26"/>
    <p:sldId id="284" r:id="rId27"/>
    <p:sldId id="283" r:id="rId28"/>
    <p:sldId id="318" r:id="rId29"/>
    <p:sldId id="285" r:id="rId30"/>
    <p:sldId id="286" r:id="rId31"/>
    <p:sldId id="328" r:id="rId32"/>
    <p:sldId id="329" r:id="rId33"/>
    <p:sldId id="331" r:id="rId34"/>
    <p:sldId id="333" r:id="rId35"/>
    <p:sldId id="335" r:id="rId36"/>
    <p:sldId id="337" r:id="rId37"/>
    <p:sldId id="339" r:id="rId38"/>
    <p:sldId id="341" r:id="rId39"/>
    <p:sldId id="343" r:id="rId40"/>
    <p:sldId id="345" r:id="rId41"/>
    <p:sldId id="346" r:id="rId42"/>
    <p:sldId id="348" r:id="rId43"/>
    <p:sldId id="349" r:id="rId44"/>
    <p:sldId id="350" r:id="rId45"/>
    <p:sldId id="347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14" r:id="rId55"/>
    <p:sldId id="31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6" r:id="rId65"/>
    <p:sldId id="320" r:id="rId66"/>
    <p:sldId id="317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A7454-134A-416F-821B-0084BD93B054}" type="datetimeFigureOut">
              <a:rPr lang="en-US" smtClean="0"/>
              <a:pPr/>
              <a:t>5/7/2013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F38BC-AC09-4C7F-83BD-1F421FF6580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8503-6A01-40BD-99E6-746BC8870387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8503-6A01-40BD-99E6-746BC8870387}" type="slidenum">
              <a:rPr lang="en-IN" smtClean="0"/>
              <a:pPr/>
              <a:t>50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8503-6A01-40BD-99E6-746BC8870387}" type="slidenum">
              <a:rPr lang="en-IN" smtClean="0"/>
              <a:pPr/>
              <a:t>51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ekaosepaishvili?hc_location=timelin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facebook.com/roadmap/offline-access-remova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facebook.com/blog/post/2011/05/13/how-to--handle-expired-access-token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facebook.com/roadmap/completed-changes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IN" dirty="0" smtClean="0"/>
              <a:t>Mopsi – Facebook</a:t>
            </a:r>
            <a:br>
              <a:rPr lang="en-IN" dirty="0" smtClean="0"/>
            </a:br>
            <a:r>
              <a:rPr lang="en-IN" dirty="0" smtClean="0"/>
              <a:t>(Social Network Analysis)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IN" dirty="0" smtClean="0"/>
              <a:t>Chaitanya Khurana</a:t>
            </a:r>
          </a:p>
          <a:p>
            <a:r>
              <a:rPr lang="en-IN" dirty="0" smtClean="0"/>
              <a:t>May, 2013</a:t>
            </a:r>
            <a:endParaRPr lang="en-IN" dirty="0"/>
          </a:p>
        </p:txBody>
      </p:sp>
      <p:pic>
        <p:nvPicPr>
          <p:cNvPr id="4" name="Picture 3" descr="s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362200"/>
            <a:ext cx="1981200" cy="1621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Facebook photo on Map (Mopsi)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49530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radu ma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981200"/>
            <a:ext cx="8229600" cy="4135477"/>
          </a:xfrm>
        </p:spPr>
      </p:pic>
      <p:sp>
        <p:nvSpPr>
          <p:cNvPr id="11" name="TextBox 10"/>
          <p:cNvSpPr txBox="1"/>
          <p:nvPr/>
        </p:nvSpPr>
        <p:spPr>
          <a:xfrm>
            <a:off x="457200" y="4572000"/>
            <a:ext cx="3334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Facebook photo on Map in Mopsi</a:t>
            </a:r>
          </a:p>
          <a:p>
            <a:r>
              <a:rPr lang="en-IN" dirty="0" smtClean="0"/>
              <a:t>with location</a:t>
            </a:r>
            <a:endParaRPr lang="en-IN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29000" y="5029200"/>
            <a:ext cx="1295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Photo album of </a:t>
            </a:r>
            <a:r>
              <a:rPr lang="en-IN" dirty="0" smtClean="0"/>
              <a:t>Mopsi user </a:t>
            </a:r>
            <a:r>
              <a:rPr lang="en-IN" dirty="0" smtClean="0"/>
              <a:t>in </a:t>
            </a:r>
            <a:r>
              <a:rPr lang="en-IN" dirty="0" smtClean="0"/>
              <a:t>Facebook</a:t>
            </a:r>
            <a:endParaRPr lang="en-IN" dirty="0"/>
          </a:p>
        </p:txBody>
      </p:sp>
      <p:pic>
        <p:nvPicPr>
          <p:cNvPr id="6" name="Content Placeholder 5" descr="radu albu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272" y="1600200"/>
            <a:ext cx="4653455" cy="4525963"/>
          </a:xfrm>
        </p:spPr>
      </p:pic>
      <p:cxnSp>
        <p:nvCxnSpPr>
          <p:cNvPr id="8" name="Elbow Connector 7"/>
          <p:cNvCxnSpPr/>
          <p:nvPr/>
        </p:nvCxnSpPr>
        <p:spPr>
          <a:xfrm flipV="1">
            <a:off x="1676400" y="1752600"/>
            <a:ext cx="4572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905000"/>
            <a:ext cx="1783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Mopsi-Facebook </a:t>
            </a:r>
          </a:p>
          <a:p>
            <a:r>
              <a:rPr lang="en-IN" dirty="0" smtClean="0"/>
              <a:t>user</a:t>
            </a:r>
            <a:endParaRPr lang="en-IN" dirty="0"/>
          </a:p>
        </p:txBody>
      </p:sp>
      <p:cxnSp>
        <p:nvCxnSpPr>
          <p:cNvPr id="11" name="Elbow Connector 10"/>
          <p:cNvCxnSpPr/>
          <p:nvPr/>
        </p:nvCxnSpPr>
        <p:spPr>
          <a:xfrm rot="10800000">
            <a:off x="6781800" y="1828800"/>
            <a:ext cx="762000" cy="533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43800" y="2133600"/>
            <a:ext cx="17306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Photo Album </a:t>
            </a:r>
          </a:p>
          <a:p>
            <a:r>
              <a:rPr lang="en-IN" dirty="0" smtClean="0"/>
              <a:t>on Facebook</a:t>
            </a:r>
          </a:p>
          <a:p>
            <a:r>
              <a:rPr lang="en-IN" dirty="0" smtClean="0"/>
              <a:t>created by </a:t>
            </a:r>
          </a:p>
          <a:p>
            <a:r>
              <a:rPr lang="en-IN" dirty="0" smtClean="0"/>
              <a:t>Mopsi-Facebook</a:t>
            </a:r>
          </a:p>
          <a:p>
            <a:r>
              <a:rPr lang="en-IN" dirty="0" smtClean="0"/>
              <a:t>user.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2.3 Publish route on Facebook</a:t>
            </a:r>
            <a:endParaRPr lang="en-IN" dirty="0"/>
          </a:p>
        </p:txBody>
      </p:sp>
      <p:pic>
        <p:nvPicPr>
          <p:cNvPr id="4" name="Content Placeholder 3" descr="radu rout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033" y="1600200"/>
            <a:ext cx="4727933" cy="4525963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1600200" y="2362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2133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Distance &amp; </a:t>
            </a:r>
          </a:p>
          <a:p>
            <a:r>
              <a:rPr lang="en-IN" dirty="0" smtClean="0"/>
              <a:t>Mode of Transport</a:t>
            </a:r>
            <a:endParaRPr lang="en-IN" dirty="0"/>
          </a:p>
        </p:txBody>
      </p:sp>
      <p:cxnSp>
        <p:nvCxnSpPr>
          <p:cNvPr id="11" name="Elbow Connector 10"/>
          <p:cNvCxnSpPr/>
          <p:nvPr/>
        </p:nvCxnSpPr>
        <p:spPr>
          <a:xfrm flipV="1">
            <a:off x="1447800" y="2971800"/>
            <a:ext cx="762000" cy="533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3276600"/>
            <a:ext cx="21814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Image of route</a:t>
            </a:r>
          </a:p>
          <a:p>
            <a:r>
              <a:rPr lang="en-IN" dirty="0" smtClean="0"/>
              <a:t>covered by user.</a:t>
            </a:r>
          </a:p>
          <a:p>
            <a:r>
              <a:rPr lang="en-IN" dirty="0" smtClean="0"/>
              <a:t>If we </a:t>
            </a:r>
            <a:r>
              <a:rPr lang="en-IN" b="1" dirty="0" smtClean="0"/>
              <a:t>click</a:t>
            </a:r>
            <a:r>
              <a:rPr lang="en-IN" dirty="0" smtClean="0"/>
              <a:t> on this,</a:t>
            </a:r>
          </a:p>
          <a:p>
            <a:r>
              <a:rPr lang="en-IN" dirty="0" smtClean="0"/>
              <a:t>we can see the route</a:t>
            </a:r>
          </a:p>
          <a:p>
            <a:r>
              <a:rPr lang="en-IN" dirty="0" smtClean="0"/>
              <a:t>and analyze it in</a:t>
            </a:r>
          </a:p>
          <a:p>
            <a:r>
              <a:rPr lang="en-IN" dirty="0" smtClean="0"/>
              <a:t>Mopsi System. </a:t>
            </a:r>
            <a:endParaRPr lang="en-IN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5105400" y="25908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39000" y="2209800"/>
            <a:ext cx="1774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Starting location </a:t>
            </a:r>
          </a:p>
          <a:p>
            <a:r>
              <a:rPr lang="en-IN" dirty="0" smtClean="0"/>
              <a:t>&amp; final location</a:t>
            </a:r>
            <a:endParaRPr lang="en-IN" dirty="0"/>
          </a:p>
        </p:txBody>
      </p:sp>
      <p:sp>
        <p:nvSpPr>
          <p:cNvPr id="18" name="Right Brace 17"/>
          <p:cNvSpPr/>
          <p:nvPr/>
        </p:nvSpPr>
        <p:spPr>
          <a:xfrm>
            <a:off x="4343400" y="2743200"/>
            <a:ext cx="152400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4572000" y="2895600"/>
            <a:ext cx="307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Time, distance &amp; speed of user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User’s route on Mopsi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-1143000" y="6248400"/>
            <a:ext cx="1143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 flipH="1">
            <a:off x="-2133600" y="4953000"/>
            <a:ext cx="76200" cy="381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Content Placeholder 11" descr="radu rout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0"/>
            <a:ext cx="8763000" cy="5029200"/>
          </a:xfrm>
        </p:spPr>
      </p:pic>
      <p:sp>
        <p:nvSpPr>
          <p:cNvPr id="13" name="TextBox 12"/>
          <p:cNvSpPr txBox="1"/>
          <p:nvPr/>
        </p:nvSpPr>
        <p:spPr>
          <a:xfrm>
            <a:off x="4191000" y="4114800"/>
            <a:ext cx="738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Route</a:t>
            </a:r>
            <a:endParaRPr lang="en-IN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76800" y="43434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90800" y="4876800"/>
            <a:ext cx="167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Details of Route</a:t>
            </a:r>
            <a:endParaRPr lang="en-IN" dirty="0"/>
          </a:p>
        </p:txBody>
      </p:sp>
      <p:sp>
        <p:nvSpPr>
          <p:cNvPr id="19" name="Left Brace 18"/>
          <p:cNvSpPr/>
          <p:nvPr/>
        </p:nvSpPr>
        <p:spPr>
          <a:xfrm>
            <a:off x="2438400" y="4648200"/>
            <a:ext cx="15544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2.4 Mopsi-Facebook Network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2.4.1 Front end for fetching Facebook data</a:t>
            </a:r>
          </a:p>
          <a:p>
            <a:pPr>
              <a:buNone/>
            </a:pPr>
            <a:r>
              <a:rPr lang="en-IN" dirty="0" smtClean="0"/>
              <a:t>2.4.2 Back end for storing fetched data</a:t>
            </a:r>
          </a:p>
          <a:p>
            <a:pPr>
              <a:buNone/>
            </a:pPr>
            <a:r>
              <a:rPr lang="en-IN" dirty="0" smtClean="0"/>
              <a:t>2.4.3 Key points related to graph generation</a:t>
            </a:r>
          </a:p>
          <a:p>
            <a:pPr>
              <a:buNone/>
            </a:pPr>
            <a:r>
              <a:rPr lang="en-IN" dirty="0" smtClean="0"/>
              <a:t>2.4.4 My Facebook Network</a:t>
            </a:r>
          </a:p>
          <a:p>
            <a:pPr>
              <a:buNone/>
            </a:pPr>
            <a:r>
              <a:rPr lang="en-IN" dirty="0" smtClean="0"/>
              <a:t>2.4.5 Mopsi-Facebook current Network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2.4.1 Front End for fetching FB data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IN" sz="2800" b="1" dirty="0" smtClean="0"/>
              <a:t>    5 PHP files, 4 classes and 6 Methods </a:t>
            </a:r>
          </a:p>
          <a:p>
            <a:pPr>
              <a:buNone/>
            </a:pPr>
            <a:r>
              <a:rPr lang="en-IN" sz="2800" b="1" dirty="0" smtClean="0"/>
              <a:t>     PHP files - </a:t>
            </a:r>
            <a:r>
              <a:rPr lang="en-IN" sz="2800" dirty="0" smtClean="0"/>
              <a:t>index.php, Facebook.php, Base_Facebook.php, </a:t>
            </a:r>
            <a:r>
              <a:rPr lang="en-IN" sz="2800" dirty="0" err="1" smtClean="0"/>
              <a:t>facebookFriends.class.php</a:t>
            </a:r>
            <a:r>
              <a:rPr lang="en-IN" sz="2800" dirty="0" smtClean="0"/>
              <a:t> &amp; </a:t>
            </a:r>
            <a:r>
              <a:rPr lang="en-IN" sz="2800" dirty="0" err="1" smtClean="0"/>
              <a:t>facebookAuthentication.class.php</a:t>
            </a:r>
            <a:r>
              <a:rPr lang="en-IN" sz="2800" dirty="0" smtClean="0"/>
              <a:t>. </a:t>
            </a:r>
          </a:p>
          <a:p>
            <a:pPr>
              <a:buNone/>
            </a:pPr>
            <a:r>
              <a:rPr lang="en-IN" sz="2800" dirty="0" smtClean="0"/>
              <a:t>     Facebook.php and Base_facebook.php contains many methods which are used for accessing data from Facebook API.</a:t>
            </a:r>
          </a:p>
          <a:p>
            <a:pPr lvl="0">
              <a:buNone/>
            </a:pPr>
            <a:endParaRPr lang="en-IN" sz="2800" b="1" dirty="0" smtClean="0"/>
          </a:p>
          <a:p>
            <a:pPr lvl="0">
              <a:buNone/>
            </a:pPr>
            <a:r>
              <a:rPr lang="en-IN" sz="2800" b="1" dirty="0" smtClean="0"/>
              <a:t>    4 classes - </a:t>
            </a:r>
            <a:r>
              <a:rPr lang="en-IN" sz="2800" dirty="0" smtClean="0"/>
              <a:t>Facebook, </a:t>
            </a:r>
            <a:r>
              <a:rPr lang="en-IN" sz="2800" dirty="0" err="1" smtClean="0"/>
              <a:t>BaseFacebook</a:t>
            </a:r>
            <a:r>
              <a:rPr lang="en-IN" sz="2800" dirty="0" smtClean="0"/>
              <a:t>, </a:t>
            </a:r>
            <a:r>
              <a:rPr lang="en-IN" sz="2800" dirty="0" err="1" smtClean="0"/>
              <a:t>FacebookAuthentication</a:t>
            </a:r>
            <a:r>
              <a:rPr lang="en-IN" sz="2800" dirty="0" smtClean="0"/>
              <a:t> and </a:t>
            </a:r>
            <a:r>
              <a:rPr lang="en-IN" sz="2800" dirty="0" err="1" smtClean="0"/>
              <a:t>FacebookFriends</a:t>
            </a:r>
            <a:endParaRPr lang="en-IN" sz="2800" dirty="0" smtClean="0"/>
          </a:p>
          <a:p>
            <a:endParaRPr lang="en-IN" sz="2800" dirty="0" smtClean="0"/>
          </a:p>
          <a:p>
            <a:pPr>
              <a:buNone/>
            </a:pPr>
            <a:endParaRPr lang="en-IN" sz="2800" dirty="0" smtClean="0"/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2.4.1 Front End for fetching FB data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IN" sz="2400" b="1" dirty="0" smtClean="0"/>
              <a:t>6 Methods</a:t>
            </a:r>
          </a:p>
          <a:p>
            <a:pPr marL="457200" lvl="0" indent="-457200">
              <a:buAutoNum type="arabicPeriod"/>
            </a:pPr>
            <a:r>
              <a:rPr lang="en-IN" sz="2400" dirty="0" err="1" smtClean="0"/>
              <a:t>getAccessToken</a:t>
            </a:r>
            <a:r>
              <a:rPr lang="en-IN" sz="2400" dirty="0" smtClean="0"/>
              <a:t>()</a:t>
            </a:r>
          </a:p>
          <a:p>
            <a:pPr marL="457200" lvl="0" indent="-457200">
              <a:buAutoNum type="arabicPeriod"/>
            </a:pPr>
            <a:r>
              <a:rPr lang="en-IN" sz="2400" dirty="0" err="1" smtClean="0"/>
              <a:t>getUser</a:t>
            </a:r>
            <a:r>
              <a:rPr lang="en-IN" sz="2400" dirty="0" smtClean="0"/>
              <a:t>()</a:t>
            </a:r>
          </a:p>
          <a:p>
            <a:pPr marL="457200" lvl="0" indent="-457200">
              <a:buAutoNum type="arabicPeriod"/>
            </a:pPr>
            <a:r>
              <a:rPr lang="en-IN" sz="2400" dirty="0" err="1" smtClean="0"/>
              <a:t>api</a:t>
            </a:r>
            <a:r>
              <a:rPr lang="en-IN" sz="2400" dirty="0" smtClean="0"/>
              <a:t>(‘/’. $</a:t>
            </a:r>
            <a:r>
              <a:rPr lang="en-IN" sz="2400" dirty="0" err="1" smtClean="0"/>
              <a:t>userID</a:t>
            </a:r>
            <a:r>
              <a:rPr lang="en-IN" sz="2400" dirty="0" smtClean="0"/>
              <a:t>)</a:t>
            </a:r>
          </a:p>
          <a:p>
            <a:pPr marL="457200" lvl="0" indent="-457200">
              <a:buAutoNum type="arabicPeriod"/>
            </a:pPr>
            <a:r>
              <a:rPr lang="en-IN" sz="2400" dirty="0" err="1" smtClean="0"/>
              <a:t>getFacebookFriends</a:t>
            </a:r>
            <a:r>
              <a:rPr lang="en-IN" sz="2400" dirty="0" smtClean="0"/>
              <a:t>($</a:t>
            </a:r>
            <a:r>
              <a:rPr lang="en-IN" sz="2400" dirty="0" err="1" smtClean="0"/>
              <a:t>access_token,$userID,$fullname_facebook_user</a:t>
            </a:r>
            <a:r>
              <a:rPr lang="en-IN" sz="2400" dirty="0" smtClean="0"/>
              <a:t>)</a:t>
            </a:r>
          </a:p>
          <a:p>
            <a:pPr marL="457200" lvl="0" indent="-457200">
              <a:buAutoNum type="arabicPeriod"/>
            </a:pPr>
            <a:r>
              <a:rPr lang="en-IN" sz="2400" dirty="0" err="1" smtClean="0"/>
              <a:t>checkFacebookFriends</a:t>
            </a:r>
            <a:r>
              <a:rPr lang="en-IN" sz="2400" dirty="0" smtClean="0"/>
              <a:t>($</a:t>
            </a:r>
            <a:r>
              <a:rPr lang="en-IN" sz="2400" dirty="0" err="1" smtClean="0"/>
              <a:t>userID</a:t>
            </a:r>
            <a:r>
              <a:rPr lang="en-IN" sz="2400" dirty="0" smtClean="0"/>
              <a:t>)</a:t>
            </a:r>
          </a:p>
          <a:p>
            <a:pPr marL="457200" lvl="0" indent="-457200">
              <a:buAutoNum type="arabicPeriod"/>
            </a:pPr>
            <a:r>
              <a:rPr lang="en-IN" sz="2400" dirty="0" err="1" smtClean="0"/>
              <a:t>checkFBauth</a:t>
            </a:r>
            <a:r>
              <a:rPr lang="en-IN" sz="2400" dirty="0" smtClean="0"/>
              <a:t>($</a:t>
            </a:r>
            <a:r>
              <a:rPr lang="en-IN" sz="2400" dirty="0" err="1" smtClean="0"/>
              <a:t>userID,$email,$access_token,$fullname_facebook_user</a:t>
            </a:r>
            <a:r>
              <a:rPr lang="en-IN" sz="2400" dirty="0" smtClean="0"/>
              <a:t>)</a:t>
            </a:r>
          </a:p>
          <a:p>
            <a:pPr marL="457200" lvl="0" indent="-457200">
              <a:buAutoNum type="arabicPeriod"/>
            </a:pPr>
            <a:endParaRPr lang="en-IN" sz="2400" dirty="0" smtClean="0"/>
          </a:p>
          <a:p>
            <a:pPr marL="457200" lvl="0" indent="-457200">
              <a:buAutoNum type="arabicPeriod"/>
            </a:pPr>
            <a:endParaRPr lang="en-I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2.4.2 Back end for storing fetched data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N" sz="2500" b="1" dirty="0" smtClean="0"/>
              <a:t>Tables</a:t>
            </a:r>
          </a:p>
          <a:p>
            <a:pPr algn="ctr">
              <a:buNone/>
            </a:pPr>
            <a:endParaRPr lang="en-IN" sz="2500" b="1" dirty="0" smtClean="0"/>
          </a:p>
          <a:p>
            <a:pPr>
              <a:buNone/>
            </a:pPr>
            <a:r>
              <a:rPr lang="en-IN" sz="2500" b="1" dirty="0" smtClean="0"/>
              <a:t>Table 1:</a:t>
            </a:r>
            <a:r>
              <a:rPr lang="en-IN" sz="2500" dirty="0" smtClean="0"/>
              <a:t> </a:t>
            </a:r>
            <a:r>
              <a:rPr lang="en-IN" sz="2500" dirty="0" err="1" smtClean="0"/>
              <a:t>facebook_friends</a:t>
            </a:r>
            <a:r>
              <a:rPr lang="en-IN" sz="2500" dirty="0" smtClean="0"/>
              <a:t> (id, friends)</a:t>
            </a:r>
          </a:p>
          <a:p>
            <a:pPr>
              <a:buNone/>
            </a:pPr>
            <a:r>
              <a:rPr lang="en-IN" sz="2500" b="1" dirty="0" smtClean="0"/>
              <a:t>Table 2:</a:t>
            </a:r>
            <a:r>
              <a:rPr lang="en-IN" sz="2500" dirty="0" smtClean="0"/>
              <a:t> </a:t>
            </a:r>
            <a:r>
              <a:rPr lang="en-IN" sz="2500" dirty="0" err="1" smtClean="0"/>
              <a:t>facebook_nodes</a:t>
            </a:r>
            <a:r>
              <a:rPr lang="en-IN" sz="2500" dirty="0" smtClean="0"/>
              <a:t> (id, label)</a:t>
            </a:r>
          </a:p>
          <a:p>
            <a:pPr>
              <a:buNone/>
            </a:pPr>
            <a:r>
              <a:rPr lang="en-IN" sz="2500" b="1" dirty="0" smtClean="0"/>
              <a:t>Table 3:</a:t>
            </a:r>
            <a:r>
              <a:rPr lang="en-IN" sz="2500" dirty="0" smtClean="0"/>
              <a:t> </a:t>
            </a:r>
            <a:r>
              <a:rPr lang="en-IN" sz="2500" dirty="0" err="1" smtClean="0"/>
              <a:t>facebook_edges</a:t>
            </a:r>
            <a:r>
              <a:rPr lang="en-IN" sz="2500" dirty="0" smtClean="0"/>
              <a:t> (source, target)</a:t>
            </a:r>
          </a:p>
          <a:p>
            <a:pPr>
              <a:buNone/>
            </a:pPr>
            <a:r>
              <a:rPr lang="en-IN" sz="2500" b="1" dirty="0" smtClean="0"/>
              <a:t>Table 4: </a:t>
            </a:r>
            <a:r>
              <a:rPr lang="en-IN" sz="2500" dirty="0" smtClean="0"/>
              <a:t>Staff (Email, </a:t>
            </a:r>
            <a:r>
              <a:rPr lang="en-IN" sz="2500" dirty="0" err="1" smtClean="0"/>
              <a:t>Facebook_uid</a:t>
            </a:r>
            <a:r>
              <a:rPr lang="en-IN" sz="2500" dirty="0" smtClean="0"/>
              <a:t>, </a:t>
            </a:r>
            <a:r>
              <a:rPr lang="en-IN" sz="2500" dirty="0" err="1" smtClean="0"/>
              <a:t>FB_access_token</a:t>
            </a:r>
            <a:r>
              <a:rPr lang="en-IN" sz="2500" dirty="0" smtClean="0"/>
              <a:t>, </a:t>
            </a:r>
            <a:r>
              <a:rPr lang="en-IN" sz="2500" dirty="0" err="1" smtClean="0"/>
              <a:t>Facebook_name</a:t>
            </a:r>
            <a:r>
              <a:rPr lang="en-IN" sz="2500" dirty="0" smtClean="0"/>
              <a:t>)</a:t>
            </a:r>
            <a:endParaRPr lang="en-IN" sz="2500" b="1" dirty="0" smtClean="0"/>
          </a:p>
          <a:p>
            <a:pPr>
              <a:buNone/>
            </a:pPr>
            <a:endParaRPr lang="en-IN" sz="2500" dirty="0" smtClean="0"/>
          </a:p>
          <a:p>
            <a:pPr>
              <a:buNone/>
            </a:pPr>
            <a:endParaRPr lang="en-IN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500" dirty="0" smtClean="0"/>
              <a:t>2.4.3 Key points related to graph generation</a:t>
            </a:r>
            <a:endParaRPr lang="en-IN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IN" sz="3000" dirty="0" smtClean="0"/>
              <a:t>    </a:t>
            </a:r>
            <a:r>
              <a:rPr lang="en-IN" sz="2500" dirty="0" smtClean="0"/>
              <a:t>Facebook allows fetching friends who are up to 1 degree of separation.</a:t>
            </a:r>
          </a:p>
          <a:p>
            <a:pPr>
              <a:buNone/>
            </a:pPr>
            <a:r>
              <a:rPr lang="en-IN" sz="2500" dirty="0" smtClean="0"/>
              <a:t>   </a:t>
            </a:r>
          </a:p>
          <a:p>
            <a:pPr>
              <a:buNone/>
            </a:pPr>
            <a:r>
              <a:rPr lang="en-IN" sz="2500" dirty="0" smtClean="0"/>
              <a:t>    </a:t>
            </a:r>
            <a:r>
              <a:rPr lang="en-IN" sz="2500" b="1" dirty="0" smtClean="0"/>
              <a:t>Example</a:t>
            </a:r>
            <a:r>
              <a:rPr lang="en-IN" sz="2500" dirty="0" smtClean="0"/>
              <a:t> –</a:t>
            </a:r>
          </a:p>
          <a:p>
            <a:pPr>
              <a:buNone/>
            </a:pPr>
            <a:r>
              <a:rPr lang="en-IN" sz="2500" dirty="0" smtClean="0"/>
              <a:t>    </a:t>
            </a:r>
            <a:r>
              <a:rPr lang="en-IN" sz="2500" dirty="0" smtClean="0">
                <a:solidFill>
                  <a:srgbClr val="D60093"/>
                </a:solidFill>
              </a:rPr>
              <a:t>Chaitanya</a:t>
            </a:r>
            <a:r>
              <a:rPr lang="en-IN" sz="2500" dirty="0" smtClean="0"/>
              <a:t> – Facebook User</a:t>
            </a:r>
          </a:p>
          <a:p>
            <a:pPr>
              <a:buNone/>
            </a:pPr>
            <a:r>
              <a:rPr lang="en-IN" sz="2500" dirty="0" smtClean="0"/>
              <a:t>    We can select </a:t>
            </a:r>
            <a:r>
              <a:rPr lang="en-IN" sz="2500" dirty="0" smtClean="0">
                <a:solidFill>
                  <a:srgbClr val="00B050"/>
                </a:solidFill>
              </a:rPr>
              <a:t>green </a:t>
            </a:r>
            <a:r>
              <a:rPr lang="en-IN" sz="2500" dirty="0" smtClean="0"/>
              <a:t>nodes</a:t>
            </a:r>
          </a:p>
          <a:p>
            <a:pPr>
              <a:buNone/>
            </a:pPr>
            <a:r>
              <a:rPr lang="en-IN" sz="2500" dirty="0" smtClean="0"/>
              <a:t>    White nodes are 2 degrees away</a:t>
            </a:r>
          </a:p>
          <a:p>
            <a:pPr>
              <a:buNone/>
            </a:pPr>
            <a:r>
              <a:rPr lang="en-IN" sz="2500" dirty="0" smtClean="0"/>
              <a:t>    so they cannot be fetched!</a:t>
            </a:r>
          </a:p>
        </p:txBody>
      </p:sp>
      <p:pic>
        <p:nvPicPr>
          <p:cNvPr id="4" name="Picture 3" descr="two de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86000"/>
            <a:ext cx="3600953" cy="32961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2209800"/>
            <a:ext cx="203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 is friend of Andrei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5562600"/>
            <a:ext cx="199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A is friend of </a:t>
            </a:r>
            <a:r>
              <a:rPr lang="en-IN" dirty="0" err="1" smtClean="0"/>
              <a:t>Mikko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7245723" y="3962400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B is friend of Radu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500" dirty="0" smtClean="0"/>
              <a:t>2.4.3 Key points related to graph generation</a:t>
            </a:r>
            <a:endParaRPr lang="en-IN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IN" dirty="0" smtClean="0"/>
              <a:t>   </a:t>
            </a:r>
            <a:r>
              <a:rPr lang="en-IN" sz="2500" dirty="0" smtClean="0"/>
              <a:t>Two links in the complete graph: </a:t>
            </a:r>
          </a:p>
          <a:p>
            <a:pPr lvl="0">
              <a:buNone/>
            </a:pPr>
            <a:r>
              <a:rPr lang="en-IN" sz="2500" dirty="0" smtClean="0"/>
              <a:t>    </a:t>
            </a:r>
            <a:r>
              <a:rPr lang="en-IN" sz="2500" dirty="0" smtClean="0">
                <a:solidFill>
                  <a:srgbClr val="00B050"/>
                </a:solidFill>
              </a:rPr>
              <a:t>Direct links</a:t>
            </a:r>
            <a:r>
              <a:rPr lang="en-IN" sz="2500" dirty="0" smtClean="0"/>
              <a:t> (links between me and my friends) </a:t>
            </a:r>
          </a:p>
          <a:p>
            <a:pPr lvl="0">
              <a:buNone/>
            </a:pPr>
            <a:r>
              <a:rPr lang="en-IN" sz="2500" dirty="0" smtClean="0"/>
              <a:t>   </a:t>
            </a:r>
            <a:r>
              <a:rPr lang="en-IN" sz="2500" dirty="0" smtClean="0">
                <a:solidFill>
                  <a:srgbClr val="0070C0"/>
                </a:solidFill>
              </a:rPr>
              <a:t> </a:t>
            </a:r>
          </a:p>
          <a:p>
            <a:pPr lvl="0">
              <a:buNone/>
            </a:pPr>
            <a:r>
              <a:rPr lang="en-IN" sz="2500" dirty="0" smtClean="0">
                <a:solidFill>
                  <a:srgbClr val="0070C0"/>
                </a:solidFill>
              </a:rPr>
              <a:t>    Friend-Friend link</a:t>
            </a:r>
          </a:p>
          <a:p>
            <a:pPr lvl="0">
              <a:buNone/>
            </a:pPr>
            <a:r>
              <a:rPr lang="en-IN" sz="2500" dirty="0" smtClean="0">
                <a:solidFill>
                  <a:srgbClr val="0070C0"/>
                </a:solidFill>
              </a:rPr>
              <a:t>   </a:t>
            </a:r>
            <a:r>
              <a:rPr lang="en-IN" sz="2500" dirty="0" smtClean="0"/>
              <a:t> (links between my</a:t>
            </a:r>
          </a:p>
          <a:p>
            <a:pPr lvl="0">
              <a:buNone/>
            </a:pPr>
            <a:r>
              <a:rPr lang="en-IN" sz="2500" dirty="0" smtClean="0"/>
              <a:t>    friends)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 descr="dir ed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276600"/>
            <a:ext cx="3429000" cy="3063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Index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IN" sz="3000" dirty="0" smtClean="0"/>
              <a:t>System diagram</a:t>
            </a:r>
          </a:p>
          <a:p>
            <a:pPr marL="514350" indent="-514350">
              <a:buAutoNum type="arabicPeriod"/>
            </a:pPr>
            <a:r>
              <a:rPr lang="en-IN" sz="3000" dirty="0" smtClean="0"/>
              <a:t>Mopsi-Facebook features</a:t>
            </a:r>
          </a:p>
          <a:p>
            <a:pPr marL="514350" indent="-514350">
              <a:buAutoNum type="arabicPeriod"/>
            </a:pPr>
            <a:r>
              <a:rPr lang="en-IN" sz="3000" dirty="0" smtClean="0"/>
              <a:t>Facebook data for Recommendation System</a:t>
            </a:r>
          </a:p>
          <a:p>
            <a:pPr marL="514350" indent="-514350">
              <a:buAutoNum type="arabicPeriod"/>
            </a:pPr>
            <a:r>
              <a:rPr lang="en-IN" sz="3000" dirty="0" smtClean="0"/>
              <a:t>Access token &amp; other minor issues</a:t>
            </a:r>
          </a:p>
          <a:p>
            <a:pPr marL="514350" indent="-514350">
              <a:buAutoNum type="arabicPeriod"/>
            </a:pPr>
            <a:r>
              <a:rPr lang="en-IN" sz="3000" dirty="0" smtClean="0"/>
              <a:t>Suggestions based on Friends network</a:t>
            </a:r>
          </a:p>
          <a:p>
            <a:pPr marL="514350" indent="-514350">
              <a:buAutoNum type="arabicPeriod"/>
            </a:pPr>
            <a:r>
              <a:rPr lang="en-IN" sz="3000" dirty="0" smtClean="0"/>
              <a:t>Different companies use NA.</a:t>
            </a:r>
            <a:endParaRPr lang="en-IN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500" dirty="0" smtClean="0"/>
              <a:t>2.4.3 Key points related to graph generation</a:t>
            </a:r>
            <a:endParaRPr lang="en-IN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2500" dirty="0" smtClean="0"/>
              <a:t>Example:</a:t>
            </a:r>
          </a:p>
          <a:p>
            <a:pPr>
              <a:buNone/>
            </a:pPr>
            <a:r>
              <a:rPr lang="en-IN" sz="2500" dirty="0" smtClean="0"/>
              <a:t>Nodes (N = 530)</a:t>
            </a:r>
          </a:p>
          <a:p>
            <a:pPr>
              <a:buNone/>
            </a:pPr>
            <a:endParaRPr lang="en-IN" sz="2500" dirty="0" smtClean="0"/>
          </a:p>
          <a:p>
            <a:pPr>
              <a:buNone/>
            </a:pPr>
            <a:r>
              <a:rPr lang="en-IN" sz="2500" dirty="0" smtClean="0"/>
              <a:t>                            </a:t>
            </a:r>
            <a:r>
              <a:rPr lang="en-IN" sz="2500" b="1" dirty="0" smtClean="0"/>
              <a:t>Execution time</a:t>
            </a:r>
          </a:p>
          <a:p>
            <a:pPr>
              <a:buNone/>
            </a:pPr>
            <a:endParaRPr lang="en-IN" sz="2500" b="1" dirty="0" smtClean="0"/>
          </a:p>
          <a:p>
            <a:pPr lvl="0"/>
            <a:r>
              <a:rPr lang="en-IN" sz="2500" dirty="0" smtClean="0"/>
              <a:t>Fetching </a:t>
            </a:r>
            <a:r>
              <a:rPr lang="en-IN" sz="2500" dirty="0" smtClean="0">
                <a:solidFill>
                  <a:srgbClr val="00B050"/>
                </a:solidFill>
              </a:rPr>
              <a:t>Direct</a:t>
            </a:r>
            <a:r>
              <a:rPr lang="en-IN" sz="2500" dirty="0" smtClean="0"/>
              <a:t> links take </a:t>
            </a:r>
            <a:r>
              <a:rPr lang="en-IN" sz="2500" b="1" dirty="0" smtClean="0"/>
              <a:t>1 to 2 sec</a:t>
            </a:r>
            <a:r>
              <a:rPr lang="en-IN" sz="2500" dirty="0" smtClean="0"/>
              <a:t> (maximum) – Direct links are 530.</a:t>
            </a:r>
          </a:p>
          <a:p>
            <a:pPr lvl="0"/>
            <a:r>
              <a:rPr lang="en-IN" sz="2500" dirty="0" smtClean="0"/>
              <a:t>Fetching </a:t>
            </a:r>
            <a:r>
              <a:rPr lang="en-IN" sz="2500" dirty="0" smtClean="0">
                <a:solidFill>
                  <a:srgbClr val="00B050"/>
                </a:solidFill>
              </a:rPr>
              <a:t>Direct</a:t>
            </a:r>
            <a:r>
              <a:rPr lang="en-IN" sz="2500" dirty="0" smtClean="0"/>
              <a:t> + </a:t>
            </a:r>
            <a:r>
              <a:rPr lang="en-IN" sz="2500" dirty="0" smtClean="0">
                <a:solidFill>
                  <a:srgbClr val="0070C0"/>
                </a:solidFill>
              </a:rPr>
              <a:t>Friend-Friend</a:t>
            </a:r>
            <a:r>
              <a:rPr lang="en-IN" sz="2500" dirty="0" smtClean="0"/>
              <a:t> link took nearly </a:t>
            </a:r>
            <a:r>
              <a:rPr lang="en-IN" sz="2500" b="1" dirty="0" smtClean="0"/>
              <a:t>3 min</a:t>
            </a:r>
            <a:r>
              <a:rPr lang="en-IN" sz="2500" dirty="0" smtClean="0"/>
              <a:t>. Number of indirect links depends. In my case, it was 3,000 (approx.)</a:t>
            </a:r>
          </a:p>
          <a:p>
            <a:pPr>
              <a:buNone/>
            </a:pPr>
            <a:endParaRPr lang="en-IN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500" dirty="0" smtClean="0"/>
              <a:t>2.4.3 Key points related to graph generation</a:t>
            </a:r>
            <a:endParaRPr lang="en-IN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 To fetch friends network a user must be </a:t>
            </a:r>
            <a:r>
              <a:rPr lang="en-IN" dirty="0" smtClean="0">
                <a:solidFill>
                  <a:srgbClr val="00B050"/>
                </a:solidFill>
              </a:rPr>
              <a:t>logged in</a:t>
            </a:r>
            <a:r>
              <a:rPr lang="en-IN" dirty="0" smtClean="0"/>
              <a:t> to Facebook.                                    </a:t>
            </a:r>
          </a:p>
          <a:p>
            <a:pPr>
              <a:buNone/>
            </a:pPr>
            <a:r>
              <a:rPr lang="en-IN" dirty="0" smtClean="0"/>
              <a:t>                                                                </a:t>
            </a:r>
          </a:p>
          <a:p>
            <a:pPr>
              <a:buNone/>
            </a:pPr>
            <a:r>
              <a:rPr lang="en-IN" dirty="0" smtClean="0"/>
              <a:t>   It means the user will allow/authorize the app to fetch the data.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It cannot be done in background (when the user is </a:t>
            </a:r>
            <a:r>
              <a:rPr lang="en-IN" dirty="0" smtClean="0">
                <a:solidFill>
                  <a:srgbClr val="FF0000"/>
                </a:solidFill>
              </a:rPr>
              <a:t>logged out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 descr="us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209800"/>
            <a:ext cx="1271588" cy="1018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2.4.4 My Facebook Network</a:t>
            </a:r>
            <a:endParaRPr lang="en-IN" dirty="0"/>
          </a:p>
        </p:txBody>
      </p:sp>
      <p:pic>
        <p:nvPicPr>
          <p:cNvPr id="6" name="Content Placeholder 5" descr="my_F_network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523" y="2205600"/>
            <a:ext cx="3600953" cy="3315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2.4.4 My Facebook Network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N" sz="2500" b="1" dirty="0" smtClean="0"/>
              <a:t>Operation 1</a:t>
            </a:r>
            <a:r>
              <a:rPr lang="en-IN" sz="2500" dirty="0" smtClean="0"/>
              <a:t> – </a:t>
            </a:r>
            <a:r>
              <a:rPr lang="en-IN" sz="2500" b="1" dirty="0" smtClean="0"/>
              <a:t>Layout</a:t>
            </a:r>
          </a:p>
          <a:p>
            <a:pPr>
              <a:buNone/>
            </a:pPr>
            <a:endParaRPr lang="en-IN" sz="2500" dirty="0" smtClean="0"/>
          </a:p>
          <a:p>
            <a:pPr>
              <a:buNone/>
            </a:pPr>
            <a:r>
              <a:rPr lang="en-IN" sz="2500" dirty="0" smtClean="0"/>
              <a:t>ForceAtlas 2 Layout</a:t>
            </a:r>
          </a:p>
          <a:p>
            <a:pPr>
              <a:buNone/>
            </a:pPr>
            <a:r>
              <a:rPr lang="en-IN" sz="2500" dirty="0" smtClean="0"/>
              <a:t>  - Scaling: 30.0</a:t>
            </a:r>
          </a:p>
          <a:p>
            <a:pPr>
              <a:buNone/>
            </a:pPr>
            <a:endParaRPr lang="en-IN" sz="2500" dirty="0"/>
          </a:p>
        </p:txBody>
      </p:sp>
      <p:pic>
        <p:nvPicPr>
          <p:cNvPr id="4" name="Picture 3" descr="my_F_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514600"/>
            <a:ext cx="4896534" cy="4067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2.4.4 My Facebook Network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N" sz="2500" b="1" dirty="0" smtClean="0"/>
              <a:t>Operation 2 – Average Degree</a:t>
            </a:r>
            <a:r>
              <a:rPr lang="en-IN" sz="2500" dirty="0" smtClean="0"/>
              <a:t> (3.314)       </a:t>
            </a:r>
          </a:p>
          <a:p>
            <a:pPr algn="ctr">
              <a:buNone/>
            </a:pPr>
            <a:r>
              <a:rPr lang="en-IN" sz="2500" dirty="0" smtClean="0">
                <a:solidFill>
                  <a:srgbClr val="0070C0"/>
                </a:solidFill>
              </a:rPr>
              <a:t>                                                                              Chaitanya Khurana</a:t>
            </a:r>
          </a:p>
          <a:p>
            <a:pPr>
              <a:buNone/>
            </a:pPr>
            <a:r>
              <a:rPr lang="en-IN" sz="2500" dirty="0" smtClean="0"/>
              <a:t>Size of node varies</a:t>
            </a:r>
          </a:p>
          <a:p>
            <a:pPr>
              <a:buNone/>
            </a:pPr>
            <a:r>
              <a:rPr lang="en-IN" sz="2500" dirty="0" smtClean="0"/>
              <a:t>according to the </a:t>
            </a:r>
          </a:p>
          <a:p>
            <a:pPr>
              <a:buNone/>
            </a:pPr>
            <a:r>
              <a:rPr lang="en-IN" sz="2500" dirty="0" smtClean="0"/>
              <a:t>node degree.</a:t>
            </a:r>
          </a:p>
          <a:p>
            <a:pPr>
              <a:buNone/>
            </a:pPr>
            <a:endParaRPr lang="en-IN" sz="2500" b="1" dirty="0" smtClean="0"/>
          </a:p>
          <a:p>
            <a:pPr>
              <a:buNone/>
            </a:pPr>
            <a:r>
              <a:rPr lang="en-IN" sz="2500" b="1" dirty="0" smtClean="0"/>
              <a:t>Min Size</a:t>
            </a:r>
            <a:r>
              <a:rPr lang="en-IN" sz="2500" dirty="0" smtClean="0"/>
              <a:t>: 20</a:t>
            </a:r>
          </a:p>
          <a:p>
            <a:pPr>
              <a:buNone/>
            </a:pPr>
            <a:r>
              <a:rPr lang="en-IN" sz="2500" b="1" dirty="0" smtClean="0"/>
              <a:t>Max Size</a:t>
            </a:r>
            <a:r>
              <a:rPr lang="en-IN" sz="2500" dirty="0" smtClean="0"/>
              <a:t>: 80</a:t>
            </a:r>
          </a:p>
          <a:p>
            <a:pPr>
              <a:buNone/>
            </a:pPr>
            <a:r>
              <a:rPr lang="en-IN" sz="2500" dirty="0" smtClean="0"/>
              <a:t> </a:t>
            </a:r>
            <a:endParaRPr lang="en-IN" sz="2500" dirty="0"/>
          </a:p>
        </p:txBody>
      </p:sp>
      <p:pic>
        <p:nvPicPr>
          <p:cNvPr id="4" name="Picture 3" descr="deg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438400"/>
            <a:ext cx="4495800" cy="40409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6248400" y="2971800"/>
            <a:ext cx="18288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2.4.4 My Facebook Network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IN" sz="2700" b="1" dirty="0" smtClean="0"/>
              <a:t>Operation 3 – Modularity (Communities - 7)</a:t>
            </a:r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endParaRPr lang="en-IN" sz="2000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IN" sz="2000" dirty="0" smtClean="0">
                <a:solidFill>
                  <a:srgbClr val="92D050"/>
                </a:solidFill>
              </a:rPr>
              <a:t>Green - </a:t>
            </a:r>
            <a:r>
              <a:rPr lang="en-IN" sz="2000" dirty="0" smtClean="0"/>
              <a:t>College Friends/ Teachers</a:t>
            </a:r>
          </a:p>
          <a:p>
            <a:pPr>
              <a:buNone/>
            </a:pPr>
            <a:r>
              <a:rPr lang="en-IN" sz="2000" dirty="0" smtClean="0">
                <a:solidFill>
                  <a:srgbClr val="D60093"/>
                </a:solidFill>
              </a:rPr>
              <a:t>Pink – </a:t>
            </a:r>
            <a:r>
              <a:rPr lang="en-IN" sz="2000" dirty="0" smtClean="0"/>
              <a:t>Friends whom I don’t know or </a:t>
            </a:r>
          </a:p>
          <a:p>
            <a:pPr>
              <a:buNone/>
            </a:pPr>
            <a:r>
              <a:rPr lang="en-IN" sz="2000" dirty="0" smtClean="0"/>
              <a:t>never seen outside Facebook</a:t>
            </a:r>
          </a:p>
          <a:p>
            <a:pPr>
              <a:buNone/>
            </a:pPr>
            <a:r>
              <a:rPr lang="en-IN" sz="2000" dirty="0" smtClean="0">
                <a:solidFill>
                  <a:srgbClr val="00B0F0"/>
                </a:solidFill>
              </a:rPr>
              <a:t>Blue – </a:t>
            </a:r>
            <a:r>
              <a:rPr lang="en-IN" sz="2000" dirty="0" smtClean="0"/>
              <a:t>Friends of Finland/ UEF</a:t>
            </a:r>
          </a:p>
          <a:p>
            <a:pPr>
              <a:buNone/>
            </a:pPr>
            <a:r>
              <a:rPr lang="en-IN" sz="2000" dirty="0" smtClean="0">
                <a:solidFill>
                  <a:srgbClr val="FFC000"/>
                </a:solidFill>
              </a:rPr>
              <a:t>Yellow - </a:t>
            </a:r>
            <a:r>
              <a:rPr lang="en-IN" sz="2000" dirty="0" smtClean="0"/>
              <a:t>Friends of school</a:t>
            </a:r>
            <a:r>
              <a:rPr lang="en-IN" sz="2000" dirty="0" smtClean="0">
                <a:solidFill>
                  <a:srgbClr val="00B0F0"/>
                </a:solidFill>
              </a:rPr>
              <a:t> </a:t>
            </a:r>
          </a:p>
          <a:p>
            <a:pPr>
              <a:buNone/>
            </a:pPr>
            <a:r>
              <a:rPr lang="en-IN" sz="2000" dirty="0" smtClean="0">
                <a:solidFill>
                  <a:srgbClr val="FF0000"/>
                </a:solidFill>
              </a:rPr>
              <a:t>Red - </a:t>
            </a:r>
            <a:r>
              <a:rPr lang="en-IN" sz="2000" dirty="0" smtClean="0"/>
              <a:t>Friends of Political Party</a:t>
            </a:r>
          </a:p>
          <a:p>
            <a:pPr>
              <a:buNone/>
            </a:pPr>
            <a:r>
              <a:rPr lang="en-IN" sz="2000" dirty="0" smtClean="0">
                <a:solidFill>
                  <a:srgbClr val="00FF99"/>
                </a:solidFill>
              </a:rPr>
              <a:t>Different colour - </a:t>
            </a:r>
            <a:r>
              <a:rPr lang="en-IN" sz="2000" dirty="0" smtClean="0"/>
              <a:t>My relatives</a:t>
            </a:r>
          </a:p>
          <a:p>
            <a:pPr>
              <a:buNone/>
            </a:pPr>
            <a:r>
              <a:rPr lang="en-IN" sz="2000" dirty="0" smtClean="0">
                <a:solidFill>
                  <a:srgbClr val="002060"/>
                </a:solidFill>
              </a:rPr>
              <a:t>Purple – </a:t>
            </a:r>
            <a:r>
              <a:rPr lang="en-IN" sz="2000" dirty="0" smtClean="0"/>
              <a:t>Neighbours</a:t>
            </a:r>
            <a:r>
              <a:rPr lang="en-IN" sz="2000" dirty="0" smtClean="0">
                <a:solidFill>
                  <a:srgbClr val="002060"/>
                </a:solidFill>
              </a:rPr>
              <a:t> </a:t>
            </a:r>
            <a:endParaRPr lang="en-IN" sz="2000" dirty="0">
              <a:solidFill>
                <a:srgbClr val="002060"/>
              </a:solidFill>
            </a:endParaRPr>
          </a:p>
        </p:txBody>
      </p:sp>
      <p:pic>
        <p:nvPicPr>
          <p:cNvPr id="4" name="Picture 3" descr="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86000"/>
            <a:ext cx="4010585" cy="3820058"/>
          </a:xfrm>
          <a:prstGeom prst="rect">
            <a:avLst/>
          </a:prstGeom>
        </p:spPr>
      </p:pic>
      <p:pic>
        <p:nvPicPr>
          <p:cNvPr id="5" name="Picture 4" descr="color_co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33600"/>
            <a:ext cx="2657846" cy="1286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2.4.4 My Facebook Network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N" sz="2500" b="1" dirty="0" smtClean="0"/>
              <a:t>Communities</a:t>
            </a:r>
          </a:p>
          <a:p>
            <a:pPr>
              <a:buNone/>
            </a:pPr>
            <a:r>
              <a:rPr lang="en-IN" sz="2500" dirty="0" smtClean="0"/>
              <a:t> </a:t>
            </a:r>
          </a:p>
          <a:p>
            <a:pPr>
              <a:buNone/>
            </a:pPr>
            <a:r>
              <a:rPr lang="en-IN" sz="2500" dirty="0" smtClean="0"/>
              <a:t>A brief observation:</a:t>
            </a:r>
          </a:p>
          <a:p>
            <a:pPr>
              <a:buNone/>
            </a:pPr>
            <a:r>
              <a:rPr lang="en-IN" sz="2500" dirty="0" smtClean="0"/>
              <a:t>Whenever </a:t>
            </a:r>
            <a:r>
              <a:rPr lang="en-IN" sz="2500" b="1" dirty="0" smtClean="0"/>
              <a:t>geographical</a:t>
            </a:r>
          </a:p>
          <a:p>
            <a:pPr>
              <a:buNone/>
            </a:pPr>
            <a:r>
              <a:rPr lang="en-IN" sz="2500" b="1" dirty="0" smtClean="0"/>
              <a:t>location</a:t>
            </a:r>
            <a:r>
              <a:rPr lang="en-IN" sz="2500" dirty="0" smtClean="0"/>
              <a:t> changes, I </a:t>
            </a:r>
          </a:p>
          <a:p>
            <a:pPr>
              <a:buNone/>
            </a:pPr>
            <a:r>
              <a:rPr lang="en-IN" sz="2500" dirty="0" smtClean="0"/>
              <a:t>connect with new friends</a:t>
            </a:r>
          </a:p>
          <a:p>
            <a:pPr>
              <a:buNone/>
            </a:pPr>
            <a:r>
              <a:rPr lang="en-IN" sz="2500" dirty="0" smtClean="0"/>
              <a:t>and hence a new </a:t>
            </a:r>
          </a:p>
          <a:p>
            <a:pPr>
              <a:buNone/>
            </a:pPr>
            <a:r>
              <a:rPr lang="en-IN" sz="2500" dirty="0" smtClean="0"/>
              <a:t>Community.</a:t>
            </a:r>
            <a:endParaRPr lang="en-IN" sz="2500" dirty="0"/>
          </a:p>
        </p:txBody>
      </p:sp>
      <p:pic>
        <p:nvPicPr>
          <p:cNvPr id="4" name="Picture 3" descr="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86000"/>
            <a:ext cx="4010585" cy="382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2.4.4 My Facebook Network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N" sz="2500" b="1" dirty="0" smtClean="0"/>
              <a:t>Operation 4 – Ego Network</a:t>
            </a:r>
          </a:p>
          <a:p>
            <a:pPr>
              <a:buNone/>
            </a:pPr>
            <a:r>
              <a:rPr lang="en-IN" sz="2500" dirty="0" smtClean="0"/>
              <a:t>Node ID: 1373260832 (Gurvinder Singh)</a:t>
            </a:r>
          </a:p>
          <a:p>
            <a:pPr>
              <a:buNone/>
            </a:pPr>
            <a:r>
              <a:rPr lang="en-IN" sz="2500" dirty="0" smtClean="0"/>
              <a:t>Depth: </a:t>
            </a:r>
            <a:r>
              <a:rPr lang="en-IN" sz="2500" b="1" dirty="0" smtClean="0"/>
              <a:t>1</a:t>
            </a:r>
          </a:p>
          <a:p>
            <a:pPr>
              <a:buNone/>
            </a:pPr>
            <a:endParaRPr lang="en-IN" sz="2500" dirty="0" smtClean="0"/>
          </a:p>
        </p:txBody>
      </p:sp>
      <p:pic>
        <p:nvPicPr>
          <p:cNvPr id="4" name="Picture 3" descr="g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743200"/>
            <a:ext cx="3210373" cy="2981741"/>
          </a:xfrm>
          <a:prstGeom prst="rect">
            <a:avLst/>
          </a:prstGeom>
        </p:spPr>
      </p:pic>
      <p:pic>
        <p:nvPicPr>
          <p:cNvPr id="5" name="Picture 4" descr="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00400"/>
            <a:ext cx="3124200" cy="2975782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4" idx="1"/>
          </p:cNvCxnSpPr>
          <p:nvPr/>
        </p:nvCxnSpPr>
        <p:spPr>
          <a:xfrm flipV="1">
            <a:off x="3810000" y="4234071"/>
            <a:ext cx="1524000" cy="33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2.4.4 My Facebook Network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IN" sz="2500" b="1" dirty="0" smtClean="0"/>
              <a:t>Operation 4 – Ego Network</a:t>
            </a:r>
          </a:p>
          <a:p>
            <a:pPr>
              <a:buNone/>
            </a:pPr>
            <a:r>
              <a:rPr lang="en-IN" sz="2500" dirty="0" smtClean="0"/>
              <a:t>Node ID: 1373260832 (Gurvinder Singh)</a:t>
            </a:r>
          </a:p>
          <a:p>
            <a:pPr>
              <a:buNone/>
            </a:pPr>
            <a:r>
              <a:rPr lang="en-IN" sz="2500" dirty="0" smtClean="0"/>
              <a:t>Depth: </a:t>
            </a:r>
            <a:r>
              <a:rPr lang="en-IN" sz="2500" b="1" dirty="0" smtClean="0"/>
              <a:t>1</a:t>
            </a:r>
          </a:p>
          <a:p>
            <a:pPr>
              <a:buNone/>
            </a:pPr>
            <a:endParaRPr lang="en-IN" sz="2500" dirty="0" smtClean="0"/>
          </a:p>
          <a:p>
            <a:pPr>
              <a:buNone/>
            </a:pPr>
            <a:r>
              <a:rPr lang="en-IN" sz="2500" dirty="0" smtClean="0"/>
              <a:t>Connected to one of</a:t>
            </a:r>
          </a:p>
          <a:p>
            <a:pPr>
              <a:buNone/>
            </a:pPr>
            <a:r>
              <a:rPr lang="en-IN" sz="2500" dirty="0" smtClean="0"/>
              <a:t>my college friend in </a:t>
            </a:r>
          </a:p>
          <a:p>
            <a:pPr>
              <a:buNone/>
            </a:pPr>
            <a:r>
              <a:rPr lang="en-IN" sz="2500" dirty="0" smtClean="0"/>
              <a:t>green.</a:t>
            </a:r>
          </a:p>
          <a:p>
            <a:pPr>
              <a:buNone/>
            </a:pPr>
            <a:endParaRPr lang="en-IN" sz="2500" dirty="0" smtClean="0"/>
          </a:p>
          <a:p>
            <a:pPr>
              <a:buNone/>
            </a:pPr>
            <a:r>
              <a:rPr lang="en-IN" sz="2500" dirty="0" smtClean="0"/>
              <a:t>At Depth </a:t>
            </a:r>
            <a:r>
              <a:rPr lang="en-IN" sz="2500" b="1" dirty="0" smtClean="0"/>
              <a:t>2</a:t>
            </a:r>
            <a:r>
              <a:rPr lang="en-IN" sz="2500" dirty="0" smtClean="0"/>
              <a:t>, he is </a:t>
            </a:r>
          </a:p>
          <a:p>
            <a:pPr>
              <a:buNone/>
            </a:pPr>
            <a:r>
              <a:rPr lang="en-IN" sz="2500" dirty="0" smtClean="0"/>
              <a:t>connected to </a:t>
            </a:r>
            <a:r>
              <a:rPr lang="en-IN" sz="2500" b="1" dirty="0" smtClean="0"/>
              <a:t>everyone</a:t>
            </a:r>
            <a:r>
              <a:rPr lang="en-IN" sz="2500" dirty="0" smtClean="0"/>
              <a:t>.</a:t>
            </a:r>
            <a:endParaRPr lang="en-IN" sz="2500" dirty="0"/>
          </a:p>
        </p:txBody>
      </p:sp>
      <p:pic>
        <p:nvPicPr>
          <p:cNvPr id="4" name="Picture 3" descr="g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743200"/>
            <a:ext cx="3210373" cy="2981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2.4.4 My Facebook Network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N" sz="2500" b="1" dirty="0" smtClean="0"/>
              <a:t>Operation 5 – Intersection of two Ego Networks</a:t>
            </a:r>
          </a:p>
          <a:p>
            <a:pPr>
              <a:buNone/>
            </a:pPr>
            <a:endParaRPr lang="en-IN" sz="2500" dirty="0" smtClean="0"/>
          </a:p>
          <a:p>
            <a:pPr>
              <a:buNone/>
            </a:pPr>
            <a:r>
              <a:rPr lang="en-IN" sz="2500" dirty="0" smtClean="0"/>
              <a:t>Node ID: 1373260832 (Gurvinder Singh)</a:t>
            </a:r>
          </a:p>
          <a:p>
            <a:pPr>
              <a:buNone/>
            </a:pPr>
            <a:r>
              <a:rPr lang="en-IN" sz="2500" dirty="0" smtClean="0"/>
              <a:t>Depth: </a:t>
            </a:r>
            <a:r>
              <a:rPr lang="en-IN" sz="2500" b="1" dirty="0" smtClean="0"/>
              <a:t>1</a:t>
            </a:r>
          </a:p>
          <a:p>
            <a:pPr>
              <a:buNone/>
            </a:pPr>
            <a:endParaRPr lang="en-IN" sz="2500" dirty="0" smtClean="0"/>
          </a:p>
          <a:p>
            <a:pPr>
              <a:buNone/>
            </a:pPr>
            <a:r>
              <a:rPr lang="en-IN" sz="2500" dirty="0" smtClean="0"/>
              <a:t>Node ID: 100000806157535 (Sahil Batra)</a:t>
            </a:r>
          </a:p>
          <a:p>
            <a:pPr>
              <a:buNone/>
            </a:pPr>
            <a:r>
              <a:rPr lang="en-IN" sz="2500" dirty="0" smtClean="0"/>
              <a:t>Depth: </a:t>
            </a:r>
            <a:r>
              <a:rPr lang="en-IN" sz="2500" b="1" dirty="0" smtClean="0"/>
              <a:t>1</a:t>
            </a:r>
          </a:p>
          <a:p>
            <a:pPr>
              <a:buNone/>
            </a:pPr>
            <a:endParaRPr lang="en-IN" sz="2500" dirty="0"/>
          </a:p>
        </p:txBody>
      </p:sp>
      <p:pic>
        <p:nvPicPr>
          <p:cNvPr id="4" name="Picture 3" descr="ego 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667000"/>
            <a:ext cx="2267267" cy="3353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1. System Diagram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500" b="1" dirty="0" smtClean="0"/>
              <a:t>Facebook  Server</a:t>
            </a:r>
            <a:r>
              <a:rPr lang="en-IN" b="1" dirty="0" smtClean="0"/>
              <a:t>                                           </a:t>
            </a:r>
            <a:r>
              <a:rPr lang="en-IN" sz="2500" b="1" dirty="0" smtClean="0"/>
              <a:t> Mopsi Server</a:t>
            </a:r>
            <a:endParaRPr lang="en-IN" sz="2500" dirty="0" smtClean="0"/>
          </a:p>
          <a:p>
            <a:pPr>
              <a:buNone/>
            </a:pPr>
            <a:r>
              <a:rPr lang="en-IN" dirty="0" smtClean="0"/>
              <a:t>                                                                    </a:t>
            </a:r>
            <a:r>
              <a:rPr lang="en-IN" sz="1300" dirty="0" smtClean="0"/>
              <a:t>SQL Commands</a:t>
            </a:r>
          </a:p>
          <a:p>
            <a:pPr>
              <a:buNone/>
            </a:pPr>
            <a:r>
              <a:rPr lang="en-IN" sz="2200" dirty="0" smtClean="0"/>
              <a:t>Database                                                                                        </a:t>
            </a:r>
          </a:p>
          <a:p>
            <a:pPr>
              <a:buNone/>
            </a:pPr>
            <a:r>
              <a:rPr lang="en-IN" dirty="0" smtClean="0"/>
              <a:t>                                                                  </a:t>
            </a:r>
          </a:p>
          <a:p>
            <a:pPr>
              <a:buNone/>
            </a:pPr>
            <a:r>
              <a:rPr lang="en-IN" dirty="0" smtClean="0"/>
              <a:t>                                                                     </a:t>
            </a:r>
            <a:r>
              <a:rPr lang="en-IN" sz="2000" dirty="0" smtClean="0"/>
              <a:t>Mopsi Database</a:t>
            </a:r>
          </a:p>
          <a:p>
            <a:pPr>
              <a:buNone/>
            </a:pPr>
            <a:r>
              <a:rPr lang="en-IN" sz="2000" dirty="0" smtClean="0"/>
              <a:t>                                                                                                     Export to local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                          </a:t>
            </a:r>
            <a:r>
              <a:rPr lang="en-IN" sz="2000" b="1" dirty="0" smtClean="0"/>
              <a:t>Local </a:t>
            </a:r>
            <a:r>
              <a:rPr lang="en-IN" sz="2000" dirty="0" smtClean="0"/>
              <a:t>                                  </a:t>
            </a:r>
          </a:p>
          <a:p>
            <a:pPr>
              <a:buNone/>
            </a:pPr>
            <a:r>
              <a:rPr lang="en-IN" sz="2000" dirty="0" smtClean="0"/>
              <a:t>                                                                                  Gephi                   Local Database</a:t>
            </a:r>
          </a:p>
        </p:txBody>
      </p:sp>
      <p:pic>
        <p:nvPicPr>
          <p:cNvPr id="5" name="Picture 4" descr="Fb datab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2173514"/>
            <a:ext cx="457200" cy="6458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2133600"/>
            <a:ext cx="6096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FB</a:t>
            </a:r>
          </a:p>
          <a:p>
            <a:pPr algn="ctr"/>
            <a:r>
              <a:rPr lang="en-IN" dirty="0" smtClean="0"/>
              <a:t>API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029200" y="1981200"/>
            <a:ext cx="1524000" cy="1371600"/>
          </a:xfrm>
          <a:prstGeom prst="rect">
            <a:avLst/>
          </a:prstGeom>
          <a:solidFill>
            <a:schemeClr val="accent6">
              <a:lumMod val="5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Mopsi-Facebook</a:t>
            </a:r>
          </a:p>
          <a:p>
            <a:pPr algn="ctr"/>
            <a:r>
              <a:rPr lang="en-IN" dirty="0" smtClean="0"/>
              <a:t>Application</a:t>
            </a:r>
            <a:endParaRPr lang="en-IN" dirty="0"/>
          </a:p>
        </p:txBody>
      </p:sp>
      <p:pic>
        <p:nvPicPr>
          <p:cNvPr id="8" name="Picture 7" descr="mopsi-u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447800"/>
            <a:ext cx="533400" cy="51487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1562100" y="27813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1676400" y="25908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mopsi-d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048000"/>
            <a:ext cx="838200" cy="838200"/>
          </a:xfrm>
          <a:prstGeom prst="rect">
            <a:avLst/>
          </a:prstGeom>
        </p:spPr>
      </p:pic>
      <p:pic>
        <p:nvPicPr>
          <p:cNvPr id="17" name="Picture 16" descr="mopsi-u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2590800"/>
            <a:ext cx="533400" cy="51487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rot="10800000" flipV="1">
            <a:off x="2971800" y="2590800"/>
            <a:ext cx="1828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048000" y="2895600"/>
            <a:ext cx="1752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705600" y="2514600"/>
            <a:ext cx="914400" cy="6096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6705600" y="2743200"/>
            <a:ext cx="838200" cy="5334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lolcal d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5029200"/>
            <a:ext cx="990600" cy="990600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 rot="5400000">
            <a:off x="7581900" y="46101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geph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5334000"/>
            <a:ext cx="704850" cy="704850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rot="10800000" flipV="1">
            <a:off x="6248400" y="5638800"/>
            <a:ext cx="1066800" cy="762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gephi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5257800"/>
            <a:ext cx="1643063" cy="1339525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 rot="16200000" flipH="1">
            <a:off x="1638300" y="2781300"/>
            <a:ext cx="3200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381000" y="4419600"/>
            <a:ext cx="289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faceboo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352800"/>
            <a:ext cx="1219200" cy="700216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rot="16200000" flipH="1">
            <a:off x="5143500" y="2781300"/>
            <a:ext cx="3048000" cy="762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facebook 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0" y="1447800"/>
            <a:ext cx="461963" cy="461963"/>
          </a:xfrm>
          <a:prstGeom prst="rect">
            <a:avLst/>
          </a:prstGeom>
        </p:spPr>
      </p:pic>
      <p:cxnSp>
        <p:nvCxnSpPr>
          <p:cNvPr id="67" name="Straight Connector 66"/>
          <p:cNvCxnSpPr/>
          <p:nvPr/>
        </p:nvCxnSpPr>
        <p:spPr>
          <a:xfrm>
            <a:off x="6705600" y="4343400"/>
            <a:ext cx="18288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905000" y="4876800"/>
            <a:ext cx="6553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1105694" y="5752306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 descr="req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131099">
            <a:off x="3523620" y="2207765"/>
            <a:ext cx="1114558" cy="347048"/>
          </a:xfrm>
          <a:prstGeom prst="rect">
            <a:avLst/>
          </a:prstGeom>
        </p:spPr>
      </p:pic>
      <p:pic>
        <p:nvPicPr>
          <p:cNvPr id="84" name="Picture 83" descr="htt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051809">
            <a:off x="3973347" y="3128647"/>
            <a:ext cx="502916" cy="152399"/>
          </a:xfrm>
          <a:prstGeom prst="rect">
            <a:avLst/>
          </a:prstGeom>
        </p:spPr>
      </p:pic>
      <p:pic>
        <p:nvPicPr>
          <p:cNvPr id="85" name="Picture 84" descr="re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046245">
            <a:off x="3505200" y="3276600"/>
            <a:ext cx="1362189" cy="209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2.4.4 My Facebook Network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N" sz="2500" b="1" dirty="0" smtClean="0"/>
              <a:t>Operation 5 – Intersection of two Ego Networks</a:t>
            </a:r>
          </a:p>
          <a:p>
            <a:pPr>
              <a:buNone/>
            </a:pPr>
            <a:endParaRPr lang="en-IN" sz="2500" dirty="0" smtClean="0"/>
          </a:p>
          <a:p>
            <a:pPr>
              <a:buNone/>
            </a:pPr>
            <a:r>
              <a:rPr lang="en-IN" sz="2500" dirty="0" smtClean="0"/>
              <a:t>Node ID: 1373260832 (Gurvinder Singh)</a:t>
            </a:r>
          </a:p>
          <a:p>
            <a:pPr>
              <a:buNone/>
            </a:pPr>
            <a:r>
              <a:rPr lang="en-IN" sz="2500" dirty="0" smtClean="0"/>
              <a:t>Depth: </a:t>
            </a:r>
            <a:r>
              <a:rPr lang="en-IN" sz="2500" b="1" dirty="0" smtClean="0"/>
              <a:t>2</a:t>
            </a:r>
          </a:p>
          <a:p>
            <a:pPr>
              <a:buNone/>
            </a:pPr>
            <a:endParaRPr lang="en-IN" sz="2500" dirty="0" smtClean="0"/>
          </a:p>
          <a:p>
            <a:pPr>
              <a:buNone/>
            </a:pPr>
            <a:r>
              <a:rPr lang="en-IN" sz="2500" dirty="0" smtClean="0"/>
              <a:t>Node ID: 100000806157535 (Sahil Batra)</a:t>
            </a:r>
          </a:p>
          <a:p>
            <a:pPr>
              <a:buNone/>
            </a:pPr>
            <a:r>
              <a:rPr lang="en-IN" sz="2500" dirty="0" smtClean="0"/>
              <a:t>Depth: </a:t>
            </a:r>
            <a:r>
              <a:rPr lang="en-IN" sz="2500" b="1" dirty="0" smtClean="0"/>
              <a:t>2</a:t>
            </a:r>
          </a:p>
          <a:p>
            <a:pPr>
              <a:buNone/>
            </a:pPr>
            <a:endParaRPr lang="en-IN" sz="2500" dirty="0"/>
          </a:p>
        </p:txBody>
      </p:sp>
      <p:pic>
        <p:nvPicPr>
          <p:cNvPr id="4" name="Picture 3" descr="ego in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626" y="2895600"/>
            <a:ext cx="3391374" cy="3496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500" dirty="0" smtClean="0"/>
              <a:t>2.4.5 Mopsi-Facebook current Network</a:t>
            </a:r>
            <a:endParaRPr lang="en-IN" sz="3500" dirty="0"/>
          </a:p>
        </p:txBody>
      </p:sp>
      <p:pic>
        <p:nvPicPr>
          <p:cNvPr id="4" name="Content Placeholder 3" descr="mopsi-fb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914400" y="1752600"/>
            <a:ext cx="2816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Total Mopsi Nodes: 178</a:t>
            </a:r>
          </a:p>
          <a:p>
            <a:r>
              <a:rPr lang="en-IN" dirty="0" smtClean="0"/>
              <a:t>Total Facebook Nodes: 4792</a:t>
            </a:r>
          </a:p>
          <a:p>
            <a:r>
              <a:rPr lang="en-IN" dirty="0" smtClean="0"/>
              <a:t>Total Edges: 7651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1-Mopsi-Fb networ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304800"/>
            <a:ext cx="5897563" cy="5897563"/>
          </a:xfrm>
        </p:spPr>
      </p:pic>
      <p:sp>
        <p:nvSpPr>
          <p:cNvPr id="6" name="TextBox 5"/>
          <p:cNvSpPr txBox="1"/>
          <p:nvPr/>
        </p:nvSpPr>
        <p:spPr>
          <a:xfrm>
            <a:off x="228600" y="304800"/>
            <a:ext cx="3518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Operation 1</a:t>
            </a:r>
            <a:r>
              <a:rPr lang="en-IN" dirty="0" smtClean="0"/>
              <a:t> – </a:t>
            </a:r>
            <a:r>
              <a:rPr lang="en-IN" b="1" dirty="0" smtClean="0"/>
              <a:t>Layout </a:t>
            </a:r>
            <a:r>
              <a:rPr lang="en-IN" dirty="0" smtClean="0"/>
              <a:t>(ForceAtlas 2)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fig2-Mopsi-Fb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04800" y="-228600"/>
            <a:ext cx="9448800" cy="7086600"/>
          </a:xfrm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15783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500" dirty="0" smtClean="0"/>
              <a:t>Nikola </a:t>
            </a:r>
            <a:r>
              <a:rPr lang="en-IN" sz="1500" dirty="0" err="1" smtClean="0"/>
              <a:t>Manojlovic</a:t>
            </a:r>
            <a:endParaRPr lang="en-IN" sz="15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00200" y="914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1219200"/>
            <a:ext cx="13900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500" dirty="0" smtClean="0"/>
              <a:t>Eva </a:t>
            </a:r>
            <a:r>
              <a:rPr lang="en-IN" sz="1500" dirty="0" err="1" smtClean="0"/>
              <a:t>Koudelkova</a:t>
            </a:r>
            <a:endParaRPr lang="en-IN" sz="15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00200" y="14478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514600"/>
            <a:ext cx="18197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500" dirty="0" err="1" smtClean="0"/>
              <a:t>Tereza</a:t>
            </a:r>
            <a:r>
              <a:rPr lang="en-IN" sz="1500" dirty="0" smtClean="0"/>
              <a:t> </a:t>
            </a:r>
            <a:r>
              <a:rPr lang="en-IN" sz="1500" dirty="0" err="1" smtClean="0"/>
              <a:t>SmÄ›tÃ¡kovÃ</a:t>
            </a:r>
            <a:r>
              <a:rPr lang="en-IN" sz="1500" dirty="0" smtClean="0"/>
              <a:t>¡</a:t>
            </a:r>
            <a:endParaRPr lang="en-IN" sz="15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43000" y="28194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3352800"/>
            <a:ext cx="1592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dirty="0" err="1" smtClean="0"/>
              <a:t>Mariola</a:t>
            </a:r>
            <a:r>
              <a:rPr lang="en-IN" sz="1500" dirty="0" smtClean="0"/>
              <a:t> </a:t>
            </a:r>
            <a:r>
              <a:rPr lang="en-IN" sz="1500" dirty="0" err="1" smtClean="0"/>
              <a:t>Zawadzka</a:t>
            </a:r>
            <a:endParaRPr lang="en-IN" sz="15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90600" y="37338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953000"/>
            <a:ext cx="13869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500" dirty="0" smtClean="0"/>
              <a:t>Adam </a:t>
            </a:r>
            <a:r>
              <a:rPr lang="en-IN" sz="1500" dirty="0" err="1" smtClean="0"/>
              <a:t>GaliÅ„ski</a:t>
            </a:r>
            <a:endParaRPr lang="en-IN" sz="15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19200" y="47244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6019800"/>
            <a:ext cx="15580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500" dirty="0" smtClean="0"/>
              <a:t>Monika </a:t>
            </a:r>
            <a:r>
              <a:rPr lang="en-IN" sz="1500" dirty="0" err="1" smtClean="0"/>
              <a:t>Scheffern</a:t>
            </a:r>
            <a:endParaRPr lang="en-IN" sz="15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257300" y="4914900"/>
            <a:ext cx="1371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09800" y="6477000"/>
            <a:ext cx="16690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500" dirty="0" smtClean="0">
                <a:hlinkClick r:id="rId4"/>
              </a:rPr>
              <a:t>მარიამ კობალავა</a:t>
            </a:r>
            <a:endParaRPr lang="ka-GE" sz="1500" dirty="0" smtClean="0"/>
          </a:p>
          <a:p>
            <a:endParaRPr lang="en-IN" sz="1500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2172494" y="5752306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38400" y="2819400"/>
            <a:ext cx="12041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500" dirty="0" err="1" smtClean="0"/>
              <a:t>Iulian</a:t>
            </a:r>
            <a:r>
              <a:rPr lang="en-IN" sz="1500" dirty="0" smtClean="0"/>
              <a:t> Marius</a:t>
            </a:r>
            <a:endParaRPr lang="en-IN" sz="1500" dirty="0"/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 rot="16200000" flipH="1">
            <a:off x="2976433" y="3206620"/>
            <a:ext cx="211029" cy="82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62200" y="19812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Chandan </a:t>
            </a:r>
            <a:r>
              <a:rPr lang="en-IN" sz="1400" dirty="0" err="1" smtClean="0"/>
              <a:t>Shahi</a:t>
            </a:r>
            <a:endParaRPr lang="en-IN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3276600" y="22860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86200" y="2286000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Vlad </a:t>
            </a:r>
            <a:r>
              <a:rPr lang="en-IN" sz="1400" dirty="0" err="1" smtClean="0"/>
              <a:t>Manea</a:t>
            </a:r>
            <a:endParaRPr lang="en-IN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4038600" y="25908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52800" y="4572000"/>
            <a:ext cx="184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Alexandra </a:t>
            </a:r>
            <a:r>
              <a:rPr lang="en-IN" sz="1400" dirty="0" err="1" smtClean="0"/>
              <a:t>JakovljeviÄ</a:t>
            </a:r>
            <a:r>
              <a:rPr lang="en-IN" sz="1400" dirty="0" smtClean="0"/>
              <a:t>‡</a:t>
            </a:r>
            <a:endParaRPr lang="en-IN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rot="16200000" flipV="1">
            <a:off x="4152900" y="43815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429000" y="3505200"/>
            <a:ext cx="905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Chaitanya</a:t>
            </a:r>
            <a:endParaRPr lang="en-IN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038600" y="37338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572000" y="4267200"/>
            <a:ext cx="571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Karol</a:t>
            </a:r>
            <a:endParaRPr lang="en-IN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029200" y="44958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267200" y="0"/>
            <a:ext cx="1182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Sami </a:t>
            </a:r>
            <a:r>
              <a:rPr lang="en-IN" sz="1400" dirty="0" err="1" smtClean="0"/>
              <a:t>Pietinen</a:t>
            </a:r>
            <a:endParaRPr lang="en-IN" sz="1400" dirty="0"/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4191000" y="3810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638800" y="228600"/>
            <a:ext cx="14886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500" dirty="0" err="1" smtClean="0"/>
              <a:t>Keytianny</a:t>
            </a:r>
            <a:r>
              <a:rPr lang="en-IN" sz="1500" dirty="0" smtClean="0"/>
              <a:t> </a:t>
            </a:r>
            <a:r>
              <a:rPr lang="en-IN" sz="1500" dirty="0" err="1" smtClean="0"/>
              <a:t>Nunes</a:t>
            </a:r>
            <a:endParaRPr lang="en-IN" sz="1500" dirty="0"/>
          </a:p>
        </p:txBody>
      </p:sp>
      <p:cxnSp>
        <p:nvCxnSpPr>
          <p:cNvPr id="56" name="Straight Arrow Connector 55"/>
          <p:cNvCxnSpPr/>
          <p:nvPr/>
        </p:nvCxnSpPr>
        <p:spPr>
          <a:xfrm rot="10800000" flipV="1">
            <a:off x="5410200" y="6096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019800" y="838200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1400" dirty="0" smtClean="0"/>
              <a:t>Айлин Нерминова</a:t>
            </a:r>
            <a:endParaRPr lang="en-IN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 rot="10800000" flipV="1">
            <a:off x="5867400" y="10668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867400" y="1752600"/>
            <a:ext cx="1446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err="1" smtClean="0"/>
              <a:t>Kullervo</a:t>
            </a:r>
            <a:r>
              <a:rPr lang="en-IN" sz="1400" dirty="0" smtClean="0"/>
              <a:t> </a:t>
            </a:r>
            <a:r>
              <a:rPr lang="en-IN" sz="1400" dirty="0" err="1" smtClean="0"/>
              <a:t>Talvisilta</a:t>
            </a:r>
            <a:endParaRPr lang="en-IN" sz="1400" dirty="0"/>
          </a:p>
        </p:txBody>
      </p:sp>
      <p:cxnSp>
        <p:nvCxnSpPr>
          <p:cNvPr id="63" name="Straight Arrow Connector 62"/>
          <p:cNvCxnSpPr/>
          <p:nvPr/>
        </p:nvCxnSpPr>
        <p:spPr>
          <a:xfrm rot="5400000">
            <a:off x="5887594" y="1580006"/>
            <a:ext cx="149423" cy="951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048000" y="5257800"/>
            <a:ext cx="935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err="1" smtClean="0"/>
              <a:t>Pasi</a:t>
            </a:r>
            <a:r>
              <a:rPr lang="en-IN" sz="1400" dirty="0" smtClean="0"/>
              <a:t> </a:t>
            </a:r>
            <a:r>
              <a:rPr lang="en-IN" sz="1400" dirty="0" err="1" smtClean="0"/>
              <a:t>Franti</a:t>
            </a:r>
            <a:endParaRPr lang="en-IN" sz="1400" dirty="0"/>
          </a:p>
        </p:txBody>
      </p:sp>
      <p:cxnSp>
        <p:nvCxnSpPr>
          <p:cNvPr id="69" name="Straight Arrow Connector 68"/>
          <p:cNvCxnSpPr>
            <a:stCxn id="67" idx="3"/>
          </p:cNvCxnSpPr>
          <p:nvPr/>
        </p:nvCxnSpPr>
        <p:spPr>
          <a:xfrm flipV="1">
            <a:off x="3983321" y="5257801"/>
            <a:ext cx="360079" cy="153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191000" y="6400800"/>
            <a:ext cx="1120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err="1" smtClean="0"/>
              <a:t>Oili</a:t>
            </a:r>
            <a:r>
              <a:rPr lang="en-IN" sz="1400" dirty="0" smtClean="0"/>
              <a:t> </a:t>
            </a:r>
            <a:r>
              <a:rPr lang="en-IN" sz="1400" dirty="0" err="1" smtClean="0"/>
              <a:t>Kohonen</a:t>
            </a:r>
            <a:endParaRPr lang="en-IN" sz="1400" dirty="0"/>
          </a:p>
        </p:txBody>
      </p:sp>
      <p:cxnSp>
        <p:nvCxnSpPr>
          <p:cNvPr id="74" name="Straight Arrow Connector 73"/>
          <p:cNvCxnSpPr/>
          <p:nvPr/>
        </p:nvCxnSpPr>
        <p:spPr>
          <a:xfrm rot="5400000" flipH="1" flipV="1">
            <a:off x="4571256" y="6096744"/>
            <a:ext cx="306288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934200" y="6550223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err="1" smtClean="0"/>
              <a:t>Hao</a:t>
            </a:r>
            <a:r>
              <a:rPr lang="en-IN" sz="1400" dirty="0" smtClean="0"/>
              <a:t> Chen</a:t>
            </a:r>
            <a:endParaRPr lang="en-IN" sz="1400" dirty="0"/>
          </a:p>
        </p:txBody>
      </p:sp>
      <p:cxnSp>
        <p:nvCxnSpPr>
          <p:cNvPr id="77" name="Straight Arrow Connector 76"/>
          <p:cNvCxnSpPr/>
          <p:nvPr/>
        </p:nvCxnSpPr>
        <p:spPr>
          <a:xfrm rot="16200000" flipV="1">
            <a:off x="6934200" y="64008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289279" y="6324600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Ding Liao</a:t>
            </a:r>
            <a:endParaRPr lang="en-IN" sz="1400" dirty="0"/>
          </a:p>
        </p:txBody>
      </p:sp>
      <p:cxnSp>
        <p:nvCxnSpPr>
          <p:cNvPr id="80" name="Straight Arrow Connector 79"/>
          <p:cNvCxnSpPr/>
          <p:nvPr/>
        </p:nvCxnSpPr>
        <p:spPr>
          <a:xfrm rot="16200000" flipV="1">
            <a:off x="8077200" y="62484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7912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84" name="TextBox 83"/>
          <p:cNvSpPr txBox="1"/>
          <p:nvPr/>
        </p:nvSpPr>
        <p:spPr>
          <a:xfrm>
            <a:off x="6248400" y="2362200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err="1" smtClean="0"/>
              <a:t>Jesika</a:t>
            </a:r>
            <a:r>
              <a:rPr lang="en-IN" sz="1400" dirty="0" smtClean="0"/>
              <a:t> </a:t>
            </a:r>
            <a:r>
              <a:rPr lang="en-IN" sz="1400" dirty="0" err="1" smtClean="0"/>
              <a:t>Matysik</a:t>
            </a:r>
            <a:endParaRPr lang="en-IN" sz="1400" dirty="0"/>
          </a:p>
        </p:txBody>
      </p:sp>
      <p:cxnSp>
        <p:nvCxnSpPr>
          <p:cNvPr id="85" name="Straight Arrow Connector 84"/>
          <p:cNvCxnSpPr/>
          <p:nvPr/>
        </p:nvCxnSpPr>
        <p:spPr>
          <a:xfrm rot="10800000" flipV="1">
            <a:off x="6400800" y="26670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220766" y="2514600"/>
            <a:ext cx="18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Radu </a:t>
            </a:r>
            <a:r>
              <a:rPr lang="en-IN" sz="1400" dirty="0" err="1" smtClean="0"/>
              <a:t>Mariescu-Istodor</a:t>
            </a:r>
            <a:endParaRPr lang="en-IN" sz="1400" dirty="0"/>
          </a:p>
        </p:txBody>
      </p:sp>
      <p:cxnSp>
        <p:nvCxnSpPr>
          <p:cNvPr id="87" name="Straight Arrow Connector 86"/>
          <p:cNvCxnSpPr/>
          <p:nvPr/>
        </p:nvCxnSpPr>
        <p:spPr>
          <a:xfrm rot="10800000" flipV="1">
            <a:off x="8153400" y="27432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939696" y="3276600"/>
            <a:ext cx="1204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err="1" smtClean="0"/>
              <a:t>Zhentian</a:t>
            </a:r>
            <a:r>
              <a:rPr lang="en-IN" sz="1400" dirty="0" smtClean="0"/>
              <a:t> Wan</a:t>
            </a:r>
            <a:endParaRPr lang="en-IN" sz="1400" dirty="0"/>
          </a:p>
        </p:txBody>
      </p:sp>
      <p:cxnSp>
        <p:nvCxnSpPr>
          <p:cNvPr id="89" name="Straight Arrow Connector 88"/>
          <p:cNvCxnSpPr/>
          <p:nvPr/>
        </p:nvCxnSpPr>
        <p:spPr>
          <a:xfrm rot="16200000" flipH="1">
            <a:off x="8649494" y="3696494"/>
            <a:ext cx="304006" cy="75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28600" y="0"/>
            <a:ext cx="294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Operation 2</a:t>
            </a:r>
            <a:r>
              <a:rPr lang="en-IN" dirty="0" smtClean="0"/>
              <a:t> – </a:t>
            </a:r>
            <a:r>
              <a:rPr lang="en-IN" b="1" dirty="0" smtClean="0"/>
              <a:t>Degree </a:t>
            </a:r>
            <a:r>
              <a:rPr lang="en-IN" dirty="0" smtClean="0"/>
              <a:t>(1.595)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fig3-Betweeness centralit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14300"/>
            <a:ext cx="8991600" cy="6743700"/>
          </a:xfrm>
        </p:spPr>
      </p:pic>
      <p:sp>
        <p:nvSpPr>
          <p:cNvPr id="5" name="TextBox 4"/>
          <p:cNvSpPr txBox="1"/>
          <p:nvPr/>
        </p:nvSpPr>
        <p:spPr>
          <a:xfrm>
            <a:off x="3657600" y="3657600"/>
            <a:ext cx="905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Chaitanya</a:t>
            </a:r>
            <a:endParaRPr lang="en-IN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67200" y="38862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96200" y="2286000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   Radu </a:t>
            </a:r>
            <a:r>
              <a:rPr lang="en-IN" sz="1400" dirty="0" err="1" smtClean="0"/>
              <a:t>Mariescu</a:t>
            </a:r>
            <a:r>
              <a:rPr lang="en-IN" sz="1400" dirty="0" smtClean="0"/>
              <a:t>-</a:t>
            </a:r>
          </a:p>
          <a:p>
            <a:r>
              <a:rPr lang="en-IN" sz="1400" dirty="0" smtClean="0"/>
              <a:t>        </a:t>
            </a:r>
            <a:r>
              <a:rPr lang="en-IN" sz="1400" dirty="0" err="1" smtClean="0"/>
              <a:t>Istodor</a:t>
            </a:r>
            <a:endParaRPr lang="en-IN" sz="14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7628834" y="25146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1143000"/>
            <a:ext cx="15783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500" dirty="0" smtClean="0"/>
              <a:t>Nikola </a:t>
            </a:r>
            <a:r>
              <a:rPr lang="en-IN" sz="1500" dirty="0" err="1" smtClean="0"/>
              <a:t>Manojlovic</a:t>
            </a:r>
            <a:endParaRPr lang="en-IN" sz="15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05000" y="1295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2286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Chandan     </a:t>
            </a:r>
            <a:r>
              <a:rPr lang="en-IN" sz="1400" dirty="0" err="1" smtClean="0"/>
              <a:t>Shahi</a:t>
            </a:r>
            <a:endParaRPr lang="en-IN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2895600" y="25908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4800" y="2438400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Vlad </a:t>
            </a:r>
            <a:r>
              <a:rPr lang="en-IN" sz="1400" dirty="0" err="1" smtClean="0"/>
              <a:t>Manea</a:t>
            </a:r>
            <a:endParaRPr lang="en-IN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267200" y="27432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14800" y="6550223"/>
            <a:ext cx="1120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err="1" smtClean="0"/>
              <a:t>Oili</a:t>
            </a:r>
            <a:r>
              <a:rPr lang="en-IN" sz="1400" dirty="0" smtClean="0"/>
              <a:t> </a:t>
            </a:r>
            <a:r>
              <a:rPr lang="en-IN" sz="1400" dirty="0" err="1" smtClean="0"/>
              <a:t>Kohonen</a:t>
            </a:r>
            <a:endParaRPr lang="en-IN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4495056" y="6246167"/>
            <a:ext cx="306288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62400" y="4648200"/>
            <a:ext cx="571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Karol</a:t>
            </a:r>
            <a:endParaRPr lang="en-IN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29200" y="44958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3"/>
          </p:cNvCxnSpPr>
          <p:nvPr/>
        </p:nvCxnSpPr>
        <p:spPr>
          <a:xfrm flipV="1">
            <a:off x="4533710" y="4724400"/>
            <a:ext cx="190690" cy="77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" y="152400"/>
            <a:ext cx="4713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Operation 3 – Betweenness Centrality (Brokers)</a:t>
            </a:r>
          </a:p>
          <a:p>
            <a:endParaRPr lang="en-IN" dirty="0"/>
          </a:p>
        </p:txBody>
      </p:sp>
      <p:pic>
        <p:nvPicPr>
          <p:cNvPr id="24" name="Picture 23" descr="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8600"/>
            <a:ext cx="3276600" cy="4037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48600" y="83820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High</a:t>
            </a:r>
            <a:endParaRPr lang="en-IN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8001794" y="761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34200" y="8382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Medium</a:t>
            </a:r>
            <a:endParaRPr lang="en-IN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7239794" y="761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96000" y="838200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Low</a:t>
            </a:r>
            <a:endParaRPr lang="en-IN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6249194" y="761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943600" y="0"/>
            <a:ext cx="25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(Betweenness Centrality)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community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8940800" cy="6705600"/>
          </a:xfrm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449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Operation 4 – Modularity (Communities-131)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000" dirty="0" smtClean="0"/>
              <a:t>                         Analysis of Communities</a:t>
            </a:r>
            <a:endParaRPr lang="en-IN" sz="3000" dirty="0"/>
          </a:p>
        </p:txBody>
      </p:sp>
      <p:pic>
        <p:nvPicPr>
          <p:cNvPr id="4" name="Content Placeholder 3" descr="community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2621445" cy="6324600"/>
          </a:xfrm>
        </p:spPr>
      </p:pic>
      <p:pic>
        <p:nvPicPr>
          <p:cNvPr id="5" name="Picture 4" descr="community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752600"/>
            <a:ext cx="6001588" cy="4915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giant compone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" y="152400"/>
            <a:ext cx="8940800" cy="6705600"/>
          </a:xfrm>
        </p:spPr>
      </p:pic>
      <p:sp>
        <p:nvSpPr>
          <p:cNvPr id="8" name="TextBox 7"/>
          <p:cNvSpPr txBox="1"/>
          <p:nvPr/>
        </p:nvSpPr>
        <p:spPr>
          <a:xfrm>
            <a:off x="2819400" y="5410200"/>
            <a:ext cx="935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err="1" smtClean="0"/>
              <a:t>Pasi</a:t>
            </a:r>
            <a:r>
              <a:rPr lang="en-IN" sz="1400" dirty="0" smtClean="0"/>
              <a:t> </a:t>
            </a:r>
            <a:r>
              <a:rPr lang="en-IN" sz="1400" dirty="0" err="1" smtClean="0"/>
              <a:t>Franti</a:t>
            </a:r>
            <a:endParaRPr lang="en-IN" sz="1400" dirty="0"/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 flipV="1">
            <a:off x="3754721" y="5410201"/>
            <a:ext cx="360079" cy="153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7600" y="6400800"/>
            <a:ext cx="1120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err="1" smtClean="0"/>
              <a:t>Oili</a:t>
            </a:r>
            <a:r>
              <a:rPr lang="en-IN" sz="1400" dirty="0" smtClean="0"/>
              <a:t> </a:t>
            </a:r>
            <a:r>
              <a:rPr lang="en-IN" sz="1400" dirty="0" err="1" smtClean="0"/>
              <a:t>Kohonen</a:t>
            </a:r>
            <a:endParaRPr lang="en-IN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038600" y="6248400"/>
            <a:ext cx="609600" cy="153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2286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    Chandan </a:t>
            </a:r>
            <a:r>
              <a:rPr lang="en-IN" sz="1400" dirty="0" err="1" smtClean="0"/>
              <a:t>Shahi</a:t>
            </a:r>
            <a:endParaRPr lang="en-IN" sz="1400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2514600" y="2439889"/>
            <a:ext cx="533400" cy="30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14800" y="2438400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Vlad </a:t>
            </a:r>
            <a:r>
              <a:rPr lang="en-IN" sz="1400" dirty="0" err="1" smtClean="0"/>
              <a:t>Manea</a:t>
            </a:r>
            <a:endParaRPr lang="en-IN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267200" y="27432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29000" y="3733800"/>
            <a:ext cx="905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Chaitanya</a:t>
            </a:r>
            <a:endParaRPr lang="en-IN" sz="1400" dirty="0"/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334825" y="3887689"/>
            <a:ext cx="465775" cy="150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0" y="4648200"/>
            <a:ext cx="571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Karol</a:t>
            </a:r>
            <a:endParaRPr lang="en-IN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267200" y="47244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72400" y="2286000"/>
            <a:ext cx="18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Radu </a:t>
            </a:r>
            <a:r>
              <a:rPr lang="en-IN" sz="1400" dirty="0" err="1" smtClean="0"/>
              <a:t>Mariescu-Istodor</a:t>
            </a:r>
            <a:endParaRPr lang="en-IN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7705034" y="25146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95800" y="228600"/>
            <a:ext cx="1182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Sami </a:t>
            </a:r>
            <a:r>
              <a:rPr lang="en-IN" sz="1400" dirty="0" err="1" smtClean="0"/>
              <a:t>Pietinen</a:t>
            </a:r>
            <a:endParaRPr lang="en-IN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419600" y="6096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62800" y="6550223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err="1" smtClean="0"/>
              <a:t>Hao</a:t>
            </a:r>
            <a:r>
              <a:rPr lang="en-IN" sz="1400" dirty="0" smtClean="0"/>
              <a:t> Chen</a:t>
            </a:r>
            <a:endParaRPr lang="en-IN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 rot="16200000" flipV="1">
            <a:off x="7010400" y="6554688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289279" y="6550223"/>
            <a:ext cx="854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Ding Liao</a:t>
            </a:r>
            <a:endParaRPr lang="en-IN" sz="1400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8116789" y="6513612"/>
            <a:ext cx="37802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939696" y="2971800"/>
            <a:ext cx="1204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err="1" smtClean="0"/>
              <a:t>Zhentian</a:t>
            </a:r>
            <a:r>
              <a:rPr lang="en-IN" sz="1400" dirty="0" smtClean="0"/>
              <a:t> Wan</a:t>
            </a:r>
            <a:endParaRPr lang="en-IN" sz="1400" dirty="0"/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8686800" y="3429000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524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Operation 5 – Giant Component</a:t>
            </a:r>
          </a:p>
          <a:p>
            <a:r>
              <a:rPr lang="en-IN" b="1" dirty="0" smtClean="0"/>
              <a:t>Nodes: </a:t>
            </a:r>
            <a:r>
              <a:rPr lang="en-IN" dirty="0" smtClean="0"/>
              <a:t>2286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b="1" dirty="0" smtClean="0">
                <a:solidFill>
                  <a:srgbClr val="FF0000"/>
                </a:solidFill>
              </a:rPr>
              <a:t>(47.78%)</a:t>
            </a:r>
          </a:p>
          <a:p>
            <a:r>
              <a:rPr lang="en-IN" b="1" dirty="0" smtClean="0"/>
              <a:t>Edges: </a:t>
            </a:r>
            <a:r>
              <a:rPr lang="en-IN" dirty="0" smtClean="0"/>
              <a:t>5012 </a:t>
            </a:r>
            <a:r>
              <a:rPr lang="en-IN" b="1" dirty="0" smtClean="0">
                <a:solidFill>
                  <a:srgbClr val="FF0000"/>
                </a:solidFill>
              </a:rPr>
              <a:t>(67.8%)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pth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2438400"/>
            <a:ext cx="5892800" cy="4419600"/>
          </a:xfrm>
        </p:spPr>
      </p:pic>
      <p:sp>
        <p:nvSpPr>
          <p:cNvPr id="5" name="TextBox 4"/>
          <p:cNvSpPr txBox="1"/>
          <p:nvPr/>
        </p:nvSpPr>
        <p:spPr>
          <a:xfrm>
            <a:off x="609600" y="304800"/>
            <a:ext cx="5556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Operation 6 – Ego Network (of any node in the network)</a:t>
            </a:r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95400"/>
            <a:ext cx="4737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IN" dirty="0" smtClean="0"/>
              <a:t>Node ID: 13 (</a:t>
            </a:r>
            <a:r>
              <a:rPr lang="en-IN" dirty="0" err="1" smtClean="0"/>
              <a:t>Pasi</a:t>
            </a:r>
            <a:r>
              <a:rPr lang="en-IN" dirty="0" smtClean="0"/>
              <a:t> </a:t>
            </a:r>
            <a:r>
              <a:rPr lang="en-IN" dirty="0" err="1" smtClean="0"/>
              <a:t>Franti</a:t>
            </a:r>
            <a:r>
              <a:rPr lang="en-IN" dirty="0" smtClean="0"/>
              <a:t>)</a:t>
            </a:r>
          </a:p>
          <a:p>
            <a:pPr>
              <a:buNone/>
            </a:pPr>
            <a:r>
              <a:rPr lang="en-IN" dirty="0" smtClean="0"/>
              <a:t>Depth: </a:t>
            </a:r>
            <a:r>
              <a:rPr lang="en-IN" b="1" dirty="0" smtClean="0"/>
              <a:t>1</a:t>
            </a:r>
          </a:p>
          <a:p>
            <a:pPr>
              <a:buNone/>
            </a:pPr>
            <a:r>
              <a:rPr lang="en-IN" b="1" dirty="0" smtClean="0"/>
              <a:t>Connected </a:t>
            </a:r>
            <a:r>
              <a:rPr lang="en-IN" dirty="0" smtClean="0"/>
              <a:t>to</a:t>
            </a:r>
            <a:r>
              <a:rPr lang="en-IN" b="1" dirty="0" smtClean="0"/>
              <a:t> 69 </a:t>
            </a:r>
            <a:r>
              <a:rPr lang="en-IN" dirty="0" smtClean="0"/>
              <a:t>nodes</a:t>
            </a:r>
            <a:r>
              <a:rPr lang="en-IN" b="1" dirty="0" smtClean="0"/>
              <a:t> </a:t>
            </a:r>
            <a:r>
              <a:rPr lang="en-IN" dirty="0" smtClean="0"/>
              <a:t>i.e</a:t>
            </a:r>
            <a:r>
              <a:rPr lang="en-IN" b="1" dirty="0" smtClean="0"/>
              <a:t>. 1.44% </a:t>
            </a:r>
            <a:r>
              <a:rPr lang="en-IN" dirty="0" smtClean="0"/>
              <a:t>of total nodes</a:t>
            </a:r>
          </a:p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3886200"/>
            <a:ext cx="114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/>
              <a:t>Pasi</a:t>
            </a:r>
            <a:r>
              <a:rPr lang="en-IN" dirty="0" smtClean="0"/>
              <a:t> </a:t>
            </a:r>
            <a:r>
              <a:rPr lang="en-IN" dirty="0" err="1" smtClean="0"/>
              <a:t>Franti</a:t>
            </a:r>
            <a:endParaRPr lang="en-IN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33800" y="4419600"/>
            <a:ext cx="1600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pth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2133600"/>
            <a:ext cx="6034617" cy="4525963"/>
          </a:xfrm>
        </p:spPr>
      </p:pic>
      <p:sp>
        <p:nvSpPr>
          <p:cNvPr id="6" name="TextBox 5"/>
          <p:cNvSpPr txBox="1"/>
          <p:nvPr/>
        </p:nvSpPr>
        <p:spPr>
          <a:xfrm>
            <a:off x="609600" y="304800"/>
            <a:ext cx="5556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Operation 6 – Ego Network (of any node in the network)</a:t>
            </a:r>
          </a:p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295400"/>
            <a:ext cx="4927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IN" dirty="0" smtClean="0"/>
              <a:t>Node ID: 13 (</a:t>
            </a:r>
            <a:r>
              <a:rPr lang="en-IN" dirty="0" err="1" smtClean="0"/>
              <a:t>Pasi</a:t>
            </a:r>
            <a:r>
              <a:rPr lang="en-IN" dirty="0" smtClean="0"/>
              <a:t> </a:t>
            </a:r>
            <a:r>
              <a:rPr lang="en-IN" dirty="0" err="1" smtClean="0"/>
              <a:t>Franti</a:t>
            </a:r>
            <a:r>
              <a:rPr lang="en-IN" dirty="0" smtClean="0"/>
              <a:t>)</a:t>
            </a:r>
          </a:p>
          <a:p>
            <a:pPr>
              <a:buNone/>
            </a:pPr>
            <a:r>
              <a:rPr lang="en-IN" dirty="0" smtClean="0"/>
              <a:t>Depth: </a:t>
            </a:r>
            <a:r>
              <a:rPr lang="en-IN" b="1" dirty="0" smtClean="0"/>
              <a:t>2</a:t>
            </a:r>
          </a:p>
          <a:p>
            <a:pPr>
              <a:buNone/>
            </a:pPr>
            <a:r>
              <a:rPr lang="en-IN" b="1" dirty="0" smtClean="0"/>
              <a:t>Connected </a:t>
            </a:r>
            <a:r>
              <a:rPr lang="en-IN" dirty="0" smtClean="0"/>
              <a:t>to</a:t>
            </a:r>
            <a:r>
              <a:rPr lang="en-IN" b="1" dirty="0" smtClean="0"/>
              <a:t> 609 </a:t>
            </a:r>
            <a:r>
              <a:rPr lang="en-IN" dirty="0" smtClean="0"/>
              <a:t>nodes</a:t>
            </a:r>
            <a:r>
              <a:rPr lang="en-IN" b="1" dirty="0" smtClean="0"/>
              <a:t> </a:t>
            </a:r>
            <a:r>
              <a:rPr lang="en-IN" dirty="0" smtClean="0"/>
              <a:t>i.e</a:t>
            </a:r>
            <a:r>
              <a:rPr lang="en-IN" b="1" dirty="0" smtClean="0"/>
              <a:t>. 12.73% </a:t>
            </a:r>
            <a:r>
              <a:rPr lang="en-IN" dirty="0" smtClean="0"/>
              <a:t>of total nodes</a:t>
            </a:r>
          </a:p>
          <a:p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3657600"/>
            <a:ext cx="114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/>
              <a:t>Pasi</a:t>
            </a:r>
            <a:r>
              <a:rPr lang="en-IN" dirty="0" smtClean="0"/>
              <a:t> </a:t>
            </a:r>
            <a:r>
              <a:rPr lang="en-IN" dirty="0" err="1" smtClean="0"/>
              <a:t>Franti</a:t>
            </a:r>
            <a:endParaRPr lang="en-IN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4191000"/>
            <a:ext cx="1600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2. Mopsi-Facebook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IN" dirty="0" smtClean="0"/>
              <a:t>2.1 Registration &amp; Authentication using Facebook</a:t>
            </a:r>
          </a:p>
          <a:p>
            <a:pPr marL="514350" indent="-514350">
              <a:buNone/>
            </a:pPr>
            <a:endParaRPr lang="en-IN" dirty="0" smtClean="0"/>
          </a:p>
          <a:p>
            <a:pPr marL="514350" indent="-514350">
              <a:buNone/>
            </a:pPr>
            <a:r>
              <a:rPr lang="en-IN" dirty="0" smtClean="0"/>
              <a:t>2.2 Publish photo on Facebook</a:t>
            </a:r>
          </a:p>
          <a:p>
            <a:pPr marL="514350" indent="-514350">
              <a:buNone/>
            </a:pPr>
            <a:endParaRPr lang="en-IN" dirty="0" smtClean="0"/>
          </a:p>
          <a:p>
            <a:pPr marL="514350" indent="-514350">
              <a:buNone/>
            </a:pPr>
            <a:r>
              <a:rPr lang="en-IN" dirty="0" smtClean="0"/>
              <a:t>2.3 Publish route on Facebook</a:t>
            </a:r>
          </a:p>
          <a:p>
            <a:pPr marL="514350" indent="-514350">
              <a:buNone/>
            </a:pPr>
            <a:endParaRPr lang="en-IN" dirty="0" smtClean="0"/>
          </a:p>
          <a:p>
            <a:pPr marL="514350" indent="-514350">
              <a:buNone/>
            </a:pPr>
            <a:r>
              <a:rPr lang="en-IN" dirty="0" smtClean="0"/>
              <a:t>2.4 Mopsi-Facebook Network   </a:t>
            </a:r>
            <a:endParaRPr lang="en-IN" dirty="0"/>
          </a:p>
        </p:txBody>
      </p:sp>
      <p:pic>
        <p:nvPicPr>
          <p:cNvPr id="4" name="Picture 3" descr="au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143000"/>
            <a:ext cx="1466850" cy="972585"/>
          </a:xfrm>
          <a:prstGeom prst="rect">
            <a:avLst/>
          </a:prstGeom>
        </p:spPr>
      </p:pic>
      <p:pic>
        <p:nvPicPr>
          <p:cNvPr id="5" name="Picture 4" descr="publish pho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438400"/>
            <a:ext cx="1828800" cy="1162114"/>
          </a:xfrm>
          <a:prstGeom prst="rect">
            <a:avLst/>
          </a:prstGeom>
        </p:spPr>
      </p:pic>
      <p:pic>
        <p:nvPicPr>
          <p:cNvPr id="7" name="Picture 6" descr="s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257800"/>
            <a:ext cx="1371600" cy="1122720"/>
          </a:xfrm>
          <a:prstGeom prst="rect">
            <a:avLst/>
          </a:prstGeom>
        </p:spPr>
      </p:pic>
      <p:pic>
        <p:nvPicPr>
          <p:cNvPr id="8" name="Picture 7" descr="publish rou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3810000"/>
            <a:ext cx="182880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pth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00200"/>
            <a:ext cx="6751109" cy="5063332"/>
          </a:xfrm>
        </p:spPr>
      </p:pic>
      <p:sp>
        <p:nvSpPr>
          <p:cNvPr id="5" name="TextBox 4"/>
          <p:cNvSpPr txBox="1"/>
          <p:nvPr/>
        </p:nvSpPr>
        <p:spPr>
          <a:xfrm>
            <a:off x="609600" y="304800"/>
            <a:ext cx="5556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Operation 6 – Ego Network (of any node in the network)</a:t>
            </a:r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95400"/>
            <a:ext cx="431554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IN" dirty="0" smtClean="0"/>
              <a:t>Node ID: 13 (</a:t>
            </a:r>
            <a:r>
              <a:rPr lang="en-IN" dirty="0" err="1" smtClean="0"/>
              <a:t>Pasi</a:t>
            </a:r>
            <a:r>
              <a:rPr lang="en-IN" dirty="0" smtClean="0"/>
              <a:t> </a:t>
            </a:r>
            <a:r>
              <a:rPr lang="en-IN" dirty="0" err="1" smtClean="0"/>
              <a:t>Franti</a:t>
            </a:r>
            <a:r>
              <a:rPr lang="en-IN" dirty="0" smtClean="0"/>
              <a:t>)</a:t>
            </a:r>
          </a:p>
          <a:p>
            <a:pPr>
              <a:buNone/>
            </a:pPr>
            <a:r>
              <a:rPr lang="en-IN" dirty="0" smtClean="0"/>
              <a:t>Depth: </a:t>
            </a:r>
            <a:r>
              <a:rPr lang="en-IN" b="1" dirty="0" smtClean="0"/>
              <a:t>3</a:t>
            </a:r>
          </a:p>
          <a:p>
            <a:pPr>
              <a:buNone/>
            </a:pPr>
            <a:r>
              <a:rPr lang="en-IN" b="1" dirty="0" smtClean="0"/>
              <a:t>Connected </a:t>
            </a:r>
            <a:r>
              <a:rPr lang="en-IN" dirty="0" smtClean="0"/>
              <a:t>to</a:t>
            </a:r>
            <a:r>
              <a:rPr lang="en-IN" b="1" dirty="0" smtClean="0"/>
              <a:t> 2004 </a:t>
            </a:r>
            <a:r>
              <a:rPr lang="en-IN" dirty="0" smtClean="0"/>
              <a:t>nodes</a:t>
            </a:r>
            <a:r>
              <a:rPr lang="en-IN" b="1" dirty="0" smtClean="0"/>
              <a:t> </a:t>
            </a:r>
            <a:r>
              <a:rPr lang="en-IN" dirty="0" smtClean="0"/>
              <a:t>i.e</a:t>
            </a:r>
            <a:r>
              <a:rPr lang="en-IN" b="1" dirty="0" smtClean="0"/>
              <a:t>. 41.89% </a:t>
            </a:r>
            <a:r>
              <a:rPr lang="en-IN" dirty="0" smtClean="0"/>
              <a:t>of </a:t>
            </a:r>
          </a:p>
          <a:p>
            <a:pPr>
              <a:buNone/>
            </a:pPr>
            <a:r>
              <a:rPr lang="en-IN" dirty="0" smtClean="0"/>
              <a:t>total nodes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b="1" dirty="0" smtClean="0"/>
              <a:t>Note: </a:t>
            </a:r>
            <a:r>
              <a:rPr lang="en-IN" dirty="0" smtClean="0"/>
              <a:t>Even at 3 degrees of separation,</a:t>
            </a:r>
          </a:p>
          <a:p>
            <a:pPr>
              <a:buNone/>
            </a:pPr>
            <a:r>
              <a:rPr lang="en-IN" b="1" dirty="0" err="1" smtClean="0"/>
              <a:t>Pasi</a:t>
            </a:r>
            <a:r>
              <a:rPr lang="en-IN" dirty="0" smtClean="0"/>
              <a:t> node (having </a:t>
            </a:r>
            <a:r>
              <a:rPr lang="en-IN" b="1" dirty="0" smtClean="0"/>
              <a:t>lower Betweenness</a:t>
            </a:r>
          </a:p>
          <a:p>
            <a:pPr>
              <a:buNone/>
            </a:pPr>
            <a:r>
              <a:rPr lang="en-IN" b="1" dirty="0" smtClean="0"/>
              <a:t>Centrality</a:t>
            </a:r>
            <a:r>
              <a:rPr lang="en-IN" dirty="0" smtClean="0"/>
              <a:t> ) could not reach the value </a:t>
            </a:r>
          </a:p>
          <a:p>
            <a:pPr>
              <a:buNone/>
            </a:pPr>
            <a:r>
              <a:rPr lang="en-IN" dirty="0" smtClean="0"/>
              <a:t>of  Giant component (47.78%)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b="1" dirty="0" smtClean="0"/>
              <a:t>But</a:t>
            </a:r>
            <a:r>
              <a:rPr lang="en-IN" dirty="0" smtClean="0"/>
              <a:t>, when I compared with </a:t>
            </a:r>
            <a:r>
              <a:rPr lang="en-IN" b="1" dirty="0" smtClean="0"/>
              <a:t>Radu</a:t>
            </a:r>
            <a:r>
              <a:rPr lang="en-IN" dirty="0" smtClean="0"/>
              <a:t> node</a:t>
            </a:r>
          </a:p>
          <a:p>
            <a:pPr>
              <a:buNone/>
            </a:pPr>
            <a:r>
              <a:rPr lang="en-IN" dirty="0" smtClean="0"/>
              <a:t>(having </a:t>
            </a:r>
            <a:r>
              <a:rPr lang="en-IN" b="1" dirty="0" smtClean="0"/>
              <a:t>highest Betweenness</a:t>
            </a:r>
            <a:r>
              <a:rPr lang="en-IN" dirty="0" smtClean="0"/>
              <a:t> centrality)</a:t>
            </a:r>
          </a:p>
          <a:p>
            <a:pPr>
              <a:buNone/>
            </a:pPr>
            <a:r>
              <a:rPr lang="en-IN" dirty="0" smtClean="0"/>
              <a:t>it could reach the value of Giant component</a:t>
            </a:r>
          </a:p>
          <a:p>
            <a:pPr>
              <a:buNone/>
            </a:pPr>
            <a:r>
              <a:rPr lang="en-IN" dirty="0" smtClean="0"/>
              <a:t>(47.78%)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IN" sz="3300" dirty="0" smtClean="0"/>
              <a:t>3. Facebook data for Recommendation System</a:t>
            </a:r>
            <a:endParaRPr lang="en-IN" sz="33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IN" sz="2400" dirty="0" smtClean="0"/>
              <a:t>User’s &amp; Friend’s hometown</a:t>
            </a:r>
          </a:p>
          <a:p>
            <a:pPr>
              <a:buNone/>
            </a:pPr>
            <a:r>
              <a:rPr lang="en-IN" sz="2400" dirty="0" smtClean="0"/>
              <a:t>User’s &amp; Friend’s work history</a:t>
            </a:r>
          </a:p>
          <a:p>
            <a:pPr>
              <a:buNone/>
            </a:pPr>
            <a:r>
              <a:rPr lang="en-IN" sz="2400" dirty="0" smtClean="0"/>
              <a:t>User’s &amp; Friend’s checkins (With Latitude and Longitude)</a:t>
            </a:r>
          </a:p>
          <a:p>
            <a:pPr>
              <a:buNone/>
            </a:pPr>
            <a:r>
              <a:rPr lang="en-IN" sz="2400" dirty="0" smtClean="0"/>
              <a:t>User’s &amp; Friend’s current location</a:t>
            </a:r>
          </a:p>
          <a:p>
            <a:pPr>
              <a:buNone/>
            </a:pPr>
            <a:r>
              <a:rPr lang="en-IN" sz="2400" dirty="0" smtClean="0"/>
              <a:t>User’s posts &amp; likes &amp; comments etc..</a:t>
            </a:r>
          </a:p>
          <a:p>
            <a:pPr>
              <a:buNone/>
            </a:pPr>
            <a:r>
              <a:rPr lang="en-IN" sz="2400" b="1" dirty="0" smtClean="0"/>
              <a:t>     </a:t>
            </a:r>
          </a:p>
          <a:p>
            <a:pPr>
              <a:buNone/>
            </a:pPr>
            <a:r>
              <a:rPr lang="en-IN" sz="2400" b="1" dirty="0" smtClean="0"/>
              <a:t>Note: </a:t>
            </a:r>
          </a:p>
          <a:p>
            <a:pPr>
              <a:buNone/>
            </a:pPr>
            <a:r>
              <a:rPr lang="en-IN" sz="2400" dirty="0" smtClean="0"/>
              <a:t>All these details can be taken if the user is</a:t>
            </a:r>
            <a:r>
              <a:rPr lang="en-IN" sz="2400" dirty="0" smtClean="0">
                <a:solidFill>
                  <a:srgbClr val="92D050"/>
                </a:solidFill>
              </a:rPr>
              <a:t> logged in</a:t>
            </a:r>
            <a:r>
              <a:rPr lang="en-IN" sz="2400" dirty="0" smtClean="0"/>
              <a:t> </a:t>
            </a:r>
          </a:p>
          <a:p>
            <a:pPr>
              <a:buNone/>
            </a:pPr>
            <a:r>
              <a:rPr lang="en-IN" sz="2400" dirty="0" smtClean="0"/>
              <a:t>(active access token &amp; session) </a:t>
            </a:r>
          </a:p>
          <a:p>
            <a:pPr>
              <a:buNone/>
            </a:pPr>
            <a:r>
              <a:rPr lang="en-IN" sz="2400" dirty="0" smtClean="0"/>
              <a:t>We need to design database and decide </a:t>
            </a:r>
            <a:r>
              <a:rPr lang="en-IN" sz="2400" dirty="0" smtClean="0">
                <a:solidFill>
                  <a:srgbClr val="FF0000"/>
                </a:solidFill>
              </a:rPr>
              <a:t>limit </a:t>
            </a:r>
            <a:r>
              <a:rPr lang="en-IN" sz="2400" dirty="0" smtClean="0"/>
              <a:t>because </a:t>
            </a:r>
          </a:p>
          <a:p>
            <a:pPr>
              <a:buNone/>
            </a:pPr>
            <a:r>
              <a:rPr lang="en-IN" sz="2400" dirty="0" smtClean="0"/>
              <a:t>data is very huge.</a:t>
            </a:r>
            <a:endParaRPr lang="en-IN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ta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304800"/>
            <a:ext cx="4724400" cy="6386152"/>
          </a:xfrm>
        </p:spPr>
      </p:pic>
      <p:sp>
        <p:nvSpPr>
          <p:cNvPr id="5" name="TextBox 4"/>
          <p:cNvSpPr txBox="1"/>
          <p:nvPr/>
        </p:nvSpPr>
        <p:spPr>
          <a:xfrm>
            <a:off x="5715000" y="381000"/>
            <a:ext cx="264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Snapshot of Checkins data</a:t>
            </a:r>
            <a:endParaRPr lang="en-IN" dirty="0"/>
          </a:p>
        </p:txBody>
      </p:sp>
      <p:sp>
        <p:nvSpPr>
          <p:cNvPr id="10" name="Left Brace 9"/>
          <p:cNvSpPr/>
          <p:nvPr/>
        </p:nvSpPr>
        <p:spPr>
          <a:xfrm>
            <a:off x="3886200" y="4953000"/>
            <a:ext cx="228600" cy="1143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5257800"/>
            <a:ext cx="1857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Street, City,</a:t>
            </a:r>
          </a:p>
          <a:p>
            <a:r>
              <a:rPr lang="en-IN" dirty="0" smtClean="0"/>
              <a:t>Country, Latitude,</a:t>
            </a:r>
          </a:p>
          <a:p>
            <a:r>
              <a:rPr lang="en-IN" dirty="0" smtClean="0"/>
              <a:t>Longitude &amp; zip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ta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637" y="381000"/>
            <a:ext cx="6373176" cy="6324600"/>
          </a:xfrm>
        </p:spPr>
      </p:pic>
      <p:sp>
        <p:nvSpPr>
          <p:cNvPr id="5" name="TextBox 4"/>
          <p:cNvSpPr txBox="1"/>
          <p:nvPr/>
        </p:nvSpPr>
        <p:spPr>
          <a:xfrm>
            <a:off x="5715000" y="381000"/>
            <a:ext cx="232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Snapshot of Work data</a:t>
            </a:r>
            <a:endParaRPr lang="en-IN" dirty="0"/>
          </a:p>
        </p:txBody>
      </p:sp>
      <p:sp>
        <p:nvSpPr>
          <p:cNvPr id="6" name="Left Brace 5"/>
          <p:cNvSpPr/>
          <p:nvPr/>
        </p:nvSpPr>
        <p:spPr>
          <a:xfrm>
            <a:off x="3124200" y="2286000"/>
            <a:ext cx="231648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838200" y="2743200"/>
            <a:ext cx="1916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Employer, location</a:t>
            </a:r>
          </a:p>
          <a:p>
            <a:r>
              <a:rPr lang="en-IN" dirty="0" smtClean="0"/>
              <a:t>&amp; position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ta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600"/>
            <a:ext cx="6934200" cy="6565152"/>
          </a:xfrm>
        </p:spPr>
      </p:pic>
      <p:sp>
        <p:nvSpPr>
          <p:cNvPr id="5" name="Right Brace 4"/>
          <p:cNvSpPr/>
          <p:nvPr/>
        </p:nvSpPr>
        <p:spPr>
          <a:xfrm>
            <a:off x="4800600" y="54102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6019800" y="5486400"/>
            <a:ext cx="268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Friends tagged in the story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304800"/>
            <a:ext cx="380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Snapshot of Posts, likes and comments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4. Access Token &amp; other minor issues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smtClean="0"/>
              <a:t>   Access </a:t>
            </a:r>
            <a:r>
              <a:rPr lang="en-IN" dirty="0" smtClean="0"/>
              <a:t>Token is like a </a:t>
            </a:r>
            <a:r>
              <a:rPr lang="en-IN" b="1" dirty="0" smtClean="0"/>
              <a:t>‘temporary password’ </a:t>
            </a:r>
            <a:r>
              <a:rPr lang="en-IN" dirty="0" smtClean="0"/>
              <a:t>which can be used to get and post user data.</a:t>
            </a:r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   </a:t>
            </a:r>
            <a:r>
              <a:rPr lang="en-IN" dirty="0" smtClean="0"/>
              <a:t>Categories of permissions associated with each access token:</a:t>
            </a:r>
          </a:p>
          <a:p>
            <a:pPr>
              <a:buNone/>
            </a:pPr>
            <a:r>
              <a:rPr lang="en-IN" b="1" dirty="0" smtClean="0"/>
              <a:t>   </a:t>
            </a:r>
            <a:r>
              <a:rPr lang="en-IN" dirty="0" smtClean="0"/>
              <a:t> - User Data Permissions</a:t>
            </a:r>
          </a:p>
          <a:p>
            <a:pPr>
              <a:buNone/>
            </a:pPr>
            <a:r>
              <a:rPr lang="en-IN" dirty="0" smtClean="0"/>
              <a:t>    - Friends Data Permissions</a:t>
            </a:r>
          </a:p>
          <a:p>
            <a:pPr>
              <a:buNone/>
            </a:pPr>
            <a:r>
              <a:rPr lang="en-IN" dirty="0" smtClean="0"/>
              <a:t>    - Extended Permissions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User Data Permissions</a:t>
            </a:r>
            <a:endParaRPr lang="en-IN" dirty="0"/>
          </a:p>
        </p:txBody>
      </p:sp>
      <p:pic>
        <p:nvPicPr>
          <p:cNvPr id="4" name="Content Placeholder 3" descr="permissions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828800"/>
            <a:ext cx="6386179" cy="44143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Friends Data Permissions</a:t>
            </a:r>
            <a:endParaRPr lang="en-IN" dirty="0"/>
          </a:p>
        </p:txBody>
      </p:sp>
      <p:pic>
        <p:nvPicPr>
          <p:cNvPr id="4" name="Content Placeholder 3" descr="permissions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6719977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Extended Permissions</a:t>
            </a:r>
            <a:endParaRPr lang="en-IN" dirty="0"/>
          </a:p>
        </p:txBody>
      </p:sp>
      <p:pic>
        <p:nvPicPr>
          <p:cNvPr id="4" name="Content Placeholder 3" descr="permissions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28800"/>
            <a:ext cx="7222635" cy="4328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Issues in Mopsi-Facebook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IN" b="1" dirty="0" smtClean="0"/>
              <a:t>Access Token</a:t>
            </a:r>
          </a:p>
          <a:p>
            <a:pPr algn="ctr"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</a:t>
            </a:r>
            <a:r>
              <a:rPr lang="en-IN" b="1" dirty="0" smtClean="0"/>
              <a:t>Issue 1:</a:t>
            </a:r>
            <a:r>
              <a:rPr lang="en-IN" dirty="0" smtClean="0"/>
              <a:t> Long duration access tokens currently cannot be stored in database.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</a:t>
            </a:r>
            <a:r>
              <a:rPr lang="en-IN" b="1" dirty="0" smtClean="0"/>
              <a:t>Issue 2:</a:t>
            </a:r>
            <a:r>
              <a:rPr lang="en-IN" dirty="0" smtClean="0"/>
              <a:t> Removal of </a:t>
            </a:r>
            <a:r>
              <a:rPr lang="en-IN" dirty="0" err="1" smtClean="0"/>
              <a:t>offline_access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</a:t>
            </a:r>
            <a:r>
              <a:rPr lang="en-IN" b="1" dirty="0" smtClean="0"/>
              <a:t>Issue 3:</a:t>
            </a:r>
            <a:r>
              <a:rPr lang="en-IN" dirty="0" smtClean="0"/>
              <a:t> Access token becomes invalid in 4 conditions.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</a:t>
            </a:r>
            <a:r>
              <a:rPr lang="en-IN" b="1" dirty="0" smtClean="0"/>
              <a:t>Issue 4:</a:t>
            </a:r>
            <a:r>
              <a:rPr lang="en-IN" dirty="0" smtClean="0"/>
              <a:t> If we modify the permissions in the application, we need the updated access token.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2.1 Registration &amp; Authentication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IN" sz="2500" dirty="0" smtClean="0"/>
              <a:t> For </a:t>
            </a:r>
            <a:r>
              <a:rPr lang="en-IN" sz="2500" b="1" dirty="0" smtClean="0"/>
              <a:t>Registering</a:t>
            </a:r>
            <a:r>
              <a:rPr lang="en-IN" sz="2500" dirty="0" smtClean="0"/>
              <a:t>, we are storing four parameters in Mopsi Database.</a:t>
            </a:r>
          </a:p>
          <a:p>
            <a:pPr lvl="0">
              <a:buNone/>
            </a:pPr>
            <a:r>
              <a:rPr lang="en-IN" sz="2500" dirty="0" smtClean="0"/>
              <a:t>1. Facebook user id</a:t>
            </a:r>
          </a:p>
          <a:p>
            <a:pPr lvl="0">
              <a:buNone/>
            </a:pPr>
            <a:r>
              <a:rPr lang="en-IN" sz="2500" dirty="0" smtClean="0"/>
              <a:t>2. Email id</a:t>
            </a:r>
          </a:p>
          <a:p>
            <a:pPr lvl="0">
              <a:buNone/>
            </a:pPr>
            <a:r>
              <a:rPr lang="en-IN" sz="2500" dirty="0" smtClean="0"/>
              <a:t>3. Access Token</a:t>
            </a:r>
          </a:p>
          <a:p>
            <a:pPr lvl="0">
              <a:buNone/>
            </a:pPr>
            <a:r>
              <a:rPr lang="en-IN" sz="2500" dirty="0" smtClean="0"/>
              <a:t>4. User’s Facebook Name</a:t>
            </a:r>
          </a:p>
          <a:p>
            <a:pPr>
              <a:buNone/>
            </a:pPr>
            <a:r>
              <a:rPr lang="en-IN" sz="2700" dirty="0" smtClean="0"/>
              <a:t>For </a:t>
            </a:r>
            <a:r>
              <a:rPr lang="en-IN" sz="2700" b="1" dirty="0" smtClean="0"/>
              <a:t>Authentication</a:t>
            </a:r>
            <a:r>
              <a:rPr lang="en-IN" sz="2700" dirty="0" smtClean="0"/>
              <a:t>,</a:t>
            </a:r>
          </a:p>
          <a:p>
            <a:pPr lvl="0">
              <a:buNone/>
            </a:pPr>
            <a:r>
              <a:rPr lang="en-IN" sz="2700" dirty="0" smtClean="0"/>
              <a:t>1. Active access token is used for authentication.</a:t>
            </a:r>
          </a:p>
          <a:p>
            <a:pPr lvl="0">
              <a:buNone/>
            </a:pPr>
            <a:r>
              <a:rPr lang="en-IN" sz="2700" dirty="0" smtClean="0"/>
              <a:t>2. Planning to display Facebook name and User’s  Facebook photograph on web when a person  is logged in to Mopsi Facebook  </a:t>
            </a:r>
          </a:p>
          <a:p>
            <a:pPr lvl="0">
              <a:buNone/>
            </a:pPr>
            <a:endParaRPr lang="en-IN" sz="2500" dirty="0" smtClean="0"/>
          </a:p>
          <a:p>
            <a:endParaRPr lang="en-IN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Issues with solutions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b="1" dirty="0" smtClean="0"/>
              <a:t>    Issue 1:</a:t>
            </a:r>
            <a:r>
              <a:rPr lang="en-IN" dirty="0" smtClean="0"/>
              <a:t> Long duration access tokens currently cannot be stored in database.</a:t>
            </a:r>
          </a:p>
          <a:p>
            <a:pPr>
              <a:buNone/>
            </a:pPr>
            <a:r>
              <a:rPr lang="en-IN" dirty="0" smtClean="0"/>
              <a:t>    </a:t>
            </a:r>
            <a:r>
              <a:rPr lang="en-IN" b="1" dirty="0" smtClean="0"/>
              <a:t>Solution: </a:t>
            </a:r>
            <a:r>
              <a:rPr lang="en-IN" dirty="0" smtClean="0"/>
              <a:t>Instead of using </a:t>
            </a:r>
            <a:r>
              <a:rPr lang="en-IN" dirty="0" err="1" smtClean="0"/>
              <a:t>Varchar</a:t>
            </a:r>
            <a:r>
              <a:rPr lang="en-IN" dirty="0" smtClean="0"/>
              <a:t> we can use</a:t>
            </a:r>
          </a:p>
          <a:p>
            <a:pPr>
              <a:buNone/>
            </a:pPr>
            <a:r>
              <a:rPr lang="en-IN" b="1" dirty="0" smtClean="0"/>
              <a:t>    Text </a:t>
            </a:r>
            <a:r>
              <a:rPr lang="en-IN" dirty="0" smtClean="0"/>
              <a:t>as data type. </a:t>
            </a:r>
          </a:p>
          <a:p>
            <a:pPr>
              <a:buNone/>
            </a:pPr>
            <a:r>
              <a:rPr lang="en-IN" b="1" dirty="0" smtClean="0"/>
              <a:t>    </a:t>
            </a:r>
          </a:p>
          <a:p>
            <a:pPr>
              <a:buNone/>
            </a:pPr>
            <a:r>
              <a:rPr lang="en-IN" b="1" dirty="0" smtClean="0"/>
              <a:t>    Issue 2:</a:t>
            </a:r>
            <a:r>
              <a:rPr lang="en-IN" dirty="0" smtClean="0"/>
              <a:t> Removal of </a:t>
            </a:r>
            <a:r>
              <a:rPr lang="en-IN" dirty="0" err="1" smtClean="0"/>
              <a:t>offline_access</a:t>
            </a:r>
            <a:endParaRPr lang="en-IN" dirty="0" smtClean="0"/>
          </a:p>
          <a:p>
            <a:pPr>
              <a:buNone/>
            </a:pPr>
            <a:r>
              <a:rPr lang="en-IN" b="1" dirty="0" smtClean="0"/>
              <a:t>    </a:t>
            </a:r>
            <a:r>
              <a:rPr lang="en-IN" dirty="0" smtClean="0">
                <a:hlinkClick r:id="rId3"/>
              </a:rPr>
              <a:t>https://developers.facebook.com/roadmap/offline-access-removal/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</a:t>
            </a:r>
            <a:r>
              <a:rPr lang="en-IN" b="1" dirty="0" smtClean="0"/>
              <a:t>Solution: </a:t>
            </a:r>
            <a:r>
              <a:rPr lang="en-IN" dirty="0" smtClean="0"/>
              <a:t>Long lived access token = 60 days</a:t>
            </a:r>
          </a:p>
          <a:p>
            <a:pPr>
              <a:buNone/>
            </a:pPr>
            <a:r>
              <a:rPr lang="en-IN" dirty="0" smtClean="0"/>
              <a:t>    Redirect the user to the auth dialog and get a valid access token.</a:t>
            </a:r>
            <a:endParaRPr lang="en-IN" b="1" dirty="0" smtClean="0"/>
          </a:p>
          <a:p>
            <a:pPr>
              <a:buNone/>
            </a:pP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Issues with solutions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IN" b="1" dirty="0" smtClean="0"/>
              <a:t>    Issue 3:</a:t>
            </a:r>
            <a:r>
              <a:rPr lang="en-IN" dirty="0" smtClean="0"/>
              <a:t> Access token becomes invalid in 4 conditions.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-  The token expires after expires time</a:t>
            </a:r>
          </a:p>
          <a:p>
            <a:pPr>
              <a:buNone/>
            </a:pPr>
            <a:r>
              <a:rPr lang="en-IN" dirty="0" smtClean="0"/>
              <a:t>    -  The user changes her password which invalidates the  access token.</a:t>
            </a:r>
          </a:p>
          <a:p>
            <a:pPr>
              <a:buNone/>
            </a:pPr>
            <a:r>
              <a:rPr lang="en-IN" dirty="0" smtClean="0"/>
              <a:t>    -  The user de-authorizes your app.</a:t>
            </a:r>
          </a:p>
          <a:p>
            <a:pPr>
              <a:buNone/>
            </a:pPr>
            <a:r>
              <a:rPr lang="en-IN" dirty="0" smtClean="0"/>
              <a:t>    -  The user logs out of Facebook.</a:t>
            </a:r>
          </a:p>
          <a:p>
            <a:pPr>
              <a:buNone/>
            </a:pPr>
            <a:r>
              <a:rPr lang="en-IN" dirty="0" smtClean="0">
                <a:hlinkClick r:id="rId3"/>
              </a:rPr>
              <a:t>   https://developers.facebook.com/blog/post/2011/05/13/how-to--handle-expired-access-tokens/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Issues with solutions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 smtClean="0"/>
              <a:t>    Issue 4:</a:t>
            </a:r>
            <a:r>
              <a:rPr lang="en-IN" dirty="0" smtClean="0"/>
              <a:t> If we modify the permissions in the application, we need the updated access token. </a:t>
            </a:r>
          </a:p>
          <a:p>
            <a:pPr>
              <a:buNone/>
            </a:pPr>
            <a:r>
              <a:rPr lang="en-IN" dirty="0" smtClean="0"/>
              <a:t>    Add permissions for user location, checkins, posts etc.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b="1" dirty="0" smtClean="0"/>
              <a:t>   Solution for Issue 3 &amp; 4:</a:t>
            </a:r>
            <a:r>
              <a:rPr lang="en-IN" dirty="0" smtClean="0"/>
              <a:t>  Redirect the user to the auth dialog and get a valid access token.</a:t>
            </a:r>
            <a:endParaRPr lang="en-IN" b="1" dirty="0" smtClean="0"/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Frequent changes in Facebook API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dirty="0" smtClean="0"/>
              <a:t>Facebook API – constantly evolving.</a:t>
            </a:r>
          </a:p>
          <a:p>
            <a:pPr>
              <a:buNone/>
            </a:pPr>
            <a:r>
              <a:rPr lang="en-IN" dirty="0" smtClean="0"/>
              <a:t>Short history of changes  (Almost every month)</a:t>
            </a:r>
          </a:p>
          <a:p>
            <a:pPr>
              <a:buNone/>
            </a:pPr>
            <a:r>
              <a:rPr lang="en-IN" dirty="0" smtClean="0"/>
              <a:t>April 3, 2013</a:t>
            </a:r>
          </a:p>
          <a:p>
            <a:pPr>
              <a:buNone/>
            </a:pPr>
            <a:r>
              <a:rPr lang="en-IN" dirty="0" smtClean="0"/>
              <a:t>March 6, 2013</a:t>
            </a:r>
          </a:p>
          <a:p>
            <a:pPr>
              <a:buNone/>
            </a:pPr>
            <a:r>
              <a:rPr lang="en-IN" dirty="0" smtClean="0"/>
              <a:t>February 6, 2013</a:t>
            </a:r>
          </a:p>
          <a:p>
            <a:pPr>
              <a:buNone/>
            </a:pPr>
            <a:r>
              <a:rPr lang="en-IN" dirty="0" smtClean="0"/>
              <a:t>January 9, 2013</a:t>
            </a:r>
          </a:p>
          <a:p>
            <a:pPr>
              <a:buNone/>
            </a:pPr>
            <a:r>
              <a:rPr lang="en-IN" dirty="0" smtClean="0">
                <a:hlinkClick r:id="rId2"/>
              </a:rPr>
              <a:t>https://developers.facebook.com/roadmap/completed-changes/</a:t>
            </a:r>
            <a:endParaRPr lang="en-IN" dirty="0" smtClean="0"/>
          </a:p>
          <a:p>
            <a:pPr>
              <a:buNone/>
            </a:pPr>
            <a:r>
              <a:rPr lang="en-IN" b="1" dirty="0" smtClean="0"/>
              <a:t>    Conclusion:</a:t>
            </a:r>
            <a:r>
              <a:rPr lang="en-IN" dirty="0" smtClean="0"/>
              <a:t> </a:t>
            </a:r>
          </a:p>
          <a:p>
            <a:pPr>
              <a:buNone/>
            </a:pPr>
            <a:r>
              <a:rPr lang="en-IN" dirty="0" smtClean="0"/>
              <a:t>     We need to </a:t>
            </a:r>
            <a:r>
              <a:rPr lang="en-IN" b="1" dirty="0" smtClean="0"/>
              <a:t>constantly</a:t>
            </a:r>
            <a:r>
              <a:rPr lang="en-IN" dirty="0" smtClean="0"/>
              <a:t> </a:t>
            </a:r>
            <a:r>
              <a:rPr lang="en-IN" b="1" dirty="0" smtClean="0"/>
              <a:t>update</a:t>
            </a:r>
            <a:r>
              <a:rPr lang="en-IN" dirty="0" smtClean="0"/>
              <a:t> according to changes done in Facebook API to prevent any break in the functioning of the system.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5. Suggestions for Mopsi FB</a:t>
            </a:r>
            <a:endParaRPr lang="en-IN" dirty="0"/>
          </a:p>
        </p:txBody>
      </p:sp>
      <p:pic>
        <p:nvPicPr>
          <p:cNvPr id="4" name="Content Placeholder 3" descr="fb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82296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Sorting of Friends</a:t>
            </a:r>
            <a:endParaRPr lang="en-IN" dirty="0"/>
          </a:p>
        </p:txBody>
      </p:sp>
      <p:pic>
        <p:nvPicPr>
          <p:cNvPr id="4" name="Content Placeholder 3" descr="fb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8449713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6. Facebook </a:t>
            </a:r>
            <a:r>
              <a:rPr lang="en-IN" dirty="0" smtClean="0"/>
              <a:t>uses </a:t>
            </a:r>
            <a:r>
              <a:rPr lang="en-IN" dirty="0" smtClean="0"/>
              <a:t>Network Analysis</a:t>
            </a:r>
            <a:endParaRPr lang="en-IN" dirty="0"/>
          </a:p>
        </p:txBody>
      </p:sp>
      <p:pic>
        <p:nvPicPr>
          <p:cNvPr id="4" name="Content Placeholder 3" descr="fb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47600"/>
            <a:ext cx="8229600" cy="3831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6. Facebook </a:t>
            </a:r>
            <a:r>
              <a:rPr lang="en-IN" dirty="0" smtClean="0"/>
              <a:t>uses </a:t>
            </a:r>
            <a:r>
              <a:rPr lang="en-IN" dirty="0" smtClean="0"/>
              <a:t>Network Analysis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1800" dirty="0" smtClean="0"/>
              <a:t>      In NLP,</a:t>
            </a:r>
            <a:r>
              <a:rPr lang="en-IN" sz="1800" b="1" dirty="0" smtClean="0"/>
              <a:t> </a:t>
            </a:r>
            <a:r>
              <a:rPr lang="en-IN" sz="1800" dirty="0" smtClean="0"/>
              <a:t>Latent </a:t>
            </a:r>
            <a:r>
              <a:rPr lang="en-IN" sz="1800" dirty="0" err="1" smtClean="0"/>
              <a:t>Dirichlet</a:t>
            </a:r>
            <a:r>
              <a:rPr lang="en-IN" sz="1800" dirty="0" smtClean="0"/>
              <a:t> allocation (LDA) is a generative model that allows sets of observations to be explained by unobserved groups that explain why some parts of the data are similar</a:t>
            </a:r>
            <a:endParaRPr lang="en-IN" sz="1800" dirty="0"/>
          </a:p>
        </p:txBody>
      </p:sp>
      <p:pic>
        <p:nvPicPr>
          <p:cNvPr id="5" name="Picture 4" descr="fb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6134821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6. Facebook </a:t>
            </a:r>
            <a:r>
              <a:rPr lang="en-IN" dirty="0" smtClean="0"/>
              <a:t>uses </a:t>
            </a:r>
            <a:r>
              <a:rPr lang="en-IN" dirty="0" smtClean="0"/>
              <a:t>Network Analysis</a:t>
            </a:r>
            <a:endParaRPr lang="en-IN" dirty="0"/>
          </a:p>
        </p:txBody>
      </p:sp>
      <p:pic>
        <p:nvPicPr>
          <p:cNvPr id="4" name="Content Placeholder 3" descr="fb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832" y="1600200"/>
            <a:ext cx="75183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6. Facebook </a:t>
            </a:r>
            <a:r>
              <a:rPr lang="en-IN" dirty="0" smtClean="0"/>
              <a:t>uses </a:t>
            </a:r>
            <a:r>
              <a:rPr lang="en-IN" dirty="0" smtClean="0"/>
              <a:t>Network Analysis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6062" y="1600200"/>
            <a:ext cx="71518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Signup/Login Button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IN" dirty="0" smtClean="0"/>
              <a:t> Easy signup/login with Facebook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14600"/>
            <a:ext cx="5715798" cy="3143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6. Facebook </a:t>
            </a:r>
            <a:r>
              <a:rPr lang="en-IN" dirty="0" smtClean="0"/>
              <a:t>uses </a:t>
            </a:r>
            <a:r>
              <a:rPr lang="en-IN" dirty="0" smtClean="0"/>
              <a:t>Network Analysis</a:t>
            </a:r>
            <a:endParaRPr lang="en-IN" dirty="0"/>
          </a:p>
        </p:txBody>
      </p:sp>
      <p:pic>
        <p:nvPicPr>
          <p:cNvPr id="4" name="Content Placeholder 3" descr="fb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805" y="1600200"/>
            <a:ext cx="685438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6. Facebook </a:t>
            </a:r>
            <a:r>
              <a:rPr lang="en-IN" dirty="0" smtClean="0"/>
              <a:t>uses </a:t>
            </a:r>
            <a:r>
              <a:rPr lang="en-IN" dirty="0" smtClean="0"/>
              <a:t>Network Analysis</a:t>
            </a:r>
            <a:endParaRPr lang="en-IN" dirty="0"/>
          </a:p>
        </p:txBody>
      </p:sp>
      <p:pic>
        <p:nvPicPr>
          <p:cNvPr id="4" name="Content Placeholder 3" descr="fb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463" y="1600200"/>
            <a:ext cx="656907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6. Facebook </a:t>
            </a:r>
            <a:r>
              <a:rPr lang="en-IN" dirty="0" smtClean="0"/>
              <a:t>uses </a:t>
            </a:r>
            <a:r>
              <a:rPr lang="en-IN" dirty="0" smtClean="0"/>
              <a:t>Network Analysis</a:t>
            </a:r>
            <a:endParaRPr lang="en-IN" dirty="0"/>
          </a:p>
        </p:txBody>
      </p:sp>
      <p:pic>
        <p:nvPicPr>
          <p:cNvPr id="4" name="Content Placeholder 3" descr="fb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821" y="1600200"/>
            <a:ext cx="679235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6. Facebook </a:t>
            </a:r>
            <a:r>
              <a:rPr lang="en-IN" dirty="0" smtClean="0"/>
              <a:t>uses </a:t>
            </a:r>
            <a:r>
              <a:rPr lang="en-IN" dirty="0" smtClean="0"/>
              <a:t>Network Analysis</a:t>
            </a:r>
            <a:endParaRPr lang="en-IN" dirty="0"/>
          </a:p>
        </p:txBody>
      </p:sp>
      <p:pic>
        <p:nvPicPr>
          <p:cNvPr id="4" name="Content Placeholder 3" descr="fb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308" y="1600200"/>
            <a:ext cx="645738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6. LinkedIn </a:t>
            </a:r>
            <a:r>
              <a:rPr lang="en-IN" dirty="0" smtClean="0"/>
              <a:t>uses </a:t>
            </a:r>
            <a:r>
              <a:rPr lang="en-IN" dirty="0" smtClean="0"/>
              <a:t>Network Analysis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79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IN" sz="2500" dirty="0" smtClean="0"/>
              <a:t>     Tries to find who is potential influencer in the network.</a:t>
            </a:r>
          </a:p>
          <a:p>
            <a:pPr lvl="0">
              <a:buNone/>
            </a:pPr>
            <a:endParaRPr lang="en-IN" sz="2500" dirty="0" smtClean="0"/>
          </a:p>
          <a:p>
            <a:pPr lvl="0">
              <a:buNone/>
            </a:pPr>
            <a:r>
              <a:rPr lang="en-IN" sz="2500" dirty="0" smtClean="0"/>
              <a:t>     What happens to the content people share on LinkedIn? Is   something just static? Or is it something that is picked up?</a:t>
            </a:r>
          </a:p>
          <a:p>
            <a:pPr lvl="0">
              <a:buNone/>
            </a:pPr>
            <a:endParaRPr lang="en-IN" sz="2500" dirty="0" smtClean="0"/>
          </a:p>
          <a:p>
            <a:pPr lvl="0">
              <a:buNone/>
            </a:pPr>
            <a:r>
              <a:rPr lang="en-IN" sz="2500" dirty="0" smtClean="0"/>
              <a:t>     Predicting where people are going to move next for job. (Already done for US)</a:t>
            </a:r>
          </a:p>
          <a:p>
            <a:pPr lvl="0">
              <a:buNone/>
            </a:pPr>
            <a:r>
              <a:rPr lang="en-IN" sz="2500" dirty="0" smtClean="0"/>
              <a:t>     </a:t>
            </a:r>
          </a:p>
          <a:p>
            <a:pPr lvl="0">
              <a:buNone/>
            </a:pPr>
            <a:r>
              <a:rPr lang="en-IN" sz="2500" dirty="0" smtClean="0"/>
              <a:t>     </a:t>
            </a:r>
            <a:endParaRPr lang="en-IN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6. LinkedIn </a:t>
            </a:r>
            <a:r>
              <a:rPr lang="en-IN" dirty="0" smtClean="0"/>
              <a:t>uses </a:t>
            </a:r>
            <a:r>
              <a:rPr lang="en-IN" dirty="0" smtClean="0"/>
              <a:t>Network Analysis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IN" sz="2500" dirty="0" smtClean="0"/>
              <a:t>     Use Migration pattern in real life and use part of it as a signal to recommend jobs to the people.</a:t>
            </a:r>
          </a:p>
          <a:p>
            <a:pPr lvl="0">
              <a:buNone/>
            </a:pPr>
            <a:r>
              <a:rPr lang="en-IN" sz="2500" dirty="0" smtClean="0"/>
              <a:t>     </a:t>
            </a:r>
          </a:p>
          <a:p>
            <a:pPr lvl="0">
              <a:buNone/>
            </a:pPr>
            <a:r>
              <a:rPr lang="en-IN" sz="2500" dirty="0" smtClean="0"/>
              <a:t>     Identify the gap between “Job openings” and “Unemployment” and reducing it.</a:t>
            </a:r>
          </a:p>
          <a:p>
            <a:pPr lvl="0">
              <a:buNone/>
            </a:pPr>
            <a:endParaRPr lang="en-IN" sz="2500" dirty="0" smtClean="0"/>
          </a:p>
          <a:p>
            <a:pPr>
              <a:buNone/>
            </a:pPr>
            <a:r>
              <a:rPr lang="en-IN" sz="2500" dirty="0" smtClean="0"/>
              <a:t>     Evaluate the gap between what you need for the job and what you have and then suggest skills which should be taken to get jobs.</a:t>
            </a:r>
          </a:p>
          <a:p>
            <a:endParaRPr lang="en-IN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Thank You!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500" dirty="0" smtClean="0"/>
              <a:t>Authentication/Registration using Facebook</a:t>
            </a:r>
            <a:endParaRPr lang="en-IN" sz="3500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6" y="1600200"/>
            <a:ext cx="790550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500" dirty="0" smtClean="0"/>
              <a:t>Authentication/Registration using Facebook</a:t>
            </a:r>
            <a:endParaRPr lang="en-IN" sz="3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90" y="2253231"/>
            <a:ext cx="6411220" cy="32199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4381500" y="20193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2600" y="1219200"/>
            <a:ext cx="6380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Popup generated by Facebook. If user presses button “Go to App”,</a:t>
            </a:r>
          </a:p>
          <a:p>
            <a:r>
              <a:rPr lang="en-IN" dirty="0" smtClean="0"/>
              <a:t>Facebook allows the application to fetch user data.</a:t>
            </a:r>
            <a:endParaRPr lang="en-IN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6286500" y="20193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2.2 Publish photo on Facebook</a:t>
            </a:r>
            <a:endParaRPr lang="en-IN" dirty="0"/>
          </a:p>
        </p:txBody>
      </p:sp>
      <p:pic>
        <p:nvPicPr>
          <p:cNvPr id="4" name="Content Placeholder 3" descr="radu sha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295400"/>
            <a:ext cx="3703500" cy="5091399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2286000" y="1828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1676400"/>
            <a:ext cx="12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Description</a:t>
            </a:r>
            <a:endParaRPr lang="en-IN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4724400" y="1828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38800" y="1600200"/>
            <a:ext cx="3205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Location taken automatically by </a:t>
            </a:r>
          </a:p>
          <a:p>
            <a:r>
              <a:rPr lang="en-IN" dirty="0" smtClean="0"/>
              <a:t>Mopsi </a:t>
            </a:r>
            <a:endParaRPr lang="en-IN" dirty="0"/>
          </a:p>
        </p:txBody>
      </p:sp>
      <p:cxnSp>
        <p:nvCxnSpPr>
          <p:cNvPr id="14" name="Elbow Connector 13"/>
          <p:cNvCxnSpPr/>
          <p:nvPr/>
        </p:nvCxnSpPr>
        <p:spPr>
          <a:xfrm rot="5400000" flipH="1" flipV="1">
            <a:off x="2171700" y="2019300"/>
            <a:ext cx="838200" cy="762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" y="2743200"/>
            <a:ext cx="2724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This </a:t>
            </a:r>
            <a:r>
              <a:rPr lang="en-IN" b="1" dirty="0" smtClean="0"/>
              <a:t>link</a:t>
            </a:r>
            <a:r>
              <a:rPr lang="en-IN" dirty="0" smtClean="0"/>
              <a:t> redirects to the</a:t>
            </a:r>
          </a:p>
          <a:p>
            <a:r>
              <a:rPr lang="en-IN" dirty="0" smtClean="0"/>
              <a:t>Mopsi system which allows</a:t>
            </a:r>
          </a:p>
          <a:p>
            <a:r>
              <a:rPr lang="en-IN" dirty="0" smtClean="0"/>
              <a:t>us to see </a:t>
            </a:r>
            <a:r>
              <a:rPr lang="en-IN" b="1" dirty="0" smtClean="0"/>
              <a:t>Photo on Map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1945</Words>
  <Application>Microsoft Office PowerPoint</Application>
  <PresentationFormat>On-screen Show (4:3)</PresentationFormat>
  <Paragraphs>404</Paragraphs>
  <Slides>66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Mopsi – Facebook (Social Network Analysis)</vt:lpstr>
      <vt:lpstr>Index</vt:lpstr>
      <vt:lpstr>1. System Diagram</vt:lpstr>
      <vt:lpstr>2. Mopsi-Facebook Features</vt:lpstr>
      <vt:lpstr>2.1 Registration &amp; Authentication</vt:lpstr>
      <vt:lpstr>Signup/Login Button</vt:lpstr>
      <vt:lpstr>Authentication/Registration using Facebook</vt:lpstr>
      <vt:lpstr>Authentication/Registration using Facebook</vt:lpstr>
      <vt:lpstr>2.2 Publish photo on Facebook</vt:lpstr>
      <vt:lpstr>Facebook photo on Map (Mopsi)</vt:lpstr>
      <vt:lpstr>Photo album of Mopsi user in Facebook</vt:lpstr>
      <vt:lpstr>2.3 Publish route on Facebook</vt:lpstr>
      <vt:lpstr>User’s route on Mopsi</vt:lpstr>
      <vt:lpstr>2.4 Mopsi-Facebook Network</vt:lpstr>
      <vt:lpstr>2.4.1 Front End for fetching FB data</vt:lpstr>
      <vt:lpstr>2.4.1 Front End for fetching FB data</vt:lpstr>
      <vt:lpstr>2.4.2 Back end for storing fetched data</vt:lpstr>
      <vt:lpstr>2.4.3 Key points related to graph generation</vt:lpstr>
      <vt:lpstr>2.4.3 Key points related to graph generation</vt:lpstr>
      <vt:lpstr>2.4.3 Key points related to graph generation</vt:lpstr>
      <vt:lpstr>2.4.3 Key points related to graph generation</vt:lpstr>
      <vt:lpstr>2.4.4 My Facebook Network</vt:lpstr>
      <vt:lpstr>2.4.4 My Facebook Network</vt:lpstr>
      <vt:lpstr>2.4.4 My Facebook Network</vt:lpstr>
      <vt:lpstr>2.4.4 My Facebook Network</vt:lpstr>
      <vt:lpstr>2.4.4 My Facebook Network</vt:lpstr>
      <vt:lpstr>2.4.4 My Facebook Network</vt:lpstr>
      <vt:lpstr>2.4.4 My Facebook Network</vt:lpstr>
      <vt:lpstr>2.4.4 My Facebook Network</vt:lpstr>
      <vt:lpstr>2.4.4 My Facebook Network</vt:lpstr>
      <vt:lpstr>2.4.5 Mopsi-Facebook current Network</vt:lpstr>
      <vt:lpstr>Slide 32</vt:lpstr>
      <vt:lpstr>Slide 33</vt:lpstr>
      <vt:lpstr>Slide 34</vt:lpstr>
      <vt:lpstr>Slide 35</vt:lpstr>
      <vt:lpstr>                         Analysis of Communities</vt:lpstr>
      <vt:lpstr>Slide 37</vt:lpstr>
      <vt:lpstr>Slide 38</vt:lpstr>
      <vt:lpstr>Slide 39</vt:lpstr>
      <vt:lpstr>Slide 40</vt:lpstr>
      <vt:lpstr>3. Facebook data for Recommendation System</vt:lpstr>
      <vt:lpstr>Slide 42</vt:lpstr>
      <vt:lpstr>Slide 43</vt:lpstr>
      <vt:lpstr>Slide 44</vt:lpstr>
      <vt:lpstr>4. Access Token &amp; other minor issues</vt:lpstr>
      <vt:lpstr>User Data Permissions</vt:lpstr>
      <vt:lpstr>Friends Data Permissions</vt:lpstr>
      <vt:lpstr>Extended Permissions</vt:lpstr>
      <vt:lpstr>Issues in Mopsi-Facebook</vt:lpstr>
      <vt:lpstr>Issues with solutions</vt:lpstr>
      <vt:lpstr>Issues with solutions</vt:lpstr>
      <vt:lpstr>Issues with solutions</vt:lpstr>
      <vt:lpstr>Frequent changes in Facebook API</vt:lpstr>
      <vt:lpstr>5. Suggestions for Mopsi FB</vt:lpstr>
      <vt:lpstr>Sorting of Friends</vt:lpstr>
      <vt:lpstr>6. Facebook uses Network Analysis</vt:lpstr>
      <vt:lpstr>6. Facebook uses Network Analysis</vt:lpstr>
      <vt:lpstr>6. Facebook uses Network Analysis</vt:lpstr>
      <vt:lpstr>6. Facebook uses Network Analysis</vt:lpstr>
      <vt:lpstr>6. Facebook uses Network Analysis</vt:lpstr>
      <vt:lpstr>6. Facebook uses Network Analysis</vt:lpstr>
      <vt:lpstr>6. Facebook uses Network Analysis</vt:lpstr>
      <vt:lpstr>6. Facebook uses Network Analysis</vt:lpstr>
      <vt:lpstr>6. LinkedIn uses Network Analysis</vt:lpstr>
      <vt:lpstr>6. LinkedIn uses Network Analysis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Mopsi – Facebook Friends Connection &amp; Graph </dc:title>
  <dc:creator>Chaitanya Khurana</dc:creator>
  <cp:lastModifiedBy>Chaitanya Khurana</cp:lastModifiedBy>
  <cp:revision>306</cp:revision>
  <dcterms:created xsi:type="dcterms:W3CDTF">2006-08-16T00:00:00Z</dcterms:created>
  <dcterms:modified xsi:type="dcterms:W3CDTF">2013-05-07T14:34:23Z</dcterms:modified>
</cp:coreProperties>
</file>