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52"/>
  </p:notesMasterIdLst>
  <p:sldIdLst>
    <p:sldId id="257" r:id="rId6"/>
    <p:sldId id="340" r:id="rId7"/>
    <p:sldId id="375" r:id="rId8"/>
    <p:sldId id="378" r:id="rId9"/>
    <p:sldId id="379" r:id="rId10"/>
    <p:sldId id="380" r:id="rId11"/>
    <p:sldId id="439" r:id="rId12"/>
    <p:sldId id="440" r:id="rId13"/>
    <p:sldId id="441" r:id="rId14"/>
    <p:sldId id="381" r:id="rId15"/>
    <p:sldId id="384" r:id="rId16"/>
    <p:sldId id="386" r:id="rId17"/>
    <p:sldId id="388" r:id="rId18"/>
    <p:sldId id="283" r:id="rId19"/>
    <p:sldId id="342" r:id="rId20"/>
    <p:sldId id="357" r:id="rId21"/>
    <p:sldId id="354" r:id="rId22"/>
    <p:sldId id="346" r:id="rId23"/>
    <p:sldId id="430" r:id="rId24"/>
    <p:sldId id="429" r:id="rId25"/>
    <p:sldId id="442" r:id="rId26"/>
    <p:sldId id="443" r:id="rId27"/>
    <p:sldId id="368" r:id="rId28"/>
    <p:sldId id="370" r:id="rId29"/>
    <p:sldId id="444" r:id="rId30"/>
    <p:sldId id="431" r:id="rId31"/>
    <p:sldId id="413" r:id="rId32"/>
    <p:sldId id="445" r:id="rId33"/>
    <p:sldId id="391" r:id="rId34"/>
    <p:sldId id="394" r:id="rId35"/>
    <p:sldId id="407" r:id="rId36"/>
    <p:sldId id="408" r:id="rId37"/>
    <p:sldId id="409" r:id="rId38"/>
    <p:sldId id="411" r:id="rId39"/>
    <p:sldId id="447" r:id="rId40"/>
    <p:sldId id="448" r:id="rId41"/>
    <p:sldId id="449" r:id="rId42"/>
    <p:sldId id="446" r:id="rId43"/>
    <p:sldId id="450" r:id="rId44"/>
    <p:sldId id="452" r:id="rId45"/>
    <p:sldId id="453" r:id="rId46"/>
    <p:sldId id="434" r:id="rId47"/>
    <p:sldId id="435" r:id="rId48"/>
    <p:sldId id="436" r:id="rId49"/>
    <p:sldId id="437" r:id="rId50"/>
    <p:sldId id="43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4505" autoAdjust="0"/>
  </p:normalViewPr>
  <p:slideViewPr>
    <p:cSldViewPr>
      <p:cViewPr varScale="1">
        <p:scale>
          <a:sx n="40" d="100"/>
          <a:sy n="40" d="100"/>
        </p:scale>
        <p:origin x="-102" y="-246"/>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8963A7-DEEC-4401-B4C5-139A1D9D4E8B}" type="datetimeFigureOut">
              <a:rPr lang="en-US"/>
              <a:pPr>
                <a:defRPr/>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9F96615-0F33-4ADE-8029-D2E8E5C44D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94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D01BDE7-BA92-4912-8C4D-C9EE9A6A4D20}" type="datetime8">
              <a:rPr lang="en-US"/>
              <a:pPr fontAlgn="base">
                <a:spcBef>
                  <a:spcPct val="0"/>
                </a:spcBef>
                <a:spcAft>
                  <a:spcPct val="0"/>
                </a:spcAft>
                <a:defRPr/>
              </a:pPr>
              <a:t>4/15/2013 2:10 PM</a:t>
            </a:fld>
            <a:endParaRPr lang="en-US"/>
          </a:p>
        </p:txBody>
      </p:sp>
      <p:sp>
        <p:nvSpPr>
          <p:cNvPr id="19461"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9462"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EF83D7E-9C91-4C50-8B32-396468DDAC7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50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F8072F8-EB3A-43A6-BDDF-944756B2CE5D}" type="datetime8">
              <a:rPr lang="en-US"/>
              <a:pPr fontAlgn="base">
                <a:spcBef>
                  <a:spcPct val="0"/>
                </a:spcBef>
                <a:spcAft>
                  <a:spcPct val="0"/>
                </a:spcAft>
                <a:defRPr/>
              </a:pPr>
              <a:t>4/15/2013 2:10 PM</a:t>
            </a:fld>
            <a:endParaRPr lang="en-US"/>
          </a:p>
        </p:txBody>
      </p:sp>
      <p:sp>
        <p:nvSpPr>
          <p:cNvPr id="450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506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6ECB5-D6C5-4CFF-BB52-03CB5120E2DE}" type="slidenum">
              <a:rPr lang="en-US"/>
              <a:pPr fontAlgn="base">
                <a:spcBef>
                  <a:spcPct val="0"/>
                </a:spcBef>
                <a:spcAft>
                  <a:spcPct val="0"/>
                </a:spcAft>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71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D6BD2BB-BF01-477A-A46D-49365A980CF1}" type="datetime8">
              <a:rPr lang="en-US"/>
              <a:pPr fontAlgn="base">
                <a:spcBef>
                  <a:spcPct val="0"/>
                </a:spcBef>
                <a:spcAft>
                  <a:spcPct val="0"/>
                </a:spcAft>
                <a:defRPr/>
              </a:pPr>
              <a:t>4/15/2013 2:10 PM</a:t>
            </a:fld>
            <a:endParaRPr lang="en-US"/>
          </a:p>
        </p:txBody>
      </p:sp>
      <p:sp>
        <p:nvSpPr>
          <p:cNvPr id="471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71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BA2EC6-E675-4240-B3EA-1C17E240B4A5}" type="slidenum">
              <a:rPr lang="en-US"/>
              <a:pPr fontAlgn="base">
                <a:spcBef>
                  <a:spcPct val="0"/>
                </a:spcBef>
                <a:spcAft>
                  <a:spcPct val="0"/>
                </a:spcAft>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39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3B406CC-6CBE-4A7E-942F-89630C92C40D}" type="datetime8">
              <a:rPr lang="en-US"/>
              <a:pPr fontAlgn="base">
                <a:spcBef>
                  <a:spcPct val="0"/>
                </a:spcBef>
                <a:spcAft>
                  <a:spcPct val="0"/>
                </a:spcAft>
                <a:defRPr/>
              </a:pPr>
              <a:t>4/15/2013 2:10 PM</a:t>
            </a:fld>
            <a:endParaRPr lang="en-US"/>
          </a:p>
        </p:txBody>
      </p:sp>
      <p:sp>
        <p:nvSpPr>
          <p:cNvPr id="1239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239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9BF66B-1A93-4961-8BAD-DD30C0929CD0}" type="slidenum">
              <a:rPr lang="en-US"/>
              <a:pPr fontAlgn="base">
                <a:spcBef>
                  <a:spcPct val="0"/>
                </a:spcBef>
                <a:spcAft>
                  <a:spcPct val="0"/>
                </a:spcAft>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59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83924FE-F7C5-409E-932D-A4C6BF5A805B}" type="datetime8">
              <a:rPr lang="en-US"/>
              <a:pPr fontAlgn="base">
                <a:spcBef>
                  <a:spcPct val="0"/>
                </a:spcBef>
                <a:spcAft>
                  <a:spcPct val="0"/>
                </a:spcAft>
                <a:defRPr/>
              </a:pPr>
              <a:t>4/15/2013 2:10 PM</a:t>
            </a:fld>
            <a:endParaRPr lang="en-US"/>
          </a:p>
        </p:txBody>
      </p:sp>
      <p:sp>
        <p:nvSpPr>
          <p:cNvPr id="1259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259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3F1287-4803-4BBB-969F-34668C63E6C7}" type="slidenum">
              <a:rPr lang="en-US"/>
              <a:pPr fontAlgn="base">
                <a:spcBef>
                  <a:spcPct val="0"/>
                </a:spcBef>
                <a:spcAft>
                  <a:spcPct val="0"/>
                </a:spcAft>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80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7DE93C-84B1-4BDA-A48A-3EDE843C43F6}" type="datetime8">
              <a:rPr lang="en-US"/>
              <a:pPr fontAlgn="base">
                <a:spcBef>
                  <a:spcPct val="0"/>
                </a:spcBef>
                <a:spcAft>
                  <a:spcPct val="0"/>
                </a:spcAft>
                <a:defRPr/>
              </a:pPr>
              <a:t>4/15/2013 2:10 PM</a:t>
            </a:fld>
            <a:endParaRPr lang="en-US"/>
          </a:p>
        </p:txBody>
      </p:sp>
      <p:sp>
        <p:nvSpPr>
          <p:cNvPr id="1280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2800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25A3AC-9212-4928-866B-642B27085760}" type="slidenum">
              <a:rPr lang="en-US"/>
              <a:pPr fontAlgn="base">
                <a:spcBef>
                  <a:spcPct val="0"/>
                </a:spcBef>
                <a:spcAft>
                  <a:spcPct val="0"/>
                </a:spcAft>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00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009BE09-267F-4133-BBD0-319EA0467409}" type="datetime8">
              <a:rPr lang="en-US"/>
              <a:pPr fontAlgn="base">
                <a:spcBef>
                  <a:spcPct val="0"/>
                </a:spcBef>
                <a:spcAft>
                  <a:spcPct val="0"/>
                </a:spcAft>
                <a:defRPr/>
              </a:pPr>
              <a:t>4/15/2013 2:10 PM</a:t>
            </a:fld>
            <a:endParaRPr lang="en-US"/>
          </a:p>
        </p:txBody>
      </p:sp>
      <p:sp>
        <p:nvSpPr>
          <p:cNvPr id="1300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005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83460-D226-4BA6-AAEA-40C33B1D951F}"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210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F602BFD-C112-4354-A483-1CE18374BC5D}" type="datetime8">
              <a:rPr lang="en-US"/>
              <a:pPr fontAlgn="base">
                <a:spcBef>
                  <a:spcPct val="0"/>
                </a:spcBef>
                <a:spcAft>
                  <a:spcPct val="0"/>
                </a:spcAft>
                <a:defRPr/>
              </a:pPr>
              <a:t>4/15/2013 2:10 PM</a:t>
            </a:fld>
            <a:endParaRPr lang="en-US"/>
          </a:p>
        </p:txBody>
      </p:sp>
      <p:sp>
        <p:nvSpPr>
          <p:cNvPr id="1321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210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6E7B6-71CE-4578-AB81-736DFA5A026E}" type="slidenum">
              <a:rPr lang="en-US"/>
              <a:pPr fontAlgn="base">
                <a:spcBef>
                  <a:spcPct val="0"/>
                </a:spcBef>
                <a:spcAft>
                  <a:spcPct val="0"/>
                </a:spcAft>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414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6E94357-1B79-4976-9ECC-F3A8E95A91F0}" type="datetime8">
              <a:rPr lang="en-US"/>
              <a:pPr fontAlgn="base">
                <a:spcBef>
                  <a:spcPct val="0"/>
                </a:spcBef>
                <a:spcAft>
                  <a:spcPct val="0"/>
                </a:spcAft>
                <a:defRPr/>
              </a:pPr>
              <a:t>4/15/2013 2:10 PM</a:t>
            </a:fld>
            <a:endParaRPr lang="en-US"/>
          </a:p>
        </p:txBody>
      </p:sp>
      <p:sp>
        <p:nvSpPr>
          <p:cNvPr id="13414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415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217E1-83F5-4FE6-9C43-425E8A96D173}" type="slidenum">
              <a:rPr lang="en-US"/>
              <a:pPr fontAlgn="base">
                <a:spcBef>
                  <a:spcPct val="0"/>
                </a:spcBef>
                <a:spcAft>
                  <a:spcPct val="0"/>
                </a:spcAft>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6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F7164F8-82E0-448D-8D24-4356A1E400A9}" type="datetime8">
              <a:rPr lang="en-US"/>
              <a:pPr fontAlgn="base">
                <a:spcBef>
                  <a:spcPct val="0"/>
                </a:spcBef>
                <a:spcAft>
                  <a:spcPct val="0"/>
                </a:spcAft>
                <a:defRPr/>
              </a:pPr>
              <a:t>4/15/2013 2:10 PM</a:t>
            </a:fld>
            <a:endParaRPr lang="en-US"/>
          </a:p>
        </p:txBody>
      </p:sp>
      <p:sp>
        <p:nvSpPr>
          <p:cNvPr id="13619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619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0A68BB-15D6-436A-A559-3CBBE8C8C8F1}" type="slidenum">
              <a:rPr lang="en-US"/>
              <a:pPr fontAlgn="base">
                <a:spcBef>
                  <a:spcPct val="0"/>
                </a:spcBef>
                <a:spcAft>
                  <a:spcPct val="0"/>
                </a:spcAft>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824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C29629-1722-40C0-A54A-555FBE937819}" type="datetime8">
              <a:rPr lang="en-US"/>
              <a:pPr fontAlgn="base">
                <a:spcBef>
                  <a:spcPct val="0"/>
                </a:spcBef>
                <a:spcAft>
                  <a:spcPct val="0"/>
                </a:spcAft>
                <a:defRPr/>
              </a:pPr>
              <a:t>4/15/2013 2:10 PM</a:t>
            </a:fld>
            <a:endParaRPr lang="en-US"/>
          </a:p>
        </p:txBody>
      </p:sp>
      <p:sp>
        <p:nvSpPr>
          <p:cNvPr id="13824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82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4E758-CDF5-4FBF-9998-6B3C82A077B9}" type="slidenum">
              <a:rPr lang="en-US"/>
              <a:pPr fontAlgn="base">
                <a:spcBef>
                  <a:spcPct val="0"/>
                </a:spcBef>
                <a:spcAft>
                  <a:spcPct val="0"/>
                </a:spcAft>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15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8FBD3A0-41E0-47E6-B0CE-F4392316CDB1}" type="datetime8">
              <a:rPr lang="en-US"/>
              <a:pPr fontAlgn="base">
                <a:spcBef>
                  <a:spcPct val="0"/>
                </a:spcBef>
                <a:spcAft>
                  <a:spcPct val="0"/>
                </a:spcAft>
                <a:defRPr/>
              </a:pPr>
              <a:t>4/15/2013 2:10 PM</a:t>
            </a:fld>
            <a:endParaRPr lang="en-US"/>
          </a:p>
        </p:txBody>
      </p:sp>
      <p:sp>
        <p:nvSpPr>
          <p:cNvPr id="215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215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4BE12-EFCB-43B5-82FA-4A256DBC695F}"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029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34803F4-50DB-4CAD-BE0D-67DBC7C1A247}" type="datetime8">
              <a:rPr lang="en-US"/>
              <a:pPr fontAlgn="base">
                <a:spcBef>
                  <a:spcPct val="0"/>
                </a:spcBef>
                <a:spcAft>
                  <a:spcPct val="0"/>
                </a:spcAft>
                <a:defRPr/>
              </a:pPr>
              <a:t>4/15/2013 2:10 PM</a:t>
            </a:fld>
            <a:endParaRPr lang="en-US"/>
          </a:p>
        </p:txBody>
      </p:sp>
      <p:sp>
        <p:nvSpPr>
          <p:cNvPr id="14029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029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182CEF-7E62-4CFE-9C84-80A35352F0C0}" type="slidenum">
              <a:rPr lang="en-US"/>
              <a:pPr fontAlgn="base">
                <a:spcBef>
                  <a:spcPct val="0"/>
                </a:spcBef>
                <a:spcAft>
                  <a:spcPct val="0"/>
                </a:spcAft>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23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58BAEA8-513D-4D6F-A6A4-B1BBCCBCC47F}" type="datetime8">
              <a:rPr lang="en-US"/>
              <a:pPr fontAlgn="base">
                <a:spcBef>
                  <a:spcPct val="0"/>
                </a:spcBef>
                <a:spcAft>
                  <a:spcPct val="0"/>
                </a:spcAft>
                <a:defRPr/>
              </a:pPr>
              <a:t>4/15/2013 2:10 PM</a:t>
            </a:fld>
            <a:endParaRPr lang="en-US"/>
          </a:p>
        </p:txBody>
      </p:sp>
      <p:sp>
        <p:nvSpPr>
          <p:cNvPr id="1423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23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226922-1E5A-41D4-8B4E-54CCD13798C1}" type="slidenum">
              <a:rPr lang="en-US"/>
              <a:pPr fontAlgn="base">
                <a:spcBef>
                  <a:spcPct val="0"/>
                </a:spcBef>
                <a:spcAft>
                  <a:spcPct val="0"/>
                </a:spcAft>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4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3A089ED-9D68-4E08-A696-1BC66D53665D}" type="datetime8">
              <a:rPr lang="en-US"/>
              <a:pPr fontAlgn="base">
                <a:spcBef>
                  <a:spcPct val="0"/>
                </a:spcBef>
                <a:spcAft>
                  <a:spcPct val="0"/>
                </a:spcAft>
                <a:defRPr/>
              </a:pPr>
              <a:t>4/15/2013 2:10 PM</a:t>
            </a:fld>
            <a:endParaRPr lang="en-US"/>
          </a:p>
        </p:txBody>
      </p:sp>
      <p:sp>
        <p:nvSpPr>
          <p:cNvPr id="14438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439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8A9DD-15ED-4D48-A3D0-3DD2172FF056}" type="slidenum">
              <a:rPr lang="en-US"/>
              <a:pPr fontAlgn="base">
                <a:spcBef>
                  <a:spcPct val="0"/>
                </a:spcBef>
                <a:spcAft>
                  <a:spcPct val="0"/>
                </a:spcAft>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6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1B7CEA5-3B3D-4B5A-9260-ECFEE6732B53}" type="datetime8">
              <a:rPr lang="en-US"/>
              <a:pPr fontAlgn="base">
                <a:spcBef>
                  <a:spcPct val="0"/>
                </a:spcBef>
                <a:spcAft>
                  <a:spcPct val="0"/>
                </a:spcAft>
                <a:defRPr/>
              </a:pPr>
              <a:t>4/15/2013 2:10 PM</a:t>
            </a:fld>
            <a:endParaRPr lang="en-US"/>
          </a:p>
        </p:txBody>
      </p:sp>
      <p:sp>
        <p:nvSpPr>
          <p:cNvPr id="14643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643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2F446-1993-4C75-92E6-706D26FC8C74}" type="slidenum">
              <a:rPr lang="en-US"/>
              <a:pPr fontAlgn="base">
                <a:spcBef>
                  <a:spcPct val="0"/>
                </a:spcBef>
                <a:spcAft>
                  <a:spcPct val="0"/>
                </a:spcAft>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84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44D3B3-6A4F-40BC-9990-071C319856C7}" type="datetime8">
              <a:rPr lang="en-US"/>
              <a:pPr fontAlgn="base">
                <a:spcBef>
                  <a:spcPct val="0"/>
                </a:spcBef>
                <a:spcAft>
                  <a:spcPct val="0"/>
                </a:spcAft>
                <a:defRPr/>
              </a:pPr>
              <a:t>4/15/2013 2:10 PM</a:t>
            </a:fld>
            <a:endParaRPr lang="en-US"/>
          </a:p>
        </p:txBody>
      </p:sp>
      <p:sp>
        <p:nvSpPr>
          <p:cNvPr id="14848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848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31C57-C915-40B1-936B-76A37182E8DC}" type="slidenum">
              <a:rPr lang="en-US"/>
              <a:pPr fontAlgn="base">
                <a:spcBef>
                  <a:spcPct val="0"/>
                </a:spcBef>
                <a:spcAft>
                  <a:spcPct val="0"/>
                </a:spcAft>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05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509854E-B29B-4D76-84B3-FBDE5D00CC7C}" type="datetime8">
              <a:rPr lang="en-US"/>
              <a:pPr fontAlgn="base">
                <a:spcBef>
                  <a:spcPct val="0"/>
                </a:spcBef>
                <a:spcAft>
                  <a:spcPct val="0"/>
                </a:spcAft>
                <a:defRPr/>
              </a:pPr>
              <a:t>4/15/2013 2:10 PM</a:t>
            </a:fld>
            <a:endParaRPr lang="en-US"/>
          </a:p>
        </p:txBody>
      </p:sp>
      <p:sp>
        <p:nvSpPr>
          <p:cNvPr id="1505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053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87C0C4-2F82-4189-9194-AA59E66A32E1}" type="slidenum">
              <a:rPr lang="en-US"/>
              <a:pPr fontAlgn="base">
                <a:spcBef>
                  <a:spcPct val="0"/>
                </a:spcBef>
                <a:spcAft>
                  <a:spcPct val="0"/>
                </a:spcAft>
                <a:defRPr/>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25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B75DC7A-3A7E-40D1-8D4E-962E2F9420C9}" type="datetime8">
              <a:rPr lang="en-US"/>
              <a:pPr fontAlgn="base">
                <a:spcBef>
                  <a:spcPct val="0"/>
                </a:spcBef>
                <a:spcAft>
                  <a:spcPct val="0"/>
                </a:spcAft>
                <a:defRPr/>
              </a:pPr>
              <a:t>4/15/2013 2:10 PM</a:t>
            </a:fld>
            <a:endParaRPr lang="en-US"/>
          </a:p>
        </p:txBody>
      </p:sp>
      <p:sp>
        <p:nvSpPr>
          <p:cNvPr id="15258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258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9F40D9-2629-436B-AA65-4ACF8129C0E8}" type="slidenum">
              <a:rPr lang="en-US"/>
              <a:pPr fontAlgn="base">
                <a:spcBef>
                  <a:spcPct val="0"/>
                </a:spcBef>
                <a:spcAft>
                  <a:spcPct val="0"/>
                </a:spcAft>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46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03F80BC-368B-4672-91D4-6A25BB5146EA}" type="datetime8">
              <a:rPr lang="en-US"/>
              <a:pPr fontAlgn="base">
                <a:spcBef>
                  <a:spcPct val="0"/>
                </a:spcBef>
                <a:spcAft>
                  <a:spcPct val="0"/>
                </a:spcAft>
                <a:defRPr/>
              </a:pPr>
              <a:t>4/15/2013 2:10 PM</a:t>
            </a:fld>
            <a:endParaRPr lang="en-US"/>
          </a:p>
        </p:txBody>
      </p:sp>
      <p:sp>
        <p:nvSpPr>
          <p:cNvPr id="1546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463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7962B3-FF89-4FDC-819E-32B7469E4237}" type="slidenum">
              <a:rPr lang="en-US"/>
              <a:pPr fontAlgn="base">
                <a:spcBef>
                  <a:spcPct val="0"/>
                </a:spcBef>
                <a:spcAft>
                  <a:spcPct val="0"/>
                </a:spcAft>
                <a:defRPr/>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6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97AEBF0-2B64-4A95-895A-0D04AB4C6698}" type="datetime8">
              <a:rPr lang="en-US"/>
              <a:pPr fontAlgn="base">
                <a:spcBef>
                  <a:spcPct val="0"/>
                </a:spcBef>
                <a:spcAft>
                  <a:spcPct val="0"/>
                </a:spcAft>
                <a:defRPr/>
              </a:pPr>
              <a:t>4/15/2013 2:10 PM</a:t>
            </a:fld>
            <a:endParaRPr lang="en-US"/>
          </a:p>
        </p:txBody>
      </p:sp>
      <p:sp>
        <p:nvSpPr>
          <p:cNvPr id="156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6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654FE-D00E-4D5E-9295-FAA22C8D9065}" type="slidenum">
              <a:rPr lang="en-US"/>
              <a:pPr fontAlgn="base">
                <a:spcBef>
                  <a:spcPct val="0"/>
                </a:spcBef>
                <a:spcAft>
                  <a:spcPct val="0"/>
                </a:spcAft>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587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16778B4-CC18-44A6-B760-45C8714302BC}" type="datetime8">
              <a:rPr lang="en-US"/>
              <a:pPr fontAlgn="base">
                <a:spcBef>
                  <a:spcPct val="0"/>
                </a:spcBef>
                <a:spcAft>
                  <a:spcPct val="0"/>
                </a:spcAft>
                <a:defRPr/>
              </a:pPr>
              <a:t>4/15/2013 2:10 PM</a:t>
            </a:fld>
            <a:endParaRPr lang="en-US"/>
          </a:p>
        </p:txBody>
      </p:sp>
      <p:sp>
        <p:nvSpPr>
          <p:cNvPr id="15872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5872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4B4C5-BB09-49C1-B9FA-A2CA1D5E48E9}" type="slidenum">
              <a:rPr lang="en-US"/>
              <a:pPr fontAlgn="base">
                <a:spcBef>
                  <a:spcPct val="0"/>
                </a:spcBef>
                <a:spcAft>
                  <a:spcPct val="0"/>
                </a:spcAft>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35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A43310E-2E39-424D-B4F1-2ED71FBF4201}" type="datetime8">
              <a:rPr lang="en-US"/>
              <a:pPr fontAlgn="base">
                <a:spcBef>
                  <a:spcPct val="0"/>
                </a:spcBef>
                <a:spcAft>
                  <a:spcPct val="0"/>
                </a:spcAft>
                <a:defRPr/>
              </a:pPr>
              <a:t>4/15/2013 2:10 PM</a:t>
            </a:fld>
            <a:endParaRPr lang="en-US"/>
          </a:p>
        </p:txBody>
      </p:sp>
      <p:sp>
        <p:nvSpPr>
          <p:cNvPr id="235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235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E1838-767A-4009-94DA-780EE3C3DFE2}"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607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1709179-81D4-4377-9540-3D81A39C6D27}" type="datetime8">
              <a:rPr lang="en-US"/>
              <a:pPr fontAlgn="base">
                <a:spcBef>
                  <a:spcPct val="0"/>
                </a:spcBef>
                <a:spcAft>
                  <a:spcPct val="0"/>
                </a:spcAft>
                <a:defRPr/>
              </a:pPr>
              <a:t>4/15/2013 2:10 PM</a:t>
            </a:fld>
            <a:endParaRPr lang="en-US"/>
          </a:p>
        </p:txBody>
      </p:sp>
      <p:sp>
        <p:nvSpPr>
          <p:cNvPr id="1607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6077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79310-41A5-4FC9-B70B-7193C038559C}" type="slidenum">
              <a:rPr lang="en-US"/>
              <a:pPr fontAlgn="base">
                <a:spcBef>
                  <a:spcPct val="0"/>
                </a:spcBef>
                <a:spcAft>
                  <a:spcPct val="0"/>
                </a:spcAft>
                <a:defRPr/>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1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6282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723A026-B623-42C2-BB12-17C69FC9B4E6}" type="datetime8">
              <a:rPr lang="en-US"/>
              <a:pPr fontAlgn="base">
                <a:spcBef>
                  <a:spcPct val="0"/>
                </a:spcBef>
                <a:spcAft>
                  <a:spcPct val="0"/>
                </a:spcAft>
                <a:defRPr/>
              </a:pPr>
              <a:t>4/15/2013 2:10 PM</a:t>
            </a:fld>
            <a:endParaRPr lang="en-US"/>
          </a:p>
        </p:txBody>
      </p:sp>
      <p:sp>
        <p:nvSpPr>
          <p:cNvPr id="16282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6282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CC7F5-35F6-4CF6-85C4-602EDF98D92F}" type="slidenum">
              <a:rPr lang="en-US"/>
              <a:pPr fontAlgn="base">
                <a:spcBef>
                  <a:spcPct val="0"/>
                </a:spcBef>
                <a:spcAft>
                  <a:spcPct val="0"/>
                </a:spcAft>
                <a:defRPr/>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648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912B1D2-B6AE-4AFA-9270-8E635B654883}" type="datetime8">
              <a:rPr lang="en-US"/>
              <a:pPr fontAlgn="base">
                <a:spcBef>
                  <a:spcPct val="0"/>
                </a:spcBef>
                <a:spcAft>
                  <a:spcPct val="0"/>
                </a:spcAft>
                <a:defRPr/>
              </a:pPr>
              <a:t>4/15/2013 2:10 PM</a:t>
            </a:fld>
            <a:endParaRPr lang="en-US"/>
          </a:p>
        </p:txBody>
      </p:sp>
      <p:sp>
        <p:nvSpPr>
          <p:cNvPr id="16486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6487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0AE48-DFAB-48D8-8DF3-182E03052600}" type="slidenum">
              <a:rPr lang="en-US"/>
              <a:pPr fontAlgn="base">
                <a:spcBef>
                  <a:spcPct val="0"/>
                </a:spcBef>
                <a:spcAft>
                  <a:spcPct val="0"/>
                </a:spcAft>
                <a:defRPr/>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669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C86C314-B983-455E-AEA7-72C8F48BCF3A}" type="datetime8">
              <a:rPr lang="en-US"/>
              <a:pPr fontAlgn="base">
                <a:spcBef>
                  <a:spcPct val="0"/>
                </a:spcBef>
                <a:spcAft>
                  <a:spcPct val="0"/>
                </a:spcAft>
                <a:defRPr/>
              </a:pPr>
              <a:t>4/15/2013 2:10 PM</a:t>
            </a:fld>
            <a:endParaRPr lang="en-US"/>
          </a:p>
        </p:txBody>
      </p:sp>
      <p:sp>
        <p:nvSpPr>
          <p:cNvPr id="1669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6691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B844BA-20F3-4017-A302-5698834A96DA}" type="slidenum">
              <a:rPr lang="en-US"/>
              <a:pPr fontAlgn="base">
                <a:spcBef>
                  <a:spcPct val="0"/>
                </a:spcBef>
                <a:spcAft>
                  <a:spcPct val="0"/>
                </a:spcAft>
                <a:defRPr/>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8ACEB-91D7-4440-AD6C-F0BAD96D89F3}" type="slidenum">
              <a:rPr lang="en-US" altLang="zh-CN"/>
              <a:pPr fontAlgn="base">
                <a:spcBef>
                  <a:spcPct val="0"/>
                </a:spcBef>
                <a:spcAft>
                  <a:spcPct val="0"/>
                </a:spcAft>
                <a:defRPr/>
              </a:pPr>
              <a:t>42</a:t>
            </a:fld>
            <a:endParaRPr lang="en-US" altLang="zh-CN"/>
          </a:p>
        </p:txBody>
      </p:sp>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1D64C-DFE0-4D0D-A560-3549572AA626}" type="slidenum">
              <a:rPr lang="en-US" altLang="zh-CN"/>
              <a:pPr fontAlgn="base">
                <a:spcBef>
                  <a:spcPct val="0"/>
                </a:spcBef>
                <a:spcAft>
                  <a:spcPct val="0"/>
                </a:spcAft>
                <a:defRPr/>
              </a:pPr>
              <a:t>43</a:t>
            </a:fld>
            <a:endParaRPr lang="en-US" altLang="zh-CN"/>
          </a:p>
        </p:txBody>
      </p:sp>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3EA0D-BDB9-4E76-9A43-8F93AFA9F470}" type="slidenum">
              <a:rPr lang="en-US" altLang="zh-CN"/>
              <a:pPr fontAlgn="base">
                <a:spcBef>
                  <a:spcPct val="0"/>
                </a:spcBef>
                <a:spcAft>
                  <a:spcPct val="0"/>
                </a:spcAft>
                <a:defRPr/>
              </a:pPr>
              <a:t>44</a:t>
            </a:fld>
            <a:endParaRPr lang="en-US" altLang="zh-CN"/>
          </a:p>
        </p:txBody>
      </p:sp>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761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A12318A-2F89-420A-A7CE-4F45F3C5C92D}" type="datetime8">
              <a:rPr lang="en-US"/>
              <a:pPr fontAlgn="base">
                <a:spcBef>
                  <a:spcPct val="0"/>
                </a:spcBef>
                <a:spcAft>
                  <a:spcPct val="0"/>
                </a:spcAft>
                <a:defRPr/>
              </a:pPr>
              <a:t>4/15/2013 2:10 PM</a:t>
            </a:fld>
            <a:endParaRPr lang="en-US"/>
          </a:p>
        </p:txBody>
      </p:sp>
      <p:sp>
        <p:nvSpPr>
          <p:cNvPr id="17613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7613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FDB66-662D-42A2-A5AE-07F0F652D3E1}" type="slidenum">
              <a:rPr lang="en-US"/>
              <a:pPr fontAlgn="base">
                <a:spcBef>
                  <a:spcPct val="0"/>
                </a:spcBef>
                <a:spcAft>
                  <a:spcPct val="0"/>
                </a:spcAft>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56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CB6D82E-E01E-4A8F-A09E-D94A526C9324}" type="datetime8">
              <a:rPr lang="en-US"/>
              <a:pPr fontAlgn="base">
                <a:spcBef>
                  <a:spcPct val="0"/>
                </a:spcBef>
                <a:spcAft>
                  <a:spcPct val="0"/>
                </a:spcAft>
                <a:defRPr/>
              </a:pPr>
              <a:t>4/15/2013 2:10 PM</a:t>
            </a:fld>
            <a:endParaRPr lang="en-US"/>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2560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02315-BCF2-4973-BA8B-81C3E59A1211}"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37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071FAB9-6D0D-4DEF-8430-0F296686EBC1}" type="datetime8">
              <a:rPr lang="en-US"/>
              <a:pPr fontAlgn="base">
                <a:spcBef>
                  <a:spcPct val="0"/>
                </a:spcBef>
                <a:spcAft>
                  <a:spcPct val="0"/>
                </a:spcAft>
                <a:defRPr/>
              </a:pPr>
              <a:t>4/15/2013 2:10 PM</a:t>
            </a:fld>
            <a:endParaRPr lang="en-US"/>
          </a:p>
        </p:txBody>
      </p:sp>
      <p:sp>
        <p:nvSpPr>
          <p:cNvPr id="3379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379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C5284B-A460-4841-8AB9-DB1A351C5FD1}" type="slidenum">
              <a:rPr lang="en-US"/>
              <a:pPr fontAlgn="base">
                <a:spcBef>
                  <a:spcPct val="0"/>
                </a:spcBef>
                <a:spcAft>
                  <a:spcPct val="0"/>
                </a:spcAft>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68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7B30DAB-19BF-4B0C-9570-FC8573220D28}" type="datetime8">
              <a:rPr lang="en-US"/>
              <a:pPr fontAlgn="base">
                <a:spcBef>
                  <a:spcPct val="0"/>
                </a:spcBef>
                <a:spcAft>
                  <a:spcPct val="0"/>
                </a:spcAft>
                <a:defRPr/>
              </a:pPr>
              <a:t>4/15/2013 2:10 PM</a:t>
            </a:fld>
            <a:endParaRPr lang="en-US"/>
          </a:p>
        </p:txBody>
      </p:sp>
      <p:sp>
        <p:nvSpPr>
          <p:cNvPr id="3686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687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55E7E-4443-4BDD-9A5A-151914826CA1}" type="slidenum">
              <a:rPr lang="en-US"/>
              <a:pPr fontAlgn="base">
                <a:spcBef>
                  <a:spcPct val="0"/>
                </a:spcBef>
                <a:spcAft>
                  <a:spcPct val="0"/>
                </a:spcAft>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89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C2B9AC0-505D-4407-8C0D-939C7728867F}" type="datetime8">
              <a:rPr lang="en-US"/>
              <a:pPr fontAlgn="base">
                <a:spcBef>
                  <a:spcPct val="0"/>
                </a:spcBef>
                <a:spcAft>
                  <a:spcPct val="0"/>
                </a:spcAft>
                <a:defRPr/>
              </a:pPr>
              <a:t>4/15/2013 2:10 PM</a:t>
            </a:fld>
            <a:endParaRPr lang="en-US"/>
          </a:p>
        </p:txBody>
      </p:sp>
      <p:sp>
        <p:nvSpPr>
          <p:cNvPr id="389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891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B13FB-1384-4929-A7BA-533D94E52F4A}" type="slidenum">
              <a:rPr lang="en-US"/>
              <a:pPr fontAlgn="base">
                <a:spcBef>
                  <a:spcPct val="0"/>
                </a:spcBef>
                <a:spcAft>
                  <a:spcPct val="0"/>
                </a:spcAft>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096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2A8F635-ADA0-447B-9328-A86FAB0E73BE}" type="datetime8">
              <a:rPr lang="en-US"/>
              <a:pPr fontAlgn="base">
                <a:spcBef>
                  <a:spcPct val="0"/>
                </a:spcBef>
                <a:spcAft>
                  <a:spcPct val="0"/>
                </a:spcAft>
                <a:defRPr/>
              </a:pPr>
              <a:t>4/15/2013 2:10 PM</a:t>
            </a:fld>
            <a:endParaRPr lang="en-US"/>
          </a:p>
        </p:txBody>
      </p:sp>
      <p:sp>
        <p:nvSpPr>
          <p:cNvPr id="409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096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82C37-1EB9-46A6-8642-3BA33E606DB8}" type="slidenum">
              <a:rPr lang="en-US"/>
              <a:pPr fontAlgn="base">
                <a:spcBef>
                  <a:spcPct val="0"/>
                </a:spcBef>
                <a:spcAft>
                  <a:spcPct val="0"/>
                </a:spcAft>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30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710E9E6-EEA7-4D96-A359-CF93C0F90E1A}" type="datetime8">
              <a:rPr lang="en-US"/>
              <a:pPr fontAlgn="base">
                <a:spcBef>
                  <a:spcPct val="0"/>
                </a:spcBef>
                <a:spcAft>
                  <a:spcPct val="0"/>
                </a:spcAft>
                <a:defRPr/>
              </a:pPr>
              <a:t>4/15/2013 2:10 PM</a:t>
            </a:fld>
            <a:endParaRPr lang="en-US"/>
          </a:p>
        </p:txBody>
      </p:sp>
      <p:sp>
        <p:nvSpPr>
          <p:cNvPr id="430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4301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5F28A-4263-48EB-ADDF-C952D274C440}" type="slidenum">
              <a:rPr lang="en-US"/>
              <a:pPr fontAlgn="base">
                <a:spcBef>
                  <a:spcPct val="0"/>
                </a:spcBef>
                <a:spcAft>
                  <a:spcPct val="0"/>
                </a:spcAft>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ltLang="zh-CN"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6697663" cy="142557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685800" y="1981200"/>
            <a:ext cx="3271838" cy="4140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110038" y="1981200"/>
            <a:ext cx="3273425" cy="19939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110038" y="4127500"/>
            <a:ext cx="3273425" cy="19939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ltLang="zh-CN"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smtClean="0"/>
          </a:p>
        </p:txBody>
      </p:sp>
    </p:spTree>
  </p:cSld>
  <p:clrMap bg1="dk1" tx1="lt1" bg2="dk2" tx2="lt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89" r:id="rId10"/>
    <p:sldLayoutId id="2147483690" r:id="rId11"/>
    <p:sldLayoutId id="2147483678" r:id="rId12"/>
    <p:sldLayoutId id="2147483677" r:id="rId13"/>
  </p:sldLayoutIdLst>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bg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bg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15362"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5364"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4000"/>
          </a:xfrm>
        </p:spPr>
        <p:txBody>
          <a:bodyPr/>
          <a:lstStyle/>
          <a:p>
            <a:pPr defTabSz="914363" eaLnBrk="1" fontAlgn="auto" hangingPunct="1">
              <a:spcAft>
                <a:spcPts val="0"/>
              </a:spcAft>
              <a:defRPr/>
            </a:pPr>
            <a:r>
              <a:rPr lang="en-GB" dirty="0" smtClean="0">
                <a:solidFill>
                  <a:schemeClr val="bg1"/>
                </a:solidFill>
              </a:rPr>
              <a:t>GPS Trajectories </a:t>
            </a:r>
            <a:r>
              <a:rPr lang="en-GB" altLang="zh-CN" dirty="0" smtClean="0">
                <a:solidFill>
                  <a:schemeClr val="bg1"/>
                </a:solidFill>
              </a:rPr>
              <a:t>Analysis in MOPSI Project</a:t>
            </a:r>
            <a:endParaRPr dirty="0">
              <a:solidFill>
                <a:schemeClr val="bg1"/>
              </a:solidFill>
            </a:endParaRPr>
          </a:p>
        </p:txBody>
      </p:sp>
      <p:sp>
        <p:nvSpPr>
          <p:cNvPr id="3" name="Subtitle 2"/>
          <p:cNvSpPr>
            <a:spLocks noGrp="1"/>
          </p:cNvSpPr>
          <p:nvPr>
            <p:ph type="subTitle" idx="1"/>
          </p:nvPr>
        </p:nvSpPr>
        <p:spPr>
          <a:xfrm>
            <a:off x="730250" y="4344988"/>
            <a:ext cx="7681913" cy="1293812"/>
          </a:xfrm>
        </p:spPr>
        <p:txBody>
          <a:bodyPr rtlCol="0">
            <a:normAutofit lnSpcReduction="10000"/>
          </a:bodyPr>
          <a:lstStyle/>
          <a:p>
            <a:pPr defTabSz="914363" eaLnBrk="1" fontAlgn="auto" hangingPunct="1">
              <a:spcAft>
                <a:spcPts val="0"/>
              </a:spcAft>
              <a:defRPr/>
            </a:pPr>
            <a:r>
              <a:rPr lang="en-US" dirty="0" err="1" smtClean="0"/>
              <a:t>Minjie</a:t>
            </a:r>
            <a:r>
              <a:rPr lang="en-US" dirty="0" smtClean="0"/>
              <a:t> Chen </a:t>
            </a:r>
          </a:p>
          <a:p>
            <a:pPr defTabSz="914363" eaLnBrk="1" fontAlgn="auto" hangingPunct="1">
              <a:spcAft>
                <a:spcPts val="0"/>
              </a:spcAft>
              <a:defRPr/>
            </a:pPr>
            <a:r>
              <a:rPr lang="en-US" dirty="0" smtClean="0"/>
              <a:t>SIPU group</a:t>
            </a:r>
          </a:p>
          <a:p>
            <a:pPr defTabSz="914363" eaLnBrk="1" fontAlgn="auto" hangingPunct="1">
              <a:spcAft>
                <a:spcPts val="0"/>
              </a:spcAft>
              <a:defRPr/>
            </a:pPr>
            <a:r>
              <a:rPr lang="en-US" dirty="0" smtClean="0"/>
              <a:t>Univ. of Eastern Finland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260350"/>
            <a:ext cx="8640638" cy="498598"/>
          </a:xfrm>
        </p:spPr>
        <p:txBody>
          <a:bodyPr/>
          <a:lstStyle/>
          <a:p>
            <a:pPr defTabSz="914363" eaLnBrk="1" fontAlgn="auto" hangingPunct="1">
              <a:spcAft>
                <a:spcPts val="0"/>
              </a:spcAft>
              <a:defRPr/>
            </a:pPr>
            <a:r>
              <a:rPr altLang="zh-CN" sz="3600" b="1"/>
              <a:t>Example in MOPSI</a:t>
            </a:r>
            <a:endParaRPr altLang="zh-CN" sz="3600">
              <a:solidFill>
                <a:schemeClr val="tx1"/>
              </a:solidFill>
            </a:endParaRPr>
          </a:p>
        </p:txBody>
      </p:sp>
      <p:pic>
        <p:nvPicPr>
          <p:cNvPr id="31746" name="Content Placeholder 3" descr="real.png"/>
          <p:cNvPicPr>
            <a:picLocks noChangeAspect="1"/>
          </p:cNvPicPr>
          <p:nvPr/>
        </p:nvPicPr>
        <p:blipFill>
          <a:blip r:embed="rId2"/>
          <a:srcRect/>
          <a:stretch>
            <a:fillRect/>
          </a:stretch>
        </p:blipFill>
        <p:spPr bwMode="auto">
          <a:xfrm>
            <a:off x="395288" y="1557338"/>
            <a:ext cx="7888287" cy="4313237"/>
          </a:xfrm>
          <a:prstGeom prst="rect">
            <a:avLst/>
          </a:prstGeom>
          <a:noFill/>
          <a:ln w="9525">
            <a:noFill/>
            <a:miter lim="800000"/>
            <a:headEnd/>
            <a:tailEnd/>
          </a:ln>
        </p:spPr>
      </p:pic>
      <p:sp>
        <p:nvSpPr>
          <p:cNvPr id="31747" name="TextBox 4"/>
          <p:cNvSpPr txBox="1">
            <a:spLocks noChangeArrowheads="1"/>
          </p:cNvSpPr>
          <p:nvPr/>
        </p:nvSpPr>
        <p:spPr bwMode="auto">
          <a:xfrm>
            <a:off x="1187450" y="1196975"/>
            <a:ext cx="1981200" cy="369888"/>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44 points</a:t>
            </a:r>
          </a:p>
        </p:txBody>
      </p:sp>
      <p:sp>
        <p:nvSpPr>
          <p:cNvPr id="31748" name="TextBox 5"/>
          <p:cNvSpPr txBox="1">
            <a:spLocks noChangeArrowheads="1"/>
          </p:cNvSpPr>
          <p:nvPr/>
        </p:nvSpPr>
        <p:spPr bwMode="auto">
          <a:xfrm>
            <a:off x="3924300" y="1196975"/>
            <a:ext cx="1981200" cy="369888"/>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13 points</a:t>
            </a:r>
          </a:p>
        </p:txBody>
      </p:sp>
      <p:sp>
        <p:nvSpPr>
          <p:cNvPr id="31749" name="TextBox 6"/>
          <p:cNvSpPr txBox="1">
            <a:spLocks noChangeArrowheads="1"/>
          </p:cNvSpPr>
          <p:nvPr/>
        </p:nvSpPr>
        <p:spPr bwMode="auto">
          <a:xfrm>
            <a:off x="6443663" y="1196975"/>
            <a:ext cx="1981200" cy="369888"/>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6 points</a:t>
            </a:r>
          </a:p>
        </p:txBody>
      </p:sp>
      <p:sp>
        <p:nvSpPr>
          <p:cNvPr id="31750" name="TextBox 4"/>
          <p:cNvSpPr txBox="1">
            <a:spLocks noChangeArrowheads="1"/>
          </p:cNvSpPr>
          <p:nvPr/>
        </p:nvSpPr>
        <p:spPr bwMode="auto">
          <a:xfrm>
            <a:off x="1835150" y="6021388"/>
            <a:ext cx="4824413" cy="369887"/>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The original route has 575 points in this example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sz="3600" b="1"/>
              <a:t>Time Cost (s) of route reduction</a:t>
            </a:r>
            <a:endParaRPr sz="3600" b="1">
              <a:solidFill>
                <a:schemeClr val="tx2"/>
              </a:solidFill>
            </a:endParaRPr>
          </a:p>
        </p:txBody>
      </p:sp>
      <p:graphicFrame>
        <p:nvGraphicFramePr>
          <p:cNvPr id="4" name="Table 3"/>
          <p:cNvGraphicFramePr>
            <a:graphicFrameLocks noGrp="1"/>
          </p:cNvGraphicFramePr>
          <p:nvPr/>
        </p:nvGraphicFramePr>
        <p:xfrm>
          <a:off x="323850" y="1989138"/>
          <a:ext cx="7632700" cy="4029075"/>
        </p:xfrm>
        <a:graphic>
          <a:graphicData uri="http://schemas.openxmlformats.org/drawingml/2006/table">
            <a:tbl>
              <a:tblPr/>
              <a:tblGrid>
                <a:gridCol w="1008063"/>
                <a:gridCol w="792162"/>
                <a:gridCol w="863600"/>
                <a:gridCol w="1079500"/>
                <a:gridCol w="865188"/>
                <a:gridCol w="863600"/>
                <a:gridCol w="1008062"/>
                <a:gridCol w="1152525"/>
              </a:tblGrid>
              <a:tr h="1338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bg1"/>
                        </a:solidFill>
                        <a:effectLst/>
                        <a:latin typeface="SimSun" pitchFamily="2" charset="-122"/>
                        <a:ea typeface="SimSun" pitchFamily="2" charset="-122"/>
                      </a:endParaRP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points      </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Read file</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Segment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routes</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Wgs-&gt;utm</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MRPA</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Output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file</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Total</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r h="538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Sadjad     </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9579</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SimSun" pitchFamily="2" charset="-122"/>
                          <a:ea typeface="SimSun" pitchFamily="2" charset="-122"/>
                        </a:rPr>
                        <a:t>0.02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0.08</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0.16</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r h="538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Karol       </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47428</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0.15</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SimSun" pitchFamily="2" charset="-122"/>
                          <a:ea typeface="SimSun" pitchFamily="2" charset="-122"/>
                        </a:rPr>
                        <a:t>0.09</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0.28</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0.57</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r h="538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Andrei</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49707</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0.16</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SimSun" pitchFamily="2" charset="-122"/>
                          <a:ea typeface="SimSun" pitchFamily="2" charset="-122"/>
                        </a:rPr>
                        <a:t>0.14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0.64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1.02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r h="538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Pasi       </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130506</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0.42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0.11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SimSun" pitchFamily="2" charset="-122"/>
                          <a:ea typeface="SimSun" pitchFamily="2" charset="-122"/>
                        </a:rPr>
                        <a:t>0.30</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1.19</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2.04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r h="538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SimSun" pitchFamily="2" charset="-122"/>
                        </a:rPr>
                        <a:t>Ilkka       </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277277</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1.01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0.06</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0.24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SimSun" pitchFamily="2" charset="-122"/>
                          <a:ea typeface="SimSun" pitchFamily="2" charset="-122"/>
                        </a:rPr>
                        <a:t>0.71</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1.72</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SimSun" pitchFamily="2" charset="-122"/>
                          <a:ea typeface="SimSun" pitchFamily="2" charset="-122"/>
                        </a:rPr>
                        <a:t>3.74</a:t>
                      </a:r>
                    </a:p>
                  </a:txBody>
                  <a:tcPr marL="0" marR="0" marT="0" marB="0" anchor="ctr" horzOverflow="overflow">
                    <a:lnL>
                      <a:noFill/>
                    </a:lnL>
                    <a:lnR>
                      <a:noFill/>
                    </a:lnR>
                    <a:lnT>
                      <a:noFill/>
                    </a:lnT>
                    <a:lnB>
                      <a:noFill/>
                    </a:lnB>
                    <a:lnTlToBr>
                      <a:noFill/>
                    </a:lnTlToBr>
                    <a:lnBlToTr>
                      <a:noFill/>
                    </a:lnBlToTr>
                    <a:gradFill rotWithShape="1">
                      <a:gsLst>
                        <a:gs pos="0">
                          <a:srgbClr val="5E9EFF"/>
                        </a:gs>
                        <a:gs pos="39999">
                          <a:srgbClr val="85C2FF"/>
                        </a:gs>
                        <a:gs pos="70000">
                          <a:srgbClr val="C4D6EB"/>
                        </a:gs>
                        <a:gs pos="100000">
                          <a:srgbClr val="FFEBFA"/>
                        </a:gs>
                      </a:gsLst>
                      <a:lin ang="2700000" scaled="1"/>
                    </a:gra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230188"/>
            <a:ext cx="8382000" cy="498598"/>
          </a:xfrm>
        </p:spPr>
        <p:txBody>
          <a:bodyPr/>
          <a:lstStyle/>
          <a:p>
            <a:pPr defTabSz="914363" eaLnBrk="1" fontAlgn="auto" hangingPunct="1">
              <a:spcAft>
                <a:spcPts val="0"/>
              </a:spcAft>
              <a:defRPr/>
            </a:pPr>
            <a:r>
              <a:rPr altLang="zh-CN" sz="3600" b="1"/>
              <a:t>Time cost (map data)</a:t>
            </a:r>
          </a:p>
        </p:txBody>
      </p:sp>
      <p:pic>
        <p:nvPicPr>
          <p:cNvPr id="34818" name="Picture 8"/>
          <p:cNvPicPr>
            <a:picLocks noChangeAspect="1" noChangeArrowheads="1"/>
          </p:cNvPicPr>
          <p:nvPr/>
        </p:nvPicPr>
        <p:blipFill>
          <a:blip r:embed="rId2"/>
          <a:srcRect/>
          <a:stretch>
            <a:fillRect/>
          </a:stretch>
        </p:blipFill>
        <p:spPr bwMode="auto">
          <a:xfrm>
            <a:off x="468313" y="1484313"/>
            <a:ext cx="4319587" cy="3532187"/>
          </a:xfrm>
          <a:prstGeom prst="rect">
            <a:avLst/>
          </a:prstGeom>
          <a:noFill/>
          <a:ln w="9525">
            <a:noFill/>
            <a:miter lim="800000"/>
            <a:headEnd/>
            <a:tailEnd/>
          </a:ln>
        </p:spPr>
      </p:pic>
      <p:sp>
        <p:nvSpPr>
          <p:cNvPr id="34819" name="Rectangle 9"/>
          <p:cNvSpPr>
            <a:spLocks noChangeArrowheads="1"/>
          </p:cNvSpPr>
          <p:nvPr/>
        </p:nvSpPr>
        <p:spPr bwMode="auto">
          <a:xfrm>
            <a:off x="5148263" y="2276475"/>
            <a:ext cx="2960687" cy="646113"/>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3s processing time even for </a:t>
            </a:r>
          </a:p>
          <a:p>
            <a:r>
              <a:rPr lang="en-US" altLang="zh-CN">
                <a:solidFill>
                  <a:schemeClr val="bg1"/>
                </a:solidFill>
                <a:latin typeface="Calibri" pitchFamily="34" charset="0"/>
              </a:rPr>
              <a:t>a curve with 2,560,000 points</a:t>
            </a:r>
            <a:endParaRPr lang="zh-CN" altLang="en-US">
              <a:solidFill>
                <a:schemeClr val="bg1"/>
              </a:solidFill>
              <a:latin typeface="Calibri" pitchFamily="34" charset="0"/>
            </a:endParaRPr>
          </a:p>
        </p:txBody>
      </p:sp>
      <p:cxnSp>
        <p:nvCxnSpPr>
          <p:cNvPr id="6" name="Straight Arrow Connector 5"/>
          <p:cNvCxnSpPr>
            <a:stCxn id="34819" idx="1"/>
          </p:cNvCxnSpPr>
          <p:nvPr/>
        </p:nvCxnSpPr>
        <p:spPr>
          <a:xfrm rot="10800000" flipV="1">
            <a:off x="4356100" y="2600325"/>
            <a:ext cx="792163" cy="1079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lang="en-GB" altLang="zh-CN" sz="3600" b="1">
                <a:solidFill>
                  <a:schemeClr val="tx2"/>
                </a:solidFill>
              </a:rPr>
              <a:t>Route segmentation and classification</a:t>
            </a:r>
            <a:br>
              <a:rPr lang="en-GB" altLang="zh-CN" sz="3600" b="1">
                <a:solidFill>
                  <a:schemeClr val="tx2"/>
                </a:solidFill>
              </a:rPr>
            </a:br>
            <a:endParaRPr sz="3600" b="1">
              <a:solidFill>
                <a:schemeClr val="tx2"/>
              </a:solidFill>
            </a:endParaRPr>
          </a:p>
        </p:txBody>
      </p:sp>
      <p:sp>
        <p:nvSpPr>
          <p:cNvPr id="35842" name="Text Placeholder 2"/>
          <p:cNvSpPr>
            <a:spLocks noGrp="1"/>
          </p:cNvSpPr>
          <p:nvPr>
            <p:ph type="body" sz="quarter" idx="10"/>
          </p:nvPr>
        </p:nvSpPr>
        <p:spPr>
          <a:xfrm>
            <a:off x="381000" y="1905000"/>
            <a:ext cx="8382000" cy="4332288"/>
          </a:xfrm>
        </p:spPr>
        <p:txBody>
          <a:bodyPr/>
          <a:lstStyle/>
          <a:p>
            <a:pPr algn="just" eaLnBrk="1" hangingPunct="1">
              <a:lnSpc>
                <a:spcPct val="120000"/>
              </a:lnSpc>
              <a:buFontTx/>
              <a:buNone/>
            </a:pPr>
            <a:endParaRPr lang="en-US" altLang="zh-CN" sz="2400" smtClean="0"/>
          </a:p>
          <a:p>
            <a:pPr algn="just" eaLnBrk="1" hangingPunct="1">
              <a:lnSpc>
                <a:spcPct val="120000"/>
              </a:lnSpc>
            </a:pPr>
            <a:r>
              <a:rPr lang="en-GB" altLang="zh-CN" sz="2400" smtClean="0"/>
              <a:t>The focus of this work is to analyze the human behaviour based on the collected GPS data. </a:t>
            </a:r>
          </a:p>
          <a:p>
            <a:pPr algn="just" eaLnBrk="1" hangingPunct="1">
              <a:lnSpc>
                <a:spcPct val="120000"/>
              </a:lnSpc>
            </a:pPr>
            <a:endParaRPr lang="en-GB" altLang="zh-CN" sz="2400" smtClean="0"/>
          </a:p>
          <a:p>
            <a:pPr algn="just" eaLnBrk="1" hangingPunct="1">
              <a:lnSpc>
                <a:spcPct val="120000"/>
              </a:lnSpc>
            </a:pPr>
            <a:r>
              <a:rPr lang="en-GB" altLang="zh-CN" sz="2400" smtClean="0"/>
              <a:t>The collected routes are divided into several segments with different properties (transportation modes), such as stationary, walking, biking, running, or car driving. </a:t>
            </a:r>
            <a:endParaRPr lang="en-US" altLang="zh-CN" sz="2400" smtClean="0"/>
          </a:p>
          <a:p>
            <a:pPr eaLnBrk="1" hangingPunct="1"/>
            <a:endParaRPr lang="en-US" altLang="zh-CN" sz="24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sz="3600" b="1">
                <a:solidFill>
                  <a:schemeClr val="tx2"/>
                </a:solidFill>
              </a:rPr>
              <a:t>Methodology</a:t>
            </a:r>
          </a:p>
        </p:txBody>
      </p:sp>
      <p:sp>
        <p:nvSpPr>
          <p:cNvPr id="37890" name="Text Placeholder 2"/>
          <p:cNvSpPr>
            <a:spLocks noGrp="1"/>
          </p:cNvSpPr>
          <p:nvPr>
            <p:ph type="body" sz="quarter" idx="10"/>
          </p:nvPr>
        </p:nvSpPr>
        <p:spPr>
          <a:xfrm>
            <a:off x="381000" y="1905000"/>
            <a:ext cx="8382000" cy="4403725"/>
          </a:xfrm>
        </p:spPr>
        <p:txBody>
          <a:bodyPr/>
          <a:lstStyle/>
          <a:p>
            <a:pPr algn="just" eaLnBrk="1" hangingPunct="1">
              <a:lnSpc>
                <a:spcPct val="120000"/>
              </a:lnSpc>
              <a:buFontTx/>
              <a:buNone/>
            </a:pPr>
            <a:r>
              <a:rPr lang="en-GB" altLang="zh-CN" sz="2800" smtClean="0"/>
              <a:t>Our approach consists of three parts:  </a:t>
            </a:r>
          </a:p>
          <a:p>
            <a:pPr algn="just" eaLnBrk="1" hangingPunct="1">
              <a:lnSpc>
                <a:spcPct val="120000"/>
              </a:lnSpc>
            </a:pPr>
            <a:endParaRPr lang="en-GB" altLang="zh-CN" sz="2800" smtClean="0"/>
          </a:p>
          <a:p>
            <a:pPr algn="just" eaLnBrk="1" hangingPunct="1">
              <a:lnSpc>
                <a:spcPct val="120000"/>
              </a:lnSpc>
            </a:pPr>
            <a:r>
              <a:rPr lang="en-GB" altLang="zh-CN" sz="2800" smtClean="0"/>
              <a:t>GPS signal pre-filtering</a:t>
            </a:r>
          </a:p>
          <a:p>
            <a:pPr algn="just" eaLnBrk="1" hangingPunct="1">
              <a:lnSpc>
                <a:spcPct val="120000"/>
              </a:lnSpc>
            </a:pPr>
            <a:r>
              <a:rPr lang="en-GB" altLang="zh-CN" sz="2800" smtClean="0"/>
              <a:t>A change-point-detection for route segmentation</a:t>
            </a:r>
          </a:p>
          <a:p>
            <a:pPr algn="just" eaLnBrk="1" hangingPunct="1">
              <a:lnSpc>
                <a:spcPct val="120000"/>
              </a:lnSpc>
            </a:pPr>
            <a:r>
              <a:rPr lang="en-GB" altLang="zh-CN" sz="2800" smtClean="0"/>
              <a:t>An inference algorithm for classification the properties of each segments.</a:t>
            </a:r>
          </a:p>
          <a:p>
            <a:pPr algn="just" eaLnBrk="1" hangingPunct="1">
              <a:lnSpc>
                <a:spcPct val="120000"/>
              </a:lnSpc>
            </a:pPr>
            <a:endParaRPr lang="en-US" altLang="zh-CN" smtClean="0"/>
          </a:p>
          <a:p>
            <a:pPr algn="just" eaLnBrk="1" hangingPunct="1">
              <a:lnSpc>
                <a:spcPct val="120000"/>
              </a:lnSpc>
            </a:pPr>
            <a:endParaRPr lang="en-US" altLang="zh-CN" smtClean="0"/>
          </a:p>
          <a:p>
            <a:pPr eaLnBrk="1" hangingPunct="1"/>
            <a:endParaRPr lang="en-US" altLang="zh-CN" smtClean="0"/>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lang="en-GB" altLang="zh-CN" sz="3600" b="1">
                <a:solidFill>
                  <a:schemeClr val="tx2"/>
                </a:solidFill>
              </a:rPr>
              <a:t>GPS signal pre-filtering</a:t>
            </a:r>
            <a:endParaRPr sz="3600" b="1">
              <a:solidFill>
                <a:schemeClr val="tx2"/>
              </a:solidFill>
            </a:endParaRPr>
          </a:p>
        </p:txBody>
      </p:sp>
      <p:sp>
        <p:nvSpPr>
          <p:cNvPr id="39938" name="TextBox 4"/>
          <p:cNvSpPr txBox="1">
            <a:spLocks noChangeArrowheads="1"/>
          </p:cNvSpPr>
          <p:nvPr/>
        </p:nvSpPr>
        <p:spPr bwMode="auto">
          <a:xfrm>
            <a:off x="468313" y="4437063"/>
            <a:ext cx="8207375" cy="1587500"/>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GPS signal has an accuracy around 10m,  design efficient filtering algorithm is important  for route analysis task</a:t>
            </a:r>
          </a:p>
          <a:p>
            <a:pPr>
              <a:lnSpc>
                <a:spcPct val="120000"/>
              </a:lnSpc>
            </a:pPr>
            <a:r>
              <a:rPr lang="en-US" altLang="zh-CN">
                <a:solidFill>
                  <a:schemeClr val="bg1"/>
                </a:solidFill>
                <a:latin typeface="Calibri" pitchFamily="34" charset="0"/>
              </a:rPr>
              <a:t>Our proposed algorithm has two steps: outlier removal and route smooth</a:t>
            </a:r>
          </a:p>
          <a:p>
            <a:pPr>
              <a:lnSpc>
                <a:spcPct val="120000"/>
              </a:lnSpc>
            </a:pPr>
            <a:r>
              <a:rPr lang="en-US" altLang="zh-CN">
                <a:solidFill>
                  <a:schemeClr val="bg1"/>
                </a:solidFill>
                <a:latin typeface="Calibri" pitchFamily="34" charset="0"/>
              </a:rPr>
              <a:t>No prior information is needed (e.g. road network)</a:t>
            </a:r>
          </a:p>
          <a:p>
            <a:endParaRPr lang="en-US" altLang="zh-CN">
              <a:solidFill>
                <a:schemeClr val="bg1"/>
              </a:solidFill>
              <a:latin typeface="Calibri" pitchFamily="34" charset="0"/>
            </a:endParaRPr>
          </a:p>
        </p:txBody>
      </p:sp>
      <p:pic>
        <p:nvPicPr>
          <p:cNvPr id="39939" name="Picture 2"/>
          <p:cNvPicPr>
            <a:picLocks noChangeAspect="1" noChangeArrowheads="1"/>
          </p:cNvPicPr>
          <p:nvPr/>
        </p:nvPicPr>
        <p:blipFill>
          <a:blip r:embed="rId3"/>
          <a:srcRect/>
          <a:stretch>
            <a:fillRect/>
          </a:stretch>
        </p:blipFill>
        <p:spPr bwMode="auto">
          <a:xfrm>
            <a:off x="1979613" y="1557338"/>
            <a:ext cx="4381500" cy="2627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numCol="1" anchorCtr="0" compatLnSpc="1">
            <a:prstTxWarp prst="textNoShape">
              <a:avLst/>
            </a:prstTxWarp>
            <a:normAutofit/>
          </a:bodyPr>
          <a:lstStyle/>
          <a:p>
            <a:pPr eaLnBrk="1" hangingPunct="1">
              <a:defRPr/>
            </a:pPr>
            <a:r>
              <a:rPr altLang="zh-CN" sz="3600" b="1">
                <a:ln>
                  <a:noFill/>
                </a:ln>
                <a:solidFill>
                  <a:schemeClr val="tx2"/>
                </a:solidFill>
                <a:effectLst>
                  <a:outerShdw blurRad="38100" dist="38100" dir="2700000" algn="tl">
                    <a:srgbClr val="FFFFFF"/>
                  </a:outerShdw>
                </a:effectLst>
              </a:rPr>
              <a:t>Outlier removal</a:t>
            </a:r>
            <a:br>
              <a:rPr altLang="zh-CN" sz="3600" b="1">
                <a:ln>
                  <a:noFill/>
                </a:ln>
                <a:solidFill>
                  <a:schemeClr val="tx2"/>
                </a:solidFill>
                <a:effectLst>
                  <a:outerShdw blurRad="38100" dist="38100" dir="2700000" algn="tl">
                    <a:srgbClr val="FFFFFF"/>
                  </a:outerShdw>
                </a:effectLst>
              </a:rPr>
            </a:br>
            <a:endParaRPr altLang="zh-CN" sz="3600" b="1">
              <a:ln>
                <a:noFill/>
              </a:ln>
              <a:solidFill>
                <a:schemeClr val="tx2"/>
              </a:solidFill>
              <a:effectLst>
                <a:outerShdw blurRad="38100" dist="38100" dir="2700000" algn="tl">
                  <a:srgbClr val="FFFFFF"/>
                </a:outerShdw>
              </a:effectLst>
            </a:endParaRPr>
          </a:p>
        </p:txBody>
      </p:sp>
      <p:sp>
        <p:nvSpPr>
          <p:cNvPr id="41986" name="Text Placeholder 2"/>
          <p:cNvSpPr>
            <a:spLocks noGrp="1"/>
          </p:cNvSpPr>
          <p:nvPr>
            <p:ph type="body" sz="quarter" idx="10"/>
          </p:nvPr>
        </p:nvSpPr>
        <p:spPr>
          <a:xfrm>
            <a:off x="395288" y="1268413"/>
            <a:ext cx="8382000" cy="4681537"/>
          </a:xfrm>
        </p:spPr>
        <p:txBody>
          <a:bodyPr/>
          <a:lstStyle/>
          <a:p>
            <a:pPr eaLnBrk="1" hangingPunct="1">
              <a:lnSpc>
                <a:spcPct val="120000"/>
              </a:lnSpc>
            </a:pPr>
            <a:r>
              <a:rPr lang="en-US" altLang="zh-CN" sz="2800" smtClean="0"/>
              <a:t>Points with impossible speed and variance are detected and removed.</a:t>
            </a:r>
          </a:p>
        </p:txBody>
      </p:sp>
      <p:sp>
        <p:nvSpPr>
          <p:cNvPr id="4" name="Text Placeholder 2"/>
          <p:cNvSpPr txBox="1">
            <a:spLocks/>
          </p:cNvSpPr>
          <p:nvPr/>
        </p:nvSpPr>
        <p:spPr>
          <a:xfrm>
            <a:off x="2411413" y="6092825"/>
            <a:ext cx="5934075" cy="360363"/>
          </a:xfrm>
          <a:prstGeom prst="rect">
            <a:avLst/>
          </a:prstGeom>
        </p:spPr>
        <p:txBody>
          <a:bodyPr lIns="0" tIns="0" rIns="0" bIns="0">
            <a:normAutofit fontScale="70000" lnSpcReduction="20000"/>
          </a:bodyPr>
          <a:lstStyle/>
          <a:p>
            <a:pPr marL="396875" indent="-396875" defTabSz="914363" fontAlgn="auto">
              <a:lnSpc>
                <a:spcPct val="120000"/>
              </a:lnSpc>
              <a:spcBef>
                <a:spcPct val="20000"/>
              </a:spcBef>
              <a:spcAft>
                <a:spcPts val="0"/>
              </a:spcAft>
              <a:defRPr/>
            </a:pPr>
            <a:r>
              <a:rPr lang="en-US" altLang="zh-CN" sz="3200">
                <a:solidFill>
                  <a:schemeClr val="bg1"/>
                </a:solidFill>
                <a:latin typeface="+mn-lt"/>
              </a:rPr>
              <a:t>Outlier point is removed after filtering</a:t>
            </a:r>
            <a:endParaRPr lang="en-US" altLang="zh-CN" sz="3200" dirty="0">
              <a:solidFill>
                <a:schemeClr val="bg1"/>
              </a:solidFill>
              <a:latin typeface="+mn-lt"/>
            </a:endParaRPr>
          </a:p>
        </p:txBody>
      </p:sp>
      <p:pic>
        <p:nvPicPr>
          <p:cNvPr id="41988" name="Picture 2"/>
          <p:cNvPicPr>
            <a:picLocks noChangeAspect="1" noChangeArrowheads="1"/>
          </p:cNvPicPr>
          <p:nvPr/>
        </p:nvPicPr>
        <p:blipFill>
          <a:blip r:embed="rId3"/>
          <a:srcRect/>
          <a:stretch>
            <a:fillRect/>
          </a:stretch>
        </p:blipFill>
        <p:spPr bwMode="auto">
          <a:xfrm>
            <a:off x="468313" y="2276475"/>
            <a:ext cx="3344862" cy="3600450"/>
          </a:xfrm>
          <a:prstGeom prst="rect">
            <a:avLst/>
          </a:prstGeom>
          <a:noFill/>
          <a:ln w="9525">
            <a:noFill/>
            <a:miter lim="800000"/>
            <a:headEnd/>
            <a:tailEnd/>
          </a:ln>
        </p:spPr>
      </p:pic>
      <p:cxnSp>
        <p:nvCxnSpPr>
          <p:cNvPr id="6" name="Straight Arrow Connector 5"/>
          <p:cNvCxnSpPr/>
          <p:nvPr/>
        </p:nvCxnSpPr>
        <p:spPr>
          <a:xfrm rot="16200000" flipV="1">
            <a:off x="3437731" y="5031582"/>
            <a:ext cx="1150937" cy="1117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1990" name="Picture 2"/>
          <p:cNvPicPr>
            <a:picLocks noChangeAspect="1" noChangeArrowheads="1"/>
          </p:cNvPicPr>
          <p:nvPr/>
        </p:nvPicPr>
        <p:blipFill>
          <a:blip r:embed="rId4"/>
          <a:srcRect/>
          <a:stretch>
            <a:fillRect/>
          </a:stretch>
        </p:blipFill>
        <p:spPr bwMode="auto">
          <a:xfrm>
            <a:off x="4500563" y="2276475"/>
            <a:ext cx="3275012" cy="3600450"/>
          </a:xfrm>
          <a:prstGeom prst="rect">
            <a:avLst/>
          </a:prstGeom>
          <a:noFill/>
          <a:ln w="9525">
            <a:noFill/>
            <a:miter lim="800000"/>
            <a:headEnd/>
            <a:tailEnd/>
          </a:ln>
        </p:spPr>
      </p:pic>
      <p:cxnSp>
        <p:nvCxnSpPr>
          <p:cNvPr id="8" name="Straight Arrow Connector 7"/>
          <p:cNvCxnSpPr/>
          <p:nvPr/>
        </p:nvCxnSpPr>
        <p:spPr>
          <a:xfrm flipV="1">
            <a:off x="4572000" y="4581525"/>
            <a:ext cx="2663825" cy="158432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sz="3600" b="1"/>
              <a:t>Example</a:t>
            </a:r>
            <a:endParaRPr sz="3600" b="1">
              <a:solidFill>
                <a:schemeClr val="tx2"/>
              </a:solidFill>
            </a:endParaRPr>
          </a:p>
        </p:txBody>
      </p:sp>
      <p:pic>
        <p:nvPicPr>
          <p:cNvPr id="44034" name="Picture 3"/>
          <p:cNvPicPr>
            <a:picLocks noChangeAspect="1" noChangeArrowheads="1"/>
          </p:cNvPicPr>
          <p:nvPr/>
        </p:nvPicPr>
        <p:blipFill>
          <a:blip r:embed="rId3"/>
          <a:srcRect/>
          <a:stretch>
            <a:fillRect/>
          </a:stretch>
        </p:blipFill>
        <p:spPr bwMode="auto">
          <a:xfrm>
            <a:off x="250825" y="1341438"/>
            <a:ext cx="4394200" cy="1914525"/>
          </a:xfrm>
          <a:prstGeom prst="rect">
            <a:avLst/>
          </a:prstGeom>
          <a:noFill/>
          <a:ln w="9525">
            <a:noFill/>
            <a:miter lim="800000"/>
            <a:headEnd/>
            <a:tailEnd/>
          </a:ln>
        </p:spPr>
      </p:pic>
      <p:pic>
        <p:nvPicPr>
          <p:cNvPr id="44035" name="Picture 4"/>
          <p:cNvPicPr>
            <a:picLocks noChangeAspect="1" noChangeArrowheads="1"/>
          </p:cNvPicPr>
          <p:nvPr/>
        </p:nvPicPr>
        <p:blipFill>
          <a:blip r:embed="rId4"/>
          <a:srcRect/>
          <a:stretch>
            <a:fillRect/>
          </a:stretch>
        </p:blipFill>
        <p:spPr bwMode="auto">
          <a:xfrm>
            <a:off x="250825" y="4076700"/>
            <a:ext cx="4394200" cy="1916113"/>
          </a:xfrm>
          <a:prstGeom prst="rect">
            <a:avLst/>
          </a:prstGeom>
          <a:noFill/>
          <a:ln w="9525">
            <a:noFill/>
            <a:miter lim="800000"/>
            <a:headEnd/>
            <a:tailEnd/>
          </a:ln>
        </p:spPr>
      </p:pic>
      <p:sp>
        <p:nvSpPr>
          <p:cNvPr id="44036" name="Rectangle 4"/>
          <p:cNvSpPr>
            <a:spLocks noChangeArrowheads="1"/>
          </p:cNvSpPr>
          <p:nvPr/>
        </p:nvSpPr>
        <p:spPr bwMode="auto">
          <a:xfrm>
            <a:off x="4716463" y="1916113"/>
            <a:ext cx="800100" cy="369887"/>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Before</a:t>
            </a:r>
            <a:endParaRPr lang="zh-CN" altLang="en-US">
              <a:latin typeface="Calibri" pitchFamily="34" charset="0"/>
            </a:endParaRPr>
          </a:p>
        </p:txBody>
      </p:sp>
      <p:sp>
        <p:nvSpPr>
          <p:cNvPr id="44037" name="Rectangle 5"/>
          <p:cNvSpPr>
            <a:spLocks noChangeArrowheads="1"/>
          </p:cNvSpPr>
          <p:nvPr/>
        </p:nvSpPr>
        <p:spPr bwMode="auto">
          <a:xfrm>
            <a:off x="4716463" y="4652963"/>
            <a:ext cx="914400" cy="646112"/>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After </a:t>
            </a:r>
          </a:p>
          <a:p>
            <a:r>
              <a:rPr lang="en-US" altLang="zh-CN">
                <a:solidFill>
                  <a:schemeClr val="bg1"/>
                </a:solidFill>
                <a:latin typeface="Calibri" pitchFamily="34" charset="0"/>
              </a:rPr>
              <a:t>filtering</a:t>
            </a:r>
            <a:endParaRPr lang="zh-CN" altLang="en-US">
              <a:latin typeface="Calibri" pitchFamily="34" charset="0"/>
            </a:endParaRPr>
          </a:p>
        </p:txBody>
      </p:sp>
      <p:pic>
        <p:nvPicPr>
          <p:cNvPr id="44038" name="Picture 2"/>
          <p:cNvPicPr>
            <a:picLocks noChangeAspect="1" noChangeArrowheads="1"/>
          </p:cNvPicPr>
          <p:nvPr/>
        </p:nvPicPr>
        <p:blipFill>
          <a:blip r:embed="rId5"/>
          <a:srcRect/>
          <a:stretch>
            <a:fillRect/>
          </a:stretch>
        </p:blipFill>
        <p:spPr bwMode="auto">
          <a:xfrm>
            <a:off x="5364163" y="1196975"/>
            <a:ext cx="3359150" cy="2519363"/>
          </a:xfrm>
          <a:prstGeom prst="rect">
            <a:avLst/>
          </a:prstGeom>
          <a:noFill/>
          <a:ln w="9525">
            <a:noFill/>
            <a:miter lim="800000"/>
            <a:headEnd/>
            <a:tailEnd/>
          </a:ln>
        </p:spPr>
      </p:pic>
      <p:pic>
        <p:nvPicPr>
          <p:cNvPr id="44039" name="Picture 3"/>
          <p:cNvPicPr>
            <a:picLocks noChangeAspect="1" noChangeArrowheads="1"/>
          </p:cNvPicPr>
          <p:nvPr/>
        </p:nvPicPr>
        <p:blipFill>
          <a:blip r:embed="rId6"/>
          <a:srcRect/>
          <a:stretch>
            <a:fillRect/>
          </a:stretch>
        </p:blipFill>
        <p:spPr bwMode="auto">
          <a:xfrm>
            <a:off x="5364163" y="3716338"/>
            <a:ext cx="3359150" cy="252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sz="3600" b="1"/>
              <a:t>Route Segmentation</a:t>
            </a:r>
            <a:endParaRPr sz="3600" b="1">
              <a:solidFill>
                <a:schemeClr val="tx2"/>
              </a:solidFill>
            </a:endParaRPr>
          </a:p>
        </p:txBody>
      </p:sp>
      <p:sp>
        <p:nvSpPr>
          <p:cNvPr id="46082" name="Text Placeholder 2"/>
          <p:cNvSpPr>
            <a:spLocks noGrp="1"/>
          </p:cNvSpPr>
          <p:nvPr>
            <p:ph type="body" sz="quarter" idx="10"/>
          </p:nvPr>
        </p:nvSpPr>
        <p:spPr>
          <a:xfrm>
            <a:off x="381000" y="1484313"/>
            <a:ext cx="8382000" cy="4681537"/>
          </a:xfrm>
        </p:spPr>
        <p:txBody>
          <a:bodyPr/>
          <a:lstStyle/>
          <a:p>
            <a:pPr eaLnBrk="1" hangingPunct="1">
              <a:lnSpc>
                <a:spcPct val="110000"/>
              </a:lnSpc>
            </a:pPr>
            <a:r>
              <a:rPr lang="en-US" altLang="zh-CN" smtClean="0"/>
              <a:t>Considered as a change-point detection problem</a:t>
            </a:r>
          </a:p>
          <a:p>
            <a:pPr eaLnBrk="1" hangingPunct="1">
              <a:lnSpc>
                <a:spcPct val="110000"/>
              </a:lnSpc>
            </a:pPr>
            <a:r>
              <a:rPr lang="en-US" altLang="zh-CN" smtClean="0"/>
              <a:t>Our solution has two steps: initialization and merging.</a:t>
            </a:r>
          </a:p>
          <a:p>
            <a:pPr eaLnBrk="1" hangingPunct="1">
              <a:lnSpc>
                <a:spcPct val="110000"/>
              </a:lnSpc>
            </a:pPr>
            <a:r>
              <a:rPr lang="en-US" altLang="zh-CN" smtClean="0"/>
              <a:t>We minimize the sum of speed variance for all segments by dynamic programming.</a:t>
            </a:r>
          </a:p>
          <a:p>
            <a:pPr eaLnBrk="1" hangingPunct="1">
              <a:lnSpc>
                <a:spcPct val="110000"/>
              </a:lnSpc>
            </a:pPr>
            <a:r>
              <a:rPr lang="en-US" altLang="zh-CN" smtClean="0"/>
              <a:t>Adjacent segments with similar properties are merged together by a pre-trained classifier.</a:t>
            </a:r>
          </a:p>
          <a:p>
            <a:pPr eaLnBrk="1" hangingPunct="1">
              <a:lnSpc>
                <a:spcPct val="110000"/>
              </a:lnSpc>
            </a:pPr>
            <a:endParaRPr lang="en-US" altLang="zh-CN" smtClean="0"/>
          </a:p>
          <a:p>
            <a:pPr eaLnBrk="1" hangingPunct="1">
              <a:lnSpc>
                <a:spcPct val="110000"/>
              </a:lnSpc>
            </a:pPr>
            <a:endParaRPr lang="en-US" altLang="zh-CN" smtClean="0"/>
          </a:p>
          <a:p>
            <a:pPr eaLnBrk="1" hangingPunct="1">
              <a:lnSpc>
                <a:spcPct val="110000"/>
              </a:lnSpc>
              <a:buFontTx/>
              <a:buNone/>
            </a:pPr>
            <a:endParaRPr lang="en-US" altLang="zh-CN" smtClean="0"/>
          </a:p>
          <a:p>
            <a:pPr eaLnBrk="1" hangingPunct="1">
              <a:lnSpc>
                <a:spcPct val="110000"/>
              </a:lnSpc>
              <a:buFontTx/>
              <a:buNone/>
            </a:pPr>
            <a:endParaRPr lang="en-US" altLang="zh-CN"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sz="half" idx="1"/>
          </p:nvPr>
        </p:nvSpPr>
        <p:spPr>
          <a:xfrm>
            <a:off x="611188" y="0"/>
            <a:ext cx="6623050" cy="1708150"/>
          </a:xfrm>
        </p:spPr>
        <p:txBody>
          <a:bodyPr/>
          <a:lstStyle/>
          <a:p>
            <a:pPr marL="533400" indent="-533400" eaLnBrk="1" hangingPunct="1">
              <a:lnSpc>
                <a:spcPct val="99000"/>
              </a:lnSpc>
              <a:buFont typeface="Times" pitchFamily="18" charset="0"/>
              <a:buNone/>
            </a:pPr>
            <a:endParaRPr lang="en-US" altLang="zh-CN" sz="2800" smtClean="0"/>
          </a:p>
          <a:p>
            <a:pPr marL="533400" indent="-533400" eaLnBrk="1" hangingPunct="1">
              <a:lnSpc>
                <a:spcPct val="99000"/>
              </a:lnSpc>
              <a:buFont typeface="Times" pitchFamily="18" charset="0"/>
              <a:buNone/>
            </a:pPr>
            <a:r>
              <a:rPr lang="en-US" altLang="zh-CN" sz="2800" smtClean="0"/>
              <a:t>	</a:t>
            </a:r>
          </a:p>
          <a:p>
            <a:pPr marL="533400" indent="-533400" eaLnBrk="1" hangingPunct="1">
              <a:lnSpc>
                <a:spcPct val="99000"/>
              </a:lnSpc>
              <a:buFont typeface="Times" pitchFamily="18" charset="0"/>
              <a:buNone/>
            </a:pPr>
            <a:endParaRPr lang="en-US" altLang="zh-CN" sz="2800" smtClean="0"/>
          </a:p>
          <a:p>
            <a:pPr marL="533400" indent="-533400" eaLnBrk="1" hangingPunct="1">
              <a:lnSpc>
                <a:spcPct val="99000"/>
              </a:lnSpc>
              <a:buFontTx/>
              <a:buChar char="•"/>
            </a:pPr>
            <a:endParaRPr lang="en-US" altLang="zh-CN" sz="1400" smtClean="0"/>
          </a:p>
        </p:txBody>
      </p:sp>
      <p:sp>
        <p:nvSpPr>
          <p:cNvPr id="48130" name="Rectangle 4"/>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2" name="Rectangle 6"/>
          <p:cNvSpPr>
            <a:spLocks noChangeArrowheads="1"/>
          </p:cNvSpPr>
          <p:nvPr/>
        </p:nvSpPr>
        <p:spPr bwMode="auto">
          <a:xfrm>
            <a:off x="0" y="419100"/>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3" name="Rectangle 7"/>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4" name="Rectangle 8"/>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5" name="Rectangle 9"/>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6" name="Rectangle 10"/>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48137" name="Rectangle 11"/>
          <p:cNvSpPr>
            <a:spLocks noChangeArrowheads="1"/>
          </p:cNvSpPr>
          <p:nvPr/>
        </p:nvSpPr>
        <p:spPr bwMode="auto">
          <a:xfrm>
            <a:off x="4932363" y="5351463"/>
            <a:ext cx="1727200" cy="336550"/>
          </a:xfrm>
          <a:prstGeom prst="rect">
            <a:avLst/>
          </a:prstGeom>
          <a:noFill/>
          <a:ln w="9525">
            <a:noFill/>
            <a:miter lim="800000"/>
            <a:headEnd/>
            <a:tailEnd/>
          </a:ln>
        </p:spPr>
        <p:txBody>
          <a:bodyPr anchor="ctr">
            <a:spAutoFit/>
          </a:bodyPr>
          <a:lstStyle/>
          <a:p>
            <a:endParaRPr lang="en-US" altLang="zh-CN">
              <a:latin typeface="Calibri" pitchFamily="34" charset="0"/>
            </a:endParaRPr>
          </a:p>
        </p:txBody>
      </p:sp>
      <p:sp>
        <p:nvSpPr>
          <p:cNvPr id="48138" name="Rectangle 1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pic>
        <p:nvPicPr>
          <p:cNvPr id="48139" name="Picture 3"/>
          <p:cNvPicPr>
            <a:picLocks noChangeAspect="1" noChangeArrowheads="1"/>
          </p:cNvPicPr>
          <p:nvPr/>
        </p:nvPicPr>
        <p:blipFill>
          <a:blip r:embed="rId2"/>
          <a:srcRect/>
          <a:stretch>
            <a:fillRect/>
          </a:stretch>
        </p:blipFill>
        <p:spPr bwMode="auto">
          <a:xfrm>
            <a:off x="4284663" y="4437063"/>
            <a:ext cx="2876550" cy="2160587"/>
          </a:xfrm>
          <a:prstGeom prst="rect">
            <a:avLst/>
          </a:prstGeom>
          <a:noFill/>
          <a:ln w="9525" algn="ctr">
            <a:noFill/>
            <a:miter lim="800000"/>
            <a:headEnd/>
            <a:tailEnd/>
          </a:ln>
        </p:spPr>
      </p:pic>
      <p:pic>
        <p:nvPicPr>
          <p:cNvPr id="48140" name="Picture 4"/>
          <p:cNvPicPr>
            <a:picLocks noChangeAspect="1" noChangeArrowheads="1"/>
          </p:cNvPicPr>
          <p:nvPr/>
        </p:nvPicPr>
        <p:blipFill>
          <a:blip r:embed="rId3"/>
          <a:srcRect/>
          <a:stretch>
            <a:fillRect/>
          </a:stretch>
        </p:blipFill>
        <p:spPr bwMode="auto">
          <a:xfrm>
            <a:off x="971550" y="4365625"/>
            <a:ext cx="2878138" cy="2159000"/>
          </a:xfrm>
          <a:prstGeom prst="rect">
            <a:avLst/>
          </a:prstGeom>
          <a:noFill/>
          <a:ln w="9525" algn="ctr">
            <a:noFill/>
            <a:miter lim="800000"/>
            <a:headEnd/>
            <a:tailEnd/>
          </a:ln>
        </p:spPr>
      </p:pic>
      <p:pic>
        <p:nvPicPr>
          <p:cNvPr id="48141" name="Picture 5"/>
          <p:cNvPicPr>
            <a:picLocks noChangeAspect="1" noChangeArrowheads="1"/>
          </p:cNvPicPr>
          <p:nvPr/>
        </p:nvPicPr>
        <p:blipFill>
          <a:blip r:embed="rId4"/>
          <a:srcRect/>
          <a:stretch>
            <a:fillRect/>
          </a:stretch>
        </p:blipFill>
        <p:spPr bwMode="auto">
          <a:xfrm>
            <a:off x="4284663" y="1700213"/>
            <a:ext cx="2876550" cy="2160587"/>
          </a:xfrm>
          <a:prstGeom prst="rect">
            <a:avLst/>
          </a:prstGeom>
          <a:noFill/>
          <a:ln w="9525" algn="ctr">
            <a:noFill/>
            <a:miter lim="800000"/>
            <a:headEnd/>
            <a:tailEnd/>
          </a:ln>
        </p:spPr>
      </p:pic>
      <p:pic>
        <p:nvPicPr>
          <p:cNvPr id="48142" name="Picture 6"/>
          <p:cNvPicPr>
            <a:picLocks noChangeAspect="1" noChangeArrowheads="1"/>
          </p:cNvPicPr>
          <p:nvPr/>
        </p:nvPicPr>
        <p:blipFill>
          <a:blip r:embed="rId5"/>
          <a:srcRect/>
          <a:stretch>
            <a:fillRect/>
          </a:stretch>
        </p:blipFill>
        <p:spPr bwMode="auto">
          <a:xfrm>
            <a:off x="900113" y="1628775"/>
            <a:ext cx="2878137" cy="2160588"/>
          </a:xfrm>
          <a:prstGeom prst="rect">
            <a:avLst/>
          </a:prstGeom>
          <a:noFill/>
          <a:ln w="9525" algn="ctr">
            <a:noFill/>
            <a:miter lim="800000"/>
            <a:headEnd/>
            <a:tailEnd/>
          </a:ln>
        </p:spPr>
      </p:pic>
      <p:sp>
        <p:nvSpPr>
          <p:cNvPr id="17" name="Rectangle 16"/>
          <p:cNvSpPr/>
          <p:nvPr/>
        </p:nvSpPr>
        <p:spPr>
          <a:xfrm>
            <a:off x="1331913" y="3933825"/>
            <a:ext cx="2276475" cy="428625"/>
          </a:xfrm>
          <a:prstGeom prst="rect">
            <a:avLst/>
          </a:prstGeom>
          <a:noFill/>
          <a:ln w="0">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a:solidFill>
                  <a:srgbClr val="000000"/>
                </a:solidFill>
              </a:rPr>
              <a:t>Route 3:Non-moving</a:t>
            </a:r>
          </a:p>
          <a:p>
            <a:pPr algn="ctr">
              <a:defRPr/>
            </a:pPr>
            <a:endParaRPr lang="zh-CN" altLang="en-US">
              <a:solidFill>
                <a:srgbClr val="000000"/>
              </a:solidFill>
            </a:endParaRPr>
          </a:p>
        </p:txBody>
      </p:sp>
      <p:sp>
        <p:nvSpPr>
          <p:cNvPr id="18" name="Rectangle 17"/>
          <p:cNvSpPr/>
          <p:nvPr/>
        </p:nvSpPr>
        <p:spPr>
          <a:xfrm>
            <a:off x="4211638" y="4005263"/>
            <a:ext cx="3000375" cy="428625"/>
          </a:xfrm>
          <a:prstGeom prst="rect">
            <a:avLst/>
          </a:prstGeom>
          <a:noFill/>
          <a:ln w="0">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a:solidFill>
                  <a:srgbClr val="000000"/>
                </a:solidFill>
              </a:rPr>
              <a:t>Route 4: Jogging and running with non-moving interval</a:t>
            </a:r>
          </a:p>
          <a:p>
            <a:pPr algn="ctr">
              <a:defRPr/>
            </a:pPr>
            <a:endParaRPr lang="zh-CN" altLang="en-US">
              <a:solidFill>
                <a:srgbClr val="000000"/>
              </a:solidFill>
            </a:endParaRPr>
          </a:p>
        </p:txBody>
      </p:sp>
      <p:sp>
        <p:nvSpPr>
          <p:cNvPr id="19" name="Rectangle 18"/>
          <p:cNvSpPr/>
          <p:nvPr/>
        </p:nvSpPr>
        <p:spPr>
          <a:xfrm>
            <a:off x="1619250" y="1268413"/>
            <a:ext cx="1571625" cy="428625"/>
          </a:xfrm>
          <a:prstGeom prst="rect">
            <a:avLst/>
          </a:prstGeom>
          <a:noFill/>
          <a:ln w="0">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a:solidFill>
                  <a:srgbClr val="000000"/>
                </a:solidFill>
              </a:rPr>
              <a:t>Route 1: ski</a:t>
            </a:r>
          </a:p>
          <a:p>
            <a:pPr algn="ctr">
              <a:defRPr/>
            </a:pPr>
            <a:endParaRPr lang="zh-CN" altLang="en-US">
              <a:solidFill>
                <a:srgbClr val="000000"/>
              </a:solidFill>
            </a:endParaRPr>
          </a:p>
        </p:txBody>
      </p:sp>
      <p:sp>
        <p:nvSpPr>
          <p:cNvPr id="21" name="Rectangle 20"/>
          <p:cNvSpPr/>
          <p:nvPr/>
        </p:nvSpPr>
        <p:spPr>
          <a:xfrm>
            <a:off x="4284663" y="1268413"/>
            <a:ext cx="3000375" cy="428625"/>
          </a:xfrm>
          <a:prstGeom prst="rect">
            <a:avLst/>
          </a:prstGeom>
          <a:noFill/>
          <a:ln w="0">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a:solidFill>
                  <a:srgbClr val="000000"/>
                </a:solidFill>
              </a:rPr>
              <a:t>Route 2: Jogging and running with non-moving interval</a:t>
            </a:r>
          </a:p>
          <a:p>
            <a:pPr algn="ctr">
              <a:defRPr/>
            </a:pPr>
            <a:endParaRPr lang="zh-CN" altLang="en-US">
              <a:solidFill>
                <a:srgbClr val="000000"/>
              </a:solidFill>
            </a:endParaRPr>
          </a:p>
        </p:txBody>
      </p:sp>
      <p:sp>
        <p:nvSpPr>
          <p:cNvPr id="20" name="Rectangle 19"/>
          <p:cNvSpPr/>
          <p:nvPr/>
        </p:nvSpPr>
        <p:spPr>
          <a:xfrm>
            <a:off x="395536" y="188640"/>
            <a:ext cx="1261564" cy="646331"/>
          </a:xfrm>
          <a:prstGeom prst="rect">
            <a:avLst/>
          </a:prstGeom>
        </p:spPr>
        <p:txBody>
          <a:bodyPr wrap="none">
            <a:spAutoFit/>
          </a:bodyPr>
          <a:lstStyle/>
          <a:p>
            <a:pPr fontAlgn="auto">
              <a:spcBef>
                <a:spcPts val="0"/>
              </a:spcBef>
              <a:spcAft>
                <a:spcPts val="0"/>
              </a:spcAft>
              <a:defRPr/>
            </a:pPr>
            <a:r>
              <a:rPr lang="en-US" altLang="zh-CN" sz="3600" b="1"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Result</a:t>
            </a:r>
            <a:endParaRPr lang="zh-CN" altLang="en-US" sz="3600" b="1"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sz="3600" b="1">
                <a:solidFill>
                  <a:schemeClr val="tx2"/>
                </a:solidFill>
              </a:rPr>
              <a:t>Introduction</a:t>
            </a:r>
          </a:p>
        </p:txBody>
      </p:sp>
      <p:sp>
        <p:nvSpPr>
          <p:cNvPr id="20482" name="Text Placeholder 2"/>
          <p:cNvSpPr>
            <a:spLocks noGrp="1"/>
          </p:cNvSpPr>
          <p:nvPr>
            <p:ph type="body" sz="quarter" idx="10"/>
          </p:nvPr>
        </p:nvSpPr>
        <p:spPr>
          <a:xfrm>
            <a:off x="381000" y="1905000"/>
            <a:ext cx="8382000" cy="4332288"/>
          </a:xfrm>
        </p:spPr>
        <p:txBody>
          <a:bodyPr/>
          <a:lstStyle/>
          <a:p>
            <a:pPr algn="just" eaLnBrk="1" hangingPunct="1">
              <a:lnSpc>
                <a:spcPct val="120000"/>
              </a:lnSpc>
            </a:pPr>
            <a:r>
              <a:rPr lang="en-US" altLang="zh-CN" sz="2400" smtClean="0"/>
              <a:t>A number of trajectories/routes are collected of users’ position and time information uses a mobile phone with built-in GPS receiver.</a:t>
            </a:r>
          </a:p>
          <a:p>
            <a:pPr algn="just" eaLnBrk="1" hangingPunct="1">
              <a:lnSpc>
                <a:spcPct val="120000"/>
              </a:lnSpc>
            </a:pPr>
            <a:endParaRPr lang="en-US" altLang="zh-CN" sz="2400" smtClean="0"/>
          </a:p>
          <a:p>
            <a:pPr algn="just" eaLnBrk="1" hangingPunct="1">
              <a:lnSpc>
                <a:spcPct val="120000"/>
              </a:lnSpc>
            </a:pPr>
            <a:r>
              <a:rPr lang="en-GB" altLang="zh-CN" sz="2400" smtClean="0"/>
              <a:t>The focus of this work is to design efficient algorithm (analysis, compression, etc) on the collected GPS data. </a:t>
            </a:r>
          </a:p>
          <a:p>
            <a:pPr algn="just" eaLnBrk="1" hangingPunct="1">
              <a:lnSpc>
                <a:spcPct val="120000"/>
              </a:lnSpc>
            </a:pPr>
            <a:endParaRPr lang="en-GB" altLang="zh-CN" sz="2400" smtClean="0"/>
          </a:p>
          <a:p>
            <a:pPr eaLnBrk="1" hangingPunct="1"/>
            <a:endParaRPr lang="en-US" altLang="zh-CN"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sz="3600" b="1"/>
              <a:t>Route Classification</a:t>
            </a:r>
            <a:endParaRPr sz="3600" b="1">
              <a:solidFill>
                <a:schemeClr val="tx2"/>
              </a:solidFill>
            </a:endParaRPr>
          </a:p>
        </p:txBody>
      </p:sp>
      <p:sp>
        <p:nvSpPr>
          <p:cNvPr id="122884" name="Text Placeholder 2"/>
          <p:cNvSpPr>
            <a:spLocks noGrp="1"/>
          </p:cNvSpPr>
          <p:nvPr>
            <p:ph type="body" sz="quarter" idx="10"/>
          </p:nvPr>
        </p:nvSpPr>
        <p:spPr>
          <a:xfrm>
            <a:off x="381000" y="1484313"/>
            <a:ext cx="8382000" cy="4681537"/>
          </a:xfrm>
        </p:spPr>
        <p:txBody>
          <a:bodyPr/>
          <a:lstStyle/>
          <a:p>
            <a:pPr algn="just" eaLnBrk="1" hangingPunct="1">
              <a:lnSpc>
                <a:spcPct val="120000"/>
              </a:lnSpc>
            </a:pPr>
            <a:r>
              <a:rPr lang="en-US" altLang="zh-CN" sz="2200" smtClean="0"/>
              <a:t>In classification step, we want to classify each segments as stationary, walking, biking, running, or car driving</a:t>
            </a:r>
          </a:p>
          <a:p>
            <a:pPr algn="just" eaLnBrk="1" hangingPunct="1">
              <a:lnSpc>
                <a:spcPct val="120000"/>
              </a:lnSpc>
            </a:pPr>
            <a:r>
              <a:rPr lang="en-US" altLang="zh-CN" sz="2200" smtClean="0"/>
              <a:t>Training a classifier on a number of features (speed, acceleration, time, distance) directly is inaccurate.</a:t>
            </a:r>
          </a:p>
          <a:p>
            <a:pPr algn="just" eaLnBrk="1" hangingPunct="1">
              <a:lnSpc>
                <a:spcPct val="120000"/>
              </a:lnSpc>
            </a:pPr>
            <a:r>
              <a:rPr lang="en-US" altLang="zh-CN" sz="2200" smtClean="0"/>
              <a:t>We also consider the dependency of the properties in neighbor segments</a:t>
            </a:r>
            <a:r>
              <a:rPr lang="en-US" altLang="zh-CN" sz="2000" smtClean="0"/>
              <a:t> </a:t>
            </a:r>
            <a:r>
              <a:rPr lang="en-US" altLang="zh-CN" sz="2200" smtClean="0"/>
              <a:t>by minimizing:</a:t>
            </a:r>
          </a:p>
          <a:p>
            <a:pPr eaLnBrk="1" hangingPunct="1">
              <a:lnSpc>
                <a:spcPct val="120000"/>
              </a:lnSpc>
              <a:buFontTx/>
              <a:buNone/>
            </a:pPr>
            <a:endParaRPr lang="en-US" altLang="zh-CN" smtClean="0"/>
          </a:p>
        </p:txBody>
      </p:sp>
      <p:graphicFrame>
        <p:nvGraphicFramePr>
          <p:cNvPr id="122882" name="Object 2"/>
          <p:cNvGraphicFramePr>
            <a:graphicFrameLocks noChangeAspect="1"/>
          </p:cNvGraphicFramePr>
          <p:nvPr/>
        </p:nvGraphicFramePr>
        <p:xfrm>
          <a:off x="1439863" y="4221163"/>
          <a:ext cx="5548312" cy="1392237"/>
        </p:xfrm>
        <a:graphic>
          <a:graphicData uri="http://schemas.openxmlformats.org/presentationml/2006/ole">
            <p:oleObj spid="_x0000_s122882" name="Equation" r:id="rId4" imgW="2895480" imgH="723600" progId="">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Examples of route analysis</a:t>
            </a:r>
            <a:endParaRPr sz="3600" b="1">
              <a:solidFill>
                <a:schemeClr val="tx2"/>
              </a:solidFill>
            </a:endParaRPr>
          </a:p>
        </p:txBody>
      </p:sp>
      <p:pic>
        <p:nvPicPr>
          <p:cNvPr id="124930" name="Picture 2"/>
          <p:cNvPicPr>
            <a:picLocks noChangeAspect="1" noChangeArrowheads="1"/>
          </p:cNvPicPr>
          <p:nvPr/>
        </p:nvPicPr>
        <p:blipFill>
          <a:blip r:embed="rId3"/>
          <a:srcRect t="13289" r="777" b="5501"/>
          <a:stretch>
            <a:fillRect/>
          </a:stretch>
        </p:blipFill>
        <p:spPr bwMode="auto">
          <a:xfrm>
            <a:off x="468313" y="1268413"/>
            <a:ext cx="6597650" cy="4319587"/>
          </a:xfrm>
          <a:prstGeom prst="rect">
            <a:avLst/>
          </a:prstGeom>
          <a:noFill/>
          <a:ln w="9525">
            <a:noFill/>
            <a:miter lim="800000"/>
            <a:headEnd/>
            <a:tailEnd/>
          </a:ln>
        </p:spPr>
      </p:pic>
      <p:sp>
        <p:nvSpPr>
          <p:cNvPr id="124931" name="Rectangle 5"/>
          <p:cNvSpPr>
            <a:spLocks noChangeArrowheads="1"/>
          </p:cNvSpPr>
          <p:nvPr/>
        </p:nvSpPr>
        <p:spPr bwMode="auto">
          <a:xfrm>
            <a:off x="7308850" y="2924175"/>
            <a:ext cx="1535113" cy="923925"/>
          </a:xfrm>
          <a:prstGeom prst="rect">
            <a:avLst/>
          </a:prstGeom>
          <a:noFill/>
          <a:ln w="9525">
            <a:noFill/>
            <a:miter lim="800000"/>
            <a:headEnd/>
            <a:tailEnd/>
          </a:ln>
        </p:spPr>
        <p:txBody>
          <a:bodyPr>
            <a:spAutoFit/>
          </a:bodyPr>
          <a:lstStyle/>
          <a:p>
            <a:r>
              <a:rPr lang="en-US" altLang="zh-CN">
                <a:solidFill>
                  <a:schemeClr val="bg1"/>
                </a:solidFill>
                <a:latin typeface="Calibri" pitchFamily="34" charset="0"/>
              </a:rPr>
              <a:t>Highway?</a:t>
            </a:r>
          </a:p>
          <a:p>
            <a:r>
              <a:rPr lang="en-US" altLang="zh-CN">
                <a:solidFill>
                  <a:schemeClr val="bg1"/>
                </a:solidFill>
                <a:latin typeface="Calibri" pitchFamily="34" charset="0"/>
              </a:rPr>
              <a:t>detect some speed change</a:t>
            </a:r>
            <a:endParaRPr lang="zh-CN" altLang="en-US">
              <a:solidFill>
                <a:schemeClr val="bg1"/>
              </a:solidFill>
              <a:latin typeface="Calibri" pitchFamily="34" charset="0"/>
            </a:endParaRPr>
          </a:p>
        </p:txBody>
      </p:sp>
      <p:cxnSp>
        <p:nvCxnSpPr>
          <p:cNvPr id="7" name="Straight Arrow Connector 6"/>
          <p:cNvCxnSpPr>
            <a:stCxn id="124931" idx="1"/>
          </p:cNvCxnSpPr>
          <p:nvPr/>
        </p:nvCxnSpPr>
        <p:spPr>
          <a:xfrm rot="10800000" flipV="1">
            <a:off x="2627313" y="3386138"/>
            <a:ext cx="4681537" cy="40322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Examples of route analysis</a:t>
            </a:r>
            <a:endParaRPr sz="3600" b="1">
              <a:solidFill>
                <a:schemeClr val="tx2"/>
              </a:solidFill>
            </a:endParaRPr>
          </a:p>
        </p:txBody>
      </p:sp>
      <p:sp>
        <p:nvSpPr>
          <p:cNvPr id="126978" name="Rectangle 10"/>
          <p:cNvSpPr>
            <a:spLocks noChangeArrowheads="1"/>
          </p:cNvSpPr>
          <p:nvPr/>
        </p:nvSpPr>
        <p:spPr bwMode="auto">
          <a:xfrm>
            <a:off x="7019925" y="2852738"/>
            <a:ext cx="1462088" cy="646112"/>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Detecting </a:t>
            </a:r>
          </a:p>
          <a:p>
            <a:r>
              <a:rPr lang="en-US" altLang="zh-CN">
                <a:solidFill>
                  <a:schemeClr val="bg1"/>
                </a:solidFill>
                <a:latin typeface="Calibri" pitchFamily="34" charset="0"/>
              </a:rPr>
              <a:t>stopping area</a:t>
            </a:r>
            <a:endParaRPr lang="zh-CN" altLang="en-US">
              <a:solidFill>
                <a:schemeClr val="bg1"/>
              </a:solidFill>
              <a:latin typeface="Calibri" pitchFamily="34" charset="0"/>
            </a:endParaRPr>
          </a:p>
        </p:txBody>
      </p:sp>
      <p:pic>
        <p:nvPicPr>
          <p:cNvPr id="126979" name="Picture 2"/>
          <p:cNvPicPr>
            <a:picLocks noChangeAspect="1" noChangeArrowheads="1"/>
          </p:cNvPicPr>
          <p:nvPr/>
        </p:nvPicPr>
        <p:blipFill>
          <a:blip r:embed="rId3"/>
          <a:srcRect/>
          <a:stretch>
            <a:fillRect/>
          </a:stretch>
        </p:blipFill>
        <p:spPr bwMode="auto">
          <a:xfrm>
            <a:off x="323850" y="1628775"/>
            <a:ext cx="5591175" cy="3960813"/>
          </a:xfrm>
          <a:prstGeom prst="rect">
            <a:avLst/>
          </a:prstGeom>
          <a:noFill/>
          <a:ln w="9525">
            <a:noFill/>
            <a:miter lim="800000"/>
            <a:headEnd/>
            <a:tailEnd/>
          </a:ln>
        </p:spPr>
      </p:pic>
      <p:cxnSp>
        <p:nvCxnSpPr>
          <p:cNvPr id="7" name="Straight Arrow Connector 6"/>
          <p:cNvCxnSpPr/>
          <p:nvPr/>
        </p:nvCxnSpPr>
        <p:spPr>
          <a:xfrm rot="10800000" flipV="1">
            <a:off x="2700338" y="3141663"/>
            <a:ext cx="4175125" cy="14287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916238" y="3213100"/>
            <a:ext cx="3887787" cy="15113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Example </a:t>
            </a:r>
            <a:endParaRPr sz="3600" b="1">
              <a:solidFill>
                <a:schemeClr val="tx2"/>
              </a:solidFill>
            </a:endParaRPr>
          </a:p>
        </p:txBody>
      </p:sp>
      <p:sp>
        <p:nvSpPr>
          <p:cNvPr id="129026" name="Rectangle 5"/>
          <p:cNvSpPr>
            <a:spLocks noChangeArrowheads="1"/>
          </p:cNvSpPr>
          <p:nvPr/>
        </p:nvSpPr>
        <p:spPr bwMode="auto">
          <a:xfrm>
            <a:off x="6659563" y="2492375"/>
            <a:ext cx="1830387" cy="646113"/>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Speed slow down</a:t>
            </a:r>
          </a:p>
          <a:p>
            <a:r>
              <a:rPr lang="en-US" altLang="zh-CN">
                <a:solidFill>
                  <a:schemeClr val="bg1"/>
                </a:solidFill>
                <a:latin typeface="Calibri" pitchFamily="34" charset="0"/>
              </a:rPr>
              <a:t>in city center</a:t>
            </a:r>
            <a:endParaRPr lang="zh-CN" altLang="en-US">
              <a:solidFill>
                <a:schemeClr val="bg1"/>
              </a:solidFill>
              <a:latin typeface="Calibri" pitchFamily="34" charset="0"/>
            </a:endParaRPr>
          </a:p>
        </p:txBody>
      </p:sp>
      <p:pic>
        <p:nvPicPr>
          <p:cNvPr id="129027" name="Picture 2"/>
          <p:cNvPicPr>
            <a:picLocks noChangeAspect="1" noChangeArrowheads="1"/>
          </p:cNvPicPr>
          <p:nvPr/>
        </p:nvPicPr>
        <p:blipFill>
          <a:blip r:embed="rId3"/>
          <a:srcRect t="13289" r="777" b="5501"/>
          <a:stretch>
            <a:fillRect/>
          </a:stretch>
        </p:blipFill>
        <p:spPr bwMode="auto">
          <a:xfrm>
            <a:off x="250825" y="1916113"/>
            <a:ext cx="6048375" cy="3960812"/>
          </a:xfrm>
          <a:prstGeom prst="rect">
            <a:avLst/>
          </a:prstGeom>
          <a:noFill/>
          <a:ln w="9525">
            <a:noFill/>
            <a:miter lim="800000"/>
            <a:headEnd/>
            <a:tailEnd/>
          </a:ln>
        </p:spPr>
      </p:pic>
      <p:cxnSp>
        <p:nvCxnSpPr>
          <p:cNvPr id="11" name="Straight Arrow Connector 10"/>
          <p:cNvCxnSpPr>
            <a:stCxn id="129026" idx="1"/>
          </p:cNvCxnSpPr>
          <p:nvPr/>
        </p:nvCxnSpPr>
        <p:spPr>
          <a:xfrm rot="10800000" flipV="1">
            <a:off x="2843213" y="2816225"/>
            <a:ext cx="3816350" cy="205263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Example </a:t>
            </a:r>
            <a:endParaRPr sz="3600" b="1">
              <a:solidFill>
                <a:schemeClr val="tx2"/>
              </a:solidFill>
            </a:endParaRPr>
          </a:p>
        </p:txBody>
      </p:sp>
      <p:pic>
        <p:nvPicPr>
          <p:cNvPr id="131074" name="Picture 2"/>
          <p:cNvPicPr>
            <a:picLocks noChangeAspect="1" noChangeArrowheads="1"/>
          </p:cNvPicPr>
          <p:nvPr/>
        </p:nvPicPr>
        <p:blipFill>
          <a:blip r:embed="rId3"/>
          <a:srcRect t="13289" r="777" b="5501"/>
          <a:stretch>
            <a:fillRect/>
          </a:stretch>
        </p:blipFill>
        <p:spPr bwMode="auto">
          <a:xfrm>
            <a:off x="395288" y="1916113"/>
            <a:ext cx="6048375" cy="3960812"/>
          </a:xfrm>
          <a:prstGeom prst="rect">
            <a:avLst/>
          </a:prstGeom>
          <a:noFill/>
          <a:ln w="9525">
            <a:noFill/>
            <a:miter lim="800000"/>
            <a:headEnd/>
            <a:tailEnd/>
          </a:ln>
        </p:spPr>
      </p:pic>
      <p:sp>
        <p:nvSpPr>
          <p:cNvPr id="131075" name="Rectangle 4"/>
          <p:cNvSpPr>
            <a:spLocks noChangeArrowheads="1"/>
          </p:cNvSpPr>
          <p:nvPr/>
        </p:nvSpPr>
        <p:spPr bwMode="auto">
          <a:xfrm>
            <a:off x="6875463" y="3068638"/>
            <a:ext cx="1536700" cy="646112"/>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Other info, </a:t>
            </a:r>
          </a:p>
          <a:p>
            <a:r>
              <a:rPr lang="en-US" altLang="zh-CN">
                <a:solidFill>
                  <a:schemeClr val="bg1"/>
                </a:solidFill>
                <a:latin typeface="Calibri" pitchFamily="34" charset="0"/>
              </a:rPr>
              <a:t>Parking place?</a:t>
            </a:r>
            <a:endParaRPr lang="zh-CN" altLang="en-US">
              <a:solidFill>
                <a:schemeClr val="bg1"/>
              </a:solidFill>
              <a:latin typeface="Calibri" pitchFamily="34" charset="0"/>
            </a:endParaRPr>
          </a:p>
        </p:txBody>
      </p:sp>
      <p:cxnSp>
        <p:nvCxnSpPr>
          <p:cNvPr id="6" name="Straight Arrow Connector 5"/>
          <p:cNvCxnSpPr/>
          <p:nvPr/>
        </p:nvCxnSpPr>
        <p:spPr>
          <a:xfrm rot="10800000" flipV="1">
            <a:off x="3995738" y="3429000"/>
            <a:ext cx="2952750" cy="208756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Example </a:t>
            </a:r>
            <a:endParaRPr sz="3600" b="1">
              <a:solidFill>
                <a:schemeClr val="tx2"/>
              </a:solidFill>
            </a:endParaRPr>
          </a:p>
        </p:txBody>
      </p:sp>
      <p:pic>
        <p:nvPicPr>
          <p:cNvPr id="133122" name="Picture 5"/>
          <p:cNvPicPr>
            <a:picLocks noChangeAspect="1" noChangeArrowheads="1"/>
          </p:cNvPicPr>
          <p:nvPr/>
        </p:nvPicPr>
        <p:blipFill>
          <a:blip r:embed="rId3"/>
          <a:srcRect/>
          <a:stretch>
            <a:fillRect/>
          </a:stretch>
        </p:blipFill>
        <p:spPr bwMode="auto">
          <a:xfrm>
            <a:off x="468313" y="1628775"/>
            <a:ext cx="7178675" cy="3960813"/>
          </a:xfrm>
          <a:prstGeom prst="rect">
            <a:avLst/>
          </a:prstGeom>
          <a:noFill/>
          <a:ln w="9525">
            <a:noFill/>
            <a:miter lim="800000"/>
            <a:headEnd/>
            <a:tailEnd/>
          </a:ln>
        </p:spPr>
      </p:pic>
      <p:sp>
        <p:nvSpPr>
          <p:cNvPr id="133123" name="Rectangle 10"/>
          <p:cNvSpPr>
            <a:spLocks noChangeArrowheads="1"/>
          </p:cNvSpPr>
          <p:nvPr/>
        </p:nvSpPr>
        <p:spPr bwMode="auto">
          <a:xfrm>
            <a:off x="2195513" y="5661025"/>
            <a:ext cx="4148137" cy="369888"/>
          </a:xfrm>
          <a:prstGeom prst="rect">
            <a:avLst/>
          </a:prstGeom>
          <a:noFill/>
          <a:ln w="9525">
            <a:noFill/>
            <a:miter lim="800000"/>
            <a:headEnd/>
            <a:tailEnd/>
          </a:ln>
        </p:spPr>
        <p:txBody>
          <a:bodyPr wrap="none">
            <a:spAutoFit/>
          </a:bodyPr>
          <a:lstStyle/>
          <a:p>
            <a:r>
              <a:rPr lang="en-US" altLang="zh-CN">
                <a:solidFill>
                  <a:schemeClr val="bg1"/>
                </a:solidFill>
                <a:latin typeface="Calibri" pitchFamily="34" charset="0"/>
              </a:rPr>
              <a:t>Karol come to office by bicycle every day? </a:t>
            </a:r>
            <a:endParaRPr lang="zh-CN" altLang="en-US">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sz="3600" b="1">
                <a:solidFill>
                  <a:schemeClr val="tx2"/>
                </a:solidFill>
              </a:rPr>
              <a:t>Future work</a:t>
            </a:r>
          </a:p>
        </p:txBody>
      </p:sp>
      <p:sp>
        <p:nvSpPr>
          <p:cNvPr id="135170" name="Text Placeholder 2"/>
          <p:cNvSpPr>
            <a:spLocks noGrp="1"/>
          </p:cNvSpPr>
          <p:nvPr>
            <p:ph type="body" sz="quarter" idx="10"/>
          </p:nvPr>
        </p:nvSpPr>
        <p:spPr>
          <a:xfrm>
            <a:off x="381000" y="1905000"/>
            <a:ext cx="8382000" cy="4332288"/>
          </a:xfrm>
        </p:spPr>
        <p:txBody>
          <a:bodyPr/>
          <a:lstStyle/>
          <a:p>
            <a:pPr algn="just" eaLnBrk="1" hangingPunct="1">
              <a:lnSpc>
                <a:spcPct val="120000"/>
              </a:lnSpc>
            </a:pPr>
            <a:r>
              <a:rPr lang="en-GB" altLang="zh-CN" sz="2400" smtClean="0"/>
              <a:t>Route analysis</a:t>
            </a:r>
          </a:p>
          <a:p>
            <a:pPr algn="just" eaLnBrk="1" hangingPunct="1">
              <a:lnSpc>
                <a:spcPct val="120000"/>
              </a:lnSpc>
            </a:pPr>
            <a:endParaRPr lang="en-GB" altLang="zh-CN" sz="2400" smtClean="0"/>
          </a:p>
          <a:p>
            <a:pPr algn="just" eaLnBrk="1" hangingPunct="1">
              <a:lnSpc>
                <a:spcPct val="120000"/>
              </a:lnSpc>
            </a:pPr>
            <a:r>
              <a:rPr lang="en-GB" altLang="zh-CN" sz="2400" smtClean="0"/>
              <a:t>Similarity search</a:t>
            </a:r>
            <a:endParaRPr lang="en-US" altLang="zh-CN" sz="24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Similarity of two GPS trajectories</a:t>
            </a:r>
            <a:endParaRPr sz="3600" b="1">
              <a:solidFill>
                <a:schemeClr val="tx2"/>
              </a:solidFill>
            </a:endParaRPr>
          </a:p>
        </p:txBody>
      </p:sp>
      <p:sp>
        <p:nvSpPr>
          <p:cNvPr id="137218" name="TextBox 4"/>
          <p:cNvSpPr txBox="1">
            <a:spLocks noChangeArrowheads="1"/>
          </p:cNvSpPr>
          <p:nvPr/>
        </p:nvSpPr>
        <p:spPr bwMode="auto">
          <a:xfrm>
            <a:off x="5795963" y="1916113"/>
            <a:ext cx="3024187" cy="3140075"/>
          </a:xfrm>
          <a:prstGeom prst="rect">
            <a:avLst/>
          </a:prstGeom>
          <a:noFill/>
          <a:ln w="9525">
            <a:noFill/>
            <a:miter lim="800000"/>
            <a:headEnd/>
            <a:tailEnd/>
          </a:ln>
        </p:spPr>
        <p:txBody>
          <a:bodyPr>
            <a:spAutoFit/>
          </a:bodyPr>
          <a:lstStyle/>
          <a:p>
            <a:pPr algn="just"/>
            <a:r>
              <a:rPr lang="en-US" altLang="zh-CN">
                <a:solidFill>
                  <a:schemeClr val="bg1"/>
                </a:solidFill>
                <a:latin typeface="Calibri" pitchFamily="34" charset="0"/>
              </a:rPr>
              <a:t>We extend the Longest Common Subsequence Similarity (LCSS) criterion for similarity calculation of two GPS trajectories.</a:t>
            </a:r>
          </a:p>
          <a:p>
            <a:pPr algn="just"/>
            <a:endParaRPr lang="en-US" altLang="zh-CN">
              <a:solidFill>
                <a:schemeClr val="bg1"/>
              </a:solidFill>
              <a:latin typeface="Calibri" pitchFamily="34" charset="0"/>
            </a:endParaRPr>
          </a:p>
          <a:p>
            <a:pPr algn="just"/>
            <a:r>
              <a:rPr lang="en-US" altLang="zh-CN">
                <a:solidFill>
                  <a:schemeClr val="bg1"/>
                </a:solidFill>
                <a:latin typeface="Calibri" pitchFamily="34" charset="0"/>
              </a:rPr>
              <a:t>LCSS is defined as the time percentage of the overlap segments for two GPS trajectories.</a:t>
            </a:r>
          </a:p>
          <a:p>
            <a:pPr algn="just"/>
            <a:endParaRPr lang="en-US" altLang="zh-CN">
              <a:solidFill>
                <a:schemeClr val="bg2"/>
              </a:solidFill>
              <a:latin typeface="Calibri" pitchFamily="34" charset="0"/>
            </a:endParaRPr>
          </a:p>
        </p:txBody>
      </p:sp>
      <p:sp>
        <p:nvSpPr>
          <p:cNvPr id="137219" name="TextBox 4"/>
          <p:cNvSpPr txBox="1">
            <a:spLocks noChangeArrowheads="1"/>
          </p:cNvSpPr>
          <p:nvPr/>
        </p:nvSpPr>
        <p:spPr bwMode="auto">
          <a:xfrm>
            <a:off x="6588125" y="1700213"/>
            <a:ext cx="2152650" cy="647700"/>
          </a:xfrm>
          <a:prstGeom prst="rect">
            <a:avLst/>
          </a:prstGeom>
          <a:noFill/>
          <a:ln w="9525">
            <a:noFill/>
            <a:miter lim="800000"/>
            <a:headEnd/>
            <a:tailEnd/>
          </a:ln>
        </p:spPr>
        <p:txBody>
          <a:bodyPr>
            <a:spAutoFit/>
          </a:bodyPr>
          <a:lstStyle/>
          <a:p>
            <a:endParaRPr lang="en-US" altLang="zh-CN">
              <a:solidFill>
                <a:schemeClr val="bg1"/>
              </a:solidFill>
              <a:latin typeface="Calibri" pitchFamily="34" charset="0"/>
            </a:endParaRPr>
          </a:p>
          <a:p>
            <a:endParaRPr lang="en-US" altLang="zh-CN">
              <a:solidFill>
                <a:schemeClr val="bg1"/>
              </a:solidFill>
              <a:latin typeface="Calibri" pitchFamily="34" charset="0"/>
            </a:endParaRPr>
          </a:p>
        </p:txBody>
      </p:sp>
      <p:pic>
        <p:nvPicPr>
          <p:cNvPr id="137220" name="Picture 3" descr="E:\Minjie\mopsi\similairtiy search\matlab\p1.png"/>
          <p:cNvPicPr>
            <a:picLocks noChangeAspect="1" noChangeArrowheads="1"/>
          </p:cNvPicPr>
          <p:nvPr/>
        </p:nvPicPr>
        <p:blipFill>
          <a:blip r:embed="rId3"/>
          <a:srcRect/>
          <a:stretch>
            <a:fillRect/>
          </a:stretch>
        </p:blipFill>
        <p:spPr bwMode="auto">
          <a:xfrm>
            <a:off x="0" y="1341438"/>
            <a:ext cx="5588000" cy="503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Similarity of two GPS trajectories (example)</a:t>
            </a:r>
            <a:endParaRPr sz="3600" b="1">
              <a:solidFill>
                <a:schemeClr val="tx2"/>
              </a:solidFill>
            </a:endParaRPr>
          </a:p>
        </p:txBody>
      </p:sp>
      <p:sp>
        <p:nvSpPr>
          <p:cNvPr id="139266" name="TextBox 4"/>
          <p:cNvSpPr txBox="1">
            <a:spLocks noChangeArrowheads="1"/>
          </p:cNvSpPr>
          <p:nvPr/>
        </p:nvSpPr>
        <p:spPr bwMode="auto">
          <a:xfrm>
            <a:off x="6588125" y="1700213"/>
            <a:ext cx="2152650" cy="647700"/>
          </a:xfrm>
          <a:prstGeom prst="rect">
            <a:avLst/>
          </a:prstGeom>
          <a:noFill/>
          <a:ln w="9525">
            <a:noFill/>
            <a:miter lim="800000"/>
            <a:headEnd/>
            <a:tailEnd/>
          </a:ln>
        </p:spPr>
        <p:txBody>
          <a:bodyPr>
            <a:spAutoFit/>
          </a:bodyPr>
          <a:lstStyle/>
          <a:p>
            <a:endParaRPr lang="en-US" altLang="zh-CN">
              <a:solidFill>
                <a:schemeClr val="bg1"/>
              </a:solidFill>
              <a:latin typeface="Calibri" pitchFamily="34" charset="0"/>
            </a:endParaRPr>
          </a:p>
          <a:p>
            <a:endParaRPr lang="en-US" altLang="zh-CN">
              <a:solidFill>
                <a:schemeClr val="bg1"/>
              </a:solidFill>
              <a:latin typeface="Calibri" pitchFamily="34" charset="0"/>
            </a:endParaRPr>
          </a:p>
        </p:txBody>
      </p:sp>
      <p:pic>
        <p:nvPicPr>
          <p:cNvPr id="139267" name="Picture 1" descr="E:\Minjie\mopsi\similairtiy search\matlab\p2.png"/>
          <p:cNvPicPr>
            <a:picLocks noChangeAspect="1" noChangeArrowheads="1"/>
          </p:cNvPicPr>
          <p:nvPr/>
        </p:nvPicPr>
        <p:blipFill>
          <a:blip r:embed="rId3"/>
          <a:srcRect/>
          <a:stretch>
            <a:fillRect/>
          </a:stretch>
        </p:blipFill>
        <p:spPr bwMode="auto">
          <a:xfrm>
            <a:off x="250825" y="1412875"/>
            <a:ext cx="5589588" cy="5040313"/>
          </a:xfrm>
          <a:prstGeom prst="rect">
            <a:avLst/>
          </a:prstGeom>
          <a:noFill/>
          <a:ln w="9525">
            <a:noFill/>
            <a:miter lim="800000"/>
            <a:headEnd/>
            <a:tailEnd/>
          </a:ln>
        </p:spPr>
      </p:pic>
      <p:sp>
        <p:nvSpPr>
          <p:cNvPr id="139268" name="Rectangle 6"/>
          <p:cNvSpPr>
            <a:spLocks noChangeArrowheads="1"/>
          </p:cNvSpPr>
          <p:nvPr/>
        </p:nvSpPr>
        <p:spPr bwMode="auto">
          <a:xfrm>
            <a:off x="5508625" y="2565400"/>
            <a:ext cx="2663825" cy="646113"/>
          </a:xfrm>
          <a:prstGeom prst="rect">
            <a:avLst/>
          </a:prstGeom>
          <a:noFill/>
          <a:ln w="9525">
            <a:noFill/>
            <a:miter lim="800000"/>
            <a:headEnd/>
            <a:tailEnd/>
          </a:ln>
        </p:spPr>
        <p:txBody>
          <a:bodyPr>
            <a:spAutoFit/>
          </a:bodyPr>
          <a:lstStyle/>
          <a:p>
            <a:pPr algn="just"/>
            <a:r>
              <a:rPr lang="en-US" altLang="zh-CN">
                <a:solidFill>
                  <a:schemeClr val="bg1"/>
                </a:solidFill>
                <a:latin typeface="Calibri" pitchFamily="34" charset="0"/>
              </a:rPr>
              <a:t>Similar travel interests are found for different users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Route Analysis:</a:t>
            </a:r>
            <a:br>
              <a:rPr altLang="zh-CN" sz="3600" b="1"/>
            </a:br>
            <a:r>
              <a:rPr altLang="zh-CN" sz="3600" b="1"/>
              <a:t>contextual information and no-moving part</a:t>
            </a:r>
            <a:endParaRPr sz="3600" b="1">
              <a:solidFill>
                <a:schemeClr val="tx2"/>
              </a:solidFill>
            </a:endParaRPr>
          </a:p>
        </p:txBody>
      </p:sp>
      <p:pic>
        <p:nvPicPr>
          <p:cNvPr id="141314" name="Picture 1" descr="C:\Documents and Settings\mchen.UEFAD\Desktop\1.bmp"/>
          <p:cNvPicPr>
            <a:picLocks noChangeAspect="1" noChangeArrowheads="1"/>
          </p:cNvPicPr>
          <p:nvPr/>
        </p:nvPicPr>
        <p:blipFill>
          <a:blip r:embed="rId3"/>
          <a:srcRect r="356" b="25977"/>
          <a:stretch>
            <a:fillRect/>
          </a:stretch>
        </p:blipFill>
        <p:spPr bwMode="auto">
          <a:xfrm>
            <a:off x="250825" y="1268413"/>
            <a:ext cx="4075113" cy="2520950"/>
          </a:xfrm>
          <a:prstGeom prst="rect">
            <a:avLst/>
          </a:prstGeom>
          <a:noFill/>
          <a:ln w="9525">
            <a:noFill/>
            <a:miter lim="800000"/>
            <a:headEnd/>
            <a:tailEnd/>
          </a:ln>
        </p:spPr>
      </p:pic>
      <p:sp>
        <p:nvSpPr>
          <p:cNvPr id="5" name="Oval 4"/>
          <p:cNvSpPr/>
          <p:nvPr/>
        </p:nvSpPr>
        <p:spPr bwMode="auto">
          <a:xfrm>
            <a:off x="1475656" y="3212976"/>
            <a:ext cx="504056" cy="432048"/>
          </a:xfrm>
          <a:prstGeom prst="ellipse">
            <a:avLst/>
          </a:prstGeom>
          <a:noFill/>
          <a:ln w="25400">
            <a:solidFill>
              <a:schemeClr val="bg2"/>
            </a:solidFill>
            <a:headEnd type="none" w="med" len="med"/>
            <a:tailEnd type="none" w="med" len="med"/>
          </a:ln>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defRPr/>
            </a:pPr>
            <a:endParaRPr lang="zh-CN" altLang="en-US" sz="2300">
              <a:solidFill>
                <a:srgbClr val="FFFFFF"/>
              </a:solidFill>
              <a:effectLst>
                <a:outerShdw blurRad="38100" dist="38100" dir="2700000" algn="tl">
                  <a:srgbClr val="050595"/>
                </a:outerShdw>
              </a:effectLst>
              <a:latin typeface="Segoe"/>
            </a:endParaRPr>
          </a:p>
        </p:txBody>
      </p:sp>
      <p:sp>
        <p:nvSpPr>
          <p:cNvPr id="6" name="Oval 5"/>
          <p:cNvSpPr/>
          <p:nvPr/>
        </p:nvSpPr>
        <p:spPr bwMode="auto">
          <a:xfrm>
            <a:off x="3491880" y="2348880"/>
            <a:ext cx="504056" cy="432048"/>
          </a:xfrm>
          <a:prstGeom prst="ellipse">
            <a:avLst/>
          </a:prstGeom>
          <a:noFill/>
          <a:ln w="25400">
            <a:solidFill>
              <a:schemeClr val="bg2"/>
            </a:solidFill>
            <a:headEnd type="none" w="med" len="med"/>
            <a:tailEnd type="none" w="med" len="med"/>
          </a:ln>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defRPr/>
            </a:pPr>
            <a:endParaRPr lang="zh-CN" altLang="en-US" sz="2300">
              <a:solidFill>
                <a:srgbClr val="FFFFFF"/>
              </a:solidFill>
              <a:effectLst>
                <a:outerShdw blurRad="38100" dist="38100" dir="2700000" algn="tl">
                  <a:srgbClr val="050595"/>
                </a:outerShdw>
              </a:effectLst>
              <a:latin typeface="Segoe"/>
            </a:endParaRPr>
          </a:p>
        </p:txBody>
      </p:sp>
      <p:sp>
        <p:nvSpPr>
          <p:cNvPr id="141321" name="TextBox 6"/>
          <p:cNvSpPr txBox="1">
            <a:spLocks noChangeArrowheads="1"/>
          </p:cNvSpPr>
          <p:nvPr/>
        </p:nvSpPr>
        <p:spPr bwMode="auto">
          <a:xfrm>
            <a:off x="1979613" y="3284538"/>
            <a:ext cx="1008062" cy="277812"/>
          </a:xfrm>
          <a:prstGeom prst="rect">
            <a:avLst/>
          </a:prstGeom>
          <a:noFill/>
          <a:ln w="9525">
            <a:noFill/>
            <a:miter lim="800000"/>
            <a:headEnd/>
            <a:tailEnd/>
          </a:ln>
        </p:spPr>
        <p:txBody>
          <a:bodyPr>
            <a:spAutoFit/>
          </a:bodyPr>
          <a:lstStyle/>
          <a:p>
            <a:r>
              <a:rPr lang="en-US" altLang="zh-CN" sz="1200">
                <a:solidFill>
                  <a:schemeClr val="bg2"/>
                </a:solidFill>
                <a:latin typeface="Calibri" pitchFamily="34" charset="0"/>
              </a:rPr>
              <a:t>Cluster A</a:t>
            </a:r>
            <a:endParaRPr lang="zh-CN" altLang="en-US" sz="1200">
              <a:solidFill>
                <a:schemeClr val="bg2"/>
              </a:solidFill>
              <a:latin typeface="Calibri" pitchFamily="34" charset="0"/>
            </a:endParaRPr>
          </a:p>
        </p:txBody>
      </p:sp>
      <p:sp>
        <p:nvSpPr>
          <p:cNvPr id="141322" name="TextBox 7"/>
          <p:cNvSpPr txBox="1">
            <a:spLocks noChangeArrowheads="1"/>
          </p:cNvSpPr>
          <p:nvPr/>
        </p:nvSpPr>
        <p:spPr bwMode="auto">
          <a:xfrm>
            <a:off x="3563938" y="1989138"/>
            <a:ext cx="1008062" cy="276225"/>
          </a:xfrm>
          <a:prstGeom prst="rect">
            <a:avLst/>
          </a:prstGeom>
          <a:noFill/>
          <a:ln w="9525">
            <a:noFill/>
            <a:miter lim="800000"/>
            <a:headEnd/>
            <a:tailEnd/>
          </a:ln>
        </p:spPr>
        <p:txBody>
          <a:bodyPr>
            <a:spAutoFit/>
          </a:bodyPr>
          <a:lstStyle/>
          <a:p>
            <a:r>
              <a:rPr lang="en-US" altLang="zh-CN" sz="1200">
                <a:solidFill>
                  <a:schemeClr val="bg2"/>
                </a:solidFill>
                <a:latin typeface="Calibri" pitchFamily="34" charset="0"/>
              </a:rPr>
              <a:t>Cluster B</a:t>
            </a:r>
            <a:endParaRPr lang="zh-CN" altLang="en-US" sz="1200">
              <a:solidFill>
                <a:schemeClr val="bg2"/>
              </a:solidFill>
              <a:latin typeface="Calibri" pitchFamily="34" charset="0"/>
            </a:endParaRPr>
          </a:p>
        </p:txBody>
      </p:sp>
      <p:sp>
        <p:nvSpPr>
          <p:cNvPr id="141323" name="TextBox 4"/>
          <p:cNvSpPr txBox="1">
            <a:spLocks noChangeArrowheads="1"/>
          </p:cNvSpPr>
          <p:nvPr/>
        </p:nvSpPr>
        <p:spPr bwMode="auto">
          <a:xfrm>
            <a:off x="5003800" y="1268413"/>
            <a:ext cx="2152650" cy="2800350"/>
          </a:xfrm>
          <a:prstGeom prst="rect">
            <a:avLst/>
          </a:prstGeom>
          <a:noFill/>
          <a:ln w="9525">
            <a:noFill/>
            <a:miter lim="800000"/>
            <a:headEnd/>
            <a:tailEnd/>
          </a:ln>
        </p:spPr>
        <p:txBody>
          <a:bodyPr>
            <a:spAutoFit/>
          </a:bodyPr>
          <a:lstStyle/>
          <a:p>
            <a:r>
              <a:rPr lang="en-US" altLang="zh-CN" sz="1600">
                <a:solidFill>
                  <a:schemeClr val="bg1"/>
                </a:solidFill>
                <a:latin typeface="Calibri" pitchFamily="34" charset="0"/>
              </a:rPr>
              <a:t>A</a:t>
            </a:r>
            <a:r>
              <a:rPr lang="en-US" altLang="zh-CN" sz="1600">
                <a:solidFill>
                  <a:schemeClr val="bg1"/>
                </a:solidFill>
                <a:latin typeface="Times New Roman" pitchFamily="18" charset="0"/>
                <a:cs typeface="Times New Roman" pitchFamily="18" charset="0"/>
              </a:rPr>
              <a:t> → </a:t>
            </a:r>
            <a:r>
              <a:rPr lang="en-US" altLang="zh-CN" sz="1600">
                <a:solidFill>
                  <a:schemeClr val="bg1"/>
                </a:solidFill>
                <a:latin typeface="Calibri" pitchFamily="34" charset="0"/>
              </a:rPr>
              <a:t>B  2 routes</a:t>
            </a:r>
          </a:p>
          <a:p>
            <a:r>
              <a:rPr lang="en-US" altLang="zh-CN" sz="1600">
                <a:solidFill>
                  <a:schemeClr val="bg1"/>
                </a:solidFill>
                <a:latin typeface="Calibri" pitchFamily="34" charset="0"/>
              </a:rPr>
              <a:t>Starting Time:</a:t>
            </a:r>
          </a:p>
          <a:p>
            <a:r>
              <a:rPr lang="en-US" altLang="zh-CN" sz="1600">
                <a:solidFill>
                  <a:schemeClr val="bg1"/>
                </a:solidFill>
                <a:latin typeface="Calibri" pitchFamily="34" charset="0"/>
              </a:rPr>
              <a:t>16:30-17:00</a:t>
            </a:r>
          </a:p>
          <a:p>
            <a:r>
              <a:rPr lang="en-US" altLang="zh-CN" sz="1600">
                <a:solidFill>
                  <a:schemeClr val="bg1"/>
                </a:solidFill>
                <a:latin typeface="Calibri" pitchFamily="34" charset="0"/>
              </a:rPr>
              <a:t>B</a:t>
            </a:r>
            <a:r>
              <a:rPr lang="en-US" altLang="zh-CN" sz="1600">
                <a:solidFill>
                  <a:schemeClr val="bg1"/>
                </a:solidFill>
                <a:latin typeface="Times New Roman" pitchFamily="18" charset="0"/>
              </a:rPr>
              <a:t> → </a:t>
            </a:r>
            <a:r>
              <a:rPr lang="en-US" altLang="zh-CN" sz="1600">
                <a:solidFill>
                  <a:schemeClr val="bg1"/>
                </a:solidFill>
                <a:latin typeface="Calibri" pitchFamily="34" charset="0"/>
              </a:rPr>
              <a:t>A   6 routes</a:t>
            </a:r>
          </a:p>
          <a:p>
            <a:r>
              <a:rPr lang="en-US" altLang="zh-CN" sz="1600">
                <a:solidFill>
                  <a:schemeClr val="bg1"/>
                </a:solidFill>
                <a:latin typeface="Calibri" pitchFamily="34" charset="0"/>
              </a:rPr>
              <a:t>Starting Time:</a:t>
            </a:r>
          </a:p>
          <a:p>
            <a:r>
              <a:rPr lang="en-US" altLang="zh-CN" sz="1600">
                <a:solidFill>
                  <a:schemeClr val="bg1"/>
                </a:solidFill>
                <a:latin typeface="Calibri" pitchFamily="34" charset="0"/>
              </a:rPr>
              <a:t>7:50-8:50</a:t>
            </a:r>
          </a:p>
          <a:p>
            <a:r>
              <a:rPr lang="en-US" altLang="zh-CN" sz="1600">
                <a:solidFill>
                  <a:schemeClr val="bg1"/>
                </a:solidFill>
                <a:latin typeface="Calibri" pitchFamily="34" charset="0"/>
              </a:rPr>
              <a:t>We can guess:</a:t>
            </a:r>
            <a:endParaRPr lang="en-US" altLang="zh-CN" sz="1600">
              <a:solidFill>
                <a:schemeClr val="bg2"/>
              </a:solidFill>
              <a:latin typeface="Calibri" pitchFamily="34" charset="0"/>
            </a:endParaRPr>
          </a:p>
          <a:p>
            <a:r>
              <a:rPr lang="en-US" altLang="zh-CN" sz="1600">
                <a:solidFill>
                  <a:schemeClr val="bg2"/>
                </a:solidFill>
                <a:latin typeface="Calibri" pitchFamily="34" charset="0"/>
              </a:rPr>
              <a:t>A is office</a:t>
            </a:r>
          </a:p>
          <a:p>
            <a:r>
              <a:rPr lang="en-US" altLang="zh-CN" sz="1600">
                <a:solidFill>
                  <a:schemeClr val="bg2"/>
                </a:solidFill>
                <a:latin typeface="Calibri" pitchFamily="34" charset="0"/>
              </a:rPr>
              <a:t>B is home</a:t>
            </a:r>
          </a:p>
          <a:p>
            <a:endParaRPr lang="en-US" altLang="zh-CN" sz="1600">
              <a:solidFill>
                <a:schemeClr val="bg1"/>
              </a:solidFill>
              <a:latin typeface="Calibri" pitchFamily="34" charset="0"/>
            </a:endParaRPr>
          </a:p>
          <a:p>
            <a:endParaRPr lang="en-US" altLang="zh-CN" sz="1600">
              <a:solidFill>
                <a:schemeClr val="bg1"/>
              </a:solidFill>
              <a:latin typeface="Calibri" pitchFamily="34" charset="0"/>
            </a:endParaRPr>
          </a:p>
        </p:txBody>
      </p:sp>
      <p:pic>
        <p:nvPicPr>
          <p:cNvPr id="141324" name="Picture 2"/>
          <p:cNvPicPr>
            <a:picLocks noChangeAspect="1" noChangeArrowheads="1"/>
          </p:cNvPicPr>
          <p:nvPr/>
        </p:nvPicPr>
        <p:blipFill>
          <a:blip r:embed="rId4"/>
          <a:srcRect/>
          <a:stretch>
            <a:fillRect/>
          </a:stretch>
        </p:blipFill>
        <p:spPr bwMode="auto">
          <a:xfrm>
            <a:off x="250825" y="4005263"/>
            <a:ext cx="4202113" cy="2519362"/>
          </a:xfrm>
          <a:prstGeom prst="rect">
            <a:avLst/>
          </a:prstGeom>
          <a:noFill/>
          <a:ln w="9525">
            <a:noFill/>
            <a:miter lim="800000"/>
            <a:headEnd/>
            <a:tailEnd/>
          </a:ln>
        </p:spPr>
      </p:pic>
      <p:sp>
        <p:nvSpPr>
          <p:cNvPr id="141325" name="TextBox 4"/>
          <p:cNvSpPr txBox="1">
            <a:spLocks noChangeArrowheads="1"/>
          </p:cNvSpPr>
          <p:nvPr/>
        </p:nvSpPr>
        <p:spPr bwMode="auto">
          <a:xfrm>
            <a:off x="4822825" y="5084763"/>
            <a:ext cx="4321175" cy="646112"/>
          </a:xfrm>
          <a:prstGeom prst="rect">
            <a:avLst/>
          </a:prstGeom>
          <a:noFill/>
          <a:ln w="9525">
            <a:noFill/>
            <a:miter lim="800000"/>
            <a:headEnd/>
            <a:tailEnd/>
          </a:ln>
        </p:spPr>
        <p:txBody>
          <a:bodyPr>
            <a:spAutoFit/>
          </a:bodyPr>
          <a:lstStyle/>
          <a:p>
            <a:r>
              <a:rPr lang="en-US" altLang="zh-CN">
                <a:solidFill>
                  <a:schemeClr val="bg2"/>
                </a:solidFill>
                <a:latin typeface="Calibri" pitchFamily="34" charset="0"/>
              </a:rPr>
              <a:t>nonmoving part in Karol’s </a:t>
            </a:r>
          </a:p>
          <a:p>
            <a:r>
              <a:rPr lang="en-US" altLang="zh-CN">
                <a:solidFill>
                  <a:schemeClr val="bg2"/>
                </a:solidFill>
                <a:latin typeface="Calibri" pitchFamily="34" charset="0"/>
              </a:rPr>
              <a:t>routes, maybe his favorite shops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sz="3600" b="1">
                <a:solidFill>
                  <a:schemeClr val="tx2"/>
                </a:solidFill>
              </a:rPr>
              <a:t>Outline</a:t>
            </a:r>
          </a:p>
        </p:txBody>
      </p:sp>
      <p:sp>
        <p:nvSpPr>
          <p:cNvPr id="22530" name="Text Placeholder 2"/>
          <p:cNvSpPr>
            <a:spLocks noGrp="1"/>
          </p:cNvSpPr>
          <p:nvPr>
            <p:ph type="body" sz="quarter" idx="10"/>
          </p:nvPr>
        </p:nvSpPr>
        <p:spPr>
          <a:xfrm>
            <a:off x="381000" y="1905000"/>
            <a:ext cx="8382000" cy="4332288"/>
          </a:xfrm>
        </p:spPr>
        <p:txBody>
          <a:bodyPr/>
          <a:lstStyle/>
          <a:p>
            <a:pPr algn="just" eaLnBrk="1" hangingPunct="1">
              <a:lnSpc>
                <a:spcPct val="120000"/>
              </a:lnSpc>
              <a:buFontTx/>
              <a:buNone/>
            </a:pPr>
            <a:endParaRPr lang="en-GB" altLang="zh-CN" sz="2400" smtClean="0"/>
          </a:p>
          <a:p>
            <a:pPr algn="just" eaLnBrk="1" hangingPunct="1">
              <a:lnSpc>
                <a:spcPct val="120000"/>
              </a:lnSpc>
            </a:pPr>
            <a:r>
              <a:rPr lang="en-GB" altLang="zh-CN" sz="2400" smtClean="0"/>
              <a:t>Route reduction</a:t>
            </a:r>
          </a:p>
          <a:p>
            <a:pPr algn="just" eaLnBrk="1" hangingPunct="1">
              <a:lnSpc>
                <a:spcPct val="120000"/>
              </a:lnSpc>
            </a:pPr>
            <a:endParaRPr lang="en-GB" altLang="zh-CN" sz="2400" smtClean="0"/>
          </a:p>
          <a:p>
            <a:pPr algn="just" eaLnBrk="1" hangingPunct="1">
              <a:lnSpc>
                <a:spcPct val="120000"/>
              </a:lnSpc>
            </a:pPr>
            <a:r>
              <a:rPr lang="en-GB" altLang="zh-CN" sz="2400" smtClean="0"/>
              <a:t>Route segmentation and classification</a:t>
            </a:r>
          </a:p>
          <a:p>
            <a:pPr algn="just" eaLnBrk="1" hangingPunct="1">
              <a:lnSpc>
                <a:spcPct val="120000"/>
              </a:lnSpc>
            </a:pPr>
            <a:endParaRPr lang="en-GB" altLang="zh-CN" sz="2400" smtClean="0"/>
          </a:p>
          <a:p>
            <a:pPr algn="just" eaLnBrk="1" hangingPunct="1">
              <a:lnSpc>
                <a:spcPct val="120000"/>
              </a:lnSpc>
            </a:pPr>
            <a:r>
              <a:rPr lang="en-US" altLang="zh-CN" sz="2400" smtClean="0"/>
              <a:t>Other topics</a:t>
            </a:r>
          </a:p>
          <a:p>
            <a:pPr algn="just" eaLnBrk="1" hangingPunct="1">
              <a:lnSpc>
                <a:spcPct val="120000"/>
              </a:lnSpc>
            </a:pPr>
            <a:endParaRPr lang="en-US" altLang="zh-CN" sz="2400" smtClean="0"/>
          </a:p>
          <a:p>
            <a:pPr algn="just" eaLnBrk="1" hangingPunct="1">
              <a:lnSpc>
                <a:spcPct val="120000"/>
              </a:lnSpc>
            </a:pPr>
            <a:r>
              <a:rPr lang="en-US" altLang="zh-CN" sz="2400" smtClean="0"/>
              <a:t>GPS trajectory compression</a:t>
            </a:r>
          </a:p>
          <a:p>
            <a:pPr eaLnBrk="1" hangingPunct="1"/>
            <a:endParaRPr lang="en-US" altLang="zh-CN" sz="24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altLang="zh-CN" sz="3600" b="1"/>
              <a:t>Route Analysis: New path not on the map</a:t>
            </a:r>
            <a:endParaRPr sz="3600" b="1">
              <a:solidFill>
                <a:schemeClr val="tx2"/>
              </a:solidFill>
            </a:endParaRPr>
          </a:p>
        </p:txBody>
      </p:sp>
      <p:sp>
        <p:nvSpPr>
          <p:cNvPr id="143362" name="TextBox 4"/>
          <p:cNvSpPr txBox="1">
            <a:spLocks noChangeArrowheads="1"/>
          </p:cNvSpPr>
          <p:nvPr/>
        </p:nvSpPr>
        <p:spPr bwMode="auto">
          <a:xfrm>
            <a:off x="611188" y="5589588"/>
            <a:ext cx="8208962" cy="646112"/>
          </a:xfrm>
          <a:prstGeom prst="rect">
            <a:avLst/>
          </a:prstGeom>
          <a:noFill/>
          <a:ln w="9525">
            <a:noFill/>
            <a:miter lim="800000"/>
            <a:headEnd/>
            <a:tailEnd/>
          </a:ln>
        </p:spPr>
        <p:txBody>
          <a:bodyPr>
            <a:spAutoFit/>
          </a:bodyPr>
          <a:lstStyle/>
          <a:p>
            <a:r>
              <a:rPr lang="en-US" altLang="zh-CN">
                <a:solidFill>
                  <a:schemeClr val="bg2"/>
                </a:solidFill>
                <a:latin typeface="Calibri" pitchFamily="34" charset="0"/>
              </a:rPr>
              <a:t>There are some lanes Karol goes frequently, but it doesn’t exist on Google map, road network can be updated in this way.</a:t>
            </a:r>
          </a:p>
        </p:txBody>
      </p:sp>
      <p:pic>
        <p:nvPicPr>
          <p:cNvPr id="143363" name="Picture 2"/>
          <p:cNvPicPr>
            <a:picLocks noChangeAspect="1" noChangeArrowheads="1"/>
          </p:cNvPicPr>
          <p:nvPr/>
        </p:nvPicPr>
        <p:blipFill>
          <a:blip r:embed="rId3"/>
          <a:srcRect/>
          <a:stretch>
            <a:fillRect/>
          </a:stretch>
        </p:blipFill>
        <p:spPr bwMode="auto">
          <a:xfrm>
            <a:off x="684213" y="1628775"/>
            <a:ext cx="6197600" cy="3717925"/>
          </a:xfrm>
          <a:prstGeom prst="rect">
            <a:avLst/>
          </a:prstGeom>
          <a:noFill/>
          <a:ln w="9525">
            <a:noFill/>
            <a:miter lim="800000"/>
            <a:headEnd/>
            <a:tailEnd/>
          </a:ln>
        </p:spPr>
      </p:pic>
      <p:sp>
        <p:nvSpPr>
          <p:cNvPr id="143364" name="Line 7"/>
          <p:cNvSpPr>
            <a:spLocks noChangeShapeType="1"/>
          </p:cNvSpPr>
          <p:nvPr/>
        </p:nvSpPr>
        <p:spPr bwMode="auto">
          <a:xfrm flipV="1">
            <a:off x="3203575" y="4292600"/>
            <a:ext cx="360363" cy="431800"/>
          </a:xfrm>
          <a:prstGeom prst="line">
            <a:avLst/>
          </a:prstGeom>
          <a:noFill/>
          <a:ln w="9525">
            <a:solidFill>
              <a:schemeClr val="bg1"/>
            </a:solidFill>
            <a:round/>
            <a:headEnd/>
            <a:tailEnd type="triangle" w="med" len="med"/>
          </a:ln>
        </p:spPr>
        <p:txBody>
          <a:bodyPr/>
          <a:lstStyle/>
          <a:p>
            <a:endParaRPr lang="en-US"/>
          </a:p>
        </p:txBody>
      </p:sp>
      <p:sp>
        <p:nvSpPr>
          <p:cNvPr id="143365" name="Line 8"/>
          <p:cNvSpPr>
            <a:spLocks noChangeShapeType="1"/>
          </p:cNvSpPr>
          <p:nvPr/>
        </p:nvSpPr>
        <p:spPr bwMode="auto">
          <a:xfrm>
            <a:off x="3059113" y="2781300"/>
            <a:ext cx="360362" cy="647700"/>
          </a:xfrm>
          <a:prstGeom prst="line">
            <a:avLst/>
          </a:prstGeom>
          <a:noFill/>
          <a:ln w="9525">
            <a:solidFill>
              <a:schemeClr val="bg1"/>
            </a:solidFill>
            <a:round/>
            <a:headEnd/>
            <a:tailEnd type="triangle" w="med" len="med"/>
          </a:ln>
        </p:spPr>
        <p:txBody>
          <a:bodyPr/>
          <a:lstStyle/>
          <a:p>
            <a:endParaRPr lang="en-US"/>
          </a:p>
        </p:txBody>
      </p:sp>
      <p:sp>
        <p:nvSpPr>
          <p:cNvPr id="143366" name="Line 9"/>
          <p:cNvSpPr>
            <a:spLocks noChangeShapeType="1"/>
          </p:cNvSpPr>
          <p:nvPr/>
        </p:nvSpPr>
        <p:spPr bwMode="auto">
          <a:xfrm flipH="1">
            <a:off x="2627313" y="2781300"/>
            <a:ext cx="215900" cy="1008063"/>
          </a:xfrm>
          <a:prstGeom prst="line">
            <a:avLst/>
          </a:prstGeom>
          <a:noFill/>
          <a:ln w="9525">
            <a:solidFill>
              <a:schemeClr val="bg1"/>
            </a:solidFill>
            <a:round/>
            <a:headEnd/>
            <a:tailEnd type="triangle" w="med" len="med"/>
          </a:ln>
        </p:spPr>
        <p:txBody>
          <a:bodyPr/>
          <a:lstStyle/>
          <a:p>
            <a:endParaRPr lang="en-US"/>
          </a:p>
        </p:txBody>
      </p:sp>
      <p:sp>
        <p:nvSpPr>
          <p:cNvPr id="143367" name="Line 10"/>
          <p:cNvSpPr>
            <a:spLocks noChangeShapeType="1"/>
          </p:cNvSpPr>
          <p:nvPr/>
        </p:nvSpPr>
        <p:spPr bwMode="auto">
          <a:xfrm flipH="1">
            <a:off x="5003800" y="3141663"/>
            <a:ext cx="431800" cy="647700"/>
          </a:xfrm>
          <a:prstGeom prst="line">
            <a:avLst/>
          </a:prstGeom>
          <a:noFill/>
          <a:ln w="9525">
            <a:solidFill>
              <a:schemeClr val="bg1"/>
            </a:solidFill>
            <a:round/>
            <a:headEnd/>
            <a:tailEnd type="triangle" w="med" len="med"/>
          </a:ln>
        </p:spPr>
        <p:txBody>
          <a:bodyPr/>
          <a:lstStyle/>
          <a:p>
            <a:endParaRPr lang="en-US"/>
          </a:p>
        </p:txBody>
      </p:sp>
      <p:sp>
        <p:nvSpPr>
          <p:cNvPr id="143368" name="TextBox 4"/>
          <p:cNvSpPr txBox="1">
            <a:spLocks noChangeArrowheads="1"/>
          </p:cNvSpPr>
          <p:nvPr/>
        </p:nvSpPr>
        <p:spPr bwMode="auto">
          <a:xfrm>
            <a:off x="1692275" y="2133600"/>
            <a:ext cx="2160588" cy="641350"/>
          </a:xfrm>
          <a:prstGeom prst="rect">
            <a:avLst/>
          </a:prstGeom>
          <a:noFill/>
          <a:ln w="9525">
            <a:noFill/>
            <a:miter lim="800000"/>
            <a:headEnd/>
            <a:tailEnd/>
          </a:ln>
        </p:spPr>
        <p:txBody>
          <a:bodyPr>
            <a:spAutoFit/>
          </a:bodyPr>
          <a:lstStyle/>
          <a:p>
            <a:pPr algn="ctr"/>
            <a:r>
              <a:rPr lang="en-US" altLang="zh-CN">
                <a:solidFill>
                  <a:schemeClr val="bg2"/>
                </a:solidFill>
                <a:latin typeface="Calibri" pitchFamily="34" charset="0"/>
              </a:rPr>
              <a:t>Common stop points</a:t>
            </a:r>
          </a:p>
          <a:p>
            <a:pPr algn="ctr"/>
            <a:r>
              <a:rPr lang="en-US" altLang="zh-CN">
                <a:solidFill>
                  <a:schemeClr val="bg2"/>
                </a:solidFill>
                <a:latin typeface="Calibri" pitchFamily="34" charset="0"/>
              </a:rPr>
              <a:t>(Food shops)</a:t>
            </a:r>
          </a:p>
        </p:txBody>
      </p:sp>
      <p:sp>
        <p:nvSpPr>
          <p:cNvPr id="143369" name="TextBox 4"/>
          <p:cNvSpPr txBox="1">
            <a:spLocks noChangeArrowheads="1"/>
          </p:cNvSpPr>
          <p:nvPr/>
        </p:nvSpPr>
        <p:spPr bwMode="auto">
          <a:xfrm>
            <a:off x="539750" y="4659313"/>
            <a:ext cx="3241675" cy="641350"/>
          </a:xfrm>
          <a:prstGeom prst="rect">
            <a:avLst/>
          </a:prstGeom>
          <a:noFill/>
          <a:ln w="9525">
            <a:noFill/>
            <a:miter lim="800000"/>
            <a:headEnd/>
            <a:tailEnd/>
          </a:ln>
        </p:spPr>
        <p:txBody>
          <a:bodyPr>
            <a:spAutoFit/>
          </a:bodyPr>
          <a:lstStyle/>
          <a:p>
            <a:pPr algn="ctr"/>
            <a:r>
              <a:rPr lang="en-US" altLang="zh-CN">
                <a:solidFill>
                  <a:schemeClr val="bg2"/>
                </a:solidFill>
                <a:latin typeface="Calibri" pitchFamily="34" charset="0"/>
              </a:rPr>
              <a:t>Commonly used route which is not existing in the street map</a:t>
            </a:r>
          </a:p>
        </p:txBody>
      </p:sp>
      <p:sp>
        <p:nvSpPr>
          <p:cNvPr id="143370" name="TextBox 4"/>
          <p:cNvSpPr txBox="1">
            <a:spLocks noChangeArrowheads="1"/>
          </p:cNvSpPr>
          <p:nvPr/>
        </p:nvSpPr>
        <p:spPr bwMode="auto">
          <a:xfrm>
            <a:off x="4787900" y="2500313"/>
            <a:ext cx="2160588" cy="641350"/>
          </a:xfrm>
          <a:prstGeom prst="rect">
            <a:avLst/>
          </a:prstGeom>
          <a:noFill/>
          <a:ln w="9525">
            <a:noFill/>
            <a:miter lim="800000"/>
            <a:headEnd/>
            <a:tailEnd/>
          </a:ln>
        </p:spPr>
        <p:txBody>
          <a:bodyPr>
            <a:spAutoFit/>
          </a:bodyPr>
          <a:lstStyle/>
          <a:p>
            <a:pPr algn="ctr"/>
            <a:r>
              <a:rPr lang="en-US" altLang="zh-CN">
                <a:solidFill>
                  <a:schemeClr val="bg2"/>
                </a:solidFill>
                <a:latin typeface="Calibri" pitchFamily="34" charset="0"/>
              </a:rPr>
              <a:t>Start points</a:t>
            </a:r>
          </a:p>
          <a:p>
            <a:pPr algn="ctr"/>
            <a:r>
              <a:rPr lang="en-US" altLang="zh-CN">
                <a:solidFill>
                  <a:schemeClr val="bg2"/>
                </a:solidFill>
                <a:latin typeface="Calibri" pitchFamily="34" charset="0"/>
              </a:rPr>
              <a:t>(Home of the user)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GPS trajectory compression</a:t>
            </a:r>
          </a:p>
        </p:txBody>
      </p:sp>
      <p:sp>
        <p:nvSpPr>
          <p:cNvPr id="145410" name="Text Placeholder 2"/>
          <p:cNvSpPr>
            <a:spLocks noGrp="1"/>
          </p:cNvSpPr>
          <p:nvPr>
            <p:ph type="body" sz="quarter" idx="10"/>
          </p:nvPr>
        </p:nvSpPr>
        <p:spPr>
          <a:xfrm>
            <a:off x="381000" y="1484313"/>
            <a:ext cx="8382000" cy="4681537"/>
          </a:xfrm>
        </p:spPr>
        <p:txBody>
          <a:bodyPr/>
          <a:lstStyle/>
          <a:p>
            <a:pPr eaLnBrk="1" hangingPunct="1">
              <a:lnSpc>
                <a:spcPct val="100000"/>
              </a:lnSpc>
            </a:pPr>
            <a:r>
              <a:rPr lang="en-US" altLang="zh-CN" sz="2000" smtClean="0"/>
              <a:t>GPS trajectories include Latitude,  Longitude and Timestamp .</a:t>
            </a:r>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buFontTx/>
              <a:buNone/>
            </a:pPr>
            <a:endParaRPr lang="en-US" altLang="zh-CN" sz="2000" smtClean="0"/>
          </a:p>
          <a:p>
            <a:pPr eaLnBrk="1" hangingPunct="1">
              <a:lnSpc>
                <a:spcPct val="100000"/>
              </a:lnSpc>
            </a:pPr>
            <a:r>
              <a:rPr lang="en-US" altLang="zh-CN" sz="2000" smtClean="0"/>
              <a:t>Storage cost is  around 120KB/hour if the </a:t>
            </a:r>
            <a:r>
              <a:rPr lang="en-GB" altLang="zh-CN" sz="2000" smtClean="0"/>
              <a:t>data is collected at 1 second interval.  For 10,000 users, the </a:t>
            </a:r>
            <a:r>
              <a:rPr lang="en-US" altLang="zh-CN" sz="2000" smtClean="0"/>
              <a:t>storage cost is 30GB/day,  10TB/year.</a:t>
            </a:r>
          </a:p>
          <a:p>
            <a:pPr eaLnBrk="1" hangingPunct="1">
              <a:lnSpc>
                <a:spcPct val="100000"/>
              </a:lnSpc>
              <a:buFontTx/>
              <a:buNone/>
            </a:pPr>
            <a:endParaRPr lang="en-US" altLang="zh-CN" sz="2000" smtClean="0"/>
          </a:p>
          <a:p>
            <a:pPr eaLnBrk="1" hangingPunct="1">
              <a:lnSpc>
                <a:spcPct val="100000"/>
              </a:lnSpc>
            </a:pPr>
            <a:r>
              <a:rPr lang="en-US" altLang="zh-CN" sz="2000" smtClean="0"/>
              <a:t>Compression algorithm can save the storage cost significantly	</a:t>
            </a:r>
            <a:r>
              <a:rPr lang="en-US" altLang="zh-CN" sz="900" smtClean="0"/>
              <a:t>	</a:t>
            </a:r>
          </a:p>
        </p:txBody>
      </p:sp>
      <p:pic>
        <p:nvPicPr>
          <p:cNvPr id="145411" name="Picture 3"/>
          <p:cNvPicPr>
            <a:picLocks noChangeAspect="1" noChangeArrowheads="1"/>
          </p:cNvPicPr>
          <p:nvPr/>
        </p:nvPicPr>
        <p:blipFill>
          <a:blip r:embed="rId3"/>
          <a:srcRect/>
          <a:stretch>
            <a:fillRect/>
          </a:stretch>
        </p:blipFill>
        <p:spPr bwMode="auto">
          <a:xfrm>
            <a:off x="1042988" y="1989138"/>
            <a:ext cx="3763962" cy="215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Simple algorithms for GPS trajectory compression</a:t>
            </a:r>
          </a:p>
        </p:txBody>
      </p:sp>
      <p:sp>
        <p:nvSpPr>
          <p:cNvPr id="147458" name="Text Placeholder 2"/>
          <p:cNvSpPr>
            <a:spLocks noGrp="1"/>
          </p:cNvSpPr>
          <p:nvPr>
            <p:ph type="body" sz="quarter" idx="10"/>
          </p:nvPr>
        </p:nvSpPr>
        <p:spPr>
          <a:xfrm>
            <a:off x="381000" y="1484313"/>
            <a:ext cx="8382000" cy="4681537"/>
          </a:xfrm>
        </p:spPr>
        <p:txBody>
          <a:bodyPr/>
          <a:lstStyle/>
          <a:p>
            <a:pPr eaLnBrk="1" hangingPunct="1">
              <a:lnSpc>
                <a:spcPct val="120000"/>
              </a:lnSpc>
            </a:pPr>
            <a:r>
              <a:rPr lang="en-GB" altLang="zh-CN" sz="2000" smtClean="0"/>
              <a:t>Reduce the number of points of the trajectory data, with no further compression process for the reduced data. </a:t>
            </a:r>
          </a:p>
          <a:p>
            <a:pPr eaLnBrk="1" hangingPunct="1">
              <a:lnSpc>
                <a:spcPct val="120000"/>
              </a:lnSpc>
            </a:pPr>
            <a:endParaRPr lang="en-GB" altLang="zh-CN" sz="2000" smtClean="0"/>
          </a:p>
          <a:p>
            <a:pPr eaLnBrk="1" hangingPunct="1">
              <a:lnSpc>
                <a:spcPct val="120000"/>
              </a:lnSpc>
            </a:pPr>
            <a:r>
              <a:rPr lang="en-GB" altLang="zh-CN" sz="2000" smtClean="0"/>
              <a:t>Difference criterions are used, such as TD-TR, Open Window, STTrace.</a:t>
            </a:r>
          </a:p>
          <a:p>
            <a:pPr eaLnBrk="1" hangingPunct="1">
              <a:lnSpc>
                <a:spcPct val="120000"/>
              </a:lnSpc>
            </a:pPr>
            <a:endParaRPr lang="en-GB" altLang="zh-CN" sz="2000" smtClean="0"/>
          </a:p>
          <a:p>
            <a:pPr eaLnBrk="1" hangingPunct="1">
              <a:lnSpc>
                <a:spcPct val="120000"/>
              </a:lnSpc>
            </a:pPr>
            <a:r>
              <a:rPr lang="en-GB" altLang="zh-CN" sz="2000" smtClean="0">
                <a:solidFill>
                  <a:srgbClr val="FF0000"/>
                </a:solidFill>
              </a:rPr>
              <a:t>Synchronous Euclidean distance (SED) </a:t>
            </a:r>
            <a:r>
              <a:rPr lang="en-GB" altLang="zh-CN" sz="2000" smtClean="0"/>
              <a:t>is used as the error metrics.</a:t>
            </a:r>
            <a:endParaRPr lang="en-US" altLang="zh-CN" sz="2000" smtClean="0"/>
          </a:p>
          <a:p>
            <a:pPr eaLnBrk="1" hangingPunct="1">
              <a:lnSpc>
                <a:spcPct val="120000"/>
              </a:lnSpc>
            </a:pPr>
            <a:endParaRPr lang="en-US" altLang="zh-CN" sz="4800" smtClean="0"/>
          </a:p>
          <a:p>
            <a:pPr eaLnBrk="1" hangingPunct="1">
              <a:lnSpc>
                <a:spcPct val="120000"/>
              </a:lnSpc>
              <a:buFontTx/>
              <a:buNone/>
            </a:pPr>
            <a:endParaRPr lang="en-US" altLang="zh-CN" sz="4800" smtClean="0"/>
          </a:p>
          <a:p>
            <a:pPr eaLnBrk="1" hangingPunct="1">
              <a:lnSpc>
                <a:spcPct val="120000"/>
              </a:lnSpc>
            </a:pPr>
            <a:endParaRPr lang="en-US" altLang="zh-CN" sz="4800" smtClean="0"/>
          </a:p>
        </p:txBody>
      </p:sp>
      <p:pic>
        <p:nvPicPr>
          <p:cNvPr id="147459" name="Picture 2"/>
          <p:cNvPicPr>
            <a:picLocks noChangeAspect="1" noChangeArrowheads="1"/>
          </p:cNvPicPr>
          <p:nvPr/>
        </p:nvPicPr>
        <p:blipFill>
          <a:blip r:embed="rId3"/>
          <a:srcRect/>
          <a:stretch>
            <a:fillRect/>
          </a:stretch>
        </p:blipFill>
        <p:spPr bwMode="auto">
          <a:xfrm>
            <a:off x="1979613" y="4076700"/>
            <a:ext cx="3829050" cy="200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3"/>
          <p:cNvPicPr>
            <a:picLocks noChangeAspect="1" noChangeArrowheads="1"/>
          </p:cNvPicPr>
          <p:nvPr/>
        </p:nvPicPr>
        <p:blipFill>
          <a:blip r:embed="rId3"/>
          <a:srcRect/>
          <a:stretch>
            <a:fillRect/>
          </a:stretch>
        </p:blipFill>
        <p:spPr bwMode="auto">
          <a:xfrm>
            <a:off x="323850" y="1557338"/>
            <a:ext cx="7680325" cy="4662487"/>
          </a:xfrm>
          <a:prstGeom prst="rect">
            <a:avLst/>
          </a:prstGeom>
          <a:noFill/>
          <a:ln w="9525">
            <a:noFill/>
            <a:miter lim="800000"/>
            <a:headEnd/>
            <a:tailEnd/>
          </a:ln>
        </p:spPr>
      </p:pic>
      <p:sp>
        <p:nvSpPr>
          <p:cNvPr id="8" name="Title 7"/>
          <p:cNvSpPr>
            <a:spLocks noGrp="1"/>
          </p:cNvSpPr>
          <p:nvPr>
            <p:ph type="title"/>
          </p:nvPr>
        </p:nvSpPr>
        <p:spPr>
          <a:xfrm>
            <a:off x="381000" y="230188"/>
            <a:ext cx="8382000" cy="498598"/>
          </a:xfrm>
        </p:spPr>
        <p:txBody>
          <a:bodyPr/>
          <a:lstStyle/>
          <a:p>
            <a:pPr defTabSz="914363" eaLnBrk="1" fontAlgn="auto" hangingPunct="1">
              <a:spcAft>
                <a:spcPts val="0"/>
              </a:spcAft>
              <a:defRPr/>
            </a:pPr>
            <a:r>
              <a:rPr altLang="zh-CN" sz="3600" b="1">
                <a:solidFill>
                  <a:schemeClr val="tx2"/>
                </a:solidFill>
                <a:effectLst/>
              </a:rPr>
              <a:t>Performance of existing algorithms</a:t>
            </a:r>
            <a:endParaRPr lang="zh-CN" altLang="en-US" sz="3600">
              <a:effectLs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numCol="1" anchorCtr="0" compatLnSpc="1">
            <a:prstTxWarp prst="textNoShape">
              <a:avLst/>
            </a:prstTxWarp>
            <a:normAutofit/>
          </a:bodyPr>
          <a:lstStyle/>
          <a:p>
            <a:pPr eaLnBrk="1" hangingPunct="1">
              <a:defRPr/>
            </a:pPr>
            <a:r>
              <a:rPr altLang="zh-CN" sz="3600" b="1">
                <a:ln>
                  <a:noFill/>
                </a:ln>
                <a:solidFill>
                  <a:schemeClr val="tx2"/>
                </a:solidFill>
                <a:effectLst>
                  <a:outerShdw blurRad="38100" dist="38100" dir="2700000" algn="tl">
                    <a:srgbClr val="FFFFFF"/>
                  </a:outerShdw>
                </a:effectLst>
              </a:rPr>
              <a:t>Our algorithm </a:t>
            </a:r>
            <a:br>
              <a:rPr altLang="zh-CN" sz="3600" b="1">
                <a:ln>
                  <a:noFill/>
                </a:ln>
                <a:solidFill>
                  <a:schemeClr val="tx2"/>
                </a:solidFill>
                <a:effectLst>
                  <a:outerShdw blurRad="38100" dist="38100" dir="2700000" algn="tl">
                    <a:srgbClr val="FFFFFF"/>
                  </a:outerShdw>
                </a:effectLst>
              </a:rPr>
            </a:br>
            <a:endParaRPr altLang="zh-CN" sz="3600" b="1">
              <a:ln>
                <a:noFill/>
              </a:ln>
              <a:solidFill>
                <a:schemeClr val="tx2"/>
              </a:solidFill>
              <a:effectLst>
                <a:outerShdw blurRad="38100" dist="38100" dir="2700000" algn="tl">
                  <a:srgbClr val="FFFFFF"/>
                </a:outerShdw>
              </a:effectLst>
            </a:endParaRPr>
          </a:p>
        </p:txBody>
      </p:sp>
      <p:sp>
        <p:nvSpPr>
          <p:cNvPr id="151554" name="Text Placeholder 2"/>
          <p:cNvSpPr>
            <a:spLocks noGrp="1"/>
          </p:cNvSpPr>
          <p:nvPr>
            <p:ph type="body" sz="quarter" idx="10"/>
          </p:nvPr>
        </p:nvSpPr>
        <p:spPr>
          <a:xfrm>
            <a:off x="381000" y="1484313"/>
            <a:ext cx="8382000" cy="4681537"/>
          </a:xfrm>
        </p:spPr>
        <p:txBody>
          <a:bodyPr/>
          <a:lstStyle/>
          <a:p>
            <a:pPr eaLnBrk="1" hangingPunct="1">
              <a:lnSpc>
                <a:spcPct val="120000"/>
              </a:lnSpc>
            </a:pPr>
            <a:r>
              <a:rPr lang="en-GB" altLang="zh-CN" sz="2400" smtClean="0"/>
              <a:t>Optimizes both for the reduction approximation and the quantization.</a:t>
            </a:r>
          </a:p>
          <a:p>
            <a:pPr eaLnBrk="1" hangingPunct="1">
              <a:lnSpc>
                <a:spcPct val="120000"/>
              </a:lnSpc>
            </a:pPr>
            <a:endParaRPr lang="en-GB" altLang="zh-CN" sz="2000" smtClean="0"/>
          </a:p>
          <a:p>
            <a:pPr eaLnBrk="1" hangingPunct="1">
              <a:lnSpc>
                <a:spcPct val="120000"/>
              </a:lnSpc>
            </a:pPr>
            <a:r>
              <a:rPr lang="en-GB" altLang="zh-CN" sz="2000" smtClean="0"/>
              <a:t>Dataset:  Microsoft Geolife dataset, 640 trajectories, 4,526,030 points</a:t>
            </a:r>
          </a:p>
          <a:p>
            <a:pPr eaLnBrk="1" hangingPunct="1">
              <a:lnSpc>
                <a:spcPct val="120000"/>
              </a:lnSpc>
              <a:buFontTx/>
              <a:buNone/>
            </a:pPr>
            <a:r>
              <a:rPr lang="en-GB" altLang="zh-CN" sz="2000" smtClean="0"/>
              <a:t>Sampling rate:  1s,2s,5s</a:t>
            </a:r>
          </a:p>
          <a:p>
            <a:pPr eaLnBrk="1" hangingPunct="1">
              <a:lnSpc>
                <a:spcPct val="120000"/>
              </a:lnSpc>
              <a:buFontTx/>
              <a:buNone/>
            </a:pPr>
            <a:r>
              <a:rPr lang="en-GB" altLang="zh-CN" sz="2000" smtClean="0"/>
              <a:t>Transportation mode: walking, bus, car and plane or multimodal.</a:t>
            </a:r>
          </a:p>
          <a:p>
            <a:pPr eaLnBrk="1" hangingPunct="1">
              <a:lnSpc>
                <a:spcPct val="120000"/>
              </a:lnSpc>
            </a:pPr>
            <a:r>
              <a:rPr lang="en-US" altLang="zh-CN" sz="2000" smtClean="0"/>
              <a:t>The size of uncompressed file :  </a:t>
            </a:r>
            <a:r>
              <a:rPr lang="en-US" altLang="zh-CN" sz="2000" smtClean="0">
                <a:solidFill>
                  <a:srgbClr val="FF0000"/>
                </a:solidFill>
              </a:rPr>
              <a:t>43KB/hour</a:t>
            </a:r>
            <a:r>
              <a:rPr lang="en-US" altLang="zh-CN" sz="2000" smtClean="0"/>
              <a:t>(binary) , </a:t>
            </a:r>
            <a:r>
              <a:rPr lang="en-US" altLang="zh-CN" sz="2000" smtClean="0">
                <a:solidFill>
                  <a:srgbClr val="FF0000"/>
                </a:solidFill>
              </a:rPr>
              <a:t>120KB/hour</a:t>
            </a:r>
            <a:r>
              <a:rPr lang="en-US" altLang="zh-CN" sz="2000" smtClean="0"/>
              <a:t>(txt), </a:t>
            </a:r>
            <a:r>
              <a:rPr lang="en-US" altLang="zh-CN" sz="2000" smtClean="0">
                <a:solidFill>
                  <a:srgbClr val="FF0000"/>
                </a:solidFill>
              </a:rPr>
              <a:t>300+KB/hour</a:t>
            </a:r>
            <a:r>
              <a:rPr lang="en-US" altLang="zh-CN" sz="2000" smtClean="0"/>
              <a:t>(GPX) </a:t>
            </a:r>
          </a:p>
          <a:p>
            <a:pPr eaLnBrk="1" hangingPunct="1">
              <a:lnSpc>
                <a:spcPct val="120000"/>
              </a:lnSpc>
            </a:pPr>
            <a:endParaRPr lang="en-US" altLang="zh-CN" sz="60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numCol="1" anchorCtr="0" compatLnSpc="1">
            <a:prstTxWarp prst="textNoShape">
              <a:avLst/>
            </a:prstTxWarp>
            <a:normAutofit/>
          </a:bodyPr>
          <a:lstStyle/>
          <a:p>
            <a:pPr eaLnBrk="1" hangingPunct="1">
              <a:defRPr/>
            </a:pPr>
            <a:r>
              <a:rPr altLang="zh-CN" sz="3600" b="1">
                <a:ln>
                  <a:noFill/>
                </a:ln>
                <a:solidFill>
                  <a:schemeClr val="tx2"/>
                </a:solidFill>
                <a:effectLst>
                  <a:outerShdw blurRad="38100" dist="38100" dir="2700000" algn="tl">
                    <a:srgbClr val="FFFFFF"/>
                  </a:outerShdw>
                </a:effectLst>
              </a:rPr>
              <a:t>Result</a:t>
            </a:r>
            <a:br>
              <a:rPr altLang="zh-CN" sz="3600" b="1">
                <a:ln>
                  <a:noFill/>
                </a:ln>
                <a:solidFill>
                  <a:schemeClr val="tx2"/>
                </a:solidFill>
                <a:effectLst>
                  <a:outerShdw blurRad="38100" dist="38100" dir="2700000" algn="tl">
                    <a:srgbClr val="FFFFFF"/>
                  </a:outerShdw>
                </a:effectLst>
              </a:rPr>
            </a:br>
            <a:endParaRPr altLang="zh-CN" sz="3600" b="1">
              <a:ln>
                <a:noFill/>
              </a:ln>
              <a:solidFill>
                <a:schemeClr val="tx2"/>
              </a:solidFill>
              <a:effectLst>
                <a:outerShdw blurRad="38100" dist="38100" dir="2700000" algn="tl">
                  <a:srgbClr val="FFFFFF"/>
                </a:outerShdw>
              </a:effectLst>
            </a:endParaRPr>
          </a:p>
        </p:txBody>
      </p:sp>
      <p:pic>
        <p:nvPicPr>
          <p:cNvPr id="153602" name="Picture 1"/>
          <p:cNvPicPr>
            <a:picLocks noChangeAspect="1" noChangeArrowheads="1"/>
          </p:cNvPicPr>
          <p:nvPr/>
        </p:nvPicPr>
        <p:blipFill>
          <a:blip r:embed="rId3"/>
          <a:srcRect/>
          <a:stretch>
            <a:fillRect/>
          </a:stretch>
        </p:blipFill>
        <p:spPr bwMode="auto">
          <a:xfrm>
            <a:off x="684213" y="1196975"/>
            <a:ext cx="6777037"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numCol="1" anchorCtr="0" compatLnSpc="1">
            <a:prstTxWarp prst="textNoShape">
              <a:avLst/>
            </a:prstTxWarp>
            <a:normAutofit/>
          </a:bodyPr>
          <a:lstStyle/>
          <a:p>
            <a:pPr eaLnBrk="1" hangingPunct="1">
              <a:defRPr/>
            </a:pPr>
            <a:r>
              <a:rPr altLang="zh-CN" sz="3600" b="1">
                <a:ln>
                  <a:noFill/>
                </a:ln>
                <a:solidFill>
                  <a:schemeClr val="tx2"/>
                </a:solidFill>
                <a:effectLst>
                  <a:outerShdw blurRad="38100" dist="38100" dir="2700000" algn="tl">
                    <a:srgbClr val="FFFFFF"/>
                  </a:outerShdw>
                </a:effectLst>
              </a:rPr>
              <a:t>Result</a:t>
            </a:r>
            <a:br>
              <a:rPr altLang="zh-CN" sz="3600" b="1">
                <a:ln>
                  <a:noFill/>
                </a:ln>
                <a:solidFill>
                  <a:schemeClr val="tx2"/>
                </a:solidFill>
                <a:effectLst>
                  <a:outerShdw blurRad="38100" dist="38100" dir="2700000" algn="tl">
                    <a:srgbClr val="FFFFFF"/>
                  </a:outerShdw>
                </a:effectLst>
              </a:rPr>
            </a:br>
            <a:endParaRPr altLang="zh-CN" sz="3600" b="1">
              <a:ln>
                <a:noFill/>
              </a:ln>
              <a:solidFill>
                <a:schemeClr val="tx2"/>
              </a:solidFill>
              <a:effectLst>
                <a:outerShdw blurRad="38100" dist="38100" dir="2700000" algn="tl">
                  <a:srgbClr val="FFFFFF"/>
                </a:outerShdw>
              </a:effectLst>
            </a:endParaRPr>
          </a:p>
        </p:txBody>
      </p:sp>
      <p:pic>
        <p:nvPicPr>
          <p:cNvPr id="155650" name="Picture 2"/>
          <p:cNvPicPr>
            <a:picLocks noChangeAspect="1" noChangeArrowheads="1"/>
          </p:cNvPicPr>
          <p:nvPr/>
        </p:nvPicPr>
        <p:blipFill>
          <a:blip r:embed="rId3"/>
          <a:srcRect/>
          <a:stretch>
            <a:fillRect/>
          </a:stretch>
        </p:blipFill>
        <p:spPr bwMode="auto">
          <a:xfrm>
            <a:off x="684213" y="1196975"/>
            <a:ext cx="6777037"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numCol="1" anchorCtr="0" compatLnSpc="1">
            <a:prstTxWarp prst="textNoShape">
              <a:avLst/>
            </a:prstTxWarp>
            <a:normAutofit/>
          </a:bodyPr>
          <a:lstStyle/>
          <a:p>
            <a:pPr eaLnBrk="1" hangingPunct="1">
              <a:defRPr/>
            </a:pPr>
            <a:r>
              <a:rPr altLang="zh-CN" sz="3600" b="1">
                <a:ln>
                  <a:noFill/>
                </a:ln>
                <a:solidFill>
                  <a:schemeClr val="tx2"/>
                </a:solidFill>
                <a:effectLst>
                  <a:outerShdw blurRad="38100" dist="38100" dir="2700000" algn="tl">
                    <a:srgbClr val="FFFFFF"/>
                  </a:outerShdw>
                </a:effectLst>
              </a:rPr>
              <a:t>Result</a:t>
            </a:r>
            <a:br>
              <a:rPr altLang="zh-CN" sz="3600" b="1">
                <a:ln>
                  <a:noFill/>
                </a:ln>
                <a:solidFill>
                  <a:schemeClr val="tx2"/>
                </a:solidFill>
                <a:effectLst>
                  <a:outerShdw blurRad="38100" dist="38100" dir="2700000" algn="tl">
                    <a:srgbClr val="FFFFFF"/>
                  </a:outerShdw>
                </a:effectLst>
              </a:rPr>
            </a:br>
            <a:endParaRPr altLang="zh-CN" sz="3600" b="1">
              <a:ln>
                <a:noFill/>
              </a:ln>
              <a:solidFill>
                <a:schemeClr val="tx2"/>
              </a:solidFill>
              <a:effectLst>
                <a:outerShdw blurRad="38100" dist="38100" dir="2700000" algn="tl">
                  <a:srgbClr val="FFFFFF"/>
                </a:outerShdw>
              </a:effectLst>
            </a:endParaRPr>
          </a:p>
        </p:txBody>
      </p:sp>
      <p:pic>
        <p:nvPicPr>
          <p:cNvPr id="157698" name="Picture 2"/>
          <p:cNvPicPr>
            <a:picLocks noChangeAspect="1" noChangeArrowheads="1"/>
          </p:cNvPicPr>
          <p:nvPr/>
        </p:nvPicPr>
        <p:blipFill>
          <a:blip r:embed="rId3"/>
          <a:srcRect/>
          <a:stretch>
            <a:fillRect/>
          </a:stretch>
        </p:blipFill>
        <p:spPr bwMode="auto">
          <a:xfrm>
            <a:off x="755650" y="1196975"/>
            <a:ext cx="6777038"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Result: Compression performance</a:t>
            </a:r>
          </a:p>
        </p:txBody>
      </p:sp>
      <p:graphicFrame>
        <p:nvGraphicFramePr>
          <p:cNvPr id="6" name="Table 5"/>
          <p:cNvGraphicFramePr>
            <a:graphicFrameLocks noGrp="1"/>
          </p:cNvGraphicFramePr>
          <p:nvPr/>
        </p:nvGraphicFramePr>
        <p:xfrm>
          <a:off x="684213" y="2060575"/>
          <a:ext cx="7991475" cy="2586038"/>
        </p:xfrm>
        <a:graphic>
          <a:graphicData uri="http://schemas.openxmlformats.org/drawingml/2006/table">
            <a:tbl>
              <a:tblPr/>
              <a:tblGrid>
                <a:gridCol w="1511300"/>
                <a:gridCol w="1512887"/>
                <a:gridCol w="1727200"/>
                <a:gridCol w="1584325"/>
                <a:gridCol w="1655763"/>
              </a:tblGrid>
              <a:tr h="785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bg1"/>
                        </a:solidFill>
                        <a:effectLst/>
                        <a:latin typeface="Calibri" pitchFamily="34" charset="0"/>
                        <a:ea typeface="SimSun" pitchFamily="2" charset="-122"/>
                      </a:endParaRP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Uncompressed</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(KB)</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1m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(KB)</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3m</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(KB)</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=10m</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(KB)</a:t>
                      </a:r>
                    </a:p>
                  </a:txBody>
                  <a:tcPr marL="7532" marR="7532" marT="7532" marB="0" anchor="ctr" horzOverflow="overflow">
                    <a:lnL>
                      <a:noFill/>
                    </a:lnL>
                    <a:lnR>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1 Hour</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43.2</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0.75</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0.39</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0.19</a:t>
                      </a:r>
                    </a:p>
                  </a:txBody>
                  <a:tcPr marL="7532" marR="7532" marT="7532" marB="0" anchor="ctr" horzOverflow="overflow">
                    <a:lnL>
                      <a:noFill/>
                    </a:lnL>
                    <a:lnR>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1 Day</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1,036</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18</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9.36</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4.56</a:t>
                      </a:r>
                    </a:p>
                  </a:txBody>
                  <a:tcPr marL="7532" marR="7532" marT="7532" marB="0" anchor="ctr" horzOverflow="overflow">
                    <a:lnL>
                      <a:noFill/>
                    </a:lnL>
                    <a:lnR>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1 Month</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31,104</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540</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280.8</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136.8</a:t>
                      </a:r>
                    </a:p>
                  </a:txBody>
                  <a:tcPr marL="7532" marR="7532" marT="7532" marB="0" anchor="ctr" horzOverflow="overflow">
                    <a:lnL>
                      <a:noFill/>
                    </a:lnL>
                    <a:lnR>
                      <a:noFill/>
                    </a:lnR>
                    <a:lnT>
                      <a:noFill/>
                    </a:lnT>
                    <a:lnB>
                      <a:noFill/>
                    </a:lnB>
                    <a:lnTlToBr>
                      <a:noFill/>
                    </a:lnTlToBr>
                    <a:lnBlToTr>
                      <a:noFill/>
                    </a:lnBlToTr>
                    <a:noFill/>
                  </a:tcPr>
                </a:tc>
              </a:tr>
              <a:tr h="3286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1 Year</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378,432</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6,570</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3,416</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1,664</a:t>
                      </a:r>
                    </a:p>
                  </a:txBody>
                  <a:tcPr marL="7532" marR="7532" marT="7532" marB="0" anchor="ctr" horzOverflow="overflow">
                    <a:lnL>
                      <a:noFill/>
                    </a:lnL>
                    <a:lnR>
                      <a:noFill/>
                    </a:lnR>
                    <a:lnT>
                      <a:noFill/>
                    </a:lnT>
                    <a:lnB>
                      <a:noFill/>
                    </a:lnB>
                    <a:lnTlToBr>
                      <a:noFill/>
                    </a:lnTlToBr>
                    <a:lnBlToTr>
                      <a:noFill/>
                    </a:lnBlToTr>
                    <a:noFill/>
                  </a:tcPr>
                </a:tc>
              </a:tr>
              <a:tr h="3286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Compression Ratio</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600" b="0" i="0" u="none" strike="noStrike" cap="none" normalizeH="0" baseline="0" smtClean="0">
                        <a:ln>
                          <a:noFill/>
                        </a:ln>
                        <a:solidFill>
                          <a:schemeClr val="bg1"/>
                        </a:solidFill>
                        <a:effectLst/>
                        <a:latin typeface="Calibri" pitchFamily="34" charset="0"/>
                        <a:ea typeface="SimSun" pitchFamily="2" charset="-122"/>
                      </a:endParaRP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57.6</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110.7</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227.4</a:t>
                      </a:r>
                    </a:p>
                  </a:txBody>
                  <a:tcPr marL="7532" marR="7532" marT="7532"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Result: Time cost and average SED</a:t>
            </a:r>
          </a:p>
        </p:txBody>
      </p:sp>
      <p:graphicFrame>
        <p:nvGraphicFramePr>
          <p:cNvPr id="6" name="Table 5"/>
          <p:cNvGraphicFramePr>
            <a:graphicFrameLocks noGrp="1"/>
          </p:cNvGraphicFramePr>
          <p:nvPr/>
        </p:nvGraphicFramePr>
        <p:xfrm>
          <a:off x="684213" y="2060575"/>
          <a:ext cx="7200900" cy="2016125"/>
        </p:xfrm>
        <a:graphic>
          <a:graphicData uri="http://schemas.openxmlformats.org/drawingml/2006/table">
            <a:tbl>
              <a:tblPr/>
              <a:tblGrid>
                <a:gridCol w="2516187"/>
                <a:gridCol w="1636713"/>
                <a:gridCol w="1612900"/>
                <a:gridCol w="1435100"/>
              </a:tblGrid>
              <a:tr h="71913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bg1"/>
                        </a:solidFill>
                        <a:effectLst/>
                        <a:latin typeface="Calibri" pitchFamily="34" charset="0"/>
                        <a:ea typeface="SimSun" pitchFamily="2" charset="-122"/>
                      </a:endParaRP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1m</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3m</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10m</a:t>
                      </a:r>
                    </a:p>
                  </a:txBody>
                  <a:tcPr marL="7532" marR="7532" marT="7532" marB="0" anchor="ctr"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Ave_SED(m)</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0.43±0.05 </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1.41±0.10</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4.81±0.36</a:t>
                      </a:r>
                    </a:p>
                  </a:txBody>
                  <a:tcPr marL="7532" marR="7532" marT="7532" marB="0" anchor="ctr"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Encoding time</a:t>
                      </a:r>
                    </a:p>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(second/10000 points)</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3.44±2.63</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1.52±1.08</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0.65±0.45</a:t>
                      </a:r>
                    </a:p>
                  </a:txBody>
                  <a:tcPr marL="7532" marR="7532" marT="7532" marB="0" anchor="ctr" horzOverflow="overflow">
                    <a:lnL>
                      <a:noFill/>
                    </a:lnL>
                    <a:lnR>
                      <a:noFill/>
                    </a:lnR>
                    <a:lnT>
                      <a:noFill/>
                    </a:lnT>
                    <a:lnB>
                      <a:noFill/>
                    </a:lnB>
                    <a:lnTlToBr>
                      <a:noFill/>
                    </a:lnTlToBr>
                    <a:lnBlToTr>
                      <a:noFill/>
                    </a:lnBlToTr>
                    <a:noFill/>
                  </a:tcPr>
                </a:tc>
              </a:tr>
              <a:tr h="307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Decoding time</a:t>
                      </a:r>
                    </a:p>
                    <a:p>
                      <a:pPr marL="0" marR="0" lvl="0" indent="0" algn="l"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(second/10000 points)</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3.44±2.65</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1.61±1.15</a:t>
                      </a:r>
                    </a:p>
                  </a:txBody>
                  <a:tcPr marL="7532" marR="7532" marT="7532"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0.68±0.47</a:t>
                      </a:r>
                    </a:p>
                  </a:txBody>
                  <a:tcPr marL="7532" marR="7532" marT="7532"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eaLnBrk="1" fontAlgn="auto" hangingPunct="1">
              <a:spcAft>
                <a:spcPts val="0"/>
              </a:spcAft>
              <a:defRPr/>
            </a:pPr>
            <a:r>
              <a:rPr sz="3600" b="1"/>
              <a:t>Route Reduction</a:t>
            </a:r>
            <a:endParaRPr sz="3600" b="1">
              <a:solidFill>
                <a:schemeClr val="tx2"/>
              </a:solidFill>
            </a:endParaRPr>
          </a:p>
        </p:txBody>
      </p:sp>
      <p:sp>
        <p:nvSpPr>
          <p:cNvPr id="24578" name="Text Placeholder 2"/>
          <p:cNvSpPr>
            <a:spLocks noGrp="1"/>
          </p:cNvSpPr>
          <p:nvPr>
            <p:ph type="body" sz="quarter" idx="10"/>
          </p:nvPr>
        </p:nvSpPr>
        <p:spPr>
          <a:xfrm>
            <a:off x="381000" y="1484313"/>
            <a:ext cx="8382000" cy="4681537"/>
          </a:xfrm>
        </p:spPr>
        <p:txBody>
          <a:bodyPr/>
          <a:lstStyle/>
          <a:p>
            <a:pPr eaLnBrk="1" hangingPunct="1">
              <a:lnSpc>
                <a:spcPct val="120000"/>
              </a:lnSpc>
            </a:pPr>
            <a:r>
              <a:rPr lang="en-US" altLang="zh-CN" sz="2400" smtClean="0"/>
              <a:t>To save the time cost of route rendering, we propose a </a:t>
            </a:r>
            <a:r>
              <a:rPr lang="en-US" altLang="zh-CN" sz="2400" smtClean="0">
                <a:solidFill>
                  <a:srgbClr val="FF0000"/>
                </a:solidFill>
              </a:rPr>
              <a:t>multi-resolution polygonal approximation </a:t>
            </a:r>
            <a:r>
              <a:rPr lang="en-US" altLang="zh-CN" sz="2400" smtClean="0"/>
              <a:t>algorithm for estimating approximated route in each scale with </a:t>
            </a:r>
            <a:r>
              <a:rPr lang="en-US" altLang="zh-CN" sz="2400" smtClean="0">
                <a:solidFill>
                  <a:srgbClr val="FF0000"/>
                </a:solidFill>
              </a:rPr>
              <a:t>linear </a:t>
            </a:r>
            <a:r>
              <a:rPr lang="en-US" altLang="zh-CN" sz="2400" smtClean="0"/>
              <a:t>time complexity and space complexity</a:t>
            </a:r>
          </a:p>
          <a:p>
            <a:pPr eaLnBrk="1" hangingPunct="1">
              <a:lnSpc>
                <a:spcPct val="120000"/>
              </a:lnSpc>
            </a:pPr>
            <a:r>
              <a:rPr lang="en-US" altLang="zh-CN" sz="2400" smtClean="0"/>
              <a:t>For one route, we give its corresponding approximated route in five different scale in our system</a:t>
            </a:r>
            <a:endParaRPr lang="fi-FI" altLang="zh-CN" sz="2400" smtClean="0"/>
          </a:p>
          <a:p>
            <a:pPr eaLnBrk="1" hangingPunct="1">
              <a:lnSpc>
                <a:spcPct val="120000"/>
              </a:lnSpc>
            </a:pPr>
            <a:endParaRPr lang="en-US" altLang="zh-CN" smtClean="0"/>
          </a:p>
        </p:txBody>
      </p:sp>
      <p:pic>
        <p:nvPicPr>
          <p:cNvPr id="24579" name="Picture 1" descr="Picture2"/>
          <p:cNvPicPr>
            <a:picLocks noChangeAspect="1" noChangeArrowheads="1"/>
          </p:cNvPicPr>
          <p:nvPr/>
        </p:nvPicPr>
        <p:blipFill>
          <a:blip r:embed="rId3"/>
          <a:srcRect r="4407" b="9169"/>
          <a:stretch>
            <a:fillRect/>
          </a:stretch>
        </p:blipFill>
        <p:spPr bwMode="auto">
          <a:xfrm>
            <a:off x="1908175" y="4437063"/>
            <a:ext cx="4554538" cy="144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738" cy="1524000"/>
          </a:xfrm>
        </p:spPr>
        <p:txBody>
          <a:bodyPr/>
          <a:lstStyle/>
          <a:p>
            <a:pPr defTabSz="914363" eaLnBrk="1" fontAlgn="auto" hangingPunct="1">
              <a:spcAft>
                <a:spcPts val="0"/>
              </a:spcAft>
              <a:defRPr/>
            </a:pPr>
            <a:endParaRPr dirty="0"/>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Questions?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Comparison</a:t>
            </a:r>
          </a:p>
        </p:txBody>
      </p:sp>
      <p:sp>
        <p:nvSpPr>
          <p:cNvPr id="165890" name="Text Placeholder 2"/>
          <p:cNvSpPr>
            <a:spLocks noGrp="1"/>
          </p:cNvSpPr>
          <p:nvPr>
            <p:ph type="body" sz="quarter" idx="10"/>
          </p:nvPr>
        </p:nvSpPr>
        <p:spPr>
          <a:xfrm>
            <a:off x="381000" y="1484313"/>
            <a:ext cx="8382000" cy="4681537"/>
          </a:xfrm>
        </p:spPr>
        <p:txBody>
          <a:bodyPr/>
          <a:lstStyle/>
          <a:p>
            <a:pPr eaLnBrk="1" hangingPunct="1">
              <a:lnSpc>
                <a:spcPct val="120000"/>
              </a:lnSpc>
            </a:pPr>
            <a:r>
              <a:rPr lang="en-US" altLang="zh-CN" sz="2000" smtClean="0"/>
              <a:t>We also compare the performance of proposed method with the state-of-the-art method TD-TR</a:t>
            </a:r>
            <a:r>
              <a:rPr lang="en-US" altLang="zh-CN" sz="2000" baseline="30000" smtClean="0"/>
              <a:t>1</a:t>
            </a:r>
            <a:r>
              <a:rPr lang="en-US" altLang="zh-CN" sz="2000" smtClean="0"/>
              <a:t>.</a:t>
            </a:r>
            <a:endParaRPr lang="en-US" altLang="zh-CN" sz="4800" smtClean="0"/>
          </a:p>
        </p:txBody>
      </p:sp>
      <p:graphicFrame>
        <p:nvGraphicFramePr>
          <p:cNvPr id="5" name="Table 4"/>
          <p:cNvGraphicFramePr>
            <a:graphicFrameLocks noGrp="1"/>
          </p:cNvGraphicFramePr>
          <p:nvPr/>
        </p:nvGraphicFramePr>
        <p:xfrm>
          <a:off x="468313" y="2565400"/>
          <a:ext cx="7704137" cy="2233613"/>
        </p:xfrm>
        <a:graphic>
          <a:graphicData uri="http://schemas.openxmlformats.org/drawingml/2006/table">
            <a:tbl>
              <a:tblPr/>
              <a:tblGrid>
                <a:gridCol w="3362325"/>
                <a:gridCol w="2185987"/>
                <a:gridCol w="2155825"/>
              </a:tblGrid>
              <a:tr h="441325">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Compression performance (KB/hour) </a:t>
                      </a:r>
                    </a:p>
                  </a:txBody>
                  <a:tcPr marL="9407" marR="9407" marT="9407" marB="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441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bg1"/>
                        </a:solidFill>
                        <a:effectLst/>
                        <a:latin typeface="Calibri" pitchFamily="34" charset="0"/>
                        <a:ea typeface="SimSun" pitchFamily="2" charset="-122"/>
                      </a:endParaRP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TD-TR + WinZip</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Proposed</a:t>
                      </a:r>
                    </a:p>
                  </a:txBody>
                  <a:tcPr marL="9407" marR="9407" marT="9407" marB="0" anchor="ctr" horzOverflow="overflow">
                    <a:lnL>
                      <a:noFill/>
                    </a:lnL>
                    <a:lnR>
                      <a:noFill/>
                    </a:lnR>
                    <a:lnT>
                      <a:noFill/>
                    </a:lnT>
                    <a:lnB>
                      <a:noFill/>
                    </a:lnB>
                    <a:lnTlToBr>
                      <a:noFill/>
                    </a:lnTlToBr>
                    <a:lnBlToTr>
                      <a:noFill/>
                    </a:lnBlToTr>
                    <a:noFill/>
                  </a:tcPr>
                </a:tc>
              </a:tr>
              <a:tr h="441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1m</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2.04±1.31</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0000"/>
                          </a:solidFill>
                          <a:effectLst/>
                          <a:latin typeface="Calibri" pitchFamily="34" charset="0"/>
                          <a:ea typeface="SimSun" pitchFamily="2" charset="-122"/>
                        </a:rPr>
                        <a:t>0.75±0.42</a:t>
                      </a:r>
                    </a:p>
                  </a:txBody>
                  <a:tcPr marL="9407" marR="9407" marT="9407" marB="0" anchor="ctr" horzOverflow="overflow">
                    <a:lnL>
                      <a:noFill/>
                    </a:lnL>
                    <a:lnR>
                      <a:noFill/>
                    </a:lnR>
                    <a:lnT>
                      <a:noFill/>
                    </a:lnT>
                    <a:lnB>
                      <a:noFill/>
                    </a:lnB>
                    <a:lnTlToBr>
                      <a:noFill/>
                    </a:lnTlToBr>
                    <a:lnBlToTr>
                      <a:noFill/>
                    </a:lnBlToTr>
                    <a:noFill/>
                  </a:tcPr>
                </a:tc>
              </a:tr>
              <a:tr h="4683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3m</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1.16±0.72</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0000"/>
                          </a:solidFill>
                          <a:effectLst/>
                          <a:latin typeface="Calibri" pitchFamily="34" charset="0"/>
                          <a:ea typeface="SimSun" pitchFamily="2" charset="-122"/>
                        </a:rPr>
                        <a:t>0.39±0.21</a:t>
                      </a:r>
                    </a:p>
                  </a:txBody>
                  <a:tcPr marL="9407" marR="9407" marT="9407" marB="0" anchor="ctr" horzOverflow="overflow">
                    <a:lnL>
                      <a:noFill/>
                    </a:lnL>
                    <a:lnR>
                      <a:noFill/>
                    </a:lnR>
                    <a:lnT>
                      <a:noFill/>
                    </a:lnT>
                    <a:lnB>
                      <a:noFill/>
                    </a:lnB>
                    <a:lnTlToBr>
                      <a:noFill/>
                    </a:lnTlToBr>
                    <a:lnBlToTr>
                      <a:noFill/>
                    </a:lnBlToTr>
                    <a:noFill/>
                  </a:tcPr>
                </a:tc>
              </a:tr>
              <a:tr h="441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zh-CN" sz="1600" b="0" i="0" u="none" strike="noStrike" cap="none" normalizeH="0" baseline="0" smtClean="0">
                          <a:ln>
                            <a:noFill/>
                          </a:ln>
                          <a:solidFill>
                            <a:schemeClr val="bg1"/>
                          </a:solidFill>
                          <a:effectLst/>
                          <a:latin typeface="Calibri" pitchFamily="34" charset="0"/>
                          <a:ea typeface="SimSun" pitchFamily="2" charset="-122"/>
                        </a:rPr>
                        <a:t>Max SED = 10m</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bg1"/>
                          </a:solidFill>
                          <a:effectLst/>
                          <a:latin typeface="Calibri" pitchFamily="34" charset="0"/>
                          <a:ea typeface="SimSun" pitchFamily="2" charset="-122"/>
                        </a:rPr>
                        <a:t>0.61±0.41</a:t>
                      </a:r>
                    </a:p>
                  </a:txBody>
                  <a:tcPr marL="9407" marR="9407" marT="9407"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0000"/>
                          </a:solidFill>
                          <a:effectLst/>
                          <a:latin typeface="Calibri" pitchFamily="34" charset="0"/>
                          <a:ea typeface="SimSun" pitchFamily="2" charset="-122"/>
                        </a:rPr>
                        <a:t>0.19±0.12 </a:t>
                      </a:r>
                    </a:p>
                  </a:txBody>
                  <a:tcPr marL="9407" marR="9407" marT="9407" marB="0" anchor="ctr" horzOverflow="overflow">
                    <a:lnL>
                      <a:noFill/>
                    </a:lnL>
                    <a:lnR>
                      <a:noFill/>
                    </a:lnR>
                    <a:lnT>
                      <a:noFill/>
                    </a:lnT>
                    <a:lnB>
                      <a:noFill/>
                    </a:lnB>
                    <a:lnTlToBr>
                      <a:noFill/>
                    </a:lnTlToBr>
                    <a:lnBlToTr>
                      <a:noFill/>
                    </a:lnBlToTr>
                    <a:noFill/>
                  </a:tcPr>
                </a:tc>
              </a:tr>
            </a:tbl>
          </a:graphicData>
        </a:graphic>
      </p:graphicFrame>
      <p:sp>
        <p:nvSpPr>
          <p:cNvPr id="165905" name="Rectangle 1"/>
          <p:cNvSpPr>
            <a:spLocks noChangeArrowheads="1"/>
          </p:cNvSpPr>
          <p:nvPr/>
        </p:nvSpPr>
        <p:spPr bwMode="auto">
          <a:xfrm>
            <a:off x="827088" y="5589588"/>
            <a:ext cx="6661150" cy="461962"/>
          </a:xfrm>
          <a:prstGeom prst="rect">
            <a:avLst/>
          </a:prstGeom>
          <a:noFill/>
          <a:ln w="9525">
            <a:noFill/>
            <a:miter lim="800000"/>
            <a:headEnd/>
            <a:tailEnd/>
          </a:ln>
        </p:spPr>
        <p:txBody>
          <a:bodyPr anchor="ctr">
            <a:spAutoFit/>
          </a:bodyPr>
          <a:lstStyle/>
          <a:p>
            <a:pPr>
              <a:tabLst>
                <a:tab pos="228600" algn="l"/>
              </a:tabLst>
            </a:pPr>
            <a:r>
              <a:rPr lang="en-US" altLang="zh-CN" sz="1200">
                <a:solidFill>
                  <a:schemeClr val="bg1"/>
                </a:solidFill>
                <a:latin typeface="Times New Roman" pitchFamily="18" charset="0"/>
                <a:cs typeface="Times New Roman" pitchFamily="18" charset="0"/>
              </a:rPr>
              <a:t>1.N.</a:t>
            </a:r>
            <a:r>
              <a:rPr lang="en-US" altLang="zh-CN" sz="1200">
                <a:solidFill>
                  <a:schemeClr val="bg1"/>
                </a:solidFill>
                <a:cs typeface="Times New Roman" pitchFamily="18" charset="0"/>
              </a:rPr>
              <a:t> </a:t>
            </a:r>
            <a:r>
              <a:rPr lang="en-US" altLang="zh-CN" sz="1200">
                <a:solidFill>
                  <a:schemeClr val="bg1"/>
                </a:solidFill>
                <a:latin typeface="Times New Roman" pitchFamily="18" charset="0"/>
                <a:cs typeface="Times New Roman" pitchFamily="18" charset="0"/>
              </a:rPr>
              <a:t>Meratnia and R.</a:t>
            </a:r>
            <a:r>
              <a:rPr lang="en-US" altLang="zh-CN" sz="1200">
                <a:solidFill>
                  <a:schemeClr val="bg1"/>
                </a:solidFill>
                <a:cs typeface="Times New Roman" pitchFamily="18" charset="0"/>
              </a:rPr>
              <a:t> </a:t>
            </a:r>
            <a:r>
              <a:rPr lang="en-US" altLang="zh-CN" sz="1200">
                <a:solidFill>
                  <a:schemeClr val="bg1"/>
                </a:solidFill>
                <a:latin typeface="Times New Roman" pitchFamily="18" charset="0"/>
                <a:cs typeface="Times New Roman" pitchFamily="18" charset="0"/>
              </a:rPr>
              <a:t>A.</a:t>
            </a:r>
            <a:r>
              <a:rPr lang="en-US" altLang="zh-CN" sz="1200">
                <a:solidFill>
                  <a:schemeClr val="bg1"/>
                </a:solidFill>
                <a:cs typeface="Times New Roman" pitchFamily="18" charset="0"/>
              </a:rPr>
              <a:t> </a:t>
            </a:r>
            <a:r>
              <a:rPr lang="en-US" altLang="zh-CN" sz="1200">
                <a:solidFill>
                  <a:schemeClr val="bg1"/>
                </a:solidFill>
                <a:latin typeface="Times New Roman" pitchFamily="18" charset="0"/>
                <a:cs typeface="Times New Roman" pitchFamily="18" charset="0"/>
              </a:rPr>
              <a:t>de</a:t>
            </a:r>
            <a:r>
              <a:rPr lang="en-US" altLang="zh-CN" sz="1200">
                <a:solidFill>
                  <a:schemeClr val="bg1"/>
                </a:solidFill>
                <a:cs typeface="Times New Roman" pitchFamily="18" charset="0"/>
              </a:rPr>
              <a:t> </a:t>
            </a:r>
            <a:r>
              <a:rPr lang="en-US" altLang="zh-CN" sz="1200">
                <a:solidFill>
                  <a:schemeClr val="bg1"/>
                </a:solidFill>
                <a:latin typeface="Times New Roman" pitchFamily="18" charset="0"/>
                <a:cs typeface="Times New Roman" pitchFamily="18" charset="0"/>
              </a:rPr>
              <a:t>By. </a:t>
            </a:r>
            <a:r>
              <a:rPr lang="en-US" altLang="zh-CN" sz="1200">
                <a:solidFill>
                  <a:schemeClr val="bg1"/>
                </a:solidFill>
                <a:latin typeface="Times New Roman" pitchFamily="18" charset="0"/>
                <a:cs typeface="TimesNewRomanPSMT"/>
              </a:rPr>
              <a:t>"</a:t>
            </a:r>
            <a:r>
              <a:rPr lang="en-US" altLang="zh-CN" sz="1200">
                <a:solidFill>
                  <a:schemeClr val="bg1"/>
                </a:solidFill>
                <a:latin typeface="Times New Roman" pitchFamily="18" charset="0"/>
                <a:cs typeface="Times New Roman" pitchFamily="18" charset="0"/>
              </a:rPr>
              <a:t>Spatiotemporal Compression Techniques for Moving Point Objects</a:t>
            </a:r>
            <a:r>
              <a:rPr lang="en-US" altLang="zh-CN" sz="1200">
                <a:solidFill>
                  <a:schemeClr val="bg1"/>
                </a:solidFill>
                <a:latin typeface="Times New Roman" pitchFamily="18" charset="0"/>
                <a:cs typeface="TimesNewRomanPSMT"/>
              </a:rPr>
              <a:t>"</a:t>
            </a:r>
            <a:r>
              <a:rPr lang="en-US" altLang="zh-CN" sz="1200">
                <a:solidFill>
                  <a:schemeClr val="bg1"/>
                </a:solidFill>
                <a:latin typeface="Times New Roman" pitchFamily="18" charset="0"/>
                <a:cs typeface="Times New Roman" pitchFamily="18" charset="0"/>
              </a:rPr>
              <a:t>, </a:t>
            </a:r>
            <a:r>
              <a:rPr lang="en-US" altLang="zh-CN" sz="1200" i="1">
                <a:solidFill>
                  <a:schemeClr val="bg1"/>
                </a:solidFill>
                <a:latin typeface="Times New Roman" pitchFamily="18" charset="0"/>
                <a:cs typeface="Times New Roman" pitchFamily="18" charset="0"/>
              </a:rPr>
              <a:t>Advances in Database Technology</a:t>
            </a:r>
            <a:r>
              <a:rPr lang="en-US" altLang="zh-CN" sz="1200">
                <a:solidFill>
                  <a:schemeClr val="bg1"/>
                </a:solidFill>
                <a:latin typeface="Times New Roman" pitchFamily="18" charset="0"/>
                <a:cs typeface="Times New Roman" pitchFamily="18" charset="0"/>
              </a:rPr>
              <a:t>, vol. 2992, pp. 551</a:t>
            </a:r>
            <a:r>
              <a:rPr lang="en-US" altLang="zh-CN" sz="1200">
                <a:solidFill>
                  <a:schemeClr val="bg1"/>
                </a:solidFill>
                <a:cs typeface="Times New Roman" pitchFamily="18" charset="0"/>
              </a:rPr>
              <a:t>–</a:t>
            </a:r>
            <a:r>
              <a:rPr lang="en-US" altLang="zh-CN" sz="1200">
                <a:solidFill>
                  <a:schemeClr val="bg1"/>
                </a:solidFill>
                <a:latin typeface="Times New Roman" pitchFamily="18" charset="0"/>
                <a:cs typeface="Times New Roman" pitchFamily="18" charset="0"/>
              </a:rPr>
              <a:t>562, 2004.</a:t>
            </a:r>
            <a:endParaRPr lang="en-US" altLang="zh-CN">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灯片编号占位符 3"/>
          <p:cNvSpPr>
            <a:spLocks noGrp="1"/>
          </p:cNvSpPr>
          <p:nvPr>
            <p:ph type="sldNum" sz="quarter" idx="4294967295"/>
          </p:nvPr>
        </p:nvSpPr>
        <p:spPr bwMode="auto">
          <a:xfrm>
            <a:off x="8686800" y="6324600"/>
            <a:ext cx="457200" cy="457200"/>
          </a:xfrm>
          <a:prstGeom prst="rect">
            <a:avLst/>
          </a:prstGeom>
          <a:noFill/>
          <a:ln>
            <a:miter lim="800000"/>
            <a:headEnd/>
            <a:tailEnd/>
          </a:ln>
        </p:spPr>
        <p:txBody>
          <a:bodyPr/>
          <a:lstStyle/>
          <a:p>
            <a:fld id="{4DAC9BC0-92F9-423D-8568-B81A538A5CDC}" type="slidenum">
              <a:rPr lang="en-US" altLang="zh-CN">
                <a:latin typeface="Calibri" pitchFamily="34" charset="0"/>
              </a:rPr>
              <a:pPr/>
              <a:t>42</a:t>
            </a:fld>
            <a:endParaRPr lang="en-US" altLang="zh-CN">
              <a:latin typeface="Calibri" pitchFamily="34" charset="0"/>
            </a:endParaRPr>
          </a:p>
        </p:txBody>
      </p:sp>
      <p:sp>
        <p:nvSpPr>
          <p:cNvPr id="2505730" name="Rectangle 2"/>
          <p:cNvSpPr>
            <a:spLocks noGrp="1" noChangeArrowheads="1"/>
          </p:cNvSpPr>
          <p:nvPr>
            <p:ph type="title"/>
          </p:nvPr>
        </p:nvSpPr>
        <p:spPr>
          <a:xfrm>
            <a:off x="381000" y="230188"/>
            <a:ext cx="8382000" cy="498475"/>
          </a:xfrm>
        </p:spPr>
        <p:txBody>
          <a:bodyPr/>
          <a:lstStyle/>
          <a:p>
            <a:pPr defTabSz="914363" eaLnBrk="1" fontAlgn="auto" hangingPunct="1">
              <a:spcAft>
                <a:spcPts val="0"/>
              </a:spcAft>
              <a:defRPr/>
            </a:pPr>
            <a:r>
              <a:rPr altLang="ko-KR" sz="3600" b="1">
                <a:solidFill>
                  <a:schemeClr val="tx2"/>
                </a:solidFill>
              </a:rPr>
              <a:t>Trajectory Pattern (</a:t>
            </a:r>
            <a:r>
              <a:rPr altLang="ko-KR" sz="3600" b="1" err="1">
                <a:solidFill>
                  <a:schemeClr val="tx2"/>
                </a:solidFill>
              </a:rPr>
              <a:t>Giannotti</a:t>
            </a:r>
            <a:r>
              <a:rPr altLang="ko-KR" sz="3600" b="1">
                <a:solidFill>
                  <a:schemeClr val="tx2"/>
                </a:solidFill>
              </a:rPr>
              <a:t> et al. 07)</a:t>
            </a:r>
          </a:p>
        </p:txBody>
      </p:sp>
      <p:sp>
        <p:nvSpPr>
          <p:cNvPr id="167939" name="Rectangle 3"/>
          <p:cNvSpPr>
            <a:spLocks noGrp="1" noChangeArrowheads="1"/>
          </p:cNvSpPr>
          <p:nvPr>
            <p:ph type="body" idx="1"/>
          </p:nvPr>
        </p:nvSpPr>
        <p:spPr>
          <a:xfrm>
            <a:off x="381000" y="1412875"/>
            <a:ext cx="8382000" cy="2211388"/>
          </a:xfrm>
        </p:spPr>
        <p:txBody>
          <a:bodyPr/>
          <a:lstStyle/>
          <a:p>
            <a:pPr eaLnBrk="1" hangingPunct="1"/>
            <a:r>
              <a:rPr lang="en-US" altLang="ko-KR" smtClean="0">
                <a:ea typeface="Gulim" pitchFamily="34" charset="-127"/>
              </a:rPr>
              <a:t>A trajectory pattern should describe the movements of objects both in space and in time</a:t>
            </a:r>
          </a:p>
        </p:txBody>
      </p:sp>
      <p:pic>
        <p:nvPicPr>
          <p:cNvPr id="167940" name="Picture 4"/>
          <p:cNvPicPr>
            <a:picLocks noChangeAspect="1" noChangeArrowheads="1"/>
          </p:cNvPicPr>
          <p:nvPr/>
        </p:nvPicPr>
        <p:blipFill>
          <a:blip r:embed="rId3"/>
          <a:srcRect/>
          <a:stretch>
            <a:fillRect/>
          </a:stretch>
        </p:blipFill>
        <p:spPr bwMode="auto">
          <a:xfrm>
            <a:off x="511175" y="2743200"/>
            <a:ext cx="8121650" cy="3109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灯片编号占位符 3"/>
          <p:cNvSpPr>
            <a:spLocks noGrp="1"/>
          </p:cNvSpPr>
          <p:nvPr>
            <p:ph type="sldNum" sz="quarter" idx="4294967295"/>
          </p:nvPr>
        </p:nvSpPr>
        <p:spPr bwMode="auto">
          <a:xfrm>
            <a:off x="8686800" y="6324600"/>
            <a:ext cx="457200" cy="457200"/>
          </a:xfrm>
          <a:prstGeom prst="rect">
            <a:avLst/>
          </a:prstGeom>
          <a:noFill/>
          <a:ln>
            <a:miter lim="800000"/>
            <a:headEnd/>
            <a:tailEnd/>
          </a:ln>
        </p:spPr>
        <p:txBody>
          <a:bodyPr/>
          <a:lstStyle/>
          <a:p>
            <a:fld id="{10EC4DB9-AEDC-462E-B51F-46B24A48C4AD}" type="slidenum">
              <a:rPr lang="en-US" altLang="zh-CN">
                <a:latin typeface="Calibri" pitchFamily="34" charset="0"/>
              </a:rPr>
              <a:pPr/>
              <a:t>43</a:t>
            </a:fld>
            <a:endParaRPr lang="en-US" altLang="zh-CN">
              <a:latin typeface="Calibri" pitchFamily="34" charset="0"/>
            </a:endParaRPr>
          </a:p>
        </p:txBody>
      </p:sp>
      <p:sp>
        <p:nvSpPr>
          <p:cNvPr id="2510850" name="Rectangle 2"/>
          <p:cNvSpPr>
            <a:spLocks noGrp="1" noChangeArrowheads="1"/>
          </p:cNvSpPr>
          <p:nvPr>
            <p:ph type="title"/>
          </p:nvPr>
        </p:nvSpPr>
        <p:spPr>
          <a:xfrm>
            <a:off x="381000" y="230188"/>
            <a:ext cx="8382000" cy="498475"/>
          </a:xfrm>
        </p:spPr>
        <p:txBody>
          <a:bodyPr/>
          <a:lstStyle/>
          <a:p>
            <a:pPr defTabSz="914363" eaLnBrk="1" fontAlgn="auto" hangingPunct="1">
              <a:spcAft>
                <a:spcPts val="0"/>
              </a:spcAft>
              <a:defRPr/>
            </a:pPr>
            <a:r>
              <a:rPr altLang="ko-KR" sz="3600" b="1">
                <a:solidFill>
                  <a:schemeClr val="tx2"/>
                </a:solidFill>
              </a:rPr>
              <a:t>Sample T-Patterns</a:t>
            </a:r>
          </a:p>
        </p:txBody>
      </p:sp>
      <p:pic>
        <p:nvPicPr>
          <p:cNvPr id="169987" name="Picture 3"/>
          <p:cNvPicPr>
            <a:picLocks noChangeAspect="1" noChangeArrowheads="1"/>
          </p:cNvPicPr>
          <p:nvPr/>
        </p:nvPicPr>
        <p:blipFill>
          <a:blip r:embed="rId3"/>
          <a:srcRect/>
          <a:stretch>
            <a:fillRect/>
          </a:stretch>
        </p:blipFill>
        <p:spPr bwMode="auto">
          <a:xfrm>
            <a:off x="757238" y="1447800"/>
            <a:ext cx="7627937" cy="4838700"/>
          </a:xfrm>
          <a:prstGeom prst="rect">
            <a:avLst/>
          </a:prstGeom>
          <a:noFill/>
          <a:ln w="9525">
            <a:noFill/>
            <a:miter lim="800000"/>
            <a:headEnd/>
            <a:tailEnd/>
          </a:ln>
        </p:spPr>
      </p:pic>
      <p:sp>
        <p:nvSpPr>
          <p:cNvPr id="169988" name="Text Box 4"/>
          <p:cNvSpPr txBox="1">
            <a:spLocks noChangeArrowheads="1"/>
          </p:cNvSpPr>
          <p:nvPr/>
        </p:nvSpPr>
        <p:spPr bwMode="auto">
          <a:xfrm>
            <a:off x="1143000" y="1295400"/>
            <a:ext cx="6934200" cy="457200"/>
          </a:xfrm>
          <a:prstGeom prst="rect">
            <a:avLst/>
          </a:prstGeom>
          <a:noFill/>
          <a:ln w="9525">
            <a:noFill/>
            <a:miter lim="800000"/>
            <a:headEnd/>
            <a:tailEnd/>
          </a:ln>
        </p:spPr>
        <p:txBody>
          <a:bodyPr>
            <a:spAutoFit/>
          </a:bodyPr>
          <a:lstStyle/>
          <a:p>
            <a:pPr>
              <a:spcBef>
                <a:spcPct val="50000"/>
              </a:spcBef>
            </a:pPr>
            <a:r>
              <a:rPr lang="en-US" altLang="ko-KR" sz="2400">
                <a:latin typeface="Calibri" pitchFamily="34" charset="0"/>
                <a:ea typeface="Gulim" pitchFamily="34" charset="-127"/>
              </a:rPr>
              <a:t>Data Source: Trucks in Athens – 273 trajectories)</a:t>
            </a:r>
            <a:endParaRPr lang="ko-KR" altLang="en-US" sz="2400">
              <a:latin typeface="Calibri" pitchFamily="34" charset="0"/>
              <a:ea typeface="Gulim" pitchFamily="34" charset="-127"/>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灯片编号占位符 3"/>
          <p:cNvSpPr>
            <a:spLocks noGrp="1"/>
          </p:cNvSpPr>
          <p:nvPr>
            <p:ph type="sldNum" sz="quarter" idx="4294967295"/>
          </p:nvPr>
        </p:nvSpPr>
        <p:spPr bwMode="auto">
          <a:xfrm>
            <a:off x="8686800" y="6324600"/>
            <a:ext cx="457200" cy="457200"/>
          </a:xfrm>
          <a:prstGeom prst="rect">
            <a:avLst/>
          </a:prstGeom>
          <a:noFill/>
          <a:ln>
            <a:miter lim="800000"/>
            <a:headEnd/>
            <a:tailEnd/>
          </a:ln>
        </p:spPr>
        <p:txBody>
          <a:bodyPr/>
          <a:lstStyle/>
          <a:p>
            <a:fld id="{8D75CF1E-EBBA-4B96-983F-0F07F1F48C3F}" type="slidenum">
              <a:rPr lang="en-US" altLang="zh-CN">
                <a:latin typeface="Calibri" pitchFamily="34" charset="0"/>
              </a:rPr>
              <a:pPr/>
              <a:t>44</a:t>
            </a:fld>
            <a:endParaRPr lang="en-US" altLang="zh-CN">
              <a:latin typeface="Calibri" pitchFamily="34" charset="0"/>
            </a:endParaRPr>
          </a:p>
        </p:txBody>
      </p:sp>
      <p:sp>
        <p:nvSpPr>
          <p:cNvPr id="2551810" name="Rectangle 2"/>
          <p:cNvSpPr>
            <a:spLocks noGrp="1" noChangeArrowheads="1"/>
          </p:cNvSpPr>
          <p:nvPr>
            <p:ph type="title"/>
          </p:nvPr>
        </p:nvSpPr>
        <p:spPr>
          <a:xfrm>
            <a:off x="381000" y="230188"/>
            <a:ext cx="8382000" cy="498475"/>
          </a:xfrm>
        </p:spPr>
        <p:txBody>
          <a:bodyPr/>
          <a:lstStyle/>
          <a:p>
            <a:pPr defTabSz="914363" eaLnBrk="1" fontAlgn="auto" hangingPunct="1">
              <a:spcAft>
                <a:spcPts val="0"/>
              </a:spcAft>
              <a:defRPr/>
            </a:pPr>
            <a:r>
              <a:rPr altLang="zh-CN" sz="3600" b="1">
                <a:solidFill>
                  <a:schemeClr val="tx2"/>
                </a:solidFill>
              </a:rPr>
              <a:t>Trajectory Clustering (Lee et al. 07)</a:t>
            </a:r>
          </a:p>
        </p:txBody>
      </p:sp>
      <p:pic>
        <p:nvPicPr>
          <p:cNvPr id="172035" name="Picture 4"/>
          <p:cNvPicPr>
            <a:picLocks noChangeAspect="1" noChangeArrowheads="1"/>
          </p:cNvPicPr>
          <p:nvPr/>
        </p:nvPicPr>
        <p:blipFill>
          <a:blip r:embed="rId3"/>
          <a:srcRect/>
          <a:stretch>
            <a:fillRect/>
          </a:stretch>
        </p:blipFill>
        <p:spPr bwMode="auto">
          <a:xfrm>
            <a:off x="1403350" y="2133600"/>
            <a:ext cx="5276850" cy="3959225"/>
          </a:xfrm>
          <a:prstGeom prst="rect">
            <a:avLst/>
          </a:prstGeom>
          <a:noFill/>
          <a:ln w="9525">
            <a:solidFill>
              <a:schemeClr val="tx1"/>
            </a:solidFill>
            <a:miter lim="800000"/>
            <a:headEnd/>
            <a:tailEnd/>
          </a:ln>
        </p:spPr>
      </p:pic>
      <p:sp>
        <p:nvSpPr>
          <p:cNvPr id="172036" name="Text Box 5"/>
          <p:cNvSpPr txBox="1">
            <a:spLocks noChangeArrowheads="1"/>
          </p:cNvSpPr>
          <p:nvPr/>
        </p:nvSpPr>
        <p:spPr bwMode="auto">
          <a:xfrm>
            <a:off x="468313" y="1196975"/>
            <a:ext cx="5334000" cy="457200"/>
          </a:xfrm>
          <a:prstGeom prst="rect">
            <a:avLst/>
          </a:prstGeom>
          <a:noFill/>
          <a:ln w="9525">
            <a:noFill/>
            <a:miter lim="800000"/>
            <a:headEnd/>
            <a:tailEnd/>
          </a:ln>
        </p:spPr>
        <p:txBody>
          <a:bodyPr>
            <a:spAutoFit/>
          </a:bodyPr>
          <a:lstStyle/>
          <a:p>
            <a:pPr latinLnBrk="1">
              <a:spcBef>
                <a:spcPct val="50000"/>
              </a:spcBef>
            </a:pPr>
            <a:r>
              <a:rPr kumimoji="1" lang="en-US" altLang="ko-KR" sz="2400">
                <a:solidFill>
                  <a:schemeClr val="bg1"/>
                </a:solidFill>
                <a:ea typeface="Gulim" pitchFamily="34" charset="-127"/>
              </a:rPr>
              <a:t>7 Clusters from Hurricane Data</a:t>
            </a:r>
          </a:p>
        </p:txBody>
      </p:sp>
      <p:sp>
        <p:nvSpPr>
          <p:cNvPr id="172037" name="Text Box 6"/>
          <p:cNvSpPr txBox="1">
            <a:spLocks noChangeArrowheads="1"/>
          </p:cNvSpPr>
          <p:nvPr/>
        </p:nvSpPr>
        <p:spPr bwMode="auto">
          <a:xfrm>
            <a:off x="468313" y="1577975"/>
            <a:ext cx="4267200" cy="457200"/>
          </a:xfrm>
          <a:prstGeom prst="rect">
            <a:avLst/>
          </a:prstGeom>
          <a:noFill/>
          <a:ln w="9525">
            <a:noFill/>
            <a:miter lim="800000"/>
            <a:headEnd/>
            <a:tailEnd/>
          </a:ln>
        </p:spPr>
        <p:txBody>
          <a:bodyPr>
            <a:spAutoFit/>
          </a:bodyPr>
          <a:lstStyle/>
          <a:p>
            <a:pPr latinLnBrk="1">
              <a:spcBef>
                <a:spcPct val="50000"/>
              </a:spcBef>
            </a:pPr>
            <a:r>
              <a:rPr kumimoji="1" lang="en-US" altLang="ko-KR" sz="2400">
                <a:solidFill>
                  <a:schemeClr val="bg1"/>
                </a:solidFill>
                <a:ea typeface="Gulim" pitchFamily="34" charset="-127"/>
              </a:rPr>
              <a:t>570 Hurricanes (1950~2004)</a:t>
            </a:r>
          </a:p>
        </p:txBody>
      </p:sp>
      <p:sp>
        <p:nvSpPr>
          <p:cNvPr id="172038" name="Text Box 7"/>
          <p:cNvSpPr txBox="1">
            <a:spLocks noChangeArrowheads="1"/>
          </p:cNvSpPr>
          <p:nvPr/>
        </p:nvSpPr>
        <p:spPr bwMode="auto">
          <a:xfrm>
            <a:off x="1331913" y="6092825"/>
            <a:ext cx="5514975" cy="457200"/>
          </a:xfrm>
          <a:prstGeom prst="rect">
            <a:avLst/>
          </a:prstGeom>
          <a:noFill/>
          <a:ln w="9525">
            <a:noFill/>
            <a:miter lim="800000"/>
            <a:headEnd/>
            <a:tailEnd/>
          </a:ln>
        </p:spPr>
        <p:txBody>
          <a:bodyPr>
            <a:spAutoFit/>
          </a:bodyPr>
          <a:lstStyle/>
          <a:p>
            <a:pPr algn="ctr" latinLnBrk="1">
              <a:buFont typeface="Wingdings" pitchFamily="2" charset="2"/>
              <a:buNone/>
            </a:pPr>
            <a:r>
              <a:rPr kumimoji="1" lang="en-US" altLang="zh-CN" sz="2400" b="1">
                <a:solidFill>
                  <a:srgbClr val="FF0000"/>
                </a:solidFill>
                <a:ea typeface="Gulim" pitchFamily="34" charset="-127"/>
              </a:rPr>
              <a:t>A red line</a:t>
            </a:r>
            <a:r>
              <a:rPr kumimoji="1" lang="en-US" altLang="zh-CN" sz="2400">
                <a:solidFill>
                  <a:srgbClr val="FF0000"/>
                </a:solidFill>
                <a:ea typeface="Gulim" pitchFamily="34" charset="-127"/>
              </a:rPr>
              <a:t>: a representative trajectory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灯片编号占位符 3"/>
          <p:cNvSpPr>
            <a:spLocks noGrp="1"/>
          </p:cNvSpPr>
          <p:nvPr>
            <p:ph type="sldNum" sz="quarter" idx="4294967295"/>
          </p:nvPr>
        </p:nvSpPr>
        <p:spPr bwMode="auto">
          <a:xfrm>
            <a:off x="8686800" y="6324600"/>
            <a:ext cx="457200" cy="457200"/>
          </a:xfrm>
          <a:prstGeom prst="rect">
            <a:avLst/>
          </a:prstGeom>
          <a:noFill/>
          <a:ln>
            <a:miter lim="800000"/>
            <a:headEnd/>
            <a:tailEnd/>
          </a:ln>
        </p:spPr>
        <p:txBody>
          <a:bodyPr/>
          <a:lstStyle/>
          <a:p>
            <a:fld id="{39066B2C-6377-49EF-A571-D8079A8339D6}" type="slidenum">
              <a:rPr lang="en-US" altLang="zh-CN">
                <a:latin typeface="Calibri" pitchFamily="34" charset="0"/>
              </a:rPr>
              <a:pPr/>
              <a:t>45</a:t>
            </a:fld>
            <a:endParaRPr lang="en-US" altLang="zh-CN">
              <a:latin typeface="Calibri" pitchFamily="34" charset="0"/>
            </a:endParaRPr>
          </a:p>
        </p:txBody>
      </p:sp>
      <p:pic>
        <p:nvPicPr>
          <p:cNvPr id="174082" name="Picture 2"/>
          <p:cNvPicPr>
            <a:picLocks noChangeAspect="1" noChangeArrowheads="1"/>
          </p:cNvPicPr>
          <p:nvPr/>
        </p:nvPicPr>
        <p:blipFill>
          <a:blip r:embed="rId2"/>
          <a:srcRect/>
          <a:stretch>
            <a:fillRect/>
          </a:stretch>
        </p:blipFill>
        <p:spPr bwMode="auto">
          <a:xfrm>
            <a:off x="123825" y="1295400"/>
            <a:ext cx="3914775" cy="2200275"/>
          </a:xfrm>
          <a:prstGeom prst="rect">
            <a:avLst/>
          </a:prstGeom>
          <a:noFill/>
          <a:ln w="9525">
            <a:noFill/>
            <a:miter lim="800000"/>
            <a:headEnd/>
            <a:tailEnd/>
          </a:ln>
        </p:spPr>
      </p:pic>
      <p:sp>
        <p:nvSpPr>
          <p:cNvPr id="174083" name="Text Box 3"/>
          <p:cNvSpPr txBox="1">
            <a:spLocks noChangeArrowheads="1"/>
          </p:cNvSpPr>
          <p:nvPr/>
        </p:nvSpPr>
        <p:spPr bwMode="auto">
          <a:xfrm>
            <a:off x="533400" y="3413125"/>
            <a:ext cx="2667000" cy="396875"/>
          </a:xfrm>
          <a:prstGeom prst="rect">
            <a:avLst/>
          </a:prstGeom>
          <a:noFill/>
          <a:ln w="9525">
            <a:noFill/>
            <a:miter lim="800000"/>
            <a:headEnd/>
            <a:tailEnd/>
          </a:ln>
        </p:spPr>
        <p:txBody>
          <a:bodyPr>
            <a:spAutoFit/>
          </a:bodyPr>
          <a:lstStyle/>
          <a:p>
            <a:pPr eaLnBrk="0" hangingPunct="0">
              <a:spcBef>
                <a:spcPct val="50000"/>
              </a:spcBef>
            </a:pPr>
            <a:r>
              <a:rPr lang="en-US" altLang="ko-KR" sz="2000" b="1">
                <a:ea typeface="Gulim" pitchFamily="34" charset="-127"/>
              </a:rPr>
              <a:t>Data</a:t>
            </a:r>
            <a:r>
              <a:rPr lang="en-US" altLang="ko-KR" sz="2000">
                <a:ea typeface="Gulim" pitchFamily="34" charset="-127"/>
              </a:rPr>
              <a:t> (Three Classes)</a:t>
            </a:r>
          </a:p>
        </p:txBody>
      </p:sp>
      <p:sp>
        <p:nvSpPr>
          <p:cNvPr id="174084" name="Text Box 4"/>
          <p:cNvSpPr txBox="1">
            <a:spLocks noChangeArrowheads="1"/>
          </p:cNvSpPr>
          <p:nvPr/>
        </p:nvSpPr>
        <p:spPr bwMode="auto">
          <a:xfrm>
            <a:off x="4572000" y="1676400"/>
            <a:ext cx="3810000" cy="1006475"/>
          </a:xfrm>
          <a:prstGeom prst="rect">
            <a:avLst/>
          </a:prstGeom>
          <a:noFill/>
          <a:ln w="9525">
            <a:noFill/>
            <a:miter lim="800000"/>
            <a:headEnd/>
            <a:tailEnd/>
          </a:ln>
        </p:spPr>
        <p:txBody>
          <a:bodyPr>
            <a:spAutoFit/>
          </a:bodyPr>
          <a:lstStyle/>
          <a:p>
            <a:pPr eaLnBrk="0" hangingPunct="0"/>
            <a:r>
              <a:rPr lang="en-US" altLang="ko-KR" sz="2000" b="1">
                <a:solidFill>
                  <a:schemeClr val="bg1"/>
                </a:solidFill>
                <a:ea typeface="Gulim" pitchFamily="34" charset="-127"/>
              </a:rPr>
              <a:t>Features</a:t>
            </a:r>
            <a:r>
              <a:rPr lang="en-US" altLang="ko-KR" sz="2000">
                <a:solidFill>
                  <a:schemeClr val="bg1"/>
                </a:solidFill>
                <a:ea typeface="Gulim" pitchFamily="34" charset="-127"/>
              </a:rPr>
              <a:t>:</a:t>
            </a:r>
          </a:p>
          <a:p>
            <a:pPr eaLnBrk="0" hangingPunct="0"/>
            <a:r>
              <a:rPr lang="en-US" altLang="ko-KR" sz="2000">
                <a:solidFill>
                  <a:schemeClr val="bg1"/>
                </a:solidFill>
                <a:ea typeface="Gulim" pitchFamily="34" charset="-127"/>
              </a:rPr>
              <a:t>10 Region-Based Clusters</a:t>
            </a:r>
          </a:p>
          <a:p>
            <a:pPr eaLnBrk="0" hangingPunct="0"/>
            <a:r>
              <a:rPr lang="en-US" altLang="ko-KR" sz="2000">
                <a:solidFill>
                  <a:schemeClr val="bg1"/>
                </a:solidFill>
                <a:ea typeface="Gulim" pitchFamily="34" charset="-127"/>
              </a:rPr>
              <a:t>37 Trajectory-Based Clusters</a:t>
            </a:r>
          </a:p>
        </p:txBody>
      </p:sp>
      <p:sp>
        <p:nvSpPr>
          <p:cNvPr id="174085" name="Text Box 5"/>
          <p:cNvSpPr txBox="1">
            <a:spLocks noChangeArrowheads="1"/>
          </p:cNvSpPr>
          <p:nvPr/>
        </p:nvSpPr>
        <p:spPr bwMode="auto">
          <a:xfrm>
            <a:off x="1143000" y="5867400"/>
            <a:ext cx="2362200" cy="396875"/>
          </a:xfrm>
          <a:prstGeom prst="rect">
            <a:avLst/>
          </a:prstGeom>
          <a:noFill/>
          <a:ln w="9525">
            <a:noFill/>
            <a:miter lim="800000"/>
            <a:headEnd/>
            <a:tailEnd/>
          </a:ln>
        </p:spPr>
        <p:txBody>
          <a:bodyPr>
            <a:spAutoFit/>
          </a:bodyPr>
          <a:lstStyle/>
          <a:p>
            <a:pPr eaLnBrk="0" hangingPunct="0">
              <a:spcBef>
                <a:spcPct val="50000"/>
              </a:spcBef>
            </a:pPr>
            <a:r>
              <a:rPr lang="en-US" altLang="ko-KR" sz="2000">
                <a:solidFill>
                  <a:schemeClr val="bg1"/>
                </a:solidFill>
                <a:ea typeface="Gulim" pitchFamily="34" charset="-127"/>
              </a:rPr>
              <a:t>Accuracy = 83.3%</a:t>
            </a:r>
          </a:p>
        </p:txBody>
      </p:sp>
      <p:pic>
        <p:nvPicPr>
          <p:cNvPr id="174086" name="Picture 6" descr="animal"/>
          <p:cNvPicPr>
            <a:picLocks noChangeAspect="1" noChangeArrowheads="1"/>
          </p:cNvPicPr>
          <p:nvPr/>
        </p:nvPicPr>
        <p:blipFill>
          <a:blip r:embed="rId3"/>
          <a:srcRect/>
          <a:stretch>
            <a:fillRect/>
          </a:stretch>
        </p:blipFill>
        <p:spPr bwMode="auto">
          <a:xfrm>
            <a:off x="3429000" y="2743200"/>
            <a:ext cx="5484813" cy="3532188"/>
          </a:xfrm>
          <a:prstGeom prst="rect">
            <a:avLst/>
          </a:prstGeom>
          <a:noFill/>
          <a:ln w="19050">
            <a:solidFill>
              <a:schemeClr val="tx2"/>
            </a:solidFill>
            <a:miter lim="800000"/>
            <a:headEnd/>
            <a:tailEnd/>
          </a:ln>
        </p:spPr>
      </p:pic>
      <p:sp>
        <p:nvSpPr>
          <p:cNvPr id="2577415" name="Rectangle 7"/>
          <p:cNvSpPr>
            <a:spLocks noGrp="1" noChangeArrowheads="1"/>
          </p:cNvSpPr>
          <p:nvPr>
            <p:ph type="title"/>
          </p:nvPr>
        </p:nvSpPr>
        <p:spPr>
          <a:xfrm>
            <a:off x="381000" y="230188"/>
            <a:ext cx="8382000" cy="498475"/>
          </a:xfrm>
        </p:spPr>
        <p:txBody>
          <a:bodyPr numCol="1" anchorCtr="0" compatLnSpc="1">
            <a:prstTxWarp prst="textNoShape">
              <a:avLst/>
            </a:prstTxWarp>
          </a:bodyPr>
          <a:lstStyle/>
          <a:p>
            <a:pPr eaLnBrk="1" hangingPunct="1">
              <a:defRPr/>
            </a:pPr>
            <a:endParaRPr altLang="zh-CN" sz="3600" b="1">
              <a:ln>
                <a:noFill/>
              </a:ln>
              <a:solidFill>
                <a:schemeClr val="tx2"/>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637"/>
          </a:xfrm>
        </p:spPr>
        <p:txBody>
          <a:bodyPr>
            <a:normAutofit/>
          </a:bodyPr>
          <a:lstStyle/>
          <a:p>
            <a:pPr defTabSz="914363" eaLnBrk="1" fontAlgn="auto" hangingPunct="1">
              <a:spcAft>
                <a:spcPts val="0"/>
              </a:spcAft>
              <a:defRPr/>
            </a:pPr>
            <a:r>
              <a:rPr altLang="zh-CN" sz="3600" b="1">
                <a:solidFill>
                  <a:schemeClr val="tx2"/>
                </a:solidFill>
              </a:rPr>
              <a:t>Find users with similar behavior (Yu et al. 10)</a:t>
            </a:r>
          </a:p>
        </p:txBody>
      </p:sp>
      <p:sp>
        <p:nvSpPr>
          <p:cNvPr id="175106" name="Text Placeholder 2"/>
          <p:cNvSpPr>
            <a:spLocks noGrp="1"/>
          </p:cNvSpPr>
          <p:nvPr>
            <p:ph type="body" sz="quarter" idx="10"/>
          </p:nvPr>
        </p:nvSpPr>
        <p:spPr>
          <a:xfrm>
            <a:off x="381000" y="1484313"/>
            <a:ext cx="8382000" cy="4681537"/>
          </a:xfrm>
        </p:spPr>
        <p:txBody>
          <a:bodyPr/>
          <a:lstStyle/>
          <a:p>
            <a:pPr eaLnBrk="1" hangingPunct="1">
              <a:lnSpc>
                <a:spcPct val="120000"/>
              </a:lnSpc>
            </a:pPr>
            <a:r>
              <a:rPr lang="en-US" altLang="zh-CN" sz="2800" smtClean="0"/>
              <a:t>Estimate the similarity between users: semantic location history (SLH)</a:t>
            </a:r>
          </a:p>
          <a:p>
            <a:pPr eaLnBrk="1" hangingPunct="1">
              <a:lnSpc>
                <a:spcPct val="120000"/>
              </a:lnSpc>
            </a:pPr>
            <a:r>
              <a:rPr lang="en-US" altLang="zh-CN" sz="2800" smtClean="0"/>
              <a:t>The similarity can include : Geographic overlaps(same place), Semantic overlaps(same type of place), Location sequence.</a:t>
            </a:r>
          </a:p>
        </p:txBody>
      </p:sp>
      <p:pic>
        <p:nvPicPr>
          <p:cNvPr id="175107" name="Picture 2"/>
          <p:cNvPicPr>
            <a:picLocks noChangeAspect="1" noChangeArrowheads="1"/>
          </p:cNvPicPr>
          <p:nvPr/>
        </p:nvPicPr>
        <p:blipFill>
          <a:blip r:embed="rId3"/>
          <a:srcRect/>
          <a:stretch>
            <a:fillRect/>
          </a:stretch>
        </p:blipFill>
        <p:spPr bwMode="auto">
          <a:xfrm>
            <a:off x="1062038" y="4221163"/>
            <a:ext cx="5351462" cy="233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23850" y="260350"/>
            <a:ext cx="6699250" cy="498598"/>
          </a:xfrm>
        </p:spPr>
        <p:txBody>
          <a:bodyPr/>
          <a:lstStyle/>
          <a:p>
            <a:pPr defTabSz="914363" eaLnBrk="1" fontAlgn="auto" hangingPunct="1">
              <a:spcAft>
                <a:spcPts val="0"/>
              </a:spcAft>
              <a:defRPr/>
            </a:pPr>
            <a:r>
              <a:rPr altLang="zh-CN" sz="3600" b="1"/>
              <a:t>Polygonal approximation</a:t>
            </a:r>
          </a:p>
        </p:txBody>
      </p:sp>
      <p:sp>
        <p:nvSpPr>
          <p:cNvPr id="26626" name="Rectangle 7"/>
          <p:cNvSpPr>
            <a:spLocks noChangeArrowheads="1"/>
          </p:cNvSpPr>
          <p:nvPr/>
        </p:nvSpPr>
        <p:spPr bwMode="auto">
          <a:xfrm>
            <a:off x="933450" y="2670175"/>
            <a:ext cx="1803400" cy="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sp>
        <p:nvSpPr>
          <p:cNvPr id="26627" name="Rectangle 9"/>
          <p:cNvSpPr>
            <a:spLocks noChangeArrowheads="1"/>
          </p:cNvSpPr>
          <p:nvPr/>
        </p:nvSpPr>
        <p:spPr bwMode="auto">
          <a:xfrm>
            <a:off x="933450" y="2670175"/>
            <a:ext cx="1803400" cy="0"/>
          </a:xfrm>
          <a:prstGeom prst="rect">
            <a:avLst/>
          </a:prstGeom>
          <a:noFill/>
          <a:ln w="9525">
            <a:noFill/>
            <a:miter lim="800000"/>
            <a:headEnd/>
            <a:tailEnd/>
          </a:ln>
        </p:spPr>
        <p:txBody>
          <a:bodyPr wrap="none">
            <a:spAutoFit/>
          </a:bodyPr>
          <a:lstStyle/>
          <a:p>
            <a:endParaRPr lang="zh-CN" altLang="en-US">
              <a:latin typeface="Calibri" pitchFamily="34" charset="0"/>
            </a:endParaRPr>
          </a:p>
        </p:txBody>
      </p:sp>
      <p:sp>
        <p:nvSpPr>
          <p:cNvPr id="26628" name="Rectangle 11"/>
          <p:cNvSpPr>
            <a:spLocks noChangeArrowheads="1"/>
          </p:cNvSpPr>
          <p:nvPr/>
        </p:nvSpPr>
        <p:spPr bwMode="auto">
          <a:xfrm>
            <a:off x="933450" y="2670175"/>
            <a:ext cx="1803400" cy="0"/>
          </a:xfrm>
          <a:prstGeom prst="rect">
            <a:avLst/>
          </a:prstGeom>
          <a:noFill/>
          <a:ln w="9525">
            <a:noFill/>
            <a:miter lim="800000"/>
            <a:headEnd/>
            <a:tailEnd/>
          </a:ln>
        </p:spPr>
        <p:txBody>
          <a:bodyPr wrap="none">
            <a:spAutoFit/>
          </a:bodyPr>
          <a:lstStyle/>
          <a:p>
            <a:endParaRPr lang="zh-CN" altLang="en-US">
              <a:latin typeface="Calibri" pitchFamily="34" charset="0"/>
            </a:endParaRPr>
          </a:p>
        </p:txBody>
      </p:sp>
      <p:pic>
        <p:nvPicPr>
          <p:cNvPr id="26629" name="Picture 97" descr="3"/>
          <p:cNvPicPr>
            <a:picLocks noChangeAspect="1" noChangeArrowheads="1"/>
          </p:cNvPicPr>
          <p:nvPr/>
        </p:nvPicPr>
        <p:blipFill>
          <a:blip r:embed="rId2"/>
          <a:srcRect l="6749" t="4500" r="6749"/>
          <a:stretch>
            <a:fillRect/>
          </a:stretch>
        </p:blipFill>
        <p:spPr bwMode="auto">
          <a:xfrm>
            <a:off x="5867400" y="1916113"/>
            <a:ext cx="2767013" cy="2290762"/>
          </a:xfrm>
          <a:prstGeom prst="rect">
            <a:avLst/>
          </a:prstGeom>
          <a:noFill/>
          <a:ln w="9525">
            <a:noFill/>
            <a:miter lim="800000"/>
            <a:headEnd/>
            <a:tailEnd/>
          </a:ln>
        </p:spPr>
      </p:pic>
      <p:pic>
        <p:nvPicPr>
          <p:cNvPr id="26630" name="Picture 98" descr="1"/>
          <p:cNvPicPr>
            <a:picLocks noChangeAspect="1" noChangeArrowheads="1"/>
          </p:cNvPicPr>
          <p:nvPr/>
        </p:nvPicPr>
        <p:blipFill>
          <a:blip r:embed="rId3"/>
          <a:srcRect l="6749" t="4500" r="6749" b="4500"/>
          <a:stretch>
            <a:fillRect/>
          </a:stretch>
        </p:blipFill>
        <p:spPr bwMode="auto">
          <a:xfrm>
            <a:off x="250825" y="1916113"/>
            <a:ext cx="2767013" cy="2182812"/>
          </a:xfrm>
          <a:prstGeom prst="rect">
            <a:avLst/>
          </a:prstGeom>
          <a:noFill/>
          <a:ln w="9525">
            <a:noFill/>
            <a:miter lim="800000"/>
            <a:headEnd/>
            <a:tailEnd/>
          </a:ln>
        </p:spPr>
      </p:pic>
      <p:pic>
        <p:nvPicPr>
          <p:cNvPr id="26631" name="Picture 99" descr="2"/>
          <p:cNvPicPr>
            <a:picLocks noChangeAspect="1" noChangeArrowheads="1"/>
          </p:cNvPicPr>
          <p:nvPr/>
        </p:nvPicPr>
        <p:blipFill>
          <a:blip r:embed="rId4"/>
          <a:srcRect l="6749" t="4500" r="6749" b="4500"/>
          <a:stretch>
            <a:fillRect/>
          </a:stretch>
        </p:blipFill>
        <p:spPr bwMode="auto">
          <a:xfrm>
            <a:off x="3059113" y="1916113"/>
            <a:ext cx="2767012" cy="2182812"/>
          </a:xfrm>
          <a:prstGeom prst="rect">
            <a:avLst/>
          </a:prstGeom>
          <a:noFill/>
          <a:ln w="9525">
            <a:noFill/>
            <a:miter lim="800000"/>
            <a:headEnd/>
            <a:tailEnd/>
          </a:ln>
        </p:spPr>
      </p:pic>
      <p:graphicFrame>
        <p:nvGraphicFramePr>
          <p:cNvPr id="57469" name="Group 125"/>
          <p:cNvGraphicFramePr>
            <a:graphicFrameLocks noGrp="1"/>
          </p:cNvGraphicFramePr>
          <p:nvPr/>
        </p:nvGraphicFramePr>
        <p:xfrm>
          <a:off x="323850" y="4221163"/>
          <a:ext cx="8280400" cy="304800"/>
        </p:xfrm>
        <a:graphic>
          <a:graphicData uri="http://schemas.openxmlformats.org/drawingml/2006/table">
            <a:tbl>
              <a:tblPr/>
              <a:tblGrid>
                <a:gridCol w="2760663"/>
                <a:gridCol w="2759075"/>
                <a:gridCol w="2760662"/>
              </a:tblGrid>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4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4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4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r>
            </a:tbl>
          </a:graphicData>
        </a:graphic>
      </p:graphicFrame>
      <p:sp>
        <p:nvSpPr>
          <p:cNvPr id="26636" name="Rectangle 127"/>
          <p:cNvSpPr>
            <a:spLocks noChangeArrowheads="1"/>
          </p:cNvSpPr>
          <p:nvPr/>
        </p:nvSpPr>
        <p:spPr bwMode="auto">
          <a:xfrm>
            <a:off x="2339975" y="4868863"/>
            <a:ext cx="4978400" cy="307975"/>
          </a:xfrm>
          <a:prstGeom prst="rect">
            <a:avLst/>
          </a:prstGeom>
          <a:noFill/>
          <a:ln w="9525">
            <a:noFill/>
            <a:miter lim="800000"/>
            <a:headEnd/>
            <a:tailEnd/>
          </a:ln>
        </p:spPr>
        <p:txBody>
          <a:bodyPr>
            <a:spAutoFit/>
          </a:bodyPr>
          <a:lstStyle/>
          <a:p>
            <a:pPr marL="381000" indent="-381000"/>
            <a:r>
              <a:rPr lang="en-US" altLang="zh-CN" sz="1400">
                <a:solidFill>
                  <a:schemeClr val="bg1"/>
                </a:solidFill>
                <a:latin typeface="Calibri" pitchFamily="34" charset="0"/>
              </a:rPr>
              <a:t>An example of polygonal approximation for the 5004 points route</a:t>
            </a:r>
          </a:p>
        </p:txBody>
      </p:sp>
      <p:sp>
        <p:nvSpPr>
          <p:cNvPr id="26637" name="Rectangle 10"/>
          <p:cNvSpPr>
            <a:spLocks noChangeArrowheads="1"/>
          </p:cNvSpPr>
          <p:nvPr/>
        </p:nvSpPr>
        <p:spPr bwMode="auto">
          <a:xfrm>
            <a:off x="395288" y="1412875"/>
            <a:ext cx="2633662" cy="276225"/>
          </a:xfrm>
          <a:prstGeom prst="rect">
            <a:avLst/>
          </a:prstGeom>
          <a:noFill/>
          <a:ln w="9525">
            <a:noFill/>
            <a:miter lim="800000"/>
            <a:headEnd/>
            <a:tailEnd/>
          </a:ln>
        </p:spPr>
        <p:txBody>
          <a:bodyPr wrap="none">
            <a:spAutoFit/>
          </a:bodyPr>
          <a:lstStyle/>
          <a:p>
            <a:r>
              <a:rPr lang="en-US" altLang="zh-CN" sz="1200">
                <a:solidFill>
                  <a:schemeClr val="bg1"/>
                </a:solidFill>
                <a:latin typeface="Calibri" pitchFamily="34" charset="0"/>
              </a:rPr>
              <a:t>Initial approximated route with M’ =78 </a:t>
            </a:r>
            <a:endParaRPr lang="en-US" sz="1200">
              <a:latin typeface="Calibri" pitchFamily="34" charset="0"/>
            </a:endParaRPr>
          </a:p>
        </p:txBody>
      </p:sp>
      <p:sp>
        <p:nvSpPr>
          <p:cNvPr id="26638" name="Rectangle 11"/>
          <p:cNvSpPr>
            <a:spLocks noChangeArrowheads="1"/>
          </p:cNvSpPr>
          <p:nvPr/>
        </p:nvSpPr>
        <p:spPr bwMode="auto">
          <a:xfrm>
            <a:off x="2987675" y="1341438"/>
            <a:ext cx="3006725" cy="460375"/>
          </a:xfrm>
          <a:prstGeom prst="rect">
            <a:avLst/>
          </a:prstGeom>
          <a:noFill/>
          <a:ln w="9525">
            <a:noFill/>
            <a:miter lim="800000"/>
            <a:headEnd/>
            <a:tailEnd/>
          </a:ln>
        </p:spPr>
        <p:txBody>
          <a:bodyPr>
            <a:spAutoFit/>
          </a:bodyPr>
          <a:lstStyle/>
          <a:p>
            <a:pPr algn="ctr"/>
            <a:r>
              <a:rPr lang="en-US" altLang="zh-CN" sz="1200">
                <a:solidFill>
                  <a:schemeClr val="bg1"/>
                </a:solidFill>
                <a:latin typeface="Calibri" pitchFamily="34" charset="0"/>
              </a:rPr>
              <a:t>Approximated route (M =73) after reduction</a:t>
            </a:r>
          </a:p>
          <a:p>
            <a:pPr algn="ctr"/>
            <a:r>
              <a:rPr lang="en-US" altLang="zh-CN" sz="1200">
                <a:solidFill>
                  <a:schemeClr val="bg1"/>
                </a:solidFill>
                <a:latin typeface="Calibri" pitchFamily="34" charset="0"/>
              </a:rPr>
              <a:t>⊿</a:t>
            </a:r>
            <a:r>
              <a:rPr lang="en-US" altLang="zh-CN" sz="1200" baseline="-25000">
                <a:solidFill>
                  <a:schemeClr val="bg1"/>
                </a:solidFill>
                <a:latin typeface="Calibri" pitchFamily="34" charset="0"/>
              </a:rPr>
              <a:t>ISE</a:t>
            </a:r>
            <a:r>
              <a:rPr lang="en-US" altLang="zh-CN" sz="1200">
                <a:solidFill>
                  <a:schemeClr val="bg1"/>
                </a:solidFill>
                <a:latin typeface="Calibri" pitchFamily="34" charset="0"/>
              </a:rPr>
              <a:t>(P’) = 1.1*10</a:t>
            </a:r>
            <a:r>
              <a:rPr lang="en-US" altLang="zh-CN" sz="1200" baseline="30000">
                <a:solidFill>
                  <a:schemeClr val="bg1"/>
                </a:solidFill>
                <a:latin typeface="Calibri" pitchFamily="34" charset="0"/>
              </a:rPr>
              <a:t>5</a:t>
            </a:r>
            <a:endParaRPr lang="en-US" altLang="zh-CN" sz="1200">
              <a:solidFill>
                <a:schemeClr val="bg1"/>
              </a:solidFill>
              <a:latin typeface="Calibri" pitchFamily="34" charset="0"/>
            </a:endParaRPr>
          </a:p>
        </p:txBody>
      </p:sp>
      <p:sp>
        <p:nvSpPr>
          <p:cNvPr id="26639" name="Rectangle 12"/>
          <p:cNvSpPr>
            <a:spLocks noChangeArrowheads="1"/>
          </p:cNvSpPr>
          <p:nvPr/>
        </p:nvSpPr>
        <p:spPr bwMode="auto">
          <a:xfrm>
            <a:off x="6011863" y="1341438"/>
            <a:ext cx="2722562" cy="460375"/>
          </a:xfrm>
          <a:prstGeom prst="rect">
            <a:avLst/>
          </a:prstGeom>
          <a:noFill/>
          <a:ln w="9525">
            <a:noFill/>
            <a:miter lim="800000"/>
            <a:headEnd/>
            <a:tailEnd/>
          </a:ln>
        </p:spPr>
        <p:txBody>
          <a:bodyPr wrap="none">
            <a:spAutoFit/>
          </a:bodyPr>
          <a:lstStyle/>
          <a:p>
            <a:pPr algn="ctr"/>
            <a:r>
              <a:rPr lang="en-US" altLang="zh-CN" sz="1200">
                <a:solidFill>
                  <a:schemeClr val="bg1"/>
                </a:solidFill>
                <a:latin typeface="Calibri" pitchFamily="34" charset="0"/>
              </a:rPr>
              <a:t> Approximated route after fine-tune step</a:t>
            </a:r>
          </a:p>
          <a:p>
            <a:pPr algn="ctr"/>
            <a:r>
              <a:rPr lang="en-US" altLang="zh-CN" sz="1200">
                <a:solidFill>
                  <a:schemeClr val="bg1"/>
                </a:solidFill>
                <a:latin typeface="Calibri" pitchFamily="34" charset="0"/>
              </a:rPr>
              <a:t>⊿</a:t>
            </a:r>
            <a:r>
              <a:rPr lang="en-US" altLang="zh-CN" sz="1200" baseline="-25000">
                <a:solidFill>
                  <a:schemeClr val="bg1"/>
                </a:solidFill>
                <a:latin typeface="Calibri" pitchFamily="34" charset="0"/>
              </a:rPr>
              <a:t>ISE</a:t>
            </a:r>
            <a:r>
              <a:rPr lang="en-US" altLang="zh-CN" sz="1200">
                <a:solidFill>
                  <a:schemeClr val="bg1"/>
                </a:solidFill>
                <a:latin typeface="Calibri" pitchFamily="34" charset="0"/>
              </a:rPr>
              <a:t>(P’) = 6.6*10</a:t>
            </a:r>
            <a:r>
              <a:rPr lang="en-US" altLang="zh-CN" sz="1200" baseline="30000">
                <a:solidFill>
                  <a:schemeClr val="bg1"/>
                </a:solidFill>
                <a:latin typeface="Calibri" pitchFamily="34" charset="0"/>
              </a:rPr>
              <a:t>4</a:t>
            </a:r>
            <a:endParaRPr lang="en-US" sz="120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260350"/>
            <a:ext cx="8640638" cy="997196"/>
          </a:xfrm>
        </p:spPr>
        <p:txBody>
          <a:bodyPr/>
          <a:lstStyle/>
          <a:p>
            <a:pPr defTabSz="914363" eaLnBrk="1" fontAlgn="auto" hangingPunct="1">
              <a:spcAft>
                <a:spcPts val="0"/>
              </a:spcAft>
              <a:defRPr/>
            </a:pPr>
            <a:r>
              <a:rPr altLang="zh-CN" sz="3600" b="1"/>
              <a:t>Multi-resolution Polygonal approximation</a:t>
            </a:r>
            <a:endParaRPr altLang="zh-CN" sz="3600">
              <a:solidFill>
                <a:schemeClr val="tx1"/>
              </a:solidFill>
            </a:endParaRPr>
          </a:p>
        </p:txBody>
      </p:sp>
      <p:pic>
        <p:nvPicPr>
          <p:cNvPr id="27650" name="Picture 93" descr="1"/>
          <p:cNvPicPr>
            <a:picLocks noChangeAspect="1" noChangeArrowheads="1"/>
          </p:cNvPicPr>
          <p:nvPr/>
        </p:nvPicPr>
        <p:blipFill>
          <a:blip r:embed="rId2"/>
          <a:srcRect l="6749" t="4500" r="6749" b="4500"/>
          <a:stretch>
            <a:fillRect/>
          </a:stretch>
        </p:blipFill>
        <p:spPr bwMode="auto">
          <a:xfrm>
            <a:off x="2051050" y="2349500"/>
            <a:ext cx="4568825" cy="3598863"/>
          </a:xfrm>
          <a:prstGeom prst="rect">
            <a:avLst/>
          </a:prstGeom>
          <a:noFill/>
          <a:ln w="9525">
            <a:noFill/>
            <a:miter lim="800000"/>
            <a:headEnd/>
            <a:tailEnd/>
          </a:ln>
        </p:spPr>
      </p:pic>
      <p:sp>
        <p:nvSpPr>
          <p:cNvPr id="27651" name="Rectangle 8"/>
          <p:cNvSpPr>
            <a:spLocks noChangeArrowheads="1"/>
          </p:cNvSpPr>
          <p:nvPr/>
        </p:nvSpPr>
        <p:spPr bwMode="auto">
          <a:xfrm>
            <a:off x="3151188" y="1773238"/>
            <a:ext cx="2716212" cy="368300"/>
          </a:xfrm>
          <a:prstGeom prst="rect">
            <a:avLst/>
          </a:prstGeom>
          <a:noFill/>
          <a:ln w="9525">
            <a:noFill/>
            <a:miter lim="800000"/>
            <a:headEnd/>
            <a:tailEnd/>
          </a:ln>
        </p:spPr>
        <p:txBody>
          <a:bodyPr wrap="none">
            <a:spAutoFit/>
          </a:bodyPr>
          <a:lstStyle/>
          <a:p>
            <a:pPr algn="ctr" defTabSz="449263" eaLnBrk="0" hangingPunct="0"/>
            <a:r>
              <a:rPr lang="en-US" altLang="zh-CN">
                <a:solidFill>
                  <a:schemeClr val="bg1"/>
                </a:solidFill>
                <a:latin typeface="Calibri" pitchFamily="34" charset="0"/>
              </a:rPr>
              <a:t>5004 points, original route </a:t>
            </a:r>
            <a:endParaRPr lang="en-US" altLang="zh-CN" b="1" i="1">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260350"/>
            <a:ext cx="8640638" cy="997196"/>
          </a:xfrm>
        </p:spPr>
        <p:txBody>
          <a:bodyPr/>
          <a:lstStyle/>
          <a:p>
            <a:pPr defTabSz="914363" eaLnBrk="1" fontAlgn="auto" hangingPunct="1">
              <a:spcAft>
                <a:spcPts val="0"/>
              </a:spcAft>
              <a:defRPr/>
            </a:pPr>
            <a:r>
              <a:rPr altLang="zh-CN" sz="3600" b="1"/>
              <a:t>Multi-resolution Polygonal approximation</a:t>
            </a:r>
            <a:endParaRPr altLang="zh-CN" sz="3600">
              <a:solidFill>
                <a:schemeClr val="tx1"/>
              </a:solidFill>
            </a:endParaRPr>
          </a:p>
        </p:txBody>
      </p:sp>
      <p:pic>
        <p:nvPicPr>
          <p:cNvPr id="28674" name="Picture 94" descr="2"/>
          <p:cNvPicPr>
            <a:picLocks noChangeAspect="1" noChangeArrowheads="1"/>
          </p:cNvPicPr>
          <p:nvPr/>
        </p:nvPicPr>
        <p:blipFill>
          <a:blip r:embed="rId2"/>
          <a:srcRect l="6749" t="4500" r="6749" b="4500"/>
          <a:stretch>
            <a:fillRect/>
          </a:stretch>
        </p:blipFill>
        <p:spPr bwMode="auto">
          <a:xfrm>
            <a:off x="1979613" y="2133600"/>
            <a:ext cx="4567237" cy="3598863"/>
          </a:xfrm>
          <a:prstGeom prst="rect">
            <a:avLst/>
          </a:prstGeom>
          <a:noFill/>
          <a:ln w="9525">
            <a:noFill/>
            <a:miter lim="800000"/>
            <a:headEnd/>
            <a:tailEnd/>
          </a:ln>
        </p:spPr>
      </p:pic>
      <p:sp>
        <p:nvSpPr>
          <p:cNvPr id="28675" name="Rectangle 8"/>
          <p:cNvSpPr>
            <a:spLocks noChangeArrowheads="1"/>
          </p:cNvSpPr>
          <p:nvPr/>
        </p:nvSpPr>
        <p:spPr bwMode="auto">
          <a:xfrm>
            <a:off x="3276600" y="1628775"/>
            <a:ext cx="1916113" cy="369888"/>
          </a:xfrm>
          <a:prstGeom prst="rect">
            <a:avLst/>
          </a:prstGeom>
          <a:noFill/>
          <a:ln w="9525">
            <a:noFill/>
            <a:miter lim="800000"/>
            <a:headEnd/>
            <a:tailEnd/>
          </a:ln>
        </p:spPr>
        <p:txBody>
          <a:bodyPr wrap="none">
            <a:spAutoFit/>
          </a:bodyPr>
          <a:lstStyle/>
          <a:p>
            <a:pPr algn="ctr" defTabSz="449263" eaLnBrk="0" hangingPunct="0"/>
            <a:r>
              <a:rPr lang="en-US" altLang="zh-CN">
                <a:solidFill>
                  <a:schemeClr val="bg1"/>
                </a:solidFill>
                <a:latin typeface="Calibri" pitchFamily="34" charset="0"/>
              </a:rPr>
              <a:t>294 points, scale 1</a:t>
            </a:r>
            <a:endParaRPr lang="en-US" altLang="zh-CN" b="1" i="1">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260350"/>
            <a:ext cx="8640638" cy="997196"/>
          </a:xfrm>
        </p:spPr>
        <p:txBody>
          <a:bodyPr/>
          <a:lstStyle/>
          <a:p>
            <a:pPr defTabSz="914363" eaLnBrk="1" fontAlgn="auto" hangingPunct="1">
              <a:spcAft>
                <a:spcPts val="0"/>
              </a:spcAft>
              <a:defRPr/>
            </a:pPr>
            <a:r>
              <a:rPr altLang="zh-CN" sz="3600" b="1"/>
              <a:t>Multi-resolution Polygonal approximation</a:t>
            </a:r>
            <a:endParaRPr altLang="zh-CN" sz="3600">
              <a:solidFill>
                <a:schemeClr val="tx1"/>
              </a:solidFill>
            </a:endParaRPr>
          </a:p>
        </p:txBody>
      </p:sp>
      <p:pic>
        <p:nvPicPr>
          <p:cNvPr id="29698" name="Picture 95" descr="3"/>
          <p:cNvPicPr>
            <a:picLocks noChangeAspect="1" noChangeArrowheads="1"/>
          </p:cNvPicPr>
          <p:nvPr/>
        </p:nvPicPr>
        <p:blipFill>
          <a:blip r:embed="rId2"/>
          <a:srcRect l="6749" t="4500" r="6749" b="4500"/>
          <a:stretch>
            <a:fillRect/>
          </a:stretch>
        </p:blipFill>
        <p:spPr bwMode="auto">
          <a:xfrm>
            <a:off x="1835150" y="2349500"/>
            <a:ext cx="4568825" cy="3598863"/>
          </a:xfrm>
          <a:prstGeom prst="rect">
            <a:avLst/>
          </a:prstGeom>
          <a:noFill/>
          <a:ln w="9525">
            <a:noFill/>
            <a:miter lim="800000"/>
            <a:headEnd/>
            <a:tailEnd/>
          </a:ln>
        </p:spPr>
      </p:pic>
      <p:sp>
        <p:nvSpPr>
          <p:cNvPr id="29699" name="Rectangle 8"/>
          <p:cNvSpPr>
            <a:spLocks noChangeArrowheads="1"/>
          </p:cNvSpPr>
          <p:nvPr/>
        </p:nvSpPr>
        <p:spPr bwMode="auto">
          <a:xfrm>
            <a:off x="3203575" y="1700213"/>
            <a:ext cx="1958975" cy="369887"/>
          </a:xfrm>
          <a:prstGeom prst="rect">
            <a:avLst/>
          </a:prstGeom>
          <a:noFill/>
          <a:ln w="9525">
            <a:noFill/>
            <a:miter lim="800000"/>
            <a:headEnd/>
            <a:tailEnd/>
          </a:ln>
        </p:spPr>
        <p:txBody>
          <a:bodyPr wrap="none">
            <a:spAutoFit/>
          </a:bodyPr>
          <a:lstStyle/>
          <a:p>
            <a:pPr algn="ctr" defTabSz="449263" eaLnBrk="0" hangingPunct="0"/>
            <a:r>
              <a:rPr lang="en-US" altLang="zh-CN">
                <a:solidFill>
                  <a:schemeClr val="bg1"/>
                </a:solidFill>
                <a:latin typeface="Calibri" pitchFamily="34" charset="0"/>
              </a:rPr>
              <a:t>78  points , scale 2 </a:t>
            </a:r>
            <a:endParaRPr lang="en-US" altLang="zh-CN" b="1" i="1">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260350"/>
            <a:ext cx="8640638" cy="997196"/>
          </a:xfrm>
        </p:spPr>
        <p:txBody>
          <a:bodyPr/>
          <a:lstStyle/>
          <a:p>
            <a:pPr defTabSz="914363" eaLnBrk="1" fontAlgn="auto" hangingPunct="1">
              <a:spcAft>
                <a:spcPts val="0"/>
              </a:spcAft>
              <a:defRPr/>
            </a:pPr>
            <a:r>
              <a:rPr altLang="zh-CN" sz="3600" b="1"/>
              <a:t>Multi-resolution Polygonal approximation</a:t>
            </a:r>
            <a:endParaRPr altLang="zh-CN" sz="3600">
              <a:solidFill>
                <a:schemeClr val="tx1"/>
              </a:solidFill>
            </a:endParaRPr>
          </a:p>
        </p:txBody>
      </p:sp>
      <p:pic>
        <p:nvPicPr>
          <p:cNvPr id="30722" name="Picture 96" descr="4"/>
          <p:cNvPicPr>
            <a:picLocks noChangeAspect="1" noChangeArrowheads="1"/>
          </p:cNvPicPr>
          <p:nvPr/>
        </p:nvPicPr>
        <p:blipFill>
          <a:blip r:embed="rId2"/>
          <a:srcRect l="6749" t="4500" r="6749" b="4500"/>
          <a:stretch>
            <a:fillRect/>
          </a:stretch>
        </p:blipFill>
        <p:spPr bwMode="auto">
          <a:xfrm>
            <a:off x="1692275" y="2276475"/>
            <a:ext cx="4567238" cy="3600450"/>
          </a:xfrm>
          <a:prstGeom prst="rect">
            <a:avLst/>
          </a:prstGeom>
          <a:noFill/>
          <a:ln w="9525">
            <a:noFill/>
            <a:miter lim="800000"/>
            <a:headEnd/>
            <a:tailEnd/>
          </a:ln>
        </p:spPr>
      </p:pic>
      <p:sp>
        <p:nvSpPr>
          <p:cNvPr id="30723" name="Rectangle 8"/>
          <p:cNvSpPr>
            <a:spLocks noChangeArrowheads="1"/>
          </p:cNvSpPr>
          <p:nvPr/>
        </p:nvSpPr>
        <p:spPr bwMode="auto">
          <a:xfrm>
            <a:off x="2987675" y="1773238"/>
            <a:ext cx="1905000" cy="368300"/>
          </a:xfrm>
          <a:prstGeom prst="rect">
            <a:avLst/>
          </a:prstGeom>
          <a:noFill/>
          <a:ln w="9525">
            <a:noFill/>
            <a:miter lim="800000"/>
            <a:headEnd/>
            <a:tailEnd/>
          </a:ln>
        </p:spPr>
        <p:txBody>
          <a:bodyPr wrap="none">
            <a:spAutoFit/>
          </a:bodyPr>
          <a:lstStyle/>
          <a:p>
            <a:pPr algn="ctr" defTabSz="449263" eaLnBrk="0" hangingPunct="0"/>
            <a:r>
              <a:rPr lang="en-US" altLang="zh-CN">
                <a:solidFill>
                  <a:schemeClr val="bg1"/>
                </a:solidFill>
                <a:latin typeface="Calibri" pitchFamily="34" charset="0"/>
              </a:rPr>
              <a:t>42 points , scale 3</a:t>
            </a:r>
            <a:r>
              <a:rPr lang="zh-CN" altLang="en-GB">
                <a:solidFill>
                  <a:schemeClr val="bg1"/>
                </a:solidFill>
                <a:latin typeface="Calibri" pitchFamily="34" charset="0"/>
              </a:rPr>
              <a:t> </a:t>
            </a:r>
            <a:endParaRPr lang="en-US" altLang="zh-CN" b="1" i="1">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hite with Blue Grid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DD15B6B-50F3-4C27-964A-F79CC8E1924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C4A5E9-B8C9-404A-87B0-0652176887C1}">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Grid Segoe Template</Template>
  <TotalTime>8341</TotalTime>
  <Words>4654</Words>
  <Application>Microsoft Office PowerPoint</Application>
  <PresentationFormat>On-screen Show (4:3)</PresentationFormat>
  <Paragraphs>412</Paragraphs>
  <Slides>46</Slides>
  <Notes>37</Notes>
  <HiddenSlides>0</HiddenSlides>
  <MMClips>0</MMClips>
  <ScaleCrop>false</ScaleCrop>
  <HeadingPairs>
    <vt:vector size="8" baseType="variant">
      <vt:variant>
        <vt:lpstr>Fonts Used</vt:lpstr>
      </vt:variant>
      <vt:variant>
        <vt:i4>11</vt:i4>
      </vt:variant>
      <vt:variant>
        <vt:lpstr>Design Template</vt:lpstr>
      </vt:variant>
      <vt:variant>
        <vt:i4>4</vt:i4>
      </vt:variant>
      <vt:variant>
        <vt:lpstr>Embedded OLE Servers</vt:lpstr>
      </vt:variant>
      <vt:variant>
        <vt:i4>1</vt:i4>
      </vt:variant>
      <vt:variant>
        <vt:lpstr>Slide Titles</vt:lpstr>
      </vt:variant>
      <vt:variant>
        <vt:i4>46</vt:i4>
      </vt:variant>
    </vt:vector>
  </HeadingPairs>
  <TitlesOfParts>
    <vt:vector size="62" baseType="lpstr">
      <vt:lpstr>Arial</vt:lpstr>
      <vt:lpstr>Calibri</vt:lpstr>
      <vt:lpstr>Courier New</vt:lpstr>
      <vt:lpstr>宋体</vt:lpstr>
      <vt:lpstr>Times New Roman</vt:lpstr>
      <vt:lpstr>Times</vt:lpstr>
      <vt:lpstr>Segoe</vt:lpstr>
      <vt:lpstr>TimesNewRomanPSMT</vt:lpstr>
      <vt:lpstr>맑은 고딕</vt:lpstr>
      <vt:lpstr>Gulim</vt:lpstr>
      <vt:lpstr>Wingdings</vt:lpstr>
      <vt:lpstr>1_White with Blue Grid Segoe Template</vt:lpstr>
      <vt:lpstr>White with Courier font for code slides</vt:lpstr>
      <vt:lpstr>1_White with Blue Grid Segoe Template</vt:lpstr>
      <vt:lpstr>1_White with Blue Grid Segoe Template</vt:lpstr>
      <vt:lpstr>Equation</vt:lpstr>
      <vt:lpstr>GPS Trajectories Analysis in MOPSI Project</vt:lpstr>
      <vt:lpstr>Introduction</vt:lpstr>
      <vt:lpstr>Outline</vt:lpstr>
      <vt:lpstr>Slide 4</vt:lpstr>
      <vt:lpstr>Slide 5</vt:lpstr>
      <vt:lpstr>Slide 6</vt:lpstr>
      <vt:lpstr>Slide 7</vt:lpstr>
      <vt:lpstr>Slide 8</vt:lpstr>
      <vt:lpstr>Slide 9</vt:lpstr>
      <vt:lpstr>Slide 10</vt:lpstr>
      <vt:lpstr>Slide 11</vt:lpstr>
      <vt:lpstr>Slide 12</vt:lpstr>
      <vt:lpstr>Route segmentation and classification </vt:lpstr>
      <vt:lpstr>Methodology</vt:lpstr>
      <vt:lpstr>GPS signal pre-filtering</vt:lpstr>
      <vt:lpstr>Outlier removal </vt:lpstr>
      <vt:lpstr>Slide 17</vt:lpstr>
      <vt:lpstr>Slide 18</vt:lpstr>
      <vt:lpstr>Slide 19</vt:lpstr>
      <vt:lpstr>Slide 20</vt:lpstr>
      <vt:lpstr>Slide 21</vt:lpstr>
      <vt:lpstr>Slide 22</vt:lpstr>
      <vt:lpstr>Slide 23</vt:lpstr>
      <vt:lpstr>Slide 24</vt:lpstr>
      <vt:lpstr>Slide 25</vt:lpstr>
      <vt:lpstr>Future work</vt:lpstr>
      <vt:lpstr>Slide 27</vt:lpstr>
      <vt:lpstr>Slide 28</vt:lpstr>
      <vt:lpstr>Slide 29</vt:lpstr>
      <vt:lpstr>Slide 30</vt:lpstr>
      <vt:lpstr>GPS trajectory compression</vt:lpstr>
      <vt:lpstr>Simple algorithms for GPS trajectory compression</vt:lpstr>
      <vt:lpstr>Slide 33</vt:lpstr>
      <vt:lpstr>Our algorithm  </vt:lpstr>
      <vt:lpstr>Result </vt:lpstr>
      <vt:lpstr>Result </vt:lpstr>
      <vt:lpstr>Result </vt:lpstr>
      <vt:lpstr>Result: Compression performance</vt:lpstr>
      <vt:lpstr>Result: Time cost and average SED</vt:lpstr>
      <vt:lpstr>Slide 40</vt:lpstr>
      <vt:lpstr>Comparison</vt:lpstr>
      <vt:lpstr>Trajectory Pattern (Giannotti et al. 07)</vt:lpstr>
      <vt:lpstr>Sample T-Patterns</vt:lpstr>
      <vt:lpstr>Trajectory Clustering (Lee et al. 07)</vt:lpstr>
      <vt:lpstr>Slide 45</vt:lpstr>
      <vt:lpstr>Find users with similar behavior (Yu et al.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mchen</dc:creator>
  <cp:lastModifiedBy>franti</cp:lastModifiedBy>
  <cp:revision>491</cp:revision>
  <dcterms:created xsi:type="dcterms:W3CDTF">2010-06-28T11:17:08Z</dcterms:created>
  <dcterms:modified xsi:type="dcterms:W3CDTF">2013-04-15T11:10:57Z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