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sldIdLst>
    <p:sldId id="256" r:id="rId3"/>
    <p:sldId id="298" r:id="rId4"/>
    <p:sldId id="292" r:id="rId5"/>
    <p:sldId id="257" r:id="rId6"/>
    <p:sldId id="258" r:id="rId7"/>
    <p:sldId id="282" r:id="rId8"/>
    <p:sldId id="283" r:id="rId9"/>
    <p:sldId id="284" r:id="rId10"/>
    <p:sldId id="270" r:id="rId11"/>
    <p:sldId id="271" r:id="rId12"/>
    <p:sldId id="281" r:id="rId13"/>
    <p:sldId id="287" r:id="rId14"/>
    <p:sldId id="289" r:id="rId15"/>
    <p:sldId id="288" r:id="rId16"/>
    <p:sldId id="269" r:id="rId17"/>
    <p:sldId id="264" r:id="rId18"/>
    <p:sldId id="290" r:id="rId19"/>
    <p:sldId id="293" r:id="rId20"/>
    <p:sldId id="294" r:id="rId21"/>
    <p:sldId id="297" r:id="rId22"/>
    <p:sldId id="296" r:id="rId23"/>
    <p:sldId id="295" r:id="rId24"/>
    <p:sldId id="291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400"/>
    <a:srgbClr val="FF9900"/>
    <a:srgbClr val="FF00FF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95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30-60 seconds (~1 minute)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You can see above a typical web-page that can be found by our search engine, in which I highlighted the various address elements (red – street-names, green numbers, blue - municipalities, magenta – telephone numbers) along with the detected address blocks (cyan).</a:t>
            </a:r>
            <a:endParaRPr lang="ro-RO" smtClean="0"/>
          </a:p>
        </p:txBody>
      </p:sp>
      <p:sp>
        <p:nvSpPr>
          <p:cNvPr id="32772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A62C00-D4EE-45CD-83C4-FB753D7C3146}" type="slidenum">
              <a:rPr lang="ro-RO"/>
              <a:pPr/>
              <a:t>16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450320"/>
            <a:ext cx="2590800" cy="384048"/>
          </a:xfrm>
        </p:spPr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428184"/>
            <a:ext cx="609600" cy="457200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450320"/>
            <a:ext cx="35814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rtlCol="0" anchor="b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3/5/2013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.uef.fi/mops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e.ugal.ro/icstcc2012" TargetMode="External"/><Relationship Id="rId2" Type="http://schemas.openxmlformats.org/officeDocument/2006/relationships/hyperlink" Target="http://www.webi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laboratecom.org/2012/show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ing.com/airport/fi/joe.en.html" TargetMode="External"/><Relationship Id="rId2" Type="http://schemas.openxmlformats.org/officeDocument/2006/relationships/hyperlink" Target="http://www.booking.com/hotel/fi/scouts-youth-hostel.en-gb.html?aid=357010;label=gog235jc-airport-en-fi-joe-unspec-fi-com;sid=cd02fcc227a03bc47c99e843912c99b6;dc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Andrei </a:t>
            </a:r>
            <a:r>
              <a:rPr lang="en-US" b="1" dirty="0" err="1" smtClean="0"/>
              <a:t>Tabarcea</a:t>
            </a:r>
            <a:r>
              <a:rPr lang="en-US" dirty="0" smtClean="0"/>
              <a:t>, Matti Mononen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 smtClean="0"/>
              <a:t>.03.2013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World-wide location-based search using OpenStreetMap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idx="1"/>
          </p:nvPr>
        </p:nvSpPr>
        <p:spPr>
          <a:xfrm>
            <a:off x="457200" y="764704"/>
            <a:ext cx="8229600" cy="54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Convert user location (lat, lon) into user address = </a:t>
            </a:r>
            <a:r>
              <a:rPr lang="en" sz="2000" b="1" dirty="0"/>
              <a:t>Geocoding </a:t>
            </a:r>
            <a:r>
              <a:rPr lang="en" sz="2000" dirty="0" smtClean="0"/>
              <a:t>step</a:t>
            </a:r>
            <a:endParaRPr lang="en" sz="2000" dirty="0"/>
          </a:p>
          <a:p>
            <a:pPr marL="457200" lvl="0" indent="-342900" rtl="0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 smtClean="0"/>
              <a:t>Search with </a:t>
            </a:r>
            <a:r>
              <a:rPr lang="en" sz="2000" dirty="0"/>
              <a:t>the query "keyword+city" using an external search engine API </a:t>
            </a:r>
            <a:r>
              <a:rPr lang="en" sz="2000" dirty="0" smtClean="0"/>
              <a:t>and </a:t>
            </a:r>
            <a:r>
              <a:rPr lang="en" sz="2000" dirty="0"/>
              <a:t>download the first k results (web pages) = </a:t>
            </a:r>
            <a:r>
              <a:rPr lang="en" sz="2000" b="1" dirty="0"/>
              <a:t>Web page retrieval</a:t>
            </a:r>
            <a:r>
              <a:rPr lang="en" sz="2000" dirty="0"/>
              <a:t> </a:t>
            </a:r>
            <a:r>
              <a:rPr lang="en" sz="2000" dirty="0" smtClean="0"/>
              <a:t>step</a:t>
            </a:r>
            <a:endParaRPr lang="en" sz="2000" dirty="0"/>
          </a:p>
          <a:p>
            <a:pPr marL="457200" lvl="0" indent="-342900" rtl="0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Detect addresses and </a:t>
            </a:r>
            <a:r>
              <a:rPr lang="en" sz="2000" dirty="0" smtClean="0"/>
              <a:t>additional informatio from </a:t>
            </a:r>
            <a:r>
              <a:rPr lang="en" sz="2000" dirty="0"/>
              <a:t>the downloaded web pages = </a:t>
            </a:r>
            <a:r>
              <a:rPr lang="en" sz="2000" b="1" dirty="0"/>
              <a:t>Data mining</a:t>
            </a:r>
            <a:r>
              <a:rPr lang="en" sz="2000" dirty="0"/>
              <a:t> </a:t>
            </a:r>
            <a:r>
              <a:rPr lang="en" sz="2000" dirty="0" smtClean="0"/>
              <a:t>step</a:t>
            </a:r>
            <a:endParaRPr lang="en" sz="2000" dirty="0"/>
          </a:p>
          <a:p>
            <a:pPr marL="457200" lvl="0" indent="-342900" rtl="0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Ranking the results (distance, relevance etc.) = </a:t>
            </a:r>
            <a:r>
              <a:rPr lang="en" sz="2000" b="1" dirty="0"/>
              <a:t>Ranking </a:t>
            </a:r>
            <a:r>
              <a:rPr lang="en" sz="2000" dirty="0" smtClean="0"/>
              <a:t>step</a:t>
            </a:r>
            <a:endParaRPr lang="en" sz="2000" dirty="0"/>
          </a:p>
          <a:p>
            <a:pPr marL="457200" lvl="0" indent="-342900" rtl="0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Display the search results to the </a:t>
            </a:r>
            <a:r>
              <a:rPr lang="en" sz="2000" dirty="0" smtClean="0"/>
              <a:t>user</a:t>
            </a:r>
            <a:endParaRPr lang="en" sz="2000" dirty="0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Proposed steps</a:t>
            </a:r>
          </a:p>
        </p:txBody>
      </p:sp>
      <p:grpSp>
        <p:nvGrpSpPr>
          <p:cNvPr id="4" name="Shape 106"/>
          <p:cNvGrpSpPr/>
          <p:nvPr/>
        </p:nvGrpSpPr>
        <p:grpSpPr>
          <a:xfrm>
            <a:off x="734278" y="4221088"/>
            <a:ext cx="8230209" cy="2448272"/>
            <a:chOff x="353278" y="2010544"/>
            <a:chExt cx="8230209" cy="2448272"/>
          </a:xfrm>
        </p:grpSpPr>
        <p:grpSp>
          <p:nvGrpSpPr>
            <p:cNvPr id="5" name="Shape 107"/>
            <p:cNvGrpSpPr/>
            <p:nvPr/>
          </p:nvGrpSpPr>
          <p:grpSpPr>
            <a:xfrm>
              <a:off x="396753" y="2010544"/>
              <a:ext cx="7250631" cy="2448272"/>
              <a:chOff x="320553" y="1858144"/>
              <a:chExt cx="7250631" cy="2448272"/>
            </a:xfrm>
          </p:grpSpPr>
          <p:sp>
            <p:nvSpPr>
              <p:cNvPr id="7" name="Shape 108"/>
              <p:cNvSpPr/>
              <p:nvPr/>
            </p:nvSpPr>
            <p:spPr>
              <a:xfrm>
                <a:off x="1437700" y="1937750"/>
                <a:ext cx="1080300" cy="6876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1. Geocoder</a:t>
                </a:r>
                <a:endParaRPr lang="en" sz="1600" dirty="0"/>
              </a:p>
            </p:txBody>
          </p:sp>
          <p:sp>
            <p:nvSpPr>
              <p:cNvPr id="8" name="Shape 109"/>
              <p:cNvSpPr/>
              <p:nvPr/>
            </p:nvSpPr>
            <p:spPr>
              <a:xfrm>
                <a:off x="3062900" y="2491350"/>
                <a:ext cx="1051900" cy="7680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 2.</a:t>
                </a:r>
              </a:p>
              <a:p>
                <a:pPr algn="ctr">
                  <a:buNone/>
                </a:pPr>
                <a:r>
                  <a:rPr lang="en" sz="1600" dirty="0" smtClean="0"/>
                  <a:t>Web page retrieval</a:t>
                </a:r>
                <a:endParaRPr lang="en" sz="1600" dirty="0"/>
              </a:p>
            </p:txBody>
          </p:sp>
          <p:cxnSp>
            <p:nvCxnSpPr>
              <p:cNvPr id="9" name="Shape 110"/>
              <p:cNvCxnSpPr>
                <a:endCxn id="7" idx="1"/>
              </p:cNvCxnSpPr>
              <p:nvPr/>
            </p:nvCxnSpPr>
            <p:spPr>
              <a:xfrm rot="10800000" flipH="1">
                <a:off x="830500" y="2281550"/>
                <a:ext cx="607199" cy="299099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0" name="Shape 111"/>
              <p:cNvCxnSpPr>
                <a:endCxn id="8" idx="1"/>
              </p:cNvCxnSpPr>
              <p:nvPr/>
            </p:nvCxnSpPr>
            <p:spPr>
              <a:xfrm>
                <a:off x="848299" y="2812950"/>
                <a:ext cx="2214601" cy="624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" name="Shape 112"/>
              <p:cNvCxnSpPr>
                <a:stCxn id="7" idx="3"/>
                <a:endCxn id="8" idx="1"/>
              </p:cNvCxnSpPr>
              <p:nvPr/>
            </p:nvCxnSpPr>
            <p:spPr>
              <a:xfrm>
                <a:off x="2518000" y="2281550"/>
                <a:ext cx="544900" cy="5938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2" name="Shape 113"/>
              <p:cNvSpPr/>
              <p:nvPr/>
            </p:nvSpPr>
            <p:spPr>
              <a:xfrm>
                <a:off x="4931634" y="2434208"/>
                <a:ext cx="821399" cy="864096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3. </a:t>
                </a:r>
              </a:p>
              <a:p>
                <a:pPr algn="ctr">
                  <a:buNone/>
                </a:pPr>
                <a:r>
                  <a:rPr lang="en" sz="1600" dirty="0" smtClean="0"/>
                  <a:t>Data </a:t>
                </a:r>
                <a:r>
                  <a:rPr lang="en" sz="1600" dirty="0"/>
                  <a:t>mining</a:t>
                </a:r>
              </a:p>
            </p:txBody>
          </p:sp>
          <p:sp>
            <p:nvSpPr>
              <p:cNvPr id="13" name="Shape 114"/>
              <p:cNvSpPr/>
              <p:nvPr/>
            </p:nvSpPr>
            <p:spPr>
              <a:xfrm>
                <a:off x="6705084" y="2434208"/>
                <a:ext cx="866100" cy="864096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4. Result </a:t>
                </a:r>
                <a:r>
                  <a:rPr lang="en" sz="1600" dirty="0"/>
                  <a:t>ranking</a:t>
                </a:r>
              </a:p>
            </p:txBody>
          </p:sp>
          <p:cxnSp>
            <p:nvCxnSpPr>
              <p:cNvPr id="14" name="Shape 115"/>
              <p:cNvCxnSpPr>
                <a:stCxn id="8" idx="3"/>
                <a:endCxn id="12" idx="1"/>
              </p:cNvCxnSpPr>
              <p:nvPr/>
            </p:nvCxnSpPr>
            <p:spPr>
              <a:xfrm flipV="1">
                <a:off x="4114800" y="2866256"/>
                <a:ext cx="816834" cy="9094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5" name="Shape 116"/>
              <p:cNvCxnSpPr>
                <a:stCxn id="12" idx="3"/>
                <a:endCxn id="13" idx="1"/>
              </p:cNvCxnSpPr>
              <p:nvPr/>
            </p:nvCxnSpPr>
            <p:spPr>
              <a:xfrm>
                <a:off x="5753033" y="2866256"/>
                <a:ext cx="952051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16" name="Shape 117"/>
              <p:cNvGrpSpPr/>
              <p:nvPr/>
            </p:nvGrpSpPr>
            <p:grpSpPr>
              <a:xfrm>
                <a:off x="320553" y="2187750"/>
                <a:ext cx="612599" cy="1095599"/>
                <a:chOff x="320553" y="2187750"/>
                <a:chExt cx="612599" cy="1095599"/>
              </a:xfrm>
            </p:grpSpPr>
            <p:grpSp>
              <p:nvGrpSpPr>
                <p:cNvPr id="22" name="Shape 118"/>
                <p:cNvGrpSpPr/>
                <p:nvPr/>
              </p:nvGrpSpPr>
              <p:grpSpPr>
                <a:xfrm>
                  <a:off x="457199" y="2187750"/>
                  <a:ext cx="339307" cy="812699"/>
                  <a:chOff x="946642" y="3420075"/>
                  <a:chExt cx="339307" cy="812699"/>
                </a:xfrm>
              </p:grpSpPr>
              <p:sp>
                <p:nvSpPr>
                  <p:cNvPr id="24" name="Shape 119"/>
                  <p:cNvSpPr/>
                  <p:nvPr/>
                </p:nvSpPr>
                <p:spPr>
                  <a:xfrm>
                    <a:off x="991200" y="3420075"/>
                    <a:ext cx="241199" cy="241199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endParaRPr sz="1600"/>
                  </a:p>
                </p:txBody>
              </p:sp>
              <p:cxnSp>
                <p:nvCxnSpPr>
                  <p:cNvPr id="25" name="Shape 120"/>
                  <p:cNvCxnSpPr>
                    <a:stCxn id="24" idx="4"/>
                  </p:cNvCxnSpPr>
                  <p:nvPr/>
                </p:nvCxnSpPr>
                <p:spPr>
                  <a:xfrm>
                    <a:off x="1111799" y="3661274"/>
                    <a:ext cx="4500" cy="3303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26" name="Shape 121"/>
                  <p:cNvCxnSpPr/>
                  <p:nvPr/>
                </p:nvCxnSpPr>
                <p:spPr>
                  <a:xfrm flipH="1">
                    <a:off x="946642" y="4018354"/>
                    <a:ext cx="178500" cy="1964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27" name="Shape 122"/>
                  <p:cNvCxnSpPr/>
                  <p:nvPr/>
                </p:nvCxnSpPr>
                <p:spPr>
                  <a:xfrm>
                    <a:off x="1116150" y="3991575"/>
                    <a:ext cx="169800" cy="2411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28" name="Shape 123"/>
                  <p:cNvCxnSpPr/>
                  <p:nvPr/>
                </p:nvCxnSpPr>
                <p:spPr>
                  <a:xfrm flipH="1">
                    <a:off x="955475" y="3759400"/>
                    <a:ext cx="151799" cy="1428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29" name="Shape 124"/>
                  <p:cNvCxnSpPr/>
                  <p:nvPr/>
                </p:nvCxnSpPr>
                <p:spPr>
                  <a:xfrm>
                    <a:off x="1125150" y="3804050"/>
                    <a:ext cx="151799" cy="536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</p:grpSp>
            <p:sp>
              <p:nvSpPr>
                <p:cNvPr id="23" name="Shape 125"/>
                <p:cNvSpPr txBox="1"/>
                <p:nvPr/>
              </p:nvSpPr>
              <p:spPr>
                <a:xfrm>
                  <a:off x="320553" y="2924250"/>
                  <a:ext cx="612599" cy="359099"/>
                </a:xfrm>
                <a:prstGeom prst="rect">
                  <a:avLst/>
                </a:prstGeom>
                <a:noFill/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buNone/>
                  </a:pPr>
                  <a:r>
                    <a:rPr lang="en" sz="1600"/>
                    <a:t>User</a:t>
                  </a:r>
                </a:p>
              </p:txBody>
            </p:sp>
          </p:grpSp>
          <p:sp>
            <p:nvSpPr>
              <p:cNvPr id="17" name="Shape 126"/>
              <p:cNvSpPr txBox="1"/>
              <p:nvPr/>
            </p:nvSpPr>
            <p:spPr>
              <a:xfrm>
                <a:off x="802432" y="1858144"/>
                <a:ext cx="7643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 dirty="0"/>
                  <a:t>lat, lon</a:t>
                </a:r>
              </a:p>
            </p:txBody>
          </p:sp>
          <p:sp>
            <p:nvSpPr>
              <p:cNvPr id="18" name="Shape 127"/>
              <p:cNvSpPr txBox="1"/>
              <p:nvPr/>
            </p:nvSpPr>
            <p:spPr>
              <a:xfrm>
                <a:off x="1437700" y="2812950"/>
                <a:ext cx="10235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/>
                  <a:t>keywords</a:t>
                </a:r>
              </a:p>
            </p:txBody>
          </p:sp>
          <p:sp>
            <p:nvSpPr>
              <p:cNvPr id="19" name="Shape 128"/>
              <p:cNvSpPr txBox="1"/>
              <p:nvPr/>
            </p:nvSpPr>
            <p:spPr>
              <a:xfrm>
                <a:off x="4145196" y="2506216"/>
                <a:ext cx="768000" cy="3572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web pages</a:t>
                </a:r>
              </a:p>
            </p:txBody>
          </p:sp>
          <p:sp>
            <p:nvSpPr>
              <p:cNvPr id="20" name="Shape 129"/>
              <p:cNvSpPr txBox="1"/>
              <p:nvPr/>
            </p:nvSpPr>
            <p:spPr>
              <a:xfrm>
                <a:off x="5867409" y="2506216"/>
                <a:ext cx="723299" cy="6429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list</a:t>
                </a:r>
              </a:p>
            </p:txBody>
          </p:sp>
          <p:sp>
            <p:nvSpPr>
              <p:cNvPr id="21" name="Shape 130"/>
              <p:cNvSpPr txBox="1"/>
              <p:nvPr/>
            </p:nvSpPr>
            <p:spPr>
              <a:xfrm>
                <a:off x="3962300" y="3842017"/>
                <a:ext cx="1016596" cy="4643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5. ranked </a:t>
                </a:r>
                <a:r>
                  <a:rPr lang="en" sz="1600" dirty="0"/>
                  <a:t>result list</a:t>
                </a:r>
              </a:p>
            </p:txBody>
          </p:sp>
        </p:grpSp>
        <p:sp>
          <p:nvSpPr>
            <p:cNvPr id="6" name="Shape 131"/>
            <p:cNvSpPr/>
            <p:nvPr/>
          </p:nvSpPr>
          <p:spPr>
            <a:xfrm>
              <a:off x="353278" y="3045025"/>
              <a:ext cx="8230209" cy="1273350"/>
            </a:xfrm>
            <a:custGeom>
              <a:avLst/>
              <a:gdLst/>
              <a:ahLst/>
              <a:cxnLst/>
              <a:rect l="0" t="0" r="0" b="0"/>
              <a:pathLst>
                <a:path w="317536" h="50934" extrusionOk="0">
                  <a:moveTo>
                    <a:pt x="280906" y="0"/>
                  </a:moveTo>
                  <a:cubicBezTo>
                    <a:pt x="286799" y="6369"/>
                    <a:pt x="324720" y="29825"/>
                    <a:pt x="316267" y="38219"/>
                  </a:cubicBezTo>
                  <a:cubicBezTo>
                    <a:pt x="307813" y="46612"/>
                    <a:pt x="279893" y="49172"/>
                    <a:pt x="230185" y="50363"/>
                  </a:cubicBezTo>
                  <a:cubicBezTo>
                    <a:pt x="180476" y="51553"/>
                    <a:pt x="54568" y="51137"/>
                    <a:pt x="18016" y="45363"/>
                  </a:cubicBezTo>
                  <a:cubicBezTo>
                    <a:pt x="-18536" y="39588"/>
                    <a:pt x="12062" y="20657"/>
                    <a:pt x="10872" y="15716"/>
                  </a:cubicBezTo>
                </a:path>
              </a:pathLst>
            </a:cu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</p:spTree>
    <p:extLst>
      <p:ext uri="{BB962C8B-B14F-4D97-AF65-F5344CB8AC3E}">
        <p14:creationId xmlns="" xmlns:p14="http://schemas.microsoft.com/office/powerpoint/2010/main" val="79780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Geocoding</a:t>
            </a:r>
            <a:endParaRPr lang="en" dirty="0"/>
          </a:p>
        </p:txBody>
      </p:sp>
      <p:grpSp>
        <p:nvGrpSpPr>
          <p:cNvPr id="106" name="Shape 106"/>
          <p:cNvGrpSpPr/>
          <p:nvPr/>
        </p:nvGrpSpPr>
        <p:grpSpPr>
          <a:xfrm>
            <a:off x="734278" y="3212976"/>
            <a:ext cx="8230209" cy="2451847"/>
            <a:chOff x="353278" y="2010544"/>
            <a:chExt cx="8230209" cy="2451847"/>
          </a:xfrm>
        </p:grpSpPr>
        <p:grpSp>
          <p:nvGrpSpPr>
            <p:cNvPr id="107" name="Shape 107"/>
            <p:cNvGrpSpPr/>
            <p:nvPr/>
          </p:nvGrpSpPr>
          <p:grpSpPr>
            <a:xfrm>
              <a:off x="396753" y="2010544"/>
              <a:ext cx="7250631" cy="2451847"/>
              <a:chOff x="320553" y="1858144"/>
              <a:chExt cx="7250631" cy="2451847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1437700" y="1937750"/>
                <a:ext cx="1080300" cy="687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Geocoder</a:t>
                </a: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3062900" y="2491350"/>
                <a:ext cx="1051900" cy="7680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Web page retrieval</a:t>
                </a:r>
                <a:endParaRPr lang="en" sz="1600" dirty="0"/>
              </a:p>
            </p:txBody>
          </p:sp>
          <p:cxnSp>
            <p:nvCxnSpPr>
              <p:cNvPr id="110" name="Shape 110"/>
              <p:cNvCxnSpPr>
                <a:endCxn id="108" idx="1"/>
              </p:cNvCxnSpPr>
              <p:nvPr/>
            </p:nvCxnSpPr>
            <p:spPr>
              <a:xfrm rot="10800000" flipH="1">
                <a:off x="830500" y="2281550"/>
                <a:ext cx="607199" cy="299099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1" name="Shape 111"/>
              <p:cNvCxnSpPr>
                <a:endCxn id="109" idx="1"/>
              </p:cNvCxnSpPr>
              <p:nvPr/>
            </p:nvCxnSpPr>
            <p:spPr>
              <a:xfrm>
                <a:off x="848299" y="2812950"/>
                <a:ext cx="2214601" cy="624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2" name="Shape 112"/>
              <p:cNvCxnSpPr>
                <a:stCxn id="108" idx="3"/>
                <a:endCxn id="109" idx="1"/>
              </p:cNvCxnSpPr>
              <p:nvPr/>
            </p:nvCxnSpPr>
            <p:spPr>
              <a:xfrm>
                <a:off x="2518000" y="2281550"/>
                <a:ext cx="544900" cy="5938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13" name="Shape 113"/>
              <p:cNvSpPr/>
              <p:nvPr/>
            </p:nvSpPr>
            <p:spPr>
              <a:xfrm>
                <a:off x="4931634" y="2571750"/>
                <a:ext cx="821399" cy="607199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Data mining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705084" y="2585100"/>
                <a:ext cx="866100" cy="580499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ranking</a:t>
                </a:r>
              </a:p>
            </p:txBody>
          </p:sp>
          <p:cxnSp>
            <p:nvCxnSpPr>
              <p:cNvPr id="115" name="Shape 115"/>
              <p:cNvCxnSpPr>
                <a:stCxn id="109" idx="3"/>
                <a:endCxn id="113" idx="1"/>
              </p:cNvCxnSpPr>
              <p:nvPr/>
            </p:nvCxnSpPr>
            <p:spPr>
              <a:xfrm>
                <a:off x="4114800" y="2875350"/>
                <a:ext cx="816834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6" name="Shape 116"/>
              <p:cNvCxnSpPr>
                <a:stCxn id="113" idx="3"/>
                <a:endCxn id="114" idx="1"/>
              </p:cNvCxnSpPr>
              <p:nvPr/>
            </p:nvCxnSpPr>
            <p:spPr>
              <a:xfrm rot="10800000" flipH="1">
                <a:off x="5753033" y="2875349"/>
                <a:ext cx="95205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117" name="Shape 117"/>
              <p:cNvGrpSpPr/>
              <p:nvPr/>
            </p:nvGrpSpPr>
            <p:grpSpPr>
              <a:xfrm>
                <a:off x="320553" y="2187750"/>
                <a:ext cx="612599" cy="1095599"/>
                <a:chOff x="320553" y="2187750"/>
                <a:chExt cx="612599" cy="1095599"/>
              </a:xfrm>
            </p:grpSpPr>
            <p:grpSp>
              <p:nvGrpSpPr>
                <p:cNvPr id="118" name="Shape 118"/>
                <p:cNvGrpSpPr/>
                <p:nvPr/>
              </p:nvGrpSpPr>
              <p:grpSpPr>
                <a:xfrm>
                  <a:off x="457199" y="2187750"/>
                  <a:ext cx="339307" cy="812699"/>
                  <a:chOff x="946642" y="3420075"/>
                  <a:chExt cx="339307" cy="812699"/>
                </a:xfrm>
              </p:grpSpPr>
              <p:sp>
                <p:nvSpPr>
                  <p:cNvPr id="119" name="Shape 119"/>
                  <p:cNvSpPr/>
                  <p:nvPr/>
                </p:nvSpPr>
                <p:spPr>
                  <a:xfrm>
                    <a:off x="991200" y="3420075"/>
                    <a:ext cx="241199" cy="241199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endParaRPr sz="1600"/>
                  </a:p>
                </p:txBody>
              </p:sp>
              <p:cxnSp>
                <p:nvCxnSpPr>
                  <p:cNvPr id="120" name="Shape 120"/>
                  <p:cNvCxnSpPr>
                    <a:stCxn id="119" idx="4"/>
                  </p:cNvCxnSpPr>
                  <p:nvPr/>
                </p:nvCxnSpPr>
                <p:spPr>
                  <a:xfrm>
                    <a:off x="1111799" y="3661274"/>
                    <a:ext cx="4500" cy="3303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1" name="Shape 121"/>
                  <p:cNvCxnSpPr/>
                  <p:nvPr/>
                </p:nvCxnSpPr>
                <p:spPr>
                  <a:xfrm flipH="1">
                    <a:off x="946642" y="4018354"/>
                    <a:ext cx="178500" cy="1964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2" name="Shape 122"/>
                  <p:cNvCxnSpPr/>
                  <p:nvPr/>
                </p:nvCxnSpPr>
                <p:spPr>
                  <a:xfrm>
                    <a:off x="1116150" y="3991575"/>
                    <a:ext cx="169800" cy="2411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3" name="Shape 123"/>
                  <p:cNvCxnSpPr/>
                  <p:nvPr/>
                </p:nvCxnSpPr>
                <p:spPr>
                  <a:xfrm flipH="1">
                    <a:off x="955475" y="3759400"/>
                    <a:ext cx="151799" cy="1428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4" name="Shape 124"/>
                  <p:cNvCxnSpPr/>
                  <p:nvPr/>
                </p:nvCxnSpPr>
                <p:spPr>
                  <a:xfrm>
                    <a:off x="1125150" y="3804050"/>
                    <a:ext cx="151799" cy="536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</p:grpSp>
            <p:sp>
              <p:nvSpPr>
                <p:cNvPr id="125" name="Shape 125"/>
                <p:cNvSpPr txBox="1"/>
                <p:nvPr/>
              </p:nvSpPr>
              <p:spPr>
                <a:xfrm>
                  <a:off x="320553" y="2924250"/>
                  <a:ext cx="612599" cy="359099"/>
                </a:xfrm>
                <a:prstGeom prst="rect">
                  <a:avLst/>
                </a:prstGeom>
                <a:noFill/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buNone/>
                  </a:pPr>
                  <a:r>
                    <a:rPr lang="en" sz="1600"/>
                    <a:t>User</a:t>
                  </a:r>
                </a:p>
              </p:txBody>
            </p:sp>
          </p:grpSp>
          <p:sp>
            <p:nvSpPr>
              <p:cNvPr id="126" name="Shape 126"/>
              <p:cNvSpPr txBox="1"/>
              <p:nvPr/>
            </p:nvSpPr>
            <p:spPr>
              <a:xfrm>
                <a:off x="802432" y="1858144"/>
                <a:ext cx="7643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 dirty="0"/>
                  <a:t>lat, lon</a:t>
                </a: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1437700" y="2812950"/>
                <a:ext cx="10235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/>
                  <a:t>keywords</a:t>
                </a: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4145196" y="2506216"/>
                <a:ext cx="768000" cy="3572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web pages</a:t>
                </a: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>
                <a:off x="5867409" y="2506216"/>
                <a:ext cx="723299" cy="6429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list</a:t>
                </a: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>
                <a:off x="3970784" y="3845592"/>
                <a:ext cx="1088604" cy="4643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ranked result list</a:t>
                </a:r>
              </a:p>
            </p:txBody>
          </p:sp>
        </p:grpSp>
        <p:sp>
          <p:nvSpPr>
            <p:cNvPr id="131" name="Shape 131"/>
            <p:cNvSpPr/>
            <p:nvPr/>
          </p:nvSpPr>
          <p:spPr>
            <a:xfrm>
              <a:off x="353278" y="3045025"/>
              <a:ext cx="8230209" cy="1273350"/>
            </a:xfrm>
            <a:custGeom>
              <a:avLst/>
              <a:gdLst/>
              <a:ahLst/>
              <a:cxnLst/>
              <a:rect l="0" t="0" r="0" b="0"/>
              <a:pathLst>
                <a:path w="317536" h="50934" extrusionOk="0">
                  <a:moveTo>
                    <a:pt x="280906" y="0"/>
                  </a:moveTo>
                  <a:cubicBezTo>
                    <a:pt x="286799" y="6369"/>
                    <a:pt x="324720" y="29825"/>
                    <a:pt x="316267" y="38219"/>
                  </a:cubicBezTo>
                  <a:cubicBezTo>
                    <a:pt x="307813" y="46612"/>
                    <a:pt x="279893" y="49172"/>
                    <a:pt x="230185" y="50363"/>
                  </a:cubicBezTo>
                  <a:cubicBezTo>
                    <a:pt x="180476" y="51553"/>
                    <a:pt x="54568" y="51137"/>
                    <a:pt x="18016" y="45363"/>
                  </a:cubicBezTo>
                  <a:cubicBezTo>
                    <a:pt x="-18536" y="39588"/>
                    <a:pt x="12062" y="20657"/>
                    <a:pt x="10872" y="15716"/>
                  </a:cubicBezTo>
                </a:path>
              </a:pathLst>
            </a:cu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34" name="Rectangle 33"/>
          <p:cNvSpPr/>
          <p:nvPr/>
        </p:nvSpPr>
        <p:spPr>
          <a:xfrm>
            <a:off x="323528" y="220486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smtClean="0"/>
              <a:t>Convert user location (lat, lon) into user address using: </a:t>
            </a:r>
            <a:endParaRPr lang="en-US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864" y="1556792"/>
            <a:ext cx="1325561" cy="5285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4" name="Shape 112"/>
          <p:cNvCxnSpPr/>
          <p:nvPr/>
        </p:nvCxnSpPr>
        <p:spPr>
          <a:xfrm>
            <a:off x="2339752" y="2564904"/>
            <a:ext cx="0" cy="64807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22" name="Picture 2" descr="http://www.cyclestreets.net/blog/wp-content/uploads/openstreet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848" y="2636912"/>
            <a:ext cx="1761616" cy="616565"/>
          </a:xfrm>
          <a:prstGeom prst="rect">
            <a:avLst/>
          </a:prstGeom>
          <a:noFill/>
        </p:spPr>
      </p:pic>
      <p:cxnSp>
        <p:nvCxnSpPr>
          <p:cNvPr id="47" name="Shape 110"/>
          <p:cNvCxnSpPr>
            <a:endCxn id="43" idx="1"/>
          </p:cNvCxnSpPr>
          <p:nvPr/>
        </p:nvCxnSpPr>
        <p:spPr>
          <a:xfrm flipV="1">
            <a:off x="5868144" y="1821058"/>
            <a:ext cx="1262720" cy="61089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110"/>
          <p:cNvCxnSpPr>
            <a:endCxn id="5122" idx="1"/>
          </p:cNvCxnSpPr>
          <p:nvPr/>
        </p:nvCxnSpPr>
        <p:spPr>
          <a:xfrm>
            <a:off x="5868144" y="2420888"/>
            <a:ext cx="1118704" cy="5243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="" xmlns:p14="http://schemas.microsoft.com/office/powerpoint/2010/main" val="905825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Web page retrieval</a:t>
            </a:r>
            <a:endParaRPr lang="en" dirty="0"/>
          </a:p>
        </p:txBody>
      </p:sp>
      <p:grpSp>
        <p:nvGrpSpPr>
          <p:cNvPr id="2" name="Shape 106"/>
          <p:cNvGrpSpPr/>
          <p:nvPr/>
        </p:nvGrpSpPr>
        <p:grpSpPr>
          <a:xfrm>
            <a:off x="734278" y="3137393"/>
            <a:ext cx="8230209" cy="2451847"/>
            <a:chOff x="353278" y="2010544"/>
            <a:chExt cx="8230209" cy="2451847"/>
          </a:xfrm>
        </p:grpSpPr>
        <p:grpSp>
          <p:nvGrpSpPr>
            <p:cNvPr id="3" name="Shape 107"/>
            <p:cNvGrpSpPr/>
            <p:nvPr/>
          </p:nvGrpSpPr>
          <p:grpSpPr>
            <a:xfrm>
              <a:off x="396753" y="2010544"/>
              <a:ext cx="7250631" cy="2451847"/>
              <a:chOff x="320553" y="1858144"/>
              <a:chExt cx="7250631" cy="2451847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1437700" y="1937750"/>
                <a:ext cx="1080300" cy="6876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Geocoder</a:t>
                </a: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3062900" y="2491350"/>
                <a:ext cx="1051900" cy="768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Web page retrieval</a:t>
                </a:r>
                <a:endParaRPr lang="en" sz="1600" dirty="0"/>
              </a:p>
            </p:txBody>
          </p:sp>
          <p:cxnSp>
            <p:nvCxnSpPr>
              <p:cNvPr id="110" name="Shape 110"/>
              <p:cNvCxnSpPr>
                <a:endCxn id="108" idx="1"/>
              </p:cNvCxnSpPr>
              <p:nvPr/>
            </p:nvCxnSpPr>
            <p:spPr>
              <a:xfrm rot="10800000" flipH="1">
                <a:off x="830500" y="2281550"/>
                <a:ext cx="607199" cy="299099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1" name="Shape 111"/>
              <p:cNvCxnSpPr>
                <a:endCxn id="109" idx="1"/>
              </p:cNvCxnSpPr>
              <p:nvPr/>
            </p:nvCxnSpPr>
            <p:spPr>
              <a:xfrm>
                <a:off x="848299" y="2812950"/>
                <a:ext cx="2214601" cy="624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2" name="Shape 112"/>
              <p:cNvCxnSpPr>
                <a:stCxn id="108" idx="3"/>
                <a:endCxn id="109" idx="1"/>
              </p:cNvCxnSpPr>
              <p:nvPr/>
            </p:nvCxnSpPr>
            <p:spPr>
              <a:xfrm>
                <a:off x="2518000" y="2281550"/>
                <a:ext cx="544900" cy="5938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13" name="Shape 113"/>
              <p:cNvSpPr/>
              <p:nvPr/>
            </p:nvSpPr>
            <p:spPr>
              <a:xfrm>
                <a:off x="4931634" y="2571750"/>
                <a:ext cx="821399" cy="607199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Data mining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705084" y="2585100"/>
                <a:ext cx="866100" cy="580499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ranking</a:t>
                </a:r>
              </a:p>
            </p:txBody>
          </p:sp>
          <p:cxnSp>
            <p:nvCxnSpPr>
              <p:cNvPr id="115" name="Shape 115"/>
              <p:cNvCxnSpPr>
                <a:stCxn id="109" idx="3"/>
                <a:endCxn id="113" idx="1"/>
              </p:cNvCxnSpPr>
              <p:nvPr/>
            </p:nvCxnSpPr>
            <p:spPr>
              <a:xfrm>
                <a:off x="4114800" y="2875350"/>
                <a:ext cx="816834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6" name="Shape 116"/>
              <p:cNvCxnSpPr>
                <a:stCxn id="113" idx="3"/>
                <a:endCxn id="114" idx="1"/>
              </p:cNvCxnSpPr>
              <p:nvPr/>
            </p:nvCxnSpPr>
            <p:spPr>
              <a:xfrm rot="10800000" flipH="1">
                <a:off x="5753033" y="2875349"/>
                <a:ext cx="95205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4" name="Shape 117"/>
              <p:cNvGrpSpPr/>
              <p:nvPr/>
            </p:nvGrpSpPr>
            <p:grpSpPr>
              <a:xfrm>
                <a:off x="320553" y="2187750"/>
                <a:ext cx="612599" cy="1095599"/>
                <a:chOff x="320553" y="2187750"/>
                <a:chExt cx="612599" cy="1095599"/>
              </a:xfrm>
            </p:grpSpPr>
            <p:grpSp>
              <p:nvGrpSpPr>
                <p:cNvPr id="5" name="Shape 118"/>
                <p:cNvGrpSpPr/>
                <p:nvPr/>
              </p:nvGrpSpPr>
              <p:grpSpPr>
                <a:xfrm>
                  <a:off x="457199" y="2187750"/>
                  <a:ext cx="339307" cy="812699"/>
                  <a:chOff x="946642" y="3420075"/>
                  <a:chExt cx="339307" cy="812699"/>
                </a:xfrm>
              </p:grpSpPr>
              <p:sp>
                <p:nvSpPr>
                  <p:cNvPr id="119" name="Shape 119"/>
                  <p:cNvSpPr/>
                  <p:nvPr/>
                </p:nvSpPr>
                <p:spPr>
                  <a:xfrm>
                    <a:off x="991200" y="3420075"/>
                    <a:ext cx="241199" cy="241199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endParaRPr sz="1600"/>
                  </a:p>
                </p:txBody>
              </p:sp>
              <p:cxnSp>
                <p:nvCxnSpPr>
                  <p:cNvPr id="120" name="Shape 120"/>
                  <p:cNvCxnSpPr>
                    <a:stCxn id="119" idx="4"/>
                  </p:cNvCxnSpPr>
                  <p:nvPr/>
                </p:nvCxnSpPr>
                <p:spPr>
                  <a:xfrm>
                    <a:off x="1111799" y="3661274"/>
                    <a:ext cx="4500" cy="3303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1" name="Shape 121"/>
                  <p:cNvCxnSpPr/>
                  <p:nvPr/>
                </p:nvCxnSpPr>
                <p:spPr>
                  <a:xfrm flipH="1">
                    <a:off x="946642" y="4018354"/>
                    <a:ext cx="178500" cy="1964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2" name="Shape 122"/>
                  <p:cNvCxnSpPr/>
                  <p:nvPr/>
                </p:nvCxnSpPr>
                <p:spPr>
                  <a:xfrm>
                    <a:off x="1116150" y="3991575"/>
                    <a:ext cx="169800" cy="2411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3" name="Shape 123"/>
                  <p:cNvCxnSpPr/>
                  <p:nvPr/>
                </p:nvCxnSpPr>
                <p:spPr>
                  <a:xfrm flipH="1">
                    <a:off x="955475" y="3759400"/>
                    <a:ext cx="151799" cy="1428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4" name="Shape 124"/>
                  <p:cNvCxnSpPr/>
                  <p:nvPr/>
                </p:nvCxnSpPr>
                <p:spPr>
                  <a:xfrm>
                    <a:off x="1125150" y="3804050"/>
                    <a:ext cx="151799" cy="536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</p:grpSp>
            <p:sp>
              <p:nvSpPr>
                <p:cNvPr id="125" name="Shape 125"/>
                <p:cNvSpPr txBox="1"/>
                <p:nvPr/>
              </p:nvSpPr>
              <p:spPr>
                <a:xfrm>
                  <a:off x="320553" y="2924250"/>
                  <a:ext cx="612599" cy="359099"/>
                </a:xfrm>
                <a:prstGeom prst="rect">
                  <a:avLst/>
                </a:prstGeom>
                <a:noFill/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buNone/>
                  </a:pPr>
                  <a:r>
                    <a:rPr lang="en" sz="1600"/>
                    <a:t>User</a:t>
                  </a:r>
                </a:p>
              </p:txBody>
            </p:sp>
          </p:grpSp>
          <p:sp>
            <p:nvSpPr>
              <p:cNvPr id="126" name="Shape 126"/>
              <p:cNvSpPr txBox="1"/>
              <p:nvPr/>
            </p:nvSpPr>
            <p:spPr>
              <a:xfrm>
                <a:off x="802432" y="1858144"/>
                <a:ext cx="7643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 dirty="0"/>
                  <a:t>lat, lon</a:t>
                </a: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1437700" y="2812950"/>
                <a:ext cx="10235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/>
                  <a:t>keywords</a:t>
                </a: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4145196" y="2509791"/>
                <a:ext cx="768000" cy="3572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web pages</a:t>
                </a: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>
                <a:off x="5867409" y="2509791"/>
                <a:ext cx="723299" cy="6429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list</a:t>
                </a: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>
                <a:off x="3962300" y="3845592"/>
                <a:ext cx="1016596" cy="4643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ranked result list</a:t>
                </a:r>
              </a:p>
            </p:txBody>
          </p:sp>
        </p:grpSp>
        <p:sp>
          <p:nvSpPr>
            <p:cNvPr id="131" name="Shape 131"/>
            <p:cNvSpPr/>
            <p:nvPr/>
          </p:nvSpPr>
          <p:spPr>
            <a:xfrm>
              <a:off x="353278" y="3045025"/>
              <a:ext cx="8230209" cy="1273350"/>
            </a:xfrm>
            <a:custGeom>
              <a:avLst/>
              <a:gdLst/>
              <a:ahLst/>
              <a:cxnLst/>
              <a:rect l="0" t="0" r="0" b="0"/>
              <a:pathLst>
                <a:path w="317536" h="50934" extrusionOk="0">
                  <a:moveTo>
                    <a:pt x="280906" y="0"/>
                  </a:moveTo>
                  <a:cubicBezTo>
                    <a:pt x="286799" y="6369"/>
                    <a:pt x="324720" y="29825"/>
                    <a:pt x="316267" y="38219"/>
                  </a:cubicBezTo>
                  <a:cubicBezTo>
                    <a:pt x="307813" y="46612"/>
                    <a:pt x="279893" y="49172"/>
                    <a:pt x="230185" y="50363"/>
                  </a:cubicBezTo>
                  <a:cubicBezTo>
                    <a:pt x="180476" y="51553"/>
                    <a:pt x="54568" y="51137"/>
                    <a:pt x="18016" y="45363"/>
                  </a:cubicBezTo>
                  <a:cubicBezTo>
                    <a:pt x="-18536" y="39588"/>
                    <a:pt x="12062" y="20657"/>
                    <a:pt x="10872" y="15716"/>
                  </a:cubicBezTo>
                </a:path>
              </a:pathLst>
            </a:cu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29" name="Rectangle 28"/>
          <p:cNvSpPr/>
          <p:nvPr/>
        </p:nvSpPr>
        <p:spPr>
          <a:xfrm>
            <a:off x="0" y="2129281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66666"/>
            </a:pPr>
            <a:r>
              <a:rPr lang="en" dirty="0" smtClean="0"/>
              <a:t>Download k webpages from the query &lt;keyword, city&gt; using API of: </a:t>
            </a:r>
            <a:endParaRPr lang="en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644" y="1337193"/>
            <a:ext cx="1325561" cy="52853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1" name="Shape 112"/>
          <p:cNvCxnSpPr/>
          <p:nvPr/>
        </p:nvCxnSpPr>
        <p:spPr>
          <a:xfrm>
            <a:off x="4067944" y="2417313"/>
            <a:ext cx="0" cy="12961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64516" name="Picture 4" descr="http://siliconangle.com/files/2011/04/Bing-Yahoo-search-eng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7620" y="1913257"/>
            <a:ext cx="2260884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5825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Ranking</a:t>
            </a:r>
            <a:endParaRPr lang="en" dirty="0"/>
          </a:p>
        </p:txBody>
      </p:sp>
      <p:grpSp>
        <p:nvGrpSpPr>
          <p:cNvPr id="2" name="Shape 106"/>
          <p:cNvGrpSpPr/>
          <p:nvPr/>
        </p:nvGrpSpPr>
        <p:grpSpPr>
          <a:xfrm>
            <a:off x="734278" y="4221088"/>
            <a:ext cx="8230209" cy="2448272"/>
            <a:chOff x="353278" y="2010544"/>
            <a:chExt cx="8230209" cy="2448272"/>
          </a:xfrm>
        </p:grpSpPr>
        <p:grpSp>
          <p:nvGrpSpPr>
            <p:cNvPr id="3" name="Shape 107"/>
            <p:cNvGrpSpPr/>
            <p:nvPr/>
          </p:nvGrpSpPr>
          <p:grpSpPr>
            <a:xfrm>
              <a:off x="396753" y="2010544"/>
              <a:ext cx="7250631" cy="2448272"/>
              <a:chOff x="320553" y="1858144"/>
              <a:chExt cx="7250631" cy="2448272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1437700" y="1937750"/>
                <a:ext cx="1080300" cy="6876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Geocoder</a:t>
                </a: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3062900" y="2491350"/>
                <a:ext cx="1051900" cy="7680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Web page retrieval</a:t>
                </a:r>
                <a:endParaRPr lang="en" sz="1600" dirty="0"/>
              </a:p>
            </p:txBody>
          </p:sp>
          <p:cxnSp>
            <p:nvCxnSpPr>
              <p:cNvPr id="110" name="Shape 110"/>
              <p:cNvCxnSpPr>
                <a:endCxn id="108" idx="1"/>
              </p:cNvCxnSpPr>
              <p:nvPr/>
            </p:nvCxnSpPr>
            <p:spPr>
              <a:xfrm rot="10800000" flipH="1">
                <a:off x="830500" y="2281550"/>
                <a:ext cx="607199" cy="299099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1" name="Shape 111"/>
              <p:cNvCxnSpPr>
                <a:endCxn id="109" idx="1"/>
              </p:cNvCxnSpPr>
              <p:nvPr/>
            </p:nvCxnSpPr>
            <p:spPr>
              <a:xfrm>
                <a:off x="848299" y="2812950"/>
                <a:ext cx="2214601" cy="624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2" name="Shape 112"/>
              <p:cNvCxnSpPr>
                <a:stCxn id="108" idx="3"/>
                <a:endCxn id="109" idx="1"/>
              </p:cNvCxnSpPr>
              <p:nvPr/>
            </p:nvCxnSpPr>
            <p:spPr>
              <a:xfrm>
                <a:off x="2518000" y="2281550"/>
                <a:ext cx="544900" cy="5938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13" name="Shape 113"/>
              <p:cNvSpPr/>
              <p:nvPr/>
            </p:nvSpPr>
            <p:spPr>
              <a:xfrm>
                <a:off x="4931634" y="2571750"/>
                <a:ext cx="821399" cy="607199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Data mining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705084" y="2585100"/>
                <a:ext cx="866100" cy="58049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ranking</a:t>
                </a:r>
              </a:p>
            </p:txBody>
          </p:sp>
          <p:cxnSp>
            <p:nvCxnSpPr>
              <p:cNvPr id="115" name="Shape 115"/>
              <p:cNvCxnSpPr>
                <a:stCxn id="109" idx="3"/>
                <a:endCxn id="113" idx="1"/>
              </p:cNvCxnSpPr>
              <p:nvPr/>
            </p:nvCxnSpPr>
            <p:spPr>
              <a:xfrm>
                <a:off x="4114800" y="2875350"/>
                <a:ext cx="816834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6" name="Shape 116"/>
              <p:cNvCxnSpPr>
                <a:stCxn id="113" idx="3"/>
                <a:endCxn id="114" idx="1"/>
              </p:cNvCxnSpPr>
              <p:nvPr/>
            </p:nvCxnSpPr>
            <p:spPr>
              <a:xfrm rot="10800000" flipH="1">
                <a:off x="5753033" y="2875349"/>
                <a:ext cx="95205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4" name="Shape 117"/>
              <p:cNvGrpSpPr/>
              <p:nvPr/>
            </p:nvGrpSpPr>
            <p:grpSpPr>
              <a:xfrm>
                <a:off x="320553" y="2187750"/>
                <a:ext cx="612599" cy="1095599"/>
                <a:chOff x="320553" y="2187750"/>
                <a:chExt cx="612599" cy="1095599"/>
              </a:xfrm>
            </p:grpSpPr>
            <p:grpSp>
              <p:nvGrpSpPr>
                <p:cNvPr id="5" name="Shape 118"/>
                <p:cNvGrpSpPr/>
                <p:nvPr/>
              </p:nvGrpSpPr>
              <p:grpSpPr>
                <a:xfrm>
                  <a:off x="457199" y="2187750"/>
                  <a:ext cx="339307" cy="812699"/>
                  <a:chOff x="946642" y="3420075"/>
                  <a:chExt cx="339307" cy="812699"/>
                </a:xfrm>
              </p:grpSpPr>
              <p:sp>
                <p:nvSpPr>
                  <p:cNvPr id="119" name="Shape 119"/>
                  <p:cNvSpPr/>
                  <p:nvPr/>
                </p:nvSpPr>
                <p:spPr>
                  <a:xfrm>
                    <a:off x="991200" y="3420075"/>
                    <a:ext cx="241199" cy="241199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endParaRPr sz="1600"/>
                  </a:p>
                </p:txBody>
              </p:sp>
              <p:cxnSp>
                <p:nvCxnSpPr>
                  <p:cNvPr id="120" name="Shape 120"/>
                  <p:cNvCxnSpPr>
                    <a:stCxn id="119" idx="4"/>
                  </p:cNvCxnSpPr>
                  <p:nvPr/>
                </p:nvCxnSpPr>
                <p:spPr>
                  <a:xfrm>
                    <a:off x="1111799" y="3661274"/>
                    <a:ext cx="4500" cy="3303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1" name="Shape 121"/>
                  <p:cNvCxnSpPr/>
                  <p:nvPr/>
                </p:nvCxnSpPr>
                <p:spPr>
                  <a:xfrm flipH="1">
                    <a:off x="946642" y="4018354"/>
                    <a:ext cx="178500" cy="1964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2" name="Shape 122"/>
                  <p:cNvCxnSpPr/>
                  <p:nvPr/>
                </p:nvCxnSpPr>
                <p:spPr>
                  <a:xfrm>
                    <a:off x="1116150" y="3991575"/>
                    <a:ext cx="169800" cy="2411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3" name="Shape 123"/>
                  <p:cNvCxnSpPr/>
                  <p:nvPr/>
                </p:nvCxnSpPr>
                <p:spPr>
                  <a:xfrm flipH="1">
                    <a:off x="955475" y="3759400"/>
                    <a:ext cx="151799" cy="1428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4" name="Shape 124"/>
                  <p:cNvCxnSpPr/>
                  <p:nvPr/>
                </p:nvCxnSpPr>
                <p:spPr>
                  <a:xfrm>
                    <a:off x="1125150" y="3804050"/>
                    <a:ext cx="151799" cy="536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</p:grpSp>
            <p:sp>
              <p:nvSpPr>
                <p:cNvPr id="125" name="Shape 125"/>
                <p:cNvSpPr txBox="1"/>
                <p:nvPr/>
              </p:nvSpPr>
              <p:spPr>
                <a:xfrm>
                  <a:off x="320553" y="2924250"/>
                  <a:ext cx="612599" cy="359099"/>
                </a:xfrm>
                <a:prstGeom prst="rect">
                  <a:avLst/>
                </a:prstGeom>
                <a:noFill/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buNone/>
                  </a:pPr>
                  <a:r>
                    <a:rPr lang="en" sz="1600"/>
                    <a:t>User</a:t>
                  </a:r>
                </a:p>
              </p:txBody>
            </p:sp>
          </p:grpSp>
          <p:sp>
            <p:nvSpPr>
              <p:cNvPr id="126" name="Shape 126"/>
              <p:cNvSpPr txBox="1"/>
              <p:nvPr/>
            </p:nvSpPr>
            <p:spPr>
              <a:xfrm>
                <a:off x="802432" y="1858144"/>
                <a:ext cx="7643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 dirty="0"/>
                  <a:t>lat, lon</a:t>
                </a: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1437700" y="2812950"/>
                <a:ext cx="10235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/>
                  <a:t>keywords</a:t>
                </a: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4145196" y="2506216"/>
                <a:ext cx="768000" cy="3572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web pages</a:t>
                </a: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>
                <a:off x="5867409" y="2506216"/>
                <a:ext cx="723299" cy="6429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list</a:t>
                </a: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>
                <a:off x="3962300" y="3842017"/>
                <a:ext cx="1016596" cy="4643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ranked result list</a:t>
                </a:r>
              </a:p>
            </p:txBody>
          </p:sp>
        </p:grpSp>
        <p:sp>
          <p:nvSpPr>
            <p:cNvPr id="131" name="Shape 131"/>
            <p:cNvSpPr/>
            <p:nvPr/>
          </p:nvSpPr>
          <p:spPr>
            <a:xfrm>
              <a:off x="353278" y="3045025"/>
              <a:ext cx="8230209" cy="1273350"/>
            </a:xfrm>
            <a:custGeom>
              <a:avLst/>
              <a:gdLst/>
              <a:ahLst/>
              <a:cxnLst/>
              <a:rect l="0" t="0" r="0" b="0"/>
              <a:pathLst>
                <a:path w="317536" h="50934" extrusionOk="0">
                  <a:moveTo>
                    <a:pt x="280906" y="0"/>
                  </a:moveTo>
                  <a:cubicBezTo>
                    <a:pt x="286799" y="6369"/>
                    <a:pt x="324720" y="29825"/>
                    <a:pt x="316267" y="38219"/>
                  </a:cubicBezTo>
                  <a:cubicBezTo>
                    <a:pt x="307813" y="46612"/>
                    <a:pt x="279893" y="49172"/>
                    <a:pt x="230185" y="50363"/>
                  </a:cubicBezTo>
                  <a:cubicBezTo>
                    <a:pt x="180476" y="51553"/>
                    <a:pt x="54568" y="51137"/>
                    <a:pt x="18016" y="45363"/>
                  </a:cubicBezTo>
                  <a:cubicBezTo>
                    <a:pt x="-18536" y="39588"/>
                    <a:pt x="12062" y="20657"/>
                    <a:pt x="10872" y="15716"/>
                  </a:cubicBezTo>
                </a:path>
              </a:pathLst>
            </a:cu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29" name="Rectangle 28"/>
          <p:cNvSpPr/>
          <p:nvPr/>
        </p:nvSpPr>
        <p:spPr>
          <a:xfrm>
            <a:off x="323528" y="1213009"/>
            <a:ext cx="55446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66666"/>
            </a:pPr>
            <a:r>
              <a:rPr lang="en" sz="2400" dirty="0" smtClean="0"/>
              <a:t>Main criterion: </a:t>
            </a:r>
            <a:endParaRPr lang="en" sz="2400" dirty="0" smtClean="0"/>
          </a:p>
          <a:p>
            <a:pPr lvl="0">
              <a:buClr>
                <a:schemeClr val="dk1"/>
              </a:buClr>
              <a:buSzPct val="166666"/>
            </a:pPr>
            <a:r>
              <a:rPr lang="en" sz="2400" dirty="0" smtClean="0"/>
              <a:t>    distance </a:t>
            </a:r>
            <a:r>
              <a:rPr lang="en" sz="2400" dirty="0" smtClean="0"/>
              <a:t>from the user’s </a:t>
            </a:r>
            <a:r>
              <a:rPr lang="en" sz="2400" dirty="0" smtClean="0"/>
              <a:t>location</a:t>
            </a:r>
          </a:p>
          <a:p>
            <a:pPr lvl="0">
              <a:buClr>
                <a:schemeClr val="dk1"/>
              </a:buClr>
              <a:buSzPct val="166666"/>
            </a:pPr>
            <a:endParaRPr lang="en" sz="2400" dirty="0" smtClean="0"/>
          </a:p>
          <a:p>
            <a:pPr lvl="0">
              <a:buClr>
                <a:schemeClr val="dk1"/>
              </a:buClr>
              <a:buSzPct val="166666"/>
            </a:pPr>
            <a:r>
              <a:rPr lang="en" sz="2400" dirty="0" smtClean="0"/>
              <a:t>Future idea: </a:t>
            </a:r>
            <a:endParaRPr lang="en" sz="2400" dirty="0" smtClean="0"/>
          </a:p>
          <a:p>
            <a:pPr lvl="0">
              <a:buClr>
                <a:schemeClr val="dk1"/>
              </a:buClr>
              <a:buSzPct val="166666"/>
            </a:pPr>
            <a:r>
              <a:rPr lang="en" sz="2400" dirty="0" smtClean="0"/>
              <a:t> </a:t>
            </a:r>
            <a:r>
              <a:rPr lang="en" sz="2400" dirty="0" smtClean="0"/>
              <a:t>   </a:t>
            </a:r>
            <a:r>
              <a:rPr lang="en" sz="2400" dirty="0" smtClean="0"/>
              <a:t>relevance </a:t>
            </a:r>
            <a:r>
              <a:rPr lang="en" sz="2400" dirty="0" smtClean="0"/>
              <a:t>to user’s profile and history</a:t>
            </a:r>
          </a:p>
          <a:p>
            <a:pPr lvl="0">
              <a:buClr>
                <a:schemeClr val="dk1"/>
              </a:buClr>
              <a:buSzPct val="166666"/>
              <a:buFontTx/>
              <a:buChar char="-"/>
            </a:pPr>
            <a:endParaRPr lang="en" dirty="0" smtClean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116632"/>
            <a:ext cx="31813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05825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Data mining</a:t>
            </a:r>
            <a:endParaRPr lang="en" dirty="0"/>
          </a:p>
        </p:txBody>
      </p:sp>
      <p:grpSp>
        <p:nvGrpSpPr>
          <p:cNvPr id="2" name="Shape 106"/>
          <p:cNvGrpSpPr/>
          <p:nvPr/>
        </p:nvGrpSpPr>
        <p:grpSpPr>
          <a:xfrm>
            <a:off x="734278" y="4073497"/>
            <a:ext cx="8230209" cy="2307831"/>
            <a:chOff x="353278" y="2010544"/>
            <a:chExt cx="8230209" cy="2307831"/>
          </a:xfrm>
        </p:grpSpPr>
        <p:grpSp>
          <p:nvGrpSpPr>
            <p:cNvPr id="3" name="Shape 107"/>
            <p:cNvGrpSpPr/>
            <p:nvPr/>
          </p:nvGrpSpPr>
          <p:grpSpPr>
            <a:xfrm>
              <a:off x="396753" y="2010544"/>
              <a:ext cx="7250631" cy="2222780"/>
              <a:chOff x="320553" y="1858144"/>
              <a:chExt cx="7250631" cy="2222780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1437700" y="1937750"/>
                <a:ext cx="1080300" cy="6876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Geocoder</a:t>
                </a: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3062900" y="2491350"/>
                <a:ext cx="1051900" cy="768000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 smtClean="0"/>
                  <a:t>Web page retrieval</a:t>
                </a:r>
                <a:endParaRPr lang="en" sz="1600" dirty="0"/>
              </a:p>
            </p:txBody>
          </p:sp>
          <p:cxnSp>
            <p:nvCxnSpPr>
              <p:cNvPr id="110" name="Shape 110"/>
              <p:cNvCxnSpPr>
                <a:endCxn id="108" idx="1"/>
              </p:cNvCxnSpPr>
              <p:nvPr/>
            </p:nvCxnSpPr>
            <p:spPr>
              <a:xfrm rot="10800000" flipH="1">
                <a:off x="830500" y="2281550"/>
                <a:ext cx="607199" cy="299099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1" name="Shape 111"/>
              <p:cNvCxnSpPr>
                <a:endCxn id="109" idx="1"/>
              </p:cNvCxnSpPr>
              <p:nvPr/>
            </p:nvCxnSpPr>
            <p:spPr>
              <a:xfrm>
                <a:off x="848299" y="2812950"/>
                <a:ext cx="2214601" cy="624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2" name="Shape 112"/>
              <p:cNvCxnSpPr>
                <a:stCxn id="108" idx="3"/>
                <a:endCxn id="109" idx="1"/>
              </p:cNvCxnSpPr>
              <p:nvPr/>
            </p:nvCxnSpPr>
            <p:spPr>
              <a:xfrm>
                <a:off x="2518000" y="2281550"/>
                <a:ext cx="544900" cy="59380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13" name="Shape 113"/>
              <p:cNvSpPr/>
              <p:nvPr/>
            </p:nvSpPr>
            <p:spPr>
              <a:xfrm>
                <a:off x="4931634" y="2571750"/>
                <a:ext cx="821399" cy="607199"/>
              </a:xfrm>
              <a:prstGeom prst="rect">
                <a:avLst/>
              </a:prstGeom>
              <a:solidFill>
                <a:srgbClr val="FF7C80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Data mining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705084" y="2585100"/>
                <a:ext cx="866100" cy="580499"/>
              </a:xfrm>
              <a:prstGeom prst="rect">
                <a:avLst/>
              </a:prstGeom>
              <a:solidFill>
                <a:schemeClr val="lt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ranking</a:t>
                </a:r>
              </a:p>
            </p:txBody>
          </p:sp>
          <p:cxnSp>
            <p:nvCxnSpPr>
              <p:cNvPr id="115" name="Shape 115"/>
              <p:cNvCxnSpPr>
                <a:stCxn id="109" idx="3"/>
                <a:endCxn id="113" idx="1"/>
              </p:cNvCxnSpPr>
              <p:nvPr/>
            </p:nvCxnSpPr>
            <p:spPr>
              <a:xfrm>
                <a:off x="4114800" y="2875350"/>
                <a:ext cx="816834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16" name="Shape 116"/>
              <p:cNvCxnSpPr>
                <a:stCxn id="113" idx="3"/>
                <a:endCxn id="114" idx="1"/>
              </p:cNvCxnSpPr>
              <p:nvPr/>
            </p:nvCxnSpPr>
            <p:spPr>
              <a:xfrm rot="10800000" flipH="1">
                <a:off x="5753033" y="2875349"/>
                <a:ext cx="952050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4" name="Shape 117"/>
              <p:cNvGrpSpPr/>
              <p:nvPr/>
            </p:nvGrpSpPr>
            <p:grpSpPr>
              <a:xfrm>
                <a:off x="320553" y="2187750"/>
                <a:ext cx="612599" cy="1095599"/>
                <a:chOff x="320553" y="2187750"/>
                <a:chExt cx="612599" cy="1095599"/>
              </a:xfrm>
            </p:grpSpPr>
            <p:grpSp>
              <p:nvGrpSpPr>
                <p:cNvPr id="5" name="Shape 118"/>
                <p:cNvGrpSpPr/>
                <p:nvPr/>
              </p:nvGrpSpPr>
              <p:grpSpPr>
                <a:xfrm>
                  <a:off x="457199" y="2187750"/>
                  <a:ext cx="339307" cy="812699"/>
                  <a:chOff x="946642" y="3420075"/>
                  <a:chExt cx="339307" cy="812699"/>
                </a:xfrm>
              </p:grpSpPr>
              <p:sp>
                <p:nvSpPr>
                  <p:cNvPr id="119" name="Shape 119"/>
                  <p:cNvSpPr/>
                  <p:nvPr/>
                </p:nvSpPr>
                <p:spPr>
                  <a:xfrm>
                    <a:off x="991200" y="3420075"/>
                    <a:ext cx="241199" cy="241199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91425" rIns="91425" bIns="91425" anchor="ctr" anchorCtr="0">
                    <a:noAutofit/>
                  </a:bodyPr>
                  <a:lstStyle/>
                  <a:p>
                    <a:endParaRPr sz="1600"/>
                  </a:p>
                </p:txBody>
              </p:sp>
              <p:cxnSp>
                <p:nvCxnSpPr>
                  <p:cNvPr id="120" name="Shape 120"/>
                  <p:cNvCxnSpPr>
                    <a:stCxn id="119" idx="4"/>
                  </p:cNvCxnSpPr>
                  <p:nvPr/>
                </p:nvCxnSpPr>
                <p:spPr>
                  <a:xfrm>
                    <a:off x="1111799" y="3661274"/>
                    <a:ext cx="4500" cy="3303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1" name="Shape 121"/>
                  <p:cNvCxnSpPr/>
                  <p:nvPr/>
                </p:nvCxnSpPr>
                <p:spPr>
                  <a:xfrm flipH="1">
                    <a:off x="946642" y="4018354"/>
                    <a:ext cx="178500" cy="1964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2" name="Shape 122"/>
                  <p:cNvCxnSpPr/>
                  <p:nvPr/>
                </p:nvCxnSpPr>
                <p:spPr>
                  <a:xfrm>
                    <a:off x="1116150" y="3991575"/>
                    <a:ext cx="169800" cy="2411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3" name="Shape 123"/>
                  <p:cNvCxnSpPr/>
                  <p:nvPr/>
                </p:nvCxnSpPr>
                <p:spPr>
                  <a:xfrm flipH="1">
                    <a:off x="955475" y="3759400"/>
                    <a:ext cx="151799" cy="142800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cxnSp>
                <p:nvCxnSpPr>
                  <p:cNvPr id="124" name="Shape 124"/>
                  <p:cNvCxnSpPr/>
                  <p:nvPr/>
                </p:nvCxnSpPr>
                <p:spPr>
                  <a:xfrm>
                    <a:off x="1125150" y="3804050"/>
                    <a:ext cx="151799" cy="53699"/>
                  </a:xfrm>
                  <a:prstGeom prst="straightConnector1">
                    <a:avLst/>
                  </a:prstGeom>
                  <a:noFill/>
                  <a:ln w="19050" cap="flat">
                    <a:solidFill>
                      <a:schemeClr val="dk2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</p:grpSp>
            <p:sp>
              <p:nvSpPr>
                <p:cNvPr id="125" name="Shape 125"/>
                <p:cNvSpPr txBox="1"/>
                <p:nvPr/>
              </p:nvSpPr>
              <p:spPr>
                <a:xfrm>
                  <a:off x="320553" y="2924250"/>
                  <a:ext cx="612599" cy="359099"/>
                </a:xfrm>
                <a:prstGeom prst="rect">
                  <a:avLst/>
                </a:prstGeom>
                <a:noFill/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buNone/>
                  </a:pPr>
                  <a:r>
                    <a:rPr lang="en" sz="1600"/>
                    <a:t>User</a:t>
                  </a:r>
                </a:p>
              </p:txBody>
            </p:sp>
          </p:grpSp>
          <p:sp>
            <p:nvSpPr>
              <p:cNvPr id="126" name="Shape 126"/>
              <p:cNvSpPr txBox="1"/>
              <p:nvPr/>
            </p:nvSpPr>
            <p:spPr>
              <a:xfrm>
                <a:off x="802432" y="1858144"/>
                <a:ext cx="7643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 dirty="0"/>
                  <a:t>lat, lon</a:t>
                </a: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1437700" y="2812950"/>
                <a:ext cx="1023599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600"/>
                  <a:t>keywords</a:t>
                </a: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4145196" y="2509791"/>
                <a:ext cx="768000" cy="3572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web pages</a:t>
                </a: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>
                <a:off x="5867409" y="2509791"/>
                <a:ext cx="723299" cy="6429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 dirty="0"/>
                  <a:t>result list</a:t>
                </a: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>
                <a:off x="3962300" y="3616525"/>
                <a:ext cx="928799" cy="4643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buNone/>
                </a:pPr>
                <a:r>
                  <a:rPr lang="en" sz="1600"/>
                  <a:t>ranked result list</a:t>
                </a:r>
              </a:p>
            </p:txBody>
          </p:sp>
        </p:grpSp>
        <p:sp>
          <p:nvSpPr>
            <p:cNvPr id="131" name="Shape 131"/>
            <p:cNvSpPr/>
            <p:nvPr/>
          </p:nvSpPr>
          <p:spPr>
            <a:xfrm>
              <a:off x="353278" y="3045025"/>
              <a:ext cx="8230209" cy="1273350"/>
            </a:xfrm>
            <a:custGeom>
              <a:avLst/>
              <a:gdLst/>
              <a:ahLst/>
              <a:cxnLst/>
              <a:rect l="0" t="0" r="0" b="0"/>
              <a:pathLst>
                <a:path w="317536" h="50934" extrusionOk="0">
                  <a:moveTo>
                    <a:pt x="280906" y="0"/>
                  </a:moveTo>
                  <a:cubicBezTo>
                    <a:pt x="286799" y="6369"/>
                    <a:pt x="324720" y="29825"/>
                    <a:pt x="316267" y="38219"/>
                  </a:cubicBezTo>
                  <a:cubicBezTo>
                    <a:pt x="307813" y="46612"/>
                    <a:pt x="279893" y="49172"/>
                    <a:pt x="230185" y="50363"/>
                  </a:cubicBezTo>
                  <a:cubicBezTo>
                    <a:pt x="180476" y="51553"/>
                    <a:pt x="54568" y="51137"/>
                    <a:pt x="18016" y="45363"/>
                  </a:cubicBezTo>
                  <a:cubicBezTo>
                    <a:pt x="-18536" y="39588"/>
                    <a:pt x="12062" y="20657"/>
                    <a:pt x="10872" y="15716"/>
                  </a:cubicBezTo>
                </a:path>
              </a:pathLst>
            </a:cu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29" name="Shape 64"/>
          <p:cNvSpPr txBox="1">
            <a:spLocks noGrp="1"/>
          </p:cNvSpPr>
          <p:nvPr>
            <p:ph idx="1"/>
          </p:nvPr>
        </p:nvSpPr>
        <p:spPr>
          <a:xfrm>
            <a:off x="457200" y="908720"/>
            <a:ext cx="8229600" cy="32403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/>
              <a:t>Main idea:</a:t>
            </a:r>
          </a:p>
          <a:p>
            <a:pPr marL="457200" lvl="0" indent="-342900" rtl="0">
              <a:buClr>
                <a:schemeClr val="dk1"/>
              </a:buClr>
              <a:buSzPct val="166666"/>
              <a:buNone/>
            </a:pPr>
            <a:r>
              <a:rPr lang="en" sz="2000" dirty="0"/>
              <a:t>Find location information in HTML pages by </a:t>
            </a:r>
            <a:r>
              <a:rPr lang="en" sz="2000" dirty="0" smtClean="0"/>
              <a:t>detecting postal </a:t>
            </a:r>
            <a:r>
              <a:rPr lang="en" sz="2000" dirty="0"/>
              <a:t>addresses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Steps: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Parse and segment the HTML page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Identify addresses and </a:t>
            </a:r>
            <a:r>
              <a:rPr lang="en" sz="2000" dirty="0" smtClean="0"/>
              <a:t>locations</a:t>
            </a:r>
            <a:endParaRPr lang="en" sz="20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/>
              <a:t>Identify the services the addresses are pointing to (name/title)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 smtClean="0"/>
              <a:t>Retrieve extra </a:t>
            </a:r>
            <a:r>
              <a:rPr lang="en" sz="2000" dirty="0"/>
              <a:t>information </a:t>
            </a:r>
            <a:r>
              <a:rPr lang="en" sz="2000" dirty="0" smtClean="0"/>
              <a:t>(photos, </a:t>
            </a:r>
            <a:r>
              <a:rPr lang="en" sz="2000" dirty="0"/>
              <a:t>opening hours, telephone etc.)</a:t>
            </a:r>
          </a:p>
          <a:p>
            <a:endParaRPr lang="en" sz="1800" dirty="0"/>
          </a:p>
        </p:txBody>
      </p:sp>
    </p:spTree>
    <p:extLst>
      <p:ext uri="{BB962C8B-B14F-4D97-AF65-F5344CB8AC3E}">
        <p14:creationId xmlns="" xmlns:p14="http://schemas.microsoft.com/office/powerpoint/2010/main" val="905825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15916" r="27654" b="17816"/>
          <a:stretch>
            <a:fillRect/>
          </a:stretch>
        </p:blipFill>
        <p:spPr bwMode="auto">
          <a:xfrm>
            <a:off x="6395279" y="4437112"/>
            <a:ext cx="249720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r>
              <a:rPr lang="en-US" dirty="0" smtClean="0"/>
              <a:t>Extract text </a:t>
            </a:r>
            <a:r>
              <a:rPr lang="en-US" dirty="0" smtClean="0"/>
              <a:t>from HTML </a:t>
            </a:r>
            <a:r>
              <a:rPr lang="en-US" dirty="0" smtClean="0"/>
              <a:t>pages</a:t>
            </a: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sz="1800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endParaRPr lang="en-US" dirty="0" smtClean="0"/>
          </a:p>
          <a:p>
            <a:pPr marL="0" indent="-619209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620650" algn="l"/>
                <a:tab pos="722891" algn="l"/>
                <a:tab pos="1137617" algn="l"/>
                <a:tab pos="1552343" algn="l"/>
                <a:tab pos="1967069" algn="l"/>
                <a:tab pos="2381795" algn="l"/>
                <a:tab pos="2796521" algn="l"/>
                <a:tab pos="3211247" algn="l"/>
                <a:tab pos="3625974" algn="l"/>
                <a:tab pos="4040700" algn="l"/>
                <a:tab pos="4455426" algn="l"/>
                <a:tab pos="4870152" algn="l"/>
                <a:tab pos="5284878" algn="l"/>
                <a:tab pos="5699604" algn="l"/>
                <a:tab pos="6114330" algn="l"/>
                <a:tab pos="6529056" algn="l"/>
                <a:tab pos="6943782" algn="l"/>
                <a:tab pos="7358509" algn="l"/>
                <a:tab pos="7773235" algn="l"/>
                <a:tab pos="8187961" algn="l"/>
                <a:tab pos="8602687" algn="l"/>
              </a:tabLst>
              <a:defRPr/>
            </a:pPr>
            <a:r>
              <a:rPr lang="en-US" dirty="0" smtClean="0"/>
              <a:t>S</a:t>
            </a:r>
            <a:r>
              <a:rPr lang="en-US" dirty="0" smtClean="0"/>
              <a:t>egmentation </a:t>
            </a:r>
            <a:r>
              <a:rPr lang="en-US" dirty="0" smtClean="0"/>
              <a:t>of web pages </a:t>
            </a:r>
            <a:r>
              <a:rPr lang="en-US" dirty="0" smtClean="0"/>
              <a:t>using </a:t>
            </a:r>
            <a:r>
              <a:rPr lang="en-US" dirty="0" smtClean="0"/>
              <a:t>DOM </a:t>
            </a:r>
            <a:r>
              <a:rPr lang="en-US" dirty="0" smtClean="0"/>
              <a:t>tree</a:t>
            </a:r>
            <a:endParaRPr lang="en-US" dirty="0" smtClean="0"/>
          </a:p>
          <a:p>
            <a:endParaRPr lang="ro-R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Parsing </a:t>
            </a:r>
            <a:r>
              <a:rPr lang="en-US" dirty="0" smtClean="0">
                <a:solidFill>
                  <a:schemeClr val="tx1"/>
                </a:solidFill>
              </a:rPr>
              <a:t>HTML pages</a:t>
            </a:r>
            <a:endParaRPr lang="ro-RO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1527" y="1090344"/>
            <a:ext cx="8507301" cy="3130744"/>
            <a:chOff x="311527" y="3212976"/>
            <a:chExt cx="8507301" cy="3130744"/>
          </a:xfrm>
        </p:grpSpPr>
        <p:grpSp>
          <p:nvGrpSpPr>
            <p:cNvPr id="31" name="Group 30"/>
            <p:cNvGrpSpPr/>
            <p:nvPr/>
          </p:nvGrpSpPr>
          <p:grpSpPr>
            <a:xfrm>
              <a:off x="3995936" y="3212976"/>
              <a:ext cx="4822892" cy="3130744"/>
              <a:chOff x="4025909" y="1744024"/>
              <a:chExt cx="4822892" cy="3130744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5025601" y="1744024"/>
                <a:ext cx="3823200" cy="31307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r>
                  <a:rPr lang="fi-FI" dirty="0" smtClean="0"/>
                  <a:t>ONLINE TILAUS RAVINTOLAT </a:t>
                </a:r>
              </a:p>
              <a:p>
                <a:r>
                  <a:rPr lang="fi-FI" dirty="0" smtClean="0"/>
                  <a:t>Ravintola Deli Istanbul </a:t>
                </a:r>
              </a:p>
              <a:p>
                <a:r>
                  <a:rPr lang="fi-FI" dirty="0" smtClean="0"/>
                  <a:t>Kotiinkuljetus Nouto</a:t>
                </a:r>
              </a:p>
              <a:p>
                <a:r>
                  <a:rPr lang="fi-FI" dirty="0" smtClean="0"/>
                  <a:t>11.00-21.00 </a:t>
                </a:r>
              </a:p>
              <a:p>
                <a:r>
                  <a:rPr lang="fi-FI" dirty="0" smtClean="0"/>
                  <a:t>Pilkkitie 1, Joensuu, Rantakylä </a:t>
                </a:r>
              </a:p>
              <a:p>
                <a:r>
                  <a:rPr lang="fi-FI" dirty="0" smtClean="0"/>
                  <a:t>Avoinna - Kotiinkuljetus - Nouto </a:t>
                </a:r>
              </a:p>
              <a:p>
                <a:r>
                  <a:rPr lang="fi-FI" dirty="0" smtClean="0"/>
                  <a:t>La Dolce Vita </a:t>
                </a:r>
              </a:p>
              <a:p>
                <a:r>
                  <a:rPr lang="fi-FI" dirty="0" smtClean="0"/>
                  <a:t>Kotiinkuljetus Nouto</a:t>
                </a:r>
              </a:p>
              <a:p>
                <a:r>
                  <a:rPr lang="fi-FI" dirty="0" smtClean="0"/>
                  <a:t>10.00-21.00 </a:t>
                </a:r>
              </a:p>
              <a:p>
                <a:r>
                  <a:rPr lang="fi-FI" dirty="0" smtClean="0"/>
                  <a:t>Wahlforssinkatu 6, Joensuu, Ke.. </a:t>
                </a:r>
              </a:p>
              <a:p>
                <a:r>
                  <a:rPr lang="fi-FI" dirty="0" smtClean="0"/>
                  <a:t>Avoinna - Kotiinkuljetus - Nouto</a:t>
                </a:r>
                <a:endParaRPr lang="ro-RO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stCxn id="28673" idx="3"/>
                <a:endCxn id="33" idx="1"/>
              </p:cNvCxnSpPr>
              <p:nvPr/>
            </p:nvCxnSpPr>
            <p:spPr>
              <a:xfrm>
                <a:off x="4025909" y="3308022"/>
                <a:ext cx="999692" cy="13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527" y="4020890"/>
              <a:ext cx="3684409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5407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stituent conținut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Rule-based pattern matching algorithm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Starting point: the detection of street-names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An address-block candidate is constructed by detecting: </a:t>
            </a:r>
          </a:p>
          <a:p>
            <a:pPr lvl="1" algn="just">
              <a:buFont typeface="Arial"/>
              <a:buChar char="•"/>
              <a:defRPr/>
            </a:pPr>
            <a:r>
              <a:rPr lang="en-US" sz="1800" dirty="0" smtClean="0"/>
              <a:t>street names and number</a:t>
            </a:r>
          </a:p>
          <a:p>
            <a:pPr lvl="1" algn="just">
              <a:buFont typeface="Arial"/>
              <a:buChar char="•"/>
              <a:defRPr/>
            </a:pPr>
            <a:r>
              <a:rPr lang="en-US" sz="1800" dirty="0" smtClean="0"/>
              <a:t>postal codes</a:t>
            </a:r>
          </a:p>
          <a:p>
            <a:pPr lvl="1" algn="just">
              <a:buFont typeface="Arial"/>
              <a:buChar char="•"/>
              <a:defRPr/>
            </a:pPr>
            <a:r>
              <a:rPr lang="en-US" sz="1800" dirty="0" smtClean="0"/>
              <a:t>municipal names</a:t>
            </a:r>
          </a:p>
          <a:p>
            <a:pPr algn="just">
              <a:buFont typeface="Arial"/>
              <a:buChar char="•"/>
              <a:defRPr/>
            </a:pPr>
            <a:r>
              <a:rPr lang="en-US" sz="2000" dirty="0" smtClean="0"/>
              <a:t>We will use </a:t>
            </a:r>
            <a:r>
              <a:rPr lang="en-US" sz="2000" dirty="0" err="1" smtClean="0"/>
              <a:t>OpenStreetMap</a:t>
            </a:r>
            <a:r>
              <a:rPr lang="en-US" sz="2000" dirty="0" smtClean="0"/>
              <a:t> database for global detection</a:t>
            </a:r>
            <a:endParaRPr lang="en-US" sz="2000" dirty="0" smtClean="0"/>
          </a:p>
        </p:txBody>
      </p:sp>
      <p:sp>
        <p:nvSpPr>
          <p:cNvPr id="6146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Postal </a:t>
            </a:r>
            <a:r>
              <a:rPr lang="en-US" dirty="0" smtClean="0">
                <a:solidFill>
                  <a:schemeClr val="tx1"/>
                </a:solidFill>
              </a:rPr>
              <a:t>address detection</a:t>
            </a:r>
            <a:endParaRPr lang="ro-RO" dirty="0" smtClean="0">
              <a:solidFill>
                <a:schemeClr val="tx1"/>
              </a:solidFill>
            </a:endParaRPr>
          </a:p>
        </p:txBody>
      </p:sp>
      <p:pic>
        <p:nvPicPr>
          <p:cNvPr id="13316" name="Picture 2" descr="D:\temp\D\address.png"/>
          <p:cNvPicPr>
            <a:picLocks noChangeAspect="1" noChangeArrowheads="1"/>
          </p:cNvPicPr>
          <p:nvPr/>
        </p:nvPicPr>
        <p:blipFill>
          <a:blip r:embed="rId3" cstate="print"/>
          <a:srcRect l="12102" t="46353" r="33938"/>
          <a:stretch>
            <a:fillRect/>
          </a:stretch>
        </p:blipFill>
        <p:spPr bwMode="auto">
          <a:xfrm>
            <a:off x="-36512" y="3501008"/>
            <a:ext cx="6421512" cy="28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4509120"/>
            <a:ext cx="14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Street names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7800" y="4725144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Street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umbers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725144"/>
            <a:ext cx="129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City names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797152"/>
            <a:ext cx="1223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Telephone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numbers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3668190" y="4149080"/>
            <a:ext cx="975818" cy="5447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3668190" y="4693786"/>
            <a:ext cx="1047826" cy="895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 flipV="1">
            <a:off x="3419725" y="4437112"/>
            <a:ext cx="1296291" cy="683206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>
            <a:off x="3419725" y="5120318"/>
            <a:ext cx="1368299" cy="75695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316" idx="3"/>
          </p:cNvCxnSpPr>
          <p:nvPr/>
        </p:nvCxnSpPr>
        <p:spPr>
          <a:xfrm flipH="1" flipV="1">
            <a:off x="5364088" y="4293096"/>
            <a:ext cx="1020912" cy="641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316" idx="3"/>
          </p:cNvCxnSpPr>
          <p:nvPr/>
        </p:nvCxnSpPr>
        <p:spPr>
          <a:xfrm flipH="1">
            <a:off x="5148064" y="4934402"/>
            <a:ext cx="1236936" cy="798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 flipV="1">
            <a:off x="6156176" y="4149080"/>
            <a:ext cx="1881624" cy="89923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1"/>
          </p:cNvCxnSpPr>
          <p:nvPr/>
        </p:nvCxnSpPr>
        <p:spPr>
          <a:xfrm flipH="1">
            <a:off x="5868144" y="5048310"/>
            <a:ext cx="2169656" cy="39691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 </a:t>
            </a:r>
            <a:r>
              <a:rPr lang="en-US" dirty="0" smtClean="0"/>
              <a:t>example - Homepage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211641" cy="57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 tree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861"/>
          <a:stretch>
            <a:fillRect/>
          </a:stretch>
        </p:blipFill>
        <p:spPr bwMode="auto">
          <a:xfrm rot="5400000">
            <a:off x="971017" y="621271"/>
            <a:ext cx="4514850" cy="56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067944" y="3501009"/>
            <a:ext cx="4572000" cy="2973050"/>
          </a:xfrm>
          <a:prstGeom prst="roundRect">
            <a:avLst>
              <a:gd name="adj" fmla="val 6795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j-lt"/>
              </a:rPr>
              <a:t>blue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links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(the A tag)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FF0000"/>
                </a:solidFill>
                <a:latin typeface="+mj-lt"/>
              </a:rPr>
              <a:t>red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tables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(TABLE, TR and TD tags)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009900"/>
                </a:solidFill>
                <a:latin typeface="+mj-lt"/>
              </a:rPr>
              <a:t>green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dividers (DIV tag)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CC00FF"/>
                </a:solidFill>
                <a:latin typeface="+mj-lt"/>
              </a:rPr>
              <a:t>violet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images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(the IMG tag)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FFFF33"/>
                </a:solidFill>
                <a:latin typeface="+mj-lt"/>
              </a:rPr>
              <a:t>yellow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forms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(FORM, INPUT, TEXTAREA, SELECT and OPTION tags)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FF9933"/>
                </a:solidFill>
                <a:latin typeface="+mj-lt"/>
              </a:rPr>
              <a:t>orange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err="1" smtClean="0">
                <a:solidFill>
                  <a:srgbClr val="333333"/>
                </a:solidFill>
                <a:latin typeface="+mj-lt"/>
              </a:rPr>
              <a:t>linebreaks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and </a:t>
            </a:r>
            <a:r>
              <a:rPr lang="en-US" dirty="0" err="1" smtClean="0">
                <a:solidFill>
                  <a:srgbClr val="333333"/>
                </a:solidFill>
                <a:latin typeface="+mj-lt"/>
              </a:rPr>
              <a:t>blockquotes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 (BR, P, and BLOCKQUOTE tags)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000000"/>
                </a:solidFill>
                <a:latin typeface="+mj-lt"/>
              </a:rPr>
              <a:t>black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HTML 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tag, the root node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solidFill>
                  <a:srgbClr val="999999"/>
                </a:solidFill>
                <a:latin typeface="+mj-lt"/>
              </a:rPr>
              <a:t>gray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: all other tags 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25" y="692150"/>
            <a:ext cx="82029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 </a:t>
            </a:r>
            <a:r>
              <a:rPr lang="en-US" dirty="0" err="1" smtClean="0"/>
              <a:t>subtree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87624" y="1844824"/>
            <a:ext cx="7990801" cy="2313548"/>
            <a:chOff x="1187624" y="1844824"/>
            <a:chExt cx="7990801" cy="2313548"/>
          </a:xfrm>
        </p:grpSpPr>
        <p:sp>
          <p:nvSpPr>
            <p:cNvPr id="6" name="TextBox 5"/>
            <p:cNvSpPr txBox="1"/>
            <p:nvPr/>
          </p:nvSpPr>
          <p:spPr>
            <a:xfrm>
              <a:off x="1187624" y="2708920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&lt;html&gt;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3688" y="1844824"/>
              <a:ext cx="931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&lt;body&gt;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4595" y="2699628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&lt;table&gt;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2708920"/>
              <a:ext cx="64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&lt;td&gt;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1840" y="184482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dirty="0" err="1" smtClean="0">
                  <a:solidFill>
                    <a:srgbClr val="FF0000"/>
                  </a:solidFill>
                </a:rPr>
                <a:t>tr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3968" y="1844824"/>
              <a:ext cx="745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&lt;div&gt;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270892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&lt;table&gt;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112" y="191683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dirty="0" err="1" smtClean="0">
                  <a:solidFill>
                    <a:srgbClr val="FF0000"/>
                  </a:solidFill>
                </a:rPr>
                <a:t>tr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4248" y="2204864"/>
              <a:ext cx="64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&lt;td&gt;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6256" y="2420887"/>
              <a:ext cx="23021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B0F0"/>
                  </a:solidFill>
                </a:rPr>
                <a:t>PizzaPojat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err="1" smtClean="0">
                  <a:solidFill>
                    <a:srgbClr val="00B0F0"/>
                  </a:solidFill>
                </a:rPr>
                <a:t>Niinivaara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5976" y="3068960"/>
              <a:ext cx="1855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DE8400"/>
                  </a:solidFill>
                </a:rPr>
                <a:t>Niinivaarantie</a:t>
              </a:r>
              <a:r>
                <a:rPr lang="en-US" dirty="0" smtClean="0">
                  <a:solidFill>
                    <a:srgbClr val="DE8400"/>
                  </a:solidFill>
                </a:rPr>
                <a:t> 19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8024" y="3573016"/>
              <a:ext cx="1644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DE8400"/>
                  </a:solidFill>
                </a:rPr>
                <a:t>80200 </a:t>
              </a:r>
              <a:r>
                <a:rPr lang="en-US" dirty="0" err="1" smtClean="0">
                  <a:solidFill>
                    <a:srgbClr val="DE8400"/>
                  </a:solidFill>
                </a:rPr>
                <a:t>Joensuu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4469" y="3212976"/>
              <a:ext cx="13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DE8400"/>
                  </a:solidFill>
                </a:rPr>
                <a:t>013 - 137 017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2" y="378904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E8400"/>
                  </a:solidFill>
                </a:rPr>
                <a:t>&lt;</a:t>
              </a:r>
              <a:r>
                <a:rPr lang="en-US" dirty="0" err="1" smtClean="0">
                  <a:solidFill>
                    <a:srgbClr val="DE8400"/>
                  </a:solidFill>
                </a:rPr>
                <a:t>br</a:t>
              </a:r>
              <a:r>
                <a:rPr lang="en-US" dirty="0" smtClean="0">
                  <a:solidFill>
                    <a:srgbClr val="DE8400"/>
                  </a:solidFill>
                </a:rPr>
                <a:t>/&gt;</a:t>
              </a:r>
              <a:endParaRPr lang="en-US" dirty="0">
                <a:solidFill>
                  <a:srgbClr val="DE84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56176" y="2708920"/>
            <a:ext cx="7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&lt;div&gt;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80528" y="321297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&lt;</a:t>
            </a:r>
            <a:r>
              <a:rPr lang="en-US" dirty="0" smtClean="0">
                <a:solidFill>
                  <a:srgbClr val="FF0000"/>
                </a:solidFill>
              </a:rPr>
              <a:t>table align="</a:t>
            </a:r>
            <a:r>
              <a:rPr lang="en-US" dirty="0" smtClean="0">
                <a:solidFill>
                  <a:srgbClr val="FF0000"/>
                </a:solidFill>
              </a:rPr>
              <a:t>center“&gt;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 &lt;</a:t>
            </a:r>
            <a:r>
              <a:rPr lang="en-US" dirty="0" err="1" smtClean="0">
                <a:solidFill>
                  <a:srgbClr val="FF0000"/>
                </a:solidFill>
              </a:rPr>
              <a:t>tr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&lt;td&gt;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&lt;div id="</a:t>
            </a:r>
            <a:r>
              <a:rPr lang="en-US" dirty="0" err="1" smtClean="0">
                <a:solidFill>
                  <a:srgbClr val="00B050"/>
                </a:solidFill>
              </a:rPr>
              <a:t>footerleft</a:t>
            </a:r>
            <a:r>
              <a:rPr lang="en-US" dirty="0" smtClean="0">
                <a:solidFill>
                  <a:srgbClr val="00B050"/>
                </a:solidFill>
              </a:rPr>
              <a:t>"&gt;</a:t>
            </a:r>
          </a:p>
          <a:p>
            <a:r>
              <a:rPr lang="en-US" dirty="0" smtClean="0">
                <a:solidFill>
                  <a:srgbClr val="DE8400"/>
                </a:solidFill>
              </a:rPr>
              <a:t>                  </a:t>
            </a:r>
            <a:r>
              <a:rPr lang="en-US" dirty="0" smtClean="0">
                <a:solidFill>
                  <a:srgbClr val="00B0F0"/>
                </a:solidFill>
              </a:rPr>
              <a:t>&lt;h3&gt;</a:t>
            </a:r>
            <a:r>
              <a:rPr lang="en-US" dirty="0" err="1" smtClean="0">
                <a:solidFill>
                  <a:srgbClr val="00B0F0"/>
                </a:solidFill>
              </a:rPr>
              <a:t>PizzaPojat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Niinivaara</a:t>
            </a:r>
            <a:r>
              <a:rPr lang="en-US" dirty="0" smtClean="0">
                <a:solidFill>
                  <a:srgbClr val="00B0F0"/>
                </a:solidFill>
              </a:rPr>
              <a:t>&lt;/h3&gt;</a:t>
            </a:r>
          </a:p>
          <a:p>
            <a:r>
              <a:rPr lang="en-US" dirty="0" smtClean="0">
                <a:solidFill>
                  <a:srgbClr val="DE8400"/>
                </a:solidFill>
              </a:rPr>
              <a:t>                  &lt;p&gt;</a:t>
            </a:r>
            <a:r>
              <a:rPr lang="en-US" dirty="0" err="1" smtClean="0">
                <a:solidFill>
                  <a:srgbClr val="DE8400"/>
                </a:solidFill>
              </a:rPr>
              <a:t>Niinivaarantie</a:t>
            </a:r>
            <a:r>
              <a:rPr lang="en-US" dirty="0" smtClean="0">
                <a:solidFill>
                  <a:srgbClr val="DE8400"/>
                </a:solidFill>
              </a:rPr>
              <a:t> 19&lt;/p&gt;</a:t>
            </a:r>
          </a:p>
          <a:p>
            <a:r>
              <a:rPr lang="en-US" dirty="0" smtClean="0">
                <a:solidFill>
                  <a:srgbClr val="DE8400"/>
                </a:solidFill>
              </a:rPr>
              <a:t>                  &lt;p&gt;80200 </a:t>
            </a:r>
            <a:r>
              <a:rPr lang="en-US" dirty="0" err="1" smtClean="0">
                <a:solidFill>
                  <a:srgbClr val="DE8400"/>
                </a:solidFill>
              </a:rPr>
              <a:t>Joensuu</a:t>
            </a:r>
            <a:r>
              <a:rPr lang="en-US" dirty="0" smtClean="0">
                <a:solidFill>
                  <a:srgbClr val="DE8400"/>
                </a:solidFill>
              </a:rPr>
              <a:t>&lt;/p&gt;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en-US" dirty="0" smtClean="0">
                <a:solidFill>
                  <a:srgbClr val="DE8400"/>
                </a:solidFill>
              </a:rPr>
              <a:t>&lt;</a:t>
            </a:r>
            <a:r>
              <a:rPr lang="en-US" dirty="0" err="1" smtClean="0">
                <a:solidFill>
                  <a:srgbClr val="DE8400"/>
                </a:solidFill>
              </a:rPr>
              <a:t>br</a:t>
            </a:r>
            <a:r>
              <a:rPr lang="en-US" dirty="0" smtClean="0">
                <a:solidFill>
                  <a:srgbClr val="DE8400"/>
                </a:solidFill>
              </a:rPr>
              <a:t> /&gt;</a:t>
            </a:r>
          </a:p>
          <a:p>
            <a:r>
              <a:rPr lang="en-US" dirty="0" smtClean="0">
                <a:solidFill>
                  <a:srgbClr val="DE8400"/>
                </a:solidFill>
              </a:rPr>
              <a:t>                  &lt;p&gt;013 - 137 017&lt;/p&gt;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&lt;/div</a:t>
            </a:r>
            <a:r>
              <a:rPr lang="en-US" dirty="0" smtClean="0">
                <a:solidFill>
                  <a:srgbClr val="00B050"/>
                </a:solidFill>
              </a:rPr>
              <a:t>&gt;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   &lt;td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 &lt;/</a:t>
            </a:r>
            <a:r>
              <a:rPr lang="en-US" dirty="0" err="1" smtClean="0">
                <a:solidFill>
                  <a:srgbClr val="FF0000"/>
                </a:solidFill>
              </a:rPr>
              <a:t>tr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&lt;/table&gt;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9814" t="80616" r="50894"/>
          <a:stretch>
            <a:fillRect/>
          </a:stretch>
        </p:blipFill>
        <p:spPr bwMode="auto">
          <a:xfrm>
            <a:off x="5004048" y="4365104"/>
            <a:ext cx="3240360" cy="226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Joint PhD degree candidate for University of Eastern Finland and Technical University of Iasi, Romania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ECSE grant 2012 &amp; 2013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Proposed graduation 2014, supervisor </a:t>
            </a:r>
            <a:r>
              <a:rPr lang="en-US" dirty="0" err="1" smtClean="0"/>
              <a:t>prof</a:t>
            </a:r>
            <a:r>
              <a:rPr lang="en-US" dirty="0" smtClean="0"/>
              <a:t>. Pasi </a:t>
            </a:r>
            <a:r>
              <a:rPr lang="en-US" dirty="0" smtClean="0"/>
              <a:t>Fränti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Thesis “Location-based applications”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Research part of </a:t>
            </a:r>
            <a:r>
              <a:rPr lang="en-US" dirty="0" err="1" smtClean="0"/>
              <a:t>Mopsi</a:t>
            </a:r>
            <a:r>
              <a:rPr lang="en-US" dirty="0" smtClean="0"/>
              <a:t> project </a:t>
            </a:r>
            <a:r>
              <a:rPr lang="en-US" dirty="0" smtClean="0">
                <a:hlinkClick r:id="rId2"/>
              </a:rPr>
              <a:t>http://cs.uef.fi/mopsi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Andrei </a:t>
            </a:r>
            <a:r>
              <a:rPr lang="en-US" dirty="0" err="1" smtClean="0"/>
              <a:t>Tabarcea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10942" r="35825" b="44297"/>
          <a:stretch>
            <a:fillRect/>
          </a:stretch>
        </p:blipFill>
        <p:spPr bwMode="auto">
          <a:xfrm>
            <a:off x="539552" y="3717032"/>
            <a:ext cx="78241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 example - Catalog</a:t>
            </a:r>
            <a:endParaRPr lang="en-US" dirty="0"/>
          </a:p>
        </p:txBody>
      </p:sp>
      <p:pic>
        <p:nvPicPr>
          <p:cNvPr id="5" name="Picture 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62" t="20300" r="38182" b="23001"/>
          <a:stretch>
            <a:fillRect/>
          </a:stretch>
        </p:blipFill>
        <p:spPr bwMode="auto">
          <a:xfrm>
            <a:off x="1671607" y="981075"/>
            <a:ext cx="580078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 example - </a:t>
            </a:r>
            <a:r>
              <a:rPr lang="en-US" dirty="0" smtClean="0"/>
              <a:t>Catalog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15916" r="27654" b="17816"/>
          <a:stretch>
            <a:fillRect/>
          </a:stretch>
        </p:blipFill>
        <p:spPr bwMode="auto">
          <a:xfrm>
            <a:off x="1475656" y="1412776"/>
            <a:ext cx="561662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48264" y="4365104"/>
            <a:ext cx="152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DE8400"/>
                </a:solidFill>
              </a:rPr>
              <a:t>Bosbor</a:t>
            </a:r>
            <a:r>
              <a:rPr lang="en-US" dirty="0" smtClean="0">
                <a:solidFill>
                  <a:srgbClr val="DE8400"/>
                </a:solidFill>
              </a:rPr>
              <a:t> kebab</a:t>
            </a:r>
            <a:endParaRPr lang="en-US" dirty="0">
              <a:solidFill>
                <a:srgbClr val="DE84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733256"/>
            <a:ext cx="76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E8400"/>
                </a:solidFill>
              </a:rPr>
              <a:t>Fiesta</a:t>
            </a:r>
            <a:endParaRPr lang="en-US" dirty="0">
              <a:solidFill>
                <a:srgbClr val="DE84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1772816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E8400"/>
                </a:solidFill>
              </a:rPr>
              <a:t>Miami</a:t>
            </a:r>
            <a:endParaRPr lang="en-US" dirty="0">
              <a:solidFill>
                <a:srgbClr val="DE8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25" y="3335163"/>
            <a:ext cx="82029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187624" y="4487837"/>
            <a:ext cx="7990801" cy="2313548"/>
            <a:chOff x="1187624" y="1844824"/>
            <a:chExt cx="7990801" cy="2313548"/>
          </a:xfrm>
        </p:grpSpPr>
        <p:sp>
          <p:nvSpPr>
            <p:cNvPr id="6" name="TextBox 5"/>
            <p:cNvSpPr txBox="1"/>
            <p:nvPr/>
          </p:nvSpPr>
          <p:spPr>
            <a:xfrm>
              <a:off x="1187624" y="2708920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&lt;html&gt;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3688" y="1844824"/>
              <a:ext cx="931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&lt;body&gt;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4595" y="2699628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&lt;table&gt;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2708920"/>
              <a:ext cx="64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&lt;td&gt;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1840" y="184482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dirty="0" err="1" smtClean="0">
                  <a:solidFill>
                    <a:srgbClr val="FF0000"/>
                  </a:solidFill>
                </a:rPr>
                <a:t>tr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3968" y="1844824"/>
              <a:ext cx="745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&lt;div&gt;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2708920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&lt;table&gt;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112" y="191683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dirty="0" err="1" smtClean="0">
                  <a:solidFill>
                    <a:srgbClr val="FF0000"/>
                  </a:solidFill>
                </a:rPr>
                <a:t>tr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4248" y="2204864"/>
              <a:ext cx="64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&lt;td&gt;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6256" y="2420887"/>
              <a:ext cx="23021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B0F0"/>
                  </a:solidFill>
                </a:rPr>
                <a:t>PizzaPojat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dirty="0" err="1" smtClean="0">
                  <a:solidFill>
                    <a:srgbClr val="00B0F0"/>
                  </a:solidFill>
                </a:rPr>
                <a:t>Niinivaara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5976" y="3068960"/>
              <a:ext cx="1855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DE8400"/>
                  </a:solidFill>
                </a:rPr>
                <a:t>Niinivaarantie</a:t>
              </a:r>
              <a:r>
                <a:rPr lang="en-US" dirty="0" smtClean="0">
                  <a:solidFill>
                    <a:srgbClr val="DE8400"/>
                  </a:solidFill>
                </a:rPr>
                <a:t> 19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8024" y="3573016"/>
              <a:ext cx="1644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DE8400"/>
                  </a:solidFill>
                </a:rPr>
                <a:t>80200 </a:t>
              </a:r>
              <a:r>
                <a:rPr lang="en-US" dirty="0" err="1" smtClean="0">
                  <a:solidFill>
                    <a:srgbClr val="DE8400"/>
                  </a:solidFill>
                </a:rPr>
                <a:t>Joensuu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4469" y="3212976"/>
              <a:ext cx="13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DE8400"/>
                  </a:solidFill>
                </a:rPr>
                <a:t>013 - 137 017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2" y="378904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E8400"/>
                  </a:solidFill>
                </a:rPr>
                <a:t>&lt;</a:t>
              </a:r>
              <a:r>
                <a:rPr lang="en-US" dirty="0" err="1" smtClean="0">
                  <a:solidFill>
                    <a:srgbClr val="DE8400"/>
                  </a:solidFill>
                </a:rPr>
                <a:t>br</a:t>
              </a:r>
              <a:r>
                <a:rPr lang="en-US" dirty="0" smtClean="0">
                  <a:solidFill>
                    <a:srgbClr val="DE8400"/>
                  </a:solidFill>
                </a:rPr>
                <a:t>/&gt;</a:t>
              </a:r>
              <a:endParaRPr lang="en-US" dirty="0">
                <a:solidFill>
                  <a:srgbClr val="DE8400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Convert HTML pages to </a:t>
            </a:r>
            <a:r>
              <a:rPr lang="en-US" dirty="0" err="1" smtClean="0"/>
              <a:t>xHTML</a:t>
            </a:r>
            <a:r>
              <a:rPr lang="en-US" dirty="0" smtClean="0"/>
              <a:t> for using </a:t>
            </a:r>
            <a:r>
              <a:rPr lang="en-US" dirty="0" err="1" smtClean="0"/>
              <a:t>xQuery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Detect addresses and postal codes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Break the DOM tree into </a:t>
            </a:r>
            <a:r>
              <a:rPr lang="en-US" dirty="0" err="1" smtClean="0"/>
              <a:t>subtrees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Use heuristics and regular expressions to detect extra information from the </a:t>
            </a:r>
            <a:r>
              <a:rPr lang="en-US" dirty="0" err="1" smtClean="0"/>
              <a:t>subtree</a:t>
            </a:r>
            <a:r>
              <a:rPr lang="en-US" dirty="0" smtClean="0"/>
              <a:t> (service name, telephone, opening hours etc.)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 tree example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7504" y="1115452"/>
            <a:ext cx="7848872" cy="5697924"/>
            <a:chOff x="803731" y="909314"/>
            <a:chExt cx="7848872" cy="569792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892" t="11905" r="29722" b="11308"/>
            <a:stretch/>
          </p:blipFill>
          <p:spPr bwMode="auto">
            <a:xfrm rot="5400000">
              <a:off x="919923" y="921580"/>
              <a:ext cx="5384800" cy="5617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72171" y="4737743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&lt;html&gt;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8668" y="5229200"/>
              <a:ext cx="931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&lt;body&gt;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8366" y="3545506"/>
              <a:ext cx="745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&lt;div&gt;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963442" y="3730172"/>
              <a:ext cx="598158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63442" y="3914838"/>
              <a:ext cx="381589" cy="45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>
              <a:off x="2590904" y="3914838"/>
              <a:ext cx="271621" cy="5942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355012" y="3453173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b="1" dirty="0" smtClean="0">
                  <a:solidFill>
                    <a:srgbClr val="FF0000"/>
                  </a:solidFill>
                </a:rPr>
                <a:t>table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79692" y="1916832"/>
              <a:ext cx="666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b="1" dirty="0" smtClean="0">
                  <a:solidFill>
                    <a:srgbClr val="FF0000"/>
                  </a:solidFill>
                </a:rPr>
                <a:t>td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27433" y="2101498"/>
              <a:ext cx="1007300" cy="3193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61600" y="2261193"/>
              <a:ext cx="309037" cy="2317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21646" y="2708920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&lt;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tr</a:t>
              </a:r>
              <a:r>
                <a:rPr lang="en-US" dirty="0" smtClean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71456" y="1638686"/>
              <a:ext cx="1440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DE8400"/>
                  </a:solidFill>
                </a:rPr>
                <a:t>Yhteystiedot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2704" y="1998726"/>
              <a:ext cx="243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DE8400"/>
                  </a:solidFill>
                </a:rPr>
                <a:t>Pizza Master - </a:t>
              </a:r>
              <a:r>
                <a:rPr lang="en-US" dirty="0" err="1">
                  <a:solidFill>
                    <a:srgbClr val="DE8400"/>
                  </a:solidFill>
                </a:rPr>
                <a:t>Joensuu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2003" y="909314"/>
              <a:ext cx="30963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rgbClr val="DE8400"/>
                  </a:solidFill>
                </a:rPr>
                <a:t>Niskakatu</a:t>
              </a:r>
              <a:r>
                <a:rPr lang="en-US" b="1" dirty="0">
                  <a:solidFill>
                    <a:srgbClr val="DE8400"/>
                  </a:solidFill>
                </a:rPr>
                <a:t> </a:t>
              </a:r>
              <a:r>
                <a:rPr lang="en-US" b="1" dirty="0" smtClean="0">
                  <a:solidFill>
                    <a:srgbClr val="DE8400"/>
                  </a:solidFill>
                </a:rPr>
                <a:t>11 80100 </a:t>
              </a:r>
              <a:r>
                <a:rPr lang="en-US" b="1" dirty="0" err="1">
                  <a:solidFill>
                    <a:srgbClr val="DE8400"/>
                  </a:solidFill>
                </a:rPr>
                <a:t>Joensuu</a:t>
              </a:r>
              <a:endParaRPr lang="en-US" b="1" dirty="0">
                <a:solidFill>
                  <a:srgbClr val="DE84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8227" y="1269354"/>
              <a:ext cx="200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DE8400"/>
                  </a:solidFill>
                </a:rPr>
                <a:t>Puh</a:t>
              </a:r>
              <a:r>
                <a:rPr lang="en-US" b="1" dirty="0">
                  <a:solidFill>
                    <a:srgbClr val="DE8400"/>
                  </a:solidFill>
                </a:rPr>
                <a:t>. 0400 281700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52203" y="1566678"/>
              <a:ext cx="1006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Avoinna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99671" y="1341362"/>
              <a:ext cx="2632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DE8400"/>
                  </a:solidFill>
                </a:rPr>
                <a:t>Pizza </a:t>
              </a:r>
              <a:r>
                <a:rPr lang="en-US" b="1" dirty="0">
                  <a:solidFill>
                    <a:srgbClr val="DE8400"/>
                  </a:solidFill>
                </a:rPr>
                <a:t>Master - </a:t>
              </a:r>
              <a:r>
                <a:rPr lang="en-US" b="1" dirty="0" err="1">
                  <a:solidFill>
                    <a:srgbClr val="DE8400"/>
                  </a:solidFill>
                </a:rPr>
                <a:t>Joensuu</a:t>
              </a:r>
              <a:endParaRPr lang="en-US" b="1" dirty="0">
                <a:solidFill>
                  <a:srgbClr val="DE84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04839" y="2502782"/>
              <a:ext cx="1987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DE8400"/>
                  </a:solidFill>
                </a:rPr>
                <a:t>Ma-To </a:t>
              </a:r>
              <a:r>
                <a:rPr lang="en-US" dirty="0" smtClean="0">
                  <a:solidFill>
                    <a:srgbClr val="DE8400"/>
                  </a:solidFill>
                </a:rPr>
                <a:t>10.30-22.00</a:t>
              </a:r>
              <a:endParaRPr lang="en-US" dirty="0">
                <a:solidFill>
                  <a:srgbClr val="DE84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0024" y="5791825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&lt;</a:t>
              </a:r>
              <a:r>
                <a:rPr lang="en-US" dirty="0" err="1" smtClean="0">
                  <a:solidFill>
                    <a:srgbClr val="7030A0"/>
                  </a:solidFill>
                </a:rPr>
                <a:t>img</a:t>
              </a:r>
              <a:r>
                <a:rPr lang="en-US" dirty="0" smtClean="0">
                  <a:solidFill>
                    <a:srgbClr val="7030A0"/>
                  </a:solidFill>
                </a:rPr>
                <a:t>&gt;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0637" y="4324454"/>
              <a:ext cx="100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&lt;a </a:t>
              </a:r>
              <a:r>
                <a:rPr lang="en-US" dirty="0" err="1" smtClean="0">
                  <a:solidFill>
                    <a:schemeClr val="tx2"/>
                  </a:solidFill>
                </a:rPr>
                <a:t>href</a:t>
              </a:r>
              <a:r>
                <a:rPr lang="en-US" dirty="0" smtClean="0">
                  <a:solidFill>
                    <a:schemeClr val="tx2"/>
                  </a:solidFill>
                </a:rPr>
                <a:t>&gt;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8957" y="6237906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&lt;head&gt;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2" idx="0"/>
            </p:cNvCxnSpPr>
            <p:nvPr/>
          </p:nvCxnSpPr>
          <p:spPr>
            <a:xfrm flipH="1" flipV="1">
              <a:off x="3410024" y="5229200"/>
              <a:ext cx="410530" cy="562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2" idx="0"/>
            </p:cNvCxnSpPr>
            <p:nvPr/>
          </p:nvCxnSpPr>
          <p:spPr>
            <a:xfrm flipV="1">
              <a:off x="3820554" y="5510512"/>
              <a:ext cx="410529" cy="281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808140" y="5076829"/>
            <a:ext cx="5372372" cy="1664537"/>
            <a:chOff x="4499992" y="5157192"/>
            <a:chExt cx="4691392" cy="143890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495" t="21870" r="45424" b="55172"/>
            <a:stretch/>
          </p:blipFill>
          <p:spPr bwMode="auto">
            <a:xfrm>
              <a:off x="4499992" y="5157192"/>
              <a:ext cx="4691392" cy="1438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4539092" y="5157192"/>
              <a:ext cx="1689092" cy="143890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80386" y="5157192"/>
              <a:ext cx="2863613" cy="143890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01321" y="5313213"/>
              <a:ext cx="1410871" cy="11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12192" y="5313213"/>
              <a:ext cx="1410871" cy="11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73328" y="5529846"/>
              <a:ext cx="1295016" cy="1543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770119" y="5516142"/>
              <a:ext cx="1295016" cy="1543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59248" y="5661248"/>
              <a:ext cx="1295016" cy="1543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70119" y="5661248"/>
              <a:ext cx="1295016" cy="1543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770119" y="5829109"/>
              <a:ext cx="1295016" cy="14451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72200" y="5845110"/>
              <a:ext cx="1295016" cy="2481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59248" y="6105433"/>
              <a:ext cx="1295016" cy="1543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2915816" y="1988840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364088" y="3140968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DE8400"/>
                </a:solidFill>
              </a:rPr>
              <a:t>Pe</a:t>
            </a:r>
            <a:r>
              <a:rPr lang="en-US" dirty="0" smtClean="0">
                <a:solidFill>
                  <a:srgbClr val="DE8400"/>
                </a:solidFill>
              </a:rPr>
              <a:t>-La 10.30-04.00</a:t>
            </a:r>
            <a:endParaRPr lang="en-US" dirty="0">
              <a:solidFill>
                <a:srgbClr val="DE84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88024" y="3573016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E8400"/>
                </a:solidFill>
              </a:rPr>
              <a:t>SU 12.00-22.00</a:t>
            </a:r>
            <a:endParaRPr lang="en-US" dirty="0">
              <a:solidFill>
                <a:srgbClr val="DE84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644008" y="213285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53502" y="6006507"/>
            <a:ext cx="1482994" cy="1671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53502" y="6165304"/>
            <a:ext cx="1482994" cy="1671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26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77500" lnSpcReduction="20000"/>
          </a:bodyPr>
          <a:lstStyle/>
          <a:p>
            <a:pPr fontAlgn="base">
              <a:spcAft>
                <a:spcPts val="1200"/>
              </a:spcAft>
            </a:pPr>
            <a:r>
              <a:rPr lang="en-US" b="1" dirty="0" smtClean="0"/>
              <a:t>A</a:t>
            </a:r>
            <a:r>
              <a:rPr lang="en-US" b="1" dirty="0" smtClean="0"/>
              <a:t>. </a:t>
            </a:r>
            <a:r>
              <a:rPr lang="en-US" b="1" dirty="0" err="1" smtClean="0"/>
              <a:t>Tabarcea</a:t>
            </a:r>
            <a:r>
              <a:rPr lang="en-US" dirty="0" smtClean="0"/>
              <a:t>, K. Waga, Z. </a:t>
            </a:r>
            <a:r>
              <a:rPr lang="en-US" dirty="0" smtClean="0"/>
              <a:t>Wan </a:t>
            </a:r>
            <a:r>
              <a:rPr lang="en-US" dirty="0" smtClean="0"/>
              <a:t>and P. Fränti, "O-</a:t>
            </a:r>
            <a:r>
              <a:rPr lang="en-US" dirty="0" err="1" smtClean="0"/>
              <a:t>Mopsi</a:t>
            </a:r>
            <a:r>
              <a:rPr lang="en-US" dirty="0" smtClean="0"/>
              <a:t>: Mobile Orienteering Game Using </a:t>
            </a:r>
            <a:r>
              <a:rPr lang="en-US" dirty="0" err="1" smtClean="0"/>
              <a:t>Geotagged</a:t>
            </a:r>
            <a:r>
              <a:rPr lang="en-US" dirty="0" smtClean="0"/>
              <a:t> Photos", </a:t>
            </a:r>
            <a:r>
              <a:rPr lang="en-US" i="1" dirty="0" smtClean="0">
                <a:hlinkClick r:id="rId2"/>
              </a:rPr>
              <a:t>Int. Conf. on Web Information Systems &amp; Technologies (WEBIST'13)</a:t>
            </a:r>
            <a:r>
              <a:rPr lang="en-US" dirty="0" smtClean="0"/>
              <a:t>, Aachen, Germany, 8-10 May 2013.</a:t>
            </a:r>
          </a:p>
          <a:p>
            <a:pPr fontAlgn="base">
              <a:spcAft>
                <a:spcPts val="1200"/>
              </a:spcAft>
            </a:pPr>
            <a:r>
              <a:rPr lang="en-US" dirty="0" smtClean="0"/>
              <a:t>K. Waga, </a:t>
            </a:r>
            <a:r>
              <a:rPr lang="en-US" b="1" dirty="0" smtClean="0"/>
              <a:t>A. </a:t>
            </a:r>
            <a:r>
              <a:rPr lang="en-US" b="1" dirty="0" err="1" smtClean="0"/>
              <a:t>Tabarcea</a:t>
            </a:r>
            <a:r>
              <a:rPr lang="en-US" dirty="0" smtClean="0"/>
              <a:t>, R. Mariescu-Istodor and P. Fränti, "Real Time Access to Multiple GPS Tracks", </a:t>
            </a:r>
            <a:r>
              <a:rPr lang="en-US" i="1" dirty="0" smtClean="0">
                <a:hlinkClick r:id="rId2"/>
              </a:rPr>
              <a:t>Int. Conf. on Web Information Systems &amp; Technologies (WEBIST'13)</a:t>
            </a:r>
            <a:r>
              <a:rPr lang="en-US" dirty="0" smtClean="0"/>
              <a:t>, Aachen, Germany, 8-10 May 2013.</a:t>
            </a:r>
          </a:p>
          <a:p>
            <a:pPr fontAlgn="base">
              <a:spcAft>
                <a:spcPts val="1200"/>
              </a:spcAft>
            </a:pPr>
            <a:r>
              <a:rPr lang="en-US" dirty="0" smtClean="0"/>
              <a:t>K. Waga, </a:t>
            </a:r>
            <a:r>
              <a:rPr lang="en-US" b="1" dirty="0" smtClean="0"/>
              <a:t>A. </a:t>
            </a:r>
            <a:r>
              <a:rPr lang="en-US" b="1" dirty="0" err="1" smtClean="0"/>
              <a:t>Tabarcea</a:t>
            </a:r>
            <a:r>
              <a:rPr lang="en-US" dirty="0" smtClean="0"/>
              <a:t>, R. Mariescu-Istodor and P. Fränti, "System for real time storage, retrieval and visualization of GPS tracks", </a:t>
            </a:r>
            <a:r>
              <a:rPr lang="en-US" i="1" u="sng" dirty="0" smtClean="0">
                <a:hlinkClick r:id="rId3"/>
              </a:rPr>
              <a:t>Int. Conf. System Theory, Control and Computing (ICSTCC 2012)</a:t>
            </a:r>
            <a:r>
              <a:rPr lang="en-US" dirty="0" smtClean="0"/>
              <a:t>, </a:t>
            </a:r>
            <a:r>
              <a:rPr lang="en-US" dirty="0" err="1" smtClean="0"/>
              <a:t>Sinaia</a:t>
            </a:r>
            <a:r>
              <a:rPr lang="en-US" dirty="0" smtClean="0"/>
              <a:t>, Romania, Vol. 2, October 2012.</a:t>
            </a:r>
          </a:p>
          <a:p>
            <a:pPr fontAlgn="base">
              <a:spcAft>
                <a:spcPts val="1200"/>
              </a:spcAft>
            </a:pPr>
            <a:r>
              <a:rPr lang="en-US" dirty="0" smtClean="0"/>
              <a:t>K. Waga, </a:t>
            </a:r>
            <a:r>
              <a:rPr lang="en-US" b="1" dirty="0" smtClean="0"/>
              <a:t>A. </a:t>
            </a:r>
            <a:r>
              <a:rPr lang="en-US" b="1" dirty="0" err="1" smtClean="0"/>
              <a:t>Tabarcea</a:t>
            </a:r>
            <a:r>
              <a:rPr lang="en-US" dirty="0" smtClean="0"/>
              <a:t>, M. Chen and P. Fränti, "Detecting movement type by route segmentation and classification", </a:t>
            </a:r>
            <a:r>
              <a:rPr lang="en-US" i="1" dirty="0" smtClean="0">
                <a:hlinkClick r:id="rId4"/>
              </a:rPr>
              <a:t>IEEE Int. Conf. on Collaborative Computing: Networking, Applications and </a:t>
            </a:r>
            <a:r>
              <a:rPr lang="en-US" i="1" dirty="0" err="1" smtClean="0">
                <a:hlinkClick r:id="rId4"/>
              </a:rPr>
              <a:t>Worksharing</a:t>
            </a:r>
            <a:r>
              <a:rPr lang="en-US" i="1" dirty="0" smtClean="0">
                <a:hlinkClick r:id="rId4"/>
              </a:rPr>
              <a:t> (CollaborateCom'12)</a:t>
            </a:r>
            <a:r>
              <a:rPr lang="en-US" dirty="0" smtClean="0"/>
              <a:t>, Pittsburgh, USA, </a:t>
            </a:r>
            <a:r>
              <a:rPr lang="en-US" dirty="0" smtClean="0"/>
              <a:t>2012</a:t>
            </a:r>
            <a:endParaRPr lang="en-US" dirty="0" smtClean="0"/>
          </a:p>
          <a:p>
            <a:pPr fontAlgn="base">
              <a:spcAft>
                <a:spcPts val="1200"/>
              </a:spcAft>
            </a:pPr>
            <a:r>
              <a:rPr lang="en-US" dirty="0" smtClean="0"/>
              <a:t>K. Waga, </a:t>
            </a:r>
            <a:r>
              <a:rPr lang="en-US" b="1" dirty="0" smtClean="0"/>
              <a:t>A. </a:t>
            </a:r>
            <a:r>
              <a:rPr lang="en-US" b="1" dirty="0" err="1" smtClean="0"/>
              <a:t>Tabarcea</a:t>
            </a:r>
            <a:r>
              <a:rPr lang="en-US" dirty="0" smtClean="0"/>
              <a:t> and P. Fränti, "Recommendation of points of interest from user generated data collection", </a:t>
            </a:r>
            <a:r>
              <a:rPr lang="en-US" i="1" dirty="0" smtClean="0">
                <a:hlinkClick r:id="rId4"/>
              </a:rPr>
              <a:t>IEEE Int. Conf. on Collaborative Computing: Networking, Applications and </a:t>
            </a:r>
            <a:r>
              <a:rPr lang="en-US" i="1" dirty="0" err="1" smtClean="0">
                <a:hlinkClick r:id="rId4"/>
              </a:rPr>
              <a:t>Worksharing</a:t>
            </a:r>
            <a:r>
              <a:rPr lang="en-US" i="1" dirty="0" smtClean="0">
                <a:hlinkClick r:id="rId4"/>
              </a:rPr>
              <a:t> (CollaborateCom'12)</a:t>
            </a:r>
            <a:r>
              <a:rPr lang="en-US" dirty="0" smtClean="0"/>
              <a:t>, Pittsburgh, USA, 2012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Publications 2012-2013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to find location-information in web-pages?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Location-based search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027" idx="2"/>
            <a:endCxn id="1026" idx="1"/>
          </p:cNvCxnSpPr>
          <p:nvPr/>
        </p:nvCxnSpPr>
        <p:spPr>
          <a:xfrm>
            <a:off x="2690491" y="3968130"/>
            <a:ext cx="3105645" cy="500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39677"/>
            <a:ext cx="31813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733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Site hosting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</a:rPr>
              <a:t>domain:   </a:t>
            </a:r>
            <a:r>
              <a:rPr lang="en-US" sz="1800" dirty="0">
                <a:solidFill>
                  <a:srgbClr val="FF0000"/>
                </a:solidFill>
              </a:rPr>
              <a:t>uef.fi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 err="1">
                <a:solidFill>
                  <a:prstClr val="black"/>
                </a:solidFill>
              </a:rPr>
              <a:t>descr</a:t>
            </a:r>
            <a:r>
              <a:rPr lang="en-US" sz="1800" dirty="0">
                <a:solidFill>
                  <a:prstClr val="black"/>
                </a:solidFill>
              </a:rPr>
              <a:t>:    ITÄ-SUOMEN YLIOPISTO (UNIV OF EASTERN FINLAND)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 err="1">
                <a:solidFill>
                  <a:prstClr val="black"/>
                </a:solidFill>
              </a:rPr>
              <a:t>descr</a:t>
            </a:r>
            <a:r>
              <a:rPr lang="en-US" sz="1800" dirty="0">
                <a:solidFill>
                  <a:prstClr val="black"/>
                </a:solidFill>
              </a:rPr>
              <a:t>:    22857339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address:  TIETOTEKNIIKKAKESKUS (IT-CENTRE)/</a:t>
            </a:r>
            <a:r>
              <a:rPr lang="en-US" sz="1800" dirty="0" err="1">
                <a:solidFill>
                  <a:prstClr val="black"/>
                </a:solidFill>
              </a:rPr>
              <a:t>Jarno</a:t>
            </a:r>
            <a:r>
              <a:rPr lang="en-US" sz="1800" dirty="0">
                <a:solidFill>
                  <a:prstClr val="black"/>
                </a:solidFill>
              </a:rPr>
              <a:t> </a:t>
            </a:r>
            <a:r>
              <a:rPr lang="en-US" sz="1800" dirty="0" err="1">
                <a:solidFill>
                  <a:prstClr val="black"/>
                </a:solidFill>
              </a:rPr>
              <a:t>Huuskonen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address:  </a:t>
            </a:r>
            <a:r>
              <a:rPr lang="en-US" sz="1800" dirty="0">
                <a:solidFill>
                  <a:srgbClr val="FF0000"/>
                </a:solidFill>
              </a:rPr>
              <a:t>PL 1627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address:  </a:t>
            </a:r>
            <a:r>
              <a:rPr lang="en-US" sz="1800" dirty="0">
                <a:solidFill>
                  <a:srgbClr val="FF0000"/>
                </a:solidFill>
              </a:rPr>
              <a:t>70211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address: </a:t>
            </a:r>
            <a:r>
              <a:rPr lang="en-US" sz="1800" dirty="0">
                <a:solidFill>
                  <a:srgbClr val="FF0000"/>
                </a:solidFill>
              </a:rPr>
              <a:t> KUOPIO FINLAND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phone:    +358 44 7162810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status:   Granted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created:  26.5.2010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modified: 19.8.2011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expires:  26.5.2015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 err="1">
                <a:solidFill>
                  <a:prstClr val="black"/>
                </a:solidFill>
              </a:rPr>
              <a:t>nserver</a:t>
            </a:r>
            <a:r>
              <a:rPr lang="en-US" sz="1800" dirty="0">
                <a:solidFill>
                  <a:prstClr val="black"/>
                </a:solidFill>
              </a:rPr>
              <a:t>:  ns-secondary.funet.fi [Ok]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 err="1">
                <a:solidFill>
                  <a:prstClr val="black"/>
                </a:solidFill>
              </a:rPr>
              <a:t>nserver</a:t>
            </a:r>
            <a:r>
              <a:rPr lang="en-US" sz="1800" dirty="0">
                <a:solidFill>
                  <a:prstClr val="black"/>
                </a:solidFill>
              </a:rPr>
              <a:t>:  ns1.uef.fi [Ok]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 err="1">
                <a:solidFill>
                  <a:prstClr val="black"/>
                </a:solidFill>
              </a:rPr>
              <a:t>nserver</a:t>
            </a:r>
            <a:r>
              <a:rPr lang="en-US" sz="1800" dirty="0">
                <a:solidFill>
                  <a:prstClr val="black"/>
                </a:solidFill>
              </a:rPr>
              <a:t>:  ns2.uef.fi [Ok]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 err="1">
                <a:solidFill>
                  <a:prstClr val="black"/>
                </a:solidFill>
              </a:rPr>
              <a:t>dnssec</a:t>
            </a:r>
            <a:r>
              <a:rPr lang="en-US" sz="1800" dirty="0">
                <a:solidFill>
                  <a:prstClr val="black"/>
                </a:solidFill>
              </a:rPr>
              <a:t>:   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07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152128"/>
          </a:xfrm>
        </p:spPr>
        <p:txBody>
          <a:bodyPr/>
          <a:lstStyle/>
          <a:p>
            <a:r>
              <a:rPr lang="en-US" dirty="0" smtClean="0"/>
              <a:t>geo-tags</a:t>
            </a:r>
            <a:r>
              <a:rPr lang="en-US" dirty="0"/>
              <a:t>, address-tags, </a:t>
            </a:r>
            <a:r>
              <a:rPr lang="en-US" dirty="0" err="1"/>
              <a:t>vcards</a:t>
            </a:r>
            <a:r>
              <a:rPr lang="en-US" dirty="0"/>
              <a:t> for Google Maps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 tags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asetăText 6"/>
          <p:cNvSpPr txBox="1"/>
          <p:nvPr/>
        </p:nvSpPr>
        <p:spPr>
          <a:xfrm>
            <a:off x="539552" y="2160761"/>
            <a:ext cx="7776864" cy="329320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HTML</a:t>
            </a:r>
            <a:r>
              <a:rPr lang="ro-RO" dirty="0">
                <a:cs typeface="+mn-cs"/>
              </a:rPr>
              <a:t>&gt;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HEAD</a:t>
            </a:r>
            <a:r>
              <a:rPr lang="ro-RO" dirty="0">
                <a:cs typeface="+mn-cs"/>
              </a:rPr>
              <a:t> profile"="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http://</a:t>
            </a:r>
            <a:r>
              <a:rPr lang="ro-RO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geotags.com/g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eo</a:t>
            </a:r>
            <a:r>
              <a:rPr lang="ro-RO" dirty="0" smtClean="0">
                <a:cs typeface="+mn-cs"/>
              </a:rPr>
              <a:t>&gt; 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sz="2400" b="1" dirty="0">
                <a:cs typeface="+mn-cs"/>
              </a:rPr>
              <a:t>&lt;</a:t>
            </a:r>
            <a:r>
              <a:rPr lang="ro-RO" sz="2400" b="1" dirty="0">
                <a:solidFill>
                  <a:schemeClr val="accent1"/>
                </a:solidFill>
                <a:cs typeface="+mn-cs"/>
              </a:rPr>
              <a:t>META</a:t>
            </a:r>
            <a:r>
              <a:rPr lang="ro-RO" sz="2400" b="1" dirty="0">
                <a:cs typeface="+mn-cs"/>
              </a:rPr>
              <a:t> </a:t>
            </a:r>
            <a:r>
              <a:rPr lang="ro-RO" sz="2400" b="1" dirty="0" err="1">
                <a:cs typeface="+mn-cs"/>
              </a:rPr>
              <a:t>name</a:t>
            </a:r>
            <a:r>
              <a:rPr lang="ro-RO" sz="2400" b="1" dirty="0">
                <a:cs typeface="+mn-cs"/>
              </a:rPr>
              <a:t>="</a:t>
            </a:r>
            <a:r>
              <a:rPr lang="ro-RO" sz="2400" b="1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geo.position</a:t>
            </a:r>
            <a:r>
              <a:rPr lang="ro-RO" sz="2400" b="1" dirty="0">
                <a:cs typeface="+mn-cs"/>
              </a:rPr>
              <a:t>" content="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62.35;29.44</a:t>
            </a:r>
            <a:r>
              <a:rPr lang="ro-RO" sz="2400" b="1" dirty="0">
                <a:solidFill>
                  <a:schemeClr val="accent6"/>
                </a:solidFill>
                <a:cs typeface="+mn-cs"/>
              </a:rPr>
              <a:t>"</a:t>
            </a:r>
            <a:r>
              <a:rPr lang="ro-RO" sz="2400" b="1" dirty="0">
                <a:cs typeface="+mn-cs"/>
              </a:rPr>
              <a:t>&gt; </a:t>
            </a: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META</a:t>
            </a:r>
            <a:r>
              <a:rPr lang="ro-RO" dirty="0">
                <a:cs typeface="+mn-cs"/>
              </a:rPr>
              <a:t> </a:t>
            </a:r>
            <a:r>
              <a:rPr lang="ro-RO" dirty="0" err="1">
                <a:cs typeface="+mn-cs"/>
              </a:rPr>
              <a:t>name</a:t>
            </a:r>
            <a:r>
              <a:rPr lang="ro-RO" dirty="0">
                <a:cs typeface="+mn-cs"/>
              </a:rPr>
              <a:t>="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geo.region</a:t>
            </a:r>
            <a:r>
              <a:rPr lang="ro-RO" dirty="0">
                <a:cs typeface="+mn-cs"/>
              </a:rPr>
              <a:t>" content="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FI</a:t>
            </a:r>
            <a:r>
              <a:rPr lang="ro-RO" dirty="0">
                <a:cs typeface="+mn-cs"/>
              </a:rPr>
              <a:t>"&gt;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META</a:t>
            </a:r>
            <a:r>
              <a:rPr lang="ro-RO" dirty="0">
                <a:cs typeface="+mn-cs"/>
              </a:rPr>
              <a:t> </a:t>
            </a:r>
            <a:r>
              <a:rPr lang="ro-RO" dirty="0" err="1">
                <a:cs typeface="+mn-cs"/>
              </a:rPr>
              <a:t>name</a:t>
            </a:r>
            <a:r>
              <a:rPr lang="ro-RO" dirty="0">
                <a:cs typeface="+mn-cs"/>
              </a:rPr>
              <a:t>="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geo.placename</a:t>
            </a:r>
            <a:r>
              <a:rPr lang="ro-RO" dirty="0">
                <a:cs typeface="+mn-cs"/>
              </a:rPr>
              <a:t>" content="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Joensuu</a:t>
            </a:r>
            <a:r>
              <a:rPr lang="ro-RO" dirty="0">
                <a:cs typeface="+mn-cs"/>
              </a:rPr>
              <a:t>"&gt; 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META</a:t>
            </a:r>
            <a:r>
              <a:rPr lang="ro-RO" dirty="0">
                <a:cs typeface="+mn-cs"/>
              </a:rPr>
              <a:t> </a:t>
            </a:r>
            <a:r>
              <a:rPr lang="ro-RO" dirty="0" err="1">
                <a:cs typeface="+mn-cs"/>
              </a:rPr>
              <a:t>http-equiv</a:t>
            </a:r>
            <a:r>
              <a:rPr lang="ro-RO" dirty="0">
                <a:cs typeface="+mn-cs"/>
              </a:rPr>
              <a:t>="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Content-Type</a:t>
            </a:r>
            <a:r>
              <a:rPr lang="ro-RO" dirty="0">
                <a:cs typeface="+mn-cs"/>
              </a:rPr>
              <a:t>" content="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text/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html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; 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charset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=iso-8859-1</a:t>
            </a:r>
            <a:r>
              <a:rPr lang="ro-RO" dirty="0">
                <a:cs typeface="+mn-cs"/>
              </a:rPr>
              <a:t>"&gt;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link</a:t>
            </a:r>
            <a:r>
              <a:rPr lang="ro-RO" dirty="0">
                <a:cs typeface="+mn-cs"/>
              </a:rPr>
              <a:t> </a:t>
            </a:r>
            <a:r>
              <a:rPr lang="ro-RO" dirty="0" err="1">
                <a:cs typeface="+mn-cs"/>
              </a:rPr>
              <a:t>rel</a:t>
            </a:r>
            <a:r>
              <a:rPr lang="ro-RO" dirty="0">
                <a:cs typeface="+mn-cs"/>
              </a:rPr>
              <a:t>="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styleshee</a:t>
            </a:r>
            <a:r>
              <a:rPr lang="ro-RO" dirty="0" err="1">
                <a:solidFill>
                  <a:schemeClr val="accent6"/>
                </a:solidFill>
                <a:cs typeface="+mn-cs"/>
              </a:rPr>
              <a:t>t</a:t>
            </a:r>
            <a:r>
              <a:rPr lang="ro-RO" dirty="0">
                <a:cs typeface="+mn-cs"/>
              </a:rPr>
              <a:t>" </a:t>
            </a:r>
            <a:r>
              <a:rPr lang="ro-RO" dirty="0" err="1">
                <a:cs typeface="+mn-cs"/>
              </a:rPr>
              <a:t>href</a:t>
            </a:r>
            <a:r>
              <a:rPr lang="ro-RO" dirty="0">
                <a:cs typeface="+mn-cs"/>
              </a:rPr>
              <a:t>="</a:t>
            </a:r>
            <a:r>
              <a:rPr lang="ro-RO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http://www.joensuu.fi/tkt/sivutyyli.css</a:t>
            </a:r>
            <a:r>
              <a:rPr lang="ro-RO" dirty="0">
                <a:cs typeface="+mn-cs"/>
              </a:rPr>
              <a:t>" </a:t>
            </a:r>
            <a:r>
              <a:rPr lang="ro-RO" dirty="0" err="1">
                <a:cs typeface="+mn-cs"/>
              </a:rPr>
              <a:t>type</a:t>
            </a:r>
            <a:r>
              <a:rPr lang="ro-RO" dirty="0">
                <a:cs typeface="+mn-cs"/>
              </a:rPr>
              <a:t>="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text/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css</a:t>
            </a:r>
            <a:r>
              <a:rPr lang="ro-RO" dirty="0">
                <a:cs typeface="+mn-cs"/>
              </a:rPr>
              <a:t>"&gt;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TITLE</a:t>
            </a:r>
            <a:r>
              <a:rPr lang="ro-RO" dirty="0">
                <a:cs typeface="+mn-cs"/>
              </a:rPr>
              <a:t>&gt;</a:t>
            </a:r>
            <a:r>
              <a:rPr lang="ro-RO" dirty="0" err="1">
                <a:cs typeface="+mn-cs"/>
              </a:rPr>
              <a:t>Pages</a:t>
            </a:r>
            <a:r>
              <a:rPr lang="ro-RO" dirty="0">
                <a:cs typeface="+mn-cs"/>
              </a:rPr>
              <a:t> of </a:t>
            </a:r>
            <a:r>
              <a:rPr lang="ro-RO" dirty="0" err="1">
                <a:cs typeface="+mn-cs"/>
              </a:rPr>
              <a:t>Pasi</a:t>
            </a:r>
            <a:r>
              <a:rPr lang="ro-RO" dirty="0">
                <a:cs typeface="+mn-cs"/>
              </a:rPr>
              <a:t> </a:t>
            </a:r>
            <a:r>
              <a:rPr lang="ro-RO" dirty="0" err="1">
                <a:cs typeface="+mn-cs"/>
              </a:rPr>
              <a:t>Fränti</a:t>
            </a:r>
            <a:r>
              <a:rPr lang="ro-RO" dirty="0">
                <a:cs typeface="+mn-cs"/>
              </a:rPr>
              <a:t>&lt;/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TITLE</a:t>
            </a:r>
            <a:r>
              <a:rPr lang="ro-RO" dirty="0">
                <a:cs typeface="+mn-cs"/>
              </a:rPr>
              <a:t>&gt;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ro-RO" dirty="0">
                <a:cs typeface="+mn-cs"/>
              </a:rPr>
              <a:t>&lt;/</a:t>
            </a:r>
            <a:r>
              <a:rPr lang="ro-RO" dirty="0">
                <a:solidFill>
                  <a:schemeClr val="accent1"/>
                </a:solidFill>
                <a:cs typeface="+mn-cs"/>
              </a:rPr>
              <a:t>HEAD</a:t>
            </a:r>
            <a:r>
              <a:rPr lang="ro-RO" dirty="0">
                <a:cs typeface="+mn-cs"/>
              </a:rPr>
              <a:t>&gt; </a:t>
            </a:r>
          </a:p>
        </p:txBody>
      </p:sp>
    </p:spTree>
    <p:extLst>
      <p:ext uri="{BB962C8B-B14F-4D97-AF65-F5344CB8AC3E}">
        <p14:creationId xmlns="" xmlns:p14="http://schemas.microsoft.com/office/powerpoint/2010/main" val="13751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language </a:t>
            </a:r>
            <a:r>
              <a:rPr lang="en-US" dirty="0" smtClean="0"/>
              <a:t>descriptions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3693940"/>
              </p:ext>
            </p:extLst>
          </p:nvPr>
        </p:nvGraphicFramePr>
        <p:xfrm>
          <a:off x="812601" y="1627485"/>
          <a:ext cx="7518798" cy="3745731"/>
        </p:xfrm>
        <a:graphic>
          <a:graphicData uri="http://schemas.openxmlformats.org/drawingml/2006/table">
            <a:tbl>
              <a:tblPr/>
              <a:tblGrid>
                <a:gridCol w="1887191"/>
                <a:gridCol w="4608512"/>
                <a:gridCol w="1023095"/>
              </a:tblGrid>
              <a:tr h="584795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542" marR="83542" marT="41771" marB="417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hlinkClick r:id="rId2" tooltip="Scouts' Youth Hostel"/>
                        </a:rPr>
                        <a:t>Scouts' Youth Hostel </a:t>
                      </a:r>
                      <a:r>
                        <a:rPr lang="en-US" sz="1600" dirty="0"/>
                        <a:t> 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8.3 km from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Joensuu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Airport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r>
                        <a:rPr lang="en-US" sz="1600" dirty="0">
                          <a:effectLst/>
                          <a:hlinkClick r:id="rId3" tooltip="Show map: Scouts' Youth Hostel"/>
                        </a:rPr>
                        <a:t>Show map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 marL="83542" marR="83542" marT="41771" marB="417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effectLst/>
                        </a:rPr>
                        <a:t>Good</a:t>
                      </a:r>
                      <a:r>
                        <a:rPr lang="en-US" sz="1600" b="1" i="1" dirty="0">
                          <a:effectLst/>
                        </a:rPr>
                        <a:t>, 7.4 </a:t>
                      </a:r>
                      <a:r>
                        <a:rPr lang="en-US" sz="1600" dirty="0"/>
                        <a:t>  Latest booking: January 23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Scouts’ Youth Hostel is located at the outfall of River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Pielisjoki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, 1.5 km from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Joensuu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city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centre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z="1600" dirty="0"/>
                        <a:t>It offers free Wi-Fi and rooms with shared bathroom and kitchen facilities. 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OlgaSaint</a:t>
                      </a:r>
                      <a:r>
                        <a:rPr lang="en-US" sz="1600" dirty="0"/>
                        <a:t>-Petersburg, Russia "Great price for the nice room. Friendly stuff, cozy atmosphere. But a bit loud."</a:t>
                      </a:r>
                    </a:p>
                  </a:txBody>
                  <a:tcPr marL="83542" marR="83542" marT="41771" marB="417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from </a:t>
                      </a:r>
                      <a:br>
                        <a:rPr lang="en-US" sz="1600" dirty="0"/>
                      </a:br>
                      <a:r>
                        <a:rPr lang="en-US" sz="1600" b="0" u="none" strike="noStrike" dirty="0">
                          <a:effectLst/>
                          <a:hlinkClick r:id="rId2"/>
                        </a:rPr>
                        <a:t>€ 46</a:t>
                      </a:r>
                      <a:endParaRPr lang="en-US" sz="1600" dirty="0"/>
                    </a:p>
                  </a:txBody>
                  <a:tcPr marL="83542" marR="83542" marT="41771" marB="417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Scouts' Youth Host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27485"/>
            <a:ext cx="1742976" cy="17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.bstatic.com/static/img/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478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78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Postal addresses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2092" name="Picture 108"/>
          <p:cNvPicPr>
            <a:picLocks noChangeAspect="1" noChangeArrowheads="1"/>
          </p:cNvPicPr>
          <p:nvPr/>
        </p:nvPicPr>
        <p:blipFill>
          <a:blip r:embed="rId2" cstate="print"/>
          <a:srcRect l="27562" t="20300" r="38182" b="23001"/>
          <a:stretch>
            <a:fillRect/>
          </a:stretch>
        </p:blipFill>
        <p:spPr bwMode="auto">
          <a:xfrm>
            <a:off x="1115616" y="824226"/>
            <a:ext cx="6480720" cy="60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Rectangle 113"/>
          <p:cNvSpPr/>
          <p:nvPr/>
        </p:nvSpPr>
        <p:spPr>
          <a:xfrm>
            <a:off x="1259632" y="1484784"/>
            <a:ext cx="93610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259632" y="4581128"/>
            <a:ext cx="93610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8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Input: 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user location (lat, lon)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 smtClean="0"/>
              <a:t>keywords</a:t>
            </a:r>
            <a:endParaRPr lang="en" sz="1800" dirty="0"/>
          </a:p>
          <a:p>
            <a:endParaRPr lang="en" sz="1800" dirty="0"/>
          </a:p>
          <a:p>
            <a:pPr lvl="0" rtl="0">
              <a:buNone/>
            </a:pPr>
            <a:r>
              <a:rPr lang="en" sz="1800" dirty="0"/>
              <a:t>Output: list of services containing: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name/title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website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address (street, number. city)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location (lat, lon)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image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other info (opening hours, telephone etc.)</a:t>
            </a:r>
          </a:p>
          <a:p>
            <a:endParaRPr lang="en" sz="1800" dirty="0"/>
          </a:p>
          <a:p>
            <a:pPr lvl="0" rtl="0">
              <a:buNone/>
            </a:pPr>
            <a:r>
              <a:rPr lang="en" sz="1800" dirty="0"/>
              <a:t>Main idea: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preprocess the search results of an external search engine (Google, Yahoo, Bing etc.) by detecting postal address in order to find the location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Mopsi search</a:t>
            </a:r>
            <a:endParaRPr lang="en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114" y="836712"/>
            <a:ext cx="2377350" cy="42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09075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ralPresentation_StarterText">
  <a:themeElements>
    <a:clrScheme name="Custom 1">
      <a:dk1>
        <a:sysClr val="windowText" lastClr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2A3A41-1071-4D7E-ADFD-E0A431612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On-screen Show (4:3)</PresentationFormat>
  <Paragraphs>253</Paragraphs>
  <Slides>24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GeneralPresentation_StarterText</vt:lpstr>
      <vt:lpstr>World-wide location-based search using OpenStreetMap</vt:lpstr>
      <vt:lpstr>Andrei Tabarcea</vt:lpstr>
      <vt:lpstr>Publications 2012-2013</vt:lpstr>
      <vt:lpstr>Location-based search</vt:lpstr>
      <vt:lpstr>Site hosting information</vt:lpstr>
      <vt:lpstr>HTML tags</vt:lpstr>
      <vt:lpstr>Natural language descriptions</vt:lpstr>
      <vt:lpstr>Postal addresses</vt:lpstr>
      <vt:lpstr>Mopsi search</vt:lpstr>
      <vt:lpstr>Proposed steps</vt:lpstr>
      <vt:lpstr>Geocoding</vt:lpstr>
      <vt:lpstr>Web page retrieval</vt:lpstr>
      <vt:lpstr>Ranking</vt:lpstr>
      <vt:lpstr>Data mining</vt:lpstr>
      <vt:lpstr>Parsing HTML pages</vt:lpstr>
      <vt:lpstr>Postal address detection</vt:lpstr>
      <vt:lpstr>Web page example - Homepage</vt:lpstr>
      <vt:lpstr>DOM tree</vt:lpstr>
      <vt:lpstr>DOM subtree</vt:lpstr>
      <vt:lpstr>Web page example - Catalog</vt:lpstr>
      <vt:lpstr>Web page example - Catalog</vt:lpstr>
      <vt:lpstr>Implementation</vt:lpstr>
      <vt:lpstr>Questions?</vt:lpstr>
      <vt:lpstr>DOM tree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2013-01-27T14:01:36Z</dcterms:created>
  <dcterms:modified xsi:type="dcterms:W3CDTF">2013-03-06T06:57:59Z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</Properties>
</file>