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38"/>
  </p:notesMasterIdLst>
  <p:sldIdLst>
    <p:sldId id="270" r:id="rId3"/>
    <p:sldId id="740" r:id="rId4"/>
    <p:sldId id="881" r:id="rId5"/>
    <p:sldId id="293" r:id="rId6"/>
    <p:sldId id="282" r:id="rId7"/>
    <p:sldId id="880" r:id="rId8"/>
    <p:sldId id="879" r:id="rId9"/>
    <p:sldId id="851" r:id="rId10"/>
    <p:sldId id="878" r:id="rId11"/>
    <p:sldId id="836" r:id="rId12"/>
    <p:sldId id="853" r:id="rId13"/>
    <p:sldId id="854" r:id="rId14"/>
    <p:sldId id="856" r:id="rId15"/>
    <p:sldId id="863" r:id="rId16"/>
    <p:sldId id="858" r:id="rId17"/>
    <p:sldId id="800" r:id="rId18"/>
    <p:sldId id="852" r:id="rId19"/>
    <p:sldId id="860" r:id="rId20"/>
    <p:sldId id="861" r:id="rId21"/>
    <p:sldId id="862" r:id="rId22"/>
    <p:sldId id="864" r:id="rId23"/>
    <p:sldId id="865" r:id="rId24"/>
    <p:sldId id="866" r:id="rId25"/>
    <p:sldId id="310" r:id="rId26"/>
    <p:sldId id="841" r:id="rId27"/>
    <p:sldId id="872" r:id="rId28"/>
    <p:sldId id="857" r:id="rId29"/>
    <p:sldId id="867" r:id="rId30"/>
    <p:sldId id="871" r:id="rId31"/>
    <p:sldId id="868" r:id="rId32"/>
    <p:sldId id="873" r:id="rId33"/>
    <p:sldId id="874" r:id="rId34"/>
    <p:sldId id="875" r:id="rId35"/>
    <p:sldId id="850" r:id="rId36"/>
    <p:sldId id="882" r:id="rId37"/>
  </p:sldIdLst>
  <p:sldSz cx="9906000" cy="6858000" type="A4"/>
  <p:notesSz cx="6669088" cy="987266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60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9" userDrawn="1">
          <p15:clr>
            <a:srgbClr val="A4A3A4"/>
          </p15:clr>
        </p15:guide>
        <p15:guide id="2" pos="19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D9D9D9"/>
    <a:srgbClr val="7B0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89570" autoAdjust="0"/>
  </p:normalViewPr>
  <p:slideViewPr>
    <p:cSldViewPr>
      <p:cViewPr varScale="1">
        <p:scale>
          <a:sx n="82" d="100"/>
          <a:sy n="82" d="100"/>
        </p:scale>
        <p:origin x="1210" y="72"/>
      </p:cViewPr>
      <p:guideLst>
        <p:guide orient="horz" pos="1960"/>
        <p:guide pos="283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59"/>
        <p:guide pos="190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48F92E5F-EBB9-7E1C-F60F-554AFFAC1F5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63575" y="750888"/>
            <a:ext cx="5340350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D0EA20C-09EA-66DE-44E4-6DF665FF2B6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66629" y="4689333"/>
            <a:ext cx="5334430" cy="44415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493ABA7-F7D5-5C2D-CC38-2AFE77EFD96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93393" cy="4925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6189" algn="l"/>
                <a:tab pos="832378" algn="l"/>
                <a:tab pos="1248567" algn="l"/>
                <a:tab pos="1664757" algn="l"/>
                <a:tab pos="2080946" algn="l"/>
                <a:tab pos="2497135" algn="l"/>
                <a:tab pos="291332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DE885D0-8F8E-62C7-C9B3-759640065EF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774296" y="0"/>
            <a:ext cx="2893393" cy="4925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6189" algn="l"/>
                <a:tab pos="832378" algn="l"/>
                <a:tab pos="1248567" algn="l"/>
                <a:tab pos="1664757" algn="l"/>
                <a:tab pos="2080946" algn="l"/>
                <a:tab pos="2497135" algn="l"/>
                <a:tab pos="291332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407ED72-62C3-DC73-797C-8FF7D447414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378663"/>
            <a:ext cx="2893393" cy="4925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6189" algn="l"/>
                <a:tab pos="832378" algn="l"/>
                <a:tab pos="1248567" algn="l"/>
                <a:tab pos="1664757" algn="l"/>
                <a:tab pos="2080946" algn="l"/>
                <a:tab pos="2497135" algn="l"/>
                <a:tab pos="291332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0CDE71C-CC9B-53B0-6890-49572353AD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774296" y="9378663"/>
            <a:ext cx="2893393" cy="4925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6189" algn="l"/>
                <a:tab pos="832378" algn="l"/>
                <a:tab pos="1248567" algn="l"/>
                <a:tab pos="1664757" algn="l"/>
                <a:tab pos="2080946" algn="l"/>
                <a:tab pos="2497135" algn="l"/>
                <a:tab pos="291332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B66D9AC5-CC77-4D9D-8C17-5E057B522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01722D-84F4-7232-9A05-680B51E8D6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47068A-2015-6CBD-1CEF-3A780A72EC7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FF551-4804-9480-EE1F-609FC4B07FB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8E0F7-F47D-4172-AB8D-B4A438196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9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91182-D432-752C-3BFA-2516AA167E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414F46-3948-36A2-2683-A479F1072CE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E5EE2-E8B5-A31B-CDED-28F7FB6AF9C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A0271-7DE3-4B61-8607-6EAEEC593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02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3050"/>
            <a:ext cx="2227262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32563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C44F48-334F-80F9-98E7-BB0EF215E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65690-F116-3787-0755-275C357AE1C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910ABB-81F8-905C-2560-6D9D5F30BBF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E58F8-FD08-4509-9626-B7910C40A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09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3050"/>
            <a:ext cx="8912225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496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7613" y="160496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66871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613" y="366871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01AEB06-6991-8304-3F71-094A25D91C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5BEE159-FF2A-BBFA-3E57-0E9B710D736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BD86C91-72F7-21A7-8266-D05D9008EC1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CE3F3-E26A-4386-8451-43EB722F3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65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17FDA-EFD1-44BD-91B6-D82DA4549F36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B904-2876-4EE0-9396-608BDBF45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27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EE05-6809-4E7B-9F19-1D204E2F5101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15B4E-8EBC-4BD7-B37A-03D36086D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3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35BC-83B6-4723-91A4-BF558EA81E28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9A20-0FB2-4058-9574-FAB4625B1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2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78CD6-41F5-4532-87BD-4602D74569E7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8AC5-6AF1-481C-BB07-8B4B2C66E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7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A408-A11C-4245-8EC0-53FFD084FB3B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60821-9AF6-4553-AB44-80A0F851B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8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5A2C4-F88F-4E51-A148-E419E8AC4A25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325D-59DF-4C95-A3E6-B9128892B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67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23017-DD42-4ECC-B5ED-9D5448BFAB3B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9923-F15F-41F5-8EEA-3A5EBD98B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2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4955D-C647-E31C-B0A1-B13F0B5A41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51DA2-2619-B1BF-E274-E03A5B9F6B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1CF09-7989-B681-7BD8-701AE7BA0AD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1C85-AE78-4C57-9CD6-0C231686C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121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3C3B9-D013-4257-BE51-FEB10C4D0C4B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1272-3191-45D6-B764-881C22C00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0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CA12-5042-44FF-AA61-F6E593403630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2FFC-8324-4BD6-A17B-976D2DBFA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06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D8C9-EBAA-476A-A4C6-335DAD57FF88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85E3-B8CF-4572-9F24-C3B6C2DB3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0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6F76-8B02-4650-846A-3A2615E8EC4D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F160-4283-4E6F-8991-E1C231A08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5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2BD1D2-82B6-056E-88E4-B233781452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9E9F-7BAB-6EC6-D748-6BCB92F4CB9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768B71-A9A4-37FC-4BD0-86800C8CDA3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709BB-5E46-4A1B-9698-BDE8A26F1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08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79912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FB297-6F4D-0ADD-CB65-9AB56883C0A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1F4CEBB-3C72-8EE5-BEA8-7890B824B1F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1C1C75A-BCAE-6C4D-1576-45CEBF16A89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0127-F172-4615-993F-0AE31DAF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85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FBD7220-14CE-CE20-61F6-CA39221786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90A4949-C233-2C4B-644F-CE2B8B269EF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181751C-3C9B-85A6-8CBC-76546C341DB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25D0A-951F-48A2-BF05-F28E21E44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11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D8A258-6249-883C-7AA5-E71A485CC6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BAFA66-0FCF-4E36-5DC3-8883671DAE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7C016-40D7-9E51-F17E-F9A29493132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B5B0-BF97-4047-B698-83C97EDE7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45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83BF458-E63B-BED0-51DA-90B46A5D4A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13F268-9312-E1AC-C020-5B44E868179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9B833C-69E7-04AD-D01D-C737995649A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1776-243C-42CD-9C33-CC0298DE6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73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F41759-D0C2-A9AE-D2B5-348D33B1207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7B8A043-5D3A-0B1C-9E53-9D4818AB5D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48B5B3-7729-4022-A7FB-6F2A499E120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6411D-1035-4414-8662-6A0036630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29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6936D82-6253-5148-6DA7-B35704B556B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B42E777-E36F-97C7-859B-0143C2D0A81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29D76D-8D83-84AD-D800-E5700B7EAB9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FAF9-5915-4F7C-A8BF-731A812C2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72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25CD008-C942-FD21-2AAF-21BDE69CD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3050"/>
            <a:ext cx="891222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D78C0A2-2337-D6D5-8552-BE5E7BAB5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22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03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B3DBF15-A4C1-B6D5-EAB5-9376B2E6AA3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95300" y="6246813"/>
            <a:ext cx="230505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160568-9C60-6D79-B6C1-61E9D69F3C6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87725" y="6246813"/>
            <a:ext cx="3140075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B3E497-10A8-C5DC-3F82-DCF3DEE2F9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02475" y="6246813"/>
            <a:ext cx="2306638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C9731CE2-EA17-45E0-AAC1-B4500BB33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2pPr>
      <a:lvl3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3pPr>
      <a:lvl4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4pPr>
      <a:lvl5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5pPr>
      <a:lvl6pPr marL="24130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6pPr>
      <a:lvl7pPr marL="28702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7pPr>
      <a:lvl8pPr marL="33274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8pPr>
      <a:lvl9pPr marL="37846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25438" indent="-325438" algn="l" defTabSz="434975" rtl="0" eaLnBrk="0" fontAlgn="base" hangingPunct="0">
        <a:lnSpc>
          <a:spcPct val="93000"/>
        </a:lnSpc>
        <a:spcBef>
          <a:spcPts val="1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06438" indent="-271463" algn="l" defTabSz="434975" rtl="0" eaLnBrk="0" fontAlgn="base" hangingPunct="0">
        <a:lnSpc>
          <a:spcPct val="93000"/>
        </a:lnSpc>
        <a:spcBef>
          <a:spcPts val="10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085850" indent="-217488" algn="l" defTabSz="434975" rtl="0" eaLnBrk="0" fontAlgn="base" hangingPunct="0">
        <a:lnSpc>
          <a:spcPct val="93000"/>
        </a:lnSpc>
        <a:spcBef>
          <a:spcPts val="8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520825" indent="-217488" algn="l" defTabSz="434975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955800" indent="-217488" algn="l" defTabSz="434975" rtl="0" eaLnBrk="0" fontAlgn="base" hangingPunct="0">
        <a:lnSpc>
          <a:spcPct val="93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2D110A-BD3A-489B-A41B-6752E5D74C6C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9BF34-E95C-4398-A82A-1EC1D4669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2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F4C66EA-AF1D-0584-E6C2-80BB51A2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805607"/>
            <a:ext cx="9017000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4000" b="1">
                <a:solidFill>
                  <a:schemeClr val="tx1"/>
                </a:solidFill>
                <a:latin typeface="Tahoma" panose="020B0604030504040204" pitchFamily="34" charset="0"/>
              </a:rPr>
              <a:t>Keyword extraction </a:t>
            </a:r>
            <a:br>
              <a:rPr lang="en-US" altLang="en-US" sz="4000" b="1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en-US" sz="4000" b="1">
                <a:solidFill>
                  <a:schemeClr val="tx1"/>
                </a:solidFill>
                <a:latin typeface="Tahoma" panose="020B0604030504040204" pitchFamily="34" charset="0"/>
              </a:rPr>
              <a:t>from web pages</a:t>
            </a:r>
            <a:endParaRPr lang="en-US" altLang="en-US" sz="40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0A19026-792E-A33F-E8C0-660C1B39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560" y="4174691"/>
            <a:ext cx="386131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Himat Shah and Pasi Fränti</a:t>
            </a:r>
            <a:endParaRPr lang="en-GB" altLang="zh-CN" sz="2400" dirty="0">
              <a:solidFill>
                <a:schemeClr val="tx1"/>
              </a:solidFill>
              <a:latin typeface="Tahoma" panose="020B060403050404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4AEFDC2-E9A9-2B69-4B60-59A798B2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956" y="4599622"/>
            <a:ext cx="121219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20.2.2023</a:t>
            </a:r>
          </a:p>
        </p:txBody>
      </p:sp>
      <p:pic>
        <p:nvPicPr>
          <p:cNvPr id="3077" name="Picture 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6EDED845-FBED-2C55-E645-B171A741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38125"/>
            <a:ext cx="20383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9">
            <a:extLst>
              <a:ext uri="{FF2B5EF4-FFF2-40B4-BE49-F238E27FC236}">
                <a16:creationId xmlns:a16="http://schemas.microsoft.com/office/drawing/2014/main" id="{0AF7E156-335C-68B4-1C8F-62D2F1CC3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5765800"/>
            <a:ext cx="8664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en-US" sz="1600" dirty="0">
                <a:latin typeface="Tahoma" panose="020B0604030504040204" pitchFamily="34" charset="0"/>
              </a:rPr>
              <a:t>H. Shah and P. Fränti </a:t>
            </a:r>
          </a:p>
          <a:p>
            <a:r>
              <a:rPr lang="en-US" altLang="en-US" sz="1600" dirty="0">
                <a:latin typeface="Tahoma" panose="020B0604030504040204" pitchFamily="34" charset="0"/>
              </a:rPr>
              <a:t>Combining statistical, structural, and linguistic features for keyword extraction from web pages</a:t>
            </a:r>
          </a:p>
          <a:p>
            <a:r>
              <a:rPr lang="en-US" altLang="en-US" sz="1600" i="1" dirty="0">
                <a:latin typeface="Tahoma" panose="020B0604030504040204" pitchFamily="34" charset="0"/>
              </a:rPr>
              <a:t>Applied Computing and Intelligence</a:t>
            </a:r>
            <a:r>
              <a:rPr lang="en-US" altLang="en-US" sz="1600" dirty="0">
                <a:latin typeface="Tahoma" panose="020B0604030504040204" pitchFamily="34" charset="0"/>
              </a:rPr>
              <a:t>, 2022.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DCD3658B-6AB9-953F-9FB5-E5FB492BA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8" y="26000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Framework for the keyword extraction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4E320-D247-58DE-7784-E3D18459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1664804"/>
            <a:ext cx="8516016" cy="4378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791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F9947-78BF-183E-7250-73E6AAAE7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9" y="1123750"/>
            <a:ext cx="9716342" cy="4610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8532-F419-C3B7-2410-AB674B17C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Pre-processing methods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9F83472-AF3C-5378-9545-4103AE6FE211}"/>
              </a:ext>
            </a:extLst>
          </p:cNvPr>
          <p:cNvSpPr/>
          <p:nvPr/>
        </p:nvSpPr>
        <p:spPr bwMode="auto">
          <a:xfrm>
            <a:off x="4844988" y="3429000"/>
            <a:ext cx="720080" cy="32403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43010-DB3E-1970-0B1F-C706E6B56308}"/>
              </a:ext>
            </a:extLst>
          </p:cNvPr>
          <p:cNvSpPr/>
          <p:nvPr/>
        </p:nvSpPr>
        <p:spPr bwMode="auto">
          <a:xfrm>
            <a:off x="5557124" y="4505425"/>
            <a:ext cx="720080" cy="32403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4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12178-30FC-B212-8EEF-AAE336898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76" y="1121519"/>
            <a:ext cx="9091448" cy="55478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56D1F5-4248-36F6-DAC9-DE49DCCA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Candidate word selection</a:t>
            </a:r>
          </a:p>
        </p:txBody>
      </p:sp>
    </p:spTree>
    <p:extLst>
      <p:ext uri="{BB962C8B-B14F-4D97-AF65-F5344CB8AC3E}">
        <p14:creationId xmlns:p14="http://schemas.microsoft.com/office/powerpoint/2010/main" val="131546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3EA378-1686-AF60-F825-4683DF5B2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18" y="2240868"/>
            <a:ext cx="9206764" cy="33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FB7C8E-CC03-BEA6-65AC-692117E53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Tokenization</a:t>
            </a:r>
          </a:p>
        </p:txBody>
      </p:sp>
    </p:spTree>
    <p:extLst>
      <p:ext uri="{BB962C8B-B14F-4D97-AF65-F5344CB8AC3E}">
        <p14:creationId xmlns:p14="http://schemas.microsoft.com/office/powerpoint/2010/main" val="351981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A34F79-5044-27DD-D18C-5AACB644B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Cleaning + stop word removal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47A0E-4E09-5A0D-F8E9-0C1964D7C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26" y="2428400"/>
            <a:ext cx="9270948" cy="236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81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ECF61-4DB9-F05F-19FA-72FFEEE1E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34" y="2142819"/>
            <a:ext cx="8962766" cy="2942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62C8FE-B897-8F63-00CF-111E0CC3C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332656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Stem and lemmatization</a:t>
            </a:r>
          </a:p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+ candidate selection</a:t>
            </a:r>
          </a:p>
        </p:txBody>
      </p:sp>
    </p:spTree>
    <p:extLst>
      <p:ext uri="{BB962C8B-B14F-4D97-AF65-F5344CB8AC3E}">
        <p14:creationId xmlns:p14="http://schemas.microsoft.com/office/powerpoint/2010/main" val="356493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99659B5-26F3-41C1-5A45-FB40C8AF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905549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6EC6AE-D1A5-A047-AD00-6C169A76D118}"/>
              </a:ext>
            </a:extLst>
          </p:cNvPr>
          <p:cNvSpPr txBox="1"/>
          <p:nvPr/>
        </p:nvSpPr>
        <p:spPr>
          <a:xfrm>
            <a:off x="2079487" y="2667687"/>
            <a:ext cx="29697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521335" lvl="0" indent="-342900" algn="l">
              <a:spcAft>
                <a:spcPts val="1200"/>
              </a:spcAft>
              <a:buFont typeface="+mj-lt"/>
              <a:buAutoNum type="arabicPeriod"/>
            </a:pPr>
            <a:r>
              <a:rPr lang="en-US" sz="32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Statistical</a:t>
            </a:r>
            <a:endParaRPr lang="en-US" sz="3200" kern="1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525145" lvl="0" indent="-342900" algn="l">
              <a:spcAft>
                <a:spcPts val="1200"/>
              </a:spcAft>
              <a:buFont typeface="+mj-lt"/>
              <a:buAutoNum type="arabicPeriod"/>
            </a:pPr>
            <a:r>
              <a:rPr lang="en-US" sz="32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Structural </a:t>
            </a:r>
            <a:endParaRPr lang="en-US" sz="3200" kern="1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525145" lvl="0" indent="-342900" algn="l">
              <a:spcAft>
                <a:spcPts val="1200"/>
              </a:spcAft>
              <a:buFont typeface="+mj-lt"/>
              <a:buAutoNum type="arabicPeriod"/>
            </a:pPr>
            <a:r>
              <a:rPr lang="en-US" sz="32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Linguistic</a:t>
            </a:r>
            <a:endParaRPr lang="en-US" sz="3200" kern="1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85B169-93EF-3E02-FBEB-0925B989F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Three types of features</a:t>
            </a:r>
          </a:p>
        </p:txBody>
      </p:sp>
      <p:sp>
        <p:nvSpPr>
          <p:cNvPr id="2" name="Rectangle 34">
            <a:extLst>
              <a:ext uri="{FF2B5EF4-FFF2-40B4-BE49-F238E27FC236}">
                <a16:creationId xmlns:a16="http://schemas.microsoft.com/office/drawing/2014/main" id="{D4B721C5-08CC-3520-7E8D-DE32919FE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23" y="2370946"/>
            <a:ext cx="22092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More frequent, </a:t>
            </a:r>
          </a:p>
          <a:p>
            <a:pPr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  <a:sym typeface="Symbol" panose="05050102010706020507" pitchFamily="18" charset="2"/>
              </a:rPr>
              <a:t>more important</a:t>
            </a:r>
            <a:endParaRPr lang="en-US" altLang="en-US" sz="2000" b="1" dirty="0">
              <a:solidFill>
                <a:schemeClr val="bg1">
                  <a:lumMod val="6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75A3067C-C77D-7AEB-01C5-E87AD6486F27}"/>
              </a:ext>
            </a:extLst>
          </p:cNvPr>
          <p:cNvSpPr/>
          <p:nvPr/>
        </p:nvSpPr>
        <p:spPr bwMode="auto">
          <a:xfrm rot="14575848" flipH="1">
            <a:off x="4671465" y="2128962"/>
            <a:ext cx="338494" cy="1095980"/>
          </a:xfrm>
          <a:prstGeom prst="arc">
            <a:avLst>
              <a:gd name="adj1" fmla="val 16685737"/>
              <a:gd name="adj2" fmla="val 2948806"/>
            </a:avLst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EB0C17B-6601-1D70-D89E-CD2E8D1A62AE}"/>
              </a:ext>
            </a:extLst>
          </p:cNvPr>
          <p:cNvSpPr/>
          <p:nvPr/>
        </p:nvSpPr>
        <p:spPr bwMode="auto">
          <a:xfrm rot="18311490">
            <a:off x="4498974" y="4104528"/>
            <a:ext cx="550309" cy="1095980"/>
          </a:xfrm>
          <a:prstGeom prst="arc">
            <a:avLst>
              <a:gd name="adj1" fmla="val 16685737"/>
              <a:gd name="adj2" fmla="val 2948806"/>
            </a:avLst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1AF81E70-17CF-F41D-437D-4AA945710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11" y="4653136"/>
            <a:ext cx="27655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Meaning of word,</a:t>
            </a:r>
          </a:p>
          <a:p>
            <a:pPr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position in sentence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C52A944F-697C-4129-80D0-8391AA2AC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9827" y="3284984"/>
            <a:ext cx="233749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Position in page,</a:t>
            </a:r>
          </a:p>
          <a:p>
            <a:pPr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visual emphasis</a:t>
            </a:r>
          </a:p>
          <a:p>
            <a:pPr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use of tags 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D05D91C4-82D5-1928-025E-AD6810FC0917}"/>
              </a:ext>
            </a:extLst>
          </p:cNvPr>
          <p:cNvSpPr/>
          <p:nvPr/>
        </p:nvSpPr>
        <p:spPr bwMode="auto">
          <a:xfrm rot="16200000" flipH="1">
            <a:off x="4582466" y="2906242"/>
            <a:ext cx="338494" cy="1095980"/>
          </a:xfrm>
          <a:prstGeom prst="arc">
            <a:avLst>
              <a:gd name="adj1" fmla="val 17760698"/>
              <a:gd name="adj2" fmla="val 3895682"/>
            </a:avLst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27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7308A-7394-37EA-92CB-1C2C9913B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39" y="2348880"/>
            <a:ext cx="9542722" cy="28959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B13E44-AC08-7B26-547F-8F92BB537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Statistical features</a:t>
            </a:r>
          </a:p>
        </p:txBody>
      </p:sp>
    </p:spTree>
    <p:extLst>
      <p:ext uri="{BB962C8B-B14F-4D97-AF65-F5344CB8AC3E}">
        <p14:creationId xmlns:p14="http://schemas.microsoft.com/office/powerpoint/2010/main" val="386704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244F4-2555-BAF3-0EC6-3A884522B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254" y="1520788"/>
            <a:ext cx="5949492" cy="50373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892E3-1578-B3F9-BC63-6E96FFAB3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TF-IDF calculations </a:t>
            </a:r>
          </a:p>
        </p:txBody>
      </p:sp>
    </p:spTree>
    <p:extLst>
      <p:ext uri="{BB962C8B-B14F-4D97-AF65-F5344CB8AC3E}">
        <p14:creationId xmlns:p14="http://schemas.microsoft.com/office/powerpoint/2010/main" val="162875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9293498-F66F-0958-8A75-3978D0270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857D4-2ECD-CDC9-4E29-82D4FD809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46" y="1880828"/>
            <a:ext cx="8579707" cy="38164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A36EBA-186F-ADA3-1649-7A96EC828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fi-FI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N</a:t>
            </a:r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ormalization using Wikipedia</a:t>
            </a:r>
          </a:p>
        </p:txBody>
      </p:sp>
    </p:spTree>
    <p:extLst>
      <p:ext uri="{BB962C8B-B14F-4D97-AF65-F5344CB8AC3E}">
        <p14:creationId xmlns:p14="http://schemas.microsoft.com/office/powerpoint/2010/main" val="65785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F5F3E7-23DF-1198-1C87-76523088E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6565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Structural features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5826B-0FE7-5141-F780-F3B9066A0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11" y="931648"/>
            <a:ext cx="7811177" cy="57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50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78D75A-5C8F-98DA-CB7F-51AAF97E8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"/>
          <a:stretch>
            <a:fillRect/>
          </a:stretch>
        </p:blipFill>
        <p:spPr bwMode="auto">
          <a:xfrm>
            <a:off x="308484" y="1736812"/>
            <a:ext cx="9415501" cy="4284476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FBCA61-3E7F-E207-77F6-288004C9A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Extracting structure by DOM tree</a:t>
            </a:r>
          </a:p>
        </p:txBody>
      </p:sp>
    </p:spTree>
    <p:extLst>
      <p:ext uri="{BB962C8B-B14F-4D97-AF65-F5344CB8AC3E}">
        <p14:creationId xmlns:p14="http://schemas.microsoft.com/office/powerpoint/2010/main" val="1553087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24C69-B5EE-10C2-72CF-F0D8D1F75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1700808"/>
            <a:ext cx="9182404" cy="41044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830FF3-B1C2-EB27-8105-52D0E970E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6565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Linguistic features</a:t>
            </a:r>
          </a:p>
        </p:txBody>
      </p:sp>
    </p:spTree>
    <p:extLst>
      <p:ext uri="{BB962C8B-B14F-4D97-AF65-F5344CB8AC3E}">
        <p14:creationId xmlns:p14="http://schemas.microsoft.com/office/powerpoint/2010/main" val="3519905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5"/>
          <p:cNvSpPr txBox="1">
            <a:spLocks noChangeArrowheads="1"/>
          </p:cNvSpPr>
          <p:nvPr/>
        </p:nvSpPr>
        <p:spPr bwMode="auto">
          <a:xfrm>
            <a:off x="914401" y="1812925"/>
            <a:ext cx="808196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Navigation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Feeling Social? Find us on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Facebook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Sydney </a:t>
            </a:r>
            <a:r>
              <a:rPr lang="fi-FI" sz="2400" dirty="0" err="1">
                <a:latin typeface="Times New Roman" pitchFamily="18" charset="0"/>
                <a:cs typeface="Times New Roman" pitchFamily="18" charset="0"/>
              </a:rPr>
              <a:t>Waterfront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Restaurant </a:t>
            </a:r>
            <a:r>
              <a:rPr lang="fi-FI" sz="2400" dirty="0" err="1">
                <a:latin typeface="Times New Roman" pitchFamily="18" charset="0"/>
                <a:cs typeface="Times New Roman" pitchFamily="18" charset="0"/>
              </a:rPr>
              <a:t>Restaurant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dirty="0" err="1">
                <a:latin typeface="Times New Roman" pitchFamily="18" charset="0"/>
                <a:cs typeface="Times New Roman" pitchFamily="18" charset="0"/>
              </a:rPr>
              <a:t>Milsons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Point</a:t>
            </a:r>
          </a:p>
          <a:p>
            <a:pPr algn="just"/>
            <a:endParaRPr lang="fi-FI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Aqua Dining offers a quintessential Sydney dining experience 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unrivalled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harbour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views that sweep from Luna Park to the world famous Sydney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Harbour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Bridge and the Sydney Opera 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House.</a:t>
            </a:r>
            <a:endParaRPr lang="fi-FI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2076" y="2225675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7076" y="2844800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3651" y="3465004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9026" y="4077072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9351" y="4086597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0476" y="4119935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2226" y="4115172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0314" y="4086597"/>
            <a:ext cx="665567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9963" y="4077072"/>
            <a:ext cx="434734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6" y="4701840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38339" y="4703428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00351" y="4703428"/>
            <a:ext cx="521297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VBZ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30588" y="4703428"/>
            <a:ext cx="41549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DT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02163" y="4689140"/>
            <a:ext cx="357790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JJ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1201" y="4703428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3388" y="4689140"/>
            <a:ext cx="434734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89888" y="4689140"/>
            <a:ext cx="434734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75000" y="5166717"/>
            <a:ext cx="434734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54238" y="5173067"/>
            <a:ext cx="357790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JJ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6325" y="5157192"/>
            <a:ext cx="357790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92576" y="5157192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46626" y="5174654"/>
            <a:ext cx="579005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WDT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16563" y="5161954"/>
            <a:ext cx="434734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9675" y="5174654"/>
            <a:ext cx="357790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46901" y="5174654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27926" y="5168304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07363" y="5157192"/>
            <a:ext cx="357790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IN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15338" y="5166717"/>
            <a:ext cx="41549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DT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36576" y="5569252"/>
            <a:ext cx="434734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03364" y="5574015"/>
            <a:ext cx="357790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JJ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81265" y="5574015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52900" y="5575602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16996" y="5577190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52082" y="5574015"/>
            <a:ext cx="41549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DT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04395" y="5574015"/>
            <a:ext cx="434734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CC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25183" y="5577190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05328" y="5574015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95376" y="5973234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NNP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95376" y="2841625"/>
            <a:ext cx="55015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VBG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76563" y="2841625"/>
            <a:ext cx="41549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VB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76363" y="2844800"/>
            <a:ext cx="540533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PRP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83142" y="2846388"/>
            <a:ext cx="357790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solidFill>
                  <a:srgbClr val="FF0000"/>
                </a:solidFill>
                <a:latin typeface="+mn-lt"/>
                <a:cs typeface="+mn-cs"/>
              </a:rPr>
              <a:t>IN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18313" y="1852614"/>
            <a:ext cx="2557890" cy="1962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NNP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=Proper noun, singular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NNPS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=Proper noun, plural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=Noun, singular or mass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VBG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=Verb, gerund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=Verb, base form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PRP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=Personal pronoun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=Determiner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=Coordinating conjunction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JJ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=Adjective</a:t>
            </a:r>
            <a:endParaRPr lang="fi-FI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A0520-D9CE-178B-E879-59341A46F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6565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Part-of-speech (POS</a:t>
            </a:r>
            <a:r>
              <a:rPr lang="en-US" altLang="en-US" sz="3800" b="1">
                <a:solidFill>
                  <a:srgbClr val="000000"/>
                </a:solidFill>
                <a:latin typeface="Tahoma" panose="020B0604030504040204" pitchFamily="34" charset="0"/>
              </a:rPr>
              <a:t>) tagging</a:t>
            </a:r>
            <a:endParaRPr lang="en-US" altLang="en-US" sz="38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99659B5-26F3-41C1-5A45-FB40C8AF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2212616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B80C90-AF8E-F1E6-4983-1C5EC69FA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"/>
          <a:stretch/>
        </p:blipFill>
        <p:spPr bwMode="auto">
          <a:xfrm>
            <a:off x="1856656" y="390382"/>
            <a:ext cx="6090284" cy="6077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34">
            <a:extLst>
              <a:ext uri="{FF2B5EF4-FFF2-40B4-BE49-F238E27FC236}">
                <a16:creationId xmlns:a16="http://schemas.microsoft.com/office/drawing/2014/main" id="{AABB577B-3D2E-E95A-3533-C2C185A84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580" y="3681028"/>
            <a:ext cx="6543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FIN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2E4D74ED-7649-5981-6C9C-0DC7E8E8D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634" y="2096852"/>
            <a:ext cx="72968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ENG</a:t>
            </a:r>
            <a:endParaRPr lang="en-US" altLang="en-US" sz="2000" b="1" dirty="0">
              <a:solidFill>
                <a:srgbClr val="0000FF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8D34EC75-ABE3-A6BC-2BEF-376F6AB67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044" y="6534835"/>
            <a:ext cx="718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GER</a:t>
            </a:r>
          </a:p>
        </p:txBody>
      </p:sp>
    </p:spTree>
    <p:extLst>
      <p:ext uri="{BB962C8B-B14F-4D97-AF65-F5344CB8AC3E}">
        <p14:creationId xmlns:p14="http://schemas.microsoft.com/office/powerpoint/2010/main" val="3438016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BD456A76-8F6C-8627-93B2-81C4C4A43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43" y="1916832"/>
            <a:ext cx="9297514" cy="424847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5261485-CE0F-391E-9353-57760D828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Properties of the datasets</a:t>
            </a:r>
          </a:p>
        </p:txBody>
      </p:sp>
    </p:spTree>
    <p:extLst>
      <p:ext uri="{BB962C8B-B14F-4D97-AF65-F5344CB8AC3E}">
        <p14:creationId xmlns:p14="http://schemas.microsoft.com/office/powerpoint/2010/main" val="2532429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DDAB1D60-71AD-CB37-BA96-CFFF59522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552" y="2170425"/>
            <a:ext cx="5056512" cy="102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14488" algn="l"/>
              </a:tabLst>
            </a:pPr>
            <a:r>
              <a:rPr lang="en-US" altLang="en-US" sz="2800" dirty="0">
                <a:latin typeface="Tahoma" charset="0"/>
                <a:ea typeface="Tahoma" charset="0"/>
                <a:cs typeface="Tahoma" charset="0"/>
              </a:rPr>
              <a:t>Precision	=	TP / (TP+FP)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14488" algn="l"/>
              </a:tabLst>
            </a:pPr>
            <a:r>
              <a:rPr lang="en-US" altLang="en-US" sz="2800" dirty="0">
                <a:latin typeface="Tahoma" charset="0"/>
                <a:ea typeface="Tahoma" charset="0"/>
                <a:cs typeface="Tahoma" charset="0"/>
              </a:rPr>
              <a:t>Recall	=	TP / (TP+FN)</a:t>
            </a:r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DA48017B-34EB-A944-7CDB-CC3E0B30E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055" y="3595082"/>
            <a:ext cx="152798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Correct </a:t>
            </a:r>
          </a:p>
          <a:p>
            <a:pPr algn="ctr"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detections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A5B7375-9DA3-6BF2-030F-39F04C4ACB51}"/>
              </a:ext>
            </a:extLst>
          </p:cNvPr>
          <p:cNvSpPr/>
          <p:nvPr/>
        </p:nvSpPr>
        <p:spPr bwMode="auto">
          <a:xfrm rot="2325555">
            <a:off x="3039684" y="2968064"/>
            <a:ext cx="281301" cy="1056916"/>
          </a:xfrm>
          <a:prstGeom prst="arc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32D33295-2867-1775-FD9E-33DE9B4FC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297" y="1636928"/>
            <a:ext cx="152798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Incorrect </a:t>
            </a:r>
          </a:p>
          <a:p>
            <a:pPr algn="ctr"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detections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2DA38DB2-EF26-1A5A-727B-FA9BE4E02663}"/>
              </a:ext>
            </a:extLst>
          </p:cNvPr>
          <p:cNvSpPr/>
          <p:nvPr/>
        </p:nvSpPr>
        <p:spPr bwMode="auto">
          <a:xfrm rot="15671617">
            <a:off x="5783606" y="1608130"/>
            <a:ext cx="330478" cy="980573"/>
          </a:xfrm>
          <a:prstGeom prst="arc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5BD1AFD5-B65D-5414-ABCE-6C48EB6DC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271" y="3163034"/>
            <a:ext cx="106792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Missed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D8197ED-7604-FA5D-FBA9-E33C665BA879}"/>
              </a:ext>
            </a:extLst>
          </p:cNvPr>
          <p:cNvSpPr/>
          <p:nvPr/>
        </p:nvSpPr>
        <p:spPr bwMode="auto">
          <a:xfrm rot="15671617" flipH="1">
            <a:off x="5266929" y="2562819"/>
            <a:ext cx="572878" cy="980573"/>
          </a:xfrm>
          <a:prstGeom prst="arc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96945-E601-C34D-84C7-86D7F5CC7E3E}"/>
              </a:ext>
            </a:extLst>
          </p:cNvPr>
          <p:cNvSpPr txBox="1"/>
          <p:nvPr/>
        </p:nvSpPr>
        <p:spPr>
          <a:xfrm>
            <a:off x="920552" y="4221088"/>
            <a:ext cx="8985448" cy="102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614488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F-measure	=	2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Symbol" panose="05050102010706020507" pitchFamily="18" charset="2"/>
              </a:rPr>
              <a:t>precisionrecall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/ (precision+recall)</a:t>
            </a:r>
          </a:p>
          <a:p>
            <a:pPr marL="457200" marR="0" lvl="0" indent="-4572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14488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Their </a:t>
            </a:r>
            <a:r>
              <a:rPr lang="en-US" altLang="en-US" sz="2800" i="1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soft variants</a:t>
            </a:r>
            <a:r>
              <a:rPr lang="en-US" altLang="en-US" sz="2800" baseline="3000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*</a:t>
            </a:r>
            <a:r>
              <a:rPr lang="en-US" altLang="en-US" sz="280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 used also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3BBDC-619C-4A89-B34F-E1E37C7D2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6565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Evaluation measures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E8320A9A-BD2D-36A4-689A-AF9E4145F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09" y="5822684"/>
            <a:ext cx="35705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altLang="en-US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* P. Fränti and R. Mariescu-Istodor</a:t>
            </a:r>
          </a:p>
          <a:p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   Soft precision and recall</a:t>
            </a:r>
          </a:p>
          <a:p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  Pattern Recognition Letters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, 2023.</a:t>
            </a:r>
          </a:p>
        </p:txBody>
      </p:sp>
    </p:spTree>
    <p:extLst>
      <p:ext uri="{BB962C8B-B14F-4D97-AF65-F5344CB8AC3E}">
        <p14:creationId xmlns:p14="http://schemas.microsoft.com/office/powerpoint/2010/main" val="3382704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2119A-7BE6-9AD0-83D2-17EF134ED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09" y="2240177"/>
            <a:ext cx="8329382" cy="23776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17F535-D6A6-4705-DA80-ADEAC85EB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Statistical features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0C19A0-242E-E6FE-B4AB-787C2088B663}"/>
              </a:ext>
            </a:extLst>
          </p:cNvPr>
          <p:cNvSpPr/>
          <p:nvPr/>
        </p:nvSpPr>
        <p:spPr bwMode="auto">
          <a:xfrm>
            <a:off x="8337376" y="3681028"/>
            <a:ext cx="612068" cy="64807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1D63A-4A83-30BD-32C6-F9A1A2B58B35}"/>
              </a:ext>
            </a:extLst>
          </p:cNvPr>
          <p:cNvSpPr txBox="1"/>
          <p:nvPr/>
        </p:nvSpPr>
        <p:spPr>
          <a:xfrm>
            <a:off x="4772980" y="5097087"/>
            <a:ext cx="4967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results are still rather modest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Pre-processing is essential 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A22C06-9038-FF69-1F09-62EAF80A3E4E}"/>
              </a:ext>
            </a:extLst>
          </p:cNvPr>
          <p:cNvCxnSpPr>
            <a:stCxn id="6" idx="4"/>
          </p:cNvCxnSpPr>
          <p:nvPr/>
        </p:nvCxnSpPr>
        <p:spPr bwMode="auto">
          <a:xfrm flipH="1">
            <a:off x="8337376" y="4329100"/>
            <a:ext cx="306034" cy="8280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306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796D12-723E-2C3D-D008-7F7629012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046" y="1874385"/>
            <a:ext cx="5867908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951DC9-2009-5176-9C16-F46A77412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00" y="1088740"/>
            <a:ext cx="9073008" cy="52684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CFB296-4034-F82B-00F5-257DDCFF0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Structural + linguistic features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78BE3D-950C-9CCA-C911-1008749FC1D9}"/>
              </a:ext>
            </a:extLst>
          </p:cNvPr>
          <p:cNvSpPr/>
          <p:nvPr/>
        </p:nvSpPr>
        <p:spPr bwMode="auto">
          <a:xfrm>
            <a:off x="4088904" y="1736812"/>
            <a:ext cx="540060" cy="28803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E16FF1-201A-0514-E401-EBEC042CC1D9}"/>
              </a:ext>
            </a:extLst>
          </p:cNvPr>
          <p:cNvSpPr/>
          <p:nvPr/>
        </p:nvSpPr>
        <p:spPr bwMode="auto">
          <a:xfrm>
            <a:off x="4088904" y="6057292"/>
            <a:ext cx="540060" cy="28803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8C912B-2E03-0952-7AB7-D3B07DFDDA3B}"/>
              </a:ext>
            </a:extLst>
          </p:cNvPr>
          <p:cNvSpPr/>
          <p:nvPr/>
        </p:nvSpPr>
        <p:spPr bwMode="auto">
          <a:xfrm>
            <a:off x="4088904" y="3573016"/>
            <a:ext cx="540060" cy="28803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BBF67F-A988-C4E5-B7F3-530A970FCD42}"/>
              </a:ext>
            </a:extLst>
          </p:cNvPr>
          <p:cNvSpPr/>
          <p:nvPr/>
        </p:nvSpPr>
        <p:spPr bwMode="auto">
          <a:xfrm>
            <a:off x="4088904" y="4797152"/>
            <a:ext cx="540060" cy="28803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9AABD8-0489-54AD-AB59-E5B4887C1119}"/>
              </a:ext>
            </a:extLst>
          </p:cNvPr>
          <p:cNvSpPr/>
          <p:nvPr/>
        </p:nvSpPr>
        <p:spPr bwMode="auto">
          <a:xfrm>
            <a:off x="7509284" y="3573016"/>
            <a:ext cx="540060" cy="28803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822621-5CB3-A5E4-E5EE-C919CD080174}"/>
              </a:ext>
            </a:extLst>
          </p:cNvPr>
          <p:cNvSpPr/>
          <p:nvPr/>
        </p:nvSpPr>
        <p:spPr bwMode="auto">
          <a:xfrm>
            <a:off x="7509284" y="1736812"/>
            <a:ext cx="540060" cy="28803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3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1EB657-0BF2-CDE8-1191-4792E64A4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Best combination: ACI-rank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B2A55-3AF3-0984-C503-2635B61F6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92" y="943148"/>
            <a:ext cx="5730993" cy="57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6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095F87-0959-34A1-138F-523F80F1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81" y="1952836"/>
            <a:ext cx="9251440" cy="36364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397D04-B742-B993-37EC-84CCDA415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Summary of existing methods</a:t>
            </a:r>
          </a:p>
        </p:txBody>
      </p:sp>
    </p:spTree>
    <p:extLst>
      <p:ext uri="{BB962C8B-B14F-4D97-AF65-F5344CB8AC3E}">
        <p14:creationId xmlns:p14="http://schemas.microsoft.com/office/powerpoint/2010/main" val="227821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EAD63-61AD-21CB-5965-18FAC0857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15" y="1772816"/>
            <a:ext cx="8915769" cy="37898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DF366-14AF-5DC4-DF3A-572C2B6C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Comparison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01A94-B65A-B6AC-0678-CC624C093219}"/>
              </a:ext>
            </a:extLst>
          </p:cNvPr>
          <p:cNvSpPr txBox="1"/>
          <p:nvPr/>
        </p:nvSpPr>
        <p:spPr>
          <a:xfrm>
            <a:off x="2734750" y="5915017"/>
            <a:ext cx="4954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Red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refers to the best overall result, and </a:t>
            </a:r>
            <a:r>
              <a:rPr lang="en-US" sz="1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blue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refers to best result among the unsupervised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00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968D43-B599-6964-5072-5A8B34B99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42FD5-8FC1-3C49-3EB1-1C5B85996145}"/>
              </a:ext>
            </a:extLst>
          </p:cNvPr>
          <p:cNvSpPr txBox="1"/>
          <p:nvPr/>
        </p:nvSpPr>
        <p:spPr>
          <a:xfrm>
            <a:off x="560512" y="1658268"/>
            <a:ext cx="9091526" cy="2346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Simple term frequency with stop removal works ok.</a:t>
            </a:r>
          </a:p>
          <a:p>
            <a:pPr marL="285750" indent="-285750" algn="just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Pre-processing very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important.</a:t>
            </a:r>
          </a:p>
          <a:p>
            <a:pPr marL="285750" indent="-285750" algn="just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Frequency-based baseline: 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0.16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 (hard) and 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0.37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 (soft)</a:t>
            </a:r>
          </a:p>
          <a:p>
            <a:pPr marL="285750" indent="-285750" algn="just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ACI-rank: 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0.23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 (hard) and 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0.44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 (soft)</a:t>
            </a:r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34A08BA2-7BAA-ABD9-A6F8-72120EF21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80" y="4857110"/>
            <a:ext cx="142539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fi-FI" altLang="en-US" sz="1800" b="1" dirty="0">
                <a:latin typeface="Tahoma" charset="0"/>
                <a:ea typeface="Tahoma" charset="0"/>
                <a:cs typeface="Tahoma" charset="0"/>
              </a:rPr>
              <a:t>S</a:t>
            </a:r>
            <a:r>
              <a:rPr lang="en-US" altLang="en-US" sz="1800" b="1" dirty="0">
                <a:latin typeface="Tahoma" charset="0"/>
                <a:ea typeface="Tahoma" charset="0"/>
                <a:cs typeface="Tahoma" charset="0"/>
              </a:rPr>
              <a:t>tatistical:</a:t>
            </a: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F736CE8A-6014-4603-4FCC-64BD15195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868" y="4857110"/>
            <a:ext cx="142859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1800" b="1" dirty="0">
                <a:latin typeface="Tahoma" charset="0"/>
                <a:ea typeface="Tahoma" charset="0"/>
                <a:cs typeface="Tahoma" charset="0"/>
              </a:rPr>
              <a:t>Structural:</a:t>
            </a:r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B9A520F4-D098-5243-A5C1-CD12F163A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208" y="4857110"/>
            <a:ext cx="138371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1800" b="1" dirty="0">
                <a:latin typeface="Tahoma" charset="0"/>
                <a:ea typeface="Tahoma" charset="0"/>
                <a:cs typeface="Tahoma" charset="0"/>
              </a:rPr>
              <a:t>Linguistic: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CD1E0-EFC1-E8C3-7F2C-B5F3E6B2F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340" y="5163636"/>
            <a:ext cx="2481144" cy="46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CBB421-FE5C-DB78-E54C-3D21EE0B4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6" y="5107500"/>
            <a:ext cx="3422005" cy="121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0C51DB-858E-998B-D831-AD4C025A56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3" t="9244" r="5930" b="41176"/>
          <a:stretch/>
        </p:blipFill>
        <p:spPr bwMode="auto">
          <a:xfrm>
            <a:off x="3836876" y="5167586"/>
            <a:ext cx="2828932" cy="121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847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968D43-B599-6964-5072-5A8B34B99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Acknowledgements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42FD5-8FC1-3C49-3EB1-1C5B85996145}"/>
              </a:ext>
            </a:extLst>
          </p:cNvPr>
          <p:cNvSpPr txBox="1"/>
          <p:nvPr/>
        </p:nvSpPr>
        <p:spPr>
          <a:xfrm>
            <a:off x="560512" y="1658268"/>
            <a:ext cx="8820980" cy="2528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Himat Shah: for the keyword extraction papers in his PhD work</a:t>
            </a:r>
          </a:p>
          <a:p>
            <a:pPr marL="285750" indent="-285750" algn="just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Najlah Gali &amp; Mohammad Rezaei: for the earlier work in keyword, title and image extraction</a:t>
            </a:r>
          </a:p>
          <a:p>
            <a:pPr marL="285750" indent="-285750" algn="just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Florian Berger for collecting us the newspaper data sets</a:t>
            </a:r>
            <a:endParaRPr lang="en-US" sz="2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4" name="Picture 3" descr="A person with a scarf on the head&#10;&#10;Description automatically generated with medium confidence">
            <a:extLst>
              <a:ext uri="{FF2B5EF4-FFF2-40B4-BE49-F238E27FC236}">
                <a16:creationId xmlns:a16="http://schemas.microsoft.com/office/drawing/2014/main" id="{F39A43BE-C1F1-E766-F83D-E779E8105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9"/>
          <a:stretch/>
        </p:blipFill>
        <p:spPr>
          <a:xfrm>
            <a:off x="4441851" y="4671377"/>
            <a:ext cx="939602" cy="1110560"/>
          </a:xfrm>
          <a:prstGeom prst="rect">
            <a:avLst/>
          </a:prstGeom>
        </p:spPr>
      </p:pic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C1BE737-2857-A135-E493-AFBAB7EFBC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7"/>
          <a:stretch/>
        </p:blipFill>
        <p:spPr>
          <a:xfrm>
            <a:off x="5637076" y="4697036"/>
            <a:ext cx="792189" cy="1108228"/>
          </a:xfrm>
          <a:prstGeom prst="rect">
            <a:avLst/>
          </a:prstGeom>
        </p:spPr>
      </p:pic>
      <p:pic>
        <p:nvPicPr>
          <p:cNvPr id="13" name="Picture 12" descr="A picture containing text, person, male&#10;&#10;Description automatically generated">
            <a:extLst>
              <a:ext uri="{FF2B5EF4-FFF2-40B4-BE49-F238E27FC236}">
                <a16:creationId xmlns:a16="http://schemas.microsoft.com/office/drawing/2014/main" id="{90AF02BE-DC4D-FCD5-EED5-41EFE14DBA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r="26781" b="15322"/>
          <a:stretch/>
        </p:blipFill>
        <p:spPr>
          <a:xfrm>
            <a:off x="3332820" y="4686792"/>
            <a:ext cx="878629" cy="11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0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 of Web Page</a:t>
            </a:r>
            <a:br>
              <a:rPr lang="fi-FI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Hypertext Markup Language (HTML, XHTML)</a:t>
            </a:r>
            <a:endParaRPr lang="fi-FI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5714" y="1457326"/>
            <a:ext cx="5006975" cy="4689475"/>
          </a:xfrm>
        </p:spPr>
      </p:pic>
      <p:sp>
        <p:nvSpPr>
          <p:cNvPr id="5" name="Rectangle 4"/>
          <p:cNvSpPr/>
          <p:nvPr/>
        </p:nvSpPr>
        <p:spPr>
          <a:xfrm>
            <a:off x="2514600" y="2452688"/>
            <a:ext cx="32004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5563" y="3057525"/>
            <a:ext cx="3276600" cy="1905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1943100"/>
            <a:ext cx="4724400" cy="1905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1466850"/>
            <a:ext cx="2590800" cy="1714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6038" y="1484313"/>
            <a:ext cx="457200" cy="1714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66988" y="5273675"/>
            <a:ext cx="6858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838200" y="1365250"/>
            <a:ext cx="1371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fi-FI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Logo image</a:t>
            </a: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7696200" y="1854200"/>
            <a:ext cx="160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fi-FI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Navigation bar </a:t>
            </a:r>
          </a:p>
        </p:txBody>
      </p:sp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838200" y="2378075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fi-FI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Title</a:t>
            </a:r>
          </a:p>
        </p:txBody>
      </p: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7696200" y="4267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fi-FI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Images</a:t>
            </a:r>
          </a:p>
        </p:txBody>
      </p:sp>
      <p:sp>
        <p:nvSpPr>
          <p:cNvPr id="20493" name="TextBox 15"/>
          <p:cNvSpPr txBox="1">
            <a:spLocks noChangeArrowheads="1"/>
          </p:cNvSpPr>
          <p:nvPr/>
        </p:nvSpPr>
        <p:spPr bwMode="auto">
          <a:xfrm>
            <a:off x="838200" y="4076700"/>
            <a:ext cx="1371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fi-FI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Keywords</a:t>
            </a: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765175" y="5589589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fi-FI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</a:p>
        </p:txBody>
      </p:sp>
      <p:cxnSp>
        <p:nvCxnSpPr>
          <p:cNvPr id="19" name="Straight Arrow Connector 18"/>
          <p:cNvCxnSpPr>
            <a:stCxn id="20489" idx="3"/>
          </p:cNvCxnSpPr>
          <p:nvPr/>
        </p:nvCxnSpPr>
        <p:spPr>
          <a:xfrm>
            <a:off x="2209800" y="1549400"/>
            <a:ext cx="37623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0491" idx="3"/>
            <a:endCxn id="5" idx="1"/>
          </p:cNvCxnSpPr>
          <p:nvPr/>
        </p:nvCxnSpPr>
        <p:spPr>
          <a:xfrm>
            <a:off x="1589088" y="2562226"/>
            <a:ext cx="925512" cy="47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12938" y="4278314"/>
            <a:ext cx="601662" cy="1055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14600" y="5476876"/>
            <a:ext cx="3124200" cy="6699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8" name="Straight Arrow Connector 27"/>
          <p:cNvCxnSpPr>
            <a:stCxn id="20494" idx="3"/>
          </p:cNvCxnSpPr>
          <p:nvPr/>
        </p:nvCxnSpPr>
        <p:spPr>
          <a:xfrm>
            <a:off x="1374776" y="5773738"/>
            <a:ext cx="11398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239000" y="203835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492" idx="1"/>
            <a:endCxn id="7" idx="3"/>
          </p:cNvCxnSpPr>
          <p:nvPr/>
        </p:nvCxnSpPr>
        <p:spPr>
          <a:xfrm flipH="1" flipV="1">
            <a:off x="5872164" y="4010026"/>
            <a:ext cx="1824037" cy="4413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492" idx="1"/>
          </p:cNvCxnSpPr>
          <p:nvPr/>
        </p:nvCxnSpPr>
        <p:spPr>
          <a:xfrm flipH="1">
            <a:off x="7191376" y="4451350"/>
            <a:ext cx="504825" cy="1143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492" idx="1"/>
          </p:cNvCxnSpPr>
          <p:nvPr/>
        </p:nvCxnSpPr>
        <p:spPr>
          <a:xfrm flipH="1">
            <a:off x="7362826" y="4451350"/>
            <a:ext cx="333375" cy="11382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 summarization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Title: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Rosso restaurant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City pharmacy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ct val="20000"/>
              </a:spcAft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Keywords: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restaurant;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food;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lunch;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dinner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ct val="20000"/>
              </a:spcAft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Representative Image:</a:t>
            </a:r>
          </a:p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Short description: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Mon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-Fri: 16.00-22.00</a:t>
            </a:r>
          </a:p>
          <a:p>
            <a:pPr eaLnBrk="1" hangingPunct="1">
              <a:buFont typeface="Arial" charset="0"/>
              <a:buNone/>
            </a:pP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Sat: 12.00-22.00</a:t>
            </a:r>
          </a:p>
          <a:p>
            <a:pPr eaLnBrk="1" hangingPunct="1">
              <a:buFont typeface="Arial" charset="0"/>
              <a:buNone/>
            </a:pP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Phone: 013 227 874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1" y="2667000"/>
            <a:ext cx="2657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1" y="2514601"/>
            <a:ext cx="1838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1" y="3663951"/>
            <a:ext cx="18272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 extraction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90AD6-603D-ECF8-334A-8CF11ABD642F}"/>
              </a:ext>
            </a:extLst>
          </p:cNvPr>
          <p:cNvSpPr txBox="1"/>
          <p:nvPr/>
        </p:nvSpPr>
        <p:spPr>
          <a:xfrm>
            <a:off x="1142668" y="3800653"/>
            <a:ext cx="2118144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Muumipeikko</a:t>
            </a:r>
            <a:endParaRPr lang="en-US" sz="2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C0E499-4B90-968E-F790-D4083CBBB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6" y="3299469"/>
            <a:ext cx="2650607" cy="2834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FE886-3A0E-6708-968C-FD0ACC750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0" y="1565331"/>
            <a:ext cx="9693480" cy="1463167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FB743C0E-AC45-9B06-C8BD-253DEDC30C13}"/>
              </a:ext>
            </a:extLst>
          </p:cNvPr>
          <p:cNvSpPr/>
          <p:nvPr/>
        </p:nvSpPr>
        <p:spPr bwMode="auto">
          <a:xfrm rot="19105360">
            <a:off x="1399983" y="3185584"/>
            <a:ext cx="252028" cy="72008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BD7BA5-D5A9-A2CE-987C-6C5866FB6664}"/>
              </a:ext>
            </a:extLst>
          </p:cNvPr>
          <p:cNvSpPr/>
          <p:nvPr/>
        </p:nvSpPr>
        <p:spPr bwMode="auto">
          <a:xfrm>
            <a:off x="0" y="1520788"/>
            <a:ext cx="1568624" cy="3240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EC54B0-A643-9A2D-7E73-181517FE23DE}"/>
              </a:ext>
            </a:extLst>
          </p:cNvPr>
          <p:cNvSpPr/>
          <p:nvPr/>
        </p:nvSpPr>
        <p:spPr bwMode="auto">
          <a:xfrm>
            <a:off x="92460" y="1872289"/>
            <a:ext cx="912168" cy="26056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3C8C7B-00E3-D35A-F0C6-B74F610B4A40}"/>
              </a:ext>
            </a:extLst>
          </p:cNvPr>
          <p:cNvSpPr/>
          <p:nvPr/>
        </p:nvSpPr>
        <p:spPr bwMode="auto">
          <a:xfrm>
            <a:off x="92460" y="2736385"/>
            <a:ext cx="912168" cy="26056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4C3117-A435-3C6A-0BF0-160E5FB37F0B}"/>
              </a:ext>
            </a:extLst>
          </p:cNvPr>
          <p:cNvSpPr/>
          <p:nvPr/>
        </p:nvSpPr>
        <p:spPr bwMode="auto">
          <a:xfrm>
            <a:off x="4400872" y="2096852"/>
            <a:ext cx="912168" cy="26056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D1FB8-A17E-B958-FB36-798AEE9D12FC}"/>
              </a:ext>
            </a:extLst>
          </p:cNvPr>
          <p:cNvSpPr txBox="1"/>
          <p:nvPr/>
        </p:nvSpPr>
        <p:spPr>
          <a:xfrm>
            <a:off x="203572" y="5766259"/>
            <a:ext cx="5613524" cy="7950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</a:rPr>
              <a:t>Extraction is limited to the set of words.</a:t>
            </a:r>
          </a:p>
          <a:p>
            <a:pPr marL="45720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</a:rPr>
              <a:t>Annotation is more general approach.</a:t>
            </a:r>
            <a:endParaRPr lang="en-US" sz="2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102C3D-392E-D027-EA5C-132DA8314FAD}"/>
              </a:ext>
            </a:extLst>
          </p:cNvPr>
          <p:cNvSpPr/>
          <p:nvPr/>
        </p:nvSpPr>
        <p:spPr bwMode="auto">
          <a:xfrm>
            <a:off x="9369424" y="1872289"/>
            <a:ext cx="444116" cy="260567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D68FE8-984F-33E9-4EEA-A8ADCAD8F88A}"/>
              </a:ext>
            </a:extLst>
          </p:cNvPr>
          <p:cNvSpPr/>
          <p:nvPr/>
        </p:nvSpPr>
        <p:spPr bwMode="auto">
          <a:xfrm>
            <a:off x="2024608" y="2304337"/>
            <a:ext cx="444116" cy="260567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3CF3E3-6813-172F-4AA4-42DBF51DFBB6}"/>
              </a:ext>
            </a:extLst>
          </p:cNvPr>
          <p:cNvSpPr/>
          <p:nvPr/>
        </p:nvSpPr>
        <p:spPr bwMode="auto">
          <a:xfrm>
            <a:off x="5997116" y="2520361"/>
            <a:ext cx="444116" cy="260567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D5F15D-5415-9A8B-9E70-F9FBAFABA8A1}"/>
              </a:ext>
            </a:extLst>
          </p:cNvPr>
          <p:cNvSpPr txBox="1"/>
          <p:nvPr/>
        </p:nvSpPr>
        <p:spPr>
          <a:xfrm>
            <a:off x="5350532" y="3573016"/>
            <a:ext cx="862608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Tove</a:t>
            </a:r>
            <a:endParaRPr lang="en-US" sz="2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E3586F7-0D09-E040-52FD-949B8AA84377}"/>
              </a:ext>
            </a:extLst>
          </p:cNvPr>
          <p:cNvSpPr/>
          <p:nvPr/>
        </p:nvSpPr>
        <p:spPr bwMode="auto">
          <a:xfrm rot="2671401">
            <a:off x="6093160" y="2986302"/>
            <a:ext cx="252028" cy="72008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2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, engineering drawing&#10;&#10;Description automatically generated">
            <a:extLst>
              <a:ext uri="{FF2B5EF4-FFF2-40B4-BE49-F238E27FC236}">
                <a16:creationId xmlns:a16="http://schemas.microsoft.com/office/drawing/2014/main" id="{1A261901-D834-24B5-1017-D30BD72EA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0" y="3711449"/>
            <a:ext cx="2066538" cy="13284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859EF3-8644-E379-13F2-6CE844510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832" y="5137607"/>
            <a:ext cx="6134632" cy="1531753"/>
          </a:xfrm>
          <a:prstGeom prst="rect">
            <a:avLst/>
          </a:prstGeom>
        </p:spPr>
      </p:pic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838200" y="264765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 or key phrases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90AD6-603D-ECF8-334A-8CF11ABD642F}"/>
              </a:ext>
            </a:extLst>
          </p:cNvPr>
          <p:cNvSpPr txBox="1"/>
          <p:nvPr/>
        </p:nvSpPr>
        <p:spPr>
          <a:xfrm>
            <a:off x="562343" y="1520788"/>
            <a:ext cx="1846852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Eiffel tower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91DDA-6A93-D574-2A70-8CCF8595EB4B}"/>
              </a:ext>
            </a:extLst>
          </p:cNvPr>
          <p:cNvSpPr txBox="1"/>
          <p:nvPr/>
        </p:nvSpPr>
        <p:spPr>
          <a:xfrm>
            <a:off x="590669" y="5370727"/>
            <a:ext cx="201568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Formula 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C9993-8726-52D0-9616-DC73556CCC7A}"/>
              </a:ext>
            </a:extLst>
          </p:cNvPr>
          <p:cNvSpPr txBox="1"/>
          <p:nvPr/>
        </p:nvSpPr>
        <p:spPr>
          <a:xfrm>
            <a:off x="588632" y="3422205"/>
            <a:ext cx="1573701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New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Y</a:t>
            </a: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ork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B74943-82EE-3D51-2DFB-C8B07FBD1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0532" y="2060848"/>
            <a:ext cx="605175" cy="9734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750E32-6E32-7087-C1CD-8B595A52A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8" y="5916611"/>
            <a:ext cx="1219007" cy="6140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630ACA-4BDC-95A5-4C58-0A89729D0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147" y="3488498"/>
            <a:ext cx="6340389" cy="12726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4ABC30-149B-EEBA-DCBD-45808563C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614" y="1520788"/>
            <a:ext cx="6193854" cy="16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5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EF8F564D-97E7-7F09-55A9-BE1A0D1F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Challenges in web pages</a:t>
            </a:r>
            <a:endParaRPr lang="en-US" altLang="en-US" sz="3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785D321-4404-1C8D-BE27-8C9548924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2924944"/>
            <a:ext cx="6084676" cy="3624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18EAD1-2F56-116A-E205-5B24E3773830}"/>
              </a:ext>
            </a:extLst>
          </p:cNvPr>
          <p:cNvSpPr txBox="1"/>
          <p:nvPr/>
        </p:nvSpPr>
        <p:spPr>
          <a:xfrm>
            <a:off x="1028564" y="980728"/>
            <a:ext cx="8028892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No standard structure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Irrelevant text, tags, styling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Multiple topics, multilingual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Language dependent, NLP time consuming</a:t>
            </a:r>
          </a:p>
        </p:txBody>
      </p:sp>
    </p:spTree>
    <p:extLst>
      <p:ext uri="{BB962C8B-B14F-4D97-AF65-F5344CB8AC3E}">
        <p14:creationId xmlns:p14="http://schemas.microsoft.com/office/powerpoint/2010/main" val="214269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9293498-F66F-0958-8A75-3978D0270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Overall process</a:t>
            </a:r>
          </a:p>
        </p:txBody>
      </p:sp>
    </p:spTree>
    <p:extLst>
      <p:ext uri="{BB962C8B-B14F-4D97-AF65-F5344CB8AC3E}">
        <p14:creationId xmlns:p14="http://schemas.microsoft.com/office/powerpoint/2010/main" val="40887294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52824</TotalTime>
  <Words>565</Words>
  <Application>Microsoft Office PowerPoint</Application>
  <PresentationFormat>A4 Paper (210x297 mm)</PresentationFormat>
  <Paragraphs>165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Symbol</vt:lpstr>
      <vt:lpstr>Tahoma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Content of Web Page Hypertext Markup Language (HTML, XHTML)</vt:lpstr>
      <vt:lpstr>Content summarization</vt:lpstr>
      <vt:lpstr>Keyword extraction</vt:lpstr>
      <vt:lpstr>Keyword or key phrases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Pasi Fränti</dc:creator>
  <cp:keywords/>
  <dc:description/>
  <cp:lastModifiedBy>Pasi Fränti</cp:lastModifiedBy>
  <cp:revision>904</cp:revision>
  <cp:lastPrinted>2023-02-20T11:25:27Z</cp:lastPrinted>
  <dcterms:created xsi:type="dcterms:W3CDTF">2018-03-09T15:44:48Z</dcterms:created>
  <dcterms:modified xsi:type="dcterms:W3CDTF">2023-02-21T10:43:49Z</dcterms:modified>
</cp:coreProperties>
</file>