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8" r:id="rId2"/>
    <p:sldId id="366" r:id="rId3"/>
    <p:sldId id="368" r:id="rId4"/>
    <p:sldId id="367" r:id="rId5"/>
    <p:sldId id="383" r:id="rId6"/>
    <p:sldId id="384" r:id="rId7"/>
    <p:sldId id="340" r:id="rId8"/>
    <p:sldId id="389" r:id="rId9"/>
    <p:sldId id="391" r:id="rId10"/>
    <p:sldId id="266" r:id="rId11"/>
    <p:sldId id="279" r:id="rId12"/>
    <p:sldId id="278" r:id="rId13"/>
    <p:sldId id="339" r:id="rId14"/>
    <p:sldId id="392" r:id="rId15"/>
    <p:sldId id="385" r:id="rId16"/>
    <p:sldId id="355" r:id="rId17"/>
    <p:sldId id="358" r:id="rId18"/>
    <p:sldId id="393" r:id="rId19"/>
    <p:sldId id="386" r:id="rId20"/>
    <p:sldId id="377" r:id="rId21"/>
    <p:sldId id="369" r:id="rId22"/>
    <p:sldId id="370" r:id="rId23"/>
    <p:sldId id="371" r:id="rId24"/>
    <p:sldId id="372" r:id="rId25"/>
    <p:sldId id="373" r:id="rId26"/>
    <p:sldId id="374" r:id="rId27"/>
    <p:sldId id="394" r:id="rId28"/>
    <p:sldId id="375" r:id="rId29"/>
    <p:sldId id="395" r:id="rId30"/>
    <p:sldId id="38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61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6" y="210"/>
      </p:cViewPr>
      <p:guideLst>
        <p:guide orient="horz" pos="2160"/>
        <p:guide pos="38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023A8-9733-4299-91AD-244485738CD9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F7786-A89E-414B-A902-9B66B08B4C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44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ubstituent imagine diapozitiv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Substituent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30-60 seconds (~1 minute)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You can see above a typical web-page that can be found by our search engine, in which I highlighted the various address elements (red – street-names, green numbers, blue - municipalities, magenta – telephone numbers) along with the detected address blocks (cyan).</a:t>
            </a:r>
            <a:endParaRPr lang="ro-RO" smtClean="0"/>
          </a:p>
        </p:txBody>
      </p:sp>
      <p:sp>
        <p:nvSpPr>
          <p:cNvPr id="32772" name="Substituent număr diapozitiv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A62C00-D4EE-45CD-83C4-FB753D7C3146}" type="slidenum">
              <a:rPr lang="ro-RO"/>
              <a:pPr/>
              <a:t>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04687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7500-A97A-49FB-B7B3-D9FDF3981B43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261B2-0068-492A-963A-A60407278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90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7500-A97A-49FB-B7B3-D9FDF3981B43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261B2-0068-492A-963A-A60407278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92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7500-A97A-49FB-B7B3-D9FDF3981B43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261B2-0068-492A-963A-A60407278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95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7500-A97A-49FB-B7B3-D9FDF3981B43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261B2-0068-492A-963A-A60407278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23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7500-A97A-49FB-B7B3-D9FDF3981B43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261B2-0068-492A-963A-A60407278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0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7500-A97A-49FB-B7B3-D9FDF3981B43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261B2-0068-492A-963A-A60407278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2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7500-A97A-49FB-B7B3-D9FDF3981B43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261B2-0068-492A-963A-A60407278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52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7500-A97A-49FB-B7B3-D9FDF3981B43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261B2-0068-492A-963A-A60407278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84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7500-A97A-49FB-B7B3-D9FDF3981B43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261B2-0068-492A-963A-A60407278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29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7500-A97A-49FB-B7B3-D9FDF3981B43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261B2-0068-492A-963A-A60407278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7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7500-A97A-49FB-B7B3-D9FDF3981B43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261B2-0068-492A-963A-A60407278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41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17500-A97A-49FB-B7B3-D9FDF3981B43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261B2-0068-492A-963A-A60407278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8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gif"/><Relationship Id="rId7" Type="http://schemas.openxmlformats.org/officeDocument/2006/relationships/image" Target="../media/image35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22.jpe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gif"/><Relationship Id="rId7" Type="http://schemas.openxmlformats.org/officeDocument/2006/relationships/image" Target="../media/image52.gif"/><Relationship Id="rId12" Type="http://schemas.openxmlformats.org/officeDocument/2006/relationships/image" Target="../media/image57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gif"/><Relationship Id="rId11" Type="http://schemas.openxmlformats.org/officeDocument/2006/relationships/image" Target="../media/image71.gif"/><Relationship Id="rId5" Type="http://schemas.openxmlformats.org/officeDocument/2006/relationships/image" Target="../media/image65.jpeg"/><Relationship Id="rId10" Type="http://schemas.openxmlformats.org/officeDocument/2006/relationships/image" Target="../media/image70.gif"/><Relationship Id="rId4" Type="http://schemas.openxmlformats.org/officeDocument/2006/relationships/image" Target="../media/image64.gif"/><Relationship Id="rId9" Type="http://schemas.openxmlformats.org/officeDocument/2006/relationships/image" Target="../media/image69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4200" y="580644"/>
            <a:ext cx="7498080" cy="2803461"/>
          </a:xfrm>
        </p:spPr>
        <p:txBody>
          <a:bodyPr>
            <a:normAutofit/>
          </a:bodyPr>
          <a:lstStyle/>
          <a:p>
            <a:r>
              <a:rPr lang="en-US" dirty="0" smtClean="0"/>
              <a:t>Web mining: address, title and image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9838" y="4775887"/>
            <a:ext cx="6400800" cy="1752600"/>
          </a:xfrm>
        </p:spPr>
        <p:txBody>
          <a:bodyPr/>
          <a:lstStyle/>
          <a:p>
            <a:r>
              <a:rPr lang="en-US" dirty="0" smtClean="0"/>
              <a:t>Andrei Tabarcea</a:t>
            </a:r>
          </a:p>
          <a:p>
            <a:r>
              <a:rPr lang="en-US" dirty="0" smtClean="0"/>
              <a:t>Najlaa Gali</a:t>
            </a:r>
          </a:p>
          <a:p>
            <a:r>
              <a:rPr lang="en-US" dirty="0" smtClean="0"/>
              <a:t>23.1.2015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49896" t="29966" b="5274"/>
          <a:stretch/>
        </p:blipFill>
        <p:spPr>
          <a:xfrm>
            <a:off x="1153296" y="2087418"/>
            <a:ext cx="7245959" cy="37461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01320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2000" dirty="0" smtClean="0"/>
              <a:t>http</a:t>
            </a:r>
            <a:r>
              <a:rPr lang="fi-FI" sz="2000" dirty="0"/>
              <a:t>://</a:t>
            </a:r>
            <a:r>
              <a:rPr lang="fi-FI" sz="2000" dirty="0" smtClean="0"/>
              <a:t>eat.fi/en/joensuu/restaurants </a:t>
            </a:r>
            <a:endParaRPr lang="fi-FI" dirty="0"/>
          </a:p>
        </p:txBody>
      </p:sp>
      <p:sp>
        <p:nvSpPr>
          <p:cNvPr id="6" name="Rectangle 5"/>
          <p:cNvSpPr/>
          <p:nvPr/>
        </p:nvSpPr>
        <p:spPr>
          <a:xfrm>
            <a:off x="2006892" y="2270150"/>
            <a:ext cx="3728892" cy="3175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667247" y="1788358"/>
            <a:ext cx="904753" cy="4682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82487" y="1568556"/>
            <a:ext cx="115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Menu bar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 flipH="1">
            <a:off x="1153294" y="2868995"/>
            <a:ext cx="1081517" cy="25619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09600" y="3810624"/>
            <a:ext cx="543693" cy="39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3441292"/>
            <a:ext cx="115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Minor list</a:t>
            </a:r>
            <a:endParaRPr lang="en-US" b="1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46126" y="227968"/>
            <a:ext cx="7886700" cy="903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1: Download the webpage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837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150648"/>
              </p:ext>
            </p:extLst>
          </p:nvPr>
        </p:nvGraphicFramePr>
        <p:xfrm>
          <a:off x="476250" y="2984838"/>
          <a:ext cx="1371600" cy="25908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71600"/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fi-FI" b="0" dirty="0" smtClean="0">
                          <a:solidFill>
                            <a:srgbClr val="FF0000"/>
                          </a:solidFill>
                        </a:rPr>
                        <a:t>Menu</a:t>
                      </a:r>
                      <a:r>
                        <a:rPr lang="fi-FI" b="0" baseline="0" dirty="0" smtClean="0">
                          <a:solidFill>
                            <a:srgbClr val="FF0000"/>
                          </a:solidFill>
                        </a:rPr>
                        <a:t> text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i-FI" dirty="0" smtClean="0"/>
                        <a:t>Map</a:t>
                      </a:r>
                      <a:endParaRPr lang="en-US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i-FI" dirty="0" smtClean="0">
                          <a:solidFill>
                            <a:srgbClr val="0070C0"/>
                          </a:solidFill>
                        </a:rPr>
                        <a:t>Restaurants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i-FI" dirty="0" smtClean="0"/>
                        <a:t>Reviews</a:t>
                      </a:r>
                      <a:endParaRPr lang="en-US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i-FI" dirty="0" smtClean="0"/>
                        <a:t>Community</a:t>
                      </a:r>
                      <a:endParaRPr lang="en-US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i-FI" dirty="0" smtClean="0"/>
                        <a:t>Support</a:t>
                      </a:r>
                      <a:endParaRPr lang="en-US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i-FI" dirty="0" smtClean="0"/>
                        <a:t>50 Parasta </a:t>
                      </a:r>
                      <a:endParaRPr lang="en-US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129591"/>
              </p:ext>
            </p:extLst>
          </p:nvPr>
        </p:nvGraphicFramePr>
        <p:xfrm>
          <a:off x="3605639" y="2442972"/>
          <a:ext cx="2573482" cy="382862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573482"/>
              </a:tblGrid>
              <a:tr h="404706">
                <a:tc>
                  <a:txBody>
                    <a:bodyPr/>
                    <a:lstStyle/>
                    <a:p>
                      <a:r>
                        <a:rPr lang="fi-FI" b="0" dirty="0" smtClean="0">
                          <a:solidFill>
                            <a:srgbClr val="FF0000"/>
                          </a:solidFill>
                        </a:rPr>
                        <a:t>Predefined categories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Tavel &amp; Toursim</a:t>
                      </a:r>
                      <a:endParaRPr lang="en-US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Law &amp;</a:t>
                      </a:r>
                      <a:r>
                        <a:rPr lang="fi-FI" baseline="0" dirty="0" smtClean="0"/>
                        <a:t> Government</a:t>
                      </a:r>
                      <a:endParaRPr lang="en-US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Hotels &amp; Accommodation</a:t>
                      </a:r>
                      <a:endParaRPr lang="en-US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People</a:t>
                      </a:r>
                      <a:r>
                        <a:rPr lang="en-US" baseline="0" dirty="0" smtClean="0"/>
                        <a:t> &amp; Society</a:t>
                      </a:r>
                      <a:endParaRPr lang="en-US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Food &amp; Drink</a:t>
                      </a:r>
                      <a:endParaRPr lang="en-US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 smtClean="0"/>
                        <a:t>Auto &amp; Vehicles</a:t>
                      </a:r>
                      <a:endParaRPr lang="en-US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Real Estate</a:t>
                      </a:r>
                      <a:endParaRPr lang="en-US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Business &amp; Industrial</a:t>
                      </a:r>
                      <a:endParaRPr lang="en-US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sz="2400" b="1" dirty="0" smtClean="0"/>
                        <a:t>:</a:t>
                      </a:r>
                      <a:endParaRPr lang="en-US" sz="2400" b="1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/>
          <a:srcRect l="50000" t="25782" r="18750" b="68359"/>
          <a:stretch/>
        </p:blipFill>
        <p:spPr>
          <a:xfrm>
            <a:off x="66675" y="1416906"/>
            <a:ext cx="5715000" cy="386883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flipH="1">
            <a:off x="1335024" y="2145538"/>
            <a:ext cx="36347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335024" y="1712468"/>
            <a:ext cx="0" cy="4511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70532" y="1712468"/>
            <a:ext cx="0" cy="4511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647188" y="1712468"/>
            <a:ext cx="0" cy="4511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406140" y="1712468"/>
            <a:ext cx="0" cy="4511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064508" y="1694434"/>
            <a:ext cx="0" cy="4511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969764" y="1712468"/>
            <a:ext cx="0" cy="4511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4952" y="2163572"/>
            <a:ext cx="0" cy="3294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950976" y="2480818"/>
            <a:ext cx="20939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960120" y="2493010"/>
            <a:ext cx="0" cy="3964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1708727" y="3939554"/>
            <a:ext cx="1865747" cy="5677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246126" y="227968"/>
            <a:ext cx="7669438" cy="903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2: Match menu bar text with predefined categories</a:t>
            </a:r>
            <a:endParaRPr lang="en-US" sz="4000" b="1" dirty="0">
              <a:latin typeface="+mn-lt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6188364" y="4507345"/>
            <a:ext cx="55418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742546" y="3611417"/>
            <a:ext cx="0" cy="22167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742546" y="3611417"/>
            <a:ext cx="4433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6742546" y="4137890"/>
            <a:ext cx="4433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742546" y="4627667"/>
            <a:ext cx="4433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83683" y="3440609"/>
            <a:ext cx="1500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0070C0"/>
                </a:solidFill>
              </a:rPr>
              <a:t>Restaurant/s</a:t>
            </a:r>
            <a:endParaRPr lang="fi-FI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83682" y="3939554"/>
            <a:ext cx="1500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Cafe/s</a:t>
            </a:r>
            <a:endParaRPr lang="fi-FI" dirty="0"/>
          </a:p>
        </p:txBody>
      </p:sp>
      <p:sp>
        <p:nvSpPr>
          <p:cNvPr id="43" name="TextBox 42"/>
          <p:cNvSpPr txBox="1"/>
          <p:nvPr/>
        </p:nvSpPr>
        <p:spPr>
          <a:xfrm>
            <a:off x="7183682" y="4438499"/>
            <a:ext cx="1500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Food</a:t>
            </a:r>
            <a:endParaRPr lang="fi-FI" dirty="0"/>
          </a:p>
        </p:txBody>
      </p:sp>
      <p:sp>
        <p:nvSpPr>
          <p:cNvPr id="44" name="TextBox 43"/>
          <p:cNvSpPr txBox="1"/>
          <p:nvPr/>
        </p:nvSpPr>
        <p:spPr>
          <a:xfrm>
            <a:off x="7183682" y="4893396"/>
            <a:ext cx="1500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Pizzerias</a:t>
            </a:r>
            <a:endParaRPr lang="fi-FI" dirty="0"/>
          </a:p>
        </p:txBody>
      </p:sp>
      <p:sp>
        <p:nvSpPr>
          <p:cNvPr id="45" name="TextBox 44"/>
          <p:cNvSpPr txBox="1"/>
          <p:nvPr/>
        </p:nvSpPr>
        <p:spPr>
          <a:xfrm>
            <a:off x="7188508" y="5343790"/>
            <a:ext cx="1500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Bakeries</a:t>
            </a:r>
            <a:endParaRPr lang="fi-FI" dirty="0"/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6742546" y="5078062"/>
            <a:ext cx="4433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6742546" y="5544374"/>
            <a:ext cx="4433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611028" y="2985373"/>
            <a:ext cx="205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FF0000"/>
                </a:solidFill>
              </a:rPr>
              <a:t>Sub- categories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1024029">
            <a:off x="2017329" y="3855274"/>
            <a:ext cx="116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Not match</a:t>
            </a:r>
            <a:endParaRPr lang="fi-FI" dirty="0"/>
          </a:p>
        </p:txBody>
      </p:sp>
      <p:sp>
        <p:nvSpPr>
          <p:cNvPr id="55" name="TextBox 54"/>
          <p:cNvSpPr txBox="1"/>
          <p:nvPr/>
        </p:nvSpPr>
        <p:spPr>
          <a:xfrm>
            <a:off x="6548582" y="3302247"/>
            <a:ext cx="83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0070C0"/>
                </a:solidFill>
              </a:rPr>
              <a:t>Match</a:t>
            </a:r>
            <a:endParaRPr lang="fi-FI" dirty="0">
              <a:solidFill>
                <a:srgbClr val="0070C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46126" y="6179127"/>
            <a:ext cx="2395474" cy="37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Match=1 (not enough)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393850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920869"/>
              </p:ext>
            </p:extLst>
          </p:nvPr>
        </p:nvGraphicFramePr>
        <p:xfrm>
          <a:off x="113270" y="971797"/>
          <a:ext cx="4572000" cy="54864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572000"/>
              </a:tblGrid>
              <a:tr h="260488">
                <a:tc>
                  <a:txBody>
                    <a:bodyPr/>
                    <a:lstStyle/>
                    <a:p>
                      <a:pPr algn="l"/>
                      <a:r>
                        <a:rPr lang="fi-FI" sz="1400" dirty="0" smtClean="0"/>
                        <a:t>List text</a:t>
                      </a:r>
                      <a:endParaRPr lang="en-U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86">
                <a:tc>
                  <a:txBody>
                    <a:bodyPr/>
                    <a:lstStyle/>
                    <a:p>
                      <a:pPr algn="l"/>
                      <a:r>
                        <a:rPr lang="fi-FI" sz="1400" dirty="0" smtClean="0"/>
                        <a:t>Heinosen</a:t>
                      </a:r>
                      <a:r>
                        <a:rPr lang="fi-FI" sz="1400" baseline="0" dirty="0" smtClean="0"/>
                        <a:t> leipomo kahvila centrum-</a:t>
                      </a:r>
                      <a:r>
                        <a:rPr lang="fi-FI" sz="1400" b="1" baseline="0" dirty="0" smtClean="0">
                          <a:solidFill>
                            <a:srgbClr val="FF0000"/>
                          </a:solidFill>
                        </a:rPr>
                        <a:t>Cafes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6686">
                <a:tc>
                  <a:txBody>
                    <a:bodyPr/>
                    <a:lstStyle/>
                    <a:p>
                      <a:pPr algn="l"/>
                      <a:r>
                        <a:rPr lang="fi-FI" sz="1400" dirty="0" smtClean="0"/>
                        <a:t>Heinosen leipomo Kanervalan kavila -</a:t>
                      </a:r>
                      <a:r>
                        <a:rPr lang="fi-FI" sz="1400" b="1" dirty="0" smtClean="0">
                          <a:solidFill>
                            <a:srgbClr val="FF0000"/>
                          </a:solidFill>
                        </a:rPr>
                        <a:t>Cafes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86">
                <a:tc>
                  <a:txBody>
                    <a:bodyPr/>
                    <a:lstStyle/>
                    <a:p>
                      <a:pPr algn="l"/>
                      <a:r>
                        <a:rPr lang="fi-FI" sz="1400" dirty="0" smtClean="0"/>
                        <a:t>Super Smoothie-</a:t>
                      </a:r>
                      <a:r>
                        <a:rPr lang="fi-FI" sz="1400" b="1" dirty="0" smtClean="0">
                          <a:solidFill>
                            <a:srgbClr val="FF0000"/>
                          </a:solidFill>
                        </a:rPr>
                        <a:t>Cafes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6686">
                <a:tc>
                  <a:txBody>
                    <a:bodyPr/>
                    <a:lstStyle/>
                    <a:p>
                      <a:pPr algn="l"/>
                      <a:r>
                        <a:rPr lang="fi-FI" sz="1400" dirty="0" smtClean="0"/>
                        <a:t>Indian Tradition-Asian </a:t>
                      </a:r>
                      <a:r>
                        <a:rPr lang="fi-FI" sz="1400" b="1" dirty="0" smtClean="0">
                          <a:solidFill>
                            <a:srgbClr val="FF0000"/>
                          </a:solidFill>
                        </a:rPr>
                        <a:t>food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86">
                <a:tc>
                  <a:txBody>
                    <a:bodyPr/>
                    <a:lstStyle/>
                    <a:p>
                      <a:pPr algn="l"/>
                      <a:r>
                        <a:rPr lang="fi-FI" sz="1400" dirty="0" smtClean="0"/>
                        <a:t>Ravintola Puisto &amp; Louhi-</a:t>
                      </a:r>
                      <a:r>
                        <a:rPr lang="fi-FI" sz="1400" b="1" dirty="0" smtClean="0">
                          <a:solidFill>
                            <a:srgbClr val="FF0000"/>
                          </a:solidFill>
                        </a:rPr>
                        <a:t>Cafes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6686">
                <a:tc>
                  <a:txBody>
                    <a:bodyPr/>
                    <a:lstStyle/>
                    <a:p>
                      <a:pPr algn="l"/>
                      <a:r>
                        <a:rPr lang="fi-FI" sz="1400" dirty="0" smtClean="0"/>
                        <a:t>Sokos Hotelli Vaakuna-European </a:t>
                      </a:r>
                      <a:r>
                        <a:rPr lang="fi-FI" sz="1400" b="1" dirty="0" smtClean="0">
                          <a:solidFill>
                            <a:srgbClr val="FF0000"/>
                          </a:solidFill>
                        </a:rPr>
                        <a:t>food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86">
                <a:tc>
                  <a:txBody>
                    <a:bodyPr/>
                    <a:lstStyle/>
                    <a:p>
                      <a:pPr algn="l"/>
                      <a:r>
                        <a:rPr lang="fi-FI" sz="1400" dirty="0" smtClean="0"/>
                        <a:t>Ravintola Star-Fast </a:t>
                      </a:r>
                      <a:r>
                        <a:rPr lang="fi-FI" sz="1400" b="1" dirty="0" smtClean="0">
                          <a:solidFill>
                            <a:srgbClr val="FF0000"/>
                          </a:solidFill>
                        </a:rPr>
                        <a:t>food</a:t>
                      </a:r>
                      <a:r>
                        <a:rPr lang="fi-FI" sz="1400" dirty="0" smtClean="0"/>
                        <a:t>/chains</a:t>
                      </a:r>
                      <a:endParaRPr lang="en-U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6686">
                <a:tc>
                  <a:txBody>
                    <a:bodyPr/>
                    <a:lstStyle/>
                    <a:p>
                      <a:pPr algn="l"/>
                      <a:r>
                        <a:rPr lang="fi-FI" sz="1400" dirty="0" smtClean="0"/>
                        <a:t>Kuuranankulma-European </a:t>
                      </a:r>
                      <a:r>
                        <a:rPr lang="fi-FI" sz="1400" b="1" dirty="0" smtClean="0">
                          <a:solidFill>
                            <a:srgbClr val="FF0000"/>
                          </a:solidFill>
                        </a:rPr>
                        <a:t>food 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86">
                <a:tc>
                  <a:txBody>
                    <a:bodyPr/>
                    <a:lstStyle/>
                    <a:p>
                      <a:pPr algn="l"/>
                      <a:r>
                        <a:rPr lang="fi-FI" sz="1400" dirty="0" smtClean="0"/>
                        <a:t>Rosso Express Prisma</a:t>
                      </a:r>
                      <a:r>
                        <a:rPr lang="fi-FI" sz="1400" baseline="0" dirty="0" smtClean="0"/>
                        <a:t> Joensuu-Fast </a:t>
                      </a:r>
                      <a:r>
                        <a:rPr lang="fi-FI" sz="1400" b="1" baseline="0" dirty="0" smtClean="0">
                          <a:solidFill>
                            <a:srgbClr val="FF0000"/>
                          </a:solidFill>
                        </a:rPr>
                        <a:t>food</a:t>
                      </a:r>
                      <a:r>
                        <a:rPr lang="fi-FI" sz="1400" baseline="0" dirty="0" smtClean="0"/>
                        <a:t>/chains</a:t>
                      </a:r>
                      <a:endParaRPr lang="en-U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6686">
                <a:tc>
                  <a:txBody>
                    <a:bodyPr/>
                    <a:lstStyle/>
                    <a:p>
                      <a:pPr algn="l"/>
                      <a:r>
                        <a:rPr lang="fi-FI" sz="1400" dirty="0" smtClean="0"/>
                        <a:t>Presso Joensuu Sokos-</a:t>
                      </a:r>
                      <a:r>
                        <a:rPr lang="fi-FI" sz="1400" b="1" dirty="0" smtClean="0">
                          <a:solidFill>
                            <a:srgbClr val="FF0000"/>
                          </a:solidFill>
                        </a:rPr>
                        <a:t>Cafes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86">
                <a:tc>
                  <a:txBody>
                    <a:bodyPr/>
                    <a:lstStyle/>
                    <a:p>
                      <a:pPr algn="l"/>
                      <a:r>
                        <a:rPr lang="fi-FI" sz="1400" dirty="0" smtClean="0"/>
                        <a:t>Buffa Joensuu Prisma-Fast</a:t>
                      </a:r>
                      <a:r>
                        <a:rPr lang="fi-FI" sz="1400" b="1" dirty="0" smtClean="0">
                          <a:solidFill>
                            <a:srgbClr val="FF0000"/>
                          </a:solidFill>
                        </a:rPr>
                        <a:t> food</a:t>
                      </a:r>
                      <a:r>
                        <a:rPr lang="fi-FI" sz="1400" dirty="0" smtClean="0"/>
                        <a:t>/chains</a:t>
                      </a:r>
                      <a:endParaRPr lang="en-U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6686">
                <a:tc>
                  <a:txBody>
                    <a:bodyPr/>
                    <a:lstStyle/>
                    <a:p>
                      <a:pPr algn="l"/>
                      <a:r>
                        <a:rPr lang="fi-FI" sz="1400" dirty="0" smtClean="0"/>
                        <a:t>Deli Istanbul-Fast </a:t>
                      </a:r>
                      <a:r>
                        <a:rPr lang="fi-FI" sz="1400" b="1" dirty="0" smtClean="0">
                          <a:solidFill>
                            <a:srgbClr val="FF0000"/>
                          </a:solidFill>
                        </a:rPr>
                        <a:t>food</a:t>
                      </a:r>
                      <a:r>
                        <a:rPr lang="fi-FI" sz="1400" dirty="0" smtClean="0"/>
                        <a:t>/chains</a:t>
                      </a:r>
                      <a:endParaRPr lang="en-U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86">
                <a:tc>
                  <a:txBody>
                    <a:bodyPr/>
                    <a:lstStyle/>
                    <a:p>
                      <a:pPr algn="l"/>
                      <a:r>
                        <a:rPr lang="fi-FI" sz="1400" dirty="0" smtClean="0"/>
                        <a:t>Ravintola Aura-</a:t>
                      </a:r>
                      <a:r>
                        <a:rPr lang="fi-FI" sz="1400" b="1" dirty="0" smtClean="0">
                          <a:solidFill>
                            <a:srgbClr val="FF0000"/>
                          </a:solidFill>
                        </a:rPr>
                        <a:t>Cafes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6686">
                <a:tc>
                  <a:txBody>
                    <a:bodyPr/>
                    <a:lstStyle/>
                    <a:p>
                      <a:pPr algn="l"/>
                      <a:r>
                        <a:rPr lang="fi-FI" sz="1400" dirty="0" smtClean="0"/>
                        <a:t>Linnunlahti Catering -</a:t>
                      </a:r>
                      <a:r>
                        <a:rPr lang="fi-FI" sz="1400" b="1" dirty="0" smtClean="0">
                          <a:solidFill>
                            <a:srgbClr val="FF0000"/>
                          </a:solidFill>
                        </a:rPr>
                        <a:t>Cafes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86">
                <a:tc>
                  <a:txBody>
                    <a:bodyPr/>
                    <a:lstStyle/>
                    <a:p>
                      <a:pPr algn="l"/>
                      <a:r>
                        <a:rPr lang="fi-FI" sz="1400" dirty="0" smtClean="0"/>
                        <a:t>MTV3 osti Eat.fi</a:t>
                      </a:r>
                      <a:endParaRPr lang="en-U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6686">
                <a:tc>
                  <a:txBody>
                    <a:bodyPr/>
                    <a:lstStyle/>
                    <a:p>
                      <a:pPr algn="l"/>
                      <a:r>
                        <a:rPr lang="fi-FI" sz="1400" dirty="0" smtClean="0"/>
                        <a:t>Eat.fi</a:t>
                      </a:r>
                      <a:r>
                        <a:rPr lang="fi-FI" sz="1400" baseline="0" dirty="0" smtClean="0"/>
                        <a:t> rikkoo jalleen ennatyksia</a:t>
                      </a:r>
                      <a:endParaRPr lang="en-U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86">
                <a:tc>
                  <a:txBody>
                    <a:bodyPr/>
                    <a:lstStyle/>
                    <a:p>
                      <a:pPr algn="l"/>
                      <a:r>
                        <a:rPr lang="fi-FI" sz="1400" dirty="0" smtClean="0"/>
                        <a:t>Miksi rekisteroityminen kannaattaa</a:t>
                      </a:r>
                      <a:endParaRPr lang="en-U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392320"/>
              </p:ext>
            </p:extLst>
          </p:nvPr>
        </p:nvGraphicFramePr>
        <p:xfrm>
          <a:off x="4655065" y="1645901"/>
          <a:ext cx="2489200" cy="300058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489200"/>
              </a:tblGrid>
              <a:tr h="404706">
                <a:tc>
                  <a:txBody>
                    <a:bodyPr/>
                    <a:lstStyle/>
                    <a:p>
                      <a:r>
                        <a:rPr lang="fi-FI" dirty="0" smtClean="0"/>
                        <a:t>Sub- categories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 smtClean="0"/>
                        <a:t>Restaurant/s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>
                          <a:solidFill>
                            <a:srgbClr val="FF0000"/>
                          </a:solidFill>
                        </a:rPr>
                        <a:t>Cafe/s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>
                          <a:solidFill>
                            <a:srgbClr val="FF0000"/>
                          </a:solidFill>
                        </a:rPr>
                        <a:t>Food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Pizzerias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 smtClean="0"/>
                        <a:t>Bakeries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Drink</a:t>
                      </a:r>
                      <a:r>
                        <a:rPr lang="fi-FI" dirty="0" smtClean="0"/>
                        <a:t>/s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 smtClean="0"/>
                        <a:t>Etc…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028501" y="476617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= &gt; 4 matches 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974612" y="6002362"/>
            <a:ext cx="232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Service directory</a:t>
            </a:r>
            <a:endParaRPr lang="en-US" sz="2400" b="1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879401" y="5154552"/>
            <a:ext cx="0" cy="8122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/>
        </p:nvSpPr>
        <p:spPr>
          <a:xfrm>
            <a:off x="246124" y="227968"/>
            <a:ext cx="8897875" cy="903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3: Match minor list text with sub- categories</a:t>
            </a:r>
          </a:p>
        </p:txBody>
      </p:sp>
    </p:spTree>
    <p:extLst>
      <p:ext uri="{BB962C8B-B14F-4D97-AF65-F5344CB8AC3E}">
        <p14:creationId xmlns:p14="http://schemas.microsoft.com/office/powerpoint/2010/main" val="188731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716" y="1348509"/>
            <a:ext cx="8574302" cy="50228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 smtClean="0"/>
              <a:t>Step 1</a:t>
            </a:r>
            <a:r>
              <a:rPr lang="fi-FI" dirty="0" smtClean="0"/>
              <a:t>: Extract text from &lt;title</a:t>
            </a:r>
            <a:r>
              <a:rPr lang="fi-FI" dirty="0"/>
              <a:t>&gt;.... </a:t>
            </a:r>
            <a:r>
              <a:rPr lang="fi-FI" dirty="0" smtClean="0"/>
              <a:t>&lt;/title</a:t>
            </a:r>
            <a:r>
              <a:rPr lang="fi-FI" dirty="0"/>
              <a:t>&gt; </a:t>
            </a:r>
            <a:r>
              <a:rPr lang="fi-FI" dirty="0" smtClean="0"/>
              <a:t>&amp; </a:t>
            </a:r>
          </a:p>
          <a:p>
            <a:pPr marL="0" indent="0">
              <a:buNone/>
            </a:pPr>
            <a:r>
              <a:rPr lang="fi-FI" dirty="0" smtClean="0"/>
              <a:t>                                             &lt;meta&gt;.... &lt;/meta&gt;</a:t>
            </a:r>
          </a:p>
          <a:p>
            <a:pPr marL="0" indent="0">
              <a:buNone/>
            </a:pPr>
            <a:r>
              <a:rPr lang="fi-FI" b="1" dirty="0" smtClean="0"/>
              <a:t>Step 2</a:t>
            </a:r>
            <a:r>
              <a:rPr lang="fi-FI" dirty="0" smtClean="0"/>
              <a:t>: Segment text into phrases</a:t>
            </a:r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b="1" dirty="0" smtClean="0"/>
              <a:t>Step 3</a:t>
            </a:r>
            <a:r>
              <a:rPr lang="fi-FI" dirty="0" smtClean="0"/>
              <a:t>: Score phrases based on their</a:t>
            </a:r>
          </a:p>
          <a:p>
            <a:pPr lvl="2"/>
            <a:r>
              <a:rPr lang="fi-FI" dirty="0" smtClean="0"/>
              <a:t>position of occurrence in title and meta </a:t>
            </a:r>
            <a:r>
              <a:rPr lang="fi-FI" dirty="0" err="1" smtClean="0"/>
              <a:t>tags</a:t>
            </a:r>
            <a:endParaRPr lang="fi-FI" dirty="0" smtClean="0"/>
          </a:p>
          <a:p>
            <a:pPr lvl="2"/>
            <a:r>
              <a:rPr lang="fi-FI" dirty="0" smtClean="0"/>
              <a:t>occurrence in headers tags</a:t>
            </a:r>
          </a:p>
          <a:p>
            <a:pPr lvl="2"/>
            <a:r>
              <a:rPr lang="fi-FI" dirty="0" smtClean="0"/>
              <a:t>position of occurrence in  webpage link</a:t>
            </a:r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b="1" dirty="0" smtClean="0"/>
              <a:t>Step 4</a:t>
            </a:r>
            <a:r>
              <a:rPr lang="fi-FI" dirty="0" smtClean="0"/>
              <a:t>: Select the two highest scored phrases as title for the service</a:t>
            </a:r>
          </a:p>
          <a:p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6126" y="227968"/>
            <a:ext cx="8436056" cy="903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Service title for single and brand pages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072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46126" y="227968"/>
            <a:ext cx="7886700" cy="903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Scoring title phrases</a:t>
            </a:r>
            <a:endParaRPr lang="en-US" sz="4000" b="1" dirty="0">
              <a:latin typeface="+mn-lt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234" t="6607" r="696" b="23125"/>
          <a:stretch/>
        </p:blipFill>
        <p:spPr>
          <a:xfrm>
            <a:off x="4492821" y="1132606"/>
            <a:ext cx="3870037" cy="2216727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6126" y="3498334"/>
            <a:ext cx="8391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altLang="fi-FI" b="1" dirty="0">
                <a:solidFill>
                  <a:srgbClr val="FF0000"/>
                </a:solidFill>
              </a:rPr>
              <a:t>&lt;title&gt;</a:t>
            </a:r>
            <a:r>
              <a:rPr lang="fi-FI" altLang="fi-FI" dirty="0" err="1"/>
              <a:t>Luigis</a:t>
            </a:r>
            <a:r>
              <a:rPr lang="fi-FI" altLang="fi-FI" dirty="0"/>
              <a:t> Pizza Fresca </a:t>
            </a:r>
            <a:r>
              <a:rPr lang="fi-FI" altLang="fi-FI" b="1" dirty="0">
                <a:solidFill>
                  <a:srgbClr val="FF0000"/>
                </a:solidFill>
              </a:rPr>
              <a:t>| </a:t>
            </a:r>
            <a:r>
              <a:rPr lang="fi-FI" altLang="fi-FI" dirty="0"/>
              <a:t>Marlton</a:t>
            </a:r>
            <a:r>
              <a:rPr lang="fi-FI" altLang="fi-FI" b="1" dirty="0">
                <a:solidFill>
                  <a:srgbClr val="FF0000"/>
                </a:solidFill>
              </a:rPr>
              <a:t>, </a:t>
            </a:r>
            <a:r>
              <a:rPr lang="fi-FI" altLang="fi-FI" dirty="0"/>
              <a:t>Burlington</a:t>
            </a:r>
            <a:r>
              <a:rPr lang="fi-FI" altLang="fi-FI" b="1" dirty="0">
                <a:solidFill>
                  <a:srgbClr val="FF0000"/>
                </a:solidFill>
              </a:rPr>
              <a:t>, </a:t>
            </a:r>
            <a:r>
              <a:rPr lang="fi-FI" altLang="fi-FI" dirty="0"/>
              <a:t>Philadelphia</a:t>
            </a:r>
            <a:r>
              <a:rPr lang="fi-FI" altLang="fi-FI" dirty="0">
                <a:solidFill>
                  <a:srgbClr val="FF0000"/>
                </a:solidFill>
              </a:rPr>
              <a:t>, </a:t>
            </a:r>
            <a:r>
              <a:rPr lang="fi-FI" altLang="fi-FI" dirty="0"/>
              <a:t>Old City</a:t>
            </a:r>
            <a:r>
              <a:rPr lang="fi-FI" altLang="fi-FI" dirty="0">
                <a:solidFill>
                  <a:srgbClr val="FF0000"/>
                </a:solidFill>
              </a:rPr>
              <a:t>, </a:t>
            </a:r>
            <a:r>
              <a:rPr lang="fi-FI" altLang="fi-FI" dirty="0"/>
              <a:t>Margate</a:t>
            </a:r>
            <a:r>
              <a:rPr lang="fi-FI" altLang="fi-FI" b="1" dirty="0">
                <a:solidFill>
                  <a:srgbClr val="FF0000"/>
                </a:solidFill>
              </a:rPr>
              <a:t>&lt;/title&gt;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209752"/>
              </p:ext>
            </p:extLst>
          </p:nvPr>
        </p:nvGraphicFramePr>
        <p:xfrm>
          <a:off x="311667" y="4086483"/>
          <a:ext cx="7917935" cy="252139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094542"/>
                <a:gridCol w="1617949"/>
                <a:gridCol w="1543669"/>
                <a:gridCol w="1231572"/>
                <a:gridCol w="1430203"/>
              </a:tblGrid>
              <a:tr h="388030"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Title keywords 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Title- </a:t>
                      </a:r>
                      <a:r>
                        <a:rPr lang="fi-FI" sz="1600" dirty="0" err="1" smtClean="0"/>
                        <a:t>score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Headers-score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link-score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Tota</a:t>
                      </a:r>
                      <a:r>
                        <a:rPr lang="fi-FI" sz="1600" baseline="0" dirty="0" smtClean="0"/>
                        <a:t>l scores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</a:tr>
              <a:tr h="355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altLang="fi-FI" sz="1600" dirty="0" smtClean="0">
                          <a:solidFill>
                            <a:schemeClr val="tx1"/>
                          </a:solidFill>
                        </a:rPr>
                        <a:t>Luigis Pizza Fresca 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0.1</a:t>
                      </a:r>
                      <a:endParaRPr lang="en-US" sz="1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1</a:t>
                      </a:r>
                      <a:endParaRPr lang="en-US" sz="1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0</a:t>
                      </a:r>
                      <a:endParaRPr lang="en-US" sz="1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1.1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</a:tr>
              <a:tr h="355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altLang="fi-FI" sz="1600" dirty="0" smtClean="0">
                          <a:solidFill>
                            <a:schemeClr val="tx1"/>
                          </a:solidFill>
                        </a:rPr>
                        <a:t>Marlton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0.1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0.1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55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altLang="fi-FI" sz="1600" dirty="0" smtClean="0">
                          <a:solidFill>
                            <a:schemeClr val="tx1"/>
                          </a:solidFill>
                        </a:rPr>
                        <a:t>Burlington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0</a:t>
                      </a:r>
                      <a:endParaRPr lang="en-US" sz="1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0</a:t>
                      </a:r>
                      <a:endParaRPr lang="en-US" sz="1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0</a:t>
                      </a:r>
                      <a:endParaRPr lang="en-US" sz="1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0</a:t>
                      </a:r>
                      <a:endParaRPr lang="en-US" sz="1600" b="0" dirty="0"/>
                    </a:p>
                  </a:txBody>
                  <a:tcPr>
                    <a:noFill/>
                  </a:tcPr>
                </a:tc>
              </a:tr>
              <a:tr h="355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altLang="fi-FI" sz="1600" dirty="0" smtClean="0">
                          <a:solidFill>
                            <a:schemeClr val="tx1"/>
                          </a:solidFill>
                        </a:rPr>
                        <a:t>Philadelphia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 smtClean="0"/>
                        <a:t>0.03</a:t>
                      </a:r>
                      <a:endParaRPr lang="en-US" sz="1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1.03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</a:tr>
              <a:tr h="355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altLang="fi-FI" sz="1600" dirty="0" smtClean="0">
                          <a:solidFill>
                            <a:schemeClr val="tx1"/>
                          </a:solidFill>
                        </a:rPr>
                        <a:t>Old City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0</a:t>
                      </a:r>
                      <a:endParaRPr lang="en-US" sz="1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0</a:t>
                      </a:r>
                      <a:endParaRPr lang="en-US" sz="1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0</a:t>
                      </a:r>
                      <a:endParaRPr lang="en-US" sz="1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0</a:t>
                      </a:r>
                      <a:endParaRPr lang="en-US" sz="1600" b="0" dirty="0"/>
                    </a:p>
                  </a:txBody>
                  <a:tcPr>
                    <a:noFill/>
                  </a:tcPr>
                </a:tc>
              </a:tr>
              <a:tr h="355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altLang="fi-FI" sz="1600" dirty="0" smtClean="0">
                          <a:solidFill>
                            <a:schemeClr val="tx1"/>
                          </a:solidFill>
                        </a:rPr>
                        <a:t>Margate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0</a:t>
                      </a:r>
                      <a:endParaRPr lang="en-US" sz="1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0</a:t>
                      </a:r>
                      <a:endParaRPr lang="en-US" sz="1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0</a:t>
                      </a:r>
                      <a:endParaRPr lang="en-US" sz="1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0</a:t>
                      </a:r>
                      <a:endParaRPr lang="en-US" sz="1600" b="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3903501" y="785890"/>
            <a:ext cx="4990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http://www.luigispizzafresca.com/philadelphia.php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76239" y="2887797"/>
            <a:ext cx="1622528" cy="21243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TextBox 17"/>
          <p:cNvSpPr txBox="1"/>
          <p:nvPr/>
        </p:nvSpPr>
        <p:spPr>
          <a:xfrm>
            <a:off x="246126" y="1232952"/>
            <a:ext cx="387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Service title: </a:t>
            </a:r>
            <a:r>
              <a:rPr lang="fi-FI" b="1" dirty="0" smtClean="0"/>
              <a:t>Luigis Pizza Fresca </a:t>
            </a:r>
            <a:endParaRPr lang="fi-FI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6126" y="2018857"/>
            <a:ext cx="416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Extracted title: </a:t>
            </a:r>
            <a:r>
              <a:rPr lang="fi-FI" b="1" dirty="0" smtClean="0"/>
              <a:t>Luigis Pizza Fresca- Philadelphia 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222572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248" y="1585661"/>
            <a:ext cx="7498080" cy="2803461"/>
          </a:xfrm>
        </p:spPr>
        <p:txBody>
          <a:bodyPr>
            <a:normAutofit/>
          </a:bodyPr>
          <a:lstStyle/>
          <a:p>
            <a:r>
              <a:rPr lang="en-US" dirty="0" smtClean="0"/>
              <a:t>Extracting services titles from service directories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Content Placeholder 3" descr="Screen Shot 2014-05-13 at 15.38.3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4" b="18284"/>
          <a:stretch>
            <a:fillRect/>
          </a:stretch>
        </p:blipFill>
        <p:spPr>
          <a:xfrm>
            <a:off x="16875" y="356612"/>
            <a:ext cx="5385694" cy="2961924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6190951" y="2515055"/>
            <a:ext cx="267055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OL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2321763" y="3318536"/>
            <a:ext cx="193417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LI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2241037" y="3919375"/>
            <a:ext cx="330261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DIV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418672" y="4685339"/>
            <a:ext cx="277888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H4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979384" y="4685339"/>
            <a:ext cx="467718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SPAN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1963374" y="4685339"/>
            <a:ext cx="467718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SPAN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3272143" y="4685339"/>
            <a:ext cx="467718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SPAN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135201" y="4685339"/>
            <a:ext cx="176585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2990869" y="4685339"/>
            <a:ext cx="176585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25297" y="5346713"/>
            <a:ext cx="384700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IMG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459991" y="5346713"/>
            <a:ext cx="176585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979384" y="5346713"/>
            <a:ext cx="467718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SPAN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1381842" y="5337595"/>
            <a:ext cx="399428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 err="1"/>
              <a:t>Puh</a:t>
            </a:r>
            <a:r>
              <a:rPr lang="en-US" sz="1400" dirty="0"/>
              <a:t>.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1842991" y="5337595"/>
            <a:ext cx="688194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STRONG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2648397" y="5337595"/>
            <a:ext cx="176585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2778183" y="5337595"/>
            <a:ext cx="581682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/>
              <a:t>www…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3268506" y="5370544"/>
            <a:ext cx="467718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SPAN</a:t>
            </a:r>
          </a:p>
        </p:txBody>
      </p:sp>
      <p:cxnSp>
        <p:nvCxnSpPr>
          <p:cNvPr id="148" name="Straight Arrow Connector 147"/>
          <p:cNvCxnSpPr>
            <a:stCxn id="128" idx="2"/>
            <a:endCxn id="130" idx="0"/>
          </p:cNvCxnSpPr>
          <p:nvPr/>
        </p:nvCxnSpPr>
        <p:spPr>
          <a:xfrm flipH="1">
            <a:off x="2418472" y="2730500"/>
            <a:ext cx="3906007" cy="5880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130" idx="2"/>
            <a:endCxn id="131" idx="0"/>
          </p:cNvCxnSpPr>
          <p:nvPr/>
        </p:nvCxnSpPr>
        <p:spPr>
          <a:xfrm flipH="1">
            <a:off x="2406167" y="3533981"/>
            <a:ext cx="12304" cy="3853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stCxn id="131" idx="2"/>
            <a:endCxn id="138" idx="0"/>
          </p:cNvCxnSpPr>
          <p:nvPr/>
        </p:nvCxnSpPr>
        <p:spPr>
          <a:xfrm flipH="1">
            <a:off x="223493" y="4134819"/>
            <a:ext cx="2182674" cy="550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131" idx="2"/>
            <a:endCxn id="133" idx="0"/>
          </p:cNvCxnSpPr>
          <p:nvPr/>
        </p:nvCxnSpPr>
        <p:spPr>
          <a:xfrm flipH="1">
            <a:off x="557617" y="4134819"/>
            <a:ext cx="1848551" cy="550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131" idx="2"/>
            <a:endCxn id="134" idx="0"/>
          </p:cNvCxnSpPr>
          <p:nvPr/>
        </p:nvCxnSpPr>
        <p:spPr>
          <a:xfrm flipH="1">
            <a:off x="1213243" y="4134819"/>
            <a:ext cx="1192924" cy="550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>
            <a:stCxn id="131" idx="2"/>
            <a:endCxn id="136" idx="0"/>
          </p:cNvCxnSpPr>
          <p:nvPr/>
        </p:nvCxnSpPr>
        <p:spPr>
          <a:xfrm flipH="1">
            <a:off x="2197233" y="4134819"/>
            <a:ext cx="208934" cy="550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stCxn id="131" idx="2"/>
            <a:endCxn id="139" idx="0"/>
          </p:cNvCxnSpPr>
          <p:nvPr/>
        </p:nvCxnSpPr>
        <p:spPr>
          <a:xfrm>
            <a:off x="2406167" y="4134819"/>
            <a:ext cx="672994" cy="550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>
            <a:stCxn id="131" idx="2"/>
            <a:endCxn id="137" idx="0"/>
          </p:cNvCxnSpPr>
          <p:nvPr/>
        </p:nvCxnSpPr>
        <p:spPr>
          <a:xfrm>
            <a:off x="2406168" y="4134819"/>
            <a:ext cx="1099835" cy="550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>
            <a:stCxn id="138" idx="2"/>
            <a:endCxn id="140" idx="0"/>
          </p:cNvCxnSpPr>
          <p:nvPr/>
        </p:nvCxnSpPr>
        <p:spPr>
          <a:xfrm flipH="1">
            <a:off x="217647" y="4900783"/>
            <a:ext cx="5846" cy="4459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>
            <a:stCxn id="133" idx="2"/>
            <a:endCxn id="141" idx="0"/>
          </p:cNvCxnSpPr>
          <p:nvPr/>
        </p:nvCxnSpPr>
        <p:spPr>
          <a:xfrm flipH="1">
            <a:off x="548284" y="4900783"/>
            <a:ext cx="9333" cy="4459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>
            <a:stCxn id="134" idx="2"/>
            <a:endCxn id="142" idx="0"/>
          </p:cNvCxnSpPr>
          <p:nvPr/>
        </p:nvCxnSpPr>
        <p:spPr>
          <a:xfrm>
            <a:off x="1213243" y="4900783"/>
            <a:ext cx="0" cy="4459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>
            <a:stCxn id="136" idx="2"/>
            <a:endCxn id="144" idx="0"/>
          </p:cNvCxnSpPr>
          <p:nvPr/>
        </p:nvCxnSpPr>
        <p:spPr>
          <a:xfrm flipH="1">
            <a:off x="2187089" y="4900783"/>
            <a:ext cx="10145" cy="436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>
            <a:stCxn id="136" idx="2"/>
            <a:endCxn id="143" idx="0"/>
          </p:cNvCxnSpPr>
          <p:nvPr/>
        </p:nvCxnSpPr>
        <p:spPr>
          <a:xfrm flipH="1">
            <a:off x="1581557" y="4900783"/>
            <a:ext cx="615677" cy="436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stCxn id="136" idx="2"/>
            <a:endCxn id="145" idx="0"/>
          </p:cNvCxnSpPr>
          <p:nvPr/>
        </p:nvCxnSpPr>
        <p:spPr>
          <a:xfrm>
            <a:off x="2197233" y="4900783"/>
            <a:ext cx="539456" cy="436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139" idx="2"/>
            <a:endCxn id="146" idx="0"/>
          </p:cNvCxnSpPr>
          <p:nvPr/>
        </p:nvCxnSpPr>
        <p:spPr>
          <a:xfrm flipH="1">
            <a:off x="3069025" y="4900783"/>
            <a:ext cx="10137" cy="436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137" idx="2"/>
            <a:endCxn id="147" idx="0"/>
          </p:cNvCxnSpPr>
          <p:nvPr/>
        </p:nvCxnSpPr>
        <p:spPr>
          <a:xfrm flipH="1">
            <a:off x="3502366" y="4900784"/>
            <a:ext cx="3637" cy="4697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245355" y="5998142"/>
            <a:ext cx="531888" cy="430887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 err="1"/>
              <a:t>Paulig</a:t>
            </a:r>
            <a:endParaRPr lang="en-US" sz="1400" dirty="0"/>
          </a:p>
          <a:p>
            <a:r>
              <a:rPr lang="en-US" sz="1400" dirty="0"/>
              <a:t>Group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719803" y="6080494"/>
            <a:ext cx="553717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 err="1"/>
              <a:t>Palve</a:t>
            </a:r>
            <a:r>
              <a:rPr lang="en-US" sz="1400" dirty="0"/>
              <a:t>..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1233590" y="6070252"/>
            <a:ext cx="688194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STRONG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230697" y="6642556"/>
            <a:ext cx="667154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 err="1"/>
              <a:t>Joensuu</a:t>
            </a:r>
            <a:endParaRPr lang="en-US" sz="1400" dirty="0"/>
          </a:p>
        </p:txBody>
      </p:sp>
      <p:sp>
        <p:nvSpPr>
          <p:cNvPr id="171" name="TextBox 170"/>
          <p:cNvSpPr txBox="1"/>
          <p:nvPr/>
        </p:nvSpPr>
        <p:spPr>
          <a:xfrm>
            <a:off x="2023791" y="6060672"/>
            <a:ext cx="345339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/>
              <a:t>09..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2455709" y="6058262"/>
            <a:ext cx="567568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fi-FI" sz="1400" noProof="1">
                <a:highlight>
                  <a:srgbClr val="FFFFFF"/>
                </a:highlight>
                <a:cs typeface="Calibri"/>
              </a:rPr>
              <a:t>Lisää…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005145" y="6058262"/>
            <a:ext cx="951712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/>
              <a:t>08:00-16:00</a:t>
            </a:r>
          </a:p>
        </p:txBody>
      </p:sp>
      <p:cxnSp>
        <p:nvCxnSpPr>
          <p:cNvPr id="174" name="Straight Arrow Connector 173"/>
          <p:cNvCxnSpPr>
            <a:stCxn id="141" idx="2"/>
            <a:endCxn id="165" idx="0"/>
          </p:cNvCxnSpPr>
          <p:nvPr/>
        </p:nvCxnSpPr>
        <p:spPr>
          <a:xfrm flipH="1">
            <a:off x="511299" y="5562157"/>
            <a:ext cx="36984" cy="4359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stCxn id="142" idx="2"/>
            <a:endCxn id="168" idx="0"/>
          </p:cNvCxnSpPr>
          <p:nvPr/>
        </p:nvCxnSpPr>
        <p:spPr>
          <a:xfrm flipH="1">
            <a:off x="996661" y="5562158"/>
            <a:ext cx="216582" cy="518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142" idx="2"/>
            <a:endCxn id="169" idx="0"/>
          </p:cNvCxnSpPr>
          <p:nvPr/>
        </p:nvCxnSpPr>
        <p:spPr>
          <a:xfrm>
            <a:off x="1213243" y="5562158"/>
            <a:ext cx="364444" cy="5080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stCxn id="144" idx="2"/>
            <a:endCxn id="171" idx="0"/>
          </p:cNvCxnSpPr>
          <p:nvPr/>
        </p:nvCxnSpPr>
        <p:spPr>
          <a:xfrm>
            <a:off x="2187088" y="5553040"/>
            <a:ext cx="9372" cy="5076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>
            <a:stCxn id="145" idx="2"/>
            <a:endCxn id="172" idx="0"/>
          </p:cNvCxnSpPr>
          <p:nvPr/>
        </p:nvCxnSpPr>
        <p:spPr>
          <a:xfrm>
            <a:off x="2736689" y="5553040"/>
            <a:ext cx="2804" cy="5052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>
            <a:stCxn id="147" idx="2"/>
            <a:endCxn id="173" idx="0"/>
          </p:cNvCxnSpPr>
          <p:nvPr/>
        </p:nvCxnSpPr>
        <p:spPr>
          <a:xfrm flipH="1">
            <a:off x="3481001" y="5585988"/>
            <a:ext cx="21364" cy="4722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>
            <a:stCxn id="169" idx="2"/>
            <a:endCxn id="170" idx="0"/>
          </p:cNvCxnSpPr>
          <p:nvPr/>
        </p:nvCxnSpPr>
        <p:spPr>
          <a:xfrm flipH="1">
            <a:off x="1564275" y="6285696"/>
            <a:ext cx="13413" cy="3568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1" name="TextBox 210"/>
          <p:cNvSpPr txBox="1"/>
          <p:nvPr/>
        </p:nvSpPr>
        <p:spPr>
          <a:xfrm>
            <a:off x="6150981" y="3939859"/>
            <a:ext cx="330261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DIV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4280983" y="4705823"/>
            <a:ext cx="277888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H4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5094364" y="4705823"/>
            <a:ext cx="467718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SPAN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6122587" y="4705823"/>
            <a:ext cx="467718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SPAN</a:t>
            </a:r>
          </a:p>
        </p:txBody>
      </p:sp>
      <p:sp>
        <p:nvSpPr>
          <p:cNvPr id="219" name="TextBox 218"/>
          <p:cNvSpPr txBox="1"/>
          <p:nvPr/>
        </p:nvSpPr>
        <p:spPr>
          <a:xfrm>
            <a:off x="7527705" y="4705823"/>
            <a:ext cx="467718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SPAN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3962476" y="4705823"/>
            <a:ext cx="176585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7150082" y="4705823"/>
            <a:ext cx="176585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225" name="TextBox 224"/>
          <p:cNvSpPr txBox="1"/>
          <p:nvPr/>
        </p:nvSpPr>
        <p:spPr>
          <a:xfrm>
            <a:off x="3852572" y="5367197"/>
            <a:ext cx="384700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IMG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4322302" y="5367197"/>
            <a:ext cx="176585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4836774" y="5940786"/>
            <a:ext cx="970560" cy="646331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pPr algn="ctr"/>
            <a:r>
              <a:rPr lang="en-US" sz="1400" b="1" dirty="0" err="1">
                <a:solidFill>
                  <a:srgbClr val="FF0000"/>
                </a:solidFill>
              </a:rPr>
              <a:t>Kauppakatu</a:t>
            </a:r>
            <a:endParaRPr lang="en-US" sz="1400" b="1" dirty="0">
              <a:solidFill>
                <a:srgbClr val="FF0000"/>
              </a:solidFill>
            </a:endParaRP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25,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JOENSUU</a:t>
            </a:r>
          </a:p>
        </p:txBody>
      </p:sp>
      <p:sp>
        <p:nvSpPr>
          <p:cNvPr id="231" name="TextBox 230"/>
          <p:cNvSpPr txBox="1"/>
          <p:nvPr/>
        </p:nvSpPr>
        <p:spPr>
          <a:xfrm>
            <a:off x="5541055" y="5358079"/>
            <a:ext cx="399428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 err="1"/>
              <a:t>Puh</a:t>
            </a:r>
            <a:r>
              <a:rPr lang="en-US" sz="1400" dirty="0"/>
              <a:t>.</a:t>
            </a:r>
          </a:p>
        </p:txBody>
      </p:sp>
      <p:sp>
        <p:nvSpPr>
          <p:cNvPr id="232" name="TextBox 231"/>
          <p:cNvSpPr txBox="1"/>
          <p:nvPr/>
        </p:nvSpPr>
        <p:spPr>
          <a:xfrm>
            <a:off x="6002204" y="5358079"/>
            <a:ext cx="688194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STRONG</a:t>
            </a:r>
          </a:p>
        </p:txBody>
      </p:sp>
      <p:sp>
        <p:nvSpPr>
          <p:cNvPr id="233" name="TextBox 232"/>
          <p:cNvSpPr txBox="1"/>
          <p:nvPr/>
        </p:nvSpPr>
        <p:spPr>
          <a:xfrm>
            <a:off x="6821290" y="5358079"/>
            <a:ext cx="176585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6937396" y="5358079"/>
            <a:ext cx="581682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/>
              <a:t>www…</a:t>
            </a:r>
          </a:p>
        </p:txBody>
      </p:sp>
      <p:sp>
        <p:nvSpPr>
          <p:cNvPr id="235" name="TextBox 234"/>
          <p:cNvSpPr txBox="1"/>
          <p:nvPr/>
        </p:nvSpPr>
        <p:spPr>
          <a:xfrm>
            <a:off x="7524068" y="5391028"/>
            <a:ext cx="467718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SPAN</a:t>
            </a:r>
          </a:p>
        </p:txBody>
      </p:sp>
      <p:cxnSp>
        <p:nvCxnSpPr>
          <p:cNvPr id="236" name="Straight Arrow Connector 235"/>
          <p:cNvCxnSpPr>
            <a:stCxn id="211" idx="2"/>
            <a:endCxn id="223" idx="0"/>
          </p:cNvCxnSpPr>
          <p:nvPr/>
        </p:nvCxnSpPr>
        <p:spPr>
          <a:xfrm flipH="1">
            <a:off x="4050769" y="4155303"/>
            <a:ext cx="2265343" cy="550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>
            <a:stCxn id="211" idx="2"/>
            <a:endCxn id="212" idx="0"/>
          </p:cNvCxnSpPr>
          <p:nvPr/>
        </p:nvCxnSpPr>
        <p:spPr>
          <a:xfrm flipH="1">
            <a:off x="4419927" y="4155303"/>
            <a:ext cx="1896184" cy="550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/>
          <p:cNvCxnSpPr>
            <a:stCxn id="211" idx="2"/>
            <a:endCxn id="213" idx="0"/>
          </p:cNvCxnSpPr>
          <p:nvPr/>
        </p:nvCxnSpPr>
        <p:spPr>
          <a:xfrm flipH="1">
            <a:off x="5328223" y="4155303"/>
            <a:ext cx="987888" cy="550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Arrow Connector 240"/>
          <p:cNvCxnSpPr>
            <a:stCxn id="211" idx="2"/>
            <a:endCxn id="218" idx="0"/>
          </p:cNvCxnSpPr>
          <p:nvPr/>
        </p:nvCxnSpPr>
        <p:spPr>
          <a:xfrm>
            <a:off x="6316112" y="4155303"/>
            <a:ext cx="40335" cy="550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/>
          <p:cNvCxnSpPr>
            <a:stCxn id="211" idx="2"/>
            <a:endCxn id="224" idx="0"/>
          </p:cNvCxnSpPr>
          <p:nvPr/>
        </p:nvCxnSpPr>
        <p:spPr>
          <a:xfrm>
            <a:off x="6316112" y="4155303"/>
            <a:ext cx="922263" cy="550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/>
          <p:cNvCxnSpPr>
            <a:stCxn id="211" idx="2"/>
            <a:endCxn id="219" idx="0"/>
          </p:cNvCxnSpPr>
          <p:nvPr/>
        </p:nvCxnSpPr>
        <p:spPr>
          <a:xfrm>
            <a:off x="6316112" y="4155303"/>
            <a:ext cx="1445453" cy="550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23" idx="2"/>
            <a:endCxn id="225" idx="0"/>
          </p:cNvCxnSpPr>
          <p:nvPr/>
        </p:nvCxnSpPr>
        <p:spPr>
          <a:xfrm flipH="1">
            <a:off x="4044922" y="4921267"/>
            <a:ext cx="5846" cy="4459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>
            <a:stCxn id="212" idx="2"/>
            <a:endCxn id="226" idx="0"/>
          </p:cNvCxnSpPr>
          <p:nvPr/>
        </p:nvCxnSpPr>
        <p:spPr>
          <a:xfrm flipH="1">
            <a:off x="4410595" y="4921267"/>
            <a:ext cx="9333" cy="4459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Arrow Connector 255"/>
          <p:cNvCxnSpPr>
            <a:stCxn id="213" idx="2"/>
            <a:endCxn id="307" idx="0"/>
          </p:cNvCxnSpPr>
          <p:nvPr/>
        </p:nvCxnSpPr>
        <p:spPr>
          <a:xfrm>
            <a:off x="5328223" y="4921268"/>
            <a:ext cx="1028" cy="4572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>
            <a:stCxn id="218" idx="2"/>
            <a:endCxn id="232" idx="0"/>
          </p:cNvCxnSpPr>
          <p:nvPr/>
        </p:nvCxnSpPr>
        <p:spPr>
          <a:xfrm flipH="1">
            <a:off x="6346302" y="4921267"/>
            <a:ext cx="10145" cy="436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/>
          <p:cNvCxnSpPr>
            <a:stCxn id="218" idx="2"/>
            <a:endCxn id="231" idx="0"/>
          </p:cNvCxnSpPr>
          <p:nvPr/>
        </p:nvCxnSpPr>
        <p:spPr>
          <a:xfrm flipH="1">
            <a:off x="5740770" y="4921267"/>
            <a:ext cx="615677" cy="436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Arrow Connector 258"/>
          <p:cNvCxnSpPr>
            <a:stCxn id="218" idx="2"/>
            <a:endCxn id="233" idx="0"/>
          </p:cNvCxnSpPr>
          <p:nvPr/>
        </p:nvCxnSpPr>
        <p:spPr>
          <a:xfrm>
            <a:off x="6356446" y="4921267"/>
            <a:ext cx="553136" cy="436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/>
          <p:cNvCxnSpPr>
            <a:stCxn id="224" idx="2"/>
            <a:endCxn id="234" idx="0"/>
          </p:cNvCxnSpPr>
          <p:nvPr/>
        </p:nvCxnSpPr>
        <p:spPr>
          <a:xfrm flipH="1">
            <a:off x="7228238" y="4921267"/>
            <a:ext cx="10137" cy="436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>
            <a:stCxn id="219" idx="2"/>
            <a:endCxn id="235" idx="0"/>
          </p:cNvCxnSpPr>
          <p:nvPr/>
        </p:nvCxnSpPr>
        <p:spPr>
          <a:xfrm flipH="1">
            <a:off x="7757928" y="4921268"/>
            <a:ext cx="3637" cy="4697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2" name="TextBox 261"/>
          <p:cNvSpPr txBox="1"/>
          <p:nvPr/>
        </p:nvSpPr>
        <p:spPr>
          <a:xfrm>
            <a:off x="3964264" y="6054652"/>
            <a:ext cx="885526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 err="1"/>
              <a:t>Mokkamaa</a:t>
            </a:r>
            <a:endParaRPr lang="en-US" sz="1400" dirty="0"/>
          </a:p>
        </p:txBody>
      </p:sp>
      <p:sp>
        <p:nvSpPr>
          <p:cNvPr id="263" name="TextBox 262"/>
          <p:cNvSpPr txBox="1"/>
          <p:nvPr/>
        </p:nvSpPr>
        <p:spPr>
          <a:xfrm>
            <a:off x="6121545" y="6081156"/>
            <a:ext cx="436334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/>
              <a:t>050..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6623620" y="6078746"/>
            <a:ext cx="555558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fi-FI" sz="1400" noProof="1">
                <a:highlight>
                  <a:srgbClr val="FFFFFF"/>
                </a:highlight>
                <a:cs typeface="Calibri"/>
              </a:rPr>
              <a:t>Lisää…</a:t>
            </a:r>
            <a:endParaRPr lang="en-US" sz="1400" dirty="0"/>
          </a:p>
        </p:txBody>
      </p:sp>
      <p:sp>
        <p:nvSpPr>
          <p:cNvPr id="265" name="TextBox 264"/>
          <p:cNvSpPr txBox="1"/>
          <p:nvPr/>
        </p:nvSpPr>
        <p:spPr>
          <a:xfrm>
            <a:off x="7260707" y="6078746"/>
            <a:ext cx="951712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/>
              <a:t>10:00-16:00</a:t>
            </a:r>
          </a:p>
        </p:txBody>
      </p:sp>
      <p:cxnSp>
        <p:nvCxnSpPr>
          <p:cNvPr id="266" name="Straight Arrow Connector 265"/>
          <p:cNvCxnSpPr>
            <a:stCxn id="226" idx="2"/>
            <a:endCxn id="262" idx="0"/>
          </p:cNvCxnSpPr>
          <p:nvPr/>
        </p:nvCxnSpPr>
        <p:spPr>
          <a:xfrm flipH="1">
            <a:off x="4407028" y="5582642"/>
            <a:ext cx="3567" cy="4720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/>
          <p:cNvCxnSpPr>
            <a:stCxn id="232" idx="2"/>
            <a:endCxn id="263" idx="0"/>
          </p:cNvCxnSpPr>
          <p:nvPr/>
        </p:nvCxnSpPr>
        <p:spPr>
          <a:xfrm flipH="1">
            <a:off x="6339713" y="5573524"/>
            <a:ext cx="6589" cy="5076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Arrow Connector 268"/>
          <p:cNvCxnSpPr>
            <a:stCxn id="233" idx="2"/>
            <a:endCxn id="264" idx="0"/>
          </p:cNvCxnSpPr>
          <p:nvPr/>
        </p:nvCxnSpPr>
        <p:spPr>
          <a:xfrm flipH="1">
            <a:off x="6901400" y="5573524"/>
            <a:ext cx="8183" cy="5052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Arrow Connector 269"/>
          <p:cNvCxnSpPr>
            <a:stCxn id="235" idx="2"/>
            <a:endCxn id="265" idx="0"/>
          </p:cNvCxnSpPr>
          <p:nvPr/>
        </p:nvCxnSpPr>
        <p:spPr>
          <a:xfrm flipH="1">
            <a:off x="7736563" y="5606472"/>
            <a:ext cx="21364" cy="4722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TextBox 270"/>
          <p:cNvSpPr txBox="1"/>
          <p:nvPr/>
        </p:nvSpPr>
        <p:spPr>
          <a:xfrm>
            <a:off x="6223842" y="3330719"/>
            <a:ext cx="193417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LI</a:t>
            </a:r>
          </a:p>
        </p:txBody>
      </p:sp>
      <p:cxnSp>
        <p:nvCxnSpPr>
          <p:cNvPr id="272" name="Straight Arrow Connector 271"/>
          <p:cNvCxnSpPr>
            <a:stCxn id="128" idx="2"/>
            <a:endCxn id="271" idx="0"/>
          </p:cNvCxnSpPr>
          <p:nvPr/>
        </p:nvCxnSpPr>
        <p:spPr>
          <a:xfrm flipH="1">
            <a:off x="6320550" y="2730499"/>
            <a:ext cx="3928" cy="6002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Arrow Connector 272"/>
          <p:cNvCxnSpPr>
            <a:stCxn id="271" idx="2"/>
            <a:endCxn id="211" idx="0"/>
          </p:cNvCxnSpPr>
          <p:nvPr/>
        </p:nvCxnSpPr>
        <p:spPr>
          <a:xfrm flipH="1">
            <a:off x="6316112" y="3546163"/>
            <a:ext cx="4439" cy="3936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" name="TextBox 275"/>
          <p:cNvSpPr txBox="1"/>
          <p:nvPr/>
        </p:nvSpPr>
        <p:spPr>
          <a:xfrm>
            <a:off x="8520755" y="3365155"/>
            <a:ext cx="193417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LI</a:t>
            </a:r>
          </a:p>
        </p:txBody>
      </p:sp>
      <p:cxnSp>
        <p:nvCxnSpPr>
          <p:cNvPr id="277" name="Straight Arrow Connector 276"/>
          <p:cNvCxnSpPr>
            <a:stCxn id="128" idx="2"/>
            <a:endCxn id="276" idx="0"/>
          </p:cNvCxnSpPr>
          <p:nvPr/>
        </p:nvCxnSpPr>
        <p:spPr>
          <a:xfrm>
            <a:off x="6324479" y="2730499"/>
            <a:ext cx="2292985" cy="6346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8" name="TextBox 277"/>
          <p:cNvSpPr txBox="1"/>
          <p:nvPr/>
        </p:nvSpPr>
        <p:spPr>
          <a:xfrm>
            <a:off x="8527618" y="4047229"/>
            <a:ext cx="176585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8311187" y="4710606"/>
            <a:ext cx="277888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H4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8552006" y="4712561"/>
            <a:ext cx="612978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 err="1"/>
              <a:t>Katso</a:t>
            </a:r>
            <a:r>
              <a:rPr lang="en-US" sz="1400" dirty="0"/>
              <a:t>…</a:t>
            </a:r>
          </a:p>
        </p:txBody>
      </p:sp>
      <p:sp>
        <p:nvSpPr>
          <p:cNvPr id="286" name="TextBox 285"/>
          <p:cNvSpPr txBox="1"/>
          <p:nvPr/>
        </p:nvSpPr>
        <p:spPr>
          <a:xfrm>
            <a:off x="8130373" y="5441501"/>
            <a:ext cx="623585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 err="1"/>
              <a:t>Nosta</a:t>
            </a:r>
            <a:r>
              <a:rPr lang="en-US" sz="1400" dirty="0"/>
              <a:t>…</a:t>
            </a:r>
          </a:p>
        </p:txBody>
      </p:sp>
      <p:cxnSp>
        <p:nvCxnSpPr>
          <p:cNvPr id="287" name="Straight Arrow Connector 286"/>
          <p:cNvCxnSpPr>
            <a:stCxn id="276" idx="2"/>
            <a:endCxn id="278" idx="0"/>
          </p:cNvCxnSpPr>
          <p:nvPr/>
        </p:nvCxnSpPr>
        <p:spPr>
          <a:xfrm flipH="1">
            <a:off x="8615911" y="3580599"/>
            <a:ext cx="1553" cy="4666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Arrow Connector 287"/>
          <p:cNvCxnSpPr>
            <a:stCxn id="278" idx="2"/>
            <a:endCxn id="279" idx="0"/>
          </p:cNvCxnSpPr>
          <p:nvPr/>
        </p:nvCxnSpPr>
        <p:spPr>
          <a:xfrm flipH="1">
            <a:off x="8450132" y="4262674"/>
            <a:ext cx="165779" cy="4479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Arrow Connector 288"/>
          <p:cNvCxnSpPr>
            <a:stCxn id="278" idx="2"/>
            <a:endCxn id="280" idx="0"/>
          </p:cNvCxnSpPr>
          <p:nvPr/>
        </p:nvCxnSpPr>
        <p:spPr>
          <a:xfrm>
            <a:off x="8615911" y="4262673"/>
            <a:ext cx="242585" cy="44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Arrow Connector 290"/>
          <p:cNvCxnSpPr>
            <a:stCxn id="279" idx="2"/>
            <a:endCxn id="286" idx="0"/>
          </p:cNvCxnSpPr>
          <p:nvPr/>
        </p:nvCxnSpPr>
        <p:spPr>
          <a:xfrm flipH="1">
            <a:off x="8442165" y="4926051"/>
            <a:ext cx="7966" cy="5154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Arrow Connector 291"/>
          <p:cNvCxnSpPr>
            <a:stCxn id="293" idx="2"/>
            <a:endCxn id="128" idx="0"/>
          </p:cNvCxnSpPr>
          <p:nvPr/>
        </p:nvCxnSpPr>
        <p:spPr>
          <a:xfrm>
            <a:off x="6317112" y="2276587"/>
            <a:ext cx="7367" cy="238469"/>
          </a:xfrm>
          <a:prstGeom prst="straightConnector1">
            <a:avLst/>
          </a:prstGeom>
          <a:ln>
            <a:solidFill>
              <a:srgbClr val="4F81BD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3" name="TextBox 292"/>
          <p:cNvSpPr txBox="1"/>
          <p:nvPr/>
        </p:nvSpPr>
        <p:spPr>
          <a:xfrm>
            <a:off x="5964073" y="2061142"/>
            <a:ext cx="706077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SECTION</a:t>
            </a:r>
          </a:p>
        </p:txBody>
      </p:sp>
      <p:cxnSp>
        <p:nvCxnSpPr>
          <p:cNvPr id="295" name="Straight Arrow Connector 294"/>
          <p:cNvCxnSpPr>
            <a:endCxn id="293" idx="0"/>
          </p:cNvCxnSpPr>
          <p:nvPr/>
        </p:nvCxnSpPr>
        <p:spPr>
          <a:xfrm flipH="1">
            <a:off x="6317112" y="1844968"/>
            <a:ext cx="3439" cy="216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6" name="TextBox 295"/>
          <p:cNvSpPr txBox="1"/>
          <p:nvPr/>
        </p:nvSpPr>
        <p:spPr>
          <a:xfrm>
            <a:off x="6145476" y="1655620"/>
            <a:ext cx="330261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DIV</a:t>
            </a:r>
          </a:p>
        </p:txBody>
      </p:sp>
      <p:sp>
        <p:nvSpPr>
          <p:cNvPr id="297" name="TextBox 296"/>
          <p:cNvSpPr txBox="1"/>
          <p:nvPr/>
        </p:nvSpPr>
        <p:spPr>
          <a:xfrm>
            <a:off x="6052213" y="851139"/>
            <a:ext cx="508720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HTML</a:t>
            </a:r>
          </a:p>
        </p:txBody>
      </p:sp>
      <p:sp>
        <p:nvSpPr>
          <p:cNvPr id="300" name="TextBox 299"/>
          <p:cNvSpPr txBox="1"/>
          <p:nvPr/>
        </p:nvSpPr>
        <p:spPr>
          <a:xfrm>
            <a:off x="6063243" y="1263886"/>
            <a:ext cx="487180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BODY</a:t>
            </a:r>
          </a:p>
        </p:txBody>
      </p:sp>
      <p:cxnSp>
        <p:nvCxnSpPr>
          <p:cNvPr id="301" name="Straight Arrow Connector 300"/>
          <p:cNvCxnSpPr>
            <a:stCxn id="297" idx="2"/>
            <a:endCxn id="300" idx="0"/>
          </p:cNvCxnSpPr>
          <p:nvPr/>
        </p:nvCxnSpPr>
        <p:spPr>
          <a:xfrm>
            <a:off x="6306573" y="1066584"/>
            <a:ext cx="260" cy="1973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Arrow Connector 301"/>
          <p:cNvCxnSpPr>
            <a:stCxn id="300" idx="2"/>
            <a:endCxn id="296" idx="0"/>
          </p:cNvCxnSpPr>
          <p:nvPr/>
        </p:nvCxnSpPr>
        <p:spPr>
          <a:xfrm>
            <a:off x="6306834" y="1479330"/>
            <a:ext cx="3773" cy="1762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Arrow Connector 302"/>
          <p:cNvCxnSpPr>
            <a:stCxn id="300" idx="2"/>
          </p:cNvCxnSpPr>
          <p:nvPr/>
        </p:nvCxnSpPr>
        <p:spPr>
          <a:xfrm flipH="1">
            <a:off x="5740769" y="1479330"/>
            <a:ext cx="566064" cy="176290"/>
          </a:xfrm>
          <a:prstGeom prst="straightConnector1">
            <a:avLst/>
          </a:prstGeom>
          <a:ln>
            <a:solidFill>
              <a:srgbClr val="4F81BD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Arrow Connector 303"/>
          <p:cNvCxnSpPr/>
          <p:nvPr/>
        </p:nvCxnSpPr>
        <p:spPr>
          <a:xfrm>
            <a:off x="6342768" y="1479330"/>
            <a:ext cx="641427" cy="176290"/>
          </a:xfrm>
          <a:prstGeom prst="straightConnector1">
            <a:avLst/>
          </a:prstGeom>
          <a:ln>
            <a:solidFill>
              <a:srgbClr val="4F81BD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Arrow Connector 304"/>
          <p:cNvCxnSpPr>
            <a:stCxn id="296" idx="2"/>
          </p:cNvCxnSpPr>
          <p:nvPr/>
        </p:nvCxnSpPr>
        <p:spPr>
          <a:xfrm flipH="1">
            <a:off x="5541056" y="1871064"/>
            <a:ext cx="769551" cy="190078"/>
          </a:xfrm>
          <a:prstGeom prst="straightConnector1">
            <a:avLst/>
          </a:prstGeom>
          <a:ln>
            <a:solidFill>
              <a:srgbClr val="4F81BD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Arrow Connector 305"/>
          <p:cNvCxnSpPr>
            <a:stCxn id="296" idx="2"/>
          </p:cNvCxnSpPr>
          <p:nvPr/>
        </p:nvCxnSpPr>
        <p:spPr>
          <a:xfrm>
            <a:off x="6310606" y="1871064"/>
            <a:ext cx="793392" cy="190078"/>
          </a:xfrm>
          <a:prstGeom prst="straightConnector1">
            <a:avLst/>
          </a:prstGeom>
          <a:ln>
            <a:solidFill>
              <a:srgbClr val="4F81BD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" name="TextBox 306"/>
          <p:cNvSpPr txBox="1"/>
          <p:nvPr/>
        </p:nvSpPr>
        <p:spPr>
          <a:xfrm>
            <a:off x="5095392" y="5378534"/>
            <a:ext cx="467718" cy="215444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SPAN</a:t>
            </a:r>
          </a:p>
        </p:txBody>
      </p:sp>
      <p:cxnSp>
        <p:nvCxnSpPr>
          <p:cNvPr id="308" name="Straight Arrow Connector 307"/>
          <p:cNvCxnSpPr>
            <a:stCxn id="307" idx="2"/>
            <a:endCxn id="230" idx="0"/>
          </p:cNvCxnSpPr>
          <p:nvPr/>
        </p:nvCxnSpPr>
        <p:spPr>
          <a:xfrm flipH="1">
            <a:off x="5322055" y="5593979"/>
            <a:ext cx="7197" cy="3468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Arrow Connector 308"/>
          <p:cNvCxnSpPr>
            <a:stCxn id="297" idx="2"/>
          </p:cNvCxnSpPr>
          <p:nvPr/>
        </p:nvCxnSpPr>
        <p:spPr>
          <a:xfrm flipH="1">
            <a:off x="5549431" y="1066584"/>
            <a:ext cx="757143" cy="273847"/>
          </a:xfrm>
          <a:prstGeom prst="straightConnector1">
            <a:avLst/>
          </a:prstGeom>
          <a:ln>
            <a:solidFill>
              <a:srgbClr val="4F81BD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Arrow Connector 309"/>
          <p:cNvCxnSpPr>
            <a:stCxn id="297" idx="2"/>
          </p:cNvCxnSpPr>
          <p:nvPr/>
        </p:nvCxnSpPr>
        <p:spPr>
          <a:xfrm>
            <a:off x="6306574" y="1066584"/>
            <a:ext cx="677621" cy="273847"/>
          </a:xfrm>
          <a:prstGeom prst="straightConnector1">
            <a:avLst/>
          </a:prstGeom>
          <a:ln>
            <a:solidFill>
              <a:srgbClr val="4F81BD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1" name="Picture 310" descr="56926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51" y="1371337"/>
            <a:ext cx="1457324" cy="947261"/>
          </a:xfrm>
          <a:prstGeom prst="rect">
            <a:avLst/>
          </a:prstGeom>
        </p:spPr>
      </p:pic>
      <p:pic>
        <p:nvPicPr>
          <p:cNvPr id="312" name="Picture 311" descr="56926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720" y="5601676"/>
            <a:ext cx="679853" cy="441905"/>
          </a:xfrm>
          <a:prstGeom prst="rect">
            <a:avLst/>
          </a:prstGeom>
        </p:spPr>
      </p:pic>
      <p:pic>
        <p:nvPicPr>
          <p:cNvPr id="313" name="Picture 312" descr="700007139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8630"/>
            <a:ext cx="484745" cy="350094"/>
          </a:xfrm>
          <a:prstGeom prst="rect">
            <a:avLst/>
          </a:prstGeom>
        </p:spPr>
      </p:pic>
      <p:sp>
        <p:nvSpPr>
          <p:cNvPr id="314" name="TextBox 313"/>
          <p:cNvSpPr txBox="1"/>
          <p:nvPr/>
        </p:nvSpPr>
        <p:spPr>
          <a:xfrm>
            <a:off x="5552879" y="81985"/>
            <a:ext cx="1527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DOM Tree</a:t>
            </a:r>
          </a:p>
        </p:txBody>
      </p:sp>
      <p:sp>
        <p:nvSpPr>
          <p:cNvPr id="315" name="TextBox 314"/>
          <p:cNvSpPr txBox="1"/>
          <p:nvPr/>
        </p:nvSpPr>
        <p:spPr>
          <a:xfrm>
            <a:off x="1388641" y="61692"/>
            <a:ext cx="2515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Visual appearance</a:t>
            </a:r>
          </a:p>
        </p:txBody>
      </p:sp>
      <p:sp>
        <p:nvSpPr>
          <p:cNvPr id="318" name="TextBox 317"/>
          <p:cNvSpPr txBox="1"/>
          <p:nvPr/>
        </p:nvSpPr>
        <p:spPr>
          <a:xfrm>
            <a:off x="6651189" y="638981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Address</a:t>
            </a:r>
          </a:p>
        </p:txBody>
      </p:sp>
      <p:cxnSp>
        <p:nvCxnSpPr>
          <p:cNvPr id="319" name="Straight Arrow Connector 318"/>
          <p:cNvCxnSpPr>
            <a:stCxn id="318" idx="1"/>
            <a:endCxn id="230" idx="3"/>
          </p:cNvCxnSpPr>
          <p:nvPr/>
        </p:nvCxnSpPr>
        <p:spPr>
          <a:xfrm flipH="1" flipV="1">
            <a:off x="5807334" y="6263952"/>
            <a:ext cx="843855" cy="3105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15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"/>
          <p:cNvSpPr txBox="1">
            <a:spLocks/>
          </p:cNvSpPr>
          <p:nvPr/>
        </p:nvSpPr>
        <p:spPr>
          <a:xfrm>
            <a:off x="236890" y="52483"/>
            <a:ext cx="7886700" cy="903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Scoring based on appearance</a:t>
            </a:r>
            <a:endParaRPr lang="en-US" sz="4000" b="1" dirty="0">
              <a:latin typeface="+mn-lt"/>
            </a:endParaRPr>
          </a:p>
        </p:txBody>
      </p:sp>
      <p:pic>
        <p:nvPicPr>
          <p:cNvPr id="137" name="Picture 13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" t="1674" r="1070" b="1482"/>
          <a:stretch/>
        </p:blipFill>
        <p:spPr bwMode="auto">
          <a:xfrm>
            <a:off x="387927" y="729673"/>
            <a:ext cx="7970982" cy="442421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287304"/>
              </p:ext>
            </p:extLst>
          </p:nvPr>
        </p:nvGraphicFramePr>
        <p:xfrm>
          <a:off x="5427725" y="5321069"/>
          <a:ext cx="2586759" cy="146304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893254"/>
                <a:gridCol w="69350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Tags</a:t>
                      </a:r>
                      <a:endParaRPr lang="fi-FI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Score</a:t>
                      </a:r>
                      <a:endParaRPr lang="fi-FI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H1</a:t>
                      </a:r>
                      <a:endParaRPr lang="fi-FI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+7</a:t>
                      </a:r>
                      <a:endParaRPr lang="fi-FI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H2</a:t>
                      </a:r>
                      <a:endParaRPr lang="fi-FI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+6</a:t>
                      </a:r>
                      <a:endParaRPr lang="fi-FI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H3</a:t>
                      </a:r>
                      <a:endParaRPr lang="fi-FI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+5</a:t>
                      </a:r>
                      <a:endParaRPr lang="fi-FI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H4, A</a:t>
                      </a:r>
                      <a:endParaRPr lang="fi-FI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+4</a:t>
                      </a:r>
                      <a:endParaRPr lang="fi-FI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H5, H6, B, STRONG</a:t>
                      </a:r>
                      <a:endParaRPr lang="fi-FI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+3</a:t>
                      </a:r>
                      <a:endParaRPr lang="fi-FI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I, EM</a:t>
                      </a:r>
                      <a:endParaRPr lang="fi-FI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+2</a:t>
                      </a:r>
                      <a:endParaRPr lang="fi-FI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Others</a:t>
                      </a:r>
                      <a:endParaRPr lang="fi-FI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</a:t>
                      </a:r>
                      <a:endParaRPr lang="fi-FI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542268"/>
              </p:ext>
            </p:extLst>
          </p:nvPr>
        </p:nvGraphicFramePr>
        <p:xfrm>
          <a:off x="387927" y="5311079"/>
          <a:ext cx="4930863" cy="128016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923380"/>
                <a:gridCol w="3007483"/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CSS Attributes</a:t>
                      </a:r>
                      <a:endParaRPr lang="fi-FI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Score</a:t>
                      </a:r>
                      <a:endParaRPr lang="fi-FI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color, background-color</a:t>
                      </a:r>
                      <a:endParaRPr lang="fi-FI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+ perceptual color difference (0 to 10)</a:t>
                      </a:r>
                      <a:endParaRPr lang="fi-FI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font-size</a:t>
                      </a:r>
                      <a:endParaRPr lang="fi-FI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+ (node font size - address node font size)</a:t>
                      </a:r>
                      <a:endParaRPr lang="fi-FI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font-weight</a:t>
                      </a:r>
                      <a:endParaRPr lang="fi-FI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+3 if bold or &gt;500</a:t>
                      </a:r>
                      <a:endParaRPr lang="fi-FI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text-transform</a:t>
                      </a:r>
                      <a:endParaRPr lang="fi-FI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+5 if uppercase</a:t>
                      </a:r>
                      <a:endParaRPr lang="fi-FI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673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916441"/>
            <a:ext cx="7886700" cy="41697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4812145" y="849745"/>
            <a:ext cx="3703205" cy="1990596"/>
            <a:chOff x="873211" y="356612"/>
            <a:chExt cx="4529358" cy="2490972"/>
          </a:xfrm>
        </p:grpSpPr>
        <p:pic>
          <p:nvPicPr>
            <p:cNvPr id="6" name="Content Placeholder 3" descr="Screen Shot 2014-05-13 at 15.38.32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84" b="18284"/>
            <a:stretch>
              <a:fillRect/>
            </a:stretch>
          </p:blipFill>
          <p:spPr>
            <a:xfrm>
              <a:off x="873211" y="356612"/>
              <a:ext cx="4529358" cy="2490972"/>
            </a:xfrm>
            <a:prstGeom prst="rect">
              <a:avLst/>
            </a:prstGeom>
          </p:spPr>
        </p:pic>
        <p:pic>
          <p:nvPicPr>
            <p:cNvPr id="7" name="Picture 6" descr="569266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567" y="1371337"/>
              <a:ext cx="1225607" cy="796645"/>
            </a:xfrm>
            <a:prstGeom prst="rect">
              <a:avLst/>
            </a:prstGeom>
          </p:spPr>
        </p:pic>
      </p:grpSp>
      <p:sp>
        <p:nvSpPr>
          <p:cNvPr id="8" name="Title 1"/>
          <p:cNvSpPr txBox="1">
            <a:spLocks/>
          </p:cNvSpPr>
          <p:nvPr/>
        </p:nvSpPr>
        <p:spPr>
          <a:xfrm>
            <a:off x="199945" y="142123"/>
            <a:ext cx="7886700" cy="903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Scoring based on distance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10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248" y="1585661"/>
            <a:ext cx="7498080" cy="2803461"/>
          </a:xfrm>
        </p:spPr>
        <p:txBody>
          <a:bodyPr>
            <a:normAutofit/>
          </a:bodyPr>
          <a:lstStyle/>
          <a:p>
            <a:r>
              <a:rPr lang="en-US" dirty="0" smtClean="0"/>
              <a:t>Extracting representative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7"/>
          <p:cNvSpPr>
            <a:spLocks noChangeArrowheads="1"/>
          </p:cNvSpPr>
          <p:nvPr/>
        </p:nvSpPr>
        <p:spPr bwMode="auto">
          <a:xfrm>
            <a:off x="2472470" y="2236063"/>
            <a:ext cx="3539688" cy="698492"/>
          </a:xfrm>
          <a:prstGeom prst="flowChartProcess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1200" dirty="0" smtClean="0"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latin typeface="Times New Roman"/>
                <a:cs typeface="Times New Roman"/>
              </a:rPr>
              <a:t>Web </a:t>
            </a:r>
            <a:r>
              <a:rPr lang="en-US" b="1" dirty="0">
                <a:latin typeface="Times New Roman"/>
                <a:cs typeface="Times New Roman"/>
              </a:rPr>
              <a:t>Content Mining</a:t>
            </a:r>
          </a:p>
        </p:txBody>
      </p:sp>
      <p:sp>
        <p:nvSpPr>
          <p:cNvPr id="6" name="AutoShape 58"/>
          <p:cNvSpPr>
            <a:spLocks noChangeArrowheads="1"/>
          </p:cNvSpPr>
          <p:nvPr/>
        </p:nvSpPr>
        <p:spPr bwMode="auto">
          <a:xfrm>
            <a:off x="1259633" y="3686710"/>
            <a:ext cx="637953" cy="514715"/>
          </a:xfrm>
          <a:prstGeom prst="flowChartProcess">
            <a:avLst/>
          </a:prstGeom>
          <a:solidFill>
            <a:srgbClr val="FFFFFF"/>
          </a:solidFill>
          <a:ln w="1905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7" name="AutoShape 59"/>
          <p:cNvSpPr>
            <a:spLocks noChangeArrowheads="1"/>
          </p:cNvSpPr>
          <p:nvPr/>
        </p:nvSpPr>
        <p:spPr bwMode="auto">
          <a:xfrm>
            <a:off x="3867788" y="3706487"/>
            <a:ext cx="811173" cy="487213"/>
          </a:xfrm>
          <a:prstGeom prst="flowChartProcess">
            <a:avLst/>
          </a:prstGeom>
          <a:solidFill>
            <a:srgbClr val="FFFFFF"/>
          </a:solidFill>
          <a:ln w="1905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" name="AutoShape 60"/>
          <p:cNvSpPr>
            <a:spLocks noChangeArrowheads="1"/>
          </p:cNvSpPr>
          <p:nvPr/>
        </p:nvSpPr>
        <p:spPr bwMode="auto">
          <a:xfrm>
            <a:off x="2381404" y="3696589"/>
            <a:ext cx="775130" cy="501861"/>
          </a:xfrm>
          <a:prstGeom prst="flowChartProcess">
            <a:avLst/>
          </a:prstGeom>
          <a:solidFill>
            <a:srgbClr val="FFFFFF"/>
          </a:solidFill>
          <a:ln w="1905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" name="AutoShape 61"/>
          <p:cNvSpPr>
            <a:spLocks noChangeArrowheads="1"/>
          </p:cNvSpPr>
          <p:nvPr/>
        </p:nvSpPr>
        <p:spPr bwMode="auto">
          <a:xfrm>
            <a:off x="5354526" y="3717032"/>
            <a:ext cx="828077" cy="476666"/>
          </a:xfrm>
          <a:prstGeom prst="flowChartProcess">
            <a:avLst/>
          </a:prstGeom>
          <a:solidFill>
            <a:srgbClr val="FFFFFF"/>
          </a:solidFill>
          <a:ln w="1905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0" name="AutoShape 62"/>
          <p:cNvSpPr>
            <a:spLocks noChangeArrowheads="1"/>
          </p:cNvSpPr>
          <p:nvPr/>
        </p:nvSpPr>
        <p:spPr bwMode="auto">
          <a:xfrm>
            <a:off x="6415323" y="3717033"/>
            <a:ext cx="1813051" cy="476667"/>
          </a:xfrm>
          <a:prstGeom prst="flowChartProcess">
            <a:avLst/>
          </a:prstGeom>
          <a:solidFill>
            <a:srgbClr val="FFFFFF"/>
          </a:solidFill>
          <a:ln w="1905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1" name="Line 73"/>
          <p:cNvSpPr>
            <a:spLocks noChangeShapeType="1"/>
          </p:cNvSpPr>
          <p:nvPr/>
        </p:nvSpPr>
        <p:spPr bwMode="auto">
          <a:xfrm>
            <a:off x="1578608" y="3311752"/>
            <a:ext cx="5722950" cy="0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2" name="Line 74"/>
          <p:cNvSpPr>
            <a:spLocks noChangeShapeType="1"/>
          </p:cNvSpPr>
          <p:nvPr/>
        </p:nvSpPr>
        <p:spPr bwMode="auto">
          <a:xfrm>
            <a:off x="2791448" y="3311752"/>
            <a:ext cx="0" cy="375860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3" name="Line 75"/>
          <p:cNvSpPr>
            <a:spLocks noChangeShapeType="1"/>
          </p:cNvSpPr>
          <p:nvPr/>
        </p:nvSpPr>
        <p:spPr bwMode="auto">
          <a:xfrm>
            <a:off x="1578608" y="3310849"/>
            <a:ext cx="0" cy="395636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4" name="Line 76"/>
          <p:cNvSpPr>
            <a:spLocks noChangeShapeType="1"/>
          </p:cNvSpPr>
          <p:nvPr/>
        </p:nvSpPr>
        <p:spPr bwMode="auto">
          <a:xfrm>
            <a:off x="4242316" y="3298162"/>
            <a:ext cx="0" cy="375860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5" name="Line 77"/>
          <p:cNvSpPr>
            <a:spLocks noChangeShapeType="1"/>
          </p:cNvSpPr>
          <p:nvPr/>
        </p:nvSpPr>
        <p:spPr bwMode="auto">
          <a:xfrm>
            <a:off x="7302849" y="3310849"/>
            <a:ext cx="0" cy="375860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6" name="Line 78"/>
          <p:cNvSpPr>
            <a:spLocks noChangeShapeType="1"/>
          </p:cNvSpPr>
          <p:nvPr/>
        </p:nvSpPr>
        <p:spPr bwMode="auto">
          <a:xfrm>
            <a:off x="5768564" y="3311752"/>
            <a:ext cx="0" cy="375860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7" name="Line 80"/>
          <p:cNvSpPr>
            <a:spLocks noChangeShapeType="1"/>
          </p:cNvSpPr>
          <p:nvPr/>
        </p:nvSpPr>
        <p:spPr bwMode="auto">
          <a:xfrm>
            <a:off x="4242315" y="2948216"/>
            <a:ext cx="0" cy="362635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4509122"/>
            <a:ext cx="1216505" cy="86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37112"/>
            <a:ext cx="848769" cy="84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15" y="4504923"/>
            <a:ext cx="1086985" cy="814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4429978"/>
            <a:ext cx="1559461" cy="103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026002"/>
              </p:ext>
            </p:extLst>
          </p:nvPr>
        </p:nvGraphicFramePr>
        <p:xfrm>
          <a:off x="6660232" y="4400520"/>
          <a:ext cx="1368153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051"/>
                <a:gridCol w="456051"/>
                <a:gridCol w="456051"/>
              </a:tblGrid>
              <a:tr h="218224">
                <a:tc gridSpan="3"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Table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182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82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82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284927" y="3777276"/>
            <a:ext cx="58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000000"/>
                </a:solidFill>
                <a:latin typeface="Times New Roman"/>
                <a:cs typeface="Times New Roman"/>
              </a:rPr>
              <a:t>Text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02194" y="3777276"/>
            <a:ext cx="77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000000"/>
                </a:solidFill>
                <a:latin typeface="Times New Roman"/>
                <a:cs typeface="Times New Roman"/>
              </a:rPr>
              <a:t>Audio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84709" y="3766476"/>
            <a:ext cx="77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000000"/>
                </a:solidFill>
                <a:latin typeface="Times New Roman"/>
                <a:cs typeface="Times New Roman"/>
              </a:rPr>
              <a:t>Image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05274" y="3766476"/>
            <a:ext cx="77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000000"/>
                </a:solidFill>
                <a:latin typeface="Times New Roman"/>
                <a:cs typeface="Times New Roman"/>
              </a:rPr>
              <a:t>Video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15323" y="3779748"/>
            <a:ext cx="192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000000"/>
                </a:solidFill>
                <a:latin typeface="Times New Roman"/>
                <a:cs typeface="Times New Roman"/>
              </a:rPr>
              <a:t>Structured record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46126" y="227968"/>
            <a:ext cx="7886700" cy="90363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+mn-lt"/>
              </a:rPr>
              <a:t>Content of web pages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467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DBE3-8431-4749-80BE-47D1EECB3E06}" type="slidenum">
              <a:rPr lang="fi-FI" smtClean="0">
                <a:latin typeface="Times New Roman"/>
                <a:cs typeface="Times New Roman"/>
              </a:rPr>
              <a:pPr/>
              <a:t>20</a:t>
            </a:fld>
            <a:endParaRPr lang="fi-FI" dirty="0">
              <a:latin typeface="Times New Roman"/>
              <a:cs typeface="Times New Roman"/>
            </a:endParaRPr>
          </a:p>
        </p:txBody>
      </p:sp>
      <p:pic>
        <p:nvPicPr>
          <p:cNvPr id="8" name="Picture 7" descr="ravintola-martina-paakuva-past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88" y="891214"/>
            <a:ext cx="6439076" cy="219068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7580" y="264913"/>
            <a:ext cx="7886700" cy="903634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latin typeface="+mn-lt"/>
              </a:rPr>
              <a:t>Image attributes</a:t>
            </a:r>
            <a:r>
              <a:rPr lang="fi-FI" sz="40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fi-FI" sz="40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endParaRPr lang="en-US" sz="4000" b="1" dirty="0">
              <a:latin typeface="+mn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635411"/>
              </p:ext>
            </p:extLst>
          </p:nvPr>
        </p:nvGraphicFramePr>
        <p:xfrm>
          <a:off x="785091" y="3210640"/>
          <a:ext cx="7347735" cy="3413760"/>
        </p:xfrm>
        <a:graphic>
          <a:graphicData uri="http://schemas.openxmlformats.org/drawingml/2006/table">
            <a:tbl>
              <a:tblPr firstRow="1" firstCol="1" bandRow="1"/>
              <a:tblGrid>
                <a:gridCol w="1874982"/>
                <a:gridCol w="5472753"/>
              </a:tblGrid>
              <a:tr h="0"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src</a:t>
                      </a:r>
                      <a:endParaRPr lang="fi-FI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91135" algn="l">
                        <a:spcAft>
                          <a:spcPts val="0"/>
                        </a:spcAft>
                      </a:pPr>
                      <a:r>
                        <a:rPr lang="fi-FI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http://www.martina.fi/sites/martina.fi/files/styles/fiiliskuva/pu</a:t>
                      </a:r>
                    </a:p>
                    <a:p>
                      <a:pPr indent="191135" algn="l">
                        <a:spcAft>
                          <a:spcPts val="0"/>
                        </a:spcAft>
                      </a:pPr>
                      <a:r>
                        <a:rPr lang="fi-FI" sz="16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blic</a:t>
                      </a:r>
                      <a:r>
                        <a:rPr lang="fi-FI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/Valitse%20alikansio/Ravintolat/ravintola-</a:t>
                      </a:r>
                      <a:r>
                        <a:rPr lang="fi-FI" sz="16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martina</a:t>
                      </a:r>
                      <a:r>
                        <a:rPr lang="fi-FI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-</a:t>
                      </a:r>
                      <a:r>
                        <a:rPr lang="fi-FI" sz="16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paakuv</a:t>
                      </a:r>
                      <a:endParaRPr lang="fi-FI" sz="160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indent="191135" algn="l">
                        <a:spcAft>
                          <a:spcPts val="0"/>
                        </a:spcAft>
                      </a:pPr>
                      <a:r>
                        <a:rPr lang="fi-FI" sz="16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a-pasta.jpg?itok</a:t>
                      </a:r>
                      <a:r>
                        <a:rPr lang="fi-FI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=z8DMqAu2</a:t>
                      </a:r>
                      <a:endParaRPr lang="fi-FI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alt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Ravintola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Martina Joensuu</a:t>
                      </a:r>
                      <a:endParaRPr lang="fi-FI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title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--</a:t>
                      </a:r>
                      <a:endParaRPr lang="fi-FI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from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html</a:t>
                      </a:r>
                      <a:endParaRPr lang="fi-FI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format</a:t>
                      </a:r>
                      <a:endParaRPr lang="fi-FI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jpg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width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920</a:t>
                      </a:r>
                      <a:endParaRPr lang="fi-FI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height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313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size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287.96 px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Aspect ratio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2.94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Parent tag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&lt;div&gt;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Class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header_fiilis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Class of parent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91135" algn="just"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content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clearfix</a:t>
                      </a:r>
                      <a:endParaRPr lang="fi-FI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667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/>
          <p:nvPr/>
        </p:nvGrpSpPr>
        <p:grpSpPr>
          <a:xfrm>
            <a:off x="930637" y="1384670"/>
            <a:ext cx="7592225" cy="5212683"/>
            <a:chOff x="141742" y="97468"/>
            <a:chExt cx="9186591" cy="630734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742" y="1170311"/>
              <a:ext cx="7120358" cy="523450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716017" y="1222993"/>
              <a:ext cx="1584176" cy="34851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/>
                <a:cs typeface="Times New Roman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79512" y="1268760"/>
              <a:ext cx="2232248" cy="64807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/>
                <a:cs typeface="Times New Roman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79511" y="2482534"/>
              <a:ext cx="5731087" cy="364741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/>
                <a:cs typeface="Times New Roman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3489325" y="620688"/>
              <a:ext cx="18369" cy="183993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899592" y="620688"/>
              <a:ext cx="0" cy="64807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796136" y="620688"/>
              <a:ext cx="0" cy="5760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842377" y="97468"/>
              <a:ext cx="3433539" cy="558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 New Roman"/>
                  <a:cs typeface="Times New Roman"/>
                </a:rPr>
                <a:t>Representative image</a:t>
              </a:r>
              <a:endParaRPr lang="en-US" sz="2400" dirty="0">
                <a:latin typeface="Times New Roman"/>
                <a:cs typeface="Times New Roman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2217" y="116632"/>
              <a:ext cx="1008998" cy="558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 New Roman"/>
                  <a:cs typeface="Times New Roman"/>
                </a:rPr>
                <a:t>Logo</a:t>
              </a:r>
              <a:endParaRPr lang="en-US" sz="2400" dirty="0">
                <a:latin typeface="Times New Roman"/>
                <a:cs typeface="Times New Roman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436095" y="116632"/>
              <a:ext cx="1298003" cy="558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 New Roman"/>
                  <a:cs typeface="Times New Roman"/>
                </a:rPr>
                <a:t>Banner</a:t>
              </a:r>
              <a:endParaRPr lang="en-US" sz="2400" dirty="0">
                <a:latin typeface="Times New Roman"/>
                <a:cs typeface="Times New Roman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84168" y="2492896"/>
              <a:ext cx="1152128" cy="112587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/>
                <a:cs typeface="Times New Roman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372200" y="1387573"/>
              <a:ext cx="871297" cy="55446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/>
                <a:cs typeface="Times New Roman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7092280" y="620688"/>
              <a:ext cx="648072" cy="75751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879882" y="116632"/>
              <a:ext cx="2413293" cy="558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 New Roman"/>
                  <a:cs typeface="Times New Roman"/>
                </a:rPr>
                <a:t>Advertisement</a:t>
              </a:r>
              <a:endParaRPr lang="en-US" sz="2400" dirty="0">
                <a:latin typeface="Times New Roman"/>
                <a:cs typeface="Times New Roman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52320" y="5229200"/>
              <a:ext cx="1876013" cy="558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 New Roman"/>
                  <a:cs typeface="Times New Roman"/>
                </a:rPr>
                <a:t>Formatting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6660232" y="5517232"/>
              <a:ext cx="72008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7164288" y="620688"/>
              <a:ext cx="576064" cy="187220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46126" y="227968"/>
            <a:ext cx="7886700" cy="90363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+mn-lt"/>
              </a:rPr>
              <a:t>Image categorization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743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25928"/>
            <a:ext cx="7886700" cy="903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Representative images</a:t>
            </a:r>
            <a:endParaRPr lang="en-US" sz="4000" b="1" dirty="0">
              <a:latin typeface="+mn-lt"/>
            </a:endParaRPr>
          </a:p>
        </p:txBody>
      </p:sp>
      <p:pic>
        <p:nvPicPr>
          <p:cNvPr id="7" name="Picture 6" descr="Pizza-Master-Joensuu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53136"/>
            <a:ext cx="2365710" cy="2018740"/>
          </a:xfrm>
          <a:prstGeom prst="rect">
            <a:avLst/>
          </a:prstGeom>
        </p:spPr>
      </p:pic>
      <p:pic>
        <p:nvPicPr>
          <p:cNvPr id="8" name="Picture 7" descr="tor_alt_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7" y="2420890"/>
            <a:ext cx="2684632" cy="1682143"/>
          </a:xfrm>
          <a:prstGeom prst="rect">
            <a:avLst/>
          </a:prstGeom>
        </p:spPr>
      </p:pic>
      <p:pic>
        <p:nvPicPr>
          <p:cNvPr id="9" name="Picture 8" descr="700007090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13176"/>
            <a:ext cx="2540000" cy="1651000"/>
          </a:xfrm>
          <a:prstGeom prst="rect">
            <a:avLst/>
          </a:prstGeom>
        </p:spPr>
      </p:pic>
      <p:pic>
        <p:nvPicPr>
          <p:cNvPr id="11" name="Picture 10" descr="ravintola-martina-lasi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2324783"/>
            <a:ext cx="2838853" cy="2184339"/>
          </a:xfrm>
          <a:prstGeom prst="rect">
            <a:avLst/>
          </a:prstGeom>
        </p:spPr>
      </p:pic>
      <p:pic>
        <p:nvPicPr>
          <p:cNvPr id="12" name="Picture 11" descr="sis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7" y="4550057"/>
            <a:ext cx="3080815" cy="21980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90872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Images </a:t>
            </a:r>
            <a:r>
              <a:rPr lang="en-US" sz="2800" dirty="0"/>
              <a:t>that have their content directly related to the content or the topic of a web </a:t>
            </a:r>
            <a:r>
              <a:rPr lang="en-US" sz="2800" dirty="0" smtClean="0"/>
              <a:t>site</a:t>
            </a:r>
          </a:p>
        </p:txBody>
      </p:sp>
      <p:pic>
        <p:nvPicPr>
          <p:cNvPr id="14" name="Picture 13" descr="topitupa2_ulkoa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40" y="2168882"/>
            <a:ext cx="3154280" cy="216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1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6126" y="227968"/>
            <a:ext cx="7886700" cy="90363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+mn-lt"/>
              </a:rPr>
              <a:t>Logos</a:t>
            </a:r>
            <a:endParaRPr lang="en-US" sz="4000" b="1" dirty="0">
              <a:latin typeface="+mn-lt"/>
            </a:endParaRPr>
          </a:p>
        </p:txBody>
      </p:sp>
      <p:pic>
        <p:nvPicPr>
          <p:cNvPr id="7" name="Picture 6" descr="pizzamaster-footer-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89040"/>
            <a:ext cx="1790700" cy="762000"/>
          </a:xfrm>
          <a:prstGeom prst="rect">
            <a:avLst/>
          </a:prstGeom>
        </p:spPr>
      </p:pic>
      <p:pic>
        <p:nvPicPr>
          <p:cNvPr id="8" name="Picture 7" descr="torero-logo2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7" y="3429000"/>
            <a:ext cx="3822700" cy="1092200"/>
          </a:xfrm>
          <a:prstGeom prst="rect">
            <a:avLst/>
          </a:prstGeom>
        </p:spPr>
      </p:pic>
      <p:pic>
        <p:nvPicPr>
          <p:cNvPr id="9" name="Picture 8" descr="45491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7" y="2564904"/>
            <a:ext cx="1270000" cy="825500"/>
          </a:xfrm>
          <a:prstGeom prst="rect">
            <a:avLst/>
          </a:prstGeom>
        </p:spPr>
      </p:pic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9" y="3717032"/>
            <a:ext cx="1955800" cy="660400"/>
          </a:xfrm>
          <a:prstGeom prst="rect">
            <a:avLst/>
          </a:prstGeom>
        </p:spPr>
      </p:pic>
      <p:pic>
        <p:nvPicPr>
          <p:cNvPr id="11" name="Picture 10" descr="logo_heade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20" y="5157192"/>
            <a:ext cx="3124200" cy="1524000"/>
          </a:xfrm>
          <a:prstGeom prst="rect">
            <a:avLst/>
          </a:prstGeom>
        </p:spPr>
      </p:pic>
      <p:pic>
        <p:nvPicPr>
          <p:cNvPr id="12" name="Picture 11" descr="coffee-house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980" y="5229200"/>
            <a:ext cx="3111500" cy="1333500"/>
          </a:xfrm>
          <a:prstGeom prst="rect">
            <a:avLst/>
          </a:prstGeom>
        </p:spPr>
      </p:pic>
      <p:pic>
        <p:nvPicPr>
          <p:cNvPr id="13" name="Picture 12" descr="footer_logo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60" y="5090244"/>
            <a:ext cx="2197100" cy="14351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0" y="823352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Images </a:t>
            </a:r>
            <a:r>
              <a:rPr lang="en-US" sz="2800" dirty="0"/>
              <a:t>that are the logo of the company or institution that owns the web </a:t>
            </a:r>
            <a:r>
              <a:rPr lang="en-US" sz="2800" dirty="0" smtClean="0"/>
              <a:t>site</a:t>
            </a:r>
          </a:p>
          <a:p>
            <a:endParaRPr lang="en-US" sz="2800" dirty="0" smtClean="0"/>
          </a:p>
          <a:p>
            <a:r>
              <a:rPr lang="en-US" sz="2800" dirty="0" smtClean="0"/>
              <a:t>Rules: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URL, class or id contains ‘logo’ </a:t>
            </a: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i</a:t>
            </a:r>
            <a:r>
              <a:rPr lang="en-US" sz="2800" dirty="0" smtClean="0"/>
              <a:t>t’s contained in &lt;h1&gt; &lt;h2&gt;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2587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57984"/>
            <a:ext cx="7886700" cy="90363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+mn-lt"/>
              </a:rPr>
              <a:t>Banners</a:t>
            </a:r>
            <a:endParaRPr lang="en-US" sz="4000" b="1" dirty="0">
              <a:latin typeface="+mn-lt"/>
            </a:endParaRPr>
          </a:p>
        </p:txBody>
      </p:sp>
      <p:pic>
        <p:nvPicPr>
          <p:cNvPr id="7" name="Picture 6" descr="tor_joens_01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480" y="3425056"/>
            <a:ext cx="2540000" cy="508000"/>
          </a:xfrm>
          <a:prstGeom prst="rect">
            <a:avLst/>
          </a:prstGeom>
        </p:spPr>
      </p:pic>
      <p:pic>
        <p:nvPicPr>
          <p:cNvPr id="8" name="Picture 7" descr="head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52312"/>
            <a:ext cx="4569678" cy="624760"/>
          </a:xfrm>
          <a:prstGeom prst="rect">
            <a:avLst/>
          </a:prstGeom>
        </p:spPr>
      </p:pic>
      <p:pic>
        <p:nvPicPr>
          <p:cNvPr id="10" name="Picture 9" descr="ots_haluammehurmata_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303435"/>
            <a:ext cx="5461000" cy="565727"/>
          </a:xfrm>
          <a:prstGeom prst="rect">
            <a:avLst/>
          </a:prstGeom>
        </p:spPr>
      </p:pic>
      <p:pic>
        <p:nvPicPr>
          <p:cNvPr id="11" name="Picture 10" descr="ravintola-martina-paakuva-past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080" y="5373218"/>
            <a:ext cx="3525408" cy="1199405"/>
          </a:xfrm>
          <a:prstGeom prst="rect">
            <a:avLst/>
          </a:prstGeom>
        </p:spPr>
      </p:pic>
      <p:pic>
        <p:nvPicPr>
          <p:cNvPr id="12" name="Picture 11" descr="_MG_080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4005066"/>
            <a:ext cx="3204916" cy="1343833"/>
          </a:xfrm>
          <a:prstGeom prst="rect">
            <a:avLst/>
          </a:prstGeom>
        </p:spPr>
      </p:pic>
      <p:pic>
        <p:nvPicPr>
          <p:cNvPr id="13" name="Picture 12" descr="banneri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3" y="5021002"/>
            <a:ext cx="4340395" cy="159669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92697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Images </a:t>
            </a:r>
            <a:r>
              <a:rPr lang="en-US" sz="2800" dirty="0"/>
              <a:t>that are banners, headers, </a:t>
            </a:r>
            <a:r>
              <a:rPr lang="en-US" sz="2800" dirty="0" smtClean="0"/>
              <a:t>footers</a:t>
            </a:r>
            <a:endParaRPr lang="en-US" sz="2800" dirty="0"/>
          </a:p>
          <a:p>
            <a:r>
              <a:rPr lang="en-US" sz="2800" dirty="0" smtClean="0"/>
              <a:t>Rules</a:t>
            </a:r>
            <a:r>
              <a:rPr lang="en-US" sz="2800" dirty="0"/>
              <a:t>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URL, class or id contains </a:t>
            </a:r>
            <a:r>
              <a:rPr lang="en-US" sz="2800" dirty="0"/>
              <a:t>'banner', 'header', 'footer', '</a:t>
            </a:r>
            <a:r>
              <a:rPr lang="en-US" sz="2800" dirty="0" smtClean="0"/>
              <a:t>button’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h</a:t>
            </a:r>
            <a:r>
              <a:rPr lang="en-US" sz="2800" dirty="0" smtClean="0"/>
              <a:t>igh image ratio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not </a:t>
            </a:r>
            <a:r>
              <a:rPr lang="en-US" sz="2800" dirty="0" smtClean="0"/>
              <a:t>advertisement , formatting or logo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692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89515"/>
            <a:ext cx="7886700" cy="90363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+mn-lt"/>
              </a:rPr>
              <a:t>Advertisements</a:t>
            </a:r>
            <a:endParaRPr lang="en-US" sz="4000" b="1" dirty="0">
              <a:latin typeface="+mn-lt"/>
            </a:endParaRPr>
          </a:p>
        </p:txBody>
      </p:sp>
      <p:pic>
        <p:nvPicPr>
          <p:cNvPr id="6" name="Picture 5" descr="ateriaetukortti-pepsi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3" y="3789040"/>
            <a:ext cx="2298595" cy="1752810"/>
          </a:xfrm>
          <a:prstGeom prst="rect">
            <a:avLst/>
          </a:prstGeom>
        </p:spPr>
      </p:pic>
      <p:pic>
        <p:nvPicPr>
          <p:cNvPr id="7" name="Picture 6" descr="s-etukortti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360" y="4293096"/>
            <a:ext cx="1371600" cy="863600"/>
          </a:xfrm>
          <a:prstGeom prst="rect">
            <a:avLst/>
          </a:prstGeom>
        </p:spPr>
      </p:pic>
      <p:pic>
        <p:nvPicPr>
          <p:cNvPr id="8" name="Picture 7" descr="AOviinit_150x150_0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8" y="3789040"/>
            <a:ext cx="1905000" cy="1905000"/>
          </a:xfrm>
          <a:prstGeom prst="rect">
            <a:avLst/>
          </a:prstGeom>
        </p:spPr>
      </p:pic>
      <p:pic>
        <p:nvPicPr>
          <p:cNvPr id="9" name="Picture 8" descr="AT130_200x250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3429002"/>
            <a:ext cx="1908340" cy="2385425"/>
          </a:xfrm>
          <a:prstGeom prst="rect">
            <a:avLst/>
          </a:prstGeom>
        </p:spPr>
      </p:pic>
      <p:pic>
        <p:nvPicPr>
          <p:cNvPr id="10" name="Picture 9" descr="Ad10239763St1Sz744Sq105727721V0Id1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08" y="5835488"/>
            <a:ext cx="7557025" cy="9253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98072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images that are advertising products or services which are not the main topic of the web </a:t>
            </a:r>
            <a:r>
              <a:rPr lang="en-US" sz="2400" dirty="0" smtClean="0"/>
              <a:t>site</a:t>
            </a:r>
          </a:p>
          <a:p>
            <a:r>
              <a:rPr lang="en-US" sz="2400" dirty="0"/>
              <a:t>Rules: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URL, </a:t>
            </a:r>
            <a:r>
              <a:rPr lang="en-US" sz="2400" dirty="0"/>
              <a:t>class or id contains 'free', 'now', 'buy', 'join', '</a:t>
            </a:r>
            <a:r>
              <a:rPr lang="en-US" sz="2400" dirty="0" err="1"/>
              <a:t>adserver</a:t>
            </a:r>
            <a:r>
              <a:rPr lang="en-US" sz="2400" dirty="0"/>
              <a:t>', 'click', 'advertisement', 'affiliate', '</a:t>
            </a:r>
            <a:r>
              <a:rPr lang="en-US" sz="2400" dirty="0" err="1"/>
              <a:t>adv</a:t>
            </a:r>
            <a:r>
              <a:rPr lang="en-US" sz="2400" dirty="0"/>
              <a:t>', 'hits', 'counter</a:t>
            </a:r>
            <a:r>
              <a:rPr lang="en-US" sz="2400" dirty="0" smtClean="0"/>
              <a:t>’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Comes from well known adv</a:t>
            </a:r>
            <a:r>
              <a:rPr lang="en-US" sz="2400" dirty="0"/>
              <a:t>.</a:t>
            </a:r>
            <a:r>
              <a:rPr lang="en-US" sz="2400" dirty="0" smtClean="0"/>
              <a:t> server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787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09" y="250343"/>
            <a:ext cx="7886700" cy="90363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+mn-lt"/>
              </a:rPr>
              <a:t>Formatting and icons</a:t>
            </a:r>
            <a:endParaRPr lang="en-US" sz="4000" b="1" dirty="0">
              <a:latin typeface="+mn-lt"/>
            </a:endParaRPr>
          </a:p>
        </p:txBody>
      </p:sp>
      <p:pic>
        <p:nvPicPr>
          <p:cNvPr id="8" name="Picture 7" descr="b_viini1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5301208"/>
            <a:ext cx="2425700" cy="292100"/>
          </a:xfrm>
          <a:prstGeom prst="rect">
            <a:avLst/>
          </a:prstGeom>
        </p:spPr>
      </p:pic>
      <p:pic>
        <p:nvPicPr>
          <p:cNvPr id="9" name="Picture 8" descr="facebook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5301208"/>
            <a:ext cx="1193800" cy="469900"/>
          </a:xfrm>
          <a:prstGeom prst="rect">
            <a:avLst/>
          </a:prstGeom>
        </p:spPr>
      </p:pic>
      <p:pic>
        <p:nvPicPr>
          <p:cNvPr id="10" name="Picture 9" descr="viinilista1_ru_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301208"/>
            <a:ext cx="2286000" cy="342900"/>
          </a:xfrm>
          <a:prstGeom prst="rect">
            <a:avLst/>
          </a:prstGeom>
        </p:spPr>
      </p:pic>
      <p:pic>
        <p:nvPicPr>
          <p:cNvPr id="12" name="Picture 11" descr="fancybox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1" y="1945331"/>
            <a:ext cx="667919" cy="4580015"/>
          </a:xfrm>
          <a:prstGeom prst="rect">
            <a:avLst/>
          </a:prstGeom>
        </p:spPr>
      </p:pic>
      <p:pic>
        <p:nvPicPr>
          <p:cNvPr id="13" name="Picture 12" descr="ch_f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5949280"/>
            <a:ext cx="1651000" cy="444500"/>
          </a:xfrm>
          <a:prstGeom prst="rect">
            <a:avLst/>
          </a:prstGeom>
        </p:spPr>
      </p:pic>
      <p:pic>
        <p:nvPicPr>
          <p:cNvPr id="14" name="Picture 13" descr="header_important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949280"/>
            <a:ext cx="4635500" cy="431800"/>
          </a:xfrm>
          <a:prstGeom prst="rect">
            <a:avLst/>
          </a:prstGeom>
        </p:spPr>
      </p:pic>
      <p:pic>
        <p:nvPicPr>
          <p:cNvPr id="15" name="Picture 14" descr="flag_finland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33" y="3194050"/>
            <a:ext cx="533400" cy="520700"/>
          </a:xfrm>
          <a:prstGeom prst="rect">
            <a:avLst/>
          </a:prstGeom>
        </p:spPr>
      </p:pic>
      <p:pic>
        <p:nvPicPr>
          <p:cNvPr id="16" name="Picture 15" descr="gif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2204864"/>
            <a:ext cx="2819138" cy="281913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109" y="1196753"/>
            <a:ext cx="80242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</a:t>
            </a:r>
            <a:r>
              <a:rPr lang="en-US" sz="2800" dirty="0" smtClean="0"/>
              <a:t>mages </a:t>
            </a:r>
            <a:r>
              <a:rPr lang="en-US" sz="2800" dirty="0"/>
              <a:t>that are used as backgrounds, decorators or icons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067944" y="2564904"/>
            <a:ext cx="2808312" cy="2232248"/>
            <a:chOff x="4427984" y="2132856"/>
            <a:chExt cx="2808312" cy="2232248"/>
          </a:xfrm>
        </p:grpSpPr>
        <p:sp>
          <p:nvSpPr>
            <p:cNvPr id="3" name="Rectangle 2"/>
            <p:cNvSpPr/>
            <p:nvPr/>
          </p:nvSpPr>
          <p:spPr>
            <a:xfrm>
              <a:off x="4427984" y="2132856"/>
              <a:ext cx="2808312" cy="223224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 descr="main-sprit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612" y="2312982"/>
              <a:ext cx="2487371" cy="1958559"/>
            </a:xfrm>
            <a:prstGeom prst="rect">
              <a:avLst/>
            </a:prstGeom>
          </p:spPr>
        </p:pic>
      </p:grpSp>
      <p:pic>
        <p:nvPicPr>
          <p:cNvPr id="6" name="Picture 5" descr="fi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373216"/>
            <a:ext cx="266700" cy="279400"/>
          </a:xfrm>
          <a:prstGeom prst="rect">
            <a:avLst/>
          </a:prstGeom>
        </p:spPr>
      </p:pic>
      <p:pic>
        <p:nvPicPr>
          <p:cNvPr id="19" name="Picture 18" descr="ru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3" y="5373216"/>
            <a:ext cx="254000" cy="279400"/>
          </a:xfrm>
          <a:prstGeom prst="rect">
            <a:avLst/>
          </a:prstGeom>
        </p:spPr>
      </p:pic>
      <p:pic>
        <p:nvPicPr>
          <p:cNvPr id="20" name="Picture 19" descr="en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373216"/>
            <a:ext cx="2667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4727" y="23260"/>
            <a:ext cx="7886700" cy="90363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+mn-lt"/>
              </a:rPr>
              <a:t>Image scoring</a:t>
            </a:r>
            <a:endParaRPr lang="en-US" sz="4000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1591" t="9729" r="604" b="21330"/>
          <a:stretch/>
        </p:blipFill>
        <p:spPr>
          <a:xfrm>
            <a:off x="184727" y="926894"/>
            <a:ext cx="8864662" cy="5113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70" y="1630705"/>
            <a:ext cx="2778414" cy="1850424"/>
          </a:xfrm>
          <a:prstGeom prst="rect">
            <a:avLst/>
          </a:prstGeom>
        </p:spPr>
      </p:pic>
      <p:pic>
        <p:nvPicPr>
          <p:cNvPr id="3076" name="Picture 4" descr="http://www.ravintolakreeta.fi/images/bann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01" y="4486310"/>
            <a:ext cx="3926667" cy="8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17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>
            <a:off x="1172198" y="949386"/>
            <a:ext cx="0" cy="5750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928282" y="2871622"/>
            <a:ext cx="2232248" cy="49214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Get</a:t>
            </a:r>
            <a:r>
              <a:rPr lang="fi-FI" sz="2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i-FI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all</a:t>
            </a:r>
            <a:r>
              <a:rPr lang="fi-FI" sz="2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i-FI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images</a:t>
            </a:r>
            <a:endParaRPr lang="en-US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154196" y="2325104"/>
            <a:ext cx="0" cy="298239"/>
          </a:xfrm>
          <a:prstGeom prst="straightConnector1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09071" y="5717"/>
            <a:ext cx="2047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 smtClean="0">
                <a:latin typeface="Times New Roman"/>
                <a:cs typeface="Times New Roman"/>
              </a:rPr>
              <a:t>Web page link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08884" y="4388882"/>
            <a:ext cx="2455473" cy="48796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Categorize images</a:t>
            </a:r>
            <a:endParaRPr lang="en-US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28" name="Straight Arrow Connector 27"/>
          <p:cNvCxnSpPr>
            <a:stCxn id="68" idx="2"/>
            <a:endCxn id="27" idx="0"/>
          </p:cNvCxnSpPr>
          <p:nvPr/>
        </p:nvCxnSpPr>
        <p:spPr>
          <a:xfrm flipH="1">
            <a:off x="3036621" y="4114800"/>
            <a:ext cx="3763" cy="2740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1377383" y="5971322"/>
            <a:ext cx="3310927" cy="51264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Get</a:t>
            </a:r>
            <a:r>
              <a:rPr lang="fi-FI" sz="2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i-FI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representative</a:t>
            </a:r>
            <a:r>
              <a:rPr lang="fi-FI" sz="2400" dirty="0">
                <a:solidFill>
                  <a:schemeClr val="tx1"/>
                </a:solidFill>
                <a:latin typeface="Times New Roman"/>
                <a:cs typeface="Times New Roman"/>
              </a:rPr>
              <a:t> image</a:t>
            </a:r>
            <a:endParaRPr lang="en-US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46" name="Straight Arrow Connector 45"/>
          <p:cNvCxnSpPr>
            <a:stCxn id="52" idx="2"/>
            <a:endCxn id="45" idx="0"/>
          </p:cNvCxnSpPr>
          <p:nvPr/>
        </p:nvCxnSpPr>
        <p:spPr>
          <a:xfrm>
            <a:off x="3030005" y="5685026"/>
            <a:ext cx="2841" cy="2862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934616" y="949386"/>
            <a:ext cx="0" cy="5575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934617" y="2338161"/>
            <a:ext cx="1" cy="285180"/>
          </a:xfrm>
          <a:prstGeom prst="straightConnector1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172199" y="949386"/>
            <a:ext cx="37624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044406" y="490578"/>
            <a:ext cx="0" cy="458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1154196" y="2607237"/>
            <a:ext cx="3780420" cy="16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3044406" y="2600325"/>
            <a:ext cx="0" cy="2809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1406267" y="3667394"/>
            <a:ext cx="3268234" cy="44740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Analyze</a:t>
            </a:r>
            <a:r>
              <a:rPr lang="fi-FI" sz="2400" dirty="0">
                <a:solidFill>
                  <a:schemeClr val="tx1"/>
                </a:solidFill>
                <a:latin typeface="Times New Roman"/>
                <a:cs typeface="Times New Roman"/>
              </a:rPr>
              <a:t> image </a:t>
            </a:r>
            <a:r>
              <a:rPr lang="fi-FI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features</a:t>
            </a:r>
            <a:endParaRPr lang="en-US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77" name="Straight Arrow Connector 76"/>
          <p:cNvCxnSpPr>
            <a:endCxn id="68" idx="0"/>
          </p:cNvCxnSpPr>
          <p:nvPr/>
        </p:nvCxnSpPr>
        <p:spPr>
          <a:xfrm flipH="1">
            <a:off x="3040383" y="3375324"/>
            <a:ext cx="24" cy="2920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5" idx="3"/>
          </p:cNvCxnSpPr>
          <p:nvPr/>
        </p:nvCxnSpPr>
        <p:spPr>
          <a:xfrm flipV="1">
            <a:off x="4688309" y="6214182"/>
            <a:ext cx="1357548" cy="134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1802269" y="5197064"/>
            <a:ext cx="2455473" cy="48796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Rank images</a:t>
            </a:r>
            <a:endParaRPr lang="en-US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53" name="Straight Arrow Connector 52"/>
          <p:cNvCxnSpPr>
            <a:stCxn id="27" idx="2"/>
            <a:endCxn id="52" idx="0"/>
          </p:cNvCxnSpPr>
          <p:nvPr/>
        </p:nvCxnSpPr>
        <p:spPr>
          <a:xfrm flipH="1">
            <a:off x="3030005" y="4876844"/>
            <a:ext cx="6615" cy="3202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5020" y="1517832"/>
            <a:ext cx="2461581" cy="81367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Analyze page source code</a:t>
            </a:r>
            <a:endParaRPr lang="en-US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689425" y="1500248"/>
            <a:ext cx="2461582" cy="8312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/>
                <a:cs typeface="Times New Roman"/>
              </a:rPr>
              <a:t>Analyze </a:t>
            </a:r>
            <a:r>
              <a:rPr 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root page </a:t>
            </a:r>
            <a:r>
              <a:rPr lang="en-US" sz="2400" dirty="0">
                <a:solidFill>
                  <a:schemeClr val="tx1"/>
                </a:solidFill>
                <a:latin typeface="Times New Roman"/>
                <a:cs typeface="Times New Roman"/>
              </a:rPr>
              <a:t>source code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175" t="5452" r="6780" b="4112"/>
          <a:stretch/>
        </p:blipFill>
        <p:spPr>
          <a:xfrm>
            <a:off x="6225061" y="81783"/>
            <a:ext cx="2663457" cy="2600819"/>
          </a:xfrm>
          <a:prstGeom prst="rect">
            <a:avLst/>
          </a:prstGeom>
        </p:spPr>
      </p:pic>
      <p:pic>
        <p:nvPicPr>
          <p:cNvPr id="4098" name="Picture 2" descr="http://www.ravintolakreeta.fi/images/etusiv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22" y="2881303"/>
            <a:ext cx="1078514" cy="71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ravintolakreeta.fi/images/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268" y="2912441"/>
            <a:ext cx="1279122" cy="68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ravintolakreeta.fi/images/bann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22" y="3617575"/>
            <a:ext cx="19050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ravintolakreeta.fi/images/Mensetyjat_merkki_2011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90" y="2968650"/>
            <a:ext cx="612193" cy="64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ravintolakreeta.fi/images/linkki_crecia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22" y="4067392"/>
            <a:ext cx="1905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www.ravintolakreeta.fi/images/facebook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704" y="3628952"/>
            <a:ext cx="408003" cy="40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www.ravintolakreeta.fi/images/ornamentti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59831" y="4013143"/>
            <a:ext cx="190500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www.ravintolakreeta.fi/images/linkit/etusivu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833" y="4129372"/>
            <a:ext cx="7620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www.ravintolakreeta.fi/images/linkit/menu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704" y="4372410"/>
            <a:ext cx="590550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www.ravintolakreeta.fi/images/linkit/uutisia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833" y="4632863"/>
            <a:ext cx="762000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www.ravintolakreeta.fi/images/etusivu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823" y="5310641"/>
            <a:ext cx="1987010" cy="13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52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170" t="9744" r="1633" b="13064"/>
          <a:stretch/>
        </p:blipFill>
        <p:spPr>
          <a:xfrm>
            <a:off x="198951" y="764818"/>
            <a:ext cx="8541405" cy="558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951" y="149216"/>
            <a:ext cx="7886700" cy="615602"/>
          </a:xfrm>
        </p:spPr>
        <p:txBody>
          <a:bodyPr>
            <a:noAutofit/>
          </a:bodyPr>
          <a:lstStyle/>
          <a:p>
            <a:r>
              <a:rPr lang="fi-FI" sz="4000" b="1" dirty="0" smtClean="0">
                <a:latin typeface="+mn-lt"/>
              </a:rPr>
              <a:t>Image </a:t>
            </a:r>
            <a:r>
              <a:rPr lang="fi-FI" sz="4000" b="1" dirty="0" err="1" smtClean="0">
                <a:latin typeface="+mn-lt"/>
              </a:rPr>
              <a:t>selection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515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DBE3-8431-4749-80BE-47D1EECB3E06}" type="slidenum">
              <a:rPr lang="fi-FI" smtClean="0"/>
              <a:pPr/>
              <a:t>3</a:t>
            </a:fld>
            <a:endParaRPr lang="fi-FI" dirty="0"/>
          </a:p>
        </p:txBody>
      </p:sp>
      <p:grpSp>
        <p:nvGrpSpPr>
          <p:cNvPr id="2" name="Group 14"/>
          <p:cNvGrpSpPr/>
          <p:nvPr/>
        </p:nvGrpSpPr>
        <p:grpSpPr>
          <a:xfrm>
            <a:off x="848108" y="963643"/>
            <a:ext cx="7231763" cy="5849735"/>
            <a:chOff x="2213117" y="0"/>
            <a:chExt cx="7954940" cy="6434709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2" cstate="print"/>
            <a:srcRect l="50240" t="6201" r="725" b="3824"/>
            <a:stretch/>
          </p:blipFill>
          <p:spPr>
            <a:xfrm>
              <a:off x="2358548" y="702606"/>
              <a:ext cx="7809509" cy="573210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58829" y="1147379"/>
              <a:ext cx="3345792" cy="264510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/>
                <a:cs typeface="Times New Roman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4621" y="1156138"/>
              <a:ext cx="1637862" cy="109482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/>
                <a:cs typeface="Times New Roman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661103" y="4738414"/>
              <a:ext cx="1191173" cy="61310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/>
                <a:cs typeface="Times New Roman"/>
              </a:endParaRPr>
            </a:p>
          </p:txBody>
        </p:sp>
        <p:cxnSp>
          <p:nvCxnSpPr>
            <p:cNvPr id="9" name="Straight Arrow Connector 8"/>
            <p:cNvCxnSpPr>
              <a:stCxn id="12" idx="2"/>
            </p:cNvCxnSpPr>
            <p:nvPr/>
          </p:nvCxnSpPr>
          <p:spPr>
            <a:xfrm>
              <a:off x="6890370" y="507832"/>
              <a:ext cx="0" cy="63954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4356074" y="507832"/>
              <a:ext cx="2774" cy="63954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14" idx="2"/>
              <a:endCxn id="8" idx="1"/>
            </p:cNvCxnSpPr>
            <p:nvPr/>
          </p:nvCxnSpPr>
          <p:spPr>
            <a:xfrm rot="16200000" flipH="1">
              <a:off x="997047" y="2380908"/>
              <a:ext cx="4537134" cy="790979"/>
            </a:xfrm>
            <a:prstGeom prst="bentConnector2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329670" y="0"/>
              <a:ext cx="3121400" cy="507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 New Roman"/>
                  <a:cs typeface="Times New Roman"/>
                </a:rPr>
                <a:t>Representative image</a:t>
              </a:r>
              <a:endParaRPr lang="en-US" sz="2400" dirty="0">
                <a:latin typeface="Times New Roman"/>
                <a:cs typeface="Times New Roman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52189" y="0"/>
              <a:ext cx="827765" cy="507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 New Roman"/>
                  <a:cs typeface="Times New Roman"/>
                </a:rPr>
                <a:t>Title</a:t>
              </a:r>
              <a:endParaRPr lang="en-US" sz="2400" dirty="0">
                <a:latin typeface="Times New Roman"/>
                <a:cs typeface="Times New Roman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13117" y="0"/>
              <a:ext cx="1314014" cy="507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 New Roman"/>
                  <a:cs typeface="Times New Roman"/>
                </a:rPr>
                <a:t>Address</a:t>
              </a:r>
              <a:endParaRPr lang="en-US" sz="2400" dirty="0">
                <a:latin typeface="Times New Roman"/>
                <a:cs typeface="Times New Roman"/>
              </a:endParaRPr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246126" y="227968"/>
            <a:ext cx="7886700" cy="903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What are we looking for?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583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sz="7200" dirty="0" smtClean="0"/>
          </a:p>
          <a:p>
            <a:pPr algn="ctr">
              <a:buNone/>
            </a:pPr>
            <a:r>
              <a:rPr lang="en-US" sz="7200" dirty="0" smtClean="0"/>
              <a:t>Thank you!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841296"/>
            <a:ext cx="91344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886700" cy="615602"/>
          </a:xfrm>
        </p:spPr>
        <p:txBody>
          <a:bodyPr>
            <a:noAutofit/>
          </a:bodyPr>
          <a:lstStyle/>
          <a:p>
            <a:r>
              <a:rPr lang="fi-FI" sz="4000" b="1" dirty="0" smtClean="0">
                <a:latin typeface="+mn-lt"/>
              </a:rPr>
              <a:t>What do we find?</a:t>
            </a:r>
            <a:endParaRPr lang="en-US" sz="40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8198" y="5417536"/>
            <a:ext cx="94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Address</a:t>
            </a:r>
            <a:endParaRPr lang="fi-FI" dirty="0"/>
          </a:p>
        </p:txBody>
      </p:sp>
      <p:sp>
        <p:nvSpPr>
          <p:cNvPr id="10" name="TextBox 9"/>
          <p:cNvSpPr txBox="1"/>
          <p:nvPr/>
        </p:nvSpPr>
        <p:spPr>
          <a:xfrm>
            <a:off x="319766" y="634084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Calculating distance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8584" y="5417536"/>
            <a:ext cx="729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Title </a:t>
            </a:r>
            <a:endParaRPr lang="fi-FI" dirty="0"/>
          </a:p>
        </p:txBody>
      </p:sp>
      <p:sp>
        <p:nvSpPr>
          <p:cNvPr id="12" name="Rectangle 11"/>
          <p:cNvSpPr/>
          <p:nvPr/>
        </p:nvSpPr>
        <p:spPr>
          <a:xfrm>
            <a:off x="2083836" y="5415433"/>
            <a:ext cx="812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Image </a:t>
            </a:r>
            <a:endParaRPr lang="fi-FI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207289" y="5580359"/>
            <a:ext cx="2207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7289" y="2413693"/>
            <a:ext cx="1" cy="31616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44" idx="2"/>
          </p:cNvCxnSpPr>
          <p:nvPr/>
        </p:nvCxnSpPr>
        <p:spPr>
          <a:xfrm flipV="1">
            <a:off x="199334" y="2397219"/>
            <a:ext cx="303174" cy="19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9" idx="0"/>
          </p:cNvCxnSpPr>
          <p:nvPr/>
        </p:nvCxnSpPr>
        <p:spPr>
          <a:xfrm flipV="1">
            <a:off x="1611017" y="2767920"/>
            <a:ext cx="20075" cy="26496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181546" y="2741882"/>
            <a:ext cx="360040" cy="32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534032" y="2748132"/>
            <a:ext cx="7556" cy="28700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2809633" y="5613311"/>
            <a:ext cx="7243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502508" y="2191273"/>
            <a:ext cx="1672281" cy="4118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>
            <a:stCxn id="10" idx="3"/>
          </p:cNvCxnSpPr>
          <p:nvPr/>
        </p:nvCxnSpPr>
        <p:spPr>
          <a:xfrm>
            <a:off x="2407998" y="6525512"/>
            <a:ext cx="2056910" cy="235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2" descr="D:\temp\D\address.png"/>
          <p:cNvPicPr>
            <a:picLocks noChangeAspect="1" noChangeArrowheads="1"/>
          </p:cNvPicPr>
          <p:nvPr/>
        </p:nvPicPr>
        <p:blipFill>
          <a:blip r:embed="rId3" cstate="print"/>
          <a:srcRect l="12102" t="46353" r="33938"/>
          <a:stretch>
            <a:fillRect/>
          </a:stretch>
        </p:blipFill>
        <p:spPr bwMode="auto">
          <a:xfrm>
            <a:off x="21154" y="3501008"/>
            <a:ext cx="6421512" cy="28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95736" y="4509120"/>
            <a:ext cx="1472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Street names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37800" y="4725144"/>
            <a:ext cx="107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Street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numbers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2572" y="4725144"/>
            <a:ext cx="129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City names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5736" y="4797152"/>
            <a:ext cx="1223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Telephone</a:t>
            </a:r>
          </a:p>
          <a:p>
            <a:r>
              <a:rPr lang="en-US" dirty="0" smtClean="0">
                <a:solidFill>
                  <a:srgbClr val="FF00FF"/>
                </a:solidFill>
              </a:rPr>
              <a:t>numbers</a:t>
            </a:r>
            <a:endParaRPr lang="en-US" dirty="0">
              <a:solidFill>
                <a:srgbClr val="FF00FF"/>
              </a:solidFill>
            </a:endParaRPr>
          </a:p>
        </p:txBody>
      </p:sp>
      <p:cxnSp>
        <p:nvCxnSpPr>
          <p:cNvPr id="10" name="Straight Arrow Connector 9"/>
          <p:cNvCxnSpPr>
            <a:stCxn id="5" idx="3"/>
          </p:cNvCxnSpPr>
          <p:nvPr/>
        </p:nvCxnSpPr>
        <p:spPr>
          <a:xfrm flipV="1">
            <a:off x="3668190" y="4149080"/>
            <a:ext cx="975818" cy="5447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3"/>
          </p:cNvCxnSpPr>
          <p:nvPr/>
        </p:nvCxnSpPr>
        <p:spPr>
          <a:xfrm>
            <a:off x="3668190" y="4693786"/>
            <a:ext cx="1047826" cy="8954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</p:cNvCxnSpPr>
          <p:nvPr/>
        </p:nvCxnSpPr>
        <p:spPr>
          <a:xfrm flipV="1">
            <a:off x="3419725" y="4437112"/>
            <a:ext cx="1296291" cy="683206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3"/>
          </p:cNvCxnSpPr>
          <p:nvPr/>
        </p:nvCxnSpPr>
        <p:spPr>
          <a:xfrm>
            <a:off x="3419725" y="5120318"/>
            <a:ext cx="1368299" cy="756954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316" idx="3"/>
          </p:cNvCxnSpPr>
          <p:nvPr/>
        </p:nvCxnSpPr>
        <p:spPr>
          <a:xfrm flipH="1" flipV="1">
            <a:off x="5421754" y="4293096"/>
            <a:ext cx="1020912" cy="6413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3316" idx="3"/>
          </p:cNvCxnSpPr>
          <p:nvPr/>
        </p:nvCxnSpPr>
        <p:spPr>
          <a:xfrm flipH="1">
            <a:off x="5205730" y="4934402"/>
            <a:ext cx="1236936" cy="7988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6" idx="1"/>
          </p:cNvCxnSpPr>
          <p:nvPr/>
        </p:nvCxnSpPr>
        <p:spPr>
          <a:xfrm flipH="1" flipV="1">
            <a:off x="6156176" y="4149080"/>
            <a:ext cx="1881624" cy="899230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6" idx="1"/>
          </p:cNvCxnSpPr>
          <p:nvPr/>
        </p:nvCxnSpPr>
        <p:spPr>
          <a:xfrm flipH="1">
            <a:off x="5868144" y="5048310"/>
            <a:ext cx="2169656" cy="396914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2464586" y="1394762"/>
            <a:ext cx="4214828" cy="1897087"/>
            <a:chOff x="1554384" y="1394762"/>
            <a:chExt cx="4214828" cy="1897087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1554384" y="2091520"/>
              <a:ext cx="4214828" cy="12003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i-FI" dirty="0">
                  <a:solidFill>
                    <a:srgbClr val="000000"/>
                  </a:solidFill>
                </a:rPr>
                <a:t>Joen Pizza Special Y-tunnus: 2129577-6 Käyntiosoite: </a:t>
              </a:r>
              <a:r>
                <a:rPr lang="fi-FI" dirty="0" smtClean="0">
                  <a:solidFill>
                    <a:srgbClr val="FF0000"/>
                  </a:solidFill>
                </a:rPr>
                <a:t>Koskikatu</a:t>
              </a:r>
              <a:r>
                <a:rPr lang="fi-FI" dirty="0" smtClean="0">
                  <a:solidFill>
                    <a:srgbClr val="000000"/>
                  </a:solidFill>
                </a:rPr>
                <a:t> </a:t>
              </a:r>
              <a:r>
                <a:rPr lang="fi-FI" dirty="0">
                  <a:solidFill>
                    <a:srgbClr val="00B050"/>
                  </a:solidFill>
                </a:rPr>
                <a:t>17</a:t>
              </a:r>
              <a:r>
                <a:rPr lang="fi-FI" dirty="0">
                  <a:solidFill>
                    <a:srgbClr val="000000"/>
                  </a:solidFill>
                </a:rPr>
                <a:t> </a:t>
              </a:r>
              <a:r>
                <a:rPr lang="fi-FI" dirty="0">
                  <a:solidFill>
                    <a:srgbClr val="7030A0"/>
                  </a:solidFill>
                </a:rPr>
                <a:t>80100</a:t>
              </a:r>
              <a:r>
                <a:rPr lang="fi-FI" dirty="0">
                  <a:solidFill>
                    <a:srgbClr val="000000"/>
                  </a:solidFill>
                </a:rPr>
                <a:t> </a:t>
              </a:r>
              <a:r>
                <a:rPr lang="fi-FI" dirty="0">
                  <a:solidFill>
                    <a:srgbClr val="00B0F0"/>
                  </a:solidFill>
                </a:rPr>
                <a:t>JOENSUU</a:t>
              </a:r>
              <a:r>
                <a:rPr lang="fi-FI" dirty="0">
                  <a:solidFill>
                    <a:srgbClr val="000000"/>
                  </a:solidFill>
                </a:rPr>
                <a:t> Puhelin: 013-220246 Virallinen toimiala: Kahvila-ravintolat</a:t>
              </a:r>
              <a:endParaRPr lang="ro-RO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90561" y="1394762"/>
              <a:ext cx="1336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Street name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89151" y="1401163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number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217610" y="1394762"/>
              <a:ext cx="1050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postcode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39176" y="1401163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city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29" name="Straight Arrow Connector 28"/>
            <p:cNvCxnSpPr>
              <a:stCxn id="22" idx="2"/>
            </p:cNvCxnSpPr>
            <p:nvPr/>
          </p:nvCxnSpPr>
          <p:spPr>
            <a:xfrm>
              <a:off x="2658661" y="1764094"/>
              <a:ext cx="630490" cy="69225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4" idx="2"/>
            </p:cNvCxnSpPr>
            <p:nvPr/>
          </p:nvCxnSpPr>
          <p:spPr>
            <a:xfrm>
              <a:off x="3753381" y="1770495"/>
              <a:ext cx="190337" cy="685855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6" idx="2"/>
            </p:cNvCxnSpPr>
            <p:nvPr/>
          </p:nvCxnSpPr>
          <p:spPr>
            <a:xfrm flipH="1">
              <a:off x="4453656" y="1764094"/>
              <a:ext cx="289323" cy="692256"/>
            </a:xfrm>
            <a:prstGeom prst="straightConnector1">
              <a:avLst/>
            </a:prstGeom>
            <a:ln>
              <a:solidFill>
                <a:srgbClr val="7030A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8" idx="2"/>
            </p:cNvCxnSpPr>
            <p:nvPr/>
          </p:nvCxnSpPr>
          <p:spPr>
            <a:xfrm flipH="1">
              <a:off x="5239176" y="1770495"/>
              <a:ext cx="259046" cy="685855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4" name="Title 1"/>
          <p:cNvSpPr txBox="1">
            <a:spLocks/>
          </p:cNvSpPr>
          <p:nvPr/>
        </p:nvSpPr>
        <p:spPr>
          <a:xfrm>
            <a:off x="246126" y="227968"/>
            <a:ext cx="7886700" cy="903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Address detection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198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841248" y="1585661"/>
            <a:ext cx="7498080" cy="2803461"/>
          </a:xfrm>
        </p:spPr>
        <p:txBody>
          <a:bodyPr>
            <a:normAutofit/>
          </a:bodyPr>
          <a:lstStyle/>
          <a:p>
            <a:r>
              <a:rPr lang="en-US" dirty="0" smtClean="0"/>
              <a:t>Extracting service title from single and brand webpages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6" t="10845" r="18869" b="4963"/>
          <a:stretch/>
        </p:blipFill>
        <p:spPr bwMode="auto">
          <a:xfrm>
            <a:off x="154545" y="1298741"/>
            <a:ext cx="3843646" cy="27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55156" t="6770" r="4948" b="23958"/>
          <a:stretch/>
        </p:blipFill>
        <p:spPr>
          <a:xfrm>
            <a:off x="4868217" y="1324497"/>
            <a:ext cx="4114766" cy="2720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l="55210" t="6971" r="5780" b="24013"/>
          <a:stretch/>
        </p:blipFill>
        <p:spPr>
          <a:xfrm>
            <a:off x="2047742" y="2793257"/>
            <a:ext cx="5347343" cy="3582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4308" y="2670577"/>
            <a:ext cx="2048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Services directory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47492" y="929405"/>
            <a:ext cx="1507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Single service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6722" y="929405"/>
            <a:ext cx="1507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Brand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4545" y="293862"/>
            <a:ext cx="7886700" cy="3163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What types of websites are there?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004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85726" y="1619246"/>
            <a:ext cx="8753474" cy="3669582"/>
            <a:chOff x="114300" y="1015994"/>
            <a:chExt cx="11671299" cy="4892776"/>
          </a:xfrm>
        </p:grpSpPr>
        <p:sp>
          <p:nvSpPr>
            <p:cNvPr id="5" name="TextBox 4"/>
            <p:cNvSpPr txBox="1"/>
            <p:nvPr/>
          </p:nvSpPr>
          <p:spPr>
            <a:xfrm>
              <a:off x="3429000" y="1586717"/>
              <a:ext cx="44196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http://www.example.com/path</a:t>
              </a:r>
            </a:p>
          </p:txBody>
        </p:sp>
        <p:sp>
          <p:nvSpPr>
            <p:cNvPr id="12" name="Flowchart: Decision 11"/>
            <p:cNvSpPr/>
            <p:nvPr/>
          </p:nvSpPr>
          <p:spPr>
            <a:xfrm>
              <a:off x="4893596" y="2331613"/>
              <a:ext cx="1500386" cy="1081825"/>
            </a:xfrm>
            <a:prstGeom prst="flowChartDecision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43835" y="2658627"/>
              <a:ext cx="10303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Path?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727200" y="3673667"/>
              <a:ext cx="2520830" cy="122853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Service directory 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</a:t>
              </a:r>
            </a:p>
          </p:txBody>
        </p:sp>
        <p:cxnSp>
          <p:nvCxnSpPr>
            <p:cNvPr id="17" name="Straight Arrow Connector 16"/>
            <p:cNvCxnSpPr>
              <a:stCxn id="5" idx="2"/>
              <a:endCxn id="12" idx="0"/>
            </p:cNvCxnSpPr>
            <p:nvPr/>
          </p:nvCxnSpPr>
          <p:spPr>
            <a:xfrm>
              <a:off x="5638800" y="2079159"/>
              <a:ext cx="4989" cy="25245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6393983" y="2883049"/>
              <a:ext cx="192026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8314249" y="2883257"/>
              <a:ext cx="3232" cy="5409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906786" y="2491465"/>
              <a:ext cx="7331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404657" y="2478765"/>
              <a:ext cx="7132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Yes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>
              <a:off x="9766300" y="4287857"/>
              <a:ext cx="686983" cy="22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9766299" y="3889930"/>
              <a:ext cx="6455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089502" y="3889930"/>
              <a:ext cx="7090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Yes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04657" y="1015994"/>
              <a:ext cx="12527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Scheme  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30279" y="1015994"/>
              <a:ext cx="112533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host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876122" y="1015994"/>
              <a:ext cx="89610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path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7236602" y="1373876"/>
              <a:ext cx="1" cy="3052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10453283" y="4287933"/>
              <a:ext cx="1" cy="10018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5635750" y="1373876"/>
              <a:ext cx="1" cy="3052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4035714" y="1378172"/>
              <a:ext cx="1" cy="3052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Flowchart: Decision 42"/>
            <p:cNvSpPr/>
            <p:nvPr/>
          </p:nvSpPr>
          <p:spPr>
            <a:xfrm>
              <a:off x="6881876" y="3419666"/>
              <a:ext cx="2884423" cy="1736383"/>
            </a:xfrm>
            <a:prstGeom prst="flowChartDecision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397068" y="3824673"/>
              <a:ext cx="1932277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No. of postal addresses&gt;1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5928852" y="4287933"/>
              <a:ext cx="0" cy="10018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953806" y="2873646"/>
              <a:ext cx="19397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2953806" y="2873646"/>
              <a:ext cx="0" cy="8000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5928852" y="4287857"/>
              <a:ext cx="97793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4248031" y="4287857"/>
              <a:ext cx="12319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1084591" y="4287857"/>
              <a:ext cx="64260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5479963" y="4287857"/>
              <a:ext cx="0" cy="10018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1084591" y="4275562"/>
              <a:ext cx="323" cy="10526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5044691" y="5293217"/>
              <a:ext cx="133445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4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Brand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151546" y="5293217"/>
              <a:ext cx="263405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4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Single service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14300" y="5293217"/>
              <a:ext cx="305069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4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Service directory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407053" y="3889930"/>
              <a:ext cx="72513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064120" y="3904798"/>
              <a:ext cx="7090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Yes</a:t>
              </a:r>
            </a:p>
          </p:txBody>
        </p:sp>
      </p:grpSp>
      <p:sp>
        <p:nvSpPr>
          <p:cNvPr id="45" name="Title 1"/>
          <p:cNvSpPr txBox="1">
            <a:spLocks/>
          </p:cNvSpPr>
          <p:nvPr/>
        </p:nvSpPr>
        <p:spPr>
          <a:xfrm>
            <a:off x="246126" y="227968"/>
            <a:ext cx="7886700" cy="903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Single service or brand website?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197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46126" y="227968"/>
            <a:ext cx="7886700" cy="903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Service directory or brand website?</a:t>
            </a:r>
            <a:endParaRPr lang="en-US" sz="4000" b="1" dirty="0">
              <a:latin typeface="+mn-lt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504" t="6607" r="13227" b="4973"/>
          <a:stretch/>
        </p:blipFill>
        <p:spPr>
          <a:xfrm>
            <a:off x="2348737" y="1131602"/>
            <a:ext cx="4803118" cy="54327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22110" y="4504630"/>
            <a:ext cx="1129746" cy="20597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ectangle 9"/>
          <p:cNvSpPr/>
          <p:nvPr/>
        </p:nvSpPr>
        <p:spPr>
          <a:xfrm>
            <a:off x="4814948" y="2898315"/>
            <a:ext cx="1021611" cy="11314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ectangle 10"/>
          <p:cNvSpPr/>
          <p:nvPr/>
        </p:nvSpPr>
        <p:spPr>
          <a:xfrm>
            <a:off x="2429164" y="2503055"/>
            <a:ext cx="3851563" cy="3952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xtBox 11"/>
          <p:cNvSpPr txBox="1"/>
          <p:nvPr/>
        </p:nvSpPr>
        <p:spPr>
          <a:xfrm>
            <a:off x="435460" y="2503055"/>
            <a:ext cx="130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Menu bar</a:t>
            </a:r>
            <a:endParaRPr lang="fi-FI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348878" y="3177834"/>
            <a:ext cx="130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Nested list</a:t>
            </a:r>
            <a:endParaRPr lang="fi-FI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481662" y="5242484"/>
            <a:ext cx="130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Minor list</a:t>
            </a:r>
            <a:endParaRPr lang="fi-FI" b="1" dirty="0"/>
          </a:p>
        </p:txBody>
      </p:sp>
      <p:cxnSp>
        <p:nvCxnSpPr>
          <p:cNvPr id="16" name="Straight Arrow Connector 15"/>
          <p:cNvCxnSpPr>
            <a:stCxn id="12" idx="3"/>
          </p:cNvCxnSpPr>
          <p:nvPr/>
        </p:nvCxnSpPr>
        <p:spPr>
          <a:xfrm>
            <a:off x="1737787" y="2687721"/>
            <a:ext cx="6109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920509" y="3362500"/>
            <a:ext cx="142836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170327" y="5436386"/>
            <a:ext cx="32980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30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2506</TotalTime>
  <Words>915</Words>
  <Application>Microsoft Office PowerPoint</Application>
  <PresentationFormat>On-screen Show (4:3)</PresentationFormat>
  <Paragraphs>335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MS Mincho</vt:lpstr>
      <vt:lpstr>Arial</vt:lpstr>
      <vt:lpstr>Calibri</vt:lpstr>
      <vt:lpstr>Calibri Light</vt:lpstr>
      <vt:lpstr>Times New Roman</vt:lpstr>
      <vt:lpstr>Office Theme</vt:lpstr>
      <vt:lpstr>Web mining: address, title and image</vt:lpstr>
      <vt:lpstr>Content of web pages</vt:lpstr>
      <vt:lpstr>PowerPoint Presentation</vt:lpstr>
      <vt:lpstr>What do we find?</vt:lpstr>
      <vt:lpstr>PowerPoint Presentation</vt:lpstr>
      <vt:lpstr>Extracting service title from single and brand webpages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Extracting services titles from service directories</vt:lpstr>
      <vt:lpstr>PowerPoint Presentation</vt:lpstr>
      <vt:lpstr>PowerPoint Presentation</vt:lpstr>
      <vt:lpstr>PowerPoint Presentation</vt:lpstr>
      <vt:lpstr>Extracting representative images</vt:lpstr>
      <vt:lpstr>Image attributes </vt:lpstr>
      <vt:lpstr>Image categorization</vt:lpstr>
      <vt:lpstr>PowerPoint Presentation</vt:lpstr>
      <vt:lpstr>Logos</vt:lpstr>
      <vt:lpstr>Banners</vt:lpstr>
      <vt:lpstr>Advertisements</vt:lpstr>
      <vt:lpstr>Formatting and icons</vt:lpstr>
      <vt:lpstr>Image scoring</vt:lpstr>
      <vt:lpstr>PowerPoint Presentation</vt:lpstr>
      <vt:lpstr>Image selection</vt:lpstr>
      <vt:lpstr>PowerPoint Presentation</vt:lpstr>
    </vt:vector>
  </TitlesOfParts>
  <Company>University of Eastern Finland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Najlaa</dc:creator>
  <cp:lastModifiedBy>Najlah Gali</cp:lastModifiedBy>
  <cp:revision>238</cp:revision>
  <dcterms:created xsi:type="dcterms:W3CDTF">2014-05-20T05:52:56Z</dcterms:created>
  <dcterms:modified xsi:type="dcterms:W3CDTF">2015-01-22T13:14:51Z</dcterms:modified>
</cp:coreProperties>
</file>