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89" r:id="rId3"/>
    <p:sldId id="292" r:id="rId4"/>
    <p:sldId id="288" r:id="rId5"/>
    <p:sldId id="267" r:id="rId6"/>
    <p:sldId id="274" r:id="rId7"/>
    <p:sldId id="262" r:id="rId8"/>
    <p:sldId id="261" r:id="rId9"/>
    <p:sldId id="275" r:id="rId10"/>
    <p:sldId id="26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6" userDrawn="1">
          <p15:clr>
            <a:srgbClr val="A4A3A4"/>
          </p15:clr>
        </p15:guide>
        <p15:guide id="2" pos="21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8A3"/>
    <a:srgbClr val="1589FF"/>
    <a:srgbClr val="5C809C"/>
    <a:srgbClr val="0000FF"/>
    <a:srgbClr val="20629E"/>
    <a:srgbClr val="B4C7E7"/>
    <a:srgbClr val="FFE699"/>
    <a:srgbClr val="FFC000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87838" autoAdjust="0"/>
  </p:normalViewPr>
  <p:slideViewPr>
    <p:cSldViewPr snapToGrid="0" snapToObjects="1">
      <p:cViewPr varScale="1">
        <p:scale>
          <a:sx n="74" d="100"/>
          <a:sy n="74" d="100"/>
        </p:scale>
        <p:origin x="341" y="58"/>
      </p:cViewPr>
      <p:guideLst>
        <p:guide orient="horz" pos="436"/>
        <p:guide pos="21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4A9B8D-9509-3840-A40B-A455F65F47A5}" type="datetimeFigureOut">
              <a:rPr lang="en-US" smtClean="0"/>
              <a:t>10/10/2018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EF7B25-DE29-2E4E-9382-0FC24F213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85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o-RO" dirty="0" smtClean="0"/>
              <a:t>Zbor direct, mai nou</a:t>
            </a:r>
            <a:endParaRPr lang="en-GB" dirty="0" smtClean="0"/>
          </a:p>
          <a:p>
            <a:r>
              <a:rPr lang="en-GB" dirty="0" err="1" smtClean="0"/>
              <a:t>Acelasi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fus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orar</a:t>
            </a:r>
            <a:endParaRPr lang="en-GB" baseline="0" dirty="0" smtClean="0"/>
          </a:p>
          <a:p>
            <a:r>
              <a:rPr lang="en-GB" baseline="0" dirty="0" err="1" smtClean="0"/>
              <a:t>Engleza</a:t>
            </a:r>
            <a:endParaRPr lang="fi-FI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F7B25-DE29-2E4E-9382-0FC24F213DE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734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o-RO" dirty="0" smtClean="0"/>
              <a:t>E</a:t>
            </a:r>
            <a:r>
              <a:rPr lang="ro-RO" baseline="0" dirty="0" smtClean="0"/>
              <a:t> in zona lacurilor.</a:t>
            </a:r>
          </a:p>
          <a:p>
            <a:r>
              <a:rPr lang="ro-RO" baseline="0" dirty="0" smtClean="0"/>
              <a:t>Finlanda are multe lacuri. Mult peste 1000, 100 de mii chiar.</a:t>
            </a:r>
          </a:p>
          <a:p>
            <a:r>
              <a:rPr lang="ro-RO" baseline="0" dirty="0" smtClean="0"/>
              <a:t>Natura aproape de facultate.. Iar ca veni vorba... UEF</a:t>
            </a:r>
            <a:endParaRPr lang="fi-FI" baseline="0" dirty="0" smtClean="0"/>
          </a:p>
          <a:p>
            <a:r>
              <a:rPr lang="fi-FI" baseline="0" dirty="0" smtClean="0"/>
              <a:t>SP PIC</a:t>
            </a:r>
            <a:endParaRPr lang="ro-RO" baseline="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F7B25-DE29-2E4E-9382-0FC24F213DE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285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F7B25-DE29-2E4E-9382-0FC24F213DE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3705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 smtClean="0"/>
              <a:t>Aflii</a:t>
            </a:r>
            <a:r>
              <a:rPr lang="fi-FI" dirty="0" smtClean="0"/>
              <a:t> de </a:t>
            </a:r>
            <a:r>
              <a:rPr lang="fi-FI" dirty="0" err="1" smtClean="0"/>
              <a:t>bursa</a:t>
            </a:r>
            <a:r>
              <a:rPr lang="fi-FI" dirty="0" smtClean="0"/>
              <a:t> </a:t>
            </a:r>
            <a:r>
              <a:rPr lang="fi-FI" dirty="0" err="1" smtClean="0"/>
              <a:t>din</a:t>
            </a:r>
            <a:r>
              <a:rPr lang="fi-FI" dirty="0" smtClean="0"/>
              <a:t> </a:t>
            </a:r>
            <a:r>
              <a:rPr lang="fi-FI" dirty="0" err="1" smtClean="0"/>
              <a:t>timp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F7B25-DE29-2E4E-9382-0FC24F213DE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7810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F7B25-DE29-2E4E-9382-0FC24F213DE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13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Eu</a:t>
            </a:r>
            <a:r>
              <a:rPr lang="en-US" dirty="0" smtClean="0"/>
              <a:t>… cum </a:t>
            </a:r>
            <a:r>
              <a:rPr lang="en-US" dirty="0" err="1" smtClean="0"/>
              <a:t>sunt</a:t>
            </a:r>
            <a:r>
              <a:rPr lang="en-US" dirty="0" smtClean="0"/>
              <a:t> </a:t>
            </a:r>
            <a:r>
              <a:rPr lang="en-US" dirty="0" err="1" smtClean="0"/>
              <a:t>finlandezii</a:t>
            </a:r>
            <a:r>
              <a:rPr lang="en-US" dirty="0" smtClean="0"/>
              <a:t>…</a:t>
            </a:r>
          </a:p>
          <a:p>
            <a:r>
              <a:rPr lang="fi-FI" dirty="0" err="1" smtClean="0"/>
              <a:t>Juma</a:t>
            </a:r>
            <a:r>
              <a:rPr lang="fi-FI" baseline="0" dirty="0" smtClean="0"/>
              <a:t> de </a:t>
            </a:r>
            <a:r>
              <a:rPr lang="fi-FI" baseline="0" dirty="0" err="1" smtClean="0"/>
              <a:t>metru</a:t>
            </a:r>
            <a:endParaRPr lang="fi-FI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F7B25-DE29-2E4E-9382-0FC24F213DE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8403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F7B25-DE29-2E4E-9382-0FC24F213DE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6226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May or may not increase your chances</a:t>
            </a:r>
            <a:r>
              <a:rPr lang="en-US" baseline="0" dirty="0" smtClean="0"/>
              <a:t> </a:t>
            </a:r>
            <a:r>
              <a:rPr lang="en-US" baseline="0" dirty="0" smtClean="0">
                <a:sym typeface="Wingdings" panose="05000000000000000000" pitchFamily="2" charset="2"/>
              </a:rPr>
              <a:t>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F7B25-DE29-2E4E-9382-0FC24F213DE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813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7A415-DFD7-6E4C-9879-34089F5F9090}" type="datetimeFigureOut">
              <a:rPr lang="en-US" smtClean="0"/>
              <a:t>10/10/2018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4AB54-8FF2-C84F-9345-CAB49F0C9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608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7A415-DFD7-6E4C-9879-34089F5F9090}" type="datetimeFigureOut">
              <a:rPr lang="en-US" smtClean="0"/>
              <a:t>10/10/2018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4AB54-8FF2-C84F-9345-CAB49F0C9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745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7A415-DFD7-6E4C-9879-34089F5F9090}" type="datetimeFigureOut">
              <a:rPr lang="en-US" smtClean="0"/>
              <a:t>10/10/2018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4AB54-8FF2-C84F-9345-CAB49F0C9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982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7A415-DFD7-6E4C-9879-34089F5F9090}" type="datetimeFigureOut">
              <a:rPr lang="en-US" smtClean="0"/>
              <a:t>10/10/2018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4AB54-8FF2-C84F-9345-CAB49F0C9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744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7A415-DFD7-6E4C-9879-34089F5F9090}" type="datetimeFigureOut">
              <a:rPr lang="en-US" smtClean="0"/>
              <a:t>10/10/2018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4AB54-8FF2-C84F-9345-CAB49F0C9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376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7A415-DFD7-6E4C-9879-34089F5F9090}" type="datetimeFigureOut">
              <a:rPr lang="en-US" smtClean="0"/>
              <a:t>10/10/2018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4AB54-8FF2-C84F-9345-CAB49F0C9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910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7A415-DFD7-6E4C-9879-34089F5F9090}" type="datetimeFigureOut">
              <a:rPr lang="en-US" smtClean="0"/>
              <a:t>10/10/2018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4AB54-8FF2-C84F-9345-CAB49F0C9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202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7A415-DFD7-6E4C-9879-34089F5F9090}" type="datetimeFigureOut">
              <a:rPr lang="en-US" smtClean="0"/>
              <a:t>10/10/2018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4AB54-8FF2-C84F-9345-CAB49F0C9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541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7A415-DFD7-6E4C-9879-34089F5F9090}" type="datetimeFigureOut">
              <a:rPr lang="en-US" smtClean="0"/>
              <a:t>10/10/2018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4AB54-8FF2-C84F-9345-CAB49F0C9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378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7A415-DFD7-6E4C-9879-34089F5F9090}" type="datetimeFigureOut">
              <a:rPr lang="en-US" smtClean="0"/>
              <a:t>10/10/2018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4AB54-8FF2-C84F-9345-CAB49F0C9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429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7A415-DFD7-6E4C-9879-34089F5F9090}" type="datetimeFigureOut">
              <a:rPr lang="en-US" smtClean="0"/>
              <a:t>10/10/2018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4AB54-8FF2-C84F-9345-CAB49F0C9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20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D7A415-DFD7-6E4C-9879-34089F5F9090}" type="datetimeFigureOut">
              <a:rPr lang="en-US" smtClean="0"/>
              <a:t>10/10/2018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74AB54-8FF2-C84F-9345-CAB49F0C9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904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microsoft.com/office/2007/relationships/hdphoto" Target="../media/hdphoto1.wdp"/><Relationship Id="rId9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0608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>
                <a:latin typeface="+mn-lt"/>
              </a:rPr>
              <a:t>IMPIT</a:t>
            </a:r>
            <a:br>
              <a:rPr lang="en-US" b="1" dirty="0" smtClean="0">
                <a:latin typeface="+mn-lt"/>
              </a:rPr>
            </a:br>
            <a:r>
              <a:rPr lang="en-US" sz="5300" b="1" dirty="0" smtClean="0">
                <a:solidFill>
                  <a:srgbClr val="0098A3"/>
                </a:solidFill>
                <a:latin typeface="+mn-lt"/>
              </a:rPr>
              <a:t>I</a:t>
            </a:r>
            <a:r>
              <a:rPr lang="en-US" sz="53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nternational </a:t>
            </a:r>
            <a:r>
              <a:rPr lang="en-US" sz="5300" b="1" dirty="0" smtClean="0">
                <a:solidFill>
                  <a:srgbClr val="0098A3"/>
                </a:solidFill>
                <a:latin typeface="+mn-lt"/>
              </a:rPr>
              <a:t>M</a:t>
            </a:r>
            <a:r>
              <a:rPr lang="en-US" sz="53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aster’s </a:t>
            </a:r>
            <a:r>
              <a:rPr lang="en-US" sz="5300" b="1" dirty="0" smtClean="0">
                <a:solidFill>
                  <a:srgbClr val="0098A3"/>
                </a:solidFill>
                <a:latin typeface="+mn-lt"/>
              </a:rPr>
              <a:t>P</a:t>
            </a:r>
            <a:r>
              <a:rPr lang="en-US" sz="53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rogram in </a:t>
            </a:r>
            <a:r>
              <a:rPr lang="en-US" sz="5300" b="1" dirty="0" smtClean="0">
                <a:solidFill>
                  <a:srgbClr val="0098A3"/>
                </a:solidFill>
                <a:latin typeface="+mn-lt"/>
              </a:rPr>
              <a:t>I</a:t>
            </a:r>
            <a:r>
              <a:rPr lang="en-US" sz="53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nformation </a:t>
            </a:r>
            <a:r>
              <a:rPr lang="en-US" sz="5300" b="1" dirty="0" smtClean="0">
                <a:solidFill>
                  <a:srgbClr val="0098A3"/>
                </a:solidFill>
                <a:latin typeface="+mn-lt"/>
              </a:rPr>
              <a:t>T</a:t>
            </a:r>
            <a:r>
              <a:rPr lang="en-US" sz="53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echnology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144838"/>
            <a:ext cx="9144000" cy="1655762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sz="2800" b="1" noProof="1" smtClean="0"/>
              <a:t>Radu Mariescu Istodor</a:t>
            </a:r>
          </a:p>
          <a:p>
            <a:pPr>
              <a:spcBef>
                <a:spcPts val="600"/>
              </a:spcBef>
            </a:pPr>
            <a:r>
              <a:rPr lang="ro-RO" sz="2800" b="1" noProof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10</a:t>
            </a:r>
            <a:r>
              <a:rPr lang="en-US" sz="2800" b="1" noProof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.10.2018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073" y="4010853"/>
            <a:ext cx="2917853" cy="254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24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6294" y="13439"/>
            <a:ext cx="8805706" cy="1325563"/>
          </a:xfrm>
        </p:spPr>
        <p:txBody>
          <a:bodyPr/>
          <a:lstStyle/>
          <a:p>
            <a:pPr algn="ctr"/>
            <a:r>
              <a:rPr lang="ro-RO" b="1" dirty="0" smtClean="0">
                <a:latin typeface="+mn-lt"/>
              </a:rPr>
              <a:t>Aplicații se primesc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86295" y="1015569"/>
            <a:ext cx="8805704" cy="608515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10000"/>
              </a:lnSpc>
              <a:spcBef>
                <a:spcPts val="600"/>
              </a:spcBef>
              <a:buNone/>
            </a:pPr>
            <a:r>
              <a:rPr lang="ro-RO" sz="3200" b="1" dirty="0" smtClean="0"/>
              <a:t>1 Noiembrie</a:t>
            </a:r>
            <a:r>
              <a:rPr lang="en-US" sz="3200" b="1" dirty="0" smtClean="0"/>
              <a:t> 2018 – </a:t>
            </a:r>
            <a:r>
              <a:rPr lang="ro-RO" sz="3200" b="1" dirty="0" smtClean="0"/>
              <a:t>31 Ianuarie</a:t>
            </a:r>
            <a:r>
              <a:rPr lang="en-US" sz="3200" b="1" dirty="0" smtClean="0"/>
              <a:t> 2019</a:t>
            </a:r>
            <a:endParaRPr lang="en-US" sz="1100" dirty="0"/>
          </a:p>
          <a:p>
            <a:pPr marL="0" lv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900" dirty="0">
              <a:latin typeface="Arial" panose="020B0604020202020204" pitchFamily="34" charset="0"/>
            </a:endParaRPr>
          </a:p>
          <a:p>
            <a:pPr marL="0" lv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900" dirty="0" smtClean="0">
              <a:latin typeface="Arial" panose="020B0604020202020204" pitchFamily="34" charset="0"/>
            </a:endParaRPr>
          </a:p>
          <a:p>
            <a:pPr marL="0" lv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900" dirty="0">
              <a:latin typeface="Arial" panose="020B0604020202020204" pitchFamily="34" charset="0"/>
            </a:endParaRPr>
          </a:p>
          <a:p>
            <a:pPr marL="0" lv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900" dirty="0">
              <a:latin typeface="Arial" panose="020B0604020202020204" pitchFamily="34" charset="0"/>
            </a:endParaRPr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6401"/>
            <a:ext cx="3386295" cy="49414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293" y="4885062"/>
            <a:ext cx="8805707" cy="19729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08" y="4923696"/>
            <a:ext cx="2243004" cy="1937807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3386293" y="4347902"/>
            <a:ext cx="8805704" cy="12067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buFont typeface="Arial"/>
              <a:buNone/>
            </a:pPr>
            <a:r>
              <a:rPr lang="en-US" dirty="0" smtClean="0">
                <a:solidFill>
                  <a:srgbClr val="0098A3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  <a:t>impit.org</a:t>
            </a:r>
            <a:endParaRPr lang="ro-RO" dirty="0" smtClean="0">
              <a:solidFill>
                <a:srgbClr val="0098A3"/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Font typeface="Arial"/>
              <a:buNone/>
            </a:pPr>
            <a:r>
              <a:rPr lang="en-US" dirty="0" smtClean="0">
                <a:solidFill>
                  <a:srgbClr val="0098A3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  <a:t>facebook.com/</a:t>
            </a:r>
            <a:r>
              <a:rPr lang="en-US" dirty="0" err="1" smtClean="0">
                <a:solidFill>
                  <a:srgbClr val="0098A3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  <a:t>ImpitFinland</a:t>
            </a:r>
            <a:endParaRPr lang="en-US" altLang="en-US" sz="1900" dirty="0" smtClean="0">
              <a:solidFill>
                <a:srgbClr val="0098A3"/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latin typeface="Arial" panose="020B0604020202020204" pitchFamily="34" charset="0"/>
            </a:endParaRPr>
          </a:p>
          <a:p>
            <a:pPr mar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/>
              <a:buNone/>
            </a:pPr>
            <a:endParaRPr lang="en-US" altLang="en-US" sz="1900" dirty="0" smtClean="0">
              <a:solidFill>
                <a:srgbClr val="0098A3"/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latin typeface="Arial" panose="020B0604020202020204" pitchFamily="34" charset="0"/>
            </a:endParaRPr>
          </a:p>
          <a:p>
            <a:pPr mar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/>
              <a:buNone/>
            </a:pPr>
            <a:endParaRPr lang="en-US" altLang="en-US" sz="1900" dirty="0" smtClean="0">
              <a:solidFill>
                <a:srgbClr val="0098A3"/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latin typeface="Arial" panose="020B0604020202020204" pitchFamily="34" charset="0"/>
            </a:endParaRPr>
          </a:p>
          <a:p>
            <a:pPr mar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/>
              <a:buNone/>
            </a:pPr>
            <a:endParaRPr lang="en-US" altLang="en-US" sz="1900" dirty="0" smtClean="0">
              <a:solidFill>
                <a:srgbClr val="0098A3"/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latin typeface="Arial" panose="020B0604020202020204" pitchFamily="34" charset="0"/>
            </a:endParaRPr>
          </a:p>
          <a:p>
            <a:pPr marL="0" indent="0" algn="ctr">
              <a:buFont typeface="Arial"/>
              <a:buNone/>
            </a:pPr>
            <a:endParaRPr lang="en-US" dirty="0">
              <a:solidFill>
                <a:srgbClr val="0098A3"/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600651" y="2052806"/>
            <a:ext cx="6890764" cy="18385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/>
              <a:buNone/>
            </a:pPr>
            <a:r>
              <a:rPr lang="fi-FI" sz="3200" b="1" dirty="0" err="1" smtClean="0"/>
              <a:t>Cerin</a:t>
            </a:r>
            <a:r>
              <a:rPr lang="ro-RO" sz="3200" b="1" dirty="0" smtClean="0"/>
              <a:t>țe</a:t>
            </a:r>
            <a:endParaRPr lang="en-US" sz="3200" b="1" dirty="0" smtClean="0"/>
          </a:p>
          <a:p>
            <a:pPr lvl="1"/>
            <a:r>
              <a:rPr lang="ro-RO" sz="3200" dirty="0" smtClean="0"/>
              <a:t>BSc în Computer Science sau IT</a:t>
            </a:r>
            <a:endParaRPr lang="en-US" sz="3200" dirty="0" smtClean="0"/>
          </a:p>
          <a:p>
            <a:pPr lvl="1"/>
            <a:r>
              <a:rPr lang="ro-RO" sz="3200" dirty="0" smtClean="0"/>
              <a:t>Certificat de limbă (</a:t>
            </a:r>
            <a:r>
              <a:rPr lang="ro-RO" sz="3200" dirty="0" smtClean="0">
                <a:solidFill>
                  <a:srgbClr val="0098A3"/>
                </a:solidFill>
              </a:rPr>
              <a:t>TOEFL</a:t>
            </a:r>
            <a:r>
              <a:rPr lang="ro-RO" sz="3200" dirty="0" smtClean="0"/>
              <a:t>,</a:t>
            </a:r>
            <a:r>
              <a:rPr lang="ro-RO" sz="3200" dirty="0" smtClean="0">
                <a:solidFill>
                  <a:srgbClr val="FF0000"/>
                </a:solidFill>
              </a:rPr>
              <a:t> </a:t>
            </a:r>
            <a:r>
              <a:rPr lang="ro-RO" sz="3200" dirty="0" smtClean="0">
                <a:solidFill>
                  <a:srgbClr val="0098A3"/>
                </a:solidFill>
              </a:rPr>
              <a:t>IELTS</a:t>
            </a:r>
            <a:r>
              <a:rPr lang="ro-RO" sz="3200" dirty="0" smtClean="0"/>
              <a:t>)</a:t>
            </a:r>
            <a:endParaRPr lang="en-US" sz="3200" b="1" dirty="0">
              <a:solidFill>
                <a:srgbClr val="0098A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44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36563"/>
            <a:ext cx="9144000" cy="2387600"/>
          </a:xfrm>
        </p:spPr>
        <p:txBody>
          <a:bodyPr>
            <a:norm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>
                <a:latin typeface="+mn-lt"/>
              </a:rPr>
              <a:t>Quiz</a:t>
            </a:r>
            <a:endParaRPr lang="en-US" b="1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073" y="2601153"/>
            <a:ext cx="2917853" cy="254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71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352" y="249073"/>
            <a:ext cx="10515600" cy="1325563"/>
          </a:xfrm>
        </p:spPr>
        <p:txBody>
          <a:bodyPr/>
          <a:lstStyle/>
          <a:p>
            <a:r>
              <a:rPr lang="ro-RO" b="1" dirty="0" smtClean="0">
                <a:latin typeface="+mn-lt"/>
              </a:rPr>
              <a:t>Întrebarea 1</a:t>
            </a:r>
            <a:endParaRPr lang="en-US" b="1" dirty="0"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63352" y="2001607"/>
            <a:ext cx="10515600" cy="10118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o-RO" sz="3600" dirty="0" smtClean="0"/>
              <a:t>Când începe perioada de înscriere pentru</a:t>
            </a:r>
            <a:r>
              <a:rPr lang="en-US" sz="3600" dirty="0" smtClean="0"/>
              <a:t> </a:t>
            </a:r>
            <a:r>
              <a:rPr lang="en-US" sz="3600" dirty="0"/>
              <a:t>IMPIT</a:t>
            </a:r>
            <a:r>
              <a:rPr lang="en-US" sz="3600" dirty="0" smtClean="0"/>
              <a:t>:</a:t>
            </a:r>
            <a:endParaRPr lang="en-US" sz="3600" dirty="0"/>
          </a:p>
        </p:txBody>
      </p:sp>
      <p:sp>
        <p:nvSpPr>
          <p:cNvPr id="5" name="Rectangle 4"/>
          <p:cNvSpPr/>
          <p:nvPr/>
        </p:nvSpPr>
        <p:spPr>
          <a:xfrm>
            <a:off x="1136073" y="3302399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tabLst>
                <a:tab pos="2784475" algn="l"/>
              </a:tabLst>
            </a:pPr>
            <a:r>
              <a:rPr lang="en-US" sz="3200" dirty="0"/>
              <a:t>A. 1 </a:t>
            </a:r>
            <a:r>
              <a:rPr lang="ro-RO" sz="3200" dirty="0" smtClean="0"/>
              <a:t>Octombrie</a:t>
            </a:r>
            <a:r>
              <a:rPr lang="en-US" sz="3200" dirty="0" smtClean="0"/>
              <a:t>  </a:t>
            </a:r>
            <a:r>
              <a:rPr lang="ro-RO" sz="3200" dirty="0" smtClean="0"/>
              <a:t>	</a:t>
            </a:r>
            <a:r>
              <a:rPr lang="en-US" sz="3200" dirty="0" smtClean="0"/>
              <a:t>2018</a:t>
            </a:r>
            <a:endParaRPr lang="en-US" sz="3200" dirty="0"/>
          </a:p>
          <a:p>
            <a:pPr>
              <a:tabLst>
                <a:tab pos="2784475" algn="l"/>
              </a:tabLst>
            </a:pPr>
            <a:r>
              <a:rPr lang="en-US" sz="3200" dirty="0"/>
              <a:t>B. 1 </a:t>
            </a:r>
            <a:r>
              <a:rPr lang="ro-RO" sz="3200" dirty="0" smtClean="0"/>
              <a:t>Noiembrie</a:t>
            </a:r>
            <a:r>
              <a:rPr lang="en-US" sz="3200" dirty="0" smtClean="0"/>
              <a:t> </a:t>
            </a:r>
            <a:r>
              <a:rPr lang="ro-RO" sz="3200" dirty="0" smtClean="0"/>
              <a:t>	</a:t>
            </a:r>
            <a:r>
              <a:rPr lang="en-US" sz="3200" dirty="0" smtClean="0"/>
              <a:t>2018</a:t>
            </a:r>
            <a:endParaRPr lang="en-US" sz="3200" dirty="0"/>
          </a:p>
          <a:p>
            <a:pPr>
              <a:tabLst>
                <a:tab pos="2784475" algn="l"/>
              </a:tabLst>
            </a:pPr>
            <a:r>
              <a:rPr lang="en-US" sz="3200" dirty="0"/>
              <a:t>C. 1 </a:t>
            </a:r>
            <a:r>
              <a:rPr lang="ro-RO" sz="3200" dirty="0" smtClean="0"/>
              <a:t>Decembrie</a:t>
            </a:r>
            <a:r>
              <a:rPr lang="en-US" sz="3200" dirty="0" smtClean="0"/>
              <a:t> </a:t>
            </a:r>
            <a:r>
              <a:rPr lang="ro-RO" sz="3200" dirty="0" smtClean="0"/>
              <a:t>	</a:t>
            </a:r>
            <a:r>
              <a:rPr lang="en-US" sz="3200" dirty="0" smtClean="0"/>
              <a:t>2018</a:t>
            </a:r>
            <a:endParaRPr lang="en-US" sz="3200" dirty="0"/>
          </a:p>
          <a:p>
            <a:pPr>
              <a:tabLst>
                <a:tab pos="2784475" algn="l"/>
              </a:tabLst>
            </a:pPr>
            <a:r>
              <a:rPr lang="en-US" sz="3200" dirty="0"/>
              <a:t>D. 1 </a:t>
            </a:r>
            <a:r>
              <a:rPr lang="ro-RO" sz="3200" dirty="0" smtClean="0"/>
              <a:t>Ianuarie</a:t>
            </a:r>
            <a:r>
              <a:rPr lang="en-US" sz="3200" dirty="0" smtClean="0"/>
              <a:t>  </a:t>
            </a:r>
            <a:r>
              <a:rPr lang="ro-RO" sz="3200" dirty="0" smtClean="0"/>
              <a:t>	</a:t>
            </a:r>
            <a:r>
              <a:rPr lang="en-US" sz="3200" dirty="0" smtClean="0"/>
              <a:t>2019</a:t>
            </a:r>
            <a:endParaRPr lang="fi-FI" sz="3200" dirty="0"/>
          </a:p>
        </p:txBody>
      </p:sp>
      <p:pic>
        <p:nvPicPr>
          <p:cNvPr id="4098" name="Picture 2" descr="http://www.uef.fi/documents/186898/320106/impitFB.jpg/9e5a134b-e186-4fa2-b42b-da8e04122714?t=14484372707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851" y="3177709"/>
            <a:ext cx="4805101" cy="24025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148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352" y="249073"/>
            <a:ext cx="10515600" cy="1325563"/>
          </a:xfrm>
        </p:spPr>
        <p:txBody>
          <a:bodyPr/>
          <a:lstStyle/>
          <a:p>
            <a:r>
              <a:rPr lang="ro-RO" b="1" dirty="0" smtClean="0">
                <a:latin typeface="+mn-lt"/>
              </a:rPr>
              <a:t>Întrebarea 2</a:t>
            </a:r>
            <a:endParaRPr lang="en-US" b="1" dirty="0"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63352" y="2001607"/>
            <a:ext cx="10515600" cy="10118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o-RO" sz="3600" dirty="0" smtClean="0"/>
              <a:t>Când se termină perioada de înscriere pentru</a:t>
            </a:r>
            <a:r>
              <a:rPr lang="en-US" sz="3600" dirty="0" smtClean="0"/>
              <a:t> </a:t>
            </a:r>
            <a:r>
              <a:rPr lang="en-US" sz="3600" dirty="0"/>
              <a:t>IMPIT</a:t>
            </a:r>
            <a:r>
              <a:rPr lang="en-US" sz="3600" dirty="0" smtClean="0"/>
              <a:t>:</a:t>
            </a:r>
            <a:endParaRPr lang="en-US" sz="3600" dirty="0"/>
          </a:p>
        </p:txBody>
      </p:sp>
      <p:sp>
        <p:nvSpPr>
          <p:cNvPr id="5" name="Rectangle 4"/>
          <p:cNvSpPr/>
          <p:nvPr/>
        </p:nvSpPr>
        <p:spPr>
          <a:xfrm>
            <a:off x="1136073" y="3302399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tabLst>
                <a:tab pos="2784475" algn="l"/>
              </a:tabLst>
            </a:pPr>
            <a:r>
              <a:rPr lang="en-US" sz="3200" dirty="0"/>
              <a:t>A. </a:t>
            </a:r>
            <a:r>
              <a:rPr lang="ro-RO" sz="3200" dirty="0" smtClean="0"/>
              <a:t>3</a:t>
            </a:r>
            <a:r>
              <a:rPr lang="en-US" sz="3200" dirty="0" smtClean="0"/>
              <a:t>1 </a:t>
            </a:r>
            <a:r>
              <a:rPr lang="ro-RO" sz="3200" dirty="0" smtClean="0"/>
              <a:t>Octombrie</a:t>
            </a:r>
            <a:r>
              <a:rPr lang="en-US" sz="3200" dirty="0" smtClean="0"/>
              <a:t>  2018</a:t>
            </a:r>
            <a:endParaRPr lang="en-US" sz="3200" dirty="0"/>
          </a:p>
          <a:p>
            <a:pPr>
              <a:tabLst>
                <a:tab pos="2868613" algn="l"/>
              </a:tabLst>
            </a:pPr>
            <a:r>
              <a:rPr lang="en-US" sz="3200" dirty="0"/>
              <a:t>B. </a:t>
            </a:r>
            <a:r>
              <a:rPr lang="ro-RO" sz="3200" dirty="0" smtClean="0"/>
              <a:t>3</a:t>
            </a:r>
            <a:r>
              <a:rPr lang="en-US" sz="3200" dirty="0" smtClean="0"/>
              <a:t>1 </a:t>
            </a:r>
            <a:r>
              <a:rPr lang="ro-RO" sz="3200" dirty="0" smtClean="0"/>
              <a:t>Noiembrie</a:t>
            </a:r>
            <a:r>
              <a:rPr lang="en-US" sz="3200" dirty="0" smtClean="0"/>
              <a:t> </a:t>
            </a:r>
            <a:r>
              <a:rPr lang="ro-RO" sz="3200" dirty="0" smtClean="0"/>
              <a:t>	</a:t>
            </a:r>
            <a:r>
              <a:rPr lang="en-US" sz="3200" dirty="0" smtClean="0"/>
              <a:t>2018</a:t>
            </a:r>
            <a:endParaRPr lang="en-US" sz="3200" dirty="0"/>
          </a:p>
          <a:p>
            <a:pPr>
              <a:tabLst>
                <a:tab pos="2784475" algn="l"/>
                <a:tab pos="2868613" algn="l"/>
              </a:tabLst>
            </a:pPr>
            <a:r>
              <a:rPr lang="en-US" sz="3200" dirty="0"/>
              <a:t>C. </a:t>
            </a:r>
            <a:r>
              <a:rPr lang="ro-RO" sz="3200" dirty="0" smtClean="0"/>
              <a:t>3</a:t>
            </a:r>
            <a:r>
              <a:rPr lang="en-US" sz="3200" dirty="0" smtClean="0"/>
              <a:t>1 </a:t>
            </a:r>
            <a:r>
              <a:rPr lang="ro-RO" sz="3200" dirty="0" smtClean="0"/>
              <a:t>Decembrie</a:t>
            </a:r>
            <a:r>
              <a:rPr lang="en-US" sz="3200" dirty="0" smtClean="0"/>
              <a:t> </a:t>
            </a:r>
            <a:r>
              <a:rPr lang="ro-RO" sz="3200" dirty="0"/>
              <a:t>	</a:t>
            </a:r>
            <a:r>
              <a:rPr lang="en-US" sz="3200" dirty="0" smtClean="0"/>
              <a:t>2018</a:t>
            </a:r>
            <a:endParaRPr lang="en-US" sz="3200" dirty="0"/>
          </a:p>
          <a:p>
            <a:pPr>
              <a:tabLst>
                <a:tab pos="2784475" algn="l"/>
                <a:tab pos="2868613" algn="l"/>
              </a:tabLst>
            </a:pPr>
            <a:r>
              <a:rPr lang="en-US" sz="3200" dirty="0"/>
              <a:t>D. </a:t>
            </a:r>
            <a:r>
              <a:rPr lang="ro-RO" sz="3200" dirty="0" smtClean="0"/>
              <a:t>3</a:t>
            </a:r>
            <a:r>
              <a:rPr lang="en-US" sz="3200" dirty="0" smtClean="0"/>
              <a:t>1 </a:t>
            </a:r>
            <a:r>
              <a:rPr lang="ro-RO" sz="3200" dirty="0" smtClean="0"/>
              <a:t>Ianuarie</a:t>
            </a:r>
            <a:r>
              <a:rPr lang="en-US" sz="3200" dirty="0" smtClean="0"/>
              <a:t>  </a:t>
            </a:r>
            <a:r>
              <a:rPr lang="ro-RO" sz="3200" dirty="0" smtClean="0"/>
              <a:t>		</a:t>
            </a:r>
            <a:r>
              <a:rPr lang="en-US" sz="3200" dirty="0" smtClean="0"/>
              <a:t>2019</a:t>
            </a:r>
            <a:endParaRPr lang="fi-FI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3851" y="3600594"/>
            <a:ext cx="4740843" cy="1553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671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352" y="249073"/>
            <a:ext cx="10515600" cy="1325563"/>
          </a:xfrm>
        </p:spPr>
        <p:txBody>
          <a:bodyPr/>
          <a:lstStyle/>
          <a:p>
            <a:r>
              <a:rPr lang="ro-RO" b="1" dirty="0" smtClean="0">
                <a:latin typeface="+mn-lt"/>
              </a:rPr>
              <a:t>Întrebarea 3</a:t>
            </a:r>
            <a:endParaRPr lang="en-US" b="1" dirty="0"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63352" y="2001607"/>
            <a:ext cx="10515600" cy="10118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o-RO" sz="3600" dirty="0" smtClean="0"/>
              <a:t>Cât este taxa de înscriere la</a:t>
            </a:r>
            <a:r>
              <a:rPr lang="en-US" sz="3600" dirty="0" smtClean="0"/>
              <a:t> </a:t>
            </a:r>
            <a:r>
              <a:rPr lang="en-US" sz="3600" dirty="0"/>
              <a:t>IMPIT</a:t>
            </a:r>
            <a:r>
              <a:rPr lang="en-US" sz="3600" dirty="0" smtClean="0"/>
              <a:t>:</a:t>
            </a:r>
            <a:endParaRPr lang="en-US" sz="3600" dirty="0"/>
          </a:p>
        </p:txBody>
      </p:sp>
      <p:sp>
        <p:nvSpPr>
          <p:cNvPr id="5" name="Rectangle 4"/>
          <p:cNvSpPr/>
          <p:nvPr/>
        </p:nvSpPr>
        <p:spPr>
          <a:xfrm>
            <a:off x="1136073" y="3302399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tabLst>
                <a:tab pos="2784475" algn="l"/>
              </a:tabLst>
            </a:pPr>
            <a:r>
              <a:rPr lang="en-US" sz="3200" dirty="0"/>
              <a:t>A. </a:t>
            </a:r>
            <a:r>
              <a:rPr lang="ro-RO" sz="3200" dirty="0" smtClean="0"/>
              <a:t>Nu e taxă... </a:t>
            </a:r>
            <a:endParaRPr lang="en-US" sz="3200" dirty="0"/>
          </a:p>
          <a:p>
            <a:pPr>
              <a:tabLst>
                <a:tab pos="2868613" algn="l"/>
              </a:tabLst>
            </a:pPr>
            <a:r>
              <a:rPr lang="en-US" sz="3200" dirty="0"/>
              <a:t>B. </a:t>
            </a:r>
            <a:r>
              <a:rPr lang="ro-RO" sz="3200" dirty="0" smtClean="0"/>
              <a:t>1 000 </a:t>
            </a:r>
            <a:r>
              <a:rPr lang="en-US" sz="3200" dirty="0" smtClean="0"/>
              <a:t>€ </a:t>
            </a:r>
            <a:endParaRPr lang="en-US" sz="3200" dirty="0"/>
          </a:p>
          <a:p>
            <a:pPr>
              <a:tabLst>
                <a:tab pos="2784475" algn="l"/>
                <a:tab pos="2868613" algn="l"/>
              </a:tabLst>
            </a:pPr>
            <a:r>
              <a:rPr lang="en-US" sz="3200" dirty="0"/>
              <a:t>C. </a:t>
            </a:r>
            <a:r>
              <a:rPr lang="ro-RO" sz="3200" dirty="0" smtClean="0"/>
              <a:t>10 000 </a:t>
            </a:r>
            <a:r>
              <a:rPr lang="en-US" sz="3200" dirty="0"/>
              <a:t>€ </a:t>
            </a:r>
            <a:endParaRPr lang="ro-RO" sz="3200" dirty="0" smtClean="0"/>
          </a:p>
          <a:p>
            <a:pPr>
              <a:tabLst>
                <a:tab pos="2784475" algn="l"/>
                <a:tab pos="2868613" algn="l"/>
              </a:tabLst>
            </a:pPr>
            <a:r>
              <a:rPr lang="en-US" sz="3200" dirty="0" smtClean="0"/>
              <a:t>D</a:t>
            </a:r>
            <a:r>
              <a:rPr lang="en-US" sz="3200" dirty="0"/>
              <a:t>. </a:t>
            </a:r>
            <a:r>
              <a:rPr lang="ro-RO" sz="3200" dirty="0" smtClean="0"/>
              <a:t>100 000 </a:t>
            </a:r>
            <a:r>
              <a:rPr lang="en-US" sz="3200" dirty="0"/>
              <a:t>€ </a:t>
            </a:r>
            <a:endParaRPr lang="fi-FI" sz="3200" dirty="0"/>
          </a:p>
        </p:txBody>
      </p:sp>
      <p:pic>
        <p:nvPicPr>
          <p:cNvPr id="5122" name="Picture 2" descr="Image result for money i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455" y="3013450"/>
            <a:ext cx="2549236" cy="254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803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352" y="249073"/>
            <a:ext cx="10515600" cy="1325563"/>
          </a:xfrm>
        </p:spPr>
        <p:txBody>
          <a:bodyPr/>
          <a:lstStyle/>
          <a:p>
            <a:r>
              <a:rPr lang="ro-RO" b="1" dirty="0" smtClean="0">
                <a:latin typeface="+mn-lt"/>
              </a:rPr>
              <a:t>Întrebarea 4</a:t>
            </a:r>
            <a:endParaRPr lang="en-US" b="1" dirty="0"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63352" y="2001607"/>
            <a:ext cx="10515600" cy="10118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o-RO" sz="3600" dirty="0" smtClean="0"/>
              <a:t>Cât timp durează programul IMPIT?</a:t>
            </a:r>
            <a:endParaRPr lang="en-US" sz="3600" dirty="0"/>
          </a:p>
        </p:txBody>
      </p:sp>
      <p:sp>
        <p:nvSpPr>
          <p:cNvPr id="5" name="Rectangle 4"/>
          <p:cNvSpPr/>
          <p:nvPr/>
        </p:nvSpPr>
        <p:spPr>
          <a:xfrm>
            <a:off x="1136073" y="3302399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tabLst>
                <a:tab pos="2784475" algn="l"/>
              </a:tabLst>
            </a:pPr>
            <a:r>
              <a:rPr lang="en-US" sz="3200" dirty="0"/>
              <a:t>A. </a:t>
            </a:r>
            <a:r>
              <a:rPr lang="ro-RO" sz="3200" dirty="0" smtClean="0"/>
              <a:t>1 an</a:t>
            </a:r>
            <a:endParaRPr lang="en-US" sz="3200" dirty="0"/>
          </a:p>
          <a:p>
            <a:pPr>
              <a:tabLst>
                <a:tab pos="2868613" algn="l"/>
              </a:tabLst>
            </a:pPr>
            <a:r>
              <a:rPr lang="en-US" sz="3200" dirty="0"/>
              <a:t>B. </a:t>
            </a:r>
            <a:r>
              <a:rPr lang="ro-RO" sz="3200" dirty="0" smtClean="0"/>
              <a:t>1 an jumate</a:t>
            </a:r>
            <a:endParaRPr lang="en-US" sz="3200" dirty="0"/>
          </a:p>
          <a:p>
            <a:pPr>
              <a:tabLst>
                <a:tab pos="2784475" algn="l"/>
                <a:tab pos="2868613" algn="l"/>
              </a:tabLst>
            </a:pPr>
            <a:r>
              <a:rPr lang="en-US" sz="3200" dirty="0"/>
              <a:t>C. </a:t>
            </a:r>
            <a:r>
              <a:rPr lang="ro-RO" sz="3200" dirty="0" smtClean="0"/>
              <a:t>2 ani</a:t>
            </a:r>
          </a:p>
          <a:p>
            <a:pPr>
              <a:tabLst>
                <a:tab pos="2784475" algn="l"/>
                <a:tab pos="2868613" algn="l"/>
              </a:tabLst>
            </a:pPr>
            <a:r>
              <a:rPr lang="en-US" sz="3200" dirty="0" smtClean="0"/>
              <a:t>D</a:t>
            </a:r>
            <a:r>
              <a:rPr lang="en-US" sz="3200" dirty="0"/>
              <a:t>. </a:t>
            </a:r>
            <a:r>
              <a:rPr lang="ro-RO" sz="3200" dirty="0" smtClean="0"/>
              <a:t>Depinde de ambiția mea</a:t>
            </a:r>
            <a:endParaRPr lang="fi-FI" sz="3200" dirty="0"/>
          </a:p>
        </p:txBody>
      </p:sp>
      <p:pic>
        <p:nvPicPr>
          <p:cNvPr id="7170" name="Picture 2" descr="Image result for graduation h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073" y="3013450"/>
            <a:ext cx="2352098" cy="2352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430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352" y="249073"/>
            <a:ext cx="10515600" cy="1325563"/>
          </a:xfrm>
        </p:spPr>
        <p:txBody>
          <a:bodyPr/>
          <a:lstStyle/>
          <a:p>
            <a:r>
              <a:rPr lang="ro-RO" b="1" dirty="0" smtClean="0">
                <a:latin typeface="+mn-lt"/>
              </a:rPr>
              <a:t>Întrebarea 5</a:t>
            </a:r>
            <a:endParaRPr lang="en-US" b="1" dirty="0"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63352" y="2001607"/>
            <a:ext cx="10515600" cy="10118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o-RO" sz="3600" dirty="0" smtClean="0"/>
              <a:t>Care din următoarele subiecte NU se studiază la UEF?</a:t>
            </a:r>
            <a:endParaRPr lang="en-US" sz="3600" dirty="0"/>
          </a:p>
        </p:txBody>
      </p:sp>
      <p:sp>
        <p:nvSpPr>
          <p:cNvPr id="5" name="Rectangle 4"/>
          <p:cNvSpPr/>
          <p:nvPr/>
        </p:nvSpPr>
        <p:spPr>
          <a:xfrm>
            <a:off x="1136073" y="3111327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tabLst>
                <a:tab pos="2784475" algn="l"/>
              </a:tabLst>
            </a:pPr>
            <a:r>
              <a:rPr lang="en-US" sz="3200" dirty="0" smtClean="0"/>
              <a:t>A</a:t>
            </a:r>
            <a:r>
              <a:rPr lang="en-US" sz="3200" dirty="0"/>
              <a:t>. Machine Learning</a:t>
            </a:r>
          </a:p>
          <a:p>
            <a:pPr>
              <a:tabLst>
                <a:tab pos="2784475" algn="l"/>
              </a:tabLst>
            </a:pPr>
            <a:r>
              <a:rPr lang="ro-RO" sz="3200" dirty="0" smtClean="0"/>
              <a:t>B. </a:t>
            </a:r>
            <a:r>
              <a:rPr lang="en-US" sz="3200" dirty="0" smtClean="0"/>
              <a:t>Quantum Computing</a:t>
            </a:r>
            <a:endParaRPr lang="en-US" sz="3200" dirty="0"/>
          </a:p>
          <a:p>
            <a:pPr>
              <a:tabLst>
                <a:tab pos="2784475" algn="l"/>
              </a:tabLst>
            </a:pPr>
            <a:r>
              <a:rPr lang="ro-RO" sz="3200" dirty="0" smtClean="0"/>
              <a:t>C. </a:t>
            </a:r>
            <a:r>
              <a:rPr lang="en-US" sz="3200" dirty="0" smtClean="0"/>
              <a:t>Interactive </a:t>
            </a:r>
            <a:r>
              <a:rPr lang="en-US" sz="3200" dirty="0"/>
              <a:t>Technologies</a:t>
            </a:r>
          </a:p>
          <a:p>
            <a:pPr>
              <a:tabLst>
                <a:tab pos="2784475" algn="l"/>
              </a:tabLst>
            </a:pPr>
            <a:r>
              <a:rPr lang="ro-RO" sz="3200" dirty="0" smtClean="0"/>
              <a:t>D.</a:t>
            </a:r>
            <a:r>
              <a:rPr lang="en-US" sz="3200" dirty="0" smtClean="0"/>
              <a:t> Computational </a:t>
            </a:r>
            <a:r>
              <a:rPr lang="en-US" sz="3200" dirty="0"/>
              <a:t>Spectral </a:t>
            </a:r>
            <a:r>
              <a:rPr lang="en-US" sz="3200" dirty="0" smtClean="0"/>
              <a:t>Imaging</a:t>
            </a:r>
          </a:p>
          <a:p>
            <a:pPr>
              <a:tabLst>
                <a:tab pos="2784475" algn="l"/>
              </a:tabLst>
            </a:pPr>
            <a:r>
              <a:rPr lang="en-US" sz="3200" dirty="0" smtClean="0"/>
              <a:t>E. </a:t>
            </a:r>
            <a:r>
              <a:rPr lang="en-US" sz="3200" dirty="0"/>
              <a:t>Educational Technologies</a:t>
            </a:r>
          </a:p>
          <a:p>
            <a:pPr>
              <a:tabLst>
                <a:tab pos="2784475" algn="l"/>
              </a:tabLst>
            </a:pPr>
            <a:endParaRPr lang="en-US" sz="3200" dirty="0"/>
          </a:p>
        </p:txBody>
      </p:sp>
      <p:pic>
        <p:nvPicPr>
          <p:cNvPr id="8194" name="Picture 2" descr="Image result for studying i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829" y="3190874"/>
            <a:ext cx="2268970" cy="237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002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352" y="249073"/>
            <a:ext cx="10515600" cy="1325563"/>
          </a:xfrm>
        </p:spPr>
        <p:txBody>
          <a:bodyPr/>
          <a:lstStyle/>
          <a:p>
            <a:r>
              <a:rPr lang="ro-RO" b="1" dirty="0" smtClean="0">
                <a:latin typeface="+mn-lt"/>
              </a:rPr>
              <a:t>Întrebarea 6</a:t>
            </a:r>
            <a:endParaRPr lang="en-US" b="1" dirty="0"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63352" y="2001607"/>
            <a:ext cx="10515600" cy="10118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o-RO" sz="3600" dirty="0" smtClean="0"/>
              <a:t>Ce adâncime are zăpada în Joensuu (iarna)?</a:t>
            </a:r>
            <a:endParaRPr lang="en-US" sz="3600" dirty="0"/>
          </a:p>
        </p:txBody>
      </p:sp>
      <p:sp>
        <p:nvSpPr>
          <p:cNvPr id="5" name="Rectangle 4"/>
          <p:cNvSpPr/>
          <p:nvPr/>
        </p:nvSpPr>
        <p:spPr>
          <a:xfrm>
            <a:off x="1136073" y="3302399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tabLst>
                <a:tab pos="2784475" algn="l"/>
              </a:tabLst>
            </a:pPr>
            <a:r>
              <a:rPr lang="en-US" sz="3200" dirty="0" smtClean="0"/>
              <a:t>A</a:t>
            </a:r>
            <a:r>
              <a:rPr lang="en-US" sz="3200" dirty="0"/>
              <a:t>. </a:t>
            </a:r>
            <a:r>
              <a:rPr lang="ro-RO" sz="3200" dirty="0" smtClean="0"/>
              <a:t>10 cm</a:t>
            </a:r>
            <a:endParaRPr lang="en-US" sz="3200" dirty="0"/>
          </a:p>
          <a:p>
            <a:pPr>
              <a:tabLst>
                <a:tab pos="2784475" algn="l"/>
              </a:tabLst>
            </a:pPr>
            <a:r>
              <a:rPr lang="ro-RO" sz="3200" dirty="0" smtClean="0"/>
              <a:t>B. 50 cm</a:t>
            </a:r>
            <a:endParaRPr lang="en-US" sz="3200" dirty="0"/>
          </a:p>
          <a:p>
            <a:pPr>
              <a:tabLst>
                <a:tab pos="2784475" algn="l"/>
              </a:tabLst>
            </a:pPr>
            <a:r>
              <a:rPr lang="ro-RO" sz="3200" dirty="0" smtClean="0"/>
              <a:t>C.  2  </a:t>
            </a:r>
            <a:r>
              <a:rPr lang="ro-RO" dirty="0" smtClean="0"/>
              <a:t> </a:t>
            </a:r>
            <a:r>
              <a:rPr lang="ro-RO" sz="3200" dirty="0" smtClean="0"/>
              <a:t>m</a:t>
            </a:r>
            <a:endParaRPr lang="en-US" sz="3200" dirty="0"/>
          </a:p>
          <a:p>
            <a:pPr>
              <a:tabLst>
                <a:tab pos="2784475" algn="l"/>
              </a:tabLst>
            </a:pPr>
            <a:r>
              <a:rPr lang="ro-RO" sz="3200" dirty="0" smtClean="0"/>
              <a:t>D. 10 m</a:t>
            </a:r>
            <a:endParaRPr lang="en-US" sz="3200" dirty="0"/>
          </a:p>
        </p:txBody>
      </p:sp>
      <p:pic>
        <p:nvPicPr>
          <p:cNvPr id="6" name="Picture 24" descr="Image may contain: one or more people, outdoor and natur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4" t="42542" r="41797" b="11948"/>
          <a:stretch/>
        </p:blipFill>
        <p:spPr bwMode="auto">
          <a:xfrm>
            <a:off x="4624253" y="3149185"/>
            <a:ext cx="1653988" cy="24450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87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352" y="249073"/>
            <a:ext cx="10515600" cy="1325563"/>
          </a:xfrm>
        </p:spPr>
        <p:txBody>
          <a:bodyPr/>
          <a:lstStyle/>
          <a:p>
            <a:r>
              <a:rPr lang="ro-RO" b="1" dirty="0" smtClean="0">
                <a:latin typeface="+mn-lt"/>
              </a:rPr>
              <a:t>Întrebarea 7</a:t>
            </a:r>
            <a:endParaRPr lang="en-US" b="1" dirty="0"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63352" y="2001607"/>
            <a:ext cx="10515600" cy="10118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o-RO" sz="3600" dirty="0" smtClean="0"/>
              <a:t>Câte lacuri sunt în Finlanda?</a:t>
            </a:r>
            <a:endParaRPr lang="en-US" sz="3600" dirty="0"/>
          </a:p>
        </p:txBody>
      </p:sp>
      <p:sp>
        <p:nvSpPr>
          <p:cNvPr id="5" name="Rectangle 4"/>
          <p:cNvSpPr/>
          <p:nvPr/>
        </p:nvSpPr>
        <p:spPr>
          <a:xfrm>
            <a:off x="1136073" y="3302399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tabLst>
                <a:tab pos="2784475" algn="l"/>
              </a:tabLst>
            </a:pPr>
            <a:r>
              <a:rPr lang="en-US" sz="3200" dirty="0" smtClean="0"/>
              <a:t>A</a:t>
            </a:r>
            <a:r>
              <a:rPr lang="en-US" sz="3200" dirty="0"/>
              <a:t>. </a:t>
            </a:r>
            <a:r>
              <a:rPr lang="ro-RO" sz="3200" dirty="0" smtClean="0"/>
              <a:t>1 – Marele lac al Finlandei</a:t>
            </a:r>
            <a:endParaRPr lang="en-US" sz="3200" dirty="0"/>
          </a:p>
          <a:p>
            <a:pPr>
              <a:tabLst>
                <a:tab pos="2784475" algn="l"/>
              </a:tabLst>
            </a:pPr>
            <a:r>
              <a:rPr lang="ro-RO" sz="3200" dirty="0" smtClean="0"/>
              <a:t>B. 1 000</a:t>
            </a:r>
            <a:endParaRPr lang="en-US" sz="3200" dirty="0"/>
          </a:p>
          <a:p>
            <a:pPr>
              <a:tabLst>
                <a:tab pos="2784475" algn="l"/>
              </a:tabLst>
            </a:pPr>
            <a:r>
              <a:rPr lang="ro-RO" sz="3200" dirty="0" smtClean="0"/>
              <a:t>C. 12 412</a:t>
            </a:r>
            <a:endParaRPr lang="en-US" sz="3200" dirty="0"/>
          </a:p>
          <a:p>
            <a:pPr>
              <a:tabLst>
                <a:tab pos="2784475" algn="l"/>
              </a:tabLst>
            </a:pPr>
            <a:r>
              <a:rPr lang="ro-RO" sz="3200" dirty="0" smtClean="0"/>
              <a:t>D. 187 888</a:t>
            </a:r>
            <a:endParaRPr lang="en-US" sz="3200" dirty="0"/>
          </a:p>
        </p:txBody>
      </p:sp>
      <p:pic>
        <p:nvPicPr>
          <p:cNvPr id="9218" name="Picture 2" descr="Image result for lakes finla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727" y="3302399"/>
            <a:ext cx="3514381" cy="22548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72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352" y="249073"/>
            <a:ext cx="10515600" cy="1325563"/>
          </a:xfrm>
        </p:spPr>
        <p:txBody>
          <a:bodyPr/>
          <a:lstStyle/>
          <a:p>
            <a:r>
              <a:rPr lang="ro-RO" b="1" dirty="0" smtClean="0">
                <a:latin typeface="+mn-lt"/>
              </a:rPr>
              <a:t>Întrebarea 8</a:t>
            </a:r>
            <a:endParaRPr lang="en-US" b="1" dirty="0"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63352" y="2001607"/>
            <a:ext cx="10515600" cy="10118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o-RO" sz="3600" dirty="0" smtClean="0"/>
              <a:t>Care este populația Finlandei?</a:t>
            </a:r>
            <a:endParaRPr lang="en-US" sz="3600" dirty="0"/>
          </a:p>
        </p:txBody>
      </p:sp>
      <p:sp>
        <p:nvSpPr>
          <p:cNvPr id="5" name="Rectangle 4"/>
          <p:cNvSpPr/>
          <p:nvPr/>
        </p:nvSpPr>
        <p:spPr>
          <a:xfrm>
            <a:off x="1136073" y="3302399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tabLst>
                <a:tab pos="2784475" algn="l"/>
              </a:tabLst>
            </a:pPr>
            <a:r>
              <a:rPr lang="en-US" sz="3200" dirty="0" smtClean="0"/>
              <a:t>A</a:t>
            </a:r>
            <a:r>
              <a:rPr lang="en-US" sz="3200" dirty="0"/>
              <a:t>. </a:t>
            </a:r>
            <a:r>
              <a:rPr lang="ro-RO" sz="3200" dirty="0" smtClean="0"/>
              <a:t>55 000</a:t>
            </a:r>
            <a:endParaRPr lang="en-US" sz="3200" dirty="0"/>
          </a:p>
          <a:p>
            <a:pPr>
              <a:tabLst>
                <a:tab pos="2784475" algn="l"/>
              </a:tabLst>
            </a:pPr>
            <a:r>
              <a:rPr lang="ro-RO" sz="3200" dirty="0" smtClean="0"/>
              <a:t>B. 550 000</a:t>
            </a:r>
            <a:endParaRPr lang="en-US" sz="3200" dirty="0"/>
          </a:p>
          <a:p>
            <a:pPr>
              <a:tabLst>
                <a:tab pos="2784475" algn="l"/>
              </a:tabLst>
            </a:pPr>
            <a:r>
              <a:rPr lang="ro-RO" sz="3200" dirty="0" smtClean="0"/>
              <a:t>C. 5 500 000</a:t>
            </a:r>
            <a:endParaRPr lang="en-US" sz="3200" dirty="0"/>
          </a:p>
          <a:p>
            <a:pPr>
              <a:tabLst>
                <a:tab pos="2784475" algn="l"/>
              </a:tabLst>
            </a:pPr>
            <a:r>
              <a:rPr lang="ro-RO" sz="3200" dirty="0" smtClean="0"/>
              <a:t>D. 55 000 000</a:t>
            </a:r>
            <a:endParaRPr lang="en-US" sz="3200" dirty="0"/>
          </a:p>
        </p:txBody>
      </p:sp>
      <p:grpSp>
        <p:nvGrpSpPr>
          <p:cNvPr id="7" name="Group 6"/>
          <p:cNvGrpSpPr/>
          <p:nvPr/>
        </p:nvGrpSpPr>
        <p:grpSpPr>
          <a:xfrm>
            <a:off x="5324861" y="3013450"/>
            <a:ext cx="3000375" cy="2607707"/>
            <a:chOff x="5324861" y="3013450"/>
            <a:chExt cx="3000375" cy="260770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24861" y="3013450"/>
              <a:ext cx="3000375" cy="2238375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634681" y="5251825"/>
              <a:ext cx="22073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o-RO" dirty="0" smtClean="0">
                  <a:solidFill>
                    <a:schemeClr val="bg1">
                      <a:lumMod val="50000"/>
                    </a:schemeClr>
                  </a:solidFill>
                </a:rPr>
                <a:t>© Finnish nightmares</a:t>
              </a:r>
              <a:endParaRPr lang="fi-FI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683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0098A3">
                <a:tint val="45000"/>
                <a:satMod val="400000"/>
              </a:srgbClr>
            </a:duotone>
          </a:blip>
          <a:srcRect r="18484"/>
          <a:stretch/>
        </p:blipFill>
        <p:spPr>
          <a:xfrm>
            <a:off x="5765179" y="-123100"/>
            <a:ext cx="6546564" cy="71372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837" y="286022"/>
            <a:ext cx="10515600" cy="1325563"/>
          </a:xfrm>
        </p:spPr>
        <p:txBody>
          <a:bodyPr/>
          <a:lstStyle/>
          <a:p>
            <a:r>
              <a:rPr lang="en-US" b="1" dirty="0" smtClean="0">
                <a:latin typeface="+mn-lt"/>
              </a:rPr>
              <a:t>Finland</a:t>
            </a:r>
            <a:r>
              <a:rPr lang="ro-RO" b="1" dirty="0" smtClean="0">
                <a:latin typeface="+mn-lt"/>
              </a:rPr>
              <a:t>a</a:t>
            </a:r>
            <a:endParaRPr lang="en-US" b="1" dirty="0">
              <a:latin typeface="+mn-lt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3867020" y="1845083"/>
            <a:ext cx="4999282" cy="6873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Font typeface="Arial"/>
              <a:buNone/>
            </a:pPr>
            <a:r>
              <a:rPr lang="ro-RO" dirty="0" smtClean="0">
                <a:solidFill>
                  <a:srgbClr val="0098A3"/>
                </a:solidFill>
                <a:effectLst>
                  <a:glow rad="330200">
                    <a:schemeClr val="bg1"/>
                  </a:glow>
                </a:effectLst>
              </a:rPr>
              <a:t>lacuri (10%) și păduri (78%)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Font typeface="Arial"/>
              <a:buNone/>
            </a:pPr>
            <a:endParaRPr lang="ro-RO" dirty="0">
              <a:solidFill>
                <a:srgbClr val="20629E"/>
              </a:solidFill>
              <a:effectLst>
                <a:glow rad="330200">
                  <a:schemeClr val="bg1"/>
                </a:glow>
              </a:effectLst>
            </a:endParaRPr>
          </a:p>
        </p:txBody>
      </p:sp>
      <p:sp>
        <p:nvSpPr>
          <p:cNvPr id="10" name="Oval 9"/>
          <p:cNvSpPr/>
          <p:nvPr/>
        </p:nvSpPr>
        <p:spPr>
          <a:xfrm>
            <a:off x="10852000" y="2413484"/>
            <a:ext cx="150125" cy="150125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glow rad="76200">
              <a:schemeClr val="bg1">
                <a:alpha val="6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Oval 10"/>
          <p:cNvSpPr/>
          <p:nvPr/>
        </p:nvSpPr>
        <p:spPr>
          <a:xfrm>
            <a:off x="10394910" y="1611585"/>
            <a:ext cx="1004019" cy="1004019"/>
          </a:xfrm>
          <a:prstGeom prst="ellipse">
            <a:avLst/>
          </a:prstGeom>
          <a:noFill/>
          <a:ln w="50800" cmpd="thickThin">
            <a:solidFill>
              <a:schemeClr val="tx1"/>
            </a:solidFill>
          </a:ln>
          <a:effectLst>
            <a:glow rad="76200">
              <a:schemeClr val="bg1">
                <a:alpha val="6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6" name="Picture 8" descr="http://cs.uef.fi/paikka/mobile_photo/211116_09-15-40_123618404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1" r="23001"/>
          <a:stretch/>
        </p:blipFill>
        <p:spPr bwMode="auto">
          <a:xfrm>
            <a:off x="256314" y="3577715"/>
            <a:ext cx="3733795" cy="31036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ontent Placeholder 2"/>
          <p:cNvSpPr txBox="1">
            <a:spLocks/>
          </p:cNvSpPr>
          <p:nvPr/>
        </p:nvSpPr>
        <p:spPr>
          <a:xfrm>
            <a:off x="237837" y="1801541"/>
            <a:ext cx="3629183" cy="66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Font typeface="Arial"/>
              <a:buNone/>
            </a:pPr>
            <a:r>
              <a:rPr lang="fi-FI" sz="3200" dirty="0" err="1" smtClean="0"/>
              <a:t>Popula</a:t>
            </a:r>
            <a:r>
              <a:rPr lang="ro-RO" sz="3200" dirty="0"/>
              <a:t>ț</a:t>
            </a:r>
            <a:r>
              <a:rPr lang="fi-FI" sz="3200" dirty="0" smtClean="0"/>
              <a:t>ie: 5</a:t>
            </a:r>
            <a:r>
              <a:rPr lang="ro-RO" sz="3200" dirty="0" smtClean="0"/>
              <a:t> 500 000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Font typeface="Arial"/>
              <a:buNone/>
            </a:pPr>
            <a:endParaRPr lang="ro-RO" sz="3200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237837" y="2322296"/>
            <a:ext cx="7323898" cy="5983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Font typeface="Arial"/>
              <a:buNone/>
            </a:pPr>
            <a:r>
              <a:rPr lang="ro-RO" sz="3200" dirty="0" smtClean="0"/>
              <a:t>Aproape jumătate este în </a:t>
            </a:r>
            <a:r>
              <a:rPr lang="ro-RO" sz="3200" b="1" dirty="0" smtClean="0"/>
              <a:t>Helsinki</a:t>
            </a:r>
            <a:endParaRPr lang="ro-RO" sz="3200" b="1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237837" y="2848229"/>
            <a:ext cx="7323898" cy="607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Font typeface="Arial"/>
              <a:buNone/>
            </a:pPr>
            <a:r>
              <a:rPr lang="ro-RO" sz="3200" dirty="0" smtClean="0"/>
              <a:t>Restul în zona centrală.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Font typeface="Arial"/>
              <a:buNone/>
            </a:pPr>
            <a:endParaRPr lang="ro-RO" sz="3200" dirty="0"/>
          </a:p>
        </p:txBody>
      </p:sp>
      <p:pic>
        <p:nvPicPr>
          <p:cNvPr id="16390" name="Picture 6" descr="Image result for nokia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8388" y="286022"/>
            <a:ext cx="2023836" cy="9770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Image result for angry birds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8984" y="2824358"/>
            <a:ext cx="2026282" cy="134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Image result for linux logo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6" r="34032"/>
          <a:stretch/>
        </p:blipFill>
        <p:spPr bwMode="auto">
          <a:xfrm>
            <a:off x="8515647" y="544497"/>
            <a:ext cx="1144888" cy="186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6" name="Picture 12" descr="Finnish style Sauna | Â© Nikolay Dimitrov - ecobo/Shutterstock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541" y="4640741"/>
            <a:ext cx="3278737" cy="204067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0" name="Picture 16" descr="Image result for xylitol ico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008" y="3272533"/>
            <a:ext cx="1452741" cy="14527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Content Placeholder 2"/>
          <p:cNvSpPr txBox="1">
            <a:spLocks/>
          </p:cNvSpPr>
          <p:nvPr/>
        </p:nvSpPr>
        <p:spPr>
          <a:xfrm>
            <a:off x="4472499" y="2838422"/>
            <a:ext cx="7323898" cy="607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Font typeface="Arial"/>
              <a:buNone/>
            </a:pPr>
            <a:r>
              <a:rPr lang="ro-RO" sz="3200" dirty="0" smtClean="0"/>
              <a:t>Iar în rest...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Font typeface="Arial"/>
              <a:buNone/>
            </a:pPr>
            <a:endParaRPr lang="ro-RO" sz="3200" dirty="0"/>
          </a:p>
        </p:txBody>
      </p:sp>
      <p:pic>
        <p:nvPicPr>
          <p:cNvPr id="1026" name="Picture 2" descr="Image result for santa claus rovaniemi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329" y="3577715"/>
            <a:ext cx="4393017" cy="31036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2"/>
          <p:cNvSpPr/>
          <p:nvPr/>
        </p:nvSpPr>
        <p:spPr>
          <a:xfrm>
            <a:off x="6005947" y="2538481"/>
            <a:ext cx="4805154" cy="505989"/>
          </a:xfrm>
          <a:custGeom>
            <a:avLst/>
            <a:gdLst>
              <a:gd name="connsiteX0" fmla="*/ 0 w 5476010"/>
              <a:gd name="connsiteY0" fmla="*/ 0 h 727511"/>
              <a:gd name="connsiteX1" fmla="*/ 1901537 w 5476010"/>
              <a:gd name="connsiteY1" fmla="*/ 477982 h 727511"/>
              <a:gd name="connsiteX2" fmla="*/ 4052455 w 5476010"/>
              <a:gd name="connsiteY2" fmla="*/ 727364 h 727511"/>
              <a:gd name="connsiteX3" fmla="*/ 5476010 w 5476010"/>
              <a:gd name="connsiteY3" fmla="*/ 446809 h 727511"/>
              <a:gd name="connsiteX4" fmla="*/ 5476010 w 5476010"/>
              <a:gd name="connsiteY4" fmla="*/ 446809 h 727511"/>
              <a:gd name="connsiteX0" fmla="*/ 0 w 5476010"/>
              <a:gd name="connsiteY0" fmla="*/ 0 h 717130"/>
              <a:gd name="connsiteX1" fmla="*/ 1901537 w 5476010"/>
              <a:gd name="connsiteY1" fmla="*/ 477982 h 717130"/>
              <a:gd name="connsiteX2" fmla="*/ 3595255 w 5476010"/>
              <a:gd name="connsiteY2" fmla="*/ 716974 h 717130"/>
              <a:gd name="connsiteX3" fmla="*/ 5476010 w 5476010"/>
              <a:gd name="connsiteY3" fmla="*/ 446809 h 717130"/>
              <a:gd name="connsiteX4" fmla="*/ 5476010 w 5476010"/>
              <a:gd name="connsiteY4" fmla="*/ 446809 h 717130"/>
              <a:gd name="connsiteX0" fmla="*/ 0 w 5476010"/>
              <a:gd name="connsiteY0" fmla="*/ 0 h 717464"/>
              <a:gd name="connsiteX1" fmla="*/ 1652155 w 5476010"/>
              <a:gd name="connsiteY1" fmla="*/ 498764 h 717464"/>
              <a:gd name="connsiteX2" fmla="*/ 3595255 w 5476010"/>
              <a:gd name="connsiteY2" fmla="*/ 716974 h 717464"/>
              <a:gd name="connsiteX3" fmla="*/ 5476010 w 5476010"/>
              <a:gd name="connsiteY3" fmla="*/ 446809 h 717464"/>
              <a:gd name="connsiteX4" fmla="*/ 5476010 w 5476010"/>
              <a:gd name="connsiteY4" fmla="*/ 446809 h 717464"/>
              <a:gd name="connsiteX0" fmla="*/ 0 w 5604989"/>
              <a:gd name="connsiteY0" fmla="*/ 0 h 717464"/>
              <a:gd name="connsiteX1" fmla="*/ 1652155 w 5604989"/>
              <a:gd name="connsiteY1" fmla="*/ 498764 h 717464"/>
              <a:gd name="connsiteX2" fmla="*/ 3595255 w 5604989"/>
              <a:gd name="connsiteY2" fmla="*/ 716974 h 717464"/>
              <a:gd name="connsiteX3" fmla="*/ 5476010 w 5604989"/>
              <a:gd name="connsiteY3" fmla="*/ 446809 h 717464"/>
              <a:gd name="connsiteX4" fmla="*/ 5434447 w 5604989"/>
              <a:gd name="connsiteY4" fmla="*/ 394854 h 717464"/>
              <a:gd name="connsiteX0" fmla="*/ 0 w 5574886"/>
              <a:gd name="connsiteY0" fmla="*/ 0 h 717464"/>
              <a:gd name="connsiteX1" fmla="*/ 1652155 w 5574886"/>
              <a:gd name="connsiteY1" fmla="*/ 498764 h 717464"/>
              <a:gd name="connsiteX2" fmla="*/ 3595255 w 5574886"/>
              <a:gd name="connsiteY2" fmla="*/ 716974 h 717464"/>
              <a:gd name="connsiteX3" fmla="*/ 5476010 w 5574886"/>
              <a:gd name="connsiteY3" fmla="*/ 446809 h 717464"/>
              <a:gd name="connsiteX4" fmla="*/ 5320147 w 5574886"/>
              <a:gd name="connsiteY4" fmla="*/ 145473 h 717464"/>
              <a:gd name="connsiteX0" fmla="*/ 0 w 5351163"/>
              <a:gd name="connsiteY0" fmla="*/ 0 h 721142"/>
              <a:gd name="connsiteX1" fmla="*/ 1652155 w 5351163"/>
              <a:gd name="connsiteY1" fmla="*/ 498764 h 721142"/>
              <a:gd name="connsiteX2" fmla="*/ 3595255 w 5351163"/>
              <a:gd name="connsiteY2" fmla="*/ 716974 h 721142"/>
              <a:gd name="connsiteX3" fmla="*/ 5153891 w 5351163"/>
              <a:gd name="connsiteY3" fmla="*/ 602673 h 721142"/>
              <a:gd name="connsiteX4" fmla="*/ 5320147 w 5351163"/>
              <a:gd name="connsiteY4" fmla="*/ 145473 h 721142"/>
              <a:gd name="connsiteX0" fmla="*/ 0 w 5469074"/>
              <a:gd name="connsiteY0" fmla="*/ 0 h 719158"/>
              <a:gd name="connsiteX1" fmla="*/ 1652155 w 5469074"/>
              <a:gd name="connsiteY1" fmla="*/ 498764 h 719158"/>
              <a:gd name="connsiteX2" fmla="*/ 3595255 w 5469074"/>
              <a:gd name="connsiteY2" fmla="*/ 716974 h 719158"/>
              <a:gd name="connsiteX3" fmla="*/ 5153891 w 5469074"/>
              <a:gd name="connsiteY3" fmla="*/ 602673 h 719158"/>
              <a:gd name="connsiteX4" fmla="*/ 5465619 w 5469074"/>
              <a:gd name="connsiteY4" fmla="*/ 467591 h 719158"/>
              <a:gd name="connsiteX0" fmla="*/ 0 w 5466292"/>
              <a:gd name="connsiteY0" fmla="*/ 0 h 728882"/>
              <a:gd name="connsiteX1" fmla="*/ 1652155 w 5466292"/>
              <a:gd name="connsiteY1" fmla="*/ 498764 h 728882"/>
              <a:gd name="connsiteX2" fmla="*/ 3595255 w 5466292"/>
              <a:gd name="connsiteY2" fmla="*/ 716974 h 728882"/>
              <a:gd name="connsiteX3" fmla="*/ 4966855 w 5466292"/>
              <a:gd name="connsiteY3" fmla="*/ 675410 h 728882"/>
              <a:gd name="connsiteX4" fmla="*/ 5465619 w 5466292"/>
              <a:gd name="connsiteY4" fmla="*/ 467591 h 728882"/>
              <a:gd name="connsiteX0" fmla="*/ 0 w 5466303"/>
              <a:gd name="connsiteY0" fmla="*/ 0 h 815507"/>
              <a:gd name="connsiteX1" fmla="*/ 1652155 w 5466303"/>
              <a:gd name="connsiteY1" fmla="*/ 498764 h 815507"/>
              <a:gd name="connsiteX2" fmla="*/ 3574473 w 5466303"/>
              <a:gd name="connsiteY2" fmla="*/ 810493 h 815507"/>
              <a:gd name="connsiteX3" fmla="*/ 4966855 w 5466303"/>
              <a:gd name="connsiteY3" fmla="*/ 675410 h 815507"/>
              <a:gd name="connsiteX4" fmla="*/ 5465619 w 5466303"/>
              <a:gd name="connsiteY4" fmla="*/ 467591 h 815507"/>
              <a:gd name="connsiteX0" fmla="*/ 0 w 5466303"/>
              <a:gd name="connsiteY0" fmla="*/ 0 h 820265"/>
              <a:gd name="connsiteX1" fmla="*/ 1652155 w 5466303"/>
              <a:gd name="connsiteY1" fmla="*/ 498764 h 820265"/>
              <a:gd name="connsiteX2" fmla="*/ 3574473 w 5466303"/>
              <a:gd name="connsiteY2" fmla="*/ 810493 h 820265"/>
              <a:gd name="connsiteX3" fmla="*/ 4966855 w 5466303"/>
              <a:gd name="connsiteY3" fmla="*/ 716974 h 820265"/>
              <a:gd name="connsiteX4" fmla="*/ 5465619 w 5466303"/>
              <a:gd name="connsiteY4" fmla="*/ 467591 h 820265"/>
              <a:gd name="connsiteX0" fmla="*/ 0 w 5466309"/>
              <a:gd name="connsiteY0" fmla="*/ 0 h 792228"/>
              <a:gd name="connsiteX1" fmla="*/ 1652155 w 5466309"/>
              <a:gd name="connsiteY1" fmla="*/ 498764 h 792228"/>
              <a:gd name="connsiteX2" fmla="*/ 3564082 w 5466309"/>
              <a:gd name="connsiteY2" fmla="*/ 779320 h 792228"/>
              <a:gd name="connsiteX3" fmla="*/ 4966855 w 5466309"/>
              <a:gd name="connsiteY3" fmla="*/ 716974 h 792228"/>
              <a:gd name="connsiteX4" fmla="*/ 5465619 w 5466309"/>
              <a:gd name="connsiteY4" fmla="*/ 467591 h 792228"/>
              <a:gd name="connsiteX0" fmla="*/ 0 w 5466309"/>
              <a:gd name="connsiteY0" fmla="*/ 0 h 795897"/>
              <a:gd name="connsiteX1" fmla="*/ 1631373 w 5466309"/>
              <a:gd name="connsiteY1" fmla="*/ 446809 h 795897"/>
              <a:gd name="connsiteX2" fmla="*/ 3564082 w 5466309"/>
              <a:gd name="connsiteY2" fmla="*/ 779320 h 795897"/>
              <a:gd name="connsiteX3" fmla="*/ 4966855 w 5466309"/>
              <a:gd name="connsiteY3" fmla="*/ 716974 h 795897"/>
              <a:gd name="connsiteX4" fmla="*/ 5465619 w 5466309"/>
              <a:gd name="connsiteY4" fmla="*/ 467591 h 795897"/>
              <a:gd name="connsiteX0" fmla="*/ 0 w 5466309"/>
              <a:gd name="connsiteY0" fmla="*/ 0 h 805254"/>
              <a:gd name="connsiteX1" fmla="*/ 1631373 w 5466309"/>
              <a:gd name="connsiteY1" fmla="*/ 446809 h 805254"/>
              <a:gd name="connsiteX2" fmla="*/ 3564082 w 5466309"/>
              <a:gd name="connsiteY2" fmla="*/ 779320 h 805254"/>
              <a:gd name="connsiteX3" fmla="*/ 4966855 w 5466309"/>
              <a:gd name="connsiteY3" fmla="*/ 748147 h 805254"/>
              <a:gd name="connsiteX4" fmla="*/ 5465619 w 5466309"/>
              <a:gd name="connsiteY4" fmla="*/ 467591 h 805254"/>
              <a:gd name="connsiteX0" fmla="*/ 0 w 4966855"/>
              <a:gd name="connsiteY0" fmla="*/ 0 h 805254"/>
              <a:gd name="connsiteX1" fmla="*/ 1631373 w 4966855"/>
              <a:gd name="connsiteY1" fmla="*/ 446809 h 805254"/>
              <a:gd name="connsiteX2" fmla="*/ 3564082 w 4966855"/>
              <a:gd name="connsiteY2" fmla="*/ 779320 h 805254"/>
              <a:gd name="connsiteX3" fmla="*/ 4966855 w 4966855"/>
              <a:gd name="connsiteY3" fmla="*/ 748147 h 805254"/>
              <a:gd name="connsiteX0" fmla="*/ 0 w 5392882"/>
              <a:gd name="connsiteY0" fmla="*/ 0 h 779330"/>
              <a:gd name="connsiteX1" fmla="*/ 1631373 w 5392882"/>
              <a:gd name="connsiteY1" fmla="*/ 446809 h 779330"/>
              <a:gd name="connsiteX2" fmla="*/ 3564082 w 5392882"/>
              <a:gd name="connsiteY2" fmla="*/ 779320 h 779330"/>
              <a:gd name="connsiteX3" fmla="*/ 5392882 w 5392882"/>
              <a:gd name="connsiteY3" fmla="*/ 436420 h 779330"/>
              <a:gd name="connsiteX0" fmla="*/ 0 w 5392882"/>
              <a:gd name="connsiteY0" fmla="*/ 0 h 779330"/>
              <a:gd name="connsiteX1" fmla="*/ 1631373 w 5392882"/>
              <a:gd name="connsiteY1" fmla="*/ 446809 h 779330"/>
              <a:gd name="connsiteX2" fmla="*/ 3564082 w 5392882"/>
              <a:gd name="connsiteY2" fmla="*/ 779320 h 779330"/>
              <a:gd name="connsiteX3" fmla="*/ 5392882 w 5392882"/>
              <a:gd name="connsiteY3" fmla="*/ 436420 h 779330"/>
              <a:gd name="connsiteX0" fmla="*/ 0 w 5392882"/>
              <a:gd name="connsiteY0" fmla="*/ 0 h 675429"/>
              <a:gd name="connsiteX1" fmla="*/ 1631373 w 5392882"/>
              <a:gd name="connsiteY1" fmla="*/ 446809 h 675429"/>
              <a:gd name="connsiteX2" fmla="*/ 3605646 w 5392882"/>
              <a:gd name="connsiteY2" fmla="*/ 675411 h 675429"/>
              <a:gd name="connsiteX3" fmla="*/ 5392882 w 5392882"/>
              <a:gd name="connsiteY3" fmla="*/ 436420 h 675429"/>
              <a:gd name="connsiteX0" fmla="*/ 0 w 5392882"/>
              <a:gd name="connsiteY0" fmla="*/ 0 h 748160"/>
              <a:gd name="connsiteX1" fmla="*/ 1631373 w 5392882"/>
              <a:gd name="connsiteY1" fmla="*/ 446809 h 748160"/>
              <a:gd name="connsiteX2" fmla="*/ 3616036 w 5392882"/>
              <a:gd name="connsiteY2" fmla="*/ 748148 h 748160"/>
              <a:gd name="connsiteX3" fmla="*/ 5392882 w 5392882"/>
              <a:gd name="connsiteY3" fmla="*/ 436420 h 748160"/>
              <a:gd name="connsiteX0" fmla="*/ 0 w 5392882"/>
              <a:gd name="connsiteY0" fmla="*/ 0 h 748655"/>
              <a:gd name="connsiteX1" fmla="*/ 1631373 w 5392882"/>
              <a:gd name="connsiteY1" fmla="*/ 446809 h 748655"/>
              <a:gd name="connsiteX2" fmla="*/ 3616036 w 5392882"/>
              <a:gd name="connsiteY2" fmla="*/ 748148 h 748655"/>
              <a:gd name="connsiteX3" fmla="*/ 5392882 w 5392882"/>
              <a:gd name="connsiteY3" fmla="*/ 436420 h 748655"/>
              <a:gd name="connsiteX0" fmla="*/ 0 w 5465619"/>
              <a:gd name="connsiteY0" fmla="*/ 0 h 748256"/>
              <a:gd name="connsiteX1" fmla="*/ 1631373 w 5465619"/>
              <a:gd name="connsiteY1" fmla="*/ 446809 h 748256"/>
              <a:gd name="connsiteX2" fmla="*/ 3616036 w 5465619"/>
              <a:gd name="connsiteY2" fmla="*/ 748148 h 748256"/>
              <a:gd name="connsiteX3" fmla="*/ 5465619 w 5465619"/>
              <a:gd name="connsiteY3" fmla="*/ 415638 h 748256"/>
              <a:gd name="connsiteX0" fmla="*/ 0 w 5465619"/>
              <a:gd name="connsiteY0" fmla="*/ 0 h 748256"/>
              <a:gd name="connsiteX1" fmla="*/ 1631373 w 5465619"/>
              <a:gd name="connsiteY1" fmla="*/ 446809 h 748256"/>
              <a:gd name="connsiteX2" fmla="*/ 3616036 w 5465619"/>
              <a:gd name="connsiteY2" fmla="*/ 748148 h 748256"/>
              <a:gd name="connsiteX3" fmla="*/ 5465619 w 5465619"/>
              <a:gd name="connsiteY3" fmla="*/ 415638 h 748256"/>
              <a:gd name="connsiteX0" fmla="*/ 0 w 4869874"/>
              <a:gd name="connsiteY0" fmla="*/ 93563 h 859928"/>
              <a:gd name="connsiteX1" fmla="*/ 1631373 w 4869874"/>
              <a:gd name="connsiteY1" fmla="*/ 540372 h 859928"/>
              <a:gd name="connsiteX2" fmla="*/ 3616036 w 4869874"/>
              <a:gd name="connsiteY2" fmla="*/ 841711 h 859928"/>
              <a:gd name="connsiteX3" fmla="*/ 4869874 w 4869874"/>
              <a:gd name="connsiteY3" fmla="*/ 0 h 859928"/>
              <a:gd name="connsiteX0" fmla="*/ 0 w 4869874"/>
              <a:gd name="connsiteY0" fmla="*/ 93563 h 559396"/>
              <a:gd name="connsiteX1" fmla="*/ 1631373 w 4869874"/>
              <a:gd name="connsiteY1" fmla="*/ 540372 h 559396"/>
              <a:gd name="connsiteX2" fmla="*/ 3410834 w 4869874"/>
              <a:gd name="connsiteY2" fmla="*/ 429500 h 559396"/>
              <a:gd name="connsiteX3" fmla="*/ 4869874 w 4869874"/>
              <a:gd name="connsiteY3" fmla="*/ 0 h 559396"/>
              <a:gd name="connsiteX0" fmla="*/ 0 w 4869874"/>
              <a:gd name="connsiteY0" fmla="*/ 93563 h 469617"/>
              <a:gd name="connsiteX1" fmla="*/ 1624754 w 4869874"/>
              <a:gd name="connsiteY1" fmla="*/ 413072 h 469617"/>
              <a:gd name="connsiteX2" fmla="*/ 3410834 w 4869874"/>
              <a:gd name="connsiteY2" fmla="*/ 429500 h 469617"/>
              <a:gd name="connsiteX3" fmla="*/ 4869874 w 4869874"/>
              <a:gd name="connsiteY3" fmla="*/ 0 h 469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69874" h="469617">
                <a:moveTo>
                  <a:pt x="0" y="93563"/>
                </a:moveTo>
                <a:cubicBezTo>
                  <a:pt x="613064" y="271940"/>
                  <a:pt x="1056282" y="357083"/>
                  <a:pt x="1624754" y="413072"/>
                </a:cubicBezTo>
                <a:cubicBezTo>
                  <a:pt x="2193226" y="469061"/>
                  <a:pt x="2869981" y="498345"/>
                  <a:pt x="3410834" y="429500"/>
                </a:cubicBezTo>
                <a:cubicBezTo>
                  <a:pt x="3951687" y="360655"/>
                  <a:pt x="4407479" y="218210"/>
                  <a:pt x="4869874" y="0"/>
                </a:cubicBezTo>
              </a:path>
            </a:pathLst>
          </a:custGeom>
          <a:noFill/>
          <a:ln w="63500" cap="rnd">
            <a:solidFill>
              <a:schemeClr val="tx1"/>
            </a:solidFill>
            <a:round/>
            <a:tailEnd type="stealth" w="lg" len="lg"/>
          </a:ln>
          <a:effectLst>
            <a:glow rad="76200">
              <a:schemeClr val="bg1">
                <a:alpha val="6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70182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 animBg="1"/>
      <p:bldP spid="11" grpId="0" animBg="1"/>
      <p:bldP spid="17" grpId="0"/>
      <p:bldP spid="18" grpId="0"/>
      <p:bldP spid="20" grpId="0"/>
      <p:bldP spid="29" grpId="0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352" y="249073"/>
            <a:ext cx="10515600" cy="1325563"/>
          </a:xfrm>
        </p:spPr>
        <p:txBody>
          <a:bodyPr/>
          <a:lstStyle/>
          <a:p>
            <a:r>
              <a:rPr lang="ro-RO" b="1" dirty="0" smtClean="0">
                <a:latin typeface="+mn-lt"/>
              </a:rPr>
              <a:t>Întrebarea 9</a:t>
            </a:r>
            <a:endParaRPr lang="en-US" b="1" dirty="0"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63352" y="2001607"/>
            <a:ext cx="10515600" cy="10118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o-RO" sz="3600" dirty="0" smtClean="0"/>
              <a:t>Câte saune sunt în Finlanda?</a:t>
            </a:r>
            <a:endParaRPr lang="en-US" sz="3600" dirty="0"/>
          </a:p>
        </p:txBody>
      </p:sp>
      <p:sp>
        <p:nvSpPr>
          <p:cNvPr id="5" name="Rectangle 4"/>
          <p:cNvSpPr/>
          <p:nvPr/>
        </p:nvSpPr>
        <p:spPr>
          <a:xfrm>
            <a:off x="1136073" y="3302399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tabLst>
                <a:tab pos="2784475" algn="l"/>
              </a:tabLst>
            </a:pPr>
            <a:r>
              <a:rPr lang="en-US" sz="3200" dirty="0" smtClean="0"/>
              <a:t>A</a:t>
            </a:r>
            <a:r>
              <a:rPr lang="en-US" sz="3200" dirty="0"/>
              <a:t>. </a:t>
            </a:r>
            <a:r>
              <a:rPr lang="ro-RO" sz="3200" dirty="0" smtClean="0"/>
              <a:t>30 000</a:t>
            </a:r>
            <a:endParaRPr lang="en-US" sz="3200" dirty="0"/>
          </a:p>
          <a:p>
            <a:pPr>
              <a:tabLst>
                <a:tab pos="2784475" algn="l"/>
              </a:tabLst>
            </a:pPr>
            <a:r>
              <a:rPr lang="ro-RO" sz="3200" dirty="0" smtClean="0"/>
              <a:t>B. 300 000</a:t>
            </a:r>
            <a:endParaRPr lang="en-US" sz="3200" dirty="0"/>
          </a:p>
          <a:p>
            <a:pPr>
              <a:tabLst>
                <a:tab pos="2784475" algn="l"/>
              </a:tabLst>
            </a:pPr>
            <a:r>
              <a:rPr lang="ro-RO" sz="3200" dirty="0" smtClean="0"/>
              <a:t>C. 3 000 000</a:t>
            </a:r>
            <a:endParaRPr lang="en-US" sz="3200" dirty="0"/>
          </a:p>
          <a:p>
            <a:pPr>
              <a:tabLst>
                <a:tab pos="2784475" algn="l"/>
              </a:tabLst>
            </a:pPr>
            <a:r>
              <a:rPr lang="ro-RO" sz="3200" dirty="0" smtClean="0"/>
              <a:t>D. 30 000 000</a:t>
            </a:r>
            <a:endParaRPr lang="en-US" sz="3200" dirty="0"/>
          </a:p>
        </p:txBody>
      </p:sp>
      <p:pic>
        <p:nvPicPr>
          <p:cNvPr id="11266" name="Picture 2" descr="Image result for sauna i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419" y="2916194"/>
            <a:ext cx="2649623" cy="264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195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352" y="249073"/>
            <a:ext cx="10515600" cy="1325563"/>
          </a:xfrm>
        </p:spPr>
        <p:txBody>
          <a:bodyPr/>
          <a:lstStyle/>
          <a:p>
            <a:r>
              <a:rPr lang="ro-RO" b="1" dirty="0" smtClean="0">
                <a:latin typeface="+mn-lt"/>
              </a:rPr>
              <a:t>Întrebarea 10</a:t>
            </a:r>
            <a:endParaRPr lang="en-US" b="1" dirty="0"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63352" y="2001607"/>
            <a:ext cx="10515600" cy="10118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o-RO" sz="3600" dirty="0" smtClean="0"/>
              <a:t>Care sport</a:t>
            </a:r>
            <a:r>
              <a:rPr lang="en-US" sz="3600" dirty="0" smtClean="0"/>
              <a:t> </a:t>
            </a:r>
            <a:r>
              <a:rPr lang="en-US" sz="3600" dirty="0" err="1" smtClean="0"/>
              <a:t>Finlandez</a:t>
            </a:r>
            <a:r>
              <a:rPr lang="en-US" sz="3600" dirty="0" smtClean="0"/>
              <a:t> NU</a:t>
            </a:r>
            <a:r>
              <a:rPr lang="ro-RO" sz="3600" dirty="0" smtClean="0"/>
              <a:t> este adevărat?</a:t>
            </a:r>
            <a:endParaRPr lang="en-US" sz="3600" dirty="0"/>
          </a:p>
        </p:txBody>
      </p:sp>
      <p:sp>
        <p:nvSpPr>
          <p:cNvPr id="5" name="Rectangle 4"/>
          <p:cNvSpPr/>
          <p:nvPr/>
        </p:nvSpPr>
        <p:spPr>
          <a:xfrm>
            <a:off x="1136072" y="3302399"/>
            <a:ext cx="806971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784475" algn="l"/>
              </a:tabLst>
            </a:pPr>
            <a:r>
              <a:rPr lang="en-US" sz="3200" dirty="0" smtClean="0"/>
              <a:t>A</a:t>
            </a:r>
            <a:r>
              <a:rPr lang="en-US" sz="3200" dirty="0"/>
              <a:t>. </a:t>
            </a:r>
            <a:r>
              <a:rPr lang="ro-RO" sz="3200" dirty="0" smtClean="0"/>
              <a:t>Căratul nevestei</a:t>
            </a:r>
            <a:endParaRPr lang="en-US" sz="3200" dirty="0"/>
          </a:p>
          <a:p>
            <a:pPr>
              <a:tabLst>
                <a:tab pos="2784475" algn="l"/>
              </a:tabLst>
            </a:pPr>
            <a:r>
              <a:rPr lang="ro-RO" sz="3200" dirty="0" smtClean="0"/>
              <a:t>B. Aruncarea telefonului mobil</a:t>
            </a:r>
            <a:endParaRPr lang="en-US" sz="3200" dirty="0"/>
          </a:p>
          <a:p>
            <a:pPr>
              <a:tabLst>
                <a:tab pos="2784475" algn="l"/>
              </a:tabLst>
            </a:pPr>
            <a:r>
              <a:rPr lang="ro-RO" sz="3200" dirty="0" smtClean="0"/>
              <a:t>C. Fotbal de mlaștină</a:t>
            </a:r>
            <a:endParaRPr lang="en-US" sz="3200" dirty="0"/>
          </a:p>
          <a:p>
            <a:pPr>
              <a:tabLst>
                <a:tab pos="2784475" algn="l"/>
              </a:tabLst>
            </a:pPr>
            <a:r>
              <a:rPr lang="ro-RO" sz="3200" dirty="0" smtClean="0"/>
              <a:t>D. Inot în lacul înghețat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5357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9" t="15495" r="15188" b="8375"/>
          <a:stretch/>
        </p:blipFill>
        <p:spPr bwMode="auto">
          <a:xfrm>
            <a:off x="1191740" y="1570522"/>
            <a:ext cx="3204000" cy="24298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Image result for mobile phone throwi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8" b="9236"/>
          <a:stretch/>
        </p:blipFill>
        <p:spPr bwMode="auto">
          <a:xfrm>
            <a:off x="7766771" y="1514896"/>
            <a:ext cx="3204000" cy="25536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771" y="4343053"/>
            <a:ext cx="3204000" cy="21368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Image result for ice swimming competi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740" y="4388827"/>
            <a:ext cx="3204000" cy="20349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63352" y="249073"/>
            <a:ext cx="10515600" cy="1325563"/>
          </a:xfrm>
        </p:spPr>
        <p:txBody>
          <a:bodyPr/>
          <a:lstStyle/>
          <a:p>
            <a:r>
              <a:rPr lang="ro-RO" b="1" dirty="0" smtClean="0">
                <a:latin typeface="+mn-lt"/>
              </a:rPr>
              <a:t>Toate 4 sunt adevărate...</a:t>
            </a:r>
            <a:endParaRPr lang="en-US" b="1" dirty="0">
              <a:latin typeface="+mn-l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524000" y="2140464"/>
            <a:ext cx="9144000" cy="4149059"/>
            <a:chOff x="1524000" y="2140464"/>
            <a:chExt cx="9144000" cy="4149059"/>
          </a:xfrm>
        </p:grpSpPr>
        <p:grpSp>
          <p:nvGrpSpPr>
            <p:cNvPr id="7" name="Group 6"/>
            <p:cNvGrpSpPr>
              <a:grpSpLocks/>
            </p:cNvGrpSpPr>
            <p:nvPr/>
          </p:nvGrpSpPr>
          <p:grpSpPr bwMode="auto">
            <a:xfrm>
              <a:off x="4964906" y="2140464"/>
              <a:ext cx="2262188" cy="2003425"/>
              <a:chOff x="3048000" y="1447800"/>
              <a:chExt cx="2262158" cy="2003286"/>
            </a:xfrm>
          </p:grpSpPr>
          <p:grpSp>
            <p:nvGrpSpPr>
              <p:cNvPr id="8" name="Group 2"/>
              <p:cNvGrpSpPr>
                <a:grpSpLocks/>
              </p:cNvGrpSpPr>
              <p:nvPr/>
            </p:nvGrpSpPr>
            <p:grpSpPr bwMode="auto">
              <a:xfrm>
                <a:off x="3276600" y="1447800"/>
                <a:ext cx="1966913" cy="1638300"/>
                <a:chOff x="3808070" y="299642"/>
                <a:chExt cx="1966757" cy="1639386"/>
              </a:xfrm>
            </p:grpSpPr>
            <p:sp>
              <p:nvSpPr>
                <p:cNvPr id="11" name="Freeform 10"/>
                <p:cNvSpPr/>
                <p:nvPr/>
              </p:nvSpPr>
              <p:spPr>
                <a:xfrm>
                  <a:off x="3808067" y="1546569"/>
                  <a:ext cx="1966731" cy="392345"/>
                </a:xfrm>
                <a:custGeom>
                  <a:avLst/>
                  <a:gdLst>
                    <a:gd name="connsiteX0" fmla="*/ 103552 w 2051930"/>
                    <a:gd name="connsiteY0" fmla="*/ 193503 h 972602"/>
                    <a:gd name="connsiteX1" fmla="*/ 1312313 w 2051930"/>
                    <a:gd name="connsiteY1" fmla="*/ 299975 h 972602"/>
                    <a:gd name="connsiteX2" fmla="*/ 1894773 w 2051930"/>
                    <a:gd name="connsiteY2" fmla="*/ 663229 h 972602"/>
                    <a:gd name="connsiteX3" fmla="*/ 2001245 w 2051930"/>
                    <a:gd name="connsiteY3" fmla="*/ 970117 h 972602"/>
                    <a:gd name="connsiteX4" fmla="*/ 2051349 w 2051930"/>
                    <a:gd name="connsiteY4" fmla="*/ 794753 h 972602"/>
                    <a:gd name="connsiteX5" fmla="*/ 2020034 w 2051930"/>
                    <a:gd name="connsiteY5" fmla="*/ 556758 h 972602"/>
                    <a:gd name="connsiteX6" fmla="*/ 1901036 w 2051930"/>
                    <a:gd name="connsiteY6" fmla="*/ 368868 h 972602"/>
                    <a:gd name="connsiteX7" fmla="*/ 1625464 w 2051930"/>
                    <a:gd name="connsiteY7" fmla="*/ 174714 h 972602"/>
                    <a:gd name="connsiteX8" fmla="*/ 1343628 w 2051930"/>
                    <a:gd name="connsiteY8" fmla="*/ 87032 h 972602"/>
                    <a:gd name="connsiteX9" fmla="*/ 1011688 w 2051930"/>
                    <a:gd name="connsiteY9" fmla="*/ 36928 h 972602"/>
                    <a:gd name="connsiteX10" fmla="*/ 598330 w 2051930"/>
                    <a:gd name="connsiteY10" fmla="*/ 18139 h 972602"/>
                    <a:gd name="connsiteX11" fmla="*/ 122341 w 2051930"/>
                    <a:gd name="connsiteY11" fmla="*/ 11876 h 972602"/>
                    <a:gd name="connsiteX12" fmla="*/ 103552 w 2051930"/>
                    <a:gd name="connsiteY12" fmla="*/ 193503 h 972602"/>
                    <a:gd name="connsiteX0" fmla="*/ 103552 w 2051930"/>
                    <a:gd name="connsiteY0" fmla="*/ 193503 h 977857"/>
                    <a:gd name="connsiteX1" fmla="*/ 1312313 w 2051930"/>
                    <a:gd name="connsiteY1" fmla="*/ 299975 h 977857"/>
                    <a:gd name="connsiteX2" fmla="*/ 1887244 w 2051930"/>
                    <a:gd name="connsiteY2" fmla="*/ 534625 h 977857"/>
                    <a:gd name="connsiteX3" fmla="*/ 2001245 w 2051930"/>
                    <a:gd name="connsiteY3" fmla="*/ 970117 h 977857"/>
                    <a:gd name="connsiteX4" fmla="*/ 2051349 w 2051930"/>
                    <a:gd name="connsiteY4" fmla="*/ 794753 h 977857"/>
                    <a:gd name="connsiteX5" fmla="*/ 2020034 w 2051930"/>
                    <a:gd name="connsiteY5" fmla="*/ 556758 h 977857"/>
                    <a:gd name="connsiteX6" fmla="*/ 1901036 w 2051930"/>
                    <a:gd name="connsiteY6" fmla="*/ 368868 h 977857"/>
                    <a:gd name="connsiteX7" fmla="*/ 1625464 w 2051930"/>
                    <a:gd name="connsiteY7" fmla="*/ 174714 h 977857"/>
                    <a:gd name="connsiteX8" fmla="*/ 1343628 w 2051930"/>
                    <a:gd name="connsiteY8" fmla="*/ 87032 h 977857"/>
                    <a:gd name="connsiteX9" fmla="*/ 1011688 w 2051930"/>
                    <a:gd name="connsiteY9" fmla="*/ 36928 h 977857"/>
                    <a:gd name="connsiteX10" fmla="*/ 598330 w 2051930"/>
                    <a:gd name="connsiteY10" fmla="*/ 18139 h 977857"/>
                    <a:gd name="connsiteX11" fmla="*/ 122341 w 2051930"/>
                    <a:gd name="connsiteY11" fmla="*/ 11876 h 977857"/>
                    <a:gd name="connsiteX12" fmla="*/ 103552 w 2051930"/>
                    <a:gd name="connsiteY12" fmla="*/ 193503 h 977857"/>
                    <a:gd name="connsiteX0" fmla="*/ 56953 w 2291436"/>
                    <a:gd name="connsiteY0" fmla="*/ 445089 h 995615"/>
                    <a:gd name="connsiteX1" fmla="*/ 1551819 w 2291436"/>
                    <a:gd name="connsiteY1" fmla="*/ 317733 h 995615"/>
                    <a:gd name="connsiteX2" fmla="*/ 2126750 w 2291436"/>
                    <a:gd name="connsiteY2" fmla="*/ 552383 h 995615"/>
                    <a:gd name="connsiteX3" fmla="*/ 2240751 w 2291436"/>
                    <a:gd name="connsiteY3" fmla="*/ 987875 h 995615"/>
                    <a:gd name="connsiteX4" fmla="*/ 2290855 w 2291436"/>
                    <a:gd name="connsiteY4" fmla="*/ 812511 h 995615"/>
                    <a:gd name="connsiteX5" fmla="*/ 2259540 w 2291436"/>
                    <a:gd name="connsiteY5" fmla="*/ 574516 h 995615"/>
                    <a:gd name="connsiteX6" fmla="*/ 2140542 w 2291436"/>
                    <a:gd name="connsiteY6" fmla="*/ 386626 h 995615"/>
                    <a:gd name="connsiteX7" fmla="*/ 1864970 w 2291436"/>
                    <a:gd name="connsiteY7" fmla="*/ 192472 h 995615"/>
                    <a:gd name="connsiteX8" fmla="*/ 1583134 w 2291436"/>
                    <a:gd name="connsiteY8" fmla="*/ 104790 h 995615"/>
                    <a:gd name="connsiteX9" fmla="*/ 1251194 w 2291436"/>
                    <a:gd name="connsiteY9" fmla="*/ 54686 h 995615"/>
                    <a:gd name="connsiteX10" fmla="*/ 837836 w 2291436"/>
                    <a:gd name="connsiteY10" fmla="*/ 35897 h 995615"/>
                    <a:gd name="connsiteX11" fmla="*/ 361847 w 2291436"/>
                    <a:gd name="connsiteY11" fmla="*/ 29634 h 995615"/>
                    <a:gd name="connsiteX12" fmla="*/ 56953 w 2291436"/>
                    <a:gd name="connsiteY12" fmla="*/ 445089 h 995615"/>
                    <a:gd name="connsiteX0" fmla="*/ 137177 w 2371660"/>
                    <a:gd name="connsiteY0" fmla="*/ 409328 h 959854"/>
                    <a:gd name="connsiteX1" fmla="*/ 1632043 w 2371660"/>
                    <a:gd name="connsiteY1" fmla="*/ 281972 h 959854"/>
                    <a:gd name="connsiteX2" fmla="*/ 2206974 w 2371660"/>
                    <a:gd name="connsiteY2" fmla="*/ 516622 h 959854"/>
                    <a:gd name="connsiteX3" fmla="*/ 2320975 w 2371660"/>
                    <a:gd name="connsiteY3" fmla="*/ 952114 h 959854"/>
                    <a:gd name="connsiteX4" fmla="*/ 2371079 w 2371660"/>
                    <a:gd name="connsiteY4" fmla="*/ 776750 h 959854"/>
                    <a:gd name="connsiteX5" fmla="*/ 2339764 w 2371660"/>
                    <a:gd name="connsiteY5" fmla="*/ 538755 h 959854"/>
                    <a:gd name="connsiteX6" fmla="*/ 2220766 w 2371660"/>
                    <a:gd name="connsiteY6" fmla="*/ 350865 h 959854"/>
                    <a:gd name="connsiteX7" fmla="*/ 1945194 w 2371660"/>
                    <a:gd name="connsiteY7" fmla="*/ 156711 h 959854"/>
                    <a:gd name="connsiteX8" fmla="*/ 1663358 w 2371660"/>
                    <a:gd name="connsiteY8" fmla="*/ 69029 h 959854"/>
                    <a:gd name="connsiteX9" fmla="*/ 1331418 w 2371660"/>
                    <a:gd name="connsiteY9" fmla="*/ 18925 h 959854"/>
                    <a:gd name="connsiteX10" fmla="*/ 918060 w 2371660"/>
                    <a:gd name="connsiteY10" fmla="*/ 136 h 959854"/>
                    <a:gd name="connsiteX11" fmla="*/ 155967 w 2371660"/>
                    <a:gd name="connsiteY11" fmla="*/ 157552 h 959854"/>
                    <a:gd name="connsiteX12" fmla="*/ 137177 w 2371660"/>
                    <a:gd name="connsiteY12" fmla="*/ 409328 h 959854"/>
                    <a:gd name="connsiteX0" fmla="*/ 132336 w 2366819"/>
                    <a:gd name="connsiteY0" fmla="*/ 409328 h 959854"/>
                    <a:gd name="connsiteX1" fmla="*/ 1559440 w 2366819"/>
                    <a:gd name="connsiteY1" fmla="*/ 469036 h 959854"/>
                    <a:gd name="connsiteX2" fmla="*/ 2202133 w 2366819"/>
                    <a:gd name="connsiteY2" fmla="*/ 516622 h 959854"/>
                    <a:gd name="connsiteX3" fmla="*/ 2316134 w 2366819"/>
                    <a:gd name="connsiteY3" fmla="*/ 952114 h 959854"/>
                    <a:gd name="connsiteX4" fmla="*/ 2366238 w 2366819"/>
                    <a:gd name="connsiteY4" fmla="*/ 776750 h 959854"/>
                    <a:gd name="connsiteX5" fmla="*/ 2334923 w 2366819"/>
                    <a:gd name="connsiteY5" fmla="*/ 538755 h 959854"/>
                    <a:gd name="connsiteX6" fmla="*/ 2215925 w 2366819"/>
                    <a:gd name="connsiteY6" fmla="*/ 350865 h 959854"/>
                    <a:gd name="connsiteX7" fmla="*/ 1940353 w 2366819"/>
                    <a:gd name="connsiteY7" fmla="*/ 156711 h 959854"/>
                    <a:gd name="connsiteX8" fmla="*/ 1658517 w 2366819"/>
                    <a:gd name="connsiteY8" fmla="*/ 69029 h 959854"/>
                    <a:gd name="connsiteX9" fmla="*/ 1326577 w 2366819"/>
                    <a:gd name="connsiteY9" fmla="*/ 18925 h 959854"/>
                    <a:gd name="connsiteX10" fmla="*/ 913219 w 2366819"/>
                    <a:gd name="connsiteY10" fmla="*/ 136 h 959854"/>
                    <a:gd name="connsiteX11" fmla="*/ 151126 w 2366819"/>
                    <a:gd name="connsiteY11" fmla="*/ 157552 h 959854"/>
                    <a:gd name="connsiteX12" fmla="*/ 132336 w 2366819"/>
                    <a:gd name="connsiteY12" fmla="*/ 409328 h 959854"/>
                    <a:gd name="connsiteX0" fmla="*/ 132336 w 2366819"/>
                    <a:gd name="connsiteY0" fmla="*/ 409328 h 955841"/>
                    <a:gd name="connsiteX1" fmla="*/ 1559440 w 2366819"/>
                    <a:gd name="connsiteY1" fmla="*/ 469036 h 955841"/>
                    <a:gd name="connsiteX2" fmla="*/ 2232249 w 2366819"/>
                    <a:gd name="connsiteY2" fmla="*/ 610153 h 955841"/>
                    <a:gd name="connsiteX3" fmla="*/ 2316134 w 2366819"/>
                    <a:gd name="connsiteY3" fmla="*/ 952114 h 955841"/>
                    <a:gd name="connsiteX4" fmla="*/ 2366238 w 2366819"/>
                    <a:gd name="connsiteY4" fmla="*/ 776750 h 955841"/>
                    <a:gd name="connsiteX5" fmla="*/ 2334923 w 2366819"/>
                    <a:gd name="connsiteY5" fmla="*/ 538755 h 955841"/>
                    <a:gd name="connsiteX6" fmla="*/ 2215925 w 2366819"/>
                    <a:gd name="connsiteY6" fmla="*/ 350865 h 955841"/>
                    <a:gd name="connsiteX7" fmla="*/ 1940353 w 2366819"/>
                    <a:gd name="connsiteY7" fmla="*/ 156711 h 955841"/>
                    <a:gd name="connsiteX8" fmla="*/ 1658517 w 2366819"/>
                    <a:gd name="connsiteY8" fmla="*/ 69029 h 955841"/>
                    <a:gd name="connsiteX9" fmla="*/ 1326577 w 2366819"/>
                    <a:gd name="connsiteY9" fmla="*/ 18925 h 955841"/>
                    <a:gd name="connsiteX10" fmla="*/ 913219 w 2366819"/>
                    <a:gd name="connsiteY10" fmla="*/ 136 h 955841"/>
                    <a:gd name="connsiteX11" fmla="*/ 151126 w 2366819"/>
                    <a:gd name="connsiteY11" fmla="*/ 157552 h 955841"/>
                    <a:gd name="connsiteX12" fmla="*/ 132336 w 2366819"/>
                    <a:gd name="connsiteY12" fmla="*/ 409328 h 955841"/>
                    <a:gd name="connsiteX0" fmla="*/ 129017 w 2363500"/>
                    <a:gd name="connsiteY0" fmla="*/ 393814 h 940325"/>
                    <a:gd name="connsiteX1" fmla="*/ 1556121 w 2363500"/>
                    <a:gd name="connsiteY1" fmla="*/ 453522 h 940325"/>
                    <a:gd name="connsiteX2" fmla="*/ 2228930 w 2363500"/>
                    <a:gd name="connsiteY2" fmla="*/ 594639 h 940325"/>
                    <a:gd name="connsiteX3" fmla="*/ 2312815 w 2363500"/>
                    <a:gd name="connsiteY3" fmla="*/ 936600 h 940325"/>
                    <a:gd name="connsiteX4" fmla="*/ 2362919 w 2363500"/>
                    <a:gd name="connsiteY4" fmla="*/ 761236 h 940325"/>
                    <a:gd name="connsiteX5" fmla="*/ 2331604 w 2363500"/>
                    <a:gd name="connsiteY5" fmla="*/ 523241 h 940325"/>
                    <a:gd name="connsiteX6" fmla="*/ 2212606 w 2363500"/>
                    <a:gd name="connsiteY6" fmla="*/ 335351 h 940325"/>
                    <a:gd name="connsiteX7" fmla="*/ 1937034 w 2363500"/>
                    <a:gd name="connsiteY7" fmla="*/ 141197 h 940325"/>
                    <a:gd name="connsiteX8" fmla="*/ 1655198 w 2363500"/>
                    <a:gd name="connsiteY8" fmla="*/ 53515 h 940325"/>
                    <a:gd name="connsiteX9" fmla="*/ 1323258 w 2363500"/>
                    <a:gd name="connsiteY9" fmla="*/ 3411 h 940325"/>
                    <a:gd name="connsiteX10" fmla="*/ 842139 w 2363500"/>
                    <a:gd name="connsiteY10" fmla="*/ 148301 h 940325"/>
                    <a:gd name="connsiteX11" fmla="*/ 147807 w 2363500"/>
                    <a:gd name="connsiteY11" fmla="*/ 142038 h 940325"/>
                    <a:gd name="connsiteX12" fmla="*/ 129017 w 2363500"/>
                    <a:gd name="connsiteY12" fmla="*/ 393814 h 940325"/>
                    <a:gd name="connsiteX0" fmla="*/ 129017 w 2363500"/>
                    <a:gd name="connsiteY0" fmla="*/ 340864 h 887377"/>
                    <a:gd name="connsiteX1" fmla="*/ 1556121 w 2363500"/>
                    <a:gd name="connsiteY1" fmla="*/ 400572 h 887377"/>
                    <a:gd name="connsiteX2" fmla="*/ 2228930 w 2363500"/>
                    <a:gd name="connsiteY2" fmla="*/ 541689 h 887377"/>
                    <a:gd name="connsiteX3" fmla="*/ 2312815 w 2363500"/>
                    <a:gd name="connsiteY3" fmla="*/ 883650 h 887377"/>
                    <a:gd name="connsiteX4" fmla="*/ 2362919 w 2363500"/>
                    <a:gd name="connsiteY4" fmla="*/ 708286 h 887377"/>
                    <a:gd name="connsiteX5" fmla="*/ 2331604 w 2363500"/>
                    <a:gd name="connsiteY5" fmla="*/ 470291 h 887377"/>
                    <a:gd name="connsiteX6" fmla="*/ 2212606 w 2363500"/>
                    <a:gd name="connsiteY6" fmla="*/ 282401 h 887377"/>
                    <a:gd name="connsiteX7" fmla="*/ 1937034 w 2363500"/>
                    <a:gd name="connsiteY7" fmla="*/ 88247 h 887377"/>
                    <a:gd name="connsiteX8" fmla="*/ 1655198 w 2363500"/>
                    <a:gd name="connsiteY8" fmla="*/ 565 h 887377"/>
                    <a:gd name="connsiteX9" fmla="*/ 1345845 w 2363500"/>
                    <a:gd name="connsiteY9" fmla="*/ 125830 h 887377"/>
                    <a:gd name="connsiteX10" fmla="*/ 842139 w 2363500"/>
                    <a:gd name="connsiteY10" fmla="*/ 95351 h 887377"/>
                    <a:gd name="connsiteX11" fmla="*/ 147807 w 2363500"/>
                    <a:gd name="connsiteY11" fmla="*/ 89088 h 887377"/>
                    <a:gd name="connsiteX12" fmla="*/ 129017 w 2363500"/>
                    <a:gd name="connsiteY12" fmla="*/ 340864 h 887377"/>
                    <a:gd name="connsiteX0" fmla="*/ 129017 w 2363500"/>
                    <a:gd name="connsiteY0" fmla="*/ 269299 h 815810"/>
                    <a:gd name="connsiteX1" fmla="*/ 1556121 w 2363500"/>
                    <a:gd name="connsiteY1" fmla="*/ 329007 h 815810"/>
                    <a:gd name="connsiteX2" fmla="*/ 2228930 w 2363500"/>
                    <a:gd name="connsiteY2" fmla="*/ 470124 h 815810"/>
                    <a:gd name="connsiteX3" fmla="*/ 2312815 w 2363500"/>
                    <a:gd name="connsiteY3" fmla="*/ 812085 h 815810"/>
                    <a:gd name="connsiteX4" fmla="*/ 2362919 w 2363500"/>
                    <a:gd name="connsiteY4" fmla="*/ 636721 h 815810"/>
                    <a:gd name="connsiteX5" fmla="*/ 2331604 w 2363500"/>
                    <a:gd name="connsiteY5" fmla="*/ 398726 h 815810"/>
                    <a:gd name="connsiteX6" fmla="*/ 2212606 w 2363500"/>
                    <a:gd name="connsiteY6" fmla="*/ 210836 h 815810"/>
                    <a:gd name="connsiteX7" fmla="*/ 1937034 w 2363500"/>
                    <a:gd name="connsiteY7" fmla="*/ 16682 h 815810"/>
                    <a:gd name="connsiteX8" fmla="*/ 1692843 w 2363500"/>
                    <a:gd name="connsiteY8" fmla="*/ 57605 h 815810"/>
                    <a:gd name="connsiteX9" fmla="*/ 1345845 w 2363500"/>
                    <a:gd name="connsiteY9" fmla="*/ 54265 h 815810"/>
                    <a:gd name="connsiteX10" fmla="*/ 842139 w 2363500"/>
                    <a:gd name="connsiteY10" fmla="*/ 23786 h 815810"/>
                    <a:gd name="connsiteX11" fmla="*/ 147807 w 2363500"/>
                    <a:gd name="connsiteY11" fmla="*/ 17523 h 815810"/>
                    <a:gd name="connsiteX12" fmla="*/ 129017 w 2363500"/>
                    <a:gd name="connsiteY12" fmla="*/ 269299 h 815810"/>
                    <a:gd name="connsiteX0" fmla="*/ 129017 w 2363500"/>
                    <a:gd name="connsiteY0" fmla="*/ 269299 h 815812"/>
                    <a:gd name="connsiteX1" fmla="*/ 1556121 w 2363500"/>
                    <a:gd name="connsiteY1" fmla="*/ 329007 h 815812"/>
                    <a:gd name="connsiteX2" fmla="*/ 2228930 w 2363500"/>
                    <a:gd name="connsiteY2" fmla="*/ 470124 h 815812"/>
                    <a:gd name="connsiteX3" fmla="*/ 2312815 w 2363500"/>
                    <a:gd name="connsiteY3" fmla="*/ 812085 h 815812"/>
                    <a:gd name="connsiteX4" fmla="*/ 2362919 w 2363500"/>
                    <a:gd name="connsiteY4" fmla="*/ 636721 h 815812"/>
                    <a:gd name="connsiteX5" fmla="*/ 2331604 w 2363500"/>
                    <a:gd name="connsiteY5" fmla="*/ 398726 h 815812"/>
                    <a:gd name="connsiteX6" fmla="*/ 2212606 w 2363500"/>
                    <a:gd name="connsiteY6" fmla="*/ 210836 h 815812"/>
                    <a:gd name="connsiteX7" fmla="*/ 1967150 w 2363500"/>
                    <a:gd name="connsiteY7" fmla="*/ 98520 h 815812"/>
                    <a:gd name="connsiteX8" fmla="*/ 1692843 w 2363500"/>
                    <a:gd name="connsiteY8" fmla="*/ 57605 h 815812"/>
                    <a:gd name="connsiteX9" fmla="*/ 1345845 w 2363500"/>
                    <a:gd name="connsiteY9" fmla="*/ 54265 h 815812"/>
                    <a:gd name="connsiteX10" fmla="*/ 842139 w 2363500"/>
                    <a:gd name="connsiteY10" fmla="*/ 23786 h 815812"/>
                    <a:gd name="connsiteX11" fmla="*/ 147807 w 2363500"/>
                    <a:gd name="connsiteY11" fmla="*/ 17523 h 815812"/>
                    <a:gd name="connsiteX12" fmla="*/ 129017 w 2363500"/>
                    <a:gd name="connsiteY12" fmla="*/ 269299 h 815812"/>
                    <a:gd name="connsiteX0" fmla="*/ 125846 w 2360329"/>
                    <a:gd name="connsiteY0" fmla="*/ 245821 h 792332"/>
                    <a:gd name="connsiteX1" fmla="*/ 1552950 w 2360329"/>
                    <a:gd name="connsiteY1" fmla="*/ 305529 h 792332"/>
                    <a:gd name="connsiteX2" fmla="*/ 2225759 w 2360329"/>
                    <a:gd name="connsiteY2" fmla="*/ 446646 h 792332"/>
                    <a:gd name="connsiteX3" fmla="*/ 2309644 w 2360329"/>
                    <a:gd name="connsiteY3" fmla="*/ 788607 h 792332"/>
                    <a:gd name="connsiteX4" fmla="*/ 2359748 w 2360329"/>
                    <a:gd name="connsiteY4" fmla="*/ 613243 h 792332"/>
                    <a:gd name="connsiteX5" fmla="*/ 2328433 w 2360329"/>
                    <a:gd name="connsiteY5" fmla="*/ 375248 h 792332"/>
                    <a:gd name="connsiteX6" fmla="*/ 2209435 w 2360329"/>
                    <a:gd name="connsiteY6" fmla="*/ 187358 h 792332"/>
                    <a:gd name="connsiteX7" fmla="*/ 1963979 w 2360329"/>
                    <a:gd name="connsiteY7" fmla="*/ 75042 h 792332"/>
                    <a:gd name="connsiteX8" fmla="*/ 1689672 w 2360329"/>
                    <a:gd name="connsiteY8" fmla="*/ 34127 h 792332"/>
                    <a:gd name="connsiteX9" fmla="*/ 1342674 w 2360329"/>
                    <a:gd name="connsiteY9" fmla="*/ 30787 h 792332"/>
                    <a:gd name="connsiteX10" fmla="*/ 838968 w 2360329"/>
                    <a:gd name="connsiteY10" fmla="*/ 308 h 792332"/>
                    <a:gd name="connsiteX11" fmla="*/ 152165 w 2360329"/>
                    <a:gd name="connsiteY11" fmla="*/ 75884 h 792332"/>
                    <a:gd name="connsiteX12" fmla="*/ 125846 w 2360329"/>
                    <a:gd name="connsiteY12" fmla="*/ 245821 h 792332"/>
                    <a:gd name="connsiteX0" fmla="*/ 125493 w 2359976"/>
                    <a:gd name="connsiteY0" fmla="*/ 218599 h 765111"/>
                    <a:gd name="connsiteX1" fmla="*/ 1552597 w 2359976"/>
                    <a:gd name="connsiteY1" fmla="*/ 278307 h 765111"/>
                    <a:gd name="connsiteX2" fmla="*/ 2225406 w 2359976"/>
                    <a:gd name="connsiteY2" fmla="*/ 419424 h 765111"/>
                    <a:gd name="connsiteX3" fmla="*/ 2309291 w 2359976"/>
                    <a:gd name="connsiteY3" fmla="*/ 761385 h 765111"/>
                    <a:gd name="connsiteX4" fmla="*/ 2359395 w 2359976"/>
                    <a:gd name="connsiteY4" fmla="*/ 586021 h 765111"/>
                    <a:gd name="connsiteX5" fmla="*/ 2328080 w 2359976"/>
                    <a:gd name="connsiteY5" fmla="*/ 348026 h 765111"/>
                    <a:gd name="connsiteX6" fmla="*/ 2209082 w 2359976"/>
                    <a:gd name="connsiteY6" fmla="*/ 160136 h 765111"/>
                    <a:gd name="connsiteX7" fmla="*/ 1963626 w 2359976"/>
                    <a:gd name="connsiteY7" fmla="*/ 47820 h 765111"/>
                    <a:gd name="connsiteX8" fmla="*/ 1689319 w 2359976"/>
                    <a:gd name="connsiteY8" fmla="*/ 6905 h 765111"/>
                    <a:gd name="connsiteX9" fmla="*/ 1342321 w 2359976"/>
                    <a:gd name="connsiteY9" fmla="*/ 3565 h 765111"/>
                    <a:gd name="connsiteX10" fmla="*/ 831086 w 2359976"/>
                    <a:gd name="connsiteY10" fmla="*/ 43234 h 765111"/>
                    <a:gd name="connsiteX11" fmla="*/ 151812 w 2359976"/>
                    <a:gd name="connsiteY11" fmla="*/ 48662 h 765111"/>
                    <a:gd name="connsiteX12" fmla="*/ 125493 w 2359976"/>
                    <a:gd name="connsiteY12" fmla="*/ 218599 h 765111"/>
                    <a:gd name="connsiteX0" fmla="*/ 125493 w 2359976"/>
                    <a:gd name="connsiteY0" fmla="*/ 212289 h 758801"/>
                    <a:gd name="connsiteX1" fmla="*/ 1552597 w 2359976"/>
                    <a:gd name="connsiteY1" fmla="*/ 271997 h 758801"/>
                    <a:gd name="connsiteX2" fmla="*/ 2225406 w 2359976"/>
                    <a:gd name="connsiteY2" fmla="*/ 413114 h 758801"/>
                    <a:gd name="connsiteX3" fmla="*/ 2309291 w 2359976"/>
                    <a:gd name="connsiteY3" fmla="*/ 755075 h 758801"/>
                    <a:gd name="connsiteX4" fmla="*/ 2359395 w 2359976"/>
                    <a:gd name="connsiteY4" fmla="*/ 579711 h 758801"/>
                    <a:gd name="connsiteX5" fmla="*/ 2328080 w 2359976"/>
                    <a:gd name="connsiteY5" fmla="*/ 341716 h 758801"/>
                    <a:gd name="connsiteX6" fmla="*/ 2209082 w 2359976"/>
                    <a:gd name="connsiteY6" fmla="*/ 153826 h 758801"/>
                    <a:gd name="connsiteX7" fmla="*/ 1963626 w 2359976"/>
                    <a:gd name="connsiteY7" fmla="*/ 41510 h 758801"/>
                    <a:gd name="connsiteX8" fmla="*/ 1689319 w 2359976"/>
                    <a:gd name="connsiteY8" fmla="*/ 595 h 758801"/>
                    <a:gd name="connsiteX9" fmla="*/ 1342322 w 2359976"/>
                    <a:gd name="connsiteY9" fmla="*/ 67403 h 758801"/>
                    <a:gd name="connsiteX10" fmla="*/ 831086 w 2359976"/>
                    <a:gd name="connsiteY10" fmla="*/ 36924 h 758801"/>
                    <a:gd name="connsiteX11" fmla="*/ 151812 w 2359976"/>
                    <a:gd name="connsiteY11" fmla="*/ 42352 h 758801"/>
                    <a:gd name="connsiteX12" fmla="*/ 125493 w 2359976"/>
                    <a:gd name="connsiteY12" fmla="*/ 212289 h 758801"/>
                    <a:gd name="connsiteX0" fmla="*/ 125493 w 2359976"/>
                    <a:gd name="connsiteY0" fmla="*/ 185683 h 732195"/>
                    <a:gd name="connsiteX1" fmla="*/ 1552597 w 2359976"/>
                    <a:gd name="connsiteY1" fmla="*/ 245391 h 732195"/>
                    <a:gd name="connsiteX2" fmla="*/ 2225406 w 2359976"/>
                    <a:gd name="connsiteY2" fmla="*/ 386508 h 732195"/>
                    <a:gd name="connsiteX3" fmla="*/ 2309291 w 2359976"/>
                    <a:gd name="connsiteY3" fmla="*/ 728469 h 732195"/>
                    <a:gd name="connsiteX4" fmla="*/ 2359395 w 2359976"/>
                    <a:gd name="connsiteY4" fmla="*/ 553105 h 732195"/>
                    <a:gd name="connsiteX5" fmla="*/ 2328080 w 2359976"/>
                    <a:gd name="connsiteY5" fmla="*/ 315110 h 732195"/>
                    <a:gd name="connsiteX6" fmla="*/ 2209082 w 2359976"/>
                    <a:gd name="connsiteY6" fmla="*/ 127220 h 732195"/>
                    <a:gd name="connsiteX7" fmla="*/ 1963626 w 2359976"/>
                    <a:gd name="connsiteY7" fmla="*/ 14904 h 732195"/>
                    <a:gd name="connsiteX8" fmla="*/ 1711906 w 2359976"/>
                    <a:gd name="connsiteY8" fmla="*/ 9063 h 732195"/>
                    <a:gd name="connsiteX9" fmla="*/ 1342322 w 2359976"/>
                    <a:gd name="connsiteY9" fmla="*/ 40797 h 732195"/>
                    <a:gd name="connsiteX10" fmla="*/ 831086 w 2359976"/>
                    <a:gd name="connsiteY10" fmla="*/ 10318 h 732195"/>
                    <a:gd name="connsiteX11" fmla="*/ 151812 w 2359976"/>
                    <a:gd name="connsiteY11" fmla="*/ 15746 h 732195"/>
                    <a:gd name="connsiteX12" fmla="*/ 125493 w 2359976"/>
                    <a:gd name="connsiteY12" fmla="*/ 185683 h 732195"/>
                    <a:gd name="connsiteX0" fmla="*/ 125493 w 2359976"/>
                    <a:gd name="connsiteY0" fmla="*/ 185683 h 732195"/>
                    <a:gd name="connsiteX1" fmla="*/ 1552597 w 2359976"/>
                    <a:gd name="connsiteY1" fmla="*/ 245391 h 732195"/>
                    <a:gd name="connsiteX2" fmla="*/ 2225406 w 2359976"/>
                    <a:gd name="connsiteY2" fmla="*/ 386508 h 732195"/>
                    <a:gd name="connsiteX3" fmla="*/ 2309291 w 2359976"/>
                    <a:gd name="connsiteY3" fmla="*/ 728469 h 732195"/>
                    <a:gd name="connsiteX4" fmla="*/ 2359395 w 2359976"/>
                    <a:gd name="connsiteY4" fmla="*/ 553105 h 732195"/>
                    <a:gd name="connsiteX5" fmla="*/ 2328080 w 2359976"/>
                    <a:gd name="connsiteY5" fmla="*/ 315110 h 732195"/>
                    <a:gd name="connsiteX6" fmla="*/ 2209082 w 2359976"/>
                    <a:gd name="connsiteY6" fmla="*/ 127220 h 732195"/>
                    <a:gd name="connsiteX7" fmla="*/ 1963626 w 2359976"/>
                    <a:gd name="connsiteY7" fmla="*/ 14904 h 732195"/>
                    <a:gd name="connsiteX8" fmla="*/ 1696848 w 2359976"/>
                    <a:gd name="connsiteY8" fmla="*/ 44137 h 732195"/>
                    <a:gd name="connsiteX9" fmla="*/ 1342322 w 2359976"/>
                    <a:gd name="connsiteY9" fmla="*/ 40797 h 732195"/>
                    <a:gd name="connsiteX10" fmla="*/ 831086 w 2359976"/>
                    <a:gd name="connsiteY10" fmla="*/ 10318 h 732195"/>
                    <a:gd name="connsiteX11" fmla="*/ 151812 w 2359976"/>
                    <a:gd name="connsiteY11" fmla="*/ 15746 h 732195"/>
                    <a:gd name="connsiteX12" fmla="*/ 125493 w 2359976"/>
                    <a:gd name="connsiteY12" fmla="*/ 185683 h 732195"/>
                    <a:gd name="connsiteX0" fmla="*/ 125493 w 2359976"/>
                    <a:gd name="connsiteY0" fmla="*/ 185683 h 732195"/>
                    <a:gd name="connsiteX1" fmla="*/ 1552597 w 2359976"/>
                    <a:gd name="connsiteY1" fmla="*/ 245391 h 732195"/>
                    <a:gd name="connsiteX2" fmla="*/ 2225406 w 2359976"/>
                    <a:gd name="connsiteY2" fmla="*/ 386508 h 732195"/>
                    <a:gd name="connsiteX3" fmla="*/ 2309291 w 2359976"/>
                    <a:gd name="connsiteY3" fmla="*/ 728469 h 732195"/>
                    <a:gd name="connsiteX4" fmla="*/ 2359395 w 2359976"/>
                    <a:gd name="connsiteY4" fmla="*/ 553105 h 732195"/>
                    <a:gd name="connsiteX5" fmla="*/ 2328080 w 2359976"/>
                    <a:gd name="connsiteY5" fmla="*/ 315110 h 732195"/>
                    <a:gd name="connsiteX6" fmla="*/ 2209082 w 2359976"/>
                    <a:gd name="connsiteY6" fmla="*/ 127220 h 732195"/>
                    <a:gd name="connsiteX7" fmla="*/ 1978684 w 2359976"/>
                    <a:gd name="connsiteY7" fmla="*/ 38287 h 732195"/>
                    <a:gd name="connsiteX8" fmla="*/ 1696848 w 2359976"/>
                    <a:gd name="connsiteY8" fmla="*/ 44137 h 732195"/>
                    <a:gd name="connsiteX9" fmla="*/ 1342322 w 2359976"/>
                    <a:gd name="connsiteY9" fmla="*/ 40797 h 732195"/>
                    <a:gd name="connsiteX10" fmla="*/ 831086 w 2359976"/>
                    <a:gd name="connsiteY10" fmla="*/ 10318 h 732195"/>
                    <a:gd name="connsiteX11" fmla="*/ 151812 w 2359976"/>
                    <a:gd name="connsiteY11" fmla="*/ 15746 h 732195"/>
                    <a:gd name="connsiteX12" fmla="*/ 125493 w 2359976"/>
                    <a:gd name="connsiteY12" fmla="*/ 185683 h 732195"/>
                    <a:gd name="connsiteX0" fmla="*/ 129856 w 2364339"/>
                    <a:gd name="connsiteY0" fmla="*/ 185683 h 732195"/>
                    <a:gd name="connsiteX1" fmla="*/ 1617193 w 2364339"/>
                    <a:gd name="connsiteY1" fmla="*/ 186934 h 732195"/>
                    <a:gd name="connsiteX2" fmla="*/ 2229769 w 2364339"/>
                    <a:gd name="connsiteY2" fmla="*/ 386508 h 732195"/>
                    <a:gd name="connsiteX3" fmla="*/ 2313654 w 2364339"/>
                    <a:gd name="connsiteY3" fmla="*/ 728469 h 732195"/>
                    <a:gd name="connsiteX4" fmla="*/ 2363758 w 2364339"/>
                    <a:gd name="connsiteY4" fmla="*/ 553105 h 732195"/>
                    <a:gd name="connsiteX5" fmla="*/ 2332443 w 2364339"/>
                    <a:gd name="connsiteY5" fmla="*/ 315110 h 732195"/>
                    <a:gd name="connsiteX6" fmla="*/ 2213445 w 2364339"/>
                    <a:gd name="connsiteY6" fmla="*/ 127220 h 732195"/>
                    <a:gd name="connsiteX7" fmla="*/ 1983047 w 2364339"/>
                    <a:gd name="connsiteY7" fmla="*/ 38287 h 732195"/>
                    <a:gd name="connsiteX8" fmla="*/ 1701211 w 2364339"/>
                    <a:gd name="connsiteY8" fmla="*/ 44137 h 732195"/>
                    <a:gd name="connsiteX9" fmla="*/ 1346685 w 2364339"/>
                    <a:gd name="connsiteY9" fmla="*/ 40797 h 732195"/>
                    <a:gd name="connsiteX10" fmla="*/ 835449 w 2364339"/>
                    <a:gd name="connsiteY10" fmla="*/ 10318 h 732195"/>
                    <a:gd name="connsiteX11" fmla="*/ 156175 w 2364339"/>
                    <a:gd name="connsiteY11" fmla="*/ 15746 h 732195"/>
                    <a:gd name="connsiteX12" fmla="*/ 129856 w 2364339"/>
                    <a:gd name="connsiteY12" fmla="*/ 185683 h 7321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364339" h="732195">
                      <a:moveTo>
                        <a:pt x="129856" y="185683"/>
                      </a:moveTo>
                      <a:cubicBezTo>
                        <a:pt x="373359" y="214214"/>
                        <a:pt x="1267208" y="153463"/>
                        <a:pt x="1617193" y="186934"/>
                      </a:cubicBezTo>
                      <a:cubicBezTo>
                        <a:pt x="1967178" y="220405"/>
                        <a:pt x="2113692" y="296252"/>
                        <a:pt x="2229769" y="386508"/>
                      </a:cubicBezTo>
                      <a:cubicBezTo>
                        <a:pt x="2345846" y="476764"/>
                        <a:pt x="2291323" y="700703"/>
                        <a:pt x="2313654" y="728469"/>
                      </a:cubicBezTo>
                      <a:cubicBezTo>
                        <a:pt x="2335986" y="756235"/>
                        <a:pt x="2360627" y="621998"/>
                        <a:pt x="2363758" y="553105"/>
                      </a:cubicBezTo>
                      <a:cubicBezTo>
                        <a:pt x="2366889" y="484212"/>
                        <a:pt x="2357495" y="386091"/>
                        <a:pt x="2332443" y="315110"/>
                      </a:cubicBezTo>
                      <a:cubicBezTo>
                        <a:pt x="2307391" y="244129"/>
                        <a:pt x="2271678" y="173357"/>
                        <a:pt x="2213445" y="127220"/>
                      </a:cubicBezTo>
                      <a:cubicBezTo>
                        <a:pt x="2155212" y="81083"/>
                        <a:pt x="2068419" y="52134"/>
                        <a:pt x="1983047" y="38287"/>
                      </a:cubicBezTo>
                      <a:cubicBezTo>
                        <a:pt x="1897675" y="24440"/>
                        <a:pt x="1807271" y="43719"/>
                        <a:pt x="1701211" y="44137"/>
                      </a:cubicBezTo>
                      <a:lnTo>
                        <a:pt x="1346685" y="40797"/>
                      </a:lnTo>
                      <a:cubicBezTo>
                        <a:pt x="1202391" y="35161"/>
                        <a:pt x="983673" y="14493"/>
                        <a:pt x="835449" y="10318"/>
                      </a:cubicBezTo>
                      <a:cubicBezTo>
                        <a:pt x="687225" y="6143"/>
                        <a:pt x="273774" y="-13481"/>
                        <a:pt x="156175" y="15746"/>
                      </a:cubicBezTo>
                      <a:cubicBezTo>
                        <a:pt x="38576" y="44973"/>
                        <a:pt x="-113647" y="157152"/>
                        <a:pt x="129856" y="185683"/>
                      </a:cubicBezTo>
                      <a:close/>
                    </a:path>
                  </a:pathLst>
                </a:custGeom>
                <a:solidFill>
                  <a:srgbClr val="1589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i-FI" sz="1400"/>
                </a:p>
              </p:txBody>
            </p:sp>
            <p:pic>
              <p:nvPicPr>
                <p:cNvPr id="12" name="Picture 11" descr="http://cs.uef.fi/paikka/Radu/clusterator/mopsidots/versions/dev/anim/Buddha/Blink_blue/00018.png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60800" y="299642"/>
                  <a:ext cx="1422400" cy="14224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0" name="TextBox 2"/>
              <p:cNvSpPr txBox="1">
                <a:spLocks noChangeArrowheads="1"/>
              </p:cNvSpPr>
              <p:nvPr/>
            </p:nvSpPr>
            <p:spPr bwMode="auto">
              <a:xfrm>
                <a:off x="3048000" y="2743200"/>
                <a:ext cx="2262158" cy="707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fi-FI" sz="4000" b="1" dirty="0">
                    <a:solidFill>
                      <a:srgbClr val="1589FF"/>
                    </a:solidFill>
                    <a:latin typeface="Edwardian Script ITC" panose="030303020407070D0804" pitchFamily="66" charset="0"/>
                  </a:rPr>
                  <a:t>Thank You .</a:t>
                </a:r>
                <a:endParaRPr lang="fi-FI" altLang="fi-FI" sz="4000" b="1" dirty="0">
                  <a:solidFill>
                    <a:srgbClr val="1589FF"/>
                  </a:solidFill>
                  <a:latin typeface="Edwardian Script ITC" panose="030303020407070D0804" pitchFamily="66" charset="0"/>
                </a:endParaRPr>
              </a:p>
            </p:txBody>
          </p:sp>
        </p:grpSp>
        <p:sp>
          <p:nvSpPr>
            <p:cNvPr id="13" name="Subtitle 2"/>
            <p:cNvSpPr txBox="1">
              <a:spLocks/>
            </p:cNvSpPr>
            <p:nvPr/>
          </p:nvSpPr>
          <p:spPr>
            <a:xfrm>
              <a:off x="1524000" y="4361364"/>
              <a:ext cx="9144000" cy="126835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lang="fi-FI" sz="2400" dirty="0" smtClean="0"/>
                <a:t>Radu Mariescu</a:t>
              </a:r>
              <a:r>
                <a:rPr lang="fi-FI" sz="2400" dirty="0"/>
                <a:t>-</a:t>
              </a:r>
              <a:r>
                <a:rPr lang="fi-FI" sz="2400" dirty="0" smtClean="0"/>
                <a:t>Istodor  </a:t>
              </a:r>
            </a:p>
            <a:p>
              <a:pPr marL="0" indent="0" algn="ctr">
                <a:spcBef>
                  <a:spcPts val="0"/>
                </a:spcBef>
                <a:buNone/>
              </a:pPr>
              <a:r>
                <a:rPr lang="en-US" sz="2400" dirty="0" smtClean="0">
                  <a:solidFill>
                    <a:srgbClr val="1589FF"/>
                  </a:solidFill>
                </a:rPr>
                <a:t>radum@cs.uef.fi </a:t>
              </a:r>
            </a:p>
          </p:txBody>
        </p:sp>
        <p:pic>
          <p:nvPicPr>
            <p:cNvPr id="14" name="Picture 2" descr="UEF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7823" y="4889348"/>
              <a:ext cx="2162175" cy="1400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0826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837" y="286022"/>
            <a:ext cx="10515600" cy="1325563"/>
          </a:xfrm>
        </p:spPr>
        <p:txBody>
          <a:bodyPr/>
          <a:lstStyle/>
          <a:p>
            <a:r>
              <a:rPr lang="ro-RO" b="1" dirty="0" smtClean="0">
                <a:latin typeface="+mn-lt"/>
              </a:rPr>
              <a:t>Joensuu, </a:t>
            </a:r>
            <a:r>
              <a:rPr lang="en-US" b="1" dirty="0" smtClean="0">
                <a:latin typeface="+mn-lt"/>
              </a:rPr>
              <a:t>Finland</a:t>
            </a:r>
            <a:r>
              <a:rPr lang="ro-RO" b="1" dirty="0" smtClean="0">
                <a:latin typeface="+mn-lt"/>
              </a:rPr>
              <a:t>a</a:t>
            </a:r>
            <a:endParaRPr lang="en-US" b="1" dirty="0">
              <a:latin typeface="+mn-lt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237837" y="1801541"/>
            <a:ext cx="3629183" cy="66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Font typeface="Arial"/>
              <a:buNone/>
            </a:pPr>
            <a:r>
              <a:rPr lang="fi-FI" sz="3200" dirty="0" err="1" smtClean="0"/>
              <a:t>Popula</a:t>
            </a:r>
            <a:r>
              <a:rPr lang="ro-RO" sz="3200" dirty="0"/>
              <a:t>ț</a:t>
            </a:r>
            <a:r>
              <a:rPr lang="fi-FI" sz="3200" dirty="0" smtClean="0"/>
              <a:t>ie: </a:t>
            </a:r>
            <a:r>
              <a:rPr lang="ro-RO" sz="3200" dirty="0" smtClean="0"/>
              <a:t>75 000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Font typeface="Arial"/>
              <a:buNone/>
            </a:pPr>
            <a:endParaRPr lang="ro-RO" sz="3200" dirty="0"/>
          </a:p>
        </p:txBody>
      </p:sp>
      <p:pic>
        <p:nvPicPr>
          <p:cNvPr id="17412" name="Picture 4" descr="Image result for finland map png green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0098A3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513" y="635909"/>
            <a:ext cx="325755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14"/>
          <p:cNvSpPr/>
          <p:nvPr/>
        </p:nvSpPr>
        <p:spPr>
          <a:xfrm>
            <a:off x="10046557" y="5979131"/>
            <a:ext cx="150125" cy="15012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11055547" y="4798206"/>
            <a:ext cx="150125" cy="15012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53437" y="4485897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 smtClean="0"/>
              <a:t>Joensuu</a:t>
            </a:r>
            <a:endParaRPr lang="fi-FI" b="1" dirty="0"/>
          </a:p>
        </p:txBody>
      </p:sp>
      <p:sp>
        <p:nvSpPr>
          <p:cNvPr id="19" name="Oval 18"/>
          <p:cNvSpPr/>
          <p:nvPr/>
        </p:nvSpPr>
        <p:spPr>
          <a:xfrm>
            <a:off x="10535287" y="4705104"/>
            <a:ext cx="150125" cy="15012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888942" y="6058513"/>
            <a:ext cx="939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 smtClean="0"/>
              <a:t>Helsinki</a:t>
            </a:r>
            <a:endParaRPr lang="fi-FI" b="1" dirty="0"/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3591248" y="1575069"/>
            <a:ext cx="5985250" cy="10505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ro-RO" dirty="0" smtClean="0">
                <a:solidFill>
                  <a:srgbClr val="0098A3"/>
                </a:solidFill>
              </a:rPr>
              <a:t>pe locul 10 ca populație...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ro-RO" dirty="0" smtClean="0">
                <a:solidFill>
                  <a:srgbClr val="0098A3"/>
                </a:solidFill>
              </a:rPr>
              <a:t>		...la noi pe 10 e Oradea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endParaRPr lang="ro-RO" dirty="0">
              <a:solidFill>
                <a:srgbClr val="0098A3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94"/>
          <a:stretch/>
        </p:blipFill>
        <p:spPr>
          <a:xfrm>
            <a:off x="5526328" y="4705104"/>
            <a:ext cx="2846055" cy="1875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790" y="2658812"/>
            <a:ext cx="5063954" cy="3921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2" descr="Image may contain: tree, sky, snow, outdoor and natur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5979" y="286022"/>
            <a:ext cx="2898615" cy="38648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8"/>
          <a:srcRect l="5924" t="4916" r="5364" b="13603"/>
          <a:stretch/>
        </p:blipFill>
        <p:spPr>
          <a:xfrm>
            <a:off x="6014080" y="2583513"/>
            <a:ext cx="2823775" cy="1979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Freeform 28"/>
          <p:cNvSpPr/>
          <p:nvPr/>
        </p:nvSpPr>
        <p:spPr>
          <a:xfrm rot="534123">
            <a:off x="4599816" y="3922821"/>
            <a:ext cx="5897024" cy="806210"/>
          </a:xfrm>
          <a:custGeom>
            <a:avLst/>
            <a:gdLst>
              <a:gd name="connsiteX0" fmla="*/ 0 w 5476010"/>
              <a:gd name="connsiteY0" fmla="*/ 0 h 727511"/>
              <a:gd name="connsiteX1" fmla="*/ 1901537 w 5476010"/>
              <a:gd name="connsiteY1" fmla="*/ 477982 h 727511"/>
              <a:gd name="connsiteX2" fmla="*/ 4052455 w 5476010"/>
              <a:gd name="connsiteY2" fmla="*/ 727364 h 727511"/>
              <a:gd name="connsiteX3" fmla="*/ 5476010 w 5476010"/>
              <a:gd name="connsiteY3" fmla="*/ 446809 h 727511"/>
              <a:gd name="connsiteX4" fmla="*/ 5476010 w 5476010"/>
              <a:gd name="connsiteY4" fmla="*/ 446809 h 727511"/>
              <a:gd name="connsiteX0" fmla="*/ 0 w 5476010"/>
              <a:gd name="connsiteY0" fmla="*/ 0 h 717130"/>
              <a:gd name="connsiteX1" fmla="*/ 1901537 w 5476010"/>
              <a:gd name="connsiteY1" fmla="*/ 477982 h 717130"/>
              <a:gd name="connsiteX2" fmla="*/ 3595255 w 5476010"/>
              <a:gd name="connsiteY2" fmla="*/ 716974 h 717130"/>
              <a:gd name="connsiteX3" fmla="*/ 5476010 w 5476010"/>
              <a:gd name="connsiteY3" fmla="*/ 446809 h 717130"/>
              <a:gd name="connsiteX4" fmla="*/ 5476010 w 5476010"/>
              <a:gd name="connsiteY4" fmla="*/ 446809 h 717130"/>
              <a:gd name="connsiteX0" fmla="*/ 0 w 5476010"/>
              <a:gd name="connsiteY0" fmla="*/ 0 h 717464"/>
              <a:gd name="connsiteX1" fmla="*/ 1652155 w 5476010"/>
              <a:gd name="connsiteY1" fmla="*/ 498764 h 717464"/>
              <a:gd name="connsiteX2" fmla="*/ 3595255 w 5476010"/>
              <a:gd name="connsiteY2" fmla="*/ 716974 h 717464"/>
              <a:gd name="connsiteX3" fmla="*/ 5476010 w 5476010"/>
              <a:gd name="connsiteY3" fmla="*/ 446809 h 717464"/>
              <a:gd name="connsiteX4" fmla="*/ 5476010 w 5476010"/>
              <a:gd name="connsiteY4" fmla="*/ 446809 h 717464"/>
              <a:gd name="connsiteX0" fmla="*/ 0 w 5604989"/>
              <a:gd name="connsiteY0" fmla="*/ 0 h 717464"/>
              <a:gd name="connsiteX1" fmla="*/ 1652155 w 5604989"/>
              <a:gd name="connsiteY1" fmla="*/ 498764 h 717464"/>
              <a:gd name="connsiteX2" fmla="*/ 3595255 w 5604989"/>
              <a:gd name="connsiteY2" fmla="*/ 716974 h 717464"/>
              <a:gd name="connsiteX3" fmla="*/ 5476010 w 5604989"/>
              <a:gd name="connsiteY3" fmla="*/ 446809 h 717464"/>
              <a:gd name="connsiteX4" fmla="*/ 5434447 w 5604989"/>
              <a:gd name="connsiteY4" fmla="*/ 394854 h 717464"/>
              <a:gd name="connsiteX0" fmla="*/ 0 w 5574886"/>
              <a:gd name="connsiteY0" fmla="*/ 0 h 717464"/>
              <a:gd name="connsiteX1" fmla="*/ 1652155 w 5574886"/>
              <a:gd name="connsiteY1" fmla="*/ 498764 h 717464"/>
              <a:gd name="connsiteX2" fmla="*/ 3595255 w 5574886"/>
              <a:gd name="connsiteY2" fmla="*/ 716974 h 717464"/>
              <a:gd name="connsiteX3" fmla="*/ 5476010 w 5574886"/>
              <a:gd name="connsiteY3" fmla="*/ 446809 h 717464"/>
              <a:gd name="connsiteX4" fmla="*/ 5320147 w 5574886"/>
              <a:gd name="connsiteY4" fmla="*/ 145473 h 717464"/>
              <a:gd name="connsiteX0" fmla="*/ 0 w 5351163"/>
              <a:gd name="connsiteY0" fmla="*/ 0 h 721142"/>
              <a:gd name="connsiteX1" fmla="*/ 1652155 w 5351163"/>
              <a:gd name="connsiteY1" fmla="*/ 498764 h 721142"/>
              <a:gd name="connsiteX2" fmla="*/ 3595255 w 5351163"/>
              <a:gd name="connsiteY2" fmla="*/ 716974 h 721142"/>
              <a:gd name="connsiteX3" fmla="*/ 5153891 w 5351163"/>
              <a:gd name="connsiteY3" fmla="*/ 602673 h 721142"/>
              <a:gd name="connsiteX4" fmla="*/ 5320147 w 5351163"/>
              <a:gd name="connsiteY4" fmla="*/ 145473 h 721142"/>
              <a:gd name="connsiteX0" fmla="*/ 0 w 5469074"/>
              <a:gd name="connsiteY0" fmla="*/ 0 h 719158"/>
              <a:gd name="connsiteX1" fmla="*/ 1652155 w 5469074"/>
              <a:gd name="connsiteY1" fmla="*/ 498764 h 719158"/>
              <a:gd name="connsiteX2" fmla="*/ 3595255 w 5469074"/>
              <a:gd name="connsiteY2" fmla="*/ 716974 h 719158"/>
              <a:gd name="connsiteX3" fmla="*/ 5153891 w 5469074"/>
              <a:gd name="connsiteY3" fmla="*/ 602673 h 719158"/>
              <a:gd name="connsiteX4" fmla="*/ 5465619 w 5469074"/>
              <a:gd name="connsiteY4" fmla="*/ 467591 h 719158"/>
              <a:gd name="connsiteX0" fmla="*/ 0 w 5466292"/>
              <a:gd name="connsiteY0" fmla="*/ 0 h 728882"/>
              <a:gd name="connsiteX1" fmla="*/ 1652155 w 5466292"/>
              <a:gd name="connsiteY1" fmla="*/ 498764 h 728882"/>
              <a:gd name="connsiteX2" fmla="*/ 3595255 w 5466292"/>
              <a:gd name="connsiteY2" fmla="*/ 716974 h 728882"/>
              <a:gd name="connsiteX3" fmla="*/ 4966855 w 5466292"/>
              <a:gd name="connsiteY3" fmla="*/ 675410 h 728882"/>
              <a:gd name="connsiteX4" fmla="*/ 5465619 w 5466292"/>
              <a:gd name="connsiteY4" fmla="*/ 467591 h 728882"/>
              <a:gd name="connsiteX0" fmla="*/ 0 w 5466303"/>
              <a:gd name="connsiteY0" fmla="*/ 0 h 815507"/>
              <a:gd name="connsiteX1" fmla="*/ 1652155 w 5466303"/>
              <a:gd name="connsiteY1" fmla="*/ 498764 h 815507"/>
              <a:gd name="connsiteX2" fmla="*/ 3574473 w 5466303"/>
              <a:gd name="connsiteY2" fmla="*/ 810493 h 815507"/>
              <a:gd name="connsiteX3" fmla="*/ 4966855 w 5466303"/>
              <a:gd name="connsiteY3" fmla="*/ 675410 h 815507"/>
              <a:gd name="connsiteX4" fmla="*/ 5465619 w 5466303"/>
              <a:gd name="connsiteY4" fmla="*/ 467591 h 815507"/>
              <a:gd name="connsiteX0" fmla="*/ 0 w 5466303"/>
              <a:gd name="connsiteY0" fmla="*/ 0 h 820265"/>
              <a:gd name="connsiteX1" fmla="*/ 1652155 w 5466303"/>
              <a:gd name="connsiteY1" fmla="*/ 498764 h 820265"/>
              <a:gd name="connsiteX2" fmla="*/ 3574473 w 5466303"/>
              <a:gd name="connsiteY2" fmla="*/ 810493 h 820265"/>
              <a:gd name="connsiteX3" fmla="*/ 4966855 w 5466303"/>
              <a:gd name="connsiteY3" fmla="*/ 716974 h 820265"/>
              <a:gd name="connsiteX4" fmla="*/ 5465619 w 5466303"/>
              <a:gd name="connsiteY4" fmla="*/ 467591 h 820265"/>
              <a:gd name="connsiteX0" fmla="*/ 0 w 5466309"/>
              <a:gd name="connsiteY0" fmla="*/ 0 h 792228"/>
              <a:gd name="connsiteX1" fmla="*/ 1652155 w 5466309"/>
              <a:gd name="connsiteY1" fmla="*/ 498764 h 792228"/>
              <a:gd name="connsiteX2" fmla="*/ 3564082 w 5466309"/>
              <a:gd name="connsiteY2" fmla="*/ 779320 h 792228"/>
              <a:gd name="connsiteX3" fmla="*/ 4966855 w 5466309"/>
              <a:gd name="connsiteY3" fmla="*/ 716974 h 792228"/>
              <a:gd name="connsiteX4" fmla="*/ 5465619 w 5466309"/>
              <a:gd name="connsiteY4" fmla="*/ 467591 h 792228"/>
              <a:gd name="connsiteX0" fmla="*/ 0 w 5466309"/>
              <a:gd name="connsiteY0" fmla="*/ 0 h 795897"/>
              <a:gd name="connsiteX1" fmla="*/ 1631373 w 5466309"/>
              <a:gd name="connsiteY1" fmla="*/ 446809 h 795897"/>
              <a:gd name="connsiteX2" fmla="*/ 3564082 w 5466309"/>
              <a:gd name="connsiteY2" fmla="*/ 779320 h 795897"/>
              <a:gd name="connsiteX3" fmla="*/ 4966855 w 5466309"/>
              <a:gd name="connsiteY3" fmla="*/ 716974 h 795897"/>
              <a:gd name="connsiteX4" fmla="*/ 5465619 w 5466309"/>
              <a:gd name="connsiteY4" fmla="*/ 467591 h 795897"/>
              <a:gd name="connsiteX0" fmla="*/ 0 w 5466309"/>
              <a:gd name="connsiteY0" fmla="*/ 0 h 805254"/>
              <a:gd name="connsiteX1" fmla="*/ 1631373 w 5466309"/>
              <a:gd name="connsiteY1" fmla="*/ 446809 h 805254"/>
              <a:gd name="connsiteX2" fmla="*/ 3564082 w 5466309"/>
              <a:gd name="connsiteY2" fmla="*/ 779320 h 805254"/>
              <a:gd name="connsiteX3" fmla="*/ 4966855 w 5466309"/>
              <a:gd name="connsiteY3" fmla="*/ 748147 h 805254"/>
              <a:gd name="connsiteX4" fmla="*/ 5465619 w 5466309"/>
              <a:gd name="connsiteY4" fmla="*/ 467591 h 805254"/>
              <a:gd name="connsiteX0" fmla="*/ 0 w 4966855"/>
              <a:gd name="connsiteY0" fmla="*/ 0 h 805254"/>
              <a:gd name="connsiteX1" fmla="*/ 1631373 w 4966855"/>
              <a:gd name="connsiteY1" fmla="*/ 446809 h 805254"/>
              <a:gd name="connsiteX2" fmla="*/ 3564082 w 4966855"/>
              <a:gd name="connsiteY2" fmla="*/ 779320 h 805254"/>
              <a:gd name="connsiteX3" fmla="*/ 4966855 w 4966855"/>
              <a:gd name="connsiteY3" fmla="*/ 748147 h 805254"/>
              <a:gd name="connsiteX0" fmla="*/ 0 w 5392882"/>
              <a:gd name="connsiteY0" fmla="*/ 0 h 779330"/>
              <a:gd name="connsiteX1" fmla="*/ 1631373 w 5392882"/>
              <a:gd name="connsiteY1" fmla="*/ 446809 h 779330"/>
              <a:gd name="connsiteX2" fmla="*/ 3564082 w 5392882"/>
              <a:gd name="connsiteY2" fmla="*/ 779320 h 779330"/>
              <a:gd name="connsiteX3" fmla="*/ 5392882 w 5392882"/>
              <a:gd name="connsiteY3" fmla="*/ 436420 h 779330"/>
              <a:gd name="connsiteX0" fmla="*/ 0 w 5392882"/>
              <a:gd name="connsiteY0" fmla="*/ 0 h 779330"/>
              <a:gd name="connsiteX1" fmla="*/ 1631373 w 5392882"/>
              <a:gd name="connsiteY1" fmla="*/ 446809 h 779330"/>
              <a:gd name="connsiteX2" fmla="*/ 3564082 w 5392882"/>
              <a:gd name="connsiteY2" fmla="*/ 779320 h 779330"/>
              <a:gd name="connsiteX3" fmla="*/ 5392882 w 5392882"/>
              <a:gd name="connsiteY3" fmla="*/ 436420 h 779330"/>
              <a:gd name="connsiteX0" fmla="*/ 0 w 5392882"/>
              <a:gd name="connsiteY0" fmla="*/ 0 h 675429"/>
              <a:gd name="connsiteX1" fmla="*/ 1631373 w 5392882"/>
              <a:gd name="connsiteY1" fmla="*/ 446809 h 675429"/>
              <a:gd name="connsiteX2" fmla="*/ 3605646 w 5392882"/>
              <a:gd name="connsiteY2" fmla="*/ 675411 h 675429"/>
              <a:gd name="connsiteX3" fmla="*/ 5392882 w 5392882"/>
              <a:gd name="connsiteY3" fmla="*/ 436420 h 675429"/>
              <a:gd name="connsiteX0" fmla="*/ 0 w 5392882"/>
              <a:gd name="connsiteY0" fmla="*/ 0 h 748160"/>
              <a:gd name="connsiteX1" fmla="*/ 1631373 w 5392882"/>
              <a:gd name="connsiteY1" fmla="*/ 446809 h 748160"/>
              <a:gd name="connsiteX2" fmla="*/ 3616036 w 5392882"/>
              <a:gd name="connsiteY2" fmla="*/ 748148 h 748160"/>
              <a:gd name="connsiteX3" fmla="*/ 5392882 w 5392882"/>
              <a:gd name="connsiteY3" fmla="*/ 436420 h 748160"/>
              <a:gd name="connsiteX0" fmla="*/ 0 w 5392882"/>
              <a:gd name="connsiteY0" fmla="*/ 0 h 748655"/>
              <a:gd name="connsiteX1" fmla="*/ 1631373 w 5392882"/>
              <a:gd name="connsiteY1" fmla="*/ 446809 h 748655"/>
              <a:gd name="connsiteX2" fmla="*/ 3616036 w 5392882"/>
              <a:gd name="connsiteY2" fmla="*/ 748148 h 748655"/>
              <a:gd name="connsiteX3" fmla="*/ 5392882 w 5392882"/>
              <a:gd name="connsiteY3" fmla="*/ 436420 h 748655"/>
              <a:gd name="connsiteX0" fmla="*/ 0 w 5465619"/>
              <a:gd name="connsiteY0" fmla="*/ 0 h 748256"/>
              <a:gd name="connsiteX1" fmla="*/ 1631373 w 5465619"/>
              <a:gd name="connsiteY1" fmla="*/ 446809 h 748256"/>
              <a:gd name="connsiteX2" fmla="*/ 3616036 w 5465619"/>
              <a:gd name="connsiteY2" fmla="*/ 748148 h 748256"/>
              <a:gd name="connsiteX3" fmla="*/ 5465619 w 5465619"/>
              <a:gd name="connsiteY3" fmla="*/ 415638 h 748256"/>
              <a:gd name="connsiteX0" fmla="*/ 0 w 5465619"/>
              <a:gd name="connsiteY0" fmla="*/ 0 h 748256"/>
              <a:gd name="connsiteX1" fmla="*/ 1631373 w 5465619"/>
              <a:gd name="connsiteY1" fmla="*/ 446809 h 748256"/>
              <a:gd name="connsiteX2" fmla="*/ 3616036 w 5465619"/>
              <a:gd name="connsiteY2" fmla="*/ 748148 h 748256"/>
              <a:gd name="connsiteX3" fmla="*/ 5465619 w 5465619"/>
              <a:gd name="connsiteY3" fmla="*/ 415638 h 748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65619" h="748256">
                <a:moveTo>
                  <a:pt x="0" y="0"/>
                </a:moveTo>
                <a:cubicBezTo>
                  <a:pt x="613064" y="178377"/>
                  <a:pt x="1028700" y="322118"/>
                  <a:pt x="1631373" y="446809"/>
                </a:cubicBezTo>
                <a:cubicBezTo>
                  <a:pt x="2234046" y="571500"/>
                  <a:pt x="2976995" y="753343"/>
                  <a:pt x="3616036" y="748148"/>
                </a:cubicBezTo>
                <a:cubicBezTo>
                  <a:pt x="4255077" y="742953"/>
                  <a:pt x="5003224" y="633848"/>
                  <a:pt x="5465619" y="415638"/>
                </a:cubicBezTo>
              </a:path>
            </a:pathLst>
          </a:custGeom>
          <a:noFill/>
          <a:ln w="63500" cap="rnd">
            <a:solidFill>
              <a:schemeClr val="tx1"/>
            </a:solidFill>
            <a:round/>
            <a:tailEnd type="stealth" w="lg" len="lg"/>
          </a:ln>
          <a:effectLst>
            <a:glow rad="76200">
              <a:schemeClr val="bg1">
                <a:alpha val="6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11" name="Group 10"/>
          <p:cNvGrpSpPr/>
          <p:nvPr/>
        </p:nvGrpSpPr>
        <p:grpSpPr>
          <a:xfrm>
            <a:off x="-51166" y="-247247"/>
            <a:ext cx="12294333" cy="7352494"/>
            <a:chOff x="-51166" y="-247247"/>
            <a:chExt cx="12294333" cy="7352494"/>
          </a:xfrm>
        </p:grpSpPr>
        <p:pic>
          <p:nvPicPr>
            <p:cNvPr id="1038" name="Picture 14" descr="Image result for tiedepuisto joensuu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1166" y="-247247"/>
              <a:ext cx="12294333" cy="73524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8752784" y="6179080"/>
              <a:ext cx="34099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/>
                <a:t>SCIENCE PARK</a:t>
              </a:r>
              <a:endParaRPr lang="fi-FI" sz="4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18285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 animBg="1"/>
      <p:bldP spid="24" grpId="0"/>
      <p:bldP spid="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837" y="286022"/>
            <a:ext cx="10515600" cy="1325563"/>
          </a:xfrm>
        </p:spPr>
        <p:txBody>
          <a:bodyPr/>
          <a:lstStyle/>
          <a:p>
            <a:r>
              <a:rPr lang="en-US" b="1" dirty="0" smtClean="0">
                <a:latin typeface="+mn-lt"/>
              </a:rPr>
              <a:t>School of Computing @UEF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314" y="1778094"/>
            <a:ext cx="7323898" cy="435133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o-RO" sz="3200" b="1" dirty="0" smtClean="0"/>
              <a:t>Cercetare</a:t>
            </a:r>
            <a:endParaRPr lang="en-US" sz="3200" b="1" dirty="0" smtClean="0"/>
          </a:p>
          <a:p>
            <a:pPr lvl="1"/>
            <a:r>
              <a:rPr lang="en-US" sz="3200" dirty="0" smtClean="0"/>
              <a:t>Computational Spectral Imaging</a:t>
            </a:r>
          </a:p>
          <a:p>
            <a:pPr lvl="1"/>
            <a:r>
              <a:rPr lang="en-US" sz="3200" dirty="0" smtClean="0"/>
              <a:t>Machine Learning</a:t>
            </a:r>
          </a:p>
          <a:p>
            <a:pPr lvl="1"/>
            <a:r>
              <a:rPr lang="en-US" sz="3200" dirty="0" smtClean="0"/>
              <a:t>Educational Technologies</a:t>
            </a:r>
          </a:p>
          <a:p>
            <a:pPr lvl="1"/>
            <a:r>
              <a:rPr lang="en-US" sz="3200" dirty="0" smtClean="0"/>
              <a:t>Interactive Technologies</a:t>
            </a:r>
          </a:p>
          <a:p>
            <a:pPr lvl="1"/>
            <a:r>
              <a:rPr lang="en-US" sz="3200" dirty="0" smtClean="0"/>
              <a:t>Computational Intelligence</a:t>
            </a:r>
          </a:p>
          <a:p>
            <a:pPr marL="457200" lvl="1" indent="0">
              <a:buNone/>
            </a:pPr>
            <a:endParaRPr lang="en-US" sz="3200" b="1" dirty="0" smtClean="0"/>
          </a:p>
          <a:p>
            <a:pPr marL="457200" lvl="1" indent="0">
              <a:buNone/>
            </a:pPr>
            <a:r>
              <a:rPr lang="en-US" sz="3200" b="1" dirty="0" smtClean="0">
                <a:solidFill>
                  <a:srgbClr val="0098A3"/>
                </a:solidFill>
              </a:rPr>
              <a:t>www.uef.fi/en/cs/research </a:t>
            </a:r>
            <a:endParaRPr lang="en-US" sz="3200" b="1" dirty="0">
              <a:solidFill>
                <a:srgbClr val="0098A3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210" y="4686099"/>
            <a:ext cx="4611789" cy="21719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212" y="0"/>
            <a:ext cx="4613666" cy="20694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210" y="2337770"/>
            <a:ext cx="4611789" cy="2081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54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409" y="255170"/>
            <a:ext cx="10670309" cy="1325563"/>
          </a:xfrm>
        </p:spPr>
        <p:txBody>
          <a:bodyPr/>
          <a:lstStyle/>
          <a:p>
            <a:r>
              <a:rPr lang="en-US" b="1" dirty="0" smtClean="0">
                <a:latin typeface="+mn-lt"/>
              </a:rPr>
              <a:t>IMPIT, 120 ECTS</a:t>
            </a:r>
            <a:endParaRPr lang="en-US" b="1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3882" y="1586973"/>
            <a:ext cx="851592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 b="1" noProof="1" smtClean="0"/>
              <a:t>Cursuri obligatorii</a:t>
            </a:r>
            <a:endParaRPr lang="fi-FI" sz="2400" b="1" noProof="1" smtClean="0"/>
          </a:p>
          <a:p>
            <a:pPr>
              <a:tabLst>
                <a:tab pos="5834063" algn="l"/>
              </a:tabLst>
            </a:pPr>
            <a:r>
              <a:rPr lang="fi-FI" sz="2400" noProof="1" smtClean="0"/>
              <a:t>Design and Analysis of Algorithms	6 ECTS</a:t>
            </a:r>
            <a:endParaRPr lang="ro-RO" sz="2400" noProof="1" smtClean="0"/>
          </a:p>
          <a:p>
            <a:pPr>
              <a:tabLst>
                <a:tab pos="5834063" algn="l"/>
              </a:tabLst>
            </a:pPr>
            <a:r>
              <a:rPr lang="fi-FI" sz="2400" noProof="1"/>
              <a:t>Introduction to Statistical Inference	</a:t>
            </a:r>
            <a:r>
              <a:rPr lang="fi-FI" sz="2400" noProof="1" smtClean="0"/>
              <a:t>5 ECTS</a:t>
            </a:r>
          </a:p>
          <a:p>
            <a:pPr>
              <a:tabLst>
                <a:tab pos="5834063" algn="l"/>
              </a:tabLst>
            </a:pPr>
            <a:r>
              <a:rPr lang="fi-FI" sz="2400" noProof="1" smtClean="0"/>
              <a:t>IMPIT-seminar	3 ECTS</a:t>
            </a:r>
          </a:p>
          <a:p>
            <a:pPr>
              <a:tabLst>
                <a:tab pos="5834063" algn="l"/>
              </a:tabLst>
            </a:pPr>
            <a:r>
              <a:rPr lang="fi-FI" sz="2400" noProof="1" smtClean="0"/>
              <a:t>Personal study plan 	1 ECTS</a:t>
            </a:r>
          </a:p>
          <a:p>
            <a:pPr>
              <a:tabLst>
                <a:tab pos="5834063" algn="l"/>
              </a:tabLst>
            </a:pPr>
            <a:r>
              <a:rPr lang="fi-FI" sz="2400" noProof="1" smtClean="0"/>
              <a:t>Master’s project in Computer Science	10-20 ECTS</a:t>
            </a:r>
          </a:p>
          <a:p>
            <a:pPr>
              <a:tabLst>
                <a:tab pos="5834063" algn="l"/>
              </a:tabLst>
            </a:pPr>
            <a:r>
              <a:rPr lang="fi-FI" sz="2400" noProof="1" smtClean="0"/>
              <a:t>Master’s thesis and maturity exam	30 ECTS</a:t>
            </a:r>
          </a:p>
          <a:p>
            <a:endParaRPr lang="fi-FI" sz="2400" noProof="1" smtClean="0"/>
          </a:p>
          <a:p>
            <a:pPr>
              <a:tabLst>
                <a:tab pos="5834063" algn="l"/>
              </a:tabLst>
            </a:pPr>
            <a:r>
              <a:rPr lang="ro-RO" sz="2400" b="1" noProof="1" smtClean="0"/>
              <a:t>Alte cursuri de informatică până la 	</a:t>
            </a:r>
            <a:r>
              <a:rPr lang="fi-FI" sz="2400" b="1" noProof="1" smtClean="0"/>
              <a:t>96 ECTS </a:t>
            </a:r>
          </a:p>
          <a:p>
            <a:endParaRPr lang="fi-FI" sz="2400" b="1" noProof="1" smtClean="0"/>
          </a:p>
          <a:p>
            <a:pPr>
              <a:tabLst>
                <a:tab pos="5834063" algn="l"/>
              </a:tabLst>
            </a:pPr>
            <a:r>
              <a:rPr lang="ro-RO" sz="2400" b="1" noProof="1" smtClean="0"/>
              <a:t>Cursuri la alegere</a:t>
            </a:r>
            <a:r>
              <a:rPr lang="en-US" sz="2400" b="1" noProof="1" smtClean="0"/>
              <a:t> (pot fi alte domenii)</a:t>
            </a:r>
            <a:r>
              <a:rPr lang="fi-FI" sz="2400" b="1" noProof="1" smtClean="0"/>
              <a:t>	18 ECTS</a:t>
            </a:r>
            <a:endParaRPr lang="fi-FI" sz="2400" b="1" noProof="1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218" y="0"/>
            <a:ext cx="3297382" cy="6858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29372" y="5022205"/>
            <a:ext cx="7285615" cy="2565018"/>
            <a:chOff x="8503404" y="-2949918"/>
            <a:chExt cx="4649507" cy="1636934"/>
          </a:xfrm>
        </p:grpSpPr>
        <p:sp>
          <p:nvSpPr>
            <p:cNvPr id="3" name="Rectangle 2"/>
            <p:cNvSpPr/>
            <p:nvPr/>
          </p:nvSpPr>
          <p:spPr>
            <a:xfrm>
              <a:off x="8503404" y="-2949918"/>
              <a:ext cx="4649507" cy="16369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7388" y="-2812827"/>
              <a:ext cx="1908264" cy="1153833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8693291" y="-2949918"/>
              <a:ext cx="4269731" cy="294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 smtClean="0">
                  <a:solidFill>
                    <a:srgbClr val="0098A3"/>
                  </a:solidFill>
                </a:rPr>
                <a:t>Location-aware mobile applications development</a:t>
              </a:r>
              <a:endParaRPr lang="fi-FI" sz="2400" b="1" dirty="0">
                <a:solidFill>
                  <a:srgbClr val="0098A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173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27" y="249073"/>
            <a:ext cx="10670309" cy="1325563"/>
          </a:xfrm>
        </p:spPr>
        <p:txBody>
          <a:bodyPr/>
          <a:lstStyle/>
          <a:p>
            <a:r>
              <a:rPr lang="en-US" b="1" dirty="0" smtClean="0">
                <a:latin typeface="+mn-lt"/>
              </a:rPr>
              <a:t>IMPIT, </a:t>
            </a:r>
            <a:r>
              <a:rPr lang="ro-RO" b="1" dirty="0" smtClean="0">
                <a:latin typeface="+mn-lt"/>
              </a:rPr>
              <a:t>exemplu de plan</a:t>
            </a:r>
            <a:endParaRPr lang="en-US" b="1" dirty="0"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218" y="0"/>
            <a:ext cx="329738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1891" y="5988838"/>
            <a:ext cx="69058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2800" b="1" dirty="0" smtClean="0"/>
              <a:t>Proiectul</a:t>
            </a:r>
            <a:r>
              <a:rPr lang="fi-FI" sz="2800" b="1" dirty="0" smtClean="0"/>
              <a:t>: </a:t>
            </a:r>
            <a:r>
              <a:rPr lang="ro-RO" sz="2800" b="1" dirty="0" smtClean="0"/>
              <a:t>î</a:t>
            </a:r>
            <a:r>
              <a:rPr lang="fi-FI" sz="2800" b="1" dirty="0" smtClean="0"/>
              <a:t>n </a:t>
            </a:r>
            <a:r>
              <a:rPr lang="ro-RO" sz="2800" b="1" dirty="0" smtClean="0"/>
              <a:t>grupuri de cercetare sau la firme</a:t>
            </a:r>
            <a:endParaRPr lang="fi-FI" sz="2800" b="1" dirty="0"/>
          </a:p>
        </p:txBody>
      </p:sp>
      <p:sp>
        <p:nvSpPr>
          <p:cNvPr id="3" name="Left-Right Arrow 2"/>
          <p:cNvSpPr/>
          <p:nvPr/>
        </p:nvSpPr>
        <p:spPr>
          <a:xfrm>
            <a:off x="581892" y="2291787"/>
            <a:ext cx="3271721" cy="520861"/>
          </a:xfrm>
          <a:prstGeom prst="leftRightArrow">
            <a:avLst/>
          </a:prstGeom>
          <a:solidFill>
            <a:srgbClr val="FFE6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 err="1" smtClean="0">
                <a:solidFill>
                  <a:schemeClr val="tx1"/>
                </a:solidFill>
              </a:rPr>
              <a:t>Majoritatea</a:t>
            </a:r>
            <a:r>
              <a:rPr lang="fi-FI" b="1" dirty="0" smtClean="0">
                <a:solidFill>
                  <a:schemeClr val="tx1"/>
                </a:solidFill>
              </a:rPr>
              <a:t> </a:t>
            </a:r>
            <a:r>
              <a:rPr lang="fi-FI" b="1" dirty="0" err="1" smtClean="0">
                <a:solidFill>
                  <a:schemeClr val="tx1"/>
                </a:solidFill>
              </a:rPr>
              <a:t>cursurilor</a:t>
            </a:r>
            <a:endParaRPr lang="fi-FI" b="1" dirty="0">
              <a:solidFill>
                <a:schemeClr val="tx1"/>
              </a:solidFill>
            </a:endParaRPr>
          </a:p>
        </p:txBody>
      </p:sp>
      <p:sp>
        <p:nvSpPr>
          <p:cNvPr id="7" name="Left-Right Arrow 6"/>
          <p:cNvSpPr/>
          <p:nvPr/>
        </p:nvSpPr>
        <p:spPr>
          <a:xfrm>
            <a:off x="5085031" y="2291787"/>
            <a:ext cx="3213259" cy="520861"/>
          </a:xfrm>
          <a:prstGeom prst="leftRightArrow">
            <a:avLst/>
          </a:prstGeom>
          <a:solidFill>
            <a:srgbClr val="FFE6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 err="1" smtClean="0">
                <a:solidFill>
                  <a:schemeClr val="tx1"/>
                </a:solidFill>
              </a:rPr>
              <a:t>Restul</a:t>
            </a:r>
            <a:r>
              <a:rPr lang="fi-FI" b="1" dirty="0" smtClean="0">
                <a:solidFill>
                  <a:schemeClr val="tx1"/>
                </a:solidFill>
              </a:rPr>
              <a:t> de </a:t>
            </a:r>
            <a:r>
              <a:rPr lang="fi-FI" b="1" dirty="0" err="1" smtClean="0">
                <a:solidFill>
                  <a:schemeClr val="tx1"/>
                </a:solidFill>
              </a:rPr>
              <a:t>cursuri</a:t>
            </a:r>
            <a:endParaRPr lang="fi-FI" b="1" dirty="0">
              <a:solidFill>
                <a:schemeClr val="tx1"/>
              </a:solidFill>
            </a:endParaRPr>
          </a:p>
        </p:txBody>
      </p:sp>
      <p:sp>
        <p:nvSpPr>
          <p:cNvPr id="8" name="Left-Right Arrow 7"/>
          <p:cNvSpPr/>
          <p:nvPr/>
        </p:nvSpPr>
        <p:spPr>
          <a:xfrm>
            <a:off x="3327021" y="3856303"/>
            <a:ext cx="3293531" cy="520861"/>
          </a:xfrm>
          <a:prstGeom prst="leftRightArrow">
            <a:avLst/>
          </a:prstGeom>
          <a:solidFill>
            <a:srgbClr val="B4C7E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b="1" dirty="0" smtClean="0">
                <a:solidFill>
                  <a:schemeClr val="tx1"/>
                </a:solidFill>
              </a:rPr>
              <a:t>Proiect, 10-20 ECTS</a:t>
            </a:r>
            <a:endParaRPr lang="fi-FI" b="1" dirty="0">
              <a:solidFill>
                <a:schemeClr val="tx1"/>
              </a:solidFill>
            </a:endParaRPr>
          </a:p>
        </p:txBody>
      </p:sp>
      <p:sp>
        <p:nvSpPr>
          <p:cNvPr id="10" name="Left-Right Arrow 9"/>
          <p:cNvSpPr/>
          <p:nvPr/>
        </p:nvSpPr>
        <p:spPr>
          <a:xfrm>
            <a:off x="5994929" y="4446609"/>
            <a:ext cx="2303362" cy="520861"/>
          </a:xfrm>
          <a:prstGeom prst="leftRightArrow">
            <a:avLst/>
          </a:prstGeom>
          <a:solidFill>
            <a:srgbClr val="B4C7E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b="1" dirty="0" smtClean="0">
                <a:solidFill>
                  <a:schemeClr val="tx1"/>
                </a:solidFill>
              </a:rPr>
              <a:t>Teză, 30 ECTS</a:t>
            </a:r>
            <a:endParaRPr lang="fi-FI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1891" y="2963119"/>
            <a:ext cx="1535519" cy="694481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b="1" dirty="0" smtClean="0">
                <a:solidFill>
                  <a:schemeClr val="tx1"/>
                </a:solidFill>
              </a:rPr>
              <a:t>Toamna </a:t>
            </a:r>
          </a:p>
          <a:p>
            <a:pPr algn="ctr"/>
            <a:r>
              <a:rPr lang="ro-RO" b="1" dirty="0" smtClean="0">
                <a:solidFill>
                  <a:schemeClr val="tx1"/>
                </a:solidFill>
              </a:rPr>
              <a:t>2019</a:t>
            </a:r>
            <a:endParaRPr lang="fi-FI" b="1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17411" y="2963119"/>
            <a:ext cx="1661024" cy="694481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b="1" dirty="0" smtClean="0">
                <a:solidFill>
                  <a:schemeClr val="tx1"/>
                </a:solidFill>
              </a:rPr>
              <a:t>Primăvara </a:t>
            </a:r>
          </a:p>
          <a:p>
            <a:pPr algn="ctr"/>
            <a:r>
              <a:rPr lang="ro-RO" b="1" dirty="0" smtClean="0">
                <a:solidFill>
                  <a:schemeClr val="tx1"/>
                </a:solidFill>
              </a:rPr>
              <a:t>2020</a:t>
            </a:r>
            <a:endParaRPr lang="fi-FI" b="1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63370" y="2963119"/>
            <a:ext cx="1163199" cy="69448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b="1" dirty="0" smtClean="0">
                <a:solidFill>
                  <a:schemeClr val="tx1"/>
                </a:solidFill>
              </a:rPr>
              <a:t>Vara</a:t>
            </a:r>
            <a:endParaRPr lang="fi-FI" b="1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085032" y="2963119"/>
            <a:ext cx="1535519" cy="694481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b="1" dirty="0" smtClean="0">
                <a:solidFill>
                  <a:schemeClr val="tx1"/>
                </a:solidFill>
              </a:rPr>
              <a:t>Toamna </a:t>
            </a:r>
          </a:p>
          <a:p>
            <a:pPr algn="ctr"/>
            <a:r>
              <a:rPr lang="ro-RO" b="1" dirty="0" smtClean="0">
                <a:solidFill>
                  <a:schemeClr val="tx1"/>
                </a:solidFill>
              </a:rPr>
              <a:t>2020</a:t>
            </a:r>
            <a:endParaRPr lang="fi-FI" b="1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620552" y="2963119"/>
            <a:ext cx="1661024" cy="694481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b="1" dirty="0" smtClean="0">
                <a:solidFill>
                  <a:schemeClr val="tx1"/>
                </a:solidFill>
              </a:rPr>
              <a:t>Primăvara </a:t>
            </a:r>
          </a:p>
          <a:p>
            <a:pPr algn="ctr"/>
            <a:r>
              <a:rPr lang="ro-RO" b="1" dirty="0" smtClean="0">
                <a:solidFill>
                  <a:schemeClr val="tx1"/>
                </a:solidFill>
              </a:rPr>
              <a:t>2021</a:t>
            </a:r>
            <a:endParaRPr lang="fi-FI" b="1" dirty="0">
              <a:solidFill>
                <a:schemeClr val="tx1"/>
              </a:solidFill>
            </a:endParaRPr>
          </a:p>
        </p:txBody>
      </p:sp>
      <p:sp>
        <p:nvSpPr>
          <p:cNvPr id="15" name="Left-Right Arrow 14"/>
          <p:cNvSpPr/>
          <p:nvPr/>
        </p:nvSpPr>
        <p:spPr>
          <a:xfrm>
            <a:off x="6935447" y="3856303"/>
            <a:ext cx="2001445" cy="520861"/>
          </a:xfrm>
          <a:prstGeom prst="left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 smtClean="0">
                <a:solidFill>
                  <a:schemeClr val="bg1"/>
                </a:solidFill>
              </a:rPr>
              <a:t>PHD</a:t>
            </a:r>
            <a:endParaRPr lang="fi-FI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919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48148E-6 L -0.16914 -1.48148E-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59259E-6 L -0.03919 -2.59259E-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  <p:bldP spid="7" grpId="0" animBg="1"/>
      <p:bldP spid="7" grpId="1" animBg="1"/>
      <p:bldP spid="8" grpId="0" animBg="1"/>
      <p:bldP spid="8" grpId="1" animBg="1"/>
      <p:bldP spid="10" grpId="0" animBg="1"/>
      <p:bldP spid="10" grpId="1" animBg="1"/>
      <p:bldP spid="10" grpId="2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352" y="249073"/>
            <a:ext cx="10515600" cy="1325563"/>
          </a:xfrm>
        </p:spPr>
        <p:txBody>
          <a:bodyPr/>
          <a:lstStyle/>
          <a:p>
            <a:r>
              <a:rPr lang="ro-RO" b="1" dirty="0" smtClean="0">
                <a:latin typeface="+mn-lt"/>
              </a:rPr>
              <a:t>Taxe și burse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02856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o-RO" sz="3200" dirty="0" smtClean="0"/>
              <a:t>Studenți </a:t>
            </a:r>
            <a:r>
              <a:rPr lang="en-US" sz="3200" dirty="0" smtClean="0"/>
              <a:t>EU/EEA </a:t>
            </a:r>
            <a:r>
              <a:rPr lang="mr-IN" sz="3200" dirty="0" smtClean="0"/>
              <a:t>–</a:t>
            </a:r>
            <a:r>
              <a:rPr lang="en-US" sz="3200" dirty="0" smtClean="0"/>
              <a:t> F</a:t>
            </a:r>
            <a:r>
              <a:rPr lang="ro-RO" sz="3200" dirty="0" smtClean="0"/>
              <a:t>ără taxă</a:t>
            </a:r>
          </a:p>
          <a:p>
            <a:pPr marL="0" indent="0">
              <a:buNone/>
            </a:pPr>
            <a:r>
              <a:rPr lang="ro-RO" sz="3200" dirty="0" smtClean="0"/>
              <a:t>Ceilalți</a:t>
            </a:r>
            <a:r>
              <a:rPr lang="en-US" sz="3200" dirty="0" smtClean="0"/>
              <a:t>: 12 000 € / </a:t>
            </a:r>
            <a:r>
              <a:rPr lang="ro-RO" sz="3200" dirty="0" smtClean="0"/>
              <a:t>an</a:t>
            </a:r>
            <a:endParaRPr lang="en-US" sz="3200" dirty="0" smtClean="0"/>
          </a:p>
          <a:p>
            <a:pPr marL="0" indent="0">
              <a:buNone/>
            </a:pPr>
            <a:endParaRPr lang="en-US" sz="3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o-RO" sz="3200" dirty="0" smtClean="0"/>
              <a:t>Burse de </a:t>
            </a:r>
            <a:r>
              <a:rPr lang="en-GB" sz="3200" dirty="0" smtClean="0"/>
              <a:t>merit – </a:t>
            </a:r>
            <a:r>
              <a:rPr lang="en-US" sz="3200" dirty="0" smtClean="0"/>
              <a:t>620 </a:t>
            </a:r>
            <a:r>
              <a:rPr lang="en-US" sz="3200" dirty="0"/>
              <a:t>€ / </a:t>
            </a:r>
            <a:r>
              <a:rPr lang="ro-RO" sz="3200" dirty="0" smtClean="0"/>
              <a:t>lună</a:t>
            </a:r>
            <a:endParaRPr lang="en-US" sz="3200" dirty="0" smtClean="0"/>
          </a:p>
          <a:p>
            <a:pPr marL="0" indent="0">
              <a:buNone/>
            </a:pPr>
            <a:endParaRPr lang="en-US" sz="32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2963" y="853788"/>
            <a:ext cx="3709037" cy="23460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2963" y="3702191"/>
            <a:ext cx="3709037" cy="260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83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352" y="260648"/>
            <a:ext cx="10515600" cy="1325563"/>
          </a:xfrm>
        </p:spPr>
        <p:txBody>
          <a:bodyPr/>
          <a:lstStyle/>
          <a:p>
            <a:r>
              <a:rPr lang="ro-RO" b="1" dirty="0" smtClean="0">
                <a:latin typeface="+mn-lt"/>
              </a:rPr>
              <a:t>Oportunități</a:t>
            </a:r>
            <a:r>
              <a:rPr lang="en-US" b="1" dirty="0" smtClean="0">
                <a:latin typeface="+mn-lt"/>
              </a:rPr>
              <a:t> 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622309" cy="4351338"/>
          </a:xfrm>
        </p:spPr>
        <p:txBody>
          <a:bodyPr>
            <a:normAutofit/>
          </a:bodyPr>
          <a:lstStyle/>
          <a:p>
            <a:pPr marL="0" indent="0" algn="just">
              <a:spcAft>
                <a:spcPts val="1800"/>
              </a:spcAft>
              <a:buNone/>
            </a:pPr>
            <a:r>
              <a:rPr lang="ro-RO" sz="3200" noProof="1" smtClean="0"/>
              <a:t>Colaborări sau lucru în firme IT precum:</a:t>
            </a:r>
            <a:r>
              <a:rPr lang="en-US" sz="3200" noProof="1" smtClean="0"/>
              <a:t> Nokia, Rovio, Olympus, Arbonaut, Blancco, Specim, CGI, Arcusys, KeyPro </a:t>
            </a:r>
          </a:p>
          <a:p>
            <a:pPr marL="0" indent="0" algn="just">
              <a:spcAft>
                <a:spcPts val="1800"/>
              </a:spcAft>
              <a:buNone/>
            </a:pPr>
            <a:r>
              <a:rPr lang="ro-RO" sz="3200" noProof="1" smtClean="0"/>
              <a:t>Schimb de experiență</a:t>
            </a:r>
            <a:r>
              <a:rPr lang="en-US" sz="3200" noProof="1" smtClean="0"/>
              <a:t>: Erasmus</a:t>
            </a:r>
            <a:r>
              <a:rPr lang="ro-RO" sz="3200" noProof="1" smtClean="0"/>
              <a:t> </a:t>
            </a:r>
            <a:r>
              <a:rPr lang="en-US" sz="3200" noProof="1" smtClean="0"/>
              <a:t>+ partener</a:t>
            </a:r>
            <a:r>
              <a:rPr lang="ro-RO" sz="3200" noProof="1" smtClean="0"/>
              <a:t>i și legături excelente cu Japonia</a:t>
            </a:r>
            <a:endParaRPr lang="en-US" sz="3200" noProof="1" smtClean="0"/>
          </a:p>
          <a:p>
            <a:pPr marL="0" indent="0" algn="just">
              <a:spcAft>
                <a:spcPts val="1800"/>
              </a:spcAft>
              <a:buNone/>
            </a:pPr>
            <a:r>
              <a:rPr lang="ro-RO" sz="3200" noProof="1" smtClean="0"/>
              <a:t>Rețea largă de absolvenți</a:t>
            </a:r>
            <a:r>
              <a:rPr lang="en-US" sz="3200" noProof="1" smtClean="0"/>
              <a:t> &gt;170 membr</a:t>
            </a:r>
            <a:r>
              <a:rPr lang="ro-RO" sz="3200" noProof="1" smtClean="0"/>
              <a:t>i din peste</a:t>
            </a:r>
            <a:r>
              <a:rPr lang="en-US" sz="3200" noProof="1" smtClean="0"/>
              <a:t> 40 </a:t>
            </a:r>
            <a:r>
              <a:rPr lang="ro-RO" sz="3200" noProof="1" smtClean="0"/>
              <a:t>de țări</a:t>
            </a:r>
            <a:r>
              <a:rPr lang="en-US" sz="3200" noProof="1" smtClean="0"/>
              <a:t>. </a:t>
            </a:r>
            <a:endParaRPr lang="en-US" sz="3200" noProof="1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275" y="1545787"/>
            <a:ext cx="3803983" cy="19583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6"/>
          <a:stretch/>
        </p:blipFill>
        <p:spPr>
          <a:xfrm>
            <a:off x="8695277" y="3867565"/>
            <a:ext cx="3803982" cy="206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3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838200" y="260648"/>
            <a:ext cx="10515600" cy="1325563"/>
          </a:xfrm>
        </p:spPr>
        <p:txBody>
          <a:bodyPr/>
          <a:lstStyle/>
          <a:p>
            <a:pPr algn="ctr"/>
            <a:r>
              <a:rPr lang="ro-RO" b="1" dirty="0" smtClean="0">
                <a:latin typeface="+mn-lt"/>
              </a:rPr>
              <a:t>Eu</a:t>
            </a:r>
            <a:r>
              <a:rPr lang="en-US" b="1" dirty="0" smtClean="0">
                <a:latin typeface="+mn-lt"/>
              </a:rPr>
              <a:t/>
            </a:r>
            <a:br>
              <a:rPr lang="en-US" b="1" dirty="0" smtClean="0">
                <a:latin typeface="+mn-lt"/>
              </a:rPr>
            </a:br>
            <a:r>
              <a:rPr lang="en-US" sz="2400" b="1" dirty="0" smtClean="0">
                <a:solidFill>
                  <a:srgbClr val="0098A3"/>
                </a:solidFill>
                <a:latin typeface="+mn-lt"/>
              </a:rPr>
              <a:t>cs.uef.fi/~radum</a:t>
            </a:r>
            <a:r>
              <a:rPr lang="en-US" sz="3200" b="1" dirty="0" smtClean="0">
                <a:latin typeface="+mn-lt"/>
              </a:rPr>
              <a:t>  </a:t>
            </a:r>
            <a:endParaRPr lang="en-US" b="1" dirty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1767" y="1586212"/>
            <a:ext cx="3153286" cy="2364965"/>
          </a:xfrm>
          <a:prstGeom prst="rect">
            <a:avLst/>
          </a:prstGeom>
        </p:spPr>
      </p:pic>
      <p:pic>
        <p:nvPicPr>
          <p:cNvPr id="21" name="Picture 14" descr="Image may contain: 2 people, people smiling, people standing, tree and outdo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620" y="1586212"/>
            <a:ext cx="3708731" cy="4938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5330" r="1641" b="11349"/>
          <a:stretch/>
        </p:blipFill>
        <p:spPr>
          <a:xfrm>
            <a:off x="818488" y="1586211"/>
            <a:ext cx="3312042" cy="2364965"/>
          </a:xfrm>
          <a:prstGeom prst="rect">
            <a:avLst/>
          </a:prstGeom>
        </p:spPr>
      </p:pic>
      <p:pic>
        <p:nvPicPr>
          <p:cNvPr id="3076" name="Picture 4" descr="Image may contain: 2 people, people smiling, people standing and beard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" t="3160" r="2093" b="5777"/>
          <a:stretch/>
        </p:blipFill>
        <p:spPr bwMode="auto">
          <a:xfrm>
            <a:off x="818489" y="4156363"/>
            <a:ext cx="3312042" cy="2367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4330340" y="4160329"/>
            <a:ext cx="3154677" cy="2364000"/>
            <a:chOff x="4330340" y="4160329"/>
            <a:chExt cx="3154677" cy="2364000"/>
          </a:xfrm>
        </p:grpSpPr>
        <p:pic>
          <p:nvPicPr>
            <p:cNvPr id="13" name="Picture 24" descr="Image may contain: one or more people, outdoor and nature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48" t="40489" r="39881" b="12008"/>
            <a:stretch/>
          </p:blipFill>
          <p:spPr bwMode="auto">
            <a:xfrm>
              <a:off x="6002382" y="4162302"/>
              <a:ext cx="1482635" cy="23611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6" descr="Image may contain: 1 person, sky, nature and outdoor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91" r="20489"/>
            <a:stretch/>
          </p:blipFill>
          <p:spPr bwMode="auto">
            <a:xfrm>
              <a:off x="4330340" y="4160329"/>
              <a:ext cx="1619796" cy="236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69892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4928</TotalTime>
  <Words>581</Words>
  <Application>Microsoft Office PowerPoint</Application>
  <PresentationFormat>Widescreen</PresentationFormat>
  <Paragraphs>162</Paragraphs>
  <Slides>22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Edwardian Script ITC</vt:lpstr>
      <vt:lpstr>Mangal</vt:lpstr>
      <vt:lpstr>Wingdings</vt:lpstr>
      <vt:lpstr>Office Theme</vt:lpstr>
      <vt:lpstr> IMPIT International Master’s Program in Information Technology</vt:lpstr>
      <vt:lpstr>Finlanda</vt:lpstr>
      <vt:lpstr>Joensuu, Finlanda</vt:lpstr>
      <vt:lpstr>School of Computing @UEF</vt:lpstr>
      <vt:lpstr>IMPIT, 120 ECTS</vt:lpstr>
      <vt:lpstr>IMPIT, exemplu de plan</vt:lpstr>
      <vt:lpstr>Taxe și burse</vt:lpstr>
      <vt:lpstr>Oportunități </vt:lpstr>
      <vt:lpstr>Eu cs.uef.fi/~radum  </vt:lpstr>
      <vt:lpstr>Aplicații se primesc</vt:lpstr>
      <vt:lpstr> Quiz</vt:lpstr>
      <vt:lpstr>Întrebarea 1</vt:lpstr>
      <vt:lpstr>Întrebarea 2</vt:lpstr>
      <vt:lpstr>Întrebarea 3</vt:lpstr>
      <vt:lpstr>Întrebarea 4</vt:lpstr>
      <vt:lpstr>Întrebarea 5</vt:lpstr>
      <vt:lpstr>Întrebarea 6</vt:lpstr>
      <vt:lpstr>Întrebarea 7</vt:lpstr>
      <vt:lpstr>Întrebarea 8</vt:lpstr>
      <vt:lpstr>Întrebarea 9</vt:lpstr>
      <vt:lpstr>Întrebarea 10</vt:lpstr>
      <vt:lpstr>Toate 4 sunt adevărate...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IMPIT International Master’s Program in Information Technologies</dc:title>
  <dc:creator>Roman Bednarik</dc:creator>
  <cp:lastModifiedBy>Radu Mariescu-Istodor</cp:lastModifiedBy>
  <cp:revision>140</cp:revision>
  <dcterms:created xsi:type="dcterms:W3CDTF">2017-05-09T12:19:05Z</dcterms:created>
  <dcterms:modified xsi:type="dcterms:W3CDTF">2018-10-10T09:27:35Z</dcterms:modified>
</cp:coreProperties>
</file>