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8" r:id="rId2"/>
    <p:sldId id="276" r:id="rId3"/>
    <p:sldId id="277" r:id="rId4"/>
    <p:sldId id="268" r:id="rId5"/>
    <p:sldId id="266" r:id="rId6"/>
    <p:sldId id="265" r:id="rId7"/>
    <p:sldId id="258" r:id="rId8"/>
    <p:sldId id="269" r:id="rId9"/>
    <p:sldId id="260" r:id="rId10"/>
    <p:sldId id="259" r:id="rId11"/>
    <p:sldId id="278" r:id="rId12"/>
    <p:sldId id="279" r:id="rId13"/>
    <p:sldId id="280" r:id="rId14"/>
    <p:sldId id="261" r:id="rId15"/>
    <p:sldId id="262" r:id="rId16"/>
    <p:sldId id="284" r:id="rId17"/>
    <p:sldId id="270" r:id="rId18"/>
    <p:sldId id="263" r:id="rId19"/>
    <p:sldId id="271" r:id="rId20"/>
    <p:sldId id="286" r:id="rId21"/>
    <p:sldId id="272" r:id="rId22"/>
    <p:sldId id="273" r:id="rId23"/>
    <p:sldId id="287" r:id="rId24"/>
    <p:sldId id="275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  <a:srgbClr val="0070C0"/>
    <a:srgbClr val="D34643"/>
    <a:srgbClr val="0000FF"/>
    <a:srgbClr val="5AFF5A"/>
    <a:srgbClr val="4A8522"/>
    <a:srgbClr val="D29500"/>
    <a:srgbClr val="BE5108"/>
    <a:srgbClr val="FF7C80"/>
    <a:srgbClr val="D94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6764" autoAdjust="0"/>
  </p:normalViewPr>
  <p:slideViewPr>
    <p:cSldViewPr snapToGrid="0">
      <p:cViewPr varScale="1">
        <p:scale>
          <a:sx n="72" d="100"/>
          <a:sy n="72" d="100"/>
        </p:scale>
        <p:origin x="58" y="3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ABAB9-1FD2-4124-BD20-547BF49FFAF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60C79-258D-4DEF-80F6-DE331F19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683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Inclusion is 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asymetric</a:t>
            </a:r>
            <a:r>
              <a:rPr lang="en-US" baseline="0" dirty="0" smtClean="0"/>
              <a:t> 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8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Inclusion is 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asymetric</a:t>
            </a:r>
            <a:r>
              <a:rPr lang="en-US" baseline="0" dirty="0" smtClean="0"/>
              <a:t> 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58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90843E60-F605-4E78-B710-AB09F3C9B794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3130922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90843E60-F605-4E78-B710-AB09F3C9B794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20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355096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move on to what we can learn from the routes.</a:t>
            </a:r>
          </a:p>
          <a:p>
            <a:r>
              <a:rPr lang="en-US" dirty="0" smtClean="0"/>
              <a:t>To</a:t>
            </a:r>
            <a:r>
              <a:rPr lang="en-US" baseline="0" dirty="0" smtClean="0"/>
              <a:t> extract the road network, we find first the intersections.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90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80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baseline="0" dirty="0" smtClean="0"/>
          </a:p>
          <a:p>
            <a:r>
              <a:rPr lang="ro-RO" baseline="0" dirty="0" smtClean="0"/>
              <a:t>I ask you, honourable professor, as the appointed opponent, to present those remarks, which you consider my thesis will require.</a:t>
            </a:r>
            <a:endParaRPr lang="en-US" dirty="0" smtClean="0"/>
          </a:p>
          <a:p>
            <a:endParaRPr lang="ro-RO" dirty="0" smtClean="0"/>
          </a:p>
          <a:p>
            <a:r>
              <a:rPr lang="ro-RO" dirty="0" smtClean="0"/>
              <a:t>.</a:t>
            </a:r>
          </a:p>
          <a:p>
            <a:r>
              <a:rPr lang="ro-RO" dirty="0" smtClean="0"/>
              <a:t>.</a:t>
            </a:r>
          </a:p>
          <a:p>
            <a:r>
              <a:rPr lang="ro-RO" dirty="0" smtClean="0"/>
              <a:t>.</a:t>
            </a:r>
          </a:p>
          <a:p>
            <a:endParaRPr lang="ro-RO" dirty="0" smtClean="0"/>
          </a:p>
          <a:p>
            <a:r>
              <a:rPr lang="ro-RO" dirty="0" smtClean="0"/>
              <a:t>Anyone in this</a:t>
            </a:r>
            <a:r>
              <a:rPr lang="ro-RO" baseline="0" dirty="0" smtClean="0"/>
              <a:t> auditorium, who has anything to remark of object against my thesis, please ask the custos for permission to take the floor.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next 15 minutes, I will talk about our</a:t>
            </a:r>
            <a:r>
              <a:rPr lang="en-US" baseline="0" dirty="0" smtClean="0"/>
              <a:t> 4 main contributions, starting with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visualize, or display routes efficiently on the map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we discuss similarity functions applicable to routes…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see how they are useful when searching inside large route collections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Finally we show how to extract the road network from a route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We</a:t>
            </a:r>
            <a:r>
              <a:rPr lang="ro-RO" baseline="0" dirty="0" smtClean="0"/>
              <a:t> begin with route visualization, where I present to you...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2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My personal </a:t>
            </a:r>
            <a:r>
              <a:rPr lang="en-US" baseline="0" dirty="0" smtClean="0"/>
              <a:t>route collection.</a:t>
            </a:r>
          </a:p>
          <a:p>
            <a:r>
              <a:rPr lang="en-US" baseline="0" dirty="0" smtClean="0"/>
              <a:t>It has over 1,000 routes and over a million points. The amount of data is about 50 MB, which is about the same size as 25 </a:t>
            </a:r>
            <a:r>
              <a:rPr lang="ro-RO" baseline="0" dirty="0" smtClean="0"/>
              <a:t>good quality photo files.</a:t>
            </a:r>
            <a:endParaRPr lang="en-US" baseline="0" dirty="0" smtClean="0"/>
          </a:p>
          <a:p>
            <a:r>
              <a:rPr lang="en-US" baseline="0" dirty="0" smtClean="0"/>
              <a:t>The map shows only the routes in and around Joensuu</a:t>
            </a:r>
            <a:r>
              <a:rPr lang="ro-RO" baseline="0" dirty="0" smtClean="0"/>
              <a:t> but t</a:t>
            </a:r>
            <a:r>
              <a:rPr lang="en-US" baseline="0" dirty="0" smtClean="0"/>
              <a:t>he data on this screen alone is</a:t>
            </a:r>
            <a:r>
              <a:rPr lang="ro-RO" baseline="0" dirty="0" smtClean="0"/>
              <a:t> still</a:t>
            </a:r>
            <a:r>
              <a:rPr lang="en-US" baseline="0" dirty="0" smtClean="0"/>
              <a:t> 31 MB</a:t>
            </a:r>
            <a:r>
              <a:rPr lang="ro-RO" baseline="0" dirty="0" smtClean="0"/>
              <a:t>, equivalent to about 15 photos.</a:t>
            </a:r>
          </a:p>
          <a:p>
            <a:r>
              <a:rPr lang="ro-RO" baseline="0" dirty="0" smtClean="0"/>
              <a:t>Loading this much data would not be very user friendly... And even so, browser might crash. </a:t>
            </a:r>
          </a:p>
          <a:p>
            <a:r>
              <a:rPr lang="ro-RO" baseline="0" dirty="0" smtClean="0"/>
              <a:t>We use polygonal approximation to...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Blink middle part to illustrate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We see that using</a:t>
            </a:r>
            <a:r>
              <a:rPr lang="ro-RO" baseline="0" dirty="0" smtClean="0"/>
              <a:t> polygonal approximation at 3 different levels, the routes look pretty much the same, but the number of points is </a:t>
            </a:r>
          </a:p>
          <a:p>
            <a:r>
              <a:rPr lang="ro-RO" baseline="0" dirty="0" smtClean="0"/>
              <a:t>Only a fraction of the original value.</a:t>
            </a:r>
          </a:p>
          <a:p>
            <a:endParaRPr lang="ro-RO" dirty="0" smtClean="0"/>
          </a:p>
          <a:p>
            <a:r>
              <a:rPr lang="ro-RO" dirty="0" smtClean="0"/>
              <a:t>The most points are</a:t>
            </a:r>
            <a:r>
              <a:rPr lang="ro-RO" baseline="0" dirty="0" smtClean="0"/>
              <a:t> needed when showing the Joensuu region, where I have allot of routes. But even here, the data is equivalent to half the size of a photo.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There</a:t>
            </a:r>
            <a:r>
              <a:rPr lang="ro-RO" baseline="0" dirty="0" smtClean="0"/>
              <a:t> are a couple of solutions who attempt to show multiple routes on the map.</a:t>
            </a:r>
          </a:p>
          <a:p>
            <a:r>
              <a:rPr lang="ro-RO" baseline="0" dirty="0" smtClean="0"/>
              <a:t>Sports tracker shows only the start location. It uses color coding to indicate the movement type of the route.</a:t>
            </a:r>
          </a:p>
          <a:p>
            <a:r>
              <a:rPr lang="ro-RO" baseline="0" dirty="0" smtClean="0"/>
              <a:t>Runtastic also shows the starting point, but allows to click on the markers to display routes one by one.</a:t>
            </a:r>
          </a:p>
          <a:p>
            <a:endParaRPr lang="ro-RO" baseline="0" dirty="0" smtClean="0"/>
          </a:p>
          <a:p>
            <a:r>
              <a:rPr lang="ro-RO" baseline="0" dirty="0" smtClean="0"/>
              <a:t>Let</a:t>
            </a:r>
            <a:r>
              <a:rPr lang="en-US" baseline="0" dirty="0" smtClean="0"/>
              <a:t>’s look now at the same collection using </a:t>
            </a:r>
            <a:r>
              <a:rPr lang="en-US" baseline="0" dirty="0" err="1" smtClean="0"/>
              <a:t>Mopsi</a:t>
            </a:r>
            <a:r>
              <a:rPr lang="en-US" baseline="0" dirty="0" smtClean="0"/>
              <a:t>. It gives more information than the other two applications. In fact, this is the part of the map shown by the other software, where the route starting points are.</a:t>
            </a:r>
            <a:endParaRPr lang="ro-R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see</a:t>
            </a:r>
            <a:r>
              <a:rPr lang="en-US" baseline="0" dirty="0" smtClean="0"/>
              <a:t> that the 20 km mark s in the middle of my orienteering but also contains some cycling, making the speed for that segment difficult to interpret.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continue to speak…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6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about our proposed similarity measure…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7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C-SIM.</a:t>
            </a:r>
          </a:p>
          <a:p>
            <a:endParaRPr lang="en-US" dirty="0" smtClean="0"/>
          </a:p>
          <a:p>
            <a:r>
              <a:rPr lang="en-US" dirty="0" smtClean="0"/>
              <a:t>Where we use a grid, and</a:t>
            </a:r>
            <a:r>
              <a:rPr lang="en-US" baseline="0" dirty="0" smtClean="0"/>
              <a:t> we count the number of cells the two routes have in common, as a proportion of all the cells that the routes pass through.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measure is not useful as such because two routes that are nearby may pass through the same cells, but this is not necessarily the case.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our measure uses also the dilated (or neighboring) region of the routes when computing the similarity.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6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2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1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6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5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FD0F-8C4D-4319-B3D8-0D467891C3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40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3000" y="2520265"/>
            <a:ext cx="6858000" cy="1182291"/>
          </a:xfrm>
        </p:spPr>
        <p:txBody>
          <a:bodyPr rtlCol="0">
            <a:normAutofit fontScale="90000"/>
          </a:bodyPr>
          <a:lstStyle/>
          <a:p>
            <a:pPr>
              <a:spcAft>
                <a:spcPts val="450"/>
              </a:spcAft>
              <a:defRPr/>
            </a:pP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600" b="1" dirty="0" smtClean="0">
                <a:solidFill>
                  <a:srgbClr val="8FAADC"/>
                </a:solidFill>
              </a:rPr>
              <a:t>GPS </a:t>
            </a:r>
            <a:r>
              <a:rPr lang="en-US" sz="3600" b="1" dirty="0" smtClean="0">
                <a:solidFill>
                  <a:srgbClr val="8FAADC"/>
                </a:solidFill>
              </a:rPr>
              <a:t>Trajectories</a:t>
            </a:r>
            <a:endParaRPr lang="fi-FI" sz="3600" b="1" dirty="0">
              <a:solidFill>
                <a:srgbClr val="8FAADC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4300004"/>
            <a:ext cx="6858000" cy="78957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Radu Mariescu-Istodor</a:t>
            </a:r>
          </a:p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.10.2018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" name="Picture 2" descr="UE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85" y="1166813"/>
            <a:ext cx="1621631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43000" y="2307431"/>
            <a:ext cx="6858000" cy="118229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  <a:defRPr/>
            </a:pPr>
            <a:r>
              <a:rPr lang="en-US" sz="4500" dirty="0"/>
              <a:t>LAMAD</a:t>
            </a:r>
            <a:br>
              <a:rPr lang="en-US" sz="4500" dirty="0"/>
            </a:br>
            <a:endParaRPr lang="fi-FI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 Similarity Measures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74" y="2906998"/>
            <a:ext cx="2646652" cy="24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37" y="2906998"/>
            <a:ext cx="2646652" cy="24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1" y="2906998"/>
            <a:ext cx="2646652" cy="24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52"/>
          <p:cNvSpPr txBox="1">
            <a:spLocks noChangeArrowheads="1"/>
          </p:cNvSpPr>
          <p:nvPr/>
        </p:nvSpPr>
        <p:spPr bwMode="auto">
          <a:xfrm>
            <a:off x="1281936" y="393431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75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en-US" sz="2400" baseline="-25000" dirty="0">
              <a:solidFill>
                <a:srgbClr val="D3464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52"/>
          <p:cNvSpPr txBox="1">
            <a:spLocks noChangeArrowheads="1"/>
          </p:cNvSpPr>
          <p:nvPr/>
        </p:nvSpPr>
        <p:spPr bwMode="auto">
          <a:xfrm>
            <a:off x="4145441" y="3934316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o-RO" altLang="en-US" sz="240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altLang="en-US" sz="75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en-US" sz="2400" baseline="-25000" dirty="0">
              <a:solidFill>
                <a:srgbClr val="D3464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52"/>
          <p:cNvSpPr txBox="1">
            <a:spLocks noChangeArrowheads="1"/>
          </p:cNvSpPr>
          <p:nvPr/>
        </p:nvSpPr>
        <p:spPr bwMode="auto">
          <a:xfrm>
            <a:off x="7093104" y="3934316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o-RO" altLang="en-US" sz="240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75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en-US" sz="2400" baseline="-25000" dirty="0">
              <a:solidFill>
                <a:srgbClr val="D3464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52"/>
          <p:cNvSpPr txBox="1">
            <a:spLocks noChangeArrowheads="1"/>
          </p:cNvSpPr>
          <p:nvPr/>
        </p:nvSpPr>
        <p:spPr bwMode="auto">
          <a:xfrm>
            <a:off x="1194444" y="2458137"/>
            <a:ext cx="8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LCSS</a:t>
            </a:r>
            <a:endParaRPr lang="en-US" altLang="en-US" sz="24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3974657" y="2459930"/>
            <a:ext cx="11946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Frechet</a:t>
            </a:r>
            <a:endParaRPr lang="en-US" altLang="en-US" sz="24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52"/>
          <p:cNvSpPr txBox="1">
            <a:spLocks noChangeArrowheads="1"/>
          </p:cNvSpPr>
          <p:nvPr/>
        </p:nvSpPr>
        <p:spPr bwMode="auto">
          <a:xfrm>
            <a:off x="7098234" y="2416900"/>
            <a:ext cx="842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DTW</a:t>
            </a:r>
            <a:endParaRPr lang="en-US" altLang="en-US" sz="24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Longest Common Subsequence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1" y="2906998"/>
            <a:ext cx="2646652" cy="24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52"/>
          <p:cNvSpPr txBox="1">
            <a:spLocks noChangeArrowheads="1"/>
          </p:cNvSpPr>
          <p:nvPr/>
        </p:nvSpPr>
        <p:spPr bwMode="auto">
          <a:xfrm>
            <a:off x="1281936" y="393431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75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en-US" sz="2400" baseline="-25000" dirty="0">
              <a:solidFill>
                <a:srgbClr val="D3464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52"/>
          <p:cNvSpPr txBox="1">
            <a:spLocks noChangeArrowheads="1"/>
          </p:cNvSpPr>
          <p:nvPr/>
        </p:nvSpPr>
        <p:spPr bwMode="auto">
          <a:xfrm>
            <a:off x="1194444" y="2458137"/>
            <a:ext cx="8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LCSS</a:t>
            </a:r>
            <a:endParaRPr lang="en-US" altLang="en-US" sz="24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6064" y="5626248"/>
            <a:ext cx="1475084" cy="893764"/>
            <a:chOff x="796064" y="5626248"/>
            <a:chExt cx="1475084" cy="893764"/>
          </a:xfrm>
        </p:grpSpPr>
        <p:sp>
          <p:nvSpPr>
            <p:cNvPr id="3" name="TextBox 2"/>
            <p:cNvSpPr txBox="1"/>
            <p:nvPr/>
          </p:nvSpPr>
          <p:spPr>
            <a:xfrm>
              <a:off x="796064" y="5626248"/>
              <a:ext cx="1475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S1:</a:t>
              </a:r>
              <a:r>
                <a:rPr lang="en-US" sz="2400" dirty="0" smtClean="0"/>
                <a:t> MOPSI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6064" y="6058347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S2: </a:t>
              </a:r>
              <a:r>
                <a:rPr lang="en-US" sz="2400" dirty="0" smtClean="0"/>
                <a:t>MAPS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33648" y="6005272"/>
            <a:ext cx="754294" cy="430517"/>
            <a:chOff x="1333648" y="6005272"/>
            <a:chExt cx="754294" cy="4305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34241" y="6005865"/>
              <a:ext cx="2419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03894" y="6005272"/>
              <a:ext cx="284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82547" y="6435194"/>
              <a:ext cx="284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33648" y="6435789"/>
              <a:ext cx="2419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61150" y="2366683"/>
            <a:ext cx="5617028" cy="3553566"/>
            <a:chOff x="361150" y="2366683"/>
            <a:chExt cx="5617028" cy="3553566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683880" y="4141694"/>
              <a:ext cx="2820039" cy="422622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61150" y="4272323"/>
              <a:ext cx="315045" cy="5916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0011" y="2366683"/>
              <a:ext cx="2468167" cy="3553566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4714923" y="2191485"/>
            <a:ext cx="1187685" cy="721157"/>
            <a:chOff x="4714923" y="2176117"/>
            <a:chExt cx="1187685" cy="721157"/>
          </a:xfrm>
        </p:grpSpPr>
        <p:sp>
          <p:nvSpPr>
            <p:cNvPr id="41" name="TextBox 40"/>
            <p:cNvSpPr txBox="1"/>
            <p:nvPr/>
          </p:nvSpPr>
          <p:spPr>
            <a:xfrm>
              <a:off x="4714923" y="2176117"/>
              <a:ext cx="4651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chemeClr val="bg1"/>
                  </a:solidFill>
                </a:rPr>
                <a:t>ε</a:t>
              </a:r>
              <a:r>
                <a:rPr lang="en-US" sz="3200" dirty="0" smtClean="0">
                  <a:solidFill>
                    <a:schemeClr val="bg1"/>
                  </a:solidFill>
                </a:rPr>
                <a:t>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5017674" y="2504995"/>
              <a:ext cx="799139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23841" y="2435609"/>
              <a:ext cx="8787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sz="2400" dirty="0" smtClean="0">
                  <a:solidFill>
                    <a:schemeClr val="bg1"/>
                  </a:solidFill>
                </a:rPr>
                <a:t>50 m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630145" y="3445756"/>
            <a:ext cx="17562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Different</a:t>
            </a:r>
            <a:endParaRPr lang="en-US" sz="3200" dirty="0" smtClean="0"/>
          </a:p>
          <a:p>
            <a:pPr algn="ctr"/>
            <a:r>
              <a:rPr lang="en-US" sz="3200" dirty="0" smtClean="0"/>
              <a:t>Sampling</a:t>
            </a:r>
          </a:p>
          <a:p>
            <a:pPr algn="ctr"/>
            <a:r>
              <a:rPr lang="en-US" sz="3200" dirty="0" smtClean="0"/>
              <a:t>Rate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38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Frechet</a:t>
            </a:r>
            <a:r>
              <a:rPr lang="en-US" dirty="0" smtClean="0"/>
              <a:t> Distance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22" y="1927126"/>
            <a:ext cx="4265764" cy="393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/>
          <p:cNvGrpSpPr/>
          <p:nvPr/>
        </p:nvGrpSpPr>
        <p:grpSpPr>
          <a:xfrm>
            <a:off x="6154924" y="3880212"/>
            <a:ext cx="1857509" cy="1514719"/>
            <a:chOff x="6810501" y="2883692"/>
            <a:chExt cx="1219704" cy="994621"/>
          </a:xfrm>
        </p:grpSpPr>
        <p:sp>
          <p:nvSpPr>
            <p:cNvPr id="12" name="Freeform 11"/>
            <p:cNvSpPr/>
            <p:nvPr/>
          </p:nvSpPr>
          <p:spPr>
            <a:xfrm rot="11828203">
              <a:off x="7185588" y="3285044"/>
              <a:ext cx="715347" cy="70203"/>
            </a:xfrm>
            <a:custGeom>
              <a:avLst/>
              <a:gdLst>
                <a:gd name="connsiteX0" fmla="*/ 715347 w 715347"/>
                <a:gd name="connsiteY0" fmla="*/ 49971 h 70203"/>
                <a:gd name="connsiteX1" fmla="*/ 211494 w 715347"/>
                <a:gd name="connsiteY1" fmla="*/ 49971 h 70203"/>
                <a:gd name="connsiteX2" fmla="*/ 155511 w 715347"/>
                <a:gd name="connsiteY2" fmla="*/ 37530 h 70203"/>
                <a:gd name="connsiteX3" fmla="*/ 93307 w 715347"/>
                <a:gd name="connsiteY3" fmla="*/ 18869 h 70203"/>
                <a:gd name="connsiteX4" fmla="*/ 74645 w 715347"/>
                <a:gd name="connsiteY4" fmla="*/ 12648 h 70203"/>
                <a:gd name="connsiteX5" fmla="*/ 37323 w 715347"/>
                <a:gd name="connsiteY5" fmla="*/ 6428 h 70203"/>
                <a:gd name="connsiteX6" fmla="*/ 0 w 715347"/>
                <a:gd name="connsiteY6" fmla="*/ 207 h 7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47" h="70203">
                  <a:moveTo>
                    <a:pt x="715347" y="49971"/>
                  </a:moveTo>
                  <a:cubicBezTo>
                    <a:pt x="532758" y="86486"/>
                    <a:pt x="649343" y="65424"/>
                    <a:pt x="211494" y="49971"/>
                  </a:cubicBezTo>
                  <a:cubicBezTo>
                    <a:pt x="192390" y="49297"/>
                    <a:pt x="174138" y="41828"/>
                    <a:pt x="155511" y="37530"/>
                  </a:cubicBezTo>
                  <a:cubicBezTo>
                    <a:pt x="124951" y="30478"/>
                    <a:pt x="127935" y="30412"/>
                    <a:pt x="93307" y="18869"/>
                  </a:cubicBezTo>
                  <a:cubicBezTo>
                    <a:pt x="87086" y="16795"/>
                    <a:pt x="81113" y="13726"/>
                    <a:pt x="74645" y="12648"/>
                  </a:cubicBezTo>
                  <a:lnTo>
                    <a:pt x="37323" y="6428"/>
                  </a:lnTo>
                  <a:cubicBezTo>
                    <a:pt x="12761" y="-1760"/>
                    <a:pt x="25219" y="207"/>
                    <a:pt x="0" y="20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Kuvahaun tulos haulle dog icon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466" y="3274574"/>
              <a:ext cx="603739" cy="603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7854478" y="3439418"/>
              <a:ext cx="68425" cy="684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Kuvahaun tulos haulle man icon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501" y="2883692"/>
              <a:ext cx="615828" cy="61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4491994" y="2494136"/>
            <a:ext cx="2457543" cy="461665"/>
            <a:chOff x="4491994" y="2494136"/>
            <a:chExt cx="2457543" cy="461665"/>
          </a:xfrm>
        </p:grpSpPr>
        <p:sp>
          <p:nvSpPr>
            <p:cNvPr id="24" name="TextBox 52"/>
            <p:cNvSpPr txBox="1">
              <a:spLocks noChangeArrowheads="1"/>
            </p:cNvSpPr>
            <p:nvPr/>
          </p:nvSpPr>
          <p:spPr bwMode="auto">
            <a:xfrm>
              <a:off x="5905661" y="2494136"/>
              <a:ext cx="10438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en-US" altLang="en-US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00 m</a:t>
              </a:r>
              <a:endParaRPr lang="en-US" altLang="en-US" sz="2400" baseline="-25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24" idx="1"/>
            </p:cNvCxnSpPr>
            <p:nvPr/>
          </p:nvCxnSpPr>
          <p:spPr>
            <a:xfrm flipH="1" flipV="1">
              <a:off x="4491994" y="2697480"/>
              <a:ext cx="1413667" cy="2748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629323" y="2854425"/>
            <a:ext cx="1318379" cy="584775"/>
            <a:chOff x="5629323" y="2854425"/>
            <a:chExt cx="1318379" cy="584775"/>
          </a:xfrm>
        </p:grpSpPr>
        <p:sp>
          <p:nvSpPr>
            <p:cNvPr id="33" name="TextBox 32"/>
            <p:cNvSpPr txBox="1"/>
            <p:nvPr/>
          </p:nvSpPr>
          <p:spPr>
            <a:xfrm>
              <a:off x="5629323" y="2854425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/>
                <a:t>ε</a:t>
              </a:r>
              <a:r>
                <a:rPr lang="en-US" sz="3200" dirty="0" smtClean="0"/>
                <a:t> </a:t>
              </a:r>
              <a:endParaRPr lang="en-US" sz="2000" dirty="0"/>
            </a:p>
          </p:txBody>
        </p:sp>
        <p:sp>
          <p:nvSpPr>
            <p:cNvPr id="34" name="TextBox 52"/>
            <p:cNvSpPr txBox="1">
              <a:spLocks noChangeArrowheads="1"/>
            </p:cNvSpPr>
            <p:nvPr/>
          </p:nvSpPr>
          <p:spPr bwMode="auto">
            <a:xfrm>
              <a:off x="5863751" y="2932286"/>
              <a:ext cx="10839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o-RO" altLang="en-US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- 50 m</a:t>
              </a:r>
              <a:endParaRPr lang="en-US" altLang="en-US" sz="2400" baseline="-25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18020" y="2526030"/>
            <a:ext cx="1754059" cy="857250"/>
            <a:chOff x="7018020" y="2526030"/>
            <a:chExt cx="1754059" cy="857250"/>
          </a:xfrm>
        </p:grpSpPr>
        <p:sp>
          <p:nvSpPr>
            <p:cNvPr id="32" name="TextBox 52"/>
            <p:cNvSpPr txBox="1">
              <a:spLocks noChangeArrowheads="1"/>
            </p:cNvSpPr>
            <p:nvPr/>
          </p:nvSpPr>
          <p:spPr bwMode="auto">
            <a:xfrm>
              <a:off x="7056545" y="2726546"/>
              <a:ext cx="17155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Sim</a:t>
              </a:r>
              <a:r>
                <a:rPr lang="ro-RO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=10</a:t>
              </a:r>
              <a:r>
                <a:rPr lang="ro-RO" altLang="en-US" sz="18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o-RO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%</a:t>
              </a:r>
              <a:r>
                <a:rPr lang="en-US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altLang="en-US" sz="2400" baseline="-250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018020" y="2526030"/>
              <a:ext cx="0" cy="857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6586151" y="3373395"/>
            <a:ext cx="628450" cy="107050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Dynamic Time Warping</a:t>
            </a:r>
            <a:endParaRPr lang="en-US" dirty="0"/>
          </a:p>
        </p:txBody>
      </p:sp>
      <p:sp>
        <p:nvSpPr>
          <p:cNvPr id="24" name="TextBox 52"/>
          <p:cNvSpPr txBox="1">
            <a:spLocks noChangeArrowheads="1"/>
          </p:cNvSpPr>
          <p:nvPr/>
        </p:nvSpPr>
        <p:spPr bwMode="auto">
          <a:xfrm>
            <a:off x="5905661" y="2494136"/>
            <a:ext cx="104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o-RO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150 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 altLang="en-US" sz="24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9323" y="2854425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ε</a:t>
            </a:r>
            <a:r>
              <a:rPr lang="en-US" sz="3200" dirty="0" smtClean="0"/>
              <a:t> </a:t>
            </a:r>
            <a:endParaRPr lang="en-US" sz="2000" dirty="0"/>
          </a:p>
        </p:txBody>
      </p:sp>
      <p:sp>
        <p:nvSpPr>
          <p:cNvPr id="34" name="TextBox 52"/>
          <p:cNvSpPr txBox="1">
            <a:spLocks noChangeArrowheads="1"/>
          </p:cNvSpPr>
          <p:nvPr/>
        </p:nvSpPr>
        <p:spPr bwMode="auto">
          <a:xfrm>
            <a:off x="5863751" y="2932286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o-RO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- 50 m</a:t>
            </a:r>
            <a:endParaRPr lang="en-US" altLang="en-US" sz="24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8020" y="2526030"/>
            <a:ext cx="1754059" cy="857250"/>
            <a:chOff x="7018020" y="2526030"/>
            <a:chExt cx="1754059" cy="857250"/>
          </a:xfrm>
        </p:grpSpPr>
        <p:sp>
          <p:nvSpPr>
            <p:cNvPr id="32" name="TextBox 52"/>
            <p:cNvSpPr txBox="1">
              <a:spLocks noChangeArrowheads="1"/>
            </p:cNvSpPr>
            <p:nvPr/>
          </p:nvSpPr>
          <p:spPr bwMode="auto">
            <a:xfrm>
              <a:off x="7056545" y="2726546"/>
              <a:ext cx="17155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Sim</a:t>
              </a:r>
              <a:r>
                <a:rPr lang="ro-RO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=33</a:t>
              </a:r>
              <a:r>
                <a:rPr lang="ro-RO" altLang="en-US" sz="18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o-RO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%</a:t>
              </a:r>
              <a:r>
                <a:rPr lang="en-US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altLang="en-US" sz="2400" baseline="-250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018020" y="2526030"/>
              <a:ext cx="0" cy="857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59" y="1933482"/>
            <a:ext cx="4266000" cy="393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0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10" y="1462640"/>
            <a:ext cx="5897980" cy="481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C-SIM is 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114572" y="1916833"/>
            <a:ext cx="6914858" cy="4457928"/>
            <a:chOff x="1114572" y="1916833"/>
            <a:chExt cx="6914858" cy="445792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7413" t="13090" r="7404" b="10113"/>
            <a:stretch/>
          </p:blipFill>
          <p:spPr>
            <a:xfrm>
              <a:off x="1114572" y="1916833"/>
              <a:ext cx="6914858" cy="44579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4400016" y="2567553"/>
              <a:ext cx="3061776" cy="584775"/>
            </a:xfrm>
            <a:prstGeom prst="rect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/>
                </a:rPr>
                <a:t>50% Similarity</a:t>
              </a:r>
              <a:endParaRPr lang="en-US" sz="3200" dirty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Other Grid Operations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2665486">
            <a:off x="1335400" y="3517756"/>
            <a:ext cx="3376852" cy="70788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/>
              </a:rPr>
              <a:t>80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/>
              </a:rPr>
              <a:t>% Inclusion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>
          <a:xfrm rot="2763259">
            <a:off x="348592" y="3107830"/>
            <a:ext cx="5829188" cy="1640388"/>
          </a:xfrm>
          <a:prstGeom prst="ellipse">
            <a:avLst/>
          </a:prstGeom>
          <a:noFill/>
          <a:ln w="50800" cmpd="thickThin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Other Grid Operations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870" y="1750109"/>
            <a:ext cx="3604260" cy="4347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15"/>
          <p:cNvSpPr/>
          <p:nvPr/>
        </p:nvSpPr>
        <p:spPr>
          <a:xfrm rot="21385879">
            <a:off x="3683467" y="2045936"/>
            <a:ext cx="991891" cy="470451"/>
          </a:xfrm>
          <a:prstGeom prst="ellipse">
            <a:avLst/>
          </a:prstGeom>
          <a:noFill/>
          <a:ln w="50800" cmpd="thickThin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80492" y="1968283"/>
            <a:ext cx="203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15</a:t>
            </a:r>
            <a:r>
              <a:rPr lang="en-US" dirty="0" smtClean="0">
                <a:solidFill>
                  <a:srgbClr val="0000FF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% </a:t>
            </a:r>
            <a:r>
              <a:rPr lang="en-US" sz="3200" dirty="0" smtClean="0">
                <a:solidFill>
                  <a:srgbClr val="0000FF"/>
                </a:solidFill>
                <a:effectLst>
                  <a:glow rad="139700">
                    <a:schemeClr val="tx1"/>
                  </a:glow>
                </a:effectLst>
              </a:rPr>
              <a:t>Novel</a:t>
            </a:r>
            <a:endParaRPr lang="en-US" sz="3200" dirty="0">
              <a:solidFill>
                <a:srgbClr val="0000FF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6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391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Route Search</a:t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[P3] and [P4]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828331"/>
            <a:ext cx="7772400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latin typeface="MyriadProRegular"/>
              </a:rPr>
              <a:t>R. Mariescu-Istodor &amp; P.</a:t>
            </a:r>
            <a:r>
              <a:rPr lang="en-US" sz="1350" dirty="0">
                <a:latin typeface="MyriadProRegular"/>
              </a:rPr>
              <a:t> </a:t>
            </a:r>
            <a:r>
              <a:rPr lang="en-US" sz="1350" dirty="0" err="1" smtClean="0">
                <a:latin typeface="MyriadProRegular"/>
              </a:rPr>
              <a:t>Fränti</a:t>
            </a:r>
            <a:endParaRPr lang="en-US" sz="1350" dirty="0">
              <a:latin typeface="MyriadProRegular"/>
            </a:endParaRPr>
          </a:p>
          <a:p>
            <a:pPr algn="ctr"/>
            <a:r>
              <a:rPr lang="en-US" sz="1350" dirty="0">
                <a:latin typeface="MyriadProRegular"/>
              </a:rPr>
              <a:t>“Gesture input for GPS route search”</a:t>
            </a:r>
            <a:endParaRPr lang="en-US" sz="1350" dirty="0" smtClean="0">
              <a:latin typeface="MyriadProRegular"/>
            </a:endParaRPr>
          </a:p>
          <a:p>
            <a:pPr algn="ctr"/>
            <a:r>
              <a:rPr lang="en-US" sz="1350" i="1" dirty="0" smtClean="0">
                <a:latin typeface="MyriadProRegular"/>
              </a:rPr>
              <a:t>S+SSPR 2016</a:t>
            </a:r>
            <a:r>
              <a:rPr lang="en-US" sz="1350" dirty="0" smtClean="0">
                <a:latin typeface="MyriadProRegular"/>
              </a:rPr>
              <a:t>, Merida, Mexico</a:t>
            </a:r>
            <a:r>
              <a:rPr lang="en-US" sz="1350" dirty="0">
                <a:latin typeface="MyriadProRegular"/>
              </a:rPr>
              <a:t>, pp. 439-449 </a:t>
            </a:r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685800" y="3916516"/>
            <a:ext cx="7772400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MyriadProRegular"/>
              </a:rPr>
              <a:t>R. Mariescu-Istodor &amp; P. </a:t>
            </a:r>
            <a:r>
              <a:rPr lang="en-US" sz="1350" dirty="0" err="1">
                <a:latin typeface="MyriadProRegular"/>
              </a:rPr>
              <a:t>Fränti</a:t>
            </a:r>
            <a:endParaRPr lang="en-US" sz="1350" dirty="0">
              <a:latin typeface="MyriadProRegular"/>
            </a:endParaRPr>
          </a:p>
          <a:p>
            <a:pPr algn="ctr"/>
            <a:r>
              <a:rPr lang="en-US" sz="1350" dirty="0">
                <a:latin typeface="MyriadProRegular"/>
              </a:rPr>
              <a:t>“Grid-based method for GPS route analysis for retrieval”</a:t>
            </a:r>
          </a:p>
          <a:p>
            <a:pPr algn="ctr"/>
            <a:r>
              <a:rPr lang="en-US" sz="1350" i="1" dirty="0">
                <a:latin typeface="MyriadProRegular"/>
              </a:rPr>
              <a:t>ACM Transactions on Spatial Algorithms and Systems 3 (3), July 2017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16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48" y="1556792"/>
            <a:ext cx="5290106" cy="465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9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Usability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59455" y="1665160"/>
            <a:ext cx="2562240" cy="1118629"/>
            <a:chOff x="959455" y="1665160"/>
            <a:chExt cx="2562240" cy="1118629"/>
          </a:xfrm>
        </p:grpSpPr>
        <p:sp>
          <p:nvSpPr>
            <p:cNvPr id="4" name="TextBox 3"/>
            <p:cNvSpPr txBox="1"/>
            <p:nvPr/>
          </p:nvSpPr>
          <p:spPr>
            <a:xfrm>
              <a:off x="959455" y="1665160"/>
              <a:ext cx="256224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[</a:t>
              </a:r>
              <a:r>
                <a:rPr lang="en-US" sz="3000" dirty="0" smtClean="0"/>
                <a:t>P1] Traditional</a:t>
              </a:r>
              <a:endParaRPr lang="en-US" sz="3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9455" y="2229791"/>
              <a:ext cx="213257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</a:rPr>
                <a:t>[</a:t>
              </a:r>
              <a:r>
                <a:rPr lang="en-US" sz="3000" dirty="0" smtClean="0">
                  <a:solidFill>
                    <a:srgbClr val="0070C0"/>
                  </a:solidFill>
                </a:rPr>
                <a:t>P4] Gesture</a:t>
              </a:r>
              <a:endParaRPr lang="en-US" sz="3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4938" y="1665160"/>
            <a:ext cx="1008609" cy="1118629"/>
            <a:chOff x="4034938" y="1665160"/>
            <a:chExt cx="1008609" cy="1118629"/>
          </a:xfrm>
        </p:grpSpPr>
        <p:sp>
          <p:nvSpPr>
            <p:cNvPr id="15" name="TextBox 14"/>
            <p:cNvSpPr txBox="1"/>
            <p:nvPr/>
          </p:nvSpPr>
          <p:spPr>
            <a:xfrm>
              <a:off x="4034938" y="1665160"/>
              <a:ext cx="100860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113 s</a:t>
              </a:r>
              <a:endParaRPr lang="en-US" sz="3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42367" y="2229791"/>
              <a:ext cx="8130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0070C0"/>
                  </a:solidFill>
                </a:rPr>
                <a:t>67 s</a:t>
              </a:r>
              <a:endParaRPr lang="en-US" sz="3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55410" y="2229791"/>
            <a:ext cx="2512969" cy="553998"/>
            <a:chOff x="4955410" y="2229791"/>
            <a:chExt cx="2512969" cy="553998"/>
          </a:xfrm>
        </p:grpSpPr>
        <p:sp>
          <p:nvSpPr>
            <p:cNvPr id="17" name="TextBox 16"/>
            <p:cNvSpPr txBox="1"/>
            <p:nvPr/>
          </p:nvSpPr>
          <p:spPr>
            <a:xfrm>
              <a:off x="5553944" y="2229791"/>
              <a:ext cx="19144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0070C0"/>
                  </a:solidFill>
                </a:rPr>
                <a:t>41 % faster</a:t>
              </a:r>
              <a:endParaRPr lang="en-US" sz="3000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17" idx="1"/>
              <a:endCxn id="16" idx="3"/>
            </p:cNvCxnSpPr>
            <p:nvPr/>
          </p:nvCxnSpPr>
          <p:spPr>
            <a:xfrm flipH="1">
              <a:off x="4955410" y="2506790"/>
              <a:ext cx="598534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3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5780" y="2404110"/>
            <a:ext cx="2961388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800" dirty="0" err="1" smtClean="0"/>
              <a:t>Route</a:t>
            </a:r>
            <a:r>
              <a:rPr lang="fi-FI" sz="2800" dirty="0" smtClean="0"/>
              <a:t> </a:t>
            </a:r>
            <a:r>
              <a:rPr lang="fi-FI" sz="2800" dirty="0" err="1" smtClean="0"/>
              <a:t>Visualization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8690" y="2396728"/>
            <a:ext cx="7745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[P1]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450" y="2404110"/>
            <a:ext cx="6694461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4013" indent="-354013">
              <a:lnSpc>
                <a:spcPct val="150000"/>
              </a:lnSpc>
              <a:buAutoNum type="arabicPeriod"/>
            </a:pPr>
            <a:r>
              <a:rPr lang="en-US" sz="2800" dirty="0" smtClean="0"/>
              <a:t> </a:t>
            </a:r>
          </a:p>
          <a:p>
            <a:pPr marL="354013" indent="-354013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dirty="0" smtClean="0"/>
              <a:t>Route Similarity 		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[P2] and [P3]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dirty="0" smtClean="0"/>
              <a:t>Route Search 		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[P3] and [P4]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dirty="0" smtClean="0"/>
              <a:t>Road Network Extraction 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[P5]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93379" y="2480442"/>
            <a:ext cx="7441324" cy="301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3.88889E-6 0.085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8519 L -3.88889E-6 0.2032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20324 L -3.88889E-6 0.3090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30903 L -3.88889E-6 0.3916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55" y="1538859"/>
            <a:ext cx="6943608" cy="467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Usability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59455" y="1665160"/>
            <a:ext cx="6508924" cy="1118629"/>
            <a:chOff x="959455" y="1665160"/>
            <a:chExt cx="6508924" cy="1118629"/>
          </a:xfrm>
        </p:grpSpPr>
        <p:grpSp>
          <p:nvGrpSpPr>
            <p:cNvPr id="9" name="Group 8"/>
            <p:cNvGrpSpPr/>
            <p:nvPr/>
          </p:nvGrpSpPr>
          <p:grpSpPr>
            <a:xfrm>
              <a:off x="959455" y="1665160"/>
              <a:ext cx="2562240" cy="1118629"/>
              <a:chOff x="959455" y="1665160"/>
              <a:chExt cx="2562240" cy="111862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59455" y="1665160"/>
                <a:ext cx="256224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[</a:t>
                </a:r>
                <a:r>
                  <a:rPr lang="en-US" sz="3000" dirty="0" smtClean="0"/>
                  <a:t>P1] Traditional</a:t>
                </a:r>
                <a:endParaRPr lang="en-US" sz="3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59455" y="2229791"/>
                <a:ext cx="213257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>
                    <a:solidFill>
                      <a:srgbClr val="0070C0"/>
                    </a:solidFill>
                  </a:rPr>
                  <a:t>[</a:t>
                </a:r>
                <a:r>
                  <a:rPr lang="en-US" sz="3000" dirty="0" smtClean="0">
                    <a:solidFill>
                      <a:srgbClr val="0070C0"/>
                    </a:solidFill>
                  </a:rPr>
                  <a:t>P4] Gesture</a:t>
                </a:r>
                <a:endParaRPr lang="en-US" sz="30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034938" y="1665160"/>
              <a:ext cx="1008609" cy="1118629"/>
              <a:chOff x="4034938" y="1665160"/>
              <a:chExt cx="1008609" cy="111862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034938" y="1665160"/>
                <a:ext cx="100860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/>
                  <a:t>113 s</a:t>
                </a:r>
                <a:endParaRPr lang="en-US" sz="3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42367" y="2229791"/>
                <a:ext cx="8130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>
                    <a:solidFill>
                      <a:srgbClr val="0070C0"/>
                    </a:solidFill>
                  </a:rPr>
                  <a:t>67 s</a:t>
                </a:r>
                <a:endParaRPr lang="en-US" sz="30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955410" y="2229791"/>
              <a:ext cx="2512969" cy="553998"/>
              <a:chOff x="4955410" y="2229791"/>
              <a:chExt cx="2512969" cy="55399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553944" y="2229791"/>
                <a:ext cx="191443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>
                    <a:solidFill>
                      <a:srgbClr val="0070C0"/>
                    </a:solidFill>
                  </a:rPr>
                  <a:t>41 % faster</a:t>
                </a:r>
                <a:endParaRPr lang="en-US" sz="3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8" name="Straight Arrow Connector 7"/>
              <p:cNvCxnSpPr>
                <a:stCxn id="17" idx="1"/>
                <a:endCxn id="16" idx="3"/>
              </p:cNvCxnSpPr>
              <p:nvPr/>
            </p:nvCxnSpPr>
            <p:spPr>
              <a:xfrm flipH="1">
                <a:off x="4955410" y="2506790"/>
                <a:ext cx="598534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ounded Rectangle 4"/>
          <p:cNvSpPr/>
          <p:nvPr/>
        </p:nvSpPr>
        <p:spPr>
          <a:xfrm>
            <a:off x="3614057" y="2714170"/>
            <a:ext cx="493486" cy="3135087"/>
          </a:xfrm>
          <a:prstGeom prst="roundRect">
            <a:avLst/>
          </a:prstGeom>
          <a:noFill/>
          <a:ln w="28575">
            <a:solidFill>
              <a:srgbClr val="D3464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391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Road Network Extraction</a:t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[P5]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916516"/>
            <a:ext cx="7772400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MyriadProRegular"/>
              </a:rPr>
              <a:t>R. Mariescu-Istodor &amp; P. </a:t>
            </a:r>
            <a:r>
              <a:rPr lang="en-US" sz="1350" dirty="0" err="1">
                <a:latin typeface="MyriadProRegular"/>
              </a:rPr>
              <a:t>Fränti</a:t>
            </a:r>
            <a:endParaRPr lang="en-US" sz="1350" dirty="0">
              <a:latin typeface="MyriadProRegular"/>
            </a:endParaRPr>
          </a:p>
          <a:p>
            <a:pPr algn="ctr"/>
            <a:r>
              <a:rPr lang="en-US" sz="1350" dirty="0">
                <a:latin typeface="MyriadProRegular"/>
              </a:rPr>
              <a:t>“</a:t>
            </a:r>
            <a:r>
              <a:rPr lang="en-US" sz="1350" dirty="0" err="1">
                <a:latin typeface="MyriadProRegular"/>
              </a:rPr>
              <a:t>CellNet</a:t>
            </a:r>
            <a:r>
              <a:rPr lang="en-US" sz="1350" dirty="0">
                <a:latin typeface="MyriadProRegular"/>
              </a:rPr>
              <a:t>: Inferring road networks from GPS trajectories”</a:t>
            </a:r>
          </a:p>
          <a:p>
            <a:pPr algn="ctr"/>
            <a:r>
              <a:rPr lang="en-US" sz="1350" i="1" dirty="0">
                <a:latin typeface="MyriadProRegular"/>
              </a:rPr>
              <a:t>ACM Transactions on Spatial Algorithms and </a:t>
            </a:r>
            <a:r>
              <a:rPr lang="en-US" sz="1350" i="1" dirty="0" smtClean="0">
                <a:latin typeface="MyriadProRegular"/>
              </a:rPr>
              <a:t>Systems 4</a:t>
            </a:r>
            <a:r>
              <a:rPr lang="en-US" sz="1350" i="1" dirty="0">
                <a:latin typeface="MyriadProRegular"/>
              </a:rPr>
              <a:t>, no. 3 (2018</a:t>
            </a:r>
            <a:r>
              <a:rPr lang="en-US" sz="1350" i="1" dirty="0" smtClean="0">
                <a:latin typeface="MyriadProRegular"/>
              </a:rPr>
              <a:t>)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980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922872"/>
            <a:ext cx="4889501" cy="38334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91559" y="1786756"/>
            <a:ext cx="5055475" cy="4109545"/>
            <a:chOff x="2091559" y="1786756"/>
            <a:chExt cx="5055475" cy="4109545"/>
          </a:xfrm>
        </p:grpSpPr>
        <p:sp>
          <p:nvSpPr>
            <p:cNvPr id="155" name="Freeform 154"/>
            <p:cNvSpPr/>
            <p:nvPr/>
          </p:nvSpPr>
          <p:spPr>
            <a:xfrm>
              <a:off x="2091559" y="1786756"/>
              <a:ext cx="5055475" cy="4109545"/>
            </a:xfrm>
            <a:custGeom>
              <a:avLst/>
              <a:gdLst>
                <a:gd name="connsiteX0" fmla="*/ 3531219 w 5055475"/>
                <a:gd name="connsiteY0" fmla="*/ 2387205 h 4109545"/>
                <a:gd name="connsiteX1" fmla="*/ 3531219 w 5055475"/>
                <a:gd name="connsiteY1" fmla="*/ 2832248 h 4109545"/>
                <a:gd name="connsiteX2" fmla="*/ 3990854 w 5055475"/>
                <a:gd name="connsiteY2" fmla="*/ 2832248 h 4109545"/>
                <a:gd name="connsiteX3" fmla="*/ 3990854 w 5055475"/>
                <a:gd name="connsiteY3" fmla="*/ 2387205 h 4109545"/>
                <a:gd name="connsiteX4" fmla="*/ 0 w 5055475"/>
                <a:gd name="connsiteY4" fmla="*/ 0 h 4109545"/>
                <a:gd name="connsiteX5" fmla="*/ 5055475 w 5055475"/>
                <a:gd name="connsiteY5" fmla="*/ 0 h 4109545"/>
                <a:gd name="connsiteX6" fmla="*/ 5055475 w 5055475"/>
                <a:gd name="connsiteY6" fmla="*/ 4109545 h 4109545"/>
                <a:gd name="connsiteX7" fmla="*/ 0 w 5055475"/>
                <a:gd name="connsiteY7" fmla="*/ 4109545 h 410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5475" h="4109545">
                  <a:moveTo>
                    <a:pt x="3531219" y="2387205"/>
                  </a:moveTo>
                  <a:lnTo>
                    <a:pt x="3531219" y="2832248"/>
                  </a:lnTo>
                  <a:lnTo>
                    <a:pt x="3990854" y="2832248"/>
                  </a:lnTo>
                  <a:lnTo>
                    <a:pt x="3990854" y="2387205"/>
                  </a:lnTo>
                  <a:close/>
                  <a:moveTo>
                    <a:pt x="0" y="0"/>
                  </a:moveTo>
                  <a:lnTo>
                    <a:pt x="5055475" y="0"/>
                  </a:lnTo>
                  <a:lnTo>
                    <a:pt x="5055475" y="4109545"/>
                  </a:lnTo>
                  <a:lnTo>
                    <a:pt x="0" y="4109545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5108028" y="3363310"/>
              <a:ext cx="974388" cy="8106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108028" y="4611707"/>
              <a:ext cx="974388" cy="643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3"/>
            <a:srcRect l="29145" t="30773" r="41117" b="35138"/>
            <a:stretch/>
          </p:blipFill>
          <p:spPr>
            <a:xfrm>
              <a:off x="3174123" y="3394841"/>
              <a:ext cx="1902373" cy="183334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156" name="Rectangle 155"/>
            <p:cNvSpPr/>
            <p:nvPr/>
          </p:nvSpPr>
          <p:spPr>
            <a:xfrm>
              <a:off x="5622778" y="4173961"/>
              <a:ext cx="459635" cy="4450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16" name="Rectangle 215"/>
          <p:cNvSpPr/>
          <p:nvPr/>
        </p:nvSpPr>
        <p:spPr>
          <a:xfrm>
            <a:off x="3156836" y="3375834"/>
            <a:ext cx="1934192" cy="187625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46134" y="3690310"/>
            <a:ext cx="1385471" cy="1152256"/>
            <a:chOff x="3446134" y="3690310"/>
            <a:chExt cx="1385471" cy="1152256"/>
          </a:xfrm>
          <a:solidFill>
            <a:schemeClr val="bg1"/>
          </a:solidFill>
        </p:grpSpPr>
        <p:sp>
          <p:nvSpPr>
            <p:cNvPr id="158" name="Oval 157"/>
            <p:cNvSpPr/>
            <p:nvPr/>
          </p:nvSpPr>
          <p:spPr>
            <a:xfrm flipH="1" flipV="1">
              <a:off x="4675873" y="4615709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 flipH="1" flipV="1">
              <a:off x="4684802" y="4685361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 flipH="1" flipV="1">
              <a:off x="4736594" y="4662144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 flipH="1" flipV="1">
              <a:off x="4766955" y="4685362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 flipH="1" flipV="1">
              <a:off x="4797316" y="4708580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 flipH="1" flipV="1">
              <a:off x="4663370" y="4640715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 flipH="1" flipV="1">
              <a:off x="4699090" y="4638927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 flipH="1" flipV="1">
              <a:off x="4662267" y="4781672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 flipH="1" flipV="1">
              <a:off x="4709806" y="4685361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 flipH="1" flipV="1">
              <a:off x="4697803" y="4808277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 flipH="1" flipV="1">
              <a:off x="4750883" y="4717508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 flipH="1" flipV="1">
              <a:off x="4724093" y="4717510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 flipH="1" flipV="1">
              <a:off x="4783029" y="4738941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 flipH="1" flipV="1">
              <a:off x="4589801" y="4727987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 flipH="1" flipV="1">
              <a:off x="4620822" y="4750761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 flipH="1" flipV="1">
              <a:off x="4727665" y="4703223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 flipH="1" flipV="1">
              <a:off x="4758026" y="4699651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 flipH="1" flipV="1">
              <a:off x="4768742" y="4756801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 flipH="1" flipV="1">
              <a:off x="4681230" y="4667504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 flipH="1" flipV="1">
              <a:off x="4649084" y="4651431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 flipH="1" flipV="1">
              <a:off x="3492832" y="3690310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 flipH="1" flipV="1">
              <a:off x="3537752" y="3721887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 flipH="1" flipV="1">
              <a:off x="3582672" y="3753463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 flipH="1" flipV="1">
              <a:off x="3627591" y="3785040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 flipH="1" flipV="1">
              <a:off x="3502173" y="3720996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 flipH="1" flipV="1">
              <a:off x="3550205" y="3745013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 flipH="1" flipV="1">
              <a:off x="3556367" y="3893009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 flipH="1" flipV="1">
              <a:off x="3531525" y="3822399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 flipH="1" flipV="1">
              <a:off x="3502173" y="3787708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 flipH="1" flipV="1">
              <a:off x="3446134" y="3766361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 flipH="1" flipV="1">
              <a:off x="3596172" y="3787093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 flipH="1" flipV="1">
              <a:off x="3632093" y="3813573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 flipH="1" flipV="1">
              <a:off x="3488830" y="3830404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 flipH="1" flipV="1">
              <a:off x="3534194" y="3857089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 flipH="1" flipV="1">
              <a:off x="3579558" y="3851752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 flipH="1" flipV="1">
              <a:off x="3555542" y="3833073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 flipH="1" flipV="1">
              <a:off x="3576890" y="3881106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 flipH="1" flipV="1">
              <a:off x="3515515" y="3835741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 flipH="1" flipV="1">
              <a:off x="3464814" y="3819730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 flipH="1" flipV="1">
              <a:off x="3470151" y="3782371"/>
              <a:ext cx="34289" cy="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3236374" y="3435275"/>
            <a:ext cx="1735079" cy="1735070"/>
            <a:chOff x="4057701" y="2627742"/>
            <a:chExt cx="2313438" cy="2313426"/>
          </a:xfrm>
        </p:grpSpPr>
        <p:sp>
          <p:nvSpPr>
            <p:cNvPr id="213" name="Oval 212"/>
            <p:cNvSpPr/>
            <p:nvPr/>
          </p:nvSpPr>
          <p:spPr>
            <a:xfrm>
              <a:off x="4367808" y="2937845"/>
              <a:ext cx="1695678" cy="169567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4057701" y="2627742"/>
              <a:ext cx="2313438" cy="2313426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38" name="Oval 237"/>
          <p:cNvSpPr/>
          <p:nvPr/>
        </p:nvSpPr>
        <p:spPr>
          <a:xfrm>
            <a:off x="3373143" y="3633222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9" name="Oval 238"/>
          <p:cNvSpPr/>
          <p:nvPr/>
        </p:nvSpPr>
        <p:spPr>
          <a:xfrm>
            <a:off x="4540641" y="4560246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3290595" y="4093028"/>
            <a:ext cx="162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No </a:t>
            </a:r>
            <a:r>
              <a:rPr lang="fi-FI" dirty="0" err="1" smtClean="0">
                <a:solidFill>
                  <a:schemeClr val="bg1"/>
                </a:solidFill>
              </a:rPr>
              <a:t>Intersection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38" grpId="0" animBg="1"/>
      <p:bldP spid="239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922872"/>
            <a:ext cx="4889501" cy="383340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950394" y="1788673"/>
            <a:ext cx="5252937" cy="4114800"/>
            <a:chOff x="2600525" y="1241897"/>
            <a:chExt cx="7003916" cy="5486400"/>
          </a:xfrm>
        </p:grpSpPr>
        <p:sp>
          <p:nvSpPr>
            <p:cNvPr id="19" name="Freeform 18"/>
            <p:cNvSpPr/>
            <p:nvPr/>
          </p:nvSpPr>
          <p:spPr>
            <a:xfrm>
              <a:off x="2600525" y="1241897"/>
              <a:ext cx="7003916" cy="5486400"/>
            </a:xfrm>
            <a:custGeom>
              <a:avLst/>
              <a:gdLst>
                <a:gd name="connsiteX0" fmla="*/ 4591451 w 7003916"/>
                <a:gd name="connsiteY0" fmla="*/ 2966934 h 5486400"/>
                <a:gd name="connsiteX1" fmla="*/ 4591451 w 7003916"/>
                <a:gd name="connsiteY1" fmla="*/ 3560324 h 5486400"/>
                <a:gd name="connsiteX2" fmla="*/ 5204298 w 7003916"/>
                <a:gd name="connsiteY2" fmla="*/ 3560324 h 5486400"/>
                <a:gd name="connsiteX3" fmla="*/ 5204298 w 7003916"/>
                <a:gd name="connsiteY3" fmla="*/ 2966934 h 5486400"/>
                <a:gd name="connsiteX4" fmla="*/ 0 w 7003916"/>
                <a:gd name="connsiteY4" fmla="*/ 0 h 5486400"/>
                <a:gd name="connsiteX5" fmla="*/ 7003916 w 7003916"/>
                <a:gd name="connsiteY5" fmla="*/ 0 h 5486400"/>
                <a:gd name="connsiteX6" fmla="*/ 7003916 w 7003916"/>
                <a:gd name="connsiteY6" fmla="*/ 5486400 h 5486400"/>
                <a:gd name="connsiteX7" fmla="*/ 0 w 7003916"/>
                <a:gd name="connsiteY7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3916" h="5486400">
                  <a:moveTo>
                    <a:pt x="4591451" y="2966934"/>
                  </a:moveTo>
                  <a:lnTo>
                    <a:pt x="4591451" y="3560324"/>
                  </a:lnTo>
                  <a:lnTo>
                    <a:pt x="5204298" y="3560324"/>
                  </a:lnTo>
                  <a:lnTo>
                    <a:pt x="5204298" y="2966934"/>
                  </a:lnTo>
                  <a:close/>
                  <a:moveTo>
                    <a:pt x="0" y="0"/>
                  </a:moveTo>
                  <a:lnTo>
                    <a:pt x="7003916" y="0"/>
                  </a:lnTo>
                  <a:lnTo>
                    <a:pt x="7003916" y="548640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539" t="11539" r="5991"/>
            <a:stretch/>
          </p:blipFill>
          <p:spPr>
            <a:xfrm>
              <a:off x="3930987" y="3367999"/>
              <a:ext cx="2558375" cy="2482113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7188736" y="4212074"/>
              <a:ext cx="612847" cy="5933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6505575" y="3352800"/>
              <a:ext cx="1296010" cy="859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05575" y="4795736"/>
              <a:ext cx="1296009" cy="107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014701" y="3435275"/>
            <a:ext cx="1735079" cy="1735070"/>
            <a:chOff x="4057701" y="2627742"/>
            <a:chExt cx="2313438" cy="2313426"/>
          </a:xfrm>
        </p:grpSpPr>
        <p:sp>
          <p:nvSpPr>
            <p:cNvPr id="22" name="Oval 21"/>
            <p:cNvSpPr/>
            <p:nvPr/>
          </p:nvSpPr>
          <p:spPr>
            <a:xfrm>
              <a:off x="4367808" y="2937845"/>
              <a:ext cx="1695678" cy="169567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057701" y="2627742"/>
              <a:ext cx="2313438" cy="2313426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1" name="Rectangle 280"/>
          <p:cNvSpPr/>
          <p:nvPr/>
        </p:nvSpPr>
        <p:spPr>
          <a:xfrm>
            <a:off x="2940703" y="3375834"/>
            <a:ext cx="1934192" cy="187625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4" name="Group 103"/>
          <p:cNvGrpSpPr/>
          <p:nvPr/>
        </p:nvGrpSpPr>
        <p:grpSpPr>
          <a:xfrm>
            <a:off x="3110336" y="3559262"/>
            <a:ext cx="1451565" cy="1548772"/>
            <a:chOff x="4185214" y="2793057"/>
            <a:chExt cx="1935420" cy="2065029"/>
          </a:xfrm>
          <a:solidFill>
            <a:schemeClr val="bg1"/>
          </a:solidFill>
        </p:grpSpPr>
        <p:sp>
          <p:nvSpPr>
            <p:cNvPr id="25" name="Oval 24"/>
            <p:cNvSpPr/>
            <p:nvPr/>
          </p:nvSpPr>
          <p:spPr>
            <a:xfrm flipH="1" flipV="1">
              <a:off x="5734399" y="279305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 flipH="1" flipV="1">
              <a:off x="5667724" y="283115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 flipH="1" flipV="1">
              <a:off x="5601049" y="29406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 flipH="1" flipV="1">
              <a:off x="5820124" y="284068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 flipH="1" flipV="1">
              <a:off x="5791549" y="289069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 flipH="1" flipV="1">
              <a:off x="5762974" y="29406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 flipH="1" flipV="1">
              <a:off x="5734399" y="299070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 flipH="1" flipV="1">
              <a:off x="5705824" y="30407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 flipH="1" flipV="1">
              <a:off x="5836792" y="289783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 flipH="1" flipV="1">
              <a:off x="5791549" y="292879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 flipH="1" flipV="1">
              <a:off x="5867748" y="28835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 flipH="1" flipV="1">
              <a:off x="5822504" y="29573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 flipH="1" flipV="1">
              <a:off x="5777260" y="30311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 flipH="1" flipV="1">
              <a:off x="5786785" y="298832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 flipH="1" flipV="1">
              <a:off x="5739160" y="30669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 flipH="1" flipV="1">
              <a:off x="5912991" y="428134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 flipH="1" flipV="1">
              <a:off x="5924897" y="437421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 flipH="1" flipV="1">
              <a:off x="5993953" y="434325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 flipH="1" flipV="1">
              <a:off x="6034434" y="43742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 flipH="1" flipV="1">
              <a:off x="6074915" y="440517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 flipH="1" flipV="1">
              <a:off x="5896321" y="43146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 flipH="1" flipV="1">
              <a:off x="5943947" y="431230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 flipH="1" flipV="1">
              <a:off x="5939185" y="44361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 flipH="1" flipV="1">
              <a:off x="5958235" y="437421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 flipH="1" flipV="1">
              <a:off x="5993954" y="447899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 flipH="1" flipV="1">
              <a:off x="6013004" y="44170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 flipH="1" flipV="1">
              <a:off x="5977284" y="441708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 flipH="1" flipV="1">
              <a:off x="6055866" y="444565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 flipH="1" flipV="1">
              <a:off x="6027291" y="451233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 flipH="1" flipV="1">
              <a:off x="5898703" y="441708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 flipH="1" flipV="1">
              <a:off x="5855841" y="439088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 flipH="1" flipV="1">
              <a:off x="5982047" y="439803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 flipH="1" flipV="1">
              <a:off x="6022528" y="43932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 flipH="1" flipV="1">
              <a:off x="6036816" y="44694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 flipH="1" flipV="1">
              <a:off x="5920134" y="43504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 flipH="1" flipV="1">
              <a:off x="5877272" y="43289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 flipH="1" flipV="1">
              <a:off x="4900960" y="460519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 flipH="1" flipV="1">
              <a:off x="4889053" y="464329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 flipH="1" flipV="1">
              <a:off x="4867622" y="47075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 flipH="1" flipV="1">
              <a:off x="4846190" y="47647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 flipH="1" flipV="1">
              <a:off x="4829522" y="48123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 flipH="1" flipV="1">
              <a:off x="4784278" y="48004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 flipH="1" flipV="1">
              <a:off x="4815234" y="47552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 flipH="1" flipV="1">
              <a:off x="4848572" y="45837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 flipH="1" flipV="1">
              <a:off x="4798566" y="461948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 flipH="1" flipV="1">
              <a:off x="4722366" y="467425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 flipH="1" flipV="1">
              <a:off x="4698554" y="47171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 flipH="1" flipV="1">
              <a:off x="4667597" y="47456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 flipH="1" flipV="1">
              <a:off x="4427091" y="458852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 flipH="1" flipV="1">
              <a:off x="4462810" y="45170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 flipH="1" flipV="1">
              <a:off x="4496147" y="445279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 flipH="1" flipV="1">
              <a:off x="4591397" y="441469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 flipH="1" flipV="1">
              <a:off x="4631879" y="44551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 flipH="1" flipV="1">
              <a:off x="4539010" y="448137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 flipH="1" flipV="1">
              <a:off x="4415185" y="45456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 flipH="1" flipV="1">
              <a:off x="4353272" y="450518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 flipH="1" flipV="1">
              <a:off x="4377085" y="44194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 flipH="1" flipV="1">
              <a:off x="4412804" y="43265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 flipH="1" flipV="1">
              <a:off x="4443760" y="42503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 flipH="1" flipV="1">
              <a:off x="4261710" y="31361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 flipH="1" flipV="1">
              <a:off x="4321603" y="317825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 flipH="1" flipV="1">
              <a:off x="4381496" y="322035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 flipH="1" flipV="1">
              <a:off x="4441389" y="32624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 flipH="1" flipV="1">
              <a:off x="4274164" y="31770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 flipH="1" flipV="1">
              <a:off x="4338207" y="32090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 flipH="1" flipV="1">
              <a:off x="4412925" y="336208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 flipH="1" flipV="1">
              <a:off x="4313301" y="331227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 flipH="1" flipV="1">
              <a:off x="4274164" y="32660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 flipH="1" flipV="1">
              <a:off x="4199446" y="32375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 flipH="1" flipV="1">
              <a:off x="4185214" y="328736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 flipH="1" flipV="1">
              <a:off x="4188772" y="33300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 flipH="1" flipV="1">
              <a:off x="4256374" y="33229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 flipH="1" flipV="1">
              <a:off x="4316859" y="335852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 flipH="1" flipV="1">
              <a:off x="4377345" y="335140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 flipH="1" flipV="1">
              <a:off x="4345323" y="332650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 flipH="1" flipV="1">
              <a:off x="4373787" y="339054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 flipH="1" flipV="1">
              <a:off x="4291954" y="333006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 flipH="1" flipV="1">
              <a:off x="4224352" y="330871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 flipH="1" flipV="1">
              <a:off x="4231468" y="325890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9" name="Oval 188"/>
          <p:cNvSpPr/>
          <p:nvPr/>
        </p:nvSpPr>
        <p:spPr>
          <a:xfrm>
            <a:off x="3057259" y="3760683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0" name="Oval 189"/>
          <p:cNvSpPr/>
          <p:nvPr/>
        </p:nvSpPr>
        <p:spPr>
          <a:xfrm>
            <a:off x="4113733" y="3496832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1" name="Oval 190"/>
          <p:cNvSpPr/>
          <p:nvPr/>
        </p:nvSpPr>
        <p:spPr>
          <a:xfrm>
            <a:off x="4285717" y="4604580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Oval 191"/>
          <p:cNvSpPr/>
          <p:nvPr/>
        </p:nvSpPr>
        <p:spPr>
          <a:xfrm rot="2229285">
            <a:off x="3111738" y="4718880"/>
            <a:ext cx="727460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TextBox 104"/>
          <p:cNvSpPr txBox="1"/>
          <p:nvPr/>
        </p:nvSpPr>
        <p:spPr>
          <a:xfrm>
            <a:off x="3290595" y="4093028"/>
            <a:ext cx="130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rgbClr val="0070C0"/>
                </a:solidFill>
              </a:rPr>
              <a:t>Intersection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189" grpId="0" animBg="1"/>
      <p:bldP spid="190" grpId="0" animBg="1"/>
      <p:bldP spid="191" grpId="0" animBg="1"/>
      <p:bldP spid="192" grpId="0" animBg="1"/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Creating Segments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922872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31558" y="1861210"/>
            <a:ext cx="4791840" cy="3842934"/>
            <a:chOff x="2131558" y="1861210"/>
            <a:chExt cx="4791840" cy="3842934"/>
          </a:xfrm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85074" y="1490764"/>
            <a:ext cx="5955030" cy="5086350"/>
            <a:chOff x="1685074" y="1490764"/>
            <a:chExt cx="5955030" cy="5086350"/>
          </a:xfrm>
        </p:grpSpPr>
        <p:sp>
          <p:nvSpPr>
            <p:cNvPr id="18" name="Freeform 17"/>
            <p:cNvSpPr/>
            <p:nvPr/>
          </p:nvSpPr>
          <p:spPr>
            <a:xfrm>
              <a:off x="1685074" y="1490764"/>
              <a:ext cx="5955030" cy="5086350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030" h="5086350">
                  <a:moveTo>
                    <a:pt x="3824302" y="2583076"/>
                  </a:moveTo>
                  <a:lnTo>
                    <a:pt x="3824302" y="3214761"/>
                  </a:lnTo>
                  <a:lnTo>
                    <a:pt x="4529588" y="3214761"/>
                  </a:lnTo>
                  <a:lnTo>
                    <a:pt x="4529588" y="2583076"/>
                  </a:lnTo>
                  <a:close/>
                  <a:moveTo>
                    <a:pt x="0" y="0"/>
                  </a:moveTo>
                  <a:lnTo>
                    <a:pt x="5955030" y="0"/>
                  </a:lnTo>
                  <a:lnTo>
                    <a:pt x="5955030" y="5086350"/>
                  </a:lnTo>
                  <a:lnTo>
                    <a:pt x="0" y="508635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12132" y="4076596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527" t="26046" r="33394" b="35139"/>
            <a:stretch/>
          </p:blipFill>
          <p:spPr>
            <a:xfrm>
              <a:off x="2090434" y="3245744"/>
              <a:ext cx="2691836" cy="208754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4800600" y="3223260"/>
              <a:ext cx="1417320" cy="857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9170" y="4709160"/>
              <a:ext cx="1428750" cy="65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c 12"/>
          <p:cNvSpPr/>
          <p:nvPr/>
        </p:nvSpPr>
        <p:spPr>
          <a:xfrm rot="13035475">
            <a:off x="1682743" y="3925197"/>
            <a:ext cx="3690507" cy="531255"/>
          </a:xfrm>
          <a:prstGeom prst="arc">
            <a:avLst>
              <a:gd name="adj1" fmla="val 11254889"/>
              <a:gd name="adj2" fmla="val 2114025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082898" y="3245742"/>
            <a:ext cx="444641" cy="4446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Oval 109"/>
          <p:cNvSpPr/>
          <p:nvPr/>
        </p:nvSpPr>
        <p:spPr>
          <a:xfrm>
            <a:off x="4345033" y="4889903"/>
            <a:ext cx="444641" cy="4446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233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2478024" y="5285232"/>
            <a:ext cx="1426464" cy="1124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7" name="Rectangle 106"/>
          <p:cNvSpPr/>
          <p:nvPr/>
        </p:nvSpPr>
        <p:spPr>
          <a:xfrm>
            <a:off x="4069080" y="5285232"/>
            <a:ext cx="1426464" cy="1124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Rectangle 107"/>
          <p:cNvSpPr/>
          <p:nvPr/>
        </p:nvSpPr>
        <p:spPr>
          <a:xfrm>
            <a:off x="5669280" y="5285232"/>
            <a:ext cx="1426464" cy="1124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9" name="Rectangle 108"/>
          <p:cNvSpPr/>
          <p:nvPr/>
        </p:nvSpPr>
        <p:spPr>
          <a:xfrm>
            <a:off x="7306056" y="5285232"/>
            <a:ext cx="1426464" cy="1124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/>
          <p:cNvGrpSpPr/>
          <p:nvPr/>
        </p:nvGrpSpPr>
        <p:grpSpPr>
          <a:xfrm>
            <a:off x="2478024" y="2075688"/>
            <a:ext cx="1426464" cy="2862072"/>
            <a:chOff x="2478024" y="2075688"/>
            <a:chExt cx="1426464" cy="2862072"/>
          </a:xfrm>
        </p:grpSpPr>
        <p:sp>
          <p:nvSpPr>
            <p:cNvPr id="93" name="Rectangle 92"/>
            <p:cNvSpPr/>
            <p:nvPr/>
          </p:nvSpPr>
          <p:spPr>
            <a:xfrm>
              <a:off x="2478024" y="2075688"/>
              <a:ext cx="1426464" cy="1124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478024" y="3813048"/>
              <a:ext cx="1426464" cy="1124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9080" y="2075688"/>
            <a:ext cx="3026664" cy="2862072"/>
            <a:chOff x="4069080" y="2075688"/>
            <a:chExt cx="3026664" cy="2862072"/>
          </a:xfrm>
        </p:grpSpPr>
        <p:sp>
          <p:nvSpPr>
            <p:cNvPr id="100" name="Rectangle 99"/>
            <p:cNvSpPr/>
            <p:nvPr/>
          </p:nvSpPr>
          <p:spPr>
            <a:xfrm>
              <a:off x="4069080" y="2075688"/>
              <a:ext cx="1426464" cy="1124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069080" y="3813048"/>
              <a:ext cx="1426464" cy="1124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669280" y="2075688"/>
              <a:ext cx="1426464" cy="1124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669280" y="3813048"/>
              <a:ext cx="1426464" cy="1124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06056" y="2075688"/>
            <a:ext cx="1426464" cy="2862072"/>
            <a:chOff x="7306056" y="2075688"/>
            <a:chExt cx="1426464" cy="2862072"/>
          </a:xfrm>
        </p:grpSpPr>
        <p:sp>
          <p:nvSpPr>
            <p:cNvPr id="104" name="Rectangle 103"/>
            <p:cNvSpPr/>
            <p:nvPr/>
          </p:nvSpPr>
          <p:spPr>
            <a:xfrm>
              <a:off x="7306056" y="2075688"/>
              <a:ext cx="1426464" cy="1124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306056" y="3813048"/>
              <a:ext cx="1426464" cy="1124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9" name="Rectangle 8"/>
          <p:cNvSpPr/>
          <p:nvPr/>
        </p:nvSpPr>
        <p:spPr>
          <a:xfrm>
            <a:off x="374904" y="1764792"/>
            <a:ext cx="1892808" cy="1435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Rectangle 82"/>
          <p:cNvSpPr/>
          <p:nvPr/>
        </p:nvSpPr>
        <p:spPr>
          <a:xfrm>
            <a:off x="374904" y="3502152"/>
            <a:ext cx="1892808" cy="1435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7324343" y="2109653"/>
            <a:ext cx="1393630" cy="2805248"/>
            <a:chOff x="7324343" y="2109653"/>
            <a:chExt cx="1393630" cy="2805248"/>
          </a:xfrm>
        </p:grpSpPr>
        <p:pic>
          <p:nvPicPr>
            <p:cNvPr id="66" name="Picture 6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5" t="74621" r="51681" b="6744"/>
            <a:stretch/>
          </p:blipFill>
          <p:spPr bwMode="auto">
            <a:xfrm>
              <a:off x="7354388" y="2109653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70" name="Picture 69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77" t="74507" r="915" b="1244"/>
            <a:stretch/>
          </p:blipFill>
          <p:spPr bwMode="auto">
            <a:xfrm>
              <a:off x="7324343" y="3826985"/>
              <a:ext cx="1393630" cy="1087916"/>
            </a:xfrm>
            <a:prstGeom prst="rect">
              <a:avLst/>
            </a:prstGeom>
            <a:noFill/>
          </p:spPr>
        </p:pic>
      </p:grpSp>
      <p:grpSp>
        <p:nvGrpSpPr>
          <p:cNvPr id="53" name="Group 52"/>
          <p:cNvGrpSpPr/>
          <p:nvPr/>
        </p:nvGrpSpPr>
        <p:grpSpPr>
          <a:xfrm>
            <a:off x="2496311" y="2188031"/>
            <a:ext cx="1389889" cy="2728832"/>
            <a:chOff x="2496311" y="2188031"/>
            <a:chExt cx="1389889" cy="2728832"/>
          </a:xfrm>
        </p:grpSpPr>
        <p:pic>
          <p:nvPicPr>
            <p:cNvPr id="63" name="Picture 6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" t="44322" r="74995" b="37043"/>
            <a:stretch/>
          </p:blipFill>
          <p:spPr bwMode="auto">
            <a:xfrm>
              <a:off x="2498488" y="2188031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72" name="Picture 71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2" t="43351" r="26390" b="32385"/>
            <a:stretch/>
          </p:blipFill>
          <p:spPr bwMode="auto">
            <a:xfrm>
              <a:off x="2496311" y="3828290"/>
              <a:ext cx="1389889" cy="1088573"/>
            </a:xfrm>
            <a:prstGeom prst="rect">
              <a:avLst/>
            </a:prstGeom>
            <a:noFill/>
          </p:spPr>
        </p:pic>
      </p:grpSp>
      <p:grpSp>
        <p:nvGrpSpPr>
          <p:cNvPr id="55" name="Group 54"/>
          <p:cNvGrpSpPr/>
          <p:nvPr/>
        </p:nvGrpSpPr>
        <p:grpSpPr>
          <a:xfrm>
            <a:off x="4088239" y="2109653"/>
            <a:ext cx="3004892" cy="2807210"/>
            <a:chOff x="4088239" y="2109653"/>
            <a:chExt cx="3004892" cy="2807210"/>
          </a:xfrm>
        </p:grpSpPr>
        <p:pic>
          <p:nvPicPr>
            <p:cNvPr id="61" name="Picture 60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" t="75769" r="74995" b="5596"/>
            <a:stretch/>
          </p:blipFill>
          <p:spPr bwMode="auto">
            <a:xfrm>
              <a:off x="5734594" y="2109653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64" name="Picture 6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5" t="43466" r="51681" b="37899"/>
            <a:stretch/>
          </p:blipFill>
          <p:spPr bwMode="auto">
            <a:xfrm>
              <a:off x="4106092" y="2109653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67" name="Picture 6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2" t="75380" r="26271" b="356"/>
            <a:stretch/>
          </p:blipFill>
          <p:spPr bwMode="auto">
            <a:xfrm>
              <a:off x="5689310" y="3828290"/>
              <a:ext cx="1397290" cy="1088573"/>
            </a:xfrm>
            <a:prstGeom prst="rect">
              <a:avLst/>
            </a:prstGeom>
            <a:noFill/>
          </p:spPr>
        </p:pic>
        <p:pic>
          <p:nvPicPr>
            <p:cNvPr id="73" name="Picture 7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6" t="43351" r="1220" b="32385"/>
            <a:stretch/>
          </p:blipFill>
          <p:spPr bwMode="auto">
            <a:xfrm>
              <a:off x="4088239" y="3828290"/>
              <a:ext cx="1387770" cy="1088573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431735" y="1819979"/>
            <a:ext cx="8297630" cy="4589463"/>
            <a:chOff x="431735" y="1819979"/>
            <a:chExt cx="8297630" cy="4589463"/>
          </a:xfrm>
        </p:grpSpPr>
        <p:grpSp>
          <p:nvGrpSpPr>
            <p:cNvPr id="85" name="Group 84"/>
            <p:cNvGrpSpPr/>
            <p:nvPr/>
          </p:nvGrpSpPr>
          <p:grpSpPr>
            <a:xfrm>
              <a:off x="431735" y="1938529"/>
              <a:ext cx="8297630" cy="4470913"/>
              <a:chOff x="431735" y="1938529"/>
              <a:chExt cx="8297630" cy="447091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341" y="3559004"/>
                <a:ext cx="1703104" cy="134218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735" y="1938529"/>
                <a:ext cx="1766317" cy="1115568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2493818" y="5320144"/>
                <a:ext cx="1367177" cy="1063893"/>
                <a:chOff x="900543" y="1631636"/>
                <a:chExt cx="1367177" cy="1063893"/>
              </a:xfrm>
            </p:grpSpPr>
            <p:pic>
              <p:nvPicPr>
                <p:cNvPr id="5" name="Picture 4"/>
                <p:cNvPicPr/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209" t="1194" r="31467" b="73328"/>
                <a:stretch/>
              </p:blipFill>
              <p:spPr bwMode="auto">
                <a:xfrm>
                  <a:off x="900543" y="1631636"/>
                  <a:ext cx="1319674" cy="10638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1102469" y="1711259"/>
                  <a:ext cx="11652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  <a:effectLst>
                        <a:glow rad="304800">
                          <a:schemeClr val="tx1"/>
                        </a:glow>
                      </a:effectLst>
                    </a:rPr>
                    <a:t>Visual</a:t>
                  </a:r>
                  <a:endParaRPr lang="en-US" sz="1600" dirty="0">
                    <a:solidFill>
                      <a:schemeClr val="bg1"/>
                    </a:solidFill>
                    <a:effectLst>
                      <a:glow rad="304800">
                        <a:schemeClr val="tx1"/>
                      </a:glow>
                    </a:effectLst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119765" y="5392881"/>
                <a:ext cx="1313427" cy="998829"/>
                <a:chOff x="681464" y="3018226"/>
                <a:chExt cx="1313427" cy="998829"/>
              </a:xfrm>
            </p:grpSpPr>
            <p:pic>
              <p:nvPicPr>
                <p:cNvPr id="8" name="Picture 7"/>
                <p:cNvPicPr/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629" t="75433" r="31467" b="-40"/>
                <a:stretch/>
              </p:blipFill>
              <p:spPr bwMode="auto">
                <a:xfrm>
                  <a:off x="681464" y="3018226"/>
                  <a:ext cx="1313427" cy="9988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770558" y="3025112"/>
                  <a:ext cx="11652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  <a:effectLst>
                        <a:glow rad="304800">
                          <a:schemeClr val="tx1"/>
                        </a:glow>
                      </a:effectLst>
                    </a:rPr>
                    <a:t>Clustering</a:t>
                  </a:r>
                  <a:endParaRPr lang="en-US" sz="1600" dirty="0">
                    <a:solidFill>
                      <a:schemeClr val="bg1"/>
                    </a:solidFill>
                    <a:effectLst>
                      <a:glow rad="304800">
                        <a:schemeClr val="tx1"/>
                      </a:glow>
                    </a:effectLst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5745707" y="5372099"/>
                <a:ext cx="1343576" cy="1037343"/>
                <a:chOff x="689610" y="4045474"/>
                <a:chExt cx="982980" cy="758936"/>
              </a:xfrm>
            </p:grpSpPr>
            <p:pic>
              <p:nvPicPr>
                <p:cNvPr id="7" name="Picture 6"/>
                <p:cNvPicPr/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629" t="38186" r="31467" b="36831"/>
                <a:stretch/>
              </p:blipFill>
              <p:spPr bwMode="auto">
                <a:xfrm>
                  <a:off x="689610" y="4045474"/>
                  <a:ext cx="982980" cy="7589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781553" y="4065715"/>
                  <a:ext cx="798456" cy="247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  <a:effectLst>
                        <a:glow rad="304800">
                          <a:schemeClr val="tx1"/>
                        </a:glow>
                      </a:effectLst>
                    </a:rPr>
                    <a:t>Merging</a:t>
                  </a:r>
                  <a:endParaRPr lang="en-US" sz="1600" dirty="0">
                    <a:solidFill>
                      <a:schemeClr val="bg1"/>
                    </a:solidFill>
                    <a:effectLst>
                      <a:glow rad="304800">
                        <a:schemeClr val="tx1"/>
                      </a:glow>
                    </a:effectLst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7389941" y="5315723"/>
                <a:ext cx="1339424" cy="1067379"/>
                <a:chOff x="2530261" y="5295176"/>
                <a:chExt cx="1339424" cy="1067379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2530261" y="5299598"/>
                  <a:ext cx="1317641" cy="1059874"/>
                  <a:chOff x="0" y="6109517"/>
                  <a:chExt cx="1317641" cy="1059874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t="11555" r="1890" b="2850"/>
                  <a:stretch/>
                </p:blipFill>
                <p:spPr>
                  <a:xfrm>
                    <a:off x="0" y="6109517"/>
                    <a:ext cx="1317641" cy="1059874"/>
                  </a:xfrm>
                  <a:prstGeom prst="rect">
                    <a:avLst/>
                  </a:prstGeom>
                </p:spPr>
              </p:pic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18871" y="6189139"/>
                    <a:ext cx="1106544" cy="33855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err="1" smtClean="0">
                        <a:solidFill>
                          <a:schemeClr val="bg1"/>
                        </a:solidFill>
                        <a:effectLst>
                          <a:glow rad="393700">
                            <a:schemeClr val="tx1"/>
                          </a:glow>
                        </a:effectLst>
                      </a:rPr>
                      <a:t>CellNet</a:t>
                    </a:r>
                    <a:endParaRPr lang="en-US" sz="1600" dirty="0">
                      <a:solidFill>
                        <a:schemeClr val="bg1"/>
                      </a:solidFill>
                      <a:effectLst>
                        <a:glow rad="393700">
                          <a:schemeClr val="tx1"/>
                        </a:glow>
                      </a:effectLst>
                    </a:endParaRPr>
                  </a:p>
                </p:txBody>
              </p:sp>
            </p:grpSp>
            <p:sp>
              <p:nvSpPr>
                <p:cNvPr id="48" name="Oval 47"/>
                <p:cNvSpPr/>
                <p:nvPr/>
              </p:nvSpPr>
              <p:spPr>
                <a:xfrm>
                  <a:off x="3497379" y="5379821"/>
                  <a:ext cx="93583" cy="9358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3503753" y="5594804"/>
                  <a:ext cx="93583" cy="9358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517080" y="5875845"/>
                  <a:ext cx="93583" cy="9358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116668" y="5878742"/>
                  <a:ext cx="93583" cy="9358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695395" y="5888593"/>
                  <a:ext cx="93583" cy="9358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54" name="Straight Connector 53"/>
                <p:cNvCxnSpPr>
                  <a:endCxn id="52" idx="4"/>
                </p:cNvCxnSpPr>
                <p:nvPr/>
              </p:nvCxnSpPr>
              <p:spPr>
                <a:xfrm flipV="1">
                  <a:off x="2736246" y="5982176"/>
                  <a:ext cx="5941" cy="376902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51" idx="2"/>
                  <a:endCxn id="52" idx="6"/>
                </p:cNvCxnSpPr>
                <p:nvPr/>
              </p:nvCxnSpPr>
              <p:spPr>
                <a:xfrm flipH="1">
                  <a:off x="2788978" y="5925534"/>
                  <a:ext cx="327690" cy="985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50" idx="2"/>
                  <a:endCxn id="51" idx="6"/>
                </p:cNvCxnSpPr>
                <p:nvPr/>
              </p:nvCxnSpPr>
              <p:spPr>
                <a:xfrm flipH="1">
                  <a:off x="3210251" y="5922637"/>
                  <a:ext cx="306829" cy="2897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endCxn id="50" idx="6"/>
                </p:cNvCxnSpPr>
                <p:nvPr/>
              </p:nvCxnSpPr>
              <p:spPr>
                <a:xfrm flipH="1">
                  <a:off x="3610663" y="5917524"/>
                  <a:ext cx="259022" cy="511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endCxn id="50" idx="4"/>
                </p:cNvCxnSpPr>
                <p:nvPr/>
              </p:nvCxnSpPr>
              <p:spPr>
                <a:xfrm flipH="1" flipV="1">
                  <a:off x="3563872" y="5969428"/>
                  <a:ext cx="13761" cy="393127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 flipV="1">
                  <a:off x="3155493" y="5965703"/>
                  <a:ext cx="13761" cy="393127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3553296" y="5295176"/>
                  <a:ext cx="10723" cy="611422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>
                  <a:stCxn id="49" idx="6"/>
                </p:cNvCxnSpPr>
                <p:nvPr/>
              </p:nvCxnSpPr>
              <p:spPr>
                <a:xfrm flipV="1">
                  <a:off x="3597336" y="5635903"/>
                  <a:ext cx="265396" cy="569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2538068" y="5639381"/>
                  <a:ext cx="986255" cy="10429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2531115" y="5451632"/>
                  <a:ext cx="431124" cy="66059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endCxn id="48" idx="2"/>
                </p:cNvCxnSpPr>
                <p:nvPr/>
              </p:nvCxnSpPr>
              <p:spPr>
                <a:xfrm flipV="1">
                  <a:off x="2943016" y="5426613"/>
                  <a:ext cx="554363" cy="282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Group 17"/>
            <p:cNvGrpSpPr/>
            <p:nvPr/>
          </p:nvGrpSpPr>
          <p:grpSpPr>
            <a:xfrm>
              <a:off x="735938" y="1819979"/>
              <a:ext cx="1034259" cy="2052058"/>
              <a:chOff x="735938" y="1819979"/>
              <a:chExt cx="1034259" cy="205205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745331" y="1819979"/>
                <a:ext cx="9983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effectLst/>
                  </a:rPr>
                  <a:t>Chicago</a:t>
                </a:r>
                <a:endParaRPr lang="en-US" sz="2000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35938" y="3471927"/>
                <a:ext cx="10342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effectLst/>
                  </a:rPr>
                  <a:t>Joensuu</a:t>
                </a:r>
                <a:endParaRPr lang="en-US" sz="2000" dirty="0"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85964" y="1520575"/>
            <a:ext cx="8662827" cy="5106256"/>
            <a:chOff x="285964" y="1520575"/>
            <a:chExt cx="8662827" cy="5106256"/>
          </a:xfrm>
        </p:grpSpPr>
        <p:sp>
          <p:nvSpPr>
            <p:cNvPr id="86" name="Rectangle 85"/>
            <p:cNvSpPr/>
            <p:nvPr/>
          </p:nvSpPr>
          <p:spPr>
            <a:xfrm>
              <a:off x="2342508" y="1520575"/>
              <a:ext cx="6606283" cy="5106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85964" y="5065159"/>
              <a:ext cx="2868203" cy="1549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2232" y="1608082"/>
            <a:ext cx="8451411" cy="4908331"/>
            <a:chOff x="332232" y="1608082"/>
            <a:chExt cx="8451411" cy="4908331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2359152" y="1609344"/>
              <a:ext cx="0" cy="4892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986784" y="1609344"/>
              <a:ext cx="0" cy="48920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614416" y="1609344"/>
              <a:ext cx="0" cy="48920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7242048" y="1609344"/>
              <a:ext cx="0" cy="48920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32232" y="5120640"/>
              <a:ext cx="8449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32232" y="3261360"/>
              <a:ext cx="844905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7255289" y="1608082"/>
              <a:ext cx="1528354" cy="4908331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H="1">
            <a:off x="3184636" y="3715150"/>
            <a:ext cx="1854156" cy="1497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4813739" y="3715150"/>
            <a:ext cx="663069" cy="1497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5940403" y="3715150"/>
            <a:ext cx="491929" cy="14874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2733851" y="1659689"/>
            <a:ext cx="853119" cy="2254435"/>
            <a:chOff x="2733851" y="1964492"/>
            <a:chExt cx="853119" cy="2254435"/>
          </a:xfrm>
        </p:grpSpPr>
        <p:sp>
          <p:nvSpPr>
            <p:cNvPr id="22" name="TextBox 21"/>
            <p:cNvSpPr txBox="1"/>
            <p:nvPr/>
          </p:nvSpPr>
          <p:spPr>
            <a:xfrm>
              <a:off x="2733851" y="196449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42</a:t>
              </a:r>
              <a:r>
                <a:rPr lang="en-US" sz="1600" dirty="0" smtClean="0"/>
                <a:t> 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33851" y="3695707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46</a:t>
              </a:r>
              <a:r>
                <a:rPr lang="en-US" sz="1600" dirty="0" smtClean="0"/>
                <a:t> 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343195" y="1659689"/>
            <a:ext cx="2489895" cy="2257290"/>
            <a:chOff x="4343195" y="1964492"/>
            <a:chExt cx="2489895" cy="2257290"/>
          </a:xfrm>
        </p:grpSpPr>
        <p:sp>
          <p:nvSpPr>
            <p:cNvPr id="23" name="TextBox 22"/>
            <p:cNvSpPr txBox="1"/>
            <p:nvPr/>
          </p:nvSpPr>
          <p:spPr>
            <a:xfrm>
              <a:off x="5979971" y="1973636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10</a:t>
              </a:r>
              <a:r>
                <a:rPr lang="en-US" sz="1600" dirty="0" smtClean="0"/>
                <a:t> 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195" y="196449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28</a:t>
              </a:r>
              <a:r>
                <a:rPr lang="en-US" sz="1600" dirty="0" smtClean="0"/>
                <a:t> 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9971" y="369856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18</a:t>
              </a:r>
              <a:r>
                <a:rPr lang="en-US" sz="1600" dirty="0" smtClean="0"/>
                <a:t> 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43195" y="3698557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27</a:t>
              </a:r>
              <a:r>
                <a:rPr lang="en-US" sz="1600" dirty="0" smtClean="0"/>
                <a:t> 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605928" y="1665083"/>
            <a:ext cx="853119" cy="2244713"/>
            <a:chOff x="7605928" y="1969886"/>
            <a:chExt cx="853119" cy="2244713"/>
          </a:xfrm>
        </p:grpSpPr>
        <p:sp>
          <p:nvSpPr>
            <p:cNvPr id="21" name="TextBox 20"/>
            <p:cNvSpPr txBox="1"/>
            <p:nvPr/>
          </p:nvSpPr>
          <p:spPr>
            <a:xfrm>
              <a:off x="7605928" y="1969886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75</a:t>
              </a:r>
              <a:r>
                <a:rPr lang="en-US" sz="1600" b="1" dirty="0" smtClean="0"/>
                <a:t> </a:t>
              </a:r>
              <a:r>
                <a:rPr lang="en-US" sz="2800" b="1" dirty="0" smtClean="0"/>
                <a:t>%</a:t>
              </a:r>
              <a:endParaRPr lang="en-US" sz="28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05928" y="3691379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58</a:t>
              </a:r>
              <a:r>
                <a:rPr lang="en-US" sz="1600" b="1" dirty="0" smtClean="0"/>
                <a:t> </a:t>
              </a:r>
              <a:r>
                <a:rPr lang="en-US" sz="2800" b="1" dirty="0" smtClean="0"/>
                <a:t>%</a:t>
              </a:r>
              <a:endParaRPr lang="en-US" sz="2800" b="1" dirty="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3034514" y="3000014"/>
            <a:ext cx="5276541" cy="715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latin typeface="MyriadProRegular"/>
              </a:rPr>
              <a:t>J. </a:t>
            </a:r>
            <a:r>
              <a:rPr lang="en-US" sz="1350" dirty="0">
                <a:latin typeface="MyriadProRegular"/>
              </a:rPr>
              <a:t>Davies, </a:t>
            </a:r>
            <a:r>
              <a:rPr lang="en-US" sz="1350" dirty="0" smtClean="0">
                <a:latin typeface="MyriadProRegular"/>
              </a:rPr>
              <a:t>A. </a:t>
            </a:r>
            <a:r>
              <a:rPr lang="en-US" sz="1350" dirty="0">
                <a:latin typeface="MyriadProRegular"/>
              </a:rPr>
              <a:t>R. Beresford and </a:t>
            </a:r>
            <a:r>
              <a:rPr lang="en-US" sz="1350" dirty="0" smtClean="0">
                <a:latin typeface="MyriadProRegular"/>
              </a:rPr>
              <a:t>A. Hopper</a:t>
            </a:r>
          </a:p>
          <a:p>
            <a:pPr algn="ctr"/>
            <a:r>
              <a:rPr lang="en-US" sz="1350" dirty="0" smtClean="0">
                <a:latin typeface="MyriadProRegular"/>
              </a:rPr>
              <a:t>“Scalable</a:t>
            </a:r>
            <a:r>
              <a:rPr lang="en-US" sz="1350" dirty="0">
                <a:latin typeface="MyriadProRegular"/>
              </a:rPr>
              <a:t>, distributed, real-time map </a:t>
            </a:r>
            <a:r>
              <a:rPr lang="en-US" sz="1350" dirty="0" smtClean="0">
                <a:latin typeface="MyriadProRegular"/>
              </a:rPr>
              <a:t>generation”</a:t>
            </a:r>
          </a:p>
          <a:p>
            <a:pPr algn="ctr"/>
            <a:r>
              <a:rPr lang="en-US" sz="1350" i="1" dirty="0" smtClean="0">
                <a:latin typeface="MyriadProRegular"/>
              </a:rPr>
              <a:t>IEEE </a:t>
            </a:r>
            <a:r>
              <a:rPr lang="en-US" sz="1350" i="1" dirty="0">
                <a:latin typeface="MyriadProRegular"/>
              </a:rPr>
              <a:t>Pervasive Computing</a:t>
            </a:r>
            <a:r>
              <a:rPr lang="en-US" sz="1350" dirty="0">
                <a:latin typeface="MyriadProRegular"/>
              </a:rPr>
              <a:t>, 5(4), pp. </a:t>
            </a:r>
            <a:r>
              <a:rPr lang="en-US" sz="1350" dirty="0" smtClean="0">
                <a:latin typeface="MyriadProRegular"/>
              </a:rPr>
              <a:t>47-54, 2006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034514" y="3000014"/>
            <a:ext cx="5276541" cy="715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latin typeface="MyriadProRegular"/>
              </a:rPr>
              <a:t>S. </a:t>
            </a:r>
            <a:r>
              <a:rPr lang="en-US" sz="1350" dirty="0" err="1">
                <a:latin typeface="MyriadProRegular"/>
              </a:rPr>
              <a:t>Edelkamp</a:t>
            </a:r>
            <a:r>
              <a:rPr lang="en-US" sz="1350" dirty="0">
                <a:latin typeface="MyriadProRegular"/>
              </a:rPr>
              <a:t> and </a:t>
            </a:r>
            <a:r>
              <a:rPr lang="en-US" sz="1350" dirty="0" smtClean="0">
                <a:latin typeface="MyriadProRegular"/>
              </a:rPr>
              <a:t>S. </a:t>
            </a:r>
            <a:r>
              <a:rPr lang="en-US" sz="1350" dirty="0" err="1" smtClean="0">
                <a:latin typeface="MyriadProRegular"/>
              </a:rPr>
              <a:t>Schrödl</a:t>
            </a:r>
            <a:endParaRPr lang="en-US" sz="1350" dirty="0" smtClean="0">
              <a:latin typeface="MyriadProRegular"/>
            </a:endParaRPr>
          </a:p>
          <a:p>
            <a:pPr algn="ctr"/>
            <a:r>
              <a:rPr lang="en-US" sz="1350" dirty="0" smtClean="0">
                <a:latin typeface="MyriadProRegular"/>
              </a:rPr>
              <a:t>“Route </a:t>
            </a:r>
            <a:r>
              <a:rPr lang="en-US" sz="1350" dirty="0">
                <a:latin typeface="MyriadProRegular"/>
              </a:rPr>
              <a:t>planning and map inference with global positioning </a:t>
            </a:r>
            <a:r>
              <a:rPr lang="en-US" sz="1350" dirty="0" smtClean="0">
                <a:latin typeface="MyriadProRegular"/>
              </a:rPr>
              <a:t>traces”</a:t>
            </a:r>
          </a:p>
          <a:p>
            <a:pPr algn="ctr"/>
            <a:r>
              <a:rPr lang="en-US" sz="1350" dirty="0" smtClean="0">
                <a:latin typeface="MyriadProRegular"/>
              </a:rPr>
              <a:t>In </a:t>
            </a:r>
            <a:r>
              <a:rPr lang="en-US" sz="1350" dirty="0">
                <a:latin typeface="MyriadProRegular"/>
              </a:rPr>
              <a:t>Computer Science in Perspective, pp. </a:t>
            </a:r>
            <a:r>
              <a:rPr lang="en-US" sz="1350" dirty="0" smtClean="0">
                <a:latin typeface="MyriadProRegular"/>
              </a:rPr>
              <a:t>128-151, 2003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3037140" y="3000014"/>
            <a:ext cx="5271288" cy="715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MyriadProRegular"/>
              </a:rPr>
              <a:t>L. Cao and J. </a:t>
            </a:r>
            <a:r>
              <a:rPr lang="en-US" sz="1350" dirty="0" err="1" smtClean="0">
                <a:latin typeface="MyriadProRegular"/>
              </a:rPr>
              <a:t>Krumm</a:t>
            </a:r>
            <a:endParaRPr lang="en-US" sz="1350" dirty="0" smtClean="0">
              <a:latin typeface="MyriadProRegular"/>
            </a:endParaRPr>
          </a:p>
          <a:p>
            <a:pPr algn="ctr"/>
            <a:r>
              <a:rPr lang="en-US" sz="1350" dirty="0">
                <a:latin typeface="MyriadProRegular"/>
              </a:rPr>
              <a:t>“From GPS traces to a routable road </a:t>
            </a:r>
            <a:r>
              <a:rPr lang="en-US" sz="1350" dirty="0" smtClean="0">
                <a:latin typeface="MyriadProRegular"/>
              </a:rPr>
              <a:t>map”</a:t>
            </a:r>
          </a:p>
          <a:p>
            <a:pPr algn="ctr"/>
            <a:r>
              <a:rPr lang="en-US" sz="1350" i="1" dirty="0" smtClean="0">
                <a:latin typeface="MyriadProRegular"/>
              </a:rPr>
              <a:t>SigspatiaI’09</a:t>
            </a:r>
            <a:r>
              <a:rPr lang="en-US" sz="1350" dirty="0" smtClean="0">
                <a:latin typeface="MyriadProRegular"/>
              </a:rPr>
              <a:t>, </a:t>
            </a:r>
            <a:r>
              <a:rPr lang="en-US" sz="1350" dirty="0">
                <a:latin typeface="MyriadProRegular"/>
              </a:rPr>
              <a:t>Seattle, Washington, USA, pp. </a:t>
            </a:r>
            <a:r>
              <a:rPr lang="en-US" sz="1350" dirty="0" smtClean="0">
                <a:latin typeface="MyriadProRegular"/>
              </a:rPr>
              <a:t>3-12</a:t>
            </a:r>
          </a:p>
        </p:txBody>
      </p:sp>
    </p:spTree>
    <p:extLst>
      <p:ext uri="{BB962C8B-B14F-4D97-AF65-F5344CB8AC3E}">
        <p14:creationId xmlns:p14="http://schemas.microsoft.com/office/powerpoint/2010/main" val="15632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5" grpId="1" animBg="1"/>
      <p:bldP spid="144" grpId="0" animBg="1"/>
      <p:bldP spid="144" grpId="1" animBg="1"/>
      <p:bldP spid="143" grpId="0" animBg="1"/>
      <p:bldP spid="14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Conclusions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1540" y="2199402"/>
            <a:ext cx="724025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400" dirty="0" smtClean="0"/>
              <a:t>Showing multiple routes on the map – It can be done!</a:t>
            </a:r>
            <a:endParaRPr lang="ro-RO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400" dirty="0" smtClean="0"/>
              <a:t>Gestures can be used to search for routes.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400" dirty="0" smtClean="0"/>
              <a:t>Road network can be inferred from route collections.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893379" y="2196666"/>
            <a:ext cx="7441324" cy="301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164" y="4038195"/>
            <a:ext cx="2494595" cy="19844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4242" y="4038195"/>
            <a:ext cx="2526138" cy="1984428"/>
            <a:chOff x="704242" y="4038195"/>
            <a:chExt cx="2526138" cy="19844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242" y="4038195"/>
              <a:ext cx="2526138" cy="19844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r="2464"/>
            <a:stretch/>
          </p:blipFill>
          <p:spPr>
            <a:xfrm>
              <a:off x="790046" y="5571243"/>
              <a:ext cx="378354" cy="38791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559964" y="4038195"/>
            <a:ext cx="2117607" cy="1984428"/>
            <a:chOff x="3559964" y="4038195"/>
            <a:chExt cx="2117607" cy="1984428"/>
          </a:xfrm>
        </p:grpSpPr>
        <p:pic>
          <p:nvPicPr>
            <p:cNvPr id="4" name="Picture 3" descr="Aiheeseen liittyvä kuva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r="14117"/>
            <a:stretch/>
          </p:blipFill>
          <p:spPr bwMode="auto">
            <a:xfrm>
              <a:off x="3559964" y="4038195"/>
              <a:ext cx="2117607" cy="1984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514" y="4154103"/>
              <a:ext cx="932860" cy="746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5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3.88889E-6 0.085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8518 L -0.00121 0.1495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14953 L -0.00121 0.255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/>
          <a:lstStyle/>
          <a:p>
            <a:pPr algn="ctr"/>
            <a:r>
              <a:rPr lang="ro-RO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391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Route Visualization</a:t>
            </a:r>
            <a:br>
              <a:rPr lang="en-US" dirty="0" smtClean="0"/>
            </a:br>
            <a:r>
              <a:rPr lang="en-US" sz="2700" dirty="0" smtClean="0"/>
              <a:t>[P1]</a:t>
            </a:r>
            <a:endParaRPr lang="en-US" sz="2700" dirty="0"/>
          </a:p>
        </p:txBody>
      </p:sp>
      <p:sp>
        <p:nvSpPr>
          <p:cNvPr id="3" name="Rectangle 2"/>
          <p:cNvSpPr/>
          <p:nvPr/>
        </p:nvSpPr>
        <p:spPr>
          <a:xfrm>
            <a:off x="685800" y="3916516"/>
            <a:ext cx="7772400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latin typeface="MyriadProRegular"/>
              </a:rPr>
              <a:t>K.</a:t>
            </a:r>
            <a:r>
              <a:rPr lang="en-US" sz="1350" dirty="0">
                <a:latin typeface="MyriadProRegular"/>
              </a:rPr>
              <a:t> </a:t>
            </a:r>
            <a:r>
              <a:rPr lang="en-US" sz="1350" dirty="0" err="1" smtClean="0">
                <a:latin typeface="MyriadProRegular"/>
              </a:rPr>
              <a:t>Waga</a:t>
            </a:r>
            <a:r>
              <a:rPr lang="en-US" sz="1350" dirty="0" smtClean="0">
                <a:latin typeface="MyriadProRegular"/>
              </a:rPr>
              <a:t>, A. </a:t>
            </a:r>
            <a:r>
              <a:rPr lang="en-US" sz="1350" dirty="0" err="1" smtClean="0">
                <a:latin typeface="MyriadProRegular"/>
              </a:rPr>
              <a:t>Tabarcea</a:t>
            </a:r>
            <a:r>
              <a:rPr lang="en-US" sz="1350" dirty="0" smtClean="0">
                <a:latin typeface="MyriadProRegular"/>
              </a:rPr>
              <a:t>, R. </a:t>
            </a:r>
            <a:r>
              <a:rPr lang="en-US" sz="1350" dirty="0">
                <a:latin typeface="MyriadProRegular"/>
              </a:rPr>
              <a:t>Mariescu-Istodor</a:t>
            </a:r>
            <a:r>
              <a:rPr lang="en-US" sz="1350" dirty="0" smtClean="0">
                <a:latin typeface="MyriadProRegular"/>
              </a:rPr>
              <a:t> </a:t>
            </a:r>
            <a:r>
              <a:rPr lang="en-US" sz="1350" dirty="0">
                <a:latin typeface="MyriadProRegular"/>
              </a:rPr>
              <a:t>&amp; </a:t>
            </a:r>
            <a:r>
              <a:rPr lang="en-US" sz="1350" dirty="0" smtClean="0">
                <a:latin typeface="MyriadProRegular"/>
              </a:rPr>
              <a:t>P.</a:t>
            </a:r>
            <a:r>
              <a:rPr lang="en-US" sz="1350" dirty="0">
                <a:latin typeface="MyriadProRegular"/>
              </a:rPr>
              <a:t> </a:t>
            </a:r>
            <a:r>
              <a:rPr lang="en-US" sz="1350" dirty="0" err="1" smtClean="0">
                <a:latin typeface="MyriadProRegular"/>
              </a:rPr>
              <a:t>Fränti</a:t>
            </a:r>
            <a:endParaRPr lang="en-US" sz="1350" dirty="0">
              <a:latin typeface="MyriadProRegular"/>
            </a:endParaRPr>
          </a:p>
          <a:p>
            <a:pPr algn="ctr"/>
            <a:r>
              <a:rPr lang="en-US" sz="1350" dirty="0" smtClean="0">
                <a:latin typeface="MyriadProRegular"/>
              </a:rPr>
              <a:t>“Real </a:t>
            </a:r>
            <a:r>
              <a:rPr lang="en-US" sz="1350" dirty="0">
                <a:latin typeface="MyriadProRegular"/>
              </a:rPr>
              <a:t>Time Access to Multiple GPS </a:t>
            </a:r>
            <a:r>
              <a:rPr lang="en-US" sz="1350" dirty="0" smtClean="0">
                <a:latin typeface="MyriadProRegular"/>
              </a:rPr>
              <a:t>Tracks”</a:t>
            </a:r>
          </a:p>
          <a:p>
            <a:pPr algn="ctr"/>
            <a:r>
              <a:rPr lang="en-US" sz="1350" i="1" dirty="0" err="1" smtClean="0">
                <a:latin typeface="MyriadProRegular"/>
              </a:rPr>
              <a:t>Webist</a:t>
            </a:r>
            <a:r>
              <a:rPr lang="en-US" sz="1350" i="1" dirty="0" smtClean="0">
                <a:latin typeface="MyriadProRegular"/>
              </a:rPr>
              <a:t> 2013</a:t>
            </a:r>
            <a:r>
              <a:rPr lang="en-US" sz="1350" dirty="0" smtClean="0">
                <a:latin typeface="MyriadProRegular"/>
              </a:rPr>
              <a:t>, </a:t>
            </a:r>
            <a:r>
              <a:rPr lang="en-US" sz="1350" dirty="0">
                <a:latin typeface="MyriadProRegular"/>
              </a:rPr>
              <a:t>Aachen, Germany, pp. </a:t>
            </a:r>
            <a:r>
              <a:rPr lang="en-US" sz="1350" dirty="0" smtClean="0">
                <a:latin typeface="MyriadProRegular"/>
              </a:rPr>
              <a:t>293-299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4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Workflow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452832"/>
            <a:ext cx="2235547" cy="411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849185" y="5532110"/>
            <a:ext cx="1973876" cy="1051571"/>
            <a:chOff x="786305" y="5806429"/>
            <a:chExt cx="1973876" cy="1051571"/>
          </a:xfrm>
        </p:grpSpPr>
        <p:sp>
          <p:nvSpPr>
            <p:cNvPr id="47" name="TextBox 46"/>
            <p:cNvSpPr txBox="1"/>
            <p:nvPr/>
          </p:nvSpPr>
          <p:spPr>
            <a:xfrm>
              <a:off x="1918732" y="5806429"/>
              <a:ext cx="841449" cy="1051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fi-FI" b="1" dirty="0" err="1">
                  <a:effectLst>
                    <a:glow rad="228600">
                      <a:schemeClr val="bg1"/>
                    </a:glow>
                  </a:effectLst>
                </a:rPr>
                <a:t>Routes</a:t>
              </a:r>
              <a:endParaRPr lang="fi-FI" b="1" dirty="0">
                <a:effectLst>
                  <a:glow rad="228600">
                    <a:schemeClr val="bg1"/>
                  </a:glow>
                </a:effectLst>
              </a:endParaRPr>
            </a:p>
            <a:p>
              <a:pPr>
                <a:spcAft>
                  <a:spcPts val="450"/>
                </a:spcAft>
              </a:pPr>
              <a:r>
                <a:rPr lang="fi-FI" b="1" dirty="0" err="1">
                  <a:effectLst>
                    <a:glow rad="228600">
                      <a:schemeClr val="bg1"/>
                    </a:glow>
                  </a:effectLst>
                </a:rPr>
                <a:t>Points</a:t>
              </a:r>
              <a:endParaRPr lang="fi-FI" b="1" dirty="0">
                <a:effectLst>
                  <a:glow rad="228600">
                    <a:schemeClr val="bg1"/>
                  </a:glow>
                </a:effectLst>
              </a:endParaRPr>
            </a:p>
            <a:p>
              <a:pPr>
                <a:spcAft>
                  <a:spcPts val="450"/>
                </a:spcAft>
              </a:pPr>
              <a:r>
                <a:rPr lang="fi-FI" b="1" dirty="0" smtClean="0">
                  <a:effectLst>
                    <a:glow rad="228600">
                      <a:schemeClr val="bg1"/>
                    </a:glow>
                  </a:effectLst>
                </a:rPr>
                <a:t>KB</a:t>
              </a:r>
              <a:endParaRPr lang="fi-FI" b="1" dirty="0">
                <a:effectLst>
                  <a:glow rad="228600">
                    <a:schemeClr val="bg1"/>
                  </a:glo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6305" y="5806430"/>
              <a:ext cx="1119217" cy="1051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450"/>
                </a:spcAft>
              </a:pPr>
              <a:r>
                <a:rPr lang="fi-FI" dirty="0">
                  <a:effectLst>
                    <a:glow rad="228600">
                      <a:schemeClr val="bg1"/>
                    </a:glow>
                  </a:effectLst>
                </a:rPr>
                <a:t>1,235</a:t>
              </a:r>
            </a:p>
            <a:p>
              <a:pPr algn="r">
                <a:spcAft>
                  <a:spcPts val="450"/>
                </a:spcAft>
              </a:pPr>
              <a:r>
                <a:rPr lang="fi-FI" dirty="0">
                  <a:effectLst>
                    <a:glow rad="228600">
                      <a:schemeClr val="bg1"/>
                    </a:glow>
                  </a:effectLst>
                </a:rPr>
                <a:t>1,383,318</a:t>
              </a:r>
            </a:p>
            <a:p>
              <a:pPr algn="r">
                <a:spcAft>
                  <a:spcPts val="450"/>
                </a:spcAft>
              </a:pPr>
              <a:r>
                <a:rPr lang="fi-FI" dirty="0" smtClean="0">
                  <a:effectLst>
                    <a:glow rad="228600">
                      <a:schemeClr val="bg1"/>
                    </a:glow>
                  </a:effectLst>
                </a:rPr>
                <a:t>53,194</a:t>
              </a:r>
              <a:endParaRPr lang="fi-FI" dirty="0">
                <a:effectLst>
                  <a:glow rad="228600">
                    <a:schemeClr val="bg1"/>
                  </a:glo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69593" y="5532110"/>
            <a:ext cx="1799148" cy="1051571"/>
            <a:chOff x="3541673" y="5806430"/>
            <a:chExt cx="1799148" cy="1051571"/>
          </a:xfrm>
        </p:grpSpPr>
        <p:sp>
          <p:nvSpPr>
            <p:cNvPr id="49" name="TextBox 48"/>
            <p:cNvSpPr txBox="1"/>
            <p:nvPr/>
          </p:nvSpPr>
          <p:spPr>
            <a:xfrm>
              <a:off x="4499372" y="5806430"/>
              <a:ext cx="841449" cy="1051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450"/>
                </a:spcAft>
                <a:tabLst>
                  <a:tab pos="720725" algn="l"/>
                </a:tabLst>
              </a:pPr>
              <a:r>
                <a:rPr lang="fi-FI" b="1" dirty="0" err="1" smtClean="0">
                  <a:effectLst>
                    <a:glow rad="228600">
                      <a:schemeClr val="bg1"/>
                    </a:glow>
                  </a:effectLst>
                </a:rPr>
                <a:t>Routes</a:t>
              </a:r>
              <a:endParaRPr lang="fi-FI" b="1" dirty="0" smtClean="0">
                <a:effectLst>
                  <a:glow rad="228600">
                    <a:schemeClr val="bg1"/>
                  </a:glow>
                </a:effectLst>
              </a:endParaRPr>
            </a:p>
            <a:p>
              <a:pPr>
                <a:spcAft>
                  <a:spcPts val="450"/>
                </a:spcAft>
                <a:tabLst>
                  <a:tab pos="720725" algn="l"/>
                </a:tabLst>
              </a:pPr>
              <a:r>
                <a:rPr lang="fi-FI" b="1" dirty="0" err="1" smtClean="0">
                  <a:effectLst>
                    <a:glow rad="228600">
                      <a:schemeClr val="bg1"/>
                    </a:glow>
                  </a:effectLst>
                </a:rPr>
                <a:t>Points</a:t>
              </a:r>
              <a:endParaRPr lang="fi-FI" b="1" dirty="0">
                <a:effectLst>
                  <a:glow rad="228600">
                    <a:schemeClr val="bg1"/>
                  </a:glow>
                </a:effectLst>
              </a:endParaRPr>
            </a:p>
            <a:p>
              <a:pPr defTabSz="720725">
                <a:spcAft>
                  <a:spcPts val="450"/>
                </a:spcAft>
              </a:pPr>
              <a:r>
                <a:rPr lang="fi-FI" b="1" dirty="0" smtClean="0">
                  <a:effectLst>
                    <a:glow rad="228600">
                      <a:schemeClr val="bg1"/>
                    </a:glow>
                  </a:effectLst>
                </a:rPr>
                <a:t>KB</a:t>
              </a:r>
              <a:endParaRPr lang="fi-FI" b="1" dirty="0">
                <a:effectLst>
                  <a:glow rad="228600">
                    <a:schemeClr val="bg1"/>
                  </a:glow>
                </a:effectLst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41673" y="5806431"/>
              <a:ext cx="944489" cy="1051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450"/>
                </a:spcAft>
              </a:pPr>
              <a:r>
                <a:rPr lang="fi-FI" dirty="0" smtClean="0">
                  <a:effectLst>
                    <a:glow rad="228600">
                      <a:schemeClr val="bg1"/>
                    </a:glow>
                  </a:effectLst>
                </a:rPr>
                <a:t>810</a:t>
              </a:r>
            </a:p>
            <a:p>
              <a:pPr algn="r">
                <a:spcAft>
                  <a:spcPts val="450"/>
                </a:spcAft>
              </a:pPr>
              <a:r>
                <a:rPr lang="fi-FI" dirty="0" smtClean="0">
                  <a:effectLst>
                    <a:glow rad="228600">
                      <a:schemeClr val="bg1"/>
                    </a:glow>
                  </a:effectLst>
                </a:rPr>
                <a:t>761,649</a:t>
              </a:r>
              <a:endParaRPr lang="fi-FI" dirty="0">
                <a:effectLst>
                  <a:glow rad="228600">
                    <a:schemeClr val="bg1"/>
                  </a:glow>
                </a:effectLst>
              </a:endParaRPr>
            </a:p>
            <a:p>
              <a:pPr algn="r">
                <a:spcAft>
                  <a:spcPts val="450"/>
                </a:spcAft>
              </a:pPr>
              <a:r>
                <a:rPr lang="fi-FI" dirty="0">
                  <a:effectLst>
                    <a:glow rad="228600">
                      <a:schemeClr val="bg1"/>
                    </a:glow>
                  </a:effectLst>
                </a:rPr>
                <a:t>31,288</a:t>
              </a:r>
              <a:endParaRPr lang="en-US" dirty="0">
                <a:effectLst>
                  <a:glow rad="228600">
                    <a:schemeClr val="bg1"/>
                  </a:glow>
                </a:effectLst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3108960" y="1483359"/>
            <a:ext cx="2577952" cy="4118979"/>
            <a:chOff x="3108960" y="1483359"/>
            <a:chExt cx="2577952" cy="411897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423" y="1483359"/>
              <a:ext cx="2235489" cy="41189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Right Arrow 28"/>
            <p:cNvSpPr/>
            <p:nvPr/>
          </p:nvSpPr>
          <p:spPr>
            <a:xfrm>
              <a:off x="3108960" y="3380296"/>
              <a:ext cx="213360" cy="2641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9269" y="4819280"/>
            <a:ext cx="1770043" cy="688241"/>
            <a:chOff x="3455211" y="3647848"/>
            <a:chExt cx="1770043" cy="688241"/>
          </a:xfrm>
        </p:grpSpPr>
        <p:pic>
          <p:nvPicPr>
            <p:cNvPr id="2050" name="Picture 2" descr="Kuvahaun tulos haulle photo icon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3" b="9521"/>
            <a:stretch/>
          </p:blipFill>
          <p:spPr bwMode="auto">
            <a:xfrm>
              <a:off x="4594386" y="3752073"/>
              <a:ext cx="630868" cy="51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3455211" y="3647848"/>
              <a:ext cx="1017233" cy="688241"/>
              <a:chOff x="2403651" y="3327808"/>
              <a:chExt cx="1017233" cy="68824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403651" y="3369718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50"/>
                  </a:spcAft>
                </a:pPr>
                <a:r>
                  <a:rPr lang="fi-FI" sz="3600" dirty="0" smtClean="0">
                    <a:solidFill>
                      <a:srgbClr val="BE5108"/>
                    </a:solidFill>
                    <a:effectLst>
                      <a:glow rad="228600">
                        <a:schemeClr val="bg1"/>
                      </a:glow>
                    </a:effectLst>
                  </a:rPr>
                  <a:t>25</a:t>
                </a:r>
                <a:endParaRPr lang="en-US" sz="3600" dirty="0">
                  <a:solidFill>
                    <a:srgbClr val="BE5108"/>
                  </a:solidFill>
                  <a:effectLst>
                    <a:glow rad="228600">
                      <a:schemeClr val="bg1"/>
                    </a:glo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35842" y="3327808"/>
                <a:ext cx="3850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50"/>
                  </a:spcAft>
                </a:pPr>
                <a:r>
                  <a:rPr lang="fi-FI" sz="3600" dirty="0" smtClean="0">
                    <a:solidFill>
                      <a:srgbClr val="BE5108"/>
                    </a:solidFill>
                    <a:effectLst>
                      <a:glow rad="228600">
                        <a:schemeClr val="bg1"/>
                      </a:glow>
                    </a:effectLst>
                  </a:rPr>
                  <a:t>x</a:t>
                </a:r>
                <a:endParaRPr lang="en-US" sz="3600" dirty="0">
                  <a:solidFill>
                    <a:srgbClr val="BE5108"/>
                  </a:solidFill>
                  <a:effectLst>
                    <a:glow rad="228600">
                      <a:schemeClr val="bg1"/>
                    </a:glow>
                  </a:effectLst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352235" y="1202078"/>
            <a:ext cx="2363372" cy="4614203"/>
            <a:chOff x="3936609" y="-10299893"/>
            <a:chExt cx="2363372" cy="4614203"/>
          </a:xfrm>
        </p:grpSpPr>
        <p:sp>
          <p:nvSpPr>
            <p:cNvPr id="46" name="Rectangle 45"/>
            <p:cNvSpPr/>
            <p:nvPr/>
          </p:nvSpPr>
          <p:spPr>
            <a:xfrm>
              <a:off x="3936609" y="-10299893"/>
              <a:ext cx="2363372" cy="4614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736" y="-10017607"/>
              <a:ext cx="2231516" cy="41116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3374502" y="1267943"/>
            <a:ext cx="2363372" cy="4614203"/>
            <a:chOff x="5838091" y="-4473526"/>
            <a:chExt cx="2363372" cy="4614203"/>
          </a:xfrm>
        </p:grpSpPr>
        <p:sp>
          <p:nvSpPr>
            <p:cNvPr id="3" name="Rectangle 2"/>
            <p:cNvSpPr/>
            <p:nvPr/>
          </p:nvSpPr>
          <p:spPr>
            <a:xfrm>
              <a:off x="5838091" y="-4473526"/>
              <a:ext cx="2363372" cy="4614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104" y="-4252337"/>
              <a:ext cx="2231514" cy="41116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051" name="Group 2050"/>
          <p:cNvGrpSpPr/>
          <p:nvPr/>
        </p:nvGrpSpPr>
        <p:grpSpPr>
          <a:xfrm>
            <a:off x="193040" y="1371908"/>
            <a:ext cx="8420637" cy="5191452"/>
            <a:chOff x="193040" y="1371908"/>
            <a:chExt cx="8420637" cy="5191452"/>
          </a:xfrm>
        </p:grpSpPr>
        <p:grpSp>
          <p:nvGrpSpPr>
            <p:cNvPr id="24" name="Group 23"/>
            <p:cNvGrpSpPr/>
            <p:nvPr/>
          </p:nvGrpSpPr>
          <p:grpSpPr>
            <a:xfrm>
              <a:off x="6374679" y="1984084"/>
              <a:ext cx="2238998" cy="1769169"/>
              <a:chOff x="6386943" y="2156804"/>
              <a:chExt cx="2238998" cy="1769169"/>
            </a:xfrm>
          </p:grpSpPr>
          <p:pic>
            <p:nvPicPr>
              <p:cNvPr id="62" name="Picture 12"/>
              <p:cNvPicPr>
                <a:picLocks noChangeAspect="1"/>
              </p:cNvPicPr>
              <p:nvPr/>
            </p:nvPicPr>
            <p:blipFill>
              <a:blip r:embed="rId8"/>
              <a:srcRect l="7761" t="9386" r="13107" b="10310"/>
              <a:stretch>
                <a:fillRect/>
              </a:stretch>
            </p:blipFill>
            <p:spPr bwMode="auto">
              <a:xfrm rot="5400000">
                <a:off x="6621857" y="1921890"/>
                <a:ext cx="1769169" cy="223899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Box 22"/>
              <p:cNvSpPr txBox="1">
                <a:spLocks noChangeArrowheads="1"/>
              </p:cNvSpPr>
              <p:nvPr/>
            </p:nvSpPr>
            <p:spPr bwMode="auto">
              <a:xfrm>
                <a:off x="7829261" y="3445744"/>
                <a:ext cx="6912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i-FI" altLang="en-US" sz="1800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5 </a:t>
                </a:r>
                <a:r>
                  <a:rPr lang="fi-FI" altLang="en-US" sz="1800" dirty="0" err="1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pts</a:t>
                </a:r>
                <a:endParaRPr lang="en-US" altLang="en-US" sz="1800" dirty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379842" y="3741764"/>
              <a:ext cx="2228673" cy="1769169"/>
              <a:chOff x="6362416" y="4554564"/>
              <a:chExt cx="2228673" cy="1769169"/>
            </a:xfrm>
          </p:grpSpPr>
          <p:pic>
            <p:nvPicPr>
              <p:cNvPr id="63" name="Picture 13"/>
              <p:cNvPicPr>
                <a:picLocks noChangeAspect="1"/>
              </p:cNvPicPr>
              <p:nvPr/>
            </p:nvPicPr>
            <p:blipFill>
              <a:blip r:embed="rId9"/>
              <a:srcRect l="6085" t="8908" r="7532" b="11931"/>
              <a:stretch>
                <a:fillRect/>
              </a:stretch>
            </p:blipFill>
            <p:spPr bwMode="auto">
              <a:xfrm rot="5400000">
                <a:off x="6592168" y="4324812"/>
                <a:ext cx="1769169" cy="222867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Box 23"/>
              <p:cNvSpPr txBox="1">
                <a:spLocks noChangeArrowheads="1"/>
              </p:cNvSpPr>
              <p:nvPr/>
            </p:nvSpPr>
            <p:spPr bwMode="auto">
              <a:xfrm>
                <a:off x="7681788" y="5843504"/>
                <a:ext cx="81785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i-FI" altLang="en-US" sz="1800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10 </a:t>
                </a:r>
                <a:r>
                  <a:rPr lang="fi-FI" altLang="en-US" sz="1800" dirty="0" err="1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pts</a:t>
                </a:r>
                <a:endParaRPr lang="en-US" altLang="en-US" sz="1800" dirty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6706719" y="1371908"/>
              <a:ext cx="157491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i-FI" altLang="en-US" sz="18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Original </a:t>
              </a:r>
              <a:r>
                <a:rPr lang="fi-FI" altLang="en-US" sz="1800" dirty="0" err="1" smtClean="0">
                  <a:latin typeface="Tahoma" panose="020B0604030504040204" pitchFamily="34" charset="0"/>
                  <a:cs typeface="Tahoma" panose="020B0604030504040204" pitchFamily="34" charset="0"/>
                </a:rPr>
                <a:t>route</a:t>
              </a:r>
              <a:endParaRPr lang="fi-FI" altLang="en-US" sz="1800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i-FI" altLang="en-US" sz="18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351 </a:t>
              </a:r>
              <a:r>
                <a:rPr lang="fi-FI" altLang="en-US" sz="1800" dirty="0" err="1" smtClean="0">
                  <a:latin typeface="Tahoma" panose="020B0604030504040204" pitchFamily="34" charset="0"/>
                  <a:cs typeface="Tahoma" panose="020B0604030504040204" pitchFamily="34" charset="0"/>
                </a:rPr>
                <a:t>pts</a:t>
              </a:r>
              <a:endParaRPr lang="en-US" altLang="en-US" sz="1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3040" y="5537200"/>
              <a:ext cx="8392160" cy="1026160"/>
              <a:chOff x="386080" y="5598160"/>
              <a:chExt cx="8392160" cy="102616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86080" y="5598160"/>
                <a:ext cx="8392160" cy="1026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65200" y="5714836"/>
                <a:ext cx="7772400" cy="7155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latin typeface="MyriadProRegular"/>
                  </a:rPr>
                  <a:t>M. Chen, M. Xu and P. </a:t>
                </a:r>
                <a:r>
                  <a:rPr lang="en-US" sz="1350" dirty="0" err="1">
                    <a:latin typeface="MyriadProRegular"/>
                  </a:rPr>
                  <a:t>Fränti</a:t>
                </a:r>
                <a:endParaRPr lang="ro-RO" sz="1350" dirty="0">
                  <a:latin typeface="MyriadProRegular"/>
                </a:endParaRPr>
              </a:p>
              <a:p>
                <a:pPr algn="ctr"/>
                <a:r>
                  <a:rPr lang="en-US" sz="1350" dirty="0">
                    <a:latin typeface="MyriadProRegular"/>
                  </a:rPr>
                  <a:t>“A Fast O(N) Multiresolution Polygonal Approximation Algorithm for GPS Trajectory Simplification”</a:t>
                </a:r>
                <a:endParaRPr lang="ro-RO" sz="1350" dirty="0">
                  <a:latin typeface="MyriadProRegular"/>
                </a:endParaRPr>
              </a:p>
              <a:p>
                <a:pPr algn="ctr"/>
                <a:r>
                  <a:rPr lang="en-US" sz="1350" i="1" dirty="0">
                    <a:latin typeface="MyriadProRegular"/>
                  </a:rPr>
                  <a:t>IEEE Transactions on Image Processing</a:t>
                </a:r>
                <a:r>
                  <a:rPr lang="en-US" sz="1350" dirty="0">
                    <a:latin typeface="MyriadProRegular"/>
                  </a:rPr>
                  <a:t>, 21 (5), 2770-2785, May 2012</a:t>
                </a:r>
                <a:endParaRPr lang="en-US" sz="1350" dirty="0"/>
              </a:p>
            </p:txBody>
          </p:sp>
        </p:grpSp>
      </p:grpSp>
      <p:grpSp>
        <p:nvGrpSpPr>
          <p:cNvPr id="2048" name="Group 2047"/>
          <p:cNvGrpSpPr/>
          <p:nvPr/>
        </p:nvGrpSpPr>
        <p:grpSpPr>
          <a:xfrm>
            <a:off x="5744094" y="3299008"/>
            <a:ext cx="487679" cy="487680"/>
            <a:chOff x="5430520" y="3362960"/>
            <a:chExt cx="487679" cy="487680"/>
          </a:xfrm>
        </p:grpSpPr>
        <p:sp>
          <p:nvSpPr>
            <p:cNvPr id="30" name="Curved Down Arrow 29"/>
            <p:cNvSpPr/>
            <p:nvPr/>
          </p:nvSpPr>
          <p:spPr>
            <a:xfrm>
              <a:off x="5471159" y="3362960"/>
              <a:ext cx="447040" cy="213360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Curved Down Arrow 69"/>
            <p:cNvSpPr/>
            <p:nvPr/>
          </p:nvSpPr>
          <p:spPr>
            <a:xfrm rot="10800000">
              <a:off x="5430520" y="3637280"/>
              <a:ext cx="447040" cy="213360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632313" y="4819280"/>
            <a:ext cx="1796469" cy="688241"/>
            <a:chOff x="3455211" y="3647848"/>
            <a:chExt cx="1796469" cy="688241"/>
          </a:xfrm>
        </p:grpSpPr>
        <p:pic>
          <p:nvPicPr>
            <p:cNvPr id="52" name="Picture 2" descr="Kuvahaun tulos haulle photo icon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3" b="9521"/>
            <a:stretch/>
          </p:blipFill>
          <p:spPr bwMode="auto">
            <a:xfrm>
              <a:off x="4567960" y="3730645"/>
              <a:ext cx="683720" cy="554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Group 52"/>
            <p:cNvGrpSpPr/>
            <p:nvPr/>
          </p:nvGrpSpPr>
          <p:grpSpPr>
            <a:xfrm>
              <a:off x="3455211" y="3647848"/>
              <a:ext cx="1017233" cy="688241"/>
              <a:chOff x="2403651" y="3327808"/>
              <a:chExt cx="1017233" cy="688241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403651" y="3369718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50"/>
                  </a:spcAft>
                </a:pPr>
                <a:r>
                  <a:rPr lang="fi-FI" sz="3600" dirty="0" smtClean="0">
                    <a:solidFill>
                      <a:srgbClr val="D29500"/>
                    </a:solidFill>
                    <a:effectLst>
                      <a:glow rad="228600">
                        <a:schemeClr val="bg1"/>
                      </a:glow>
                    </a:effectLst>
                  </a:rPr>
                  <a:t>15</a:t>
                </a:r>
                <a:endParaRPr lang="en-US" sz="3600" dirty="0">
                  <a:solidFill>
                    <a:srgbClr val="D29500"/>
                  </a:solidFill>
                  <a:effectLst>
                    <a:glow rad="228600">
                      <a:schemeClr val="bg1"/>
                    </a:glow>
                  </a:effectLst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035842" y="3327808"/>
                <a:ext cx="3850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50"/>
                  </a:spcAft>
                </a:pPr>
                <a:r>
                  <a:rPr lang="fi-FI" sz="3600" dirty="0" smtClean="0">
                    <a:solidFill>
                      <a:srgbClr val="D29500"/>
                    </a:solidFill>
                    <a:effectLst>
                      <a:glow rad="228600">
                        <a:schemeClr val="bg1"/>
                      </a:glow>
                    </a:effectLst>
                  </a:rPr>
                  <a:t>x</a:t>
                </a:r>
                <a:endParaRPr lang="en-US" sz="3600" dirty="0">
                  <a:solidFill>
                    <a:srgbClr val="D29500"/>
                  </a:solidFill>
                  <a:effectLst>
                    <a:glow rad="228600">
                      <a:schemeClr val="bg1"/>
                    </a:glo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5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Performance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63692" y="5059041"/>
            <a:ext cx="2480863" cy="895117"/>
            <a:chOff x="6137779" y="4435102"/>
            <a:chExt cx="2480863" cy="895117"/>
          </a:xfrm>
        </p:grpSpPr>
        <p:sp>
          <p:nvSpPr>
            <p:cNvPr id="11" name="TextBox 10"/>
            <p:cNvSpPr txBox="1"/>
            <p:nvPr/>
          </p:nvSpPr>
          <p:spPr>
            <a:xfrm>
              <a:off x="7510646" y="4435102"/>
              <a:ext cx="1107996" cy="89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fi-FI" sz="2400" b="1" dirty="0" err="1" smtClean="0"/>
                <a:t>Points</a:t>
              </a:r>
              <a:r>
                <a:rPr lang="fi-FI" sz="2400" b="1" dirty="0"/>
                <a:t>	</a:t>
              </a:r>
              <a:endParaRPr lang="fi-FI" sz="2400" b="1" dirty="0" smtClean="0"/>
            </a:p>
            <a:p>
              <a:pPr>
                <a:spcAft>
                  <a:spcPts val="450"/>
                </a:spcAft>
              </a:pPr>
              <a:r>
                <a:rPr lang="fi-FI" sz="2400" b="1" dirty="0" smtClean="0"/>
                <a:t>KB </a:t>
              </a:r>
              <a:r>
                <a:rPr lang="fi-FI" sz="2400" b="1" dirty="0"/>
                <a:t>	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37779" y="4435102"/>
              <a:ext cx="1194558" cy="89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450"/>
                </a:spcAft>
              </a:pPr>
              <a:r>
                <a:rPr lang="fi-FI" sz="2400" dirty="0" smtClean="0"/>
                <a:t>761,649</a:t>
              </a:r>
              <a:endParaRPr lang="fi-FI" sz="2400" dirty="0"/>
            </a:p>
            <a:p>
              <a:pPr algn="r">
                <a:spcAft>
                  <a:spcPts val="450"/>
                </a:spcAft>
              </a:pPr>
              <a:r>
                <a:rPr lang="fi-FI" sz="2400" dirty="0"/>
                <a:t>31,288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92520" y="1414040"/>
            <a:ext cx="1697612" cy="4541338"/>
            <a:chOff x="4102063" y="1414040"/>
            <a:chExt cx="1697612" cy="45413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063" y="1414040"/>
              <a:ext cx="1697612" cy="3127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4182261" y="4527397"/>
              <a:ext cx="1537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b="1" dirty="0">
                  <a:effectLst>
                    <a:glow rad="444500">
                      <a:schemeClr val="bg1"/>
                    </a:glow>
                  </a:effectLst>
                </a:rPr>
                <a:t>Max </a:t>
              </a:r>
              <a:r>
                <a:rPr lang="fi-FI" sz="2400" b="1" dirty="0" err="1">
                  <a:effectLst>
                    <a:glow rad="444500">
                      <a:schemeClr val="bg1"/>
                    </a:glow>
                  </a:effectLst>
                </a:rPr>
                <a:t>Zoom</a:t>
              </a:r>
              <a:endParaRPr lang="en-US" sz="2400" b="1" dirty="0">
                <a:effectLst>
                  <a:glow rad="444500">
                    <a:schemeClr val="bg1"/>
                  </a:glo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31336" y="5060261"/>
              <a:ext cx="1039067" cy="89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t">
                <a:spcAft>
                  <a:spcPts val="450"/>
                </a:spcAft>
              </a:pPr>
              <a:r>
                <a:rPr lang="fi-FI" sz="2400" dirty="0" smtClean="0"/>
                <a:t>18,775</a:t>
              </a:r>
              <a:endParaRPr lang="en-US" sz="2400" dirty="0"/>
            </a:p>
            <a:p>
              <a:pPr algn="r" fontAlgn="t">
                <a:spcAft>
                  <a:spcPts val="450"/>
                </a:spcAft>
              </a:pPr>
              <a:r>
                <a:rPr lang="fi-FI" sz="2400" dirty="0"/>
                <a:t>721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72301" y="1414042"/>
            <a:ext cx="1697613" cy="4541336"/>
            <a:chOff x="2250458" y="1414042"/>
            <a:chExt cx="1697613" cy="4541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458" y="1414042"/>
              <a:ext cx="1697613" cy="31279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315588" y="4527397"/>
              <a:ext cx="1567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b="1" dirty="0" err="1">
                  <a:effectLst>
                    <a:glow rad="444500">
                      <a:schemeClr val="bg1"/>
                    </a:glow>
                  </a:effectLst>
                </a:rPr>
                <a:t>Med</a:t>
              </a:r>
              <a:r>
                <a:rPr lang="fi-FI" sz="2400" b="1" dirty="0">
                  <a:effectLst>
                    <a:glow rad="444500">
                      <a:schemeClr val="bg1"/>
                    </a:glow>
                  </a:effectLst>
                </a:rPr>
                <a:t> </a:t>
              </a:r>
              <a:r>
                <a:rPr lang="fi-FI" sz="2400" b="1" dirty="0" err="1">
                  <a:effectLst>
                    <a:glow rad="444500">
                      <a:schemeClr val="bg1"/>
                    </a:glow>
                  </a:effectLst>
                </a:rPr>
                <a:t>Zoom</a:t>
              </a:r>
              <a:endParaRPr lang="en-US" sz="2400" b="1" dirty="0">
                <a:effectLst>
                  <a:glow rad="444500">
                    <a:schemeClr val="bg1"/>
                  </a:glo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9731" y="5060261"/>
              <a:ext cx="1039067" cy="89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t">
                <a:spcAft>
                  <a:spcPts val="450"/>
                </a:spcAft>
              </a:pPr>
              <a:r>
                <a:rPr lang="fi-FI" sz="2400" dirty="0" smtClean="0">
                  <a:latin typeface="Calibri" panose="020F0502020204030204" pitchFamily="34" charset="0"/>
                </a:rPr>
                <a:t>11,928</a:t>
              </a:r>
              <a:endParaRPr lang="en-US" sz="2400" dirty="0">
                <a:latin typeface="Arial" panose="020B0604020202020204" pitchFamily="34" charset="0"/>
              </a:endParaRPr>
            </a:p>
            <a:p>
              <a:pPr algn="r" fontAlgn="t">
                <a:spcAft>
                  <a:spcPts val="450"/>
                </a:spcAft>
              </a:pPr>
              <a:r>
                <a:rPr lang="fi-FI" sz="2400" dirty="0">
                  <a:latin typeface="Calibri" panose="020F0502020204030204" pitchFamily="34" charset="0"/>
                </a:rPr>
                <a:t>458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2081" y="1414042"/>
            <a:ext cx="1697613" cy="4541336"/>
            <a:chOff x="352081" y="1414042"/>
            <a:chExt cx="1697613" cy="45413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81" y="1414042"/>
              <a:ext cx="1697613" cy="31279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57286" y="4527397"/>
              <a:ext cx="1487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b="1" dirty="0">
                  <a:effectLst>
                    <a:glow rad="444500">
                      <a:schemeClr val="bg1"/>
                    </a:glow>
                  </a:effectLst>
                </a:rPr>
                <a:t>Min </a:t>
              </a:r>
              <a:r>
                <a:rPr lang="fi-FI" sz="2400" b="1" dirty="0" err="1">
                  <a:effectLst>
                    <a:glow rad="444500">
                      <a:schemeClr val="bg1"/>
                    </a:glow>
                  </a:effectLst>
                </a:rPr>
                <a:t>Zoom</a:t>
              </a:r>
              <a:endParaRPr lang="en-US" sz="2400" b="1" dirty="0">
                <a:effectLst>
                  <a:glow rad="444500">
                    <a:schemeClr val="bg1"/>
                  </a:glo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9100" y="5060261"/>
              <a:ext cx="883575" cy="89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t">
                <a:spcAft>
                  <a:spcPts val="450"/>
                </a:spcAft>
              </a:pPr>
              <a:r>
                <a:rPr lang="fi-FI" sz="2400" dirty="0" smtClean="0">
                  <a:latin typeface="Calibri" panose="020F0502020204030204" pitchFamily="34" charset="0"/>
                </a:rPr>
                <a:t>8,114</a:t>
              </a:r>
              <a:endParaRPr lang="en-US" sz="2400" dirty="0">
                <a:latin typeface="Arial" panose="020B0604020202020204" pitchFamily="34" charset="0"/>
              </a:endParaRPr>
            </a:p>
            <a:p>
              <a:pPr algn="r" fontAlgn="t">
                <a:spcAft>
                  <a:spcPts val="450"/>
                </a:spcAft>
              </a:pPr>
              <a:r>
                <a:rPr lang="fi-FI" sz="2400" dirty="0">
                  <a:latin typeface="Calibri" panose="020F0502020204030204" pitchFamily="34" charset="0"/>
                </a:rPr>
                <a:t>312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267441" y="4527397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glow rad="444500">
                    <a:schemeClr val="bg1"/>
                  </a:glow>
                </a:effectLst>
              </a:rPr>
              <a:t>No Approximation</a:t>
            </a:r>
            <a:endParaRPr lang="en-US" sz="2400" b="1" dirty="0">
              <a:effectLst>
                <a:glow rad="444500">
                  <a:schemeClr val="bg1"/>
                </a:glo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293226" y="4636542"/>
            <a:ext cx="0" cy="1215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1065" y="5034574"/>
            <a:ext cx="82511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731521" y="6080760"/>
            <a:ext cx="5032522" cy="523220"/>
            <a:chOff x="731521" y="6080760"/>
            <a:chExt cx="5032522" cy="523220"/>
          </a:xfrm>
        </p:grpSpPr>
        <p:sp>
          <p:nvSpPr>
            <p:cNvPr id="36" name="TextBox 35"/>
            <p:cNvSpPr txBox="1"/>
            <p:nvPr/>
          </p:nvSpPr>
          <p:spPr>
            <a:xfrm>
              <a:off x="731521" y="6080760"/>
              <a:ext cx="898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0.9%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41811" y="6080760"/>
              <a:ext cx="898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1.4%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66040" y="6080760"/>
              <a:ext cx="898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2.3%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63682" y="1346906"/>
            <a:ext cx="9761586" cy="5411097"/>
            <a:chOff x="344204" y="1293607"/>
            <a:chExt cx="9761586" cy="5411097"/>
          </a:xfrm>
        </p:grpSpPr>
        <p:sp>
          <p:nvSpPr>
            <p:cNvPr id="58" name="Rectangle 57"/>
            <p:cNvSpPr/>
            <p:nvPr/>
          </p:nvSpPr>
          <p:spPr>
            <a:xfrm>
              <a:off x="344204" y="1293607"/>
              <a:ext cx="4032325" cy="5411097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73465" y="1293607"/>
              <a:ext cx="4032325" cy="5411097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23367" y="2522988"/>
            <a:ext cx="1677660" cy="769441"/>
            <a:chOff x="6710403" y="1857970"/>
            <a:chExt cx="1677660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637" y="1974272"/>
              <a:ext cx="676426" cy="544898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710403" y="1857970"/>
              <a:ext cx="965036" cy="769441"/>
              <a:chOff x="6689621" y="3260742"/>
              <a:chExt cx="965036" cy="76944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091682" y="3260742"/>
                <a:ext cx="56297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50"/>
                  </a:spcAft>
                </a:pPr>
                <a:r>
                  <a:rPr lang="fi-FI" sz="4400" dirty="0" smtClean="0">
                    <a:effectLst>
                      <a:glow rad="228600">
                        <a:schemeClr val="bg1"/>
                      </a:glow>
                    </a:effectLst>
                  </a:rPr>
                  <a:t>½</a:t>
                </a:r>
                <a:endParaRPr lang="en-US" sz="4400" dirty="0">
                  <a:effectLst>
                    <a:glow rad="228600">
                      <a:schemeClr val="bg1"/>
                    </a:glow>
                  </a:effectLst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89621" y="3260742"/>
                <a:ext cx="46519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50"/>
                  </a:spcAft>
                </a:pPr>
                <a:r>
                  <a:rPr lang="fi-FI" sz="4400" dirty="0" smtClean="0">
                    <a:effectLst>
                      <a:glow rad="228600">
                        <a:schemeClr val="bg1"/>
                      </a:glow>
                    </a:effectLst>
                  </a:rPr>
                  <a:t>&lt;</a:t>
                </a:r>
                <a:endParaRPr lang="en-US" sz="4400" dirty="0">
                  <a:effectLst>
                    <a:glow rad="228600">
                      <a:schemeClr val="bg1"/>
                    </a:glo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 Solutions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39348" y="1505451"/>
            <a:ext cx="2084875" cy="2392212"/>
            <a:chOff x="3916908" y="1632858"/>
            <a:chExt cx="1743655" cy="2000692"/>
          </a:xfrm>
        </p:grpSpPr>
        <p:pic>
          <p:nvPicPr>
            <p:cNvPr id="5" name="Picture 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2" r="62975"/>
            <a:stretch/>
          </p:blipFill>
          <p:spPr bwMode="auto">
            <a:xfrm>
              <a:off x="3916908" y="1632858"/>
              <a:ext cx="1743655" cy="2000692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859" y="1677813"/>
              <a:ext cx="1115851" cy="36599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58508" y="3840966"/>
            <a:ext cx="3544435" cy="2507878"/>
            <a:chOff x="2696225" y="4254391"/>
            <a:chExt cx="2964338" cy="2097428"/>
          </a:xfrm>
        </p:grpSpPr>
        <p:pic>
          <p:nvPicPr>
            <p:cNvPr id="6" name="Picture 5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5" t="10700"/>
            <a:stretch/>
          </p:blipFill>
          <p:spPr bwMode="auto">
            <a:xfrm>
              <a:off x="2696225" y="4362665"/>
              <a:ext cx="2964338" cy="1989154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874" y="4254391"/>
              <a:ext cx="2052190" cy="59366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469788" y="1507803"/>
            <a:ext cx="3815704" cy="4839155"/>
            <a:chOff x="6262359" y="1642421"/>
            <a:chExt cx="3726564" cy="4726106"/>
          </a:xfrm>
        </p:grpSpPr>
        <p:pic>
          <p:nvPicPr>
            <p:cNvPr id="4" name="Picture 3" descr="Untitled-6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4"/>
            <a:stretch/>
          </p:blipFill>
          <p:spPr bwMode="auto">
            <a:xfrm>
              <a:off x="6262359" y="1642421"/>
              <a:ext cx="3726564" cy="47261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http://cs.uef.fi/mopsi/new_images/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8552">
              <a:off x="7091289" y="2099040"/>
              <a:ext cx="1014294" cy="27734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</p:pic>
      </p:grpSp>
      <p:sp>
        <p:nvSpPr>
          <p:cNvPr id="15" name="Rectangle 14"/>
          <p:cNvSpPr/>
          <p:nvPr/>
        </p:nvSpPr>
        <p:spPr>
          <a:xfrm>
            <a:off x="2327565" y="1506681"/>
            <a:ext cx="2088572" cy="2389909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7244" y="3951912"/>
            <a:ext cx="3548892" cy="2389909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59035" y="1506585"/>
            <a:ext cx="3822520" cy="4831870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11390" y="5659661"/>
            <a:ext cx="807765" cy="631525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iheeseen liittyvä kuv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59" y="1585608"/>
            <a:ext cx="389107" cy="3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965902" y="3590693"/>
            <a:ext cx="2271131" cy="1680118"/>
            <a:chOff x="5965902" y="3590693"/>
            <a:chExt cx="2271131" cy="1680118"/>
          </a:xfrm>
        </p:grpSpPr>
        <p:sp>
          <p:nvSpPr>
            <p:cNvPr id="19" name="Rounded Rectangle 18"/>
            <p:cNvSpPr/>
            <p:nvPr/>
          </p:nvSpPr>
          <p:spPr>
            <a:xfrm>
              <a:off x="5965902" y="3590693"/>
              <a:ext cx="702527" cy="267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Lehmo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582829" y="5003181"/>
              <a:ext cx="654204" cy="267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Kulho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rot="1306768">
            <a:off x="977070" y="1668914"/>
            <a:ext cx="1015663" cy="205344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5400" dirty="0" smtClean="0"/>
              <a:t>6</a:t>
            </a:r>
            <a:r>
              <a:rPr lang="en-US" sz="3600" dirty="0" smtClean="0"/>
              <a:t> ROUTES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61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7" grpId="0" animBg="1"/>
      <p:bldP spid="7" grpId="1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79" y="1809472"/>
            <a:ext cx="4446443" cy="391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Route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91" y="1802307"/>
            <a:ext cx="4446818" cy="39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25" name="Group 1024"/>
          <p:cNvGrpSpPr/>
          <p:nvPr/>
        </p:nvGrpSpPr>
        <p:grpSpPr>
          <a:xfrm>
            <a:off x="3635319" y="3238782"/>
            <a:ext cx="1229824" cy="915920"/>
            <a:chOff x="8158521" y="5070338"/>
            <a:chExt cx="1639765" cy="1221226"/>
          </a:xfrm>
        </p:grpSpPr>
        <p:pic>
          <p:nvPicPr>
            <p:cNvPr id="1026" name="Picture 2" descr="Kuvahaun tulos haulle cycling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01237" y="5070338"/>
              <a:ext cx="660895" cy="660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8158521" y="5676011"/>
              <a:ext cx="163976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19</a:t>
              </a:r>
              <a:r>
                <a:rPr lang="ro-RO" sz="2400" dirty="0" smtClean="0">
                  <a:solidFill>
                    <a:schemeClr val="bg1"/>
                  </a:solidFill>
                </a:rPr>
                <a:t> </a:t>
              </a:r>
              <a:r>
                <a:rPr lang="ro-RO" sz="2400" dirty="0">
                  <a:solidFill>
                    <a:schemeClr val="bg1"/>
                  </a:solidFill>
                </a:rPr>
                <a:t>km/h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90500" y="4785296"/>
            <a:ext cx="5391150" cy="715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MyriadProRegular"/>
              </a:rPr>
              <a:t>K. </a:t>
            </a:r>
            <a:r>
              <a:rPr lang="en-US" sz="1350" dirty="0" err="1">
                <a:latin typeface="MyriadProRegular"/>
              </a:rPr>
              <a:t>Waga</a:t>
            </a:r>
            <a:r>
              <a:rPr lang="en-US" sz="1350" dirty="0">
                <a:latin typeface="MyriadProRegular"/>
              </a:rPr>
              <a:t>, A. </a:t>
            </a:r>
            <a:r>
              <a:rPr lang="en-US" sz="1350" dirty="0" err="1">
                <a:latin typeface="MyriadProRegular"/>
              </a:rPr>
              <a:t>Tabarcea</a:t>
            </a:r>
            <a:r>
              <a:rPr lang="en-US" sz="1350" dirty="0">
                <a:latin typeface="MyriadProRegular"/>
              </a:rPr>
              <a:t>, M. Chen and P. </a:t>
            </a:r>
            <a:r>
              <a:rPr lang="en-US" sz="1350" dirty="0" err="1">
                <a:latin typeface="MyriadProRegular"/>
              </a:rPr>
              <a:t>Fränti</a:t>
            </a:r>
            <a:endParaRPr lang="ro-RO" sz="1350" dirty="0">
              <a:latin typeface="MyriadProRegular"/>
            </a:endParaRPr>
          </a:p>
          <a:p>
            <a:pPr algn="ctr"/>
            <a:r>
              <a:rPr lang="en-US" sz="1350" dirty="0">
                <a:latin typeface="MyriadProRegular"/>
              </a:rPr>
              <a:t>“Detecting movement type by route segmentation and</a:t>
            </a:r>
            <a:r>
              <a:rPr lang="ro-RO" sz="1350" dirty="0">
                <a:latin typeface="MyriadProRegular"/>
              </a:rPr>
              <a:t> </a:t>
            </a:r>
            <a:r>
              <a:rPr lang="en-US" sz="1350" dirty="0">
                <a:latin typeface="MyriadProRegular"/>
              </a:rPr>
              <a:t>classification”</a:t>
            </a:r>
            <a:endParaRPr lang="ro-RO" sz="1350" dirty="0">
              <a:latin typeface="MyriadProRegular"/>
            </a:endParaRPr>
          </a:p>
          <a:p>
            <a:pPr algn="ctr"/>
            <a:r>
              <a:rPr lang="en-US" sz="1350" i="1" dirty="0">
                <a:latin typeface="MyriadProRegular"/>
              </a:rPr>
              <a:t>CollaborateCom'12</a:t>
            </a:r>
            <a:r>
              <a:rPr lang="en-US" sz="1350" dirty="0">
                <a:latin typeface="MyriadProRegular"/>
              </a:rPr>
              <a:t>, Pittsburgh, USA, 2012</a:t>
            </a:r>
            <a:endParaRPr lang="en-US" sz="1350" dirty="0"/>
          </a:p>
        </p:txBody>
      </p:sp>
      <p:grpSp>
        <p:nvGrpSpPr>
          <p:cNvPr id="1028" name="Group 1027"/>
          <p:cNvGrpSpPr/>
          <p:nvPr/>
        </p:nvGrpSpPr>
        <p:grpSpPr>
          <a:xfrm>
            <a:off x="3894290" y="2142369"/>
            <a:ext cx="1334260" cy="461666"/>
            <a:chOff x="5581014" y="1848668"/>
            <a:chExt cx="1779015" cy="615553"/>
          </a:xfrm>
        </p:grpSpPr>
        <p:pic>
          <p:nvPicPr>
            <p:cNvPr id="1032" name="Picture 8" descr="Kuvahaun tulos haulle running man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81014" y="1902528"/>
              <a:ext cx="426032" cy="47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5927584" y="1848668"/>
              <a:ext cx="143244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5</a:t>
              </a:r>
              <a:r>
                <a:rPr lang="ro-RO" sz="2400" dirty="0">
                  <a:solidFill>
                    <a:schemeClr val="bg1"/>
                  </a:solidFill>
                </a:rPr>
                <a:t> km/h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480088" y="2607042"/>
            <a:ext cx="1625574" cy="673767"/>
            <a:chOff x="6591081" y="4767230"/>
            <a:chExt cx="2167432" cy="898355"/>
          </a:xfrm>
        </p:grpSpPr>
        <p:pic>
          <p:nvPicPr>
            <p:cNvPr id="76" name="Picture 2" descr="Kuvahaun tulos haulle cycling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10381">
              <a:off x="6591081" y="4767230"/>
              <a:ext cx="694837" cy="694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7118748" y="5050032"/>
              <a:ext cx="163976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17</a:t>
              </a:r>
              <a:r>
                <a:rPr lang="ro-RO" sz="2400" dirty="0">
                  <a:solidFill>
                    <a:schemeClr val="bg1"/>
                  </a:solidFill>
                </a:rPr>
                <a:t> km/h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79" y="1801105"/>
            <a:ext cx="4446443" cy="391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2731101" y="2103346"/>
            <a:ext cx="3559508" cy="4636123"/>
            <a:chOff x="2731101" y="2221877"/>
            <a:chExt cx="3559508" cy="46361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44942" y="5454787"/>
              <a:ext cx="3445667" cy="140321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101" y="4972246"/>
              <a:ext cx="1797347" cy="51994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258513" y="3369467"/>
              <a:ext cx="418704" cy="401934"/>
              <a:chOff x="7224585" y="703385"/>
              <a:chExt cx="418704" cy="401934"/>
            </a:xfrm>
          </p:grpSpPr>
          <p:sp>
            <p:nvSpPr>
              <p:cNvPr id="5" name="Teardrop 4"/>
              <p:cNvSpPr/>
              <p:nvPr/>
            </p:nvSpPr>
            <p:spPr>
              <a:xfrm rot="8100000">
                <a:off x="7224765" y="703385"/>
                <a:ext cx="401934" cy="401934"/>
              </a:xfrm>
              <a:prstGeom prst="teardrop">
                <a:avLst/>
              </a:prstGeom>
              <a:solidFill>
                <a:schemeClr val="accent4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265174" y="733747"/>
                <a:ext cx="331162" cy="3311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224585" y="708455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774469" y="2221877"/>
              <a:ext cx="418704" cy="401934"/>
              <a:chOff x="7224585" y="703385"/>
              <a:chExt cx="418704" cy="401934"/>
            </a:xfrm>
          </p:grpSpPr>
          <p:sp>
            <p:nvSpPr>
              <p:cNvPr id="31" name="Teardrop 30"/>
              <p:cNvSpPr/>
              <p:nvPr/>
            </p:nvSpPr>
            <p:spPr>
              <a:xfrm rot="8100000">
                <a:off x="7224765" y="703385"/>
                <a:ext cx="401934" cy="401934"/>
              </a:xfrm>
              <a:prstGeom prst="teardrop">
                <a:avLst/>
              </a:prstGeom>
              <a:solidFill>
                <a:schemeClr val="accent4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5174" y="733747"/>
                <a:ext cx="331162" cy="3311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24585" y="708455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5122843" y="3999123"/>
              <a:ext cx="154237" cy="1542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837103" y="5154058"/>
              <a:ext cx="154237" cy="15423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" descr="http://cs.uef.fi/mopsi/new_images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97" y="2037127"/>
            <a:ext cx="1038556" cy="283981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824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391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Route Similarity</a:t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[P2] and [P3]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916516"/>
            <a:ext cx="7772400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latin typeface="MyriadProRegular"/>
              </a:rPr>
              <a:t>R. Mariescu-Istodor, A. </a:t>
            </a:r>
            <a:r>
              <a:rPr lang="en-US" sz="1350" dirty="0" err="1" smtClean="0">
                <a:latin typeface="MyriadProRegular"/>
              </a:rPr>
              <a:t>Tabarcea</a:t>
            </a:r>
            <a:r>
              <a:rPr lang="en-US" sz="1350" dirty="0" smtClean="0">
                <a:latin typeface="MyriadProRegular"/>
              </a:rPr>
              <a:t>, R. </a:t>
            </a:r>
            <a:r>
              <a:rPr lang="en-US" sz="1350" dirty="0" err="1" smtClean="0">
                <a:latin typeface="MyriadProRegular"/>
              </a:rPr>
              <a:t>Saeidi</a:t>
            </a:r>
            <a:r>
              <a:rPr lang="en-US" sz="1350" dirty="0" smtClean="0">
                <a:latin typeface="MyriadProRegular"/>
              </a:rPr>
              <a:t> </a:t>
            </a:r>
            <a:r>
              <a:rPr lang="en-US" sz="1350" dirty="0">
                <a:latin typeface="MyriadProRegular"/>
              </a:rPr>
              <a:t>&amp; </a:t>
            </a:r>
            <a:r>
              <a:rPr lang="en-US" sz="1350" dirty="0" smtClean="0">
                <a:latin typeface="MyriadProRegular"/>
              </a:rPr>
              <a:t>P.</a:t>
            </a:r>
            <a:r>
              <a:rPr lang="en-US" sz="1350" dirty="0">
                <a:latin typeface="MyriadProRegular"/>
              </a:rPr>
              <a:t> </a:t>
            </a:r>
            <a:r>
              <a:rPr lang="en-US" sz="1350" dirty="0" err="1" smtClean="0">
                <a:latin typeface="MyriadProRegular"/>
              </a:rPr>
              <a:t>Fränti</a:t>
            </a:r>
            <a:endParaRPr lang="en-US" sz="1350" dirty="0">
              <a:latin typeface="MyriadProRegular"/>
            </a:endParaRPr>
          </a:p>
          <a:p>
            <a:pPr algn="ctr"/>
            <a:r>
              <a:rPr lang="en-US" sz="1350" dirty="0">
                <a:latin typeface="MyriadProRegular"/>
              </a:rPr>
              <a:t>“Low complexity spatial similarity measure of GPS trajectories”</a:t>
            </a:r>
            <a:endParaRPr lang="en-US" sz="1350" dirty="0" smtClean="0">
              <a:latin typeface="MyriadProRegular"/>
            </a:endParaRPr>
          </a:p>
          <a:p>
            <a:pPr algn="ctr"/>
            <a:r>
              <a:rPr lang="en-US" sz="1350" i="1" dirty="0" err="1" smtClean="0">
                <a:latin typeface="MyriadProRegular"/>
              </a:rPr>
              <a:t>Webist</a:t>
            </a:r>
            <a:r>
              <a:rPr lang="en-US" sz="1350" i="1" dirty="0" smtClean="0">
                <a:latin typeface="MyriadProRegular"/>
              </a:rPr>
              <a:t> 2014</a:t>
            </a:r>
            <a:r>
              <a:rPr lang="en-US" sz="1350" dirty="0" smtClean="0">
                <a:latin typeface="MyriadProRegular"/>
              </a:rPr>
              <a:t>, </a:t>
            </a:r>
            <a:r>
              <a:rPr lang="en-US" sz="1350" dirty="0">
                <a:latin typeface="MyriadProRegular"/>
              </a:rPr>
              <a:t>Barcelona, Spain, pp. </a:t>
            </a:r>
            <a:r>
              <a:rPr lang="en-US" sz="1350" dirty="0" smtClean="0">
                <a:latin typeface="MyriadProRegular"/>
              </a:rPr>
              <a:t>62-69</a:t>
            </a:r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685800" y="4673351"/>
            <a:ext cx="7772400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latin typeface="MyriadProRegular"/>
              </a:rPr>
              <a:t>R. Mariescu-Istodor &amp; P.</a:t>
            </a:r>
            <a:r>
              <a:rPr lang="en-US" sz="1350" dirty="0">
                <a:latin typeface="MyriadProRegular"/>
              </a:rPr>
              <a:t> </a:t>
            </a:r>
            <a:r>
              <a:rPr lang="en-US" sz="1350" dirty="0" err="1" smtClean="0">
                <a:latin typeface="MyriadProRegular"/>
              </a:rPr>
              <a:t>Fränti</a:t>
            </a:r>
            <a:endParaRPr lang="en-US" sz="1350" dirty="0">
              <a:latin typeface="MyriadProRegular"/>
            </a:endParaRPr>
          </a:p>
          <a:p>
            <a:pPr algn="ctr"/>
            <a:r>
              <a:rPr lang="en-US" sz="1350" dirty="0">
                <a:latin typeface="MyriadProRegular"/>
              </a:rPr>
              <a:t>“Grid-based method for GPS route analysis </a:t>
            </a:r>
            <a:r>
              <a:rPr lang="en-US" sz="1350" dirty="0" smtClean="0">
                <a:latin typeface="MyriadProRegular"/>
              </a:rPr>
              <a:t>for retrieval”</a:t>
            </a:r>
          </a:p>
          <a:p>
            <a:pPr algn="ctr"/>
            <a:r>
              <a:rPr lang="en-US" sz="1350" i="1" dirty="0" smtClean="0">
                <a:latin typeface="MyriadProRegular"/>
              </a:rPr>
              <a:t>ACM Transactions on Spatial Algorithms and Systems </a:t>
            </a:r>
            <a:r>
              <a:rPr lang="en-US" sz="1350" i="1" dirty="0">
                <a:latin typeface="MyriadProRegular"/>
              </a:rPr>
              <a:t>3 (3), July 2017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488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857242" y="2214390"/>
            <a:ext cx="1226544" cy="1843491"/>
            <a:chOff x="6632154" y="2214390"/>
            <a:chExt cx="1226544" cy="1843491"/>
          </a:xfrm>
          <a:solidFill>
            <a:srgbClr val="FF7C80"/>
          </a:solidFill>
        </p:grpSpPr>
        <p:sp>
          <p:nvSpPr>
            <p:cNvPr id="49" name="Rectangle 48"/>
            <p:cNvSpPr/>
            <p:nvPr/>
          </p:nvSpPr>
          <p:spPr>
            <a:xfrm>
              <a:off x="7392318" y="2214390"/>
              <a:ext cx="462709" cy="1839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7014071" y="3213255"/>
              <a:ext cx="462709" cy="122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36" y="1642430"/>
            <a:ext cx="3735930" cy="3573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C-SIM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99154" y="1633769"/>
            <a:ext cx="3745694" cy="5057448"/>
            <a:chOff x="4269582" y="1679783"/>
            <a:chExt cx="3652837" cy="4932070"/>
          </a:xfrm>
        </p:grpSpPr>
        <p:pic>
          <p:nvPicPr>
            <p:cNvPr id="7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582" y="1679783"/>
              <a:ext cx="3652837" cy="34984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903" y="5330771"/>
              <a:ext cx="3456195" cy="1281082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3999776" y="3137647"/>
            <a:ext cx="1426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altLang="en-US" sz="10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en-US" sz="3600" baseline="-25000" dirty="0">
              <a:solidFill>
                <a:srgbClr val="D3464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3205" y="1648456"/>
            <a:ext cx="8591824" cy="5063568"/>
            <a:chOff x="1906588" y="1688550"/>
            <a:chExt cx="8378826" cy="4938040"/>
          </a:xfrm>
        </p:grpSpPr>
        <p:pic>
          <p:nvPicPr>
            <p:cNvPr id="10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588" y="5250749"/>
              <a:ext cx="8378826" cy="1375841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132" y="1688550"/>
              <a:ext cx="3643737" cy="3480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4008956" y="3135811"/>
            <a:ext cx="1426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62</a:t>
            </a:r>
            <a:r>
              <a:rPr lang="en-US" altLang="en-US" sz="100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en-US" sz="3600" baseline="-25000" dirty="0">
              <a:solidFill>
                <a:srgbClr val="D3464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627463" y="1984613"/>
            <a:ext cx="1687110" cy="2307731"/>
            <a:chOff x="6629808" y="2212044"/>
            <a:chExt cx="1687110" cy="2307731"/>
          </a:xfrm>
          <a:solidFill>
            <a:schemeClr val="bg1">
              <a:lumMod val="85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7387883" y="2212044"/>
              <a:ext cx="929035" cy="1839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7007996" y="3211425"/>
              <a:ext cx="930162" cy="1686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3334" y="2214390"/>
            <a:ext cx="1839817" cy="2456762"/>
            <a:chOff x="6632154" y="2214390"/>
            <a:chExt cx="1839817" cy="2456762"/>
          </a:xfrm>
        </p:grpSpPr>
        <p:grpSp>
          <p:nvGrpSpPr>
            <p:cNvPr id="30" name="Group 29"/>
            <p:cNvGrpSpPr/>
            <p:nvPr/>
          </p:nvGrpSpPr>
          <p:grpSpPr>
            <a:xfrm>
              <a:off x="6923183" y="2214390"/>
              <a:ext cx="1407403" cy="2456762"/>
              <a:chOff x="6925019" y="2011497"/>
              <a:chExt cx="1407403" cy="225845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7394154" y="2011497"/>
                <a:ext cx="0" cy="2258458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863289" y="2011497"/>
                <a:ext cx="0" cy="2258458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332422" y="2011497"/>
                <a:ext cx="0" cy="2258458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925019" y="2011497"/>
                <a:ext cx="0" cy="2258458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6632154" y="2649561"/>
              <a:ext cx="1839817" cy="1872867"/>
              <a:chOff x="6531164" y="2649561"/>
              <a:chExt cx="1990381" cy="187286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>
                <a:off x="7527273" y="2124423"/>
                <a:ext cx="0" cy="198854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7527273" y="2593558"/>
                <a:ext cx="0" cy="198854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7527273" y="3062691"/>
                <a:ext cx="0" cy="198854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7527273" y="1655288"/>
                <a:ext cx="0" cy="198854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7525437" y="3528155"/>
                <a:ext cx="0" cy="198854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/>
          <p:nvPr/>
        </p:nvGrpSpPr>
        <p:grpSpPr>
          <a:xfrm>
            <a:off x="6857242" y="2214390"/>
            <a:ext cx="1156771" cy="1751847"/>
            <a:chOff x="6632154" y="2214390"/>
            <a:chExt cx="1156771" cy="1751847"/>
          </a:xfrm>
        </p:grpSpPr>
        <p:sp>
          <p:nvSpPr>
            <p:cNvPr id="4" name="Freeform 3"/>
            <p:cNvSpPr/>
            <p:nvPr/>
          </p:nvSpPr>
          <p:spPr>
            <a:xfrm>
              <a:off x="6633327" y="2214390"/>
              <a:ext cx="925892" cy="1526013"/>
            </a:xfrm>
            <a:custGeom>
              <a:avLst/>
              <a:gdLst>
                <a:gd name="connsiteX0" fmla="*/ 0 w 916047"/>
                <a:gd name="connsiteY0" fmla="*/ 1531344 h 1531344"/>
                <a:gd name="connsiteX1" fmla="*/ 627962 w 916047"/>
                <a:gd name="connsiteY1" fmla="*/ 1520327 h 1531344"/>
                <a:gd name="connsiteX2" fmla="*/ 716097 w 916047"/>
                <a:gd name="connsiteY2" fmla="*/ 1487277 h 1531344"/>
                <a:gd name="connsiteX3" fmla="*/ 749147 w 916047"/>
                <a:gd name="connsiteY3" fmla="*/ 1476260 h 1531344"/>
                <a:gd name="connsiteX4" fmla="*/ 826265 w 916047"/>
                <a:gd name="connsiteY4" fmla="*/ 1432192 h 1531344"/>
                <a:gd name="connsiteX5" fmla="*/ 892367 w 916047"/>
                <a:gd name="connsiteY5" fmla="*/ 1366091 h 1531344"/>
                <a:gd name="connsiteX6" fmla="*/ 892367 w 916047"/>
                <a:gd name="connsiteY6" fmla="*/ 1013551 h 1531344"/>
                <a:gd name="connsiteX7" fmla="*/ 870333 w 916047"/>
                <a:gd name="connsiteY7" fmla="*/ 826265 h 1531344"/>
                <a:gd name="connsiteX8" fmla="*/ 848299 w 916047"/>
                <a:gd name="connsiteY8" fmla="*/ 694062 h 1531344"/>
                <a:gd name="connsiteX9" fmla="*/ 837282 w 916047"/>
                <a:gd name="connsiteY9" fmla="*/ 594910 h 1531344"/>
                <a:gd name="connsiteX10" fmla="*/ 837282 w 916047"/>
                <a:gd name="connsiteY10" fmla="*/ 0 h 1531344"/>
                <a:gd name="connsiteX0" fmla="*/ 0 w 933889"/>
                <a:gd name="connsiteY0" fmla="*/ 1531344 h 1531344"/>
                <a:gd name="connsiteX1" fmla="*/ 645804 w 933889"/>
                <a:gd name="connsiteY1" fmla="*/ 1520327 h 1531344"/>
                <a:gd name="connsiteX2" fmla="*/ 733939 w 933889"/>
                <a:gd name="connsiteY2" fmla="*/ 1487277 h 1531344"/>
                <a:gd name="connsiteX3" fmla="*/ 766989 w 933889"/>
                <a:gd name="connsiteY3" fmla="*/ 1476260 h 1531344"/>
                <a:gd name="connsiteX4" fmla="*/ 844107 w 933889"/>
                <a:gd name="connsiteY4" fmla="*/ 1432192 h 1531344"/>
                <a:gd name="connsiteX5" fmla="*/ 910209 w 933889"/>
                <a:gd name="connsiteY5" fmla="*/ 1366091 h 1531344"/>
                <a:gd name="connsiteX6" fmla="*/ 910209 w 933889"/>
                <a:gd name="connsiteY6" fmla="*/ 1013551 h 1531344"/>
                <a:gd name="connsiteX7" fmla="*/ 888175 w 933889"/>
                <a:gd name="connsiteY7" fmla="*/ 826265 h 1531344"/>
                <a:gd name="connsiteX8" fmla="*/ 866141 w 933889"/>
                <a:gd name="connsiteY8" fmla="*/ 694062 h 1531344"/>
                <a:gd name="connsiteX9" fmla="*/ 855124 w 933889"/>
                <a:gd name="connsiteY9" fmla="*/ 594910 h 1531344"/>
                <a:gd name="connsiteX10" fmla="*/ 855124 w 933889"/>
                <a:gd name="connsiteY10" fmla="*/ 0 h 1531344"/>
                <a:gd name="connsiteX0" fmla="*/ 0 w 928558"/>
                <a:gd name="connsiteY0" fmla="*/ 1531344 h 1531344"/>
                <a:gd name="connsiteX1" fmla="*/ 640473 w 928558"/>
                <a:gd name="connsiteY1" fmla="*/ 1520327 h 1531344"/>
                <a:gd name="connsiteX2" fmla="*/ 728608 w 928558"/>
                <a:gd name="connsiteY2" fmla="*/ 1487277 h 1531344"/>
                <a:gd name="connsiteX3" fmla="*/ 761658 w 928558"/>
                <a:gd name="connsiteY3" fmla="*/ 1476260 h 1531344"/>
                <a:gd name="connsiteX4" fmla="*/ 838776 w 928558"/>
                <a:gd name="connsiteY4" fmla="*/ 1432192 h 1531344"/>
                <a:gd name="connsiteX5" fmla="*/ 904878 w 928558"/>
                <a:gd name="connsiteY5" fmla="*/ 1366091 h 1531344"/>
                <a:gd name="connsiteX6" fmla="*/ 904878 w 928558"/>
                <a:gd name="connsiteY6" fmla="*/ 1013551 h 1531344"/>
                <a:gd name="connsiteX7" fmla="*/ 882844 w 928558"/>
                <a:gd name="connsiteY7" fmla="*/ 826265 h 1531344"/>
                <a:gd name="connsiteX8" fmla="*/ 860810 w 928558"/>
                <a:gd name="connsiteY8" fmla="*/ 694062 h 1531344"/>
                <a:gd name="connsiteX9" fmla="*/ 849793 w 928558"/>
                <a:gd name="connsiteY9" fmla="*/ 594910 h 1531344"/>
                <a:gd name="connsiteX10" fmla="*/ 849793 w 928558"/>
                <a:gd name="connsiteY10" fmla="*/ 0 h 1531344"/>
                <a:gd name="connsiteX0" fmla="*/ 0 w 925892"/>
                <a:gd name="connsiteY0" fmla="*/ 1526013 h 1526013"/>
                <a:gd name="connsiteX1" fmla="*/ 637807 w 925892"/>
                <a:gd name="connsiteY1" fmla="*/ 1520327 h 1526013"/>
                <a:gd name="connsiteX2" fmla="*/ 725942 w 925892"/>
                <a:gd name="connsiteY2" fmla="*/ 1487277 h 1526013"/>
                <a:gd name="connsiteX3" fmla="*/ 758992 w 925892"/>
                <a:gd name="connsiteY3" fmla="*/ 1476260 h 1526013"/>
                <a:gd name="connsiteX4" fmla="*/ 836110 w 925892"/>
                <a:gd name="connsiteY4" fmla="*/ 1432192 h 1526013"/>
                <a:gd name="connsiteX5" fmla="*/ 902212 w 925892"/>
                <a:gd name="connsiteY5" fmla="*/ 1366091 h 1526013"/>
                <a:gd name="connsiteX6" fmla="*/ 902212 w 925892"/>
                <a:gd name="connsiteY6" fmla="*/ 1013551 h 1526013"/>
                <a:gd name="connsiteX7" fmla="*/ 880178 w 925892"/>
                <a:gd name="connsiteY7" fmla="*/ 826265 h 1526013"/>
                <a:gd name="connsiteX8" fmla="*/ 858144 w 925892"/>
                <a:gd name="connsiteY8" fmla="*/ 694062 h 1526013"/>
                <a:gd name="connsiteX9" fmla="*/ 847127 w 925892"/>
                <a:gd name="connsiteY9" fmla="*/ 594910 h 1526013"/>
                <a:gd name="connsiteX10" fmla="*/ 847127 w 925892"/>
                <a:gd name="connsiteY10" fmla="*/ 0 h 152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5892" h="1526013">
                  <a:moveTo>
                    <a:pt x="0" y="1526013"/>
                  </a:moveTo>
                  <a:lnTo>
                    <a:pt x="637807" y="1520327"/>
                  </a:lnTo>
                  <a:cubicBezTo>
                    <a:pt x="758797" y="1513871"/>
                    <a:pt x="693654" y="1501114"/>
                    <a:pt x="725942" y="1487277"/>
                  </a:cubicBezTo>
                  <a:cubicBezTo>
                    <a:pt x="736616" y="1482703"/>
                    <a:pt x="748318" y="1480834"/>
                    <a:pt x="758992" y="1476260"/>
                  </a:cubicBezTo>
                  <a:cubicBezTo>
                    <a:pt x="778257" y="1468004"/>
                    <a:pt x="818939" y="1447455"/>
                    <a:pt x="836110" y="1432192"/>
                  </a:cubicBezTo>
                  <a:cubicBezTo>
                    <a:pt x="859400" y="1411490"/>
                    <a:pt x="902212" y="1366091"/>
                    <a:pt x="902212" y="1366091"/>
                  </a:cubicBezTo>
                  <a:cubicBezTo>
                    <a:pt x="946436" y="1233410"/>
                    <a:pt x="918096" y="1331242"/>
                    <a:pt x="902212" y="1013551"/>
                  </a:cubicBezTo>
                  <a:cubicBezTo>
                    <a:pt x="898374" y="936781"/>
                    <a:pt x="892796" y="895665"/>
                    <a:pt x="880178" y="826265"/>
                  </a:cubicBezTo>
                  <a:cubicBezTo>
                    <a:pt x="864789" y="741624"/>
                    <a:pt x="870811" y="795394"/>
                    <a:pt x="858144" y="694062"/>
                  </a:cubicBezTo>
                  <a:cubicBezTo>
                    <a:pt x="854019" y="661065"/>
                    <a:pt x="847655" y="628160"/>
                    <a:pt x="847127" y="594910"/>
                  </a:cubicBezTo>
                  <a:cubicBezTo>
                    <a:pt x="843980" y="396632"/>
                    <a:pt x="847127" y="198303"/>
                    <a:pt x="847127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632154" y="2214390"/>
              <a:ext cx="1156771" cy="1751847"/>
            </a:xfrm>
            <a:custGeom>
              <a:avLst/>
              <a:gdLst>
                <a:gd name="connsiteX0" fmla="*/ 1156771 w 1156771"/>
                <a:gd name="connsiteY0" fmla="*/ 0 h 1751847"/>
                <a:gd name="connsiteX1" fmla="*/ 1145754 w 1156771"/>
                <a:gd name="connsiteY1" fmla="*/ 539827 h 1751847"/>
                <a:gd name="connsiteX2" fmla="*/ 1134738 w 1156771"/>
                <a:gd name="connsiteY2" fmla="*/ 1509311 h 1751847"/>
                <a:gd name="connsiteX3" fmla="*/ 1112704 w 1156771"/>
                <a:gd name="connsiteY3" fmla="*/ 1553379 h 1751847"/>
                <a:gd name="connsiteX4" fmla="*/ 1101687 w 1156771"/>
                <a:gd name="connsiteY4" fmla="*/ 1597446 h 1751847"/>
                <a:gd name="connsiteX5" fmla="*/ 1090670 w 1156771"/>
                <a:gd name="connsiteY5" fmla="*/ 1630497 h 1751847"/>
                <a:gd name="connsiteX6" fmla="*/ 1079653 w 1156771"/>
                <a:gd name="connsiteY6" fmla="*/ 1674564 h 1751847"/>
                <a:gd name="connsiteX7" fmla="*/ 1035586 w 1156771"/>
                <a:gd name="connsiteY7" fmla="*/ 1696598 h 1751847"/>
                <a:gd name="connsiteX8" fmla="*/ 914400 w 1156771"/>
                <a:gd name="connsiteY8" fmla="*/ 1729649 h 1751847"/>
                <a:gd name="connsiteX9" fmla="*/ 870333 w 1156771"/>
                <a:gd name="connsiteY9" fmla="*/ 1740665 h 1751847"/>
                <a:gd name="connsiteX10" fmla="*/ 88135 w 1156771"/>
                <a:gd name="connsiteY10" fmla="*/ 1751682 h 1751847"/>
                <a:gd name="connsiteX11" fmla="*/ 0 w 1156771"/>
                <a:gd name="connsiteY11" fmla="*/ 1751682 h 175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771" h="1751847">
                  <a:moveTo>
                    <a:pt x="1156771" y="0"/>
                  </a:moveTo>
                  <a:cubicBezTo>
                    <a:pt x="1153099" y="179942"/>
                    <a:pt x="1148381" y="359866"/>
                    <a:pt x="1145754" y="539827"/>
                  </a:cubicBezTo>
                  <a:cubicBezTo>
                    <a:pt x="1141037" y="862975"/>
                    <a:pt x="1145271" y="1186300"/>
                    <a:pt x="1134738" y="1509311"/>
                  </a:cubicBezTo>
                  <a:cubicBezTo>
                    <a:pt x="1134203" y="1525725"/>
                    <a:pt x="1118471" y="1538002"/>
                    <a:pt x="1112704" y="1553379"/>
                  </a:cubicBezTo>
                  <a:cubicBezTo>
                    <a:pt x="1107388" y="1567556"/>
                    <a:pt x="1105847" y="1582887"/>
                    <a:pt x="1101687" y="1597446"/>
                  </a:cubicBezTo>
                  <a:cubicBezTo>
                    <a:pt x="1098497" y="1608612"/>
                    <a:pt x="1093860" y="1619331"/>
                    <a:pt x="1090670" y="1630497"/>
                  </a:cubicBezTo>
                  <a:cubicBezTo>
                    <a:pt x="1086510" y="1645056"/>
                    <a:pt x="1089346" y="1662932"/>
                    <a:pt x="1079653" y="1674564"/>
                  </a:cubicBezTo>
                  <a:cubicBezTo>
                    <a:pt x="1069139" y="1687180"/>
                    <a:pt x="1050681" y="1690129"/>
                    <a:pt x="1035586" y="1696598"/>
                  </a:cubicBezTo>
                  <a:cubicBezTo>
                    <a:pt x="1006757" y="1708953"/>
                    <a:pt x="927877" y="1726280"/>
                    <a:pt x="914400" y="1729649"/>
                  </a:cubicBezTo>
                  <a:cubicBezTo>
                    <a:pt x="899711" y="1733321"/>
                    <a:pt x="885473" y="1740452"/>
                    <a:pt x="870333" y="1740665"/>
                  </a:cubicBezTo>
                  <a:lnTo>
                    <a:pt x="88135" y="1751682"/>
                  </a:lnTo>
                  <a:cubicBezTo>
                    <a:pt x="58759" y="1752054"/>
                    <a:pt x="29378" y="1751682"/>
                    <a:pt x="0" y="175168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06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2587 -0.034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3845</TotalTime>
  <Words>1189</Words>
  <Application>Microsoft Office PowerPoint</Application>
  <PresentationFormat>On-screen Show (4:3)</PresentationFormat>
  <Paragraphs>234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MyriadProRegular</vt:lpstr>
      <vt:lpstr>Tahoma</vt:lpstr>
      <vt:lpstr>Office Theme</vt:lpstr>
      <vt:lpstr> GPS Trajectories</vt:lpstr>
      <vt:lpstr>PowerPoint Presentation</vt:lpstr>
      <vt:lpstr>Route Visualization [P1]</vt:lpstr>
      <vt:lpstr>System Workflow</vt:lpstr>
      <vt:lpstr>System Performance</vt:lpstr>
      <vt:lpstr>Different Solutions</vt:lpstr>
      <vt:lpstr>Route Analysis</vt:lpstr>
      <vt:lpstr>Route Similarity [P2] and [P3]</vt:lpstr>
      <vt:lpstr>C-SIM</vt:lpstr>
      <vt:lpstr>Different Similarity Measures</vt:lpstr>
      <vt:lpstr>Longest Common Subsequence</vt:lpstr>
      <vt:lpstr>Frechet Distance</vt:lpstr>
      <vt:lpstr>Dynamic Time Warping</vt:lpstr>
      <vt:lpstr>C-SIM is Faster</vt:lpstr>
      <vt:lpstr>Other Grid Operations</vt:lpstr>
      <vt:lpstr>Other Grid Operations</vt:lpstr>
      <vt:lpstr>Route Search [P3] and [P4]</vt:lpstr>
      <vt:lpstr>???</vt:lpstr>
      <vt:lpstr>PowerPoint Presentation</vt:lpstr>
      <vt:lpstr>PowerPoint Presentation</vt:lpstr>
      <vt:lpstr>Road Network Extraction [P5]</vt:lpstr>
      <vt:lpstr>Finding Intersections</vt:lpstr>
      <vt:lpstr>Finding Intersections</vt:lpstr>
      <vt:lpstr>Creating Segments</vt:lpstr>
      <vt:lpstr>Evaluation</vt:lpstr>
      <vt:lpstr>Conclusions</vt:lpstr>
      <vt:lpstr>Thank you!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Management and Search of GPS Routes</dc:title>
  <dc:creator>Radu Mariescu-Istodor</dc:creator>
  <cp:lastModifiedBy>Radu Mariescu-Istodor</cp:lastModifiedBy>
  <cp:revision>135</cp:revision>
  <dcterms:created xsi:type="dcterms:W3CDTF">2017-08-21T07:18:38Z</dcterms:created>
  <dcterms:modified xsi:type="dcterms:W3CDTF">2018-10-23T06:31:22Z</dcterms:modified>
</cp:coreProperties>
</file>