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62" r:id="rId2"/>
    <p:sldId id="268" r:id="rId3"/>
    <p:sldId id="269" r:id="rId4"/>
    <p:sldId id="270" r:id="rId5"/>
    <p:sldId id="271" r:id="rId6"/>
    <p:sldId id="273" r:id="rId7"/>
    <p:sldId id="263" r:id="rId8"/>
    <p:sldId id="264" r:id="rId9"/>
    <p:sldId id="265" r:id="rId10"/>
    <p:sldId id="275" r:id="rId11"/>
    <p:sldId id="266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8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887" autoAdjust="0"/>
  </p:normalViewPr>
  <p:slideViewPr>
    <p:cSldViewPr snapToGrid="0" showGuides="1">
      <p:cViewPr varScale="1">
        <p:scale>
          <a:sx n="65" d="100"/>
          <a:sy n="65" d="100"/>
        </p:scale>
        <p:origin x="562" y="43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2D7AF-C8FF-42F6-8B1E-03E06CB8368B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59578-9DFC-4202-B06F-C68068E5DC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38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Tissot’s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indicatrix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deformation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13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Tissot’s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indicatrix</a:t>
            </a:r>
            <a:r>
              <a:rPr lang="fi-FI" baseline="0" dirty="0" smtClean="0"/>
              <a:t> of </a:t>
            </a:r>
            <a:r>
              <a:rPr lang="fi-FI" baseline="0" smtClean="0"/>
              <a:t>deformation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13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Tissot’s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indicatrix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deformation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13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Tissot’s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indicatrix</a:t>
            </a:r>
            <a:r>
              <a:rPr lang="fi-FI" baseline="0" dirty="0" smtClean="0"/>
              <a:t> of </a:t>
            </a:r>
            <a:r>
              <a:rPr lang="fi-FI" baseline="0" smtClean="0"/>
              <a:t>deformation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13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2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8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3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42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43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2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07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04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11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E1D96-B6C8-4962-8321-01300D6407E6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729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ruler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52" y="1734835"/>
            <a:ext cx="6452096" cy="32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2217353"/>
            <a:ext cx="9144000" cy="1576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4800" b="1" dirty="0" smtClean="0">
                <a:solidFill>
                  <a:srgbClr val="0000FF"/>
                </a:solidFill>
                <a:ea typeface="+mj-ea"/>
                <a:cs typeface="+mj-cs"/>
              </a:rPr>
              <a:t>Projections and distances</a:t>
            </a:r>
            <a:endParaRPr lang="fi-FI" sz="4800" b="1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4590338"/>
            <a:ext cx="9144000" cy="10527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Radu Mariescu-Istodor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.10.2018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" name="Picture 2" descr="UEF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12750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comp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1196326" y="702495"/>
            <a:ext cx="2193835" cy="1707634"/>
          </a:xfrm>
          <a:prstGeom prst="rect">
            <a:avLst/>
          </a:prstGeom>
          <a:noFill/>
          <a:effectLst>
            <a:glow rad="2667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24000" y="1933575"/>
            <a:ext cx="9144000" cy="1576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dirty="0" smtClean="0"/>
              <a:t>LAMAD</a:t>
            </a:r>
            <a:br>
              <a:rPr lang="en-US" dirty="0" smtClean="0"/>
            </a:br>
            <a:endParaRPr lang="fi-FI" sz="48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5111" y="1434408"/>
            <a:ext cx="2032488" cy="4071408"/>
          </a:xfrm>
          <a:prstGeom prst="rect">
            <a:avLst/>
          </a:prstGeom>
          <a:effectLst>
            <a:glow rad="127000">
              <a:schemeClr val="tx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67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7888" y="2767013"/>
            <a:ext cx="10515600" cy="1325562"/>
          </a:xfrm>
        </p:spPr>
        <p:txBody>
          <a:bodyPr/>
          <a:lstStyle/>
          <a:p>
            <a:pPr algn="ctr" eaLnBrk="1" hangingPunct="1"/>
            <a:r>
              <a:rPr lang="en-US" altLang="fi-FI" dirty="0" smtClean="0"/>
              <a:t>Demo 2</a:t>
            </a:r>
          </a:p>
        </p:txBody>
      </p:sp>
    </p:spTree>
    <p:extLst>
      <p:ext uri="{BB962C8B-B14F-4D97-AF65-F5344CB8AC3E}">
        <p14:creationId xmlns:p14="http://schemas.microsoft.com/office/powerpoint/2010/main" val="8910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</a:t>
            </a:r>
            <a:endParaRPr lang="en-US" dirty="0"/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 rotWithShape="1">
          <a:blip r:embed="rId2"/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6134" y="1447797"/>
            <a:ext cx="26180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Tuusniemi</a:t>
            </a:r>
            <a:endParaRPr lang="en-US" sz="4400" dirty="0" smtClean="0"/>
          </a:p>
          <a:p>
            <a:pPr algn="ctr"/>
            <a:r>
              <a:rPr lang="en-US" sz="3200" dirty="0" smtClean="0"/>
              <a:t>62.81N 28.49E</a:t>
            </a:r>
            <a:endParaRPr lang="fi-FI" sz="3200" dirty="0"/>
          </a:p>
        </p:txBody>
      </p:sp>
      <p:sp>
        <p:nvSpPr>
          <p:cNvPr id="7" name="Freeform 6"/>
          <p:cNvSpPr/>
          <p:nvPr/>
        </p:nvSpPr>
        <p:spPr>
          <a:xfrm>
            <a:off x="6427694" y="1792941"/>
            <a:ext cx="1649506" cy="1488141"/>
          </a:xfrm>
          <a:custGeom>
            <a:avLst/>
            <a:gdLst>
              <a:gd name="connsiteX0" fmla="*/ 0 w 1649506"/>
              <a:gd name="connsiteY0" fmla="*/ 0 h 1488141"/>
              <a:gd name="connsiteX1" fmla="*/ 582706 w 1649506"/>
              <a:gd name="connsiteY1" fmla="*/ 277906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82706 w 1649506"/>
              <a:gd name="connsiteY1" fmla="*/ 277906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58891"/>
              <a:gd name="connsiteY0" fmla="*/ 0 h 1488141"/>
              <a:gd name="connsiteX1" fmla="*/ 582706 w 1658891"/>
              <a:gd name="connsiteY1" fmla="*/ 277906 h 1488141"/>
              <a:gd name="connsiteX2" fmla="*/ 1452282 w 1658891"/>
              <a:gd name="connsiteY2" fmla="*/ 1048871 h 1488141"/>
              <a:gd name="connsiteX3" fmla="*/ 1649506 w 1658891"/>
              <a:gd name="connsiteY3" fmla="*/ 1488141 h 1488141"/>
              <a:gd name="connsiteX0" fmla="*/ 0 w 1649506"/>
              <a:gd name="connsiteY0" fmla="*/ 0 h 1488141"/>
              <a:gd name="connsiteX1" fmla="*/ 582706 w 1649506"/>
              <a:gd name="connsiteY1" fmla="*/ 277906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82706 w 1649506"/>
              <a:gd name="connsiteY1" fmla="*/ 277906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62999 w 1649506"/>
              <a:gd name="connsiteY1" fmla="*/ 238492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62999 w 1649506"/>
              <a:gd name="connsiteY1" fmla="*/ 238492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62999 w 1649506"/>
              <a:gd name="connsiteY1" fmla="*/ 238492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62999 w 1649506"/>
              <a:gd name="connsiteY1" fmla="*/ 238492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32575 w 1649506"/>
              <a:gd name="connsiteY2" fmla="*/ 1064637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32575 w 1649506"/>
              <a:gd name="connsiteY2" fmla="*/ 1064637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32575 w 1649506"/>
              <a:gd name="connsiteY2" fmla="*/ 1064637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24693 w 1649506"/>
              <a:gd name="connsiteY2" fmla="*/ 1064637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24693 w 1649506"/>
              <a:gd name="connsiteY2" fmla="*/ 1064637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24693 w 1649506"/>
              <a:gd name="connsiteY2" fmla="*/ 1064637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24693 w 1649506"/>
              <a:gd name="connsiteY2" fmla="*/ 1064637 h 1488141"/>
              <a:gd name="connsiteX3" fmla="*/ 1649506 w 1649506"/>
              <a:gd name="connsiteY3" fmla="*/ 1488141 h 148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9506" h="1488141">
                <a:moveTo>
                  <a:pt x="0" y="0"/>
                </a:moveTo>
                <a:cubicBezTo>
                  <a:pt x="170329" y="51547"/>
                  <a:pt x="265772" y="87330"/>
                  <a:pt x="547234" y="254258"/>
                </a:cubicBezTo>
                <a:cubicBezTo>
                  <a:pt x="939053" y="507897"/>
                  <a:pt x="1128652" y="713158"/>
                  <a:pt x="1424693" y="1064637"/>
                </a:cubicBezTo>
                <a:cubicBezTo>
                  <a:pt x="1555196" y="1226929"/>
                  <a:pt x="1639794" y="1369359"/>
                  <a:pt x="1649506" y="1488141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8758351" y="3814055"/>
            <a:ext cx="281359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Dubai</a:t>
            </a:r>
          </a:p>
          <a:p>
            <a:pPr algn="ctr"/>
            <a:r>
              <a:rPr lang="en-US" sz="3200" dirty="0" smtClean="0"/>
              <a:t>25.20N 55.43E </a:t>
            </a:r>
            <a:endParaRPr lang="fi-FI" sz="3200" dirty="0"/>
          </a:p>
        </p:txBody>
      </p:sp>
      <p:cxnSp>
        <p:nvCxnSpPr>
          <p:cNvPr id="9" name="Straight Connector 8"/>
          <p:cNvCxnSpPr>
            <a:endCxn id="14" idx="1"/>
          </p:cNvCxnSpPr>
          <p:nvPr/>
        </p:nvCxnSpPr>
        <p:spPr>
          <a:xfrm>
            <a:off x="6472603" y="1825650"/>
            <a:ext cx="1581273" cy="142887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96000" y="3280558"/>
            <a:ext cx="1970314" cy="85964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96000" y="1802081"/>
            <a:ext cx="340426" cy="233811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409850" y="1762897"/>
            <a:ext cx="62753" cy="627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/>
          <p:nvPr/>
        </p:nvSpPr>
        <p:spPr>
          <a:xfrm>
            <a:off x="8044686" y="3245333"/>
            <a:ext cx="62753" cy="627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Group 15"/>
          <p:cNvGrpSpPr/>
          <p:nvPr/>
        </p:nvGrpSpPr>
        <p:grpSpPr>
          <a:xfrm>
            <a:off x="6287984" y="1188494"/>
            <a:ext cx="4114958" cy="2303654"/>
            <a:chOff x="6287984" y="1188494"/>
            <a:chExt cx="4114958" cy="2303654"/>
          </a:xfrm>
        </p:grpSpPr>
        <p:sp>
          <p:nvSpPr>
            <p:cNvPr id="3" name="TextBox 2"/>
            <p:cNvSpPr txBox="1"/>
            <p:nvPr/>
          </p:nvSpPr>
          <p:spPr>
            <a:xfrm>
              <a:off x="6287984" y="1188494"/>
              <a:ext cx="1927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= (x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, y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, z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)</a:t>
              </a:r>
              <a:endParaRPr lang="fi-FI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72605" y="3030483"/>
              <a:ext cx="1930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= (x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, y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, z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)</a:t>
              </a:r>
              <a:endParaRPr lang="fi-FI" sz="2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30028" y="3175086"/>
            <a:ext cx="2235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Haversine</a:t>
            </a:r>
            <a:endParaRPr lang="fi-FI" sz="4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5279" y="2547554"/>
            <a:ext cx="21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Euclidean</a:t>
            </a:r>
            <a:endParaRPr lang="fi-FI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7888" y="2767013"/>
            <a:ext cx="10515600" cy="1325562"/>
          </a:xfrm>
        </p:spPr>
        <p:txBody>
          <a:bodyPr/>
          <a:lstStyle/>
          <a:p>
            <a:pPr algn="ctr" eaLnBrk="1" hangingPunct="1"/>
            <a:r>
              <a:rPr lang="en-US" altLang="fi-FI" dirty="0" smtClean="0"/>
              <a:t>Demo 3</a:t>
            </a:r>
          </a:p>
        </p:txBody>
      </p:sp>
    </p:spTree>
    <p:extLst>
      <p:ext uri="{BB962C8B-B14F-4D97-AF65-F5344CB8AC3E}">
        <p14:creationId xmlns:p14="http://schemas.microsoft.com/office/powerpoint/2010/main" val="20773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066800" y="1740533"/>
            <a:ext cx="4806462" cy="4818184"/>
          </a:xfrm>
          <a:custGeom>
            <a:avLst/>
            <a:gdLst>
              <a:gd name="connsiteX0" fmla="*/ 0 w 4806462"/>
              <a:gd name="connsiteY0" fmla="*/ 2825261 h 4818184"/>
              <a:gd name="connsiteX1" fmla="*/ 0 w 4806462"/>
              <a:gd name="connsiteY1" fmla="*/ 4818184 h 4818184"/>
              <a:gd name="connsiteX2" fmla="*/ 1746738 w 4806462"/>
              <a:gd name="connsiteY2" fmla="*/ 4818184 h 4818184"/>
              <a:gd name="connsiteX3" fmla="*/ 4806462 w 4806462"/>
              <a:gd name="connsiteY3" fmla="*/ 1946030 h 4818184"/>
              <a:gd name="connsiteX4" fmla="*/ 4806462 w 4806462"/>
              <a:gd name="connsiteY4" fmla="*/ 0 h 4818184"/>
              <a:gd name="connsiteX5" fmla="*/ 3153508 w 4806462"/>
              <a:gd name="connsiteY5" fmla="*/ 0 h 4818184"/>
              <a:gd name="connsiteX6" fmla="*/ 0 w 4806462"/>
              <a:gd name="connsiteY6" fmla="*/ 2825261 h 4818184"/>
              <a:gd name="connsiteX0" fmla="*/ 0 w 4806462"/>
              <a:gd name="connsiteY0" fmla="*/ 2825261 h 4818184"/>
              <a:gd name="connsiteX1" fmla="*/ 0 w 4806462"/>
              <a:gd name="connsiteY1" fmla="*/ 4818184 h 4818184"/>
              <a:gd name="connsiteX2" fmla="*/ 1746738 w 4806462"/>
              <a:gd name="connsiteY2" fmla="*/ 4818184 h 4818184"/>
              <a:gd name="connsiteX3" fmla="*/ 4806462 w 4806462"/>
              <a:gd name="connsiteY3" fmla="*/ 1946030 h 4818184"/>
              <a:gd name="connsiteX4" fmla="*/ 4806462 w 4806462"/>
              <a:gd name="connsiteY4" fmla="*/ 0 h 4818184"/>
              <a:gd name="connsiteX5" fmla="*/ 2884567 w 4806462"/>
              <a:gd name="connsiteY5" fmla="*/ 0 h 4818184"/>
              <a:gd name="connsiteX6" fmla="*/ 0 w 4806462"/>
              <a:gd name="connsiteY6" fmla="*/ 2825261 h 4818184"/>
              <a:gd name="connsiteX0" fmla="*/ 0 w 4806462"/>
              <a:gd name="connsiteY0" fmla="*/ 2556319 h 4818184"/>
              <a:gd name="connsiteX1" fmla="*/ 0 w 4806462"/>
              <a:gd name="connsiteY1" fmla="*/ 4818184 h 4818184"/>
              <a:gd name="connsiteX2" fmla="*/ 1746738 w 4806462"/>
              <a:gd name="connsiteY2" fmla="*/ 4818184 h 4818184"/>
              <a:gd name="connsiteX3" fmla="*/ 4806462 w 4806462"/>
              <a:gd name="connsiteY3" fmla="*/ 1946030 h 4818184"/>
              <a:gd name="connsiteX4" fmla="*/ 4806462 w 4806462"/>
              <a:gd name="connsiteY4" fmla="*/ 0 h 4818184"/>
              <a:gd name="connsiteX5" fmla="*/ 2884567 w 4806462"/>
              <a:gd name="connsiteY5" fmla="*/ 0 h 4818184"/>
              <a:gd name="connsiteX6" fmla="*/ 0 w 4806462"/>
              <a:gd name="connsiteY6" fmla="*/ 2556319 h 48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462" h="4818184">
                <a:moveTo>
                  <a:pt x="0" y="2556319"/>
                </a:moveTo>
                <a:lnTo>
                  <a:pt x="0" y="4818184"/>
                </a:lnTo>
                <a:lnTo>
                  <a:pt x="1746738" y="4818184"/>
                </a:lnTo>
                <a:lnTo>
                  <a:pt x="4806462" y="1946030"/>
                </a:lnTo>
                <a:lnTo>
                  <a:pt x="4806462" y="0"/>
                </a:lnTo>
                <a:lnTo>
                  <a:pt x="2884567" y="0"/>
                </a:lnTo>
                <a:lnTo>
                  <a:pt x="0" y="25563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glow rad="533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Projections</a:t>
            </a:r>
            <a:endParaRPr lang="fi-FI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6" y="2793510"/>
            <a:ext cx="1528001" cy="2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3" y="4617020"/>
            <a:ext cx="1537253" cy="189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7" y="1859228"/>
            <a:ext cx="1501028" cy="18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116778" y="6419334"/>
            <a:ext cx="196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Sources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Wikipedia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59101" y="3027590"/>
            <a:ext cx="5917977" cy="2550425"/>
            <a:chOff x="4059101" y="3027590"/>
            <a:chExt cx="5917977" cy="2550425"/>
          </a:xfrm>
        </p:grpSpPr>
        <p:pic>
          <p:nvPicPr>
            <p:cNvPr id="1040" name="Picture 16" descr="https://upload.wikimedia.org/wikipedia/commons/thumb/8/8f/Gnomonic_with_Tissot%27s_Indicatrices_of_Distortion.svg/800px-Gnomonic_with_Tissot%27s_Indicatrices_of_Distortion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483" y="3412420"/>
              <a:ext cx="2165595" cy="2165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20894109">
              <a:off x="4059101" y="3027590"/>
              <a:ext cx="20970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4400" dirty="0" err="1" smtClean="0">
                  <a:solidFill>
                    <a:schemeClr val="bg1"/>
                  </a:solidFill>
                </a:rPr>
                <a:t>Azimuth</a:t>
              </a:r>
              <a:endParaRPr lang="fi-FI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1066800" y="1740533"/>
            <a:ext cx="4806462" cy="4818184"/>
          </a:xfrm>
          <a:custGeom>
            <a:avLst/>
            <a:gdLst>
              <a:gd name="connsiteX0" fmla="*/ 0 w 4806462"/>
              <a:gd name="connsiteY0" fmla="*/ 2825261 h 4818184"/>
              <a:gd name="connsiteX1" fmla="*/ 0 w 4806462"/>
              <a:gd name="connsiteY1" fmla="*/ 4818184 h 4818184"/>
              <a:gd name="connsiteX2" fmla="*/ 1746738 w 4806462"/>
              <a:gd name="connsiteY2" fmla="*/ 4818184 h 4818184"/>
              <a:gd name="connsiteX3" fmla="*/ 4806462 w 4806462"/>
              <a:gd name="connsiteY3" fmla="*/ 1946030 h 4818184"/>
              <a:gd name="connsiteX4" fmla="*/ 4806462 w 4806462"/>
              <a:gd name="connsiteY4" fmla="*/ 0 h 4818184"/>
              <a:gd name="connsiteX5" fmla="*/ 3153508 w 4806462"/>
              <a:gd name="connsiteY5" fmla="*/ 0 h 4818184"/>
              <a:gd name="connsiteX6" fmla="*/ 0 w 4806462"/>
              <a:gd name="connsiteY6" fmla="*/ 2825261 h 4818184"/>
              <a:gd name="connsiteX0" fmla="*/ 0 w 4806462"/>
              <a:gd name="connsiteY0" fmla="*/ 2825261 h 4818184"/>
              <a:gd name="connsiteX1" fmla="*/ 0 w 4806462"/>
              <a:gd name="connsiteY1" fmla="*/ 4818184 h 4818184"/>
              <a:gd name="connsiteX2" fmla="*/ 1746738 w 4806462"/>
              <a:gd name="connsiteY2" fmla="*/ 4818184 h 4818184"/>
              <a:gd name="connsiteX3" fmla="*/ 4806462 w 4806462"/>
              <a:gd name="connsiteY3" fmla="*/ 1946030 h 4818184"/>
              <a:gd name="connsiteX4" fmla="*/ 4806462 w 4806462"/>
              <a:gd name="connsiteY4" fmla="*/ 0 h 4818184"/>
              <a:gd name="connsiteX5" fmla="*/ 2884567 w 4806462"/>
              <a:gd name="connsiteY5" fmla="*/ 0 h 4818184"/>
              <a:gd name="connsiteX6" fmla="*/ 0 w 4806462"/>
              <a:gd name="connsiteY6" fmla="*/ 2825261 h 4818184"/>
              <a:gd name="connsiteX0" fmla="*/ 0 w 4806462"/>
              <a:gd name="connsiteY0" fmla="*/ 2556319 h 4818184"/>
              <a:gd name="connsiteX1" fmla="*/ 0 w 4806462"/>
              <a:gd name="connsiteY1" fmla="*/ 4818184 h 4818184"/>
              <a:gd name="connsiteX2" fmla="*/ 1746738 w 4806462"/>
              <a:gd name="connsiteY2" fmla="*/ 4818184 h 4818184"/>
              <a:gd name="connsiteX3" fmla="*/ 4806462 w 4806462"/>
              <a:gd name="connsiteY3" fmla="*/ 1946030 h 4818184"/>
              <a:gd name="connsiteX4" fmla="*/ 4806462 w 4806462"/>
              <a:gd name="connsiteY4" fmla="*/ 0 h 4818184"/>
              <a:gd name="connsiteX5" fmla="*/ 2884567 w 4806462"/>
              <a:gd name="connsiteY5" fmla="*/ 0 h 4818184"/>
              <a:gd name="connsiteX6" fmla="*/ 0 w 4806462"/>
              <a:gd name="connsiteY6" fmla="*/ 2556319 h 48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462" h="4818184">
                <a:moveTo>
                  <a:pt x="0" y="2556319"/>
                </a:moveTo>
                <a:lnTo>
                  <a:pt x="0" y="4818184"/>
                </a:lnTo>
                <a:lnTo>
                  <a:pt x="1746738" y="4818184"/>
                </a:lnTo>
                <a:lnTo>
                  <a:pt x="4806462" y="1946030"/>
                </a:lnTo>
                <a:lnTo>
                  <a:pt x="4806462" y="0"/>
                </a:lnTo>
                <a:lnTo>
                  <a:pt x="2884567" y="0"/>
                </a:lnTo>
                <a:lnTo>
                  <a:pt x="0" y="25563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glow rad="533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Projections</a:t>
            </a:r>
            <a:endParaRPr lang="fi-FI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6" y="2793510"/>
            <a:ext cx="1528001" cy="2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3" y="4617020"/>
            <a:ext cx="1537253" cy="189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7" y="1859228"/>
            <a:ext cx="1501028" cy="18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4" descr="https://upload.wikimedia.org/wikipedia/commons/thumb/6/6b/Conformal_Conic_with_Tissot%27s_Indicatrices_of_Distortion.svg/1600px-Conformal_Conic_with_Tissot%27s_Indicatrices_of_Distorti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47" y="3344309"/>
            <a:ext cx="4331190" cy="22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20426972">
            <a:off x="2979499" y="4358169"/>
            <a:ext cx="1449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err="1" smtClean="0">
                <a:solidFill>
                  <a:schemeClr val="bg1"/>
                </a:solidFill>
              </a:rPr>
              <a:t>Conic</a:t>
            </a:r>
            <a:endParaRPr lang="fi-F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1066800" y="1740533"/>
            <a:ext cx="4806462" cy="4818184"/>
          </a:xfrm>
          <a:custGeom>
            <a:avLst/>
            <a:gdLst>
              <a:gd name="connsiteX0" fmla="*/ 0 w 4806462"/>
              <a:gd name="connsiteY0" fmla="*/ 2825261 h 4818184"/>
              <a:gd name="connsiteX1" fmla="*/ 0 w 4806462"/>
              <a:gd name="connsiteY1" fmla="*/ 4818184 h 4818184"/>
              <a:gd name="connsiteX2" fmla="*/ 1746738 w 4806462"/>
              <a:gd name="connsiteY2" fmla="*/ 4818184 h 4818184"/>
              <a:gd name="connsiteX3" fmla="*/ 4806462 w 4806462"/>
              <a:gd name="connsiteY3" fmla="*/ 1946030 h 4818184"/>
              <a:gd name="connsiteX4" fmla="*/ 4806462 w 4806462"/>
              <a:gd name="connsiteY4" fmla="*/ 0 h 4818184"/>
              <a:gd name="connsiteX5" fmla="*/ 3153508 w 4806462"/>
              <a:gd name="connsiteY5" fmla="*/ 0 h 4818184"/>
              <a:gd name="connsiteX6" fmla="*/ 0 w 4806462"/>
              <a:gd name="connsiteY6" fmla="*/ 2825261 h 4818184"/>
              <a:gd name="connsiteX0" fmla="*/ 0 w 4806462"/>
              <a:gd name="connsiteY0" fmla="*/ 2825261 h 4818184"/>
              <a:gd name="connsiteX1" fmla="*/ 0 w 4806462"/>
              <a:gd name="connsiteY1" fmla="*/ 4818184 h 4818184"/>
              <a:gd name="connsiteX2" fmla="*/ 1746738 w 4806462"/>
              <a:gd name="connsiteY2" fmla="*/ 4818184 h 4818184"/>
              <a:gd name="connsiteX3" fmla="*/ 4806462 w 4806462"/>
              <a:gd name="connsiteY3" fmla="*/ 1946030 h 4818184"/>
              <a:gd name="connsiteX4" fmla="*/ 4806462 w 4806462"/>
              <a:gd name="connsiteY4" fmla="*/ 0 h 4818184"/>
              <a:gd name="connsiteX5" fmla="*/ 2884567 w 4806462"/>
              <a:gd name="connsiteY5" fmla="*/ 0 h 4818184"/>
              <a:gd name="connsiteX6" fmla="*/ 0 w 4806462"/>
              <a:gd name="connsiteY6" fmla="*/ 2825261 h 4818184"/>
              <a:gd name="connsiteX0" fmla="*/ 0 w 4806462"/>
              <a:gd name="connsiteY0" fmla="*/ 2556319 h 4818184"/>
              <a:gd name="connsiteX1" fmla="*/ 0 w 4806462"/>
              <a:gd name="connsiteY1" fmla="*/ 4818184 h 4818184"/>
              <a:gd name="connsiteX2" fmla="*/ 1746738 w 4806462"/>
              <a:gd name="connsiteY2" fmla="*/ 4818184 h 4818184"/>
              <a:gd name="connsiteX3" fmla="*/ 4806462 w 4806462"/>
              <a:gd name="connsiteY3" fmla="*/ 1946030 h 4818184"/>
              <a:gd name="connsiteX4" fmla="*/ 4806462 w 4806462"/>
              <a:gd name="connsiteY4" fmla="*/ 0 h 4818184"/>
              <a:gd name="connsiteX5" fmla="*/ 2884567 w 4806462"/>
              <a:gd name="connsiteY5" fmla="*/ 0 h 4818184"/>
              <a:gd name="connsiteX6" fmla="*/ 0 w 4806462"/>
              <a:gd name="connsiteY6" fmla="*/ 2556319 h 48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462" h="4818184">
                <a:moveTo>
                  <a:pt x="0" y="2556319"/>
                </a:moveTo>
                <a:lnTo>
                  <a:pt x="0" y="4818184"/>
                </a:lnTo>
                <a:lnTo>
                  <a:pt x="1746738" y="4818184"/>
                </a:lnTo>
                <a:lnTo>
                  <a:pt x="4806462" y="1946030"/>
                </a:lnTo>
                <a:lnTo>
                  <a:pt x="4806462" y="0"/>
                </a:lnTo>
                <a:lnTo>
                  <a:pt x="2884567" y="0"/>
                </a:lnTo>
                <a:lnTo>
                  <a:pt x="0" y="25563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glow rad="533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Projections</a:t>
            </a:r>
            <a:endParaRPr lang="fi-FI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6" y="2793510"/>
            <a:ext cx="1528001" cy="2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3" y="4617020"/>
            <a:ext cx="1537253" cy="189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7" y="1859228"/>
            <a:ext cx="1501028" cy="18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rot="20475389">
            <a:off x="1175675" y="5761220"/>
            <a:ext cx="2164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err="1" smtClean="0">
                <a:solidFill>
                  <a:schemeClr val="bg1"/>
                </a:solidFill>
              </a:rPr>
              <a:t>Cillindric</a:t>
            </a:r>
            <a:endParaRPr lang="fi-FI" sz="2800" dirty="0">
              <a:solidFill>
                <a:schemeClr val="bg1"/>
              </a:solidFill>
            </a:endParaRPr>
          </a:p>
        </p:txBody>
      </p:sp>
      <p:pic>
        <p:nvPicPr>
          <p:cNvPr id="17" name="Picture 12" descr="https://upload.wikimedia.org/wikipedia/commons/thumb/1/17/Plate_Carr%C3%A9e_with_Tissot%27s_Indicatrices_of_Distortion.svg/1600px-Plate_Carr%C3%A9e_with_Tissot%27s_Indicatrices_of_Distortion.sv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2771"/>
          <a:stretch/>
        </p:blipFill>
        <p:spPr bwMode="auto">
          <a:xfrm>
            <a:off x="6728686" y="3414889"/>
            <a:ext cx="4331190" cy="20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488479" y="2756246"/>
            <a:ext cx="281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Equirectangular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1066800" y="1740533"/>
            <a:ext cx="4806462" cy="4818184"/>
          </a:xfrm>
          <a:custGeom>
            <a:avLst/>
            <a:gdLst>
              <a:gd name="connsiteX0" fmla="*/ 0 w 4806462"/>
              <a:gd name="connsiteY0" fmla="*/ 2825261 h 4818184"/>
              <a:gd name="connsiteX1" fmla="*/ 0 w 4806462"/>
              <a:gd name="connsiteY1" fmla="*/ 4818184 h 4818184"/>
              <a:gd name="connsiteX2" fmla="*/ 1746738 w 4806462"/>
              <a:gd name="connsiteY2" fmla="*/ 4818184 h 4818184"/>
              <a:gd name="connsiteX3" fmla="*/ 4806462 w 4806462"/>
              <a:gd name="connsiteY3" fmla="*/ 1946030 h 4818184"/>
              <a:gd name="connsiteX4" fmla="*/ 4806462 w 4806462"/>
              <a:gd name="connsiteY4" fmla="*/ 0 h 4818184"/>
              <a:gd name="connsiteX5" fmla="*/ 3153508 w 4806462"/>
              <a:gd name="connsiteY5" fmla="*/ 0 h 4818184"/>
              <a:gd name="connsiteX6" fmla="*/ 0 w 4806462"/>
              <a:gd name="connsiteY6" fmla="*/ 2825261 h 4818184"/>
              <a:gd name="connsiteX0" fmla="*/ 0 w 4806462"/>
              <a:gd name="connsiteY0" fmla="*/ 2825261 h 4818184"/>
              <a:gd name="connsiteX1" fmla="*/ 0 w 4806462"/>
              <a:gd name="connsiteY1" fmla="*/ 4818184 h 4818184"/>
              <a:gd name="connsiteX2" fmla="*/ 1746738 w 4806462"/>
              <a:gd name="connsiteY2" fmla="*/ 4818184 h 4818184"/>
              <a:gd name="connsiteX3" fmla="*/ 4806462 w 4806462"/>
              <a:gd name="connsiteY3" fmla="*/ 1946030 h 4818184"/>
              <a:gd name="connsiteX4" fmla="*/ 4806462 w 4806462"/>
              <a:gd name="connsiteY4" fmla="*/ 0 h 4818184"/>
              <a:gd name="connsiteX5" fmla="*/ 2884567 w 4806462"/>
              <a:gd name="connsiteY5" fmla="*/ 0 h 4818184"/>
              <a:gd name="connsiteX6" fmla="*/ 0 w 4806462"/>
              <a:gd name="connsiteY6" fmla="*/ 2825261 h 4818184"/>
              <a:gd name="connsiteX0" fmla="*/ 0 w 4806462"/>
              <a:gd name="connsiteY0" fmla="*/ 2556319 h 4818184"/>
              <a:gd name="connsiteX1" fmla="*/ 0 w 4806462"/>
              <a:gd name="connsiteY1" fmla="*/ 4818184 h 4818184"/>
              <a:gd name="connsiteX2" fmla="*/ 1746738 w 4806462"/>
              <a:gd name="connsiteY2" fmla="*/ 4818184 h 4818184"/>
              <a:gd name="connsiteX3" fmla="*/ 4806462 w 4806462"/>
              <a:gd name="connsiteY3" fmla="*/ 1946030 h 4818184"/>
              <a:gd name="connsiteX4" fmla="*/ 4806462 w 4806462"/>
              <a:gd name="connsiteY4" fmla="*/ 0 h 4818184"/>
              <a:gd name="connsiteX5" fmla="*/ 2884567 w 4806462"/>
              <a:gd name="connsiteY5" fmla="*/ 0 h 4818184"/>
              <a:gd name="connsiteX6" fmla="*/ 0 w 4806462"/>
              <a:gd name="connsiteY6" fmla="*/ 2556319 h 48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462" h="4818184">
                <a:moveTo>
                  <a:pt x="0" y="2556319"/>
                </a:moveTo>
                <a:lnTo>
                  <a:pt x="0" y="4818184"/>
                </a:lnTo>
                <a:lnTo>
                  <a:pt x="1746738" y="4818184"/>
                </a:lnTo>
                <a:lnTo>
                  <a:pt x="4806462" y="1946030"/>
                </a:lnTo>
                <a:lnTo>
                  <a:pt x="4806462" y="0"/>
                </a:lnTo>
                <a:lnTo>
                  <a:pt x="2884567" y="0"/>
                </a:lnTo>
                <a:lnTo>
                  <a:pt x="0" y="25563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glow rad="533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Projections</a:t>
            </a:r>
            <a:endParaRPr lang="fi-FI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6" y="2793510"/>
            <a:ext cx="1528001" cy="2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3" y="4617020"/>
            <a:ext cx="1537253" cy="189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7" y="1859228"/>
            <a:ext cx="1501028" cy="18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https://upload.wikimedia.org/wikipedia/commons/thumb/0/02/Mercator_with_Tissot%27s_Indicatrices_of_Distortion.svg/800px-Mercator_with_Tissot%27s_Indicatrices_of_Distortio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31" y="2445926"/>
            <a:ext cx="3986202" cy="39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72557" y="5467271"/>
            <a:ext cx="3464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Preserves directions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Compromises scale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8756" y="1936909"/>
            <a:ext cx="173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Mercator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75389">
            <a:off x="1175675" y="5761220"/>
            <a:ext cx="2164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err="1" smtClean="0">
                <a:solidFill>
                  <a:schemeClr val="bg1"/>
                </a:solidFill>
              </a:rPr>
              <a:t>Cillindric</a:t>
            </a:r>
            <a:endParaRPr lang="fi-F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7888" y="2767013"/>
            <a:ext cx="10515600" cy="1325562"/>
          </a:xfrm>
        </p:spPr>
        <p:txBody>
          <a:bodyPr/>
          <a:lstStyle/>
          <a:p>
            <a:pPr algn="ctr" eaLnBrk="1" hangingPunct="1"/>
            <a:r>
              <a:rPr lang="en-US" altLang="fi-FI" dirty="0" smtClean="0"/>
              <a:t>Demo 1</a:t>
            </a:r>
          </a:p>
        </p:txBody>
      </p:sp>
    </p:spTree>
    <p:extLst>
      <p:ext uri="{BB962C8B-B14F-4D97-AF65-F5344CB8AC3E}">
        <p14:creationId xmlns:p14="http://schemas.microsoft.com/office/powerpoint/2010/main" val="3224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10200" y="574826"/>
            <a:ext cx="6273951" cy="4251174"/>
            <a:chOff x="5410200" y="574826"/>
            <a:chExt cx="6273951" cy="4251174"/>
          </a:xfrm>
        </p:grpSpPr>
        <p:sp>
          <p:nvSpPr>
            <p:cNvPr id="6" name="TextBox 5"/>
            <p:cNvSpPr txBox="1"/>
            <p:nvPr/>
          </p:nvSpPr>
          <p:spPr>
            <a:xfrm>
              <a:off x="8646140" y="574826"/>
              <a:ext cx="30380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00FF"/>
                  </a:solidFill>
                </a:rPr>
                <a:t>R = 6371 km</a:t>
              </a:r>
              <a:endParaRPr lang="fi-FI" sz="44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410200" y="4070071"/>
              <a:ext cx="767987" cy="755929"/>
              <a:chOff x="5410200" y="4070071"/>
              <a:chExt cx="767987" cy="75592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410200" y="4140198"/>
                <a:ext cx="701299" cy="685802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6037935" y="4070071"/>
                <a:ext cx="140252" cy="140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758520" y="3292774"/>
            <a:ext cx="4796493" cy="716583"/>
            <a:chOff x="3758520" y="3292774"/>
            <a:chExt cx="4796493" cy="716583"/>
          </a:xfrm>
        </p:grpSpPr>
        <p:sp>
          <p:nvSpPr>
            <p:cNvPr id="11" name="Freeform 10"/>
            <p:cNvSpPr/>
            <p:nvPr/>
          </p:nvSpPr>
          <p:spPr>
            <a:xfrm>
              <a:off x="3758520" y="3292774"/>
              <a:ext cx="4701464" cy="584931"/>
            </a:xfrm>
            <a:custGeom>
              <a:avLst/>
              <a:gdLst>
                <a:gd name="connsiteX0" fmla="*/ 22416 w 1381762"/>
                <a:gd name="connsiteY0" fmla="*/ 0 h 63579"/>
                <a:gd name="connsiteX1" fmla="*/ 1359346 w 1381762"/>
                <a:gd name="connsiteY1" fmla="*/ 0 h 63579"/>
                <a:gd name="connsiteX2" fmla="*/ 1381762 w 1381762"/>
                <a:gd name="connsiteY2" fmla="*/ 8803 h 63579"/>
                <a:gd name="connsiteX3" fmla="*/ 690881 w 1381762"/>
                <a:gd name="connsiteY3" fmla="*/ 63579 h 63579"/>
                <a:gd name="connsiteX4" fmla="*/ 0 w 1381762"/>
                <a:gd name="connsiteY4" fmla="*/ 8803 h 63579"/>
                <a:gd name="connsiteX0" fmla="*/ 22416 w 1381762"/>
                <a:gd name="connsiteY0" fmla="*/ 128215 h 191794"/>
                <a:gd name="connsiteX1" fmla="*/ 647993 w 1381762"/>
                <a:gd name="connsiteY1" fmla="*/ 0 h 191794"/>
                <a:gd name="connsiteX2" fmla="*/ 1359346 w 1381762"/>
                <a:gd name="connsiteY2" fmla="*/ 128215 h 191794"/>
                <a:gd name="connsiteX3" fmla="*/ 1381762 w 1381762"/>
                <a:gd name="connsiteY3" fmla="*/ 137018 h 191794"/>
                <a:gd name="connsiteX4" fmla="*/ 690881 w 1381762"/>
                <a:gd name="connsiteY4" fmla="*/ 191794 h 191794"/>
                <a:gd name="connsiteX5" fmla="*/ 0 w 1381762"/>
                <a:gd name="connsiteY5" fmla="*/ 137018 h 191794"/>
                <a:gd name="connsiteX6" fmla="*/ 22416 w 1381762"/>
                <a:gd name="connsiteY6" fmla="*/ 128215 h 191794"/>
                <a:gd name="connsiteX0" fmla="*/ 647993 w 1381762"/>
                <a:gd name="connsiteY0" fmla="*/ 0 h 191794"/>
                <a:gd name="connsiteX1" fmla="*/ 1359346 w 1381762"/>
                <a:gd name="connsiteY1" fmla="*/ 128215 h 191794"/>
                <a:gd name="connsiteX2" fmla="*/ 1381762 w 1381762"/>
                <a:gd name="connsiteY2" fmla="*/ 137018 h 191794"/>
                <a:gd name="connsiteX3" fmla="*/ 690881 w 1381762"/>
                <a:gd name="connsiteY3" fmla="*/ 191794 h 191794"/>
                <a:gd name="connsiteX4" fmla="*/ 0 w 1381762"/>
                <a:gd name="connsiteY4" fmla="*/ 137018 h 191794"/>
                <a:gd name="connsiteX5" fmla="*/ 22416 w 1381762"/>
                <a:gd name="connsiteY5" fmla="*/ 128215 h 191794"/>
                <a:gd name="connsiteX6" fmla="*/ 739433 w 1381762"/>
                <a:gd name="connsiteY6" fmla="*/ 91440 h 191794"/>
                <a:gd name="connsiteX0" fmla="*/ 1359346 w 1381762"/>
                <a:gd name="connsiteY0" fmla="*/ 69043 h 132622"/>
                <a:gd name="connsiteX1" fmla="*/ 1381762 w 1381762"/>
                <a:gd name="connsiteY1" fmla="*/ 77846 h 132622"/>
                <a:gd name="connsiteX2" fmla="*/ 690881 w 1381762"/>
                <a:gd name="connsiteY2" fmla="*/ 132622 h 132622"/>
                <a:gd name="connsiteX3" fmla="*/ 0 w 1381762"/>
                <a:gd name="connsiteY3" fmla="*/ 77846 h 132622"/>
                <a:gd name="connsiteX4" fmla="*/ 22416 w 1381762"/>
                <a:gd name="connsiteY4" fmla="*/ 69043 h 132622"/>
                <a:gd name="connsiteX5" fmla="*/ 739433 w 1381762"/>
                <a:gd name="connsiteY5" fmla="*/ 32268 h 132622"/>
                <a:gd name="connsiteX0" fmla="*/ 1359346 w 1381762"/>
                <a:gd name="connsiteY0" fmla="*/ 0 h 63579"/>
                <a:gd name="connsiteX1" fmla="*/ 1381762 w 1381762"/>
                <a:gd name="connsiteY1" fmla="*/ 8803 h 63579"/>
                <a:gd name="connsiteX2" fmla="*/ 690881 w 1381762"/>
                <a:gd name="connsiteY2" fmla="*/ 63579 h 63579"/>
                <a:gd name="connsiteX3" fmla="*/ 0 w 1381762"/>
                <a:gd name="connsiteY3" fmla="*/ 8803 h 63579"/>
                <a:gd name="connsiteX4" fmla="*/ 22416 w 1381762"/>
                <a:gd name="connsiteY4" fmla="*/ 0 h 63579"/>
                <a:gd name="connsiteX0" fmla="*/ 1381762 w 1381762"/>
                <a:gd name="connsiteY0" fmla="*/ 8803 h 63579"/>
                <a:gd name="connsiteX1" fmla="*/ 690881 w 1381762"/>
                <a:gd name="connsiteY1" fmla="*/ 63579 h 63579"/>
                <a:gd name="connsiteX2" fmla="*/ 0 w 1381762"/>
                <a:gd name="connsiteY2" fmla="*/ 8803 h 63579"/>
                <a:gd name="connsiteX3" fmla="*/ 22416 w 1381762"/>
                <a:gd name="connsiteY3" fmla="*/ 0 h 63579"/>
                <a:gd name="connsiteX0" fmla="*/ 1381762 w 1381762"/>
                <a:gd name="connsiteY0" fmla="*/ 0 h 54776"/>
                <a:gd name="connsiteX1" fmla="*/ 690881 w 1381762"/>
                <a:gd name="connsiteY1" fmla="*/ 54776 h 54776"/>
                <a:gd name="connsiteX2" fmla="*/ 0 w 1381762"/>
                <a:gd name="connsiteY2" fmla="*/ 0 h 54776"/>
                <a:gd name="connsiteX0" fmla="*/ 1381762 w 1381762"/>
                <a:gd name="connsiteY0" fmla="*/ 0 h 65271"/>
                <a:gd name="connsiteX1" fmla="*/ 687479 w 1381762"/>
                <a:gd name="connsiteY1" fmla="*/ 65271 h 65271"/>
                <a:gd name="connsiteX2" fmla="*/ 0 w 1381762"/>
                <a:gd name="connsiteY2" fmla="*/ 0 h 65271"/>
                <a:gd name="connsiteX0" fmla="*/ 1381762 w 1381762"/>
                <a:gd name="connsiteY0" fmla="*/ 0 h 65271"/>
                <a:gd name="connsiteX1" fmla="*/ 687479 w 1381762"/>
                <a:gd name="connsiteY1" fmla="*/ 65271 h 65271"/>
                <a:gd name="connsiteX2" fmla="*/ 0 w 1381762"/>
                <a:gd name="connsiteY2" fmla="*/ 0 h 65271"/>
                <a:gd name="connsiteX0" fmla="*/ 1381762 w 1381762"/>
                <a:gd name="connsiteY0" fmla="*/ 0 h 65271"/>
                <a:gd name="connsiteX1" fmla="*/ 687479 w 1381762"/>
                <a:gd name="connsiteY1" fmla="*/ 65271 h 65271"/>
                <a:gd name="connsiteX2" fmla="*/ 0 w 1381762"/>
                <a:gd name="connsiteY2" fmla="*/ 0 h 65271"/>
                <a:gd name="connsiteX0" fmla="*/ 1381762 w 1381762"/>
                <a:gd name="connsiteY0" fmla="*/ 0 h 75766"/>
                <a:gd name="connsiteX1" fmla="*/ 687479 w 1381762"/>
                <a:gd name="connsiteY1" fmla="*/ 75766 h 75766"/>
                <a:gd name="connsiteX2" fmla="*/ 0 w 1381762"/>
                <a:gd name="connsiteY2" fmla="*/ 0 h 7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762" h="75766">
                  <a:moveTo>
                    <a:pt x="1381762" y="0"/>
                  </a:moveTo>
                  <a:cubicBezTo>
                    <a:pt x="1337539" y="36249"/>
                    <a:pt x="1069042" y="75766"/>
                    <a:pt x="687479" y="75766"/>
                  </a:cubicBezTo>
                  <a:cubicBezTo>
                    <a:pt x="305916" y="75766"/>
                    <a:pt x="40822" y="28753"/>
                    <a:pt x="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extBox 11"/>
            <p:cNvSpPr txBox="1"/>
            <p:nvPr/>
          </p:nvSpPr>
          <p:spPr>
            <a:xfrm rot="20322192">
              <a:off x="7645790" y="3486137"/>
              <a:ext cx="909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23</a:t>
              </a:r>
              <a:r>
                <a:rPr lang="en-US" sz="2800" baseline="30000" dirty="0" smtClean="0">
                  <a:solidFill>
                    <a:schemeClr val="bg1"/>
                  </a:solidFill>
                </a:rPr>
                <a:t>o</a:t>
              </a:r>
              <a:r>
                <a:rPr lang="en-US" sz="2800" dirty="0" smtClean="0">
                  <a:solidFill>
                    <a:schemeClr val="bg1"/>
                  </a:solidFill>
                </a:rPr>
                <a:t>N</a:t>
              </a:r>
              <a:endParaRPr lang="fi-FI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8570" y="3799203"/>
            <a:ext cx="4966789" cy="1243414"/>
            <a:chOff x="3628570" y="3799203"/>
            <a:chExt cx="4966789" cy="1243414"/>
          </a:xfrm>
        </p:grpSpPr>
        <p:sp>
          <p:nvSpPr>
            <p:cNvPr id="14" name="Freeform 13"/>
            <p:cNvSpPr/>
            <p:nvPr/>
          </p:nvSpPr>
          <p:spPr>
            <a:xfrm>
              <a:off x="3628570" y="3799203"/>
              <a:ext cx="4966789" cy="1077596"/>
            </a:xfrm>
            <a:custGeom>
              <a:avLst/>
              <a:gdLst>
                <a:gd name="connsiteX0" fmla="*/ 22416 w 1381762"/>
                <a:gd name="connsiteY0" fmla="*/ 0 h 63579"/>
                <a:gd name="connsiteX1" fmla="*/ 1359346 w 1381762"/>
                <a:gd name="connsiteY1" fmla="*/ 0 h 63579"/>
                <a:gd name="connsiteX2" fmla="*/ 1381762 w 1381762"/>
                <a:gd name="connsiteY2" fmla="*/ 8803 h 63579"/>
                <a:gd name="connsiteX3" fmla="*/ 690881 w 1381762"/>
                <a:gd name="connsiteY3" fmla="*/ 63579 h 63579"/>
                <a:gd name="connsiteX4" fmla="*/ 0 w 1381762"/>
                <a:gd name="connsiteY4" fmla="*/ 8803 h 63579"/>
                <a:gd name="connsiteX0" fmla="*/ 22416 w 1381762"/>
                <a:gd name="connsiteY0" fmla="*/ 128215 h 191794"/>
                <a:gd name="connsiteX1" fmla="*/ 647993 w 1381762"/>
                <a:gd name="connsiteY1" fmla="*/ 0 h 191794"/>
                <a:gd name="connsiteX2" fmla="*/ 1359346 w 1381762"/>
                <a:gd name="connsiteY2" fmla="*/ 128215 h 191794"/>
                <a:gd name="connsiteX3" fmla="*/ 1381762 w 1381762"/>
                <a:gd name="connsiteY3" fmla="*/ 137018 h 191794"/>
                <a:gd name="connsiteX4" fmla="*/ 690881 w 1381762"/>
                <a:gd name="connsiteY4" fmla="*/ 191794 h 191794"/>
                <a:gd name="connsiteX5" fmla="*/ 0 w 1381762"/>
                <a:gd name="connsiteY5" fmla="*/ 137018 h 191794"/>
                <a:gd name="connsiteX6" fmla="*/ 22416 w 1381762"/>
                <a:gd name="connsiteY6" fmla="*/ 128215 h 191794"/>
                <a:gd name="connsiteX0" fmla="*/ 647993 w 1381762"/>
                <a:gd name="connsiteY0" fmla="*/ 0 h 191794"/>
                <a:gd name="connsiteX1" fmla="*/ 1359346 w 1381762"/>
                <a:gd name="connsiteY1" fmla="*/ 128215 h 191794"/>
                <a:gd name="connsiteX2" fmla="*/ 1381762 w 1381762"/>
                <a:gd name="connsiteY2" fmla="*/ 137018 h 191794"/>
                <a:gd name="connsiteX3" fmla="*/ 690881 w 1381762"/>
                <a:gd name="connsiteY3" fmla="*/ 191794 h 191794"/>
                <a:gd name="connsiteX4" fmla="*/ 0 w 1381762"/>
                <a:gd name="connsiteY4" fmla="*/ 137018 h 191794"/>
                <a:gd name="connsiteX5" fmla="*/ 22416 w 1381762"/>
                <a:gd name="connsiteY5" fmla="*/ 128215 h 191794"/>
                <a:gd name="connsiteX6" fmla="*/ 739433 w 1381762"/>
                <a:gd name="connsiteY6" fmla="*/ 91440 h 191794"/>
                <a:gd name="connsiteX0" fmla="*/ 1359346 w 1381762"/>
                <a:gd name="connsiteY0" fmla="*/ 69043 h 132622"/>
                <a:gd name="connsiteX1" fmla="*/ 1381762 w 1381762"/>
                <a:gd name="connsiteY1" fmla="*/ 77846 h 132622"/>
                <a:gd name="connsiteX2" fmla="*/ 690881 w 1381762"/>
                <a:gd name="connsiteY2" fmla="*/ 132622 h 132622"/>
                <a:gd name="connsiteX3" fmla="*/ 0 w 1381762"/>
                <a:gd name="connsiteY3" fmla="*/ 77846 h 132622"/>
                <a:gd name="connsiteX4" fmla="*/ 22416 w 1381762"/>
                <a:gd name="connsiteY4" fmla="*/ 69043 h 132622"/>
                <a:gd name="connsiteX5" fmla="*/ 739433 w 1381762"/>
                <a:gd name="connsiteY5" fmla="*/ 32268 h 132622"/>
                <a:gd name="connsiteX0" fmla="*/ 1359346 w 1381762"/>
                <a:gd name="connsiteY0" fmla="*/ 0 h 63579"/>
                <a:gd name="connsiteX1" fmla="*/ 1381762 w 1381762"/>
                <a:gd name="connsiteY1" fmla="*/ 8803 h 63579"/>
                <a:gd name="connsiteX2" fmla="*/ 690881 w 1381762"/>
                <a:gd name="connsiteY2" fmla="*/ 63579 h 63579"/>
                <a:gd name="connsiteX3" fmla="*/ 0 w 1381762"/>
                <a:gd name="connsiteY3" fmla="*/ 8803 h 63579"/>
                <a:gd name="connsiteX4" fmla="*/ 22416 w 1381762"/>
                <a:gd name="connsiteY4" fmla="*/ 0 h 63579"/>
                <a:gd name="connsiteX0" fmla="*/ 1381762 w 1381762"/>
                <a:gd name="connsiteY0" fmla="*/ 8803 h 63579"/>
                <a:gd name="connsiteX1" fmla="*/ 690881 w 1381762"/>
                <a:gd name="connsiteY1" fmla="*/ 63579 h 63579"/>
                <a:gd name="connsiteX2" fmla="*/ 0 w 1381762"/>
                <a:gd name="connsiteY2" fmla="*/ 8803 h 63579"/>
                <a:gd name="connsiteX3" fmla="*/ 22416 w 1381762"/>
                <a:gd name="connsiteY3" fmla="*/ 0 h 63579"/>
                <a:gd name="connsiteX0" fmla="*/ 1381762 w 1381762"/>
                <a:gd name="connsiteY0" fmla="*/ 0 h 54776"/>
                <a:gd name="connsiteX1" fmla="*/ 690881 w 1381762"/>
                <a:gd name="connsiteY1" fmla="*/ 54776 h 54776"/>
                <a:gd name="connsiteX2" fmla="*/ 0 w 1381762"/>
                <a:gd name="connsiteY2" fmla="*/ 0 h 5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762" h="54776">
                  <a:moveTo>
                    <a:pt x="1381762" y="0"/>
                  </a:moveTo>
                  <a:cubicBezTo>
                    <a:pt x="1381762" y="30252"/>
                    <a:pt x="1072444" y="54776"/>
                    <a:pt x="690881" y="54776"/>
                  </a:cubicBezTo>
                  <a:cubicBezTo>
                    <a:pt x="309318" y="54776"/>
                    <a:pt x="0" y="30252"/>
                    <a:pt x="0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xtBox 14"/>
            <p:cNvSpPr txBox="1"/>
            <p:nvPr/>
          </p:nvSpPr>
          <p:spPr>
            <a:xfrm rot="1157334">
              <a:off x="3668053" y="4519397"/>
              <a:ext cx="1596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EQUATOR</a:t>
              </a:r>
              <a:endParaRPr lang="fi-FI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11042" y="1638366"/>
            <a:ext cx="1603931" cy="4984247"/>
            <a:chOff x="6111042" y="1638366"/>
            <a:chExt cx="1603931" cy="4984247"/>
          </a:xfrm>
        </p:grpSpPr>
        <p:sp>
          <p:nvSpPr>
            <p:cNvPr id="17" name="Freeform 16"/>
            <p:cNvSpPr/>
            <p:nvPr/>
          </p:nvSpPr>
          <p:spPr>
            <a:xfrm rot="16200000">
              <a:off x="4112713" y="3636695"/>
              <a:ext cx="4984247" cy="987590"/>
            </a:xfrm>
            <a:custGeom>
              <a:avLst/>
              <a:gdLst>
                <a:gd name="connsiteX0" fmla="*/ 22416 w 1381762"/>
                <a:gd name="connsiteY0" fmla="*/ 0 h 63579"/>
                <a:gd name="connsiteX1" fmla="*/ 1359346 w 1381762"/>
                <a:gd name="connsiteY1" fmla="*/ 0 h 63579"/>
                <a:gd name="connsiteX2" fmla="*/ 1381762 w 1381762"/>
                <a:gd name="connsiteY2" fmla="*/ 8803 h 63579"/>
                <a:gd name="connsiteX3" fmla="*/ 690881 w 1381762"/>
                <a:gd name="connsiteY3" fmla="*/ 63579 h 63579"/>
                <a:gd name="connsiteX4" fmla="*/ 0 w 1381762"/>
                <a:gd name="connsiteY4" fmla="*/ 8803 h 63579"/>
                <a:gd name="connsiteX0" fmla="*/ 22416 w 1381762"/>
                <a:gd name="connsiteY0" fmla="*/ 128215 h 191794"/>
                <a:gd name="connsiteX1" fmla="*/ 647993 w 1381762"/>
                <a:gd name="connsiteY1" fmla="*/ 0 h 191794"/>
                <a:gd name="connsiteX2" fmla="*/ 1359346 w 1381762"/>
                <a:gd name="connsiteY2" fmla="*/ 128215 h 191794"/>
                <a:gd name="connsiteX3" fmla="*/ 1381762 w 1381762"/>
                <a:gd name="connsiteY3" fmla="*/ 137018 h 191794"/>
                <a:gd name="connsiteX4" fmla="*/ 690881 w 1381762"/>
                <a:gd name="connsiteY4" fmla="*/ 191794 h 191794"/>
                <a:gd name="connsiteX5" fmla="*/ 0 w 1381762"/>
                <a:gd name="connsiteY5" fmla="*/ 137018 h 191794"/>
                <a:gd name="connsiteX6" fmla="*/ 22416 w 1381762"/>
                <a:gd name="connsiteY6" fmla="*/ 128215 h 191794"/>
                <a:gd name="connsiteX0" fmla="*/ 647993 w 1381762"/>
                <a:gd name="connsiteY0" fmla="*/ 0 h 191794"/>
                <a:gd name="connsiteX1" fmla="*/ 1359346 w 1381762"/>
                <a:gd name="connsiteY1" fmla="*/ 128215 h 191794"/>
                <a:gd name="connsiteX2" fmla="*/ 1381762 w 1381762"/>
                <a:gd name="connsiteY2" fmla="*/ 137018 h 191794"/>
                <a:gd name="connsiteX3" fmla="*/ 690881 w 1381762"/>
                <a:gd name="connsiteY3" fmla="*/ 191794 h 191794"/>
                <a:gd name="connsiteX4" fmla="*/ 0 w 1381762"/>
                <a:gd name="connsiteY4" fmla="*/ 137018 h 191794"/>
                <a:gd name="connsiteX5" fmla="*/ 22416 w 1381762"/>
                <a:gd name="connsiteY5" fmla="*/ 128215 h 191794"/>
                <a:gd name="connsiteX6" fmla="*/ 739433 w 1381762"/>
                <a:gd name="connsiteY6" fmla="*/ 91440 h 191794"/>
                <a:gd name="connsiteX0" fmla="*/ 1359346 w 1381762"/>
                <a:gd name="connsiteY0" fmla="*/ 69043 h 132622"/>
                <a:gd name="connsiteX1" fmla="*/ 1381762 w 1381762"/>
                <a:gd name="connsiteY1" fmla="*/ 77846 h 132622"/>
                <a:gd name="connsiteX2" fmla="*/ 690881 w 1381762"/>
                <a:gd name="connsiteY2" fmla="*/ 132622 h 132622"/>
                <a:gd name="connsiteX3" fmla="*/ 0 w 1381762"/>
                <a:gd name="connsiteY3" fmla="*/ 77846 h 132622"/>
                <a:gd name="connsiteX4" fmla="*/ 22416 w 1381762"/>
                <a:gd name="connsiteY4" fmla="*/ 69043 h 132622"/>
                <a:gd name="connsiteX5" fmla="*/ 739433 w 1381762"/>
                <a:gd name="connsiteY5" fmla="*/ 32268 h 132622"/>
                <a:gd name="connsiteX0" fmla="*/ 1359346 w 1381762"/>
                <a:gd name="connsiteY0" fmla="*/ 0 h 63579"/>
                <a:gd name="connsiteX1" fmla="*/ 1381762 w 1381762"/>
                <a:gd name="connsiteY1" fmla="*/ 8803 h 63579"/>
                <a:gd name="connsiteX2" fmla="*/ 690881 w 1381762"/>
                <a:gd name="connsiteY2" fmla="*/ 63579 h 63579"/>
                <a:gd name="connsiteX3" fmla="*/ 0 w 1381762"/>
                <a:gd name="connsiteY3" fmla="*/ 8803 h 63579"/>
                <a:gd name="connsiteX4" fmla="*/ 22416 w 1381762"/>
                <a:gd name="connsiteY4" fmla="*/ 0 h 63579"/>
                <a:gd name="connsiteX0" fmla="*/ 1381762 w 1381762"/>
                <a:gd name="connsiteY0" fmla="*/ 8803 h 63579"/>
                <a:gd name="connsiteX1" fmla="*/ 690881 w 1381762"/>
                <a:gd name="connsiteY1" fmla="*/ 63579 h 63579"/>
                <a:gd name="connsiteX2" fmla="*/ 0 w 1381762"/>
                <a:gd name="connsiteY2" fmla="*/ 8803 h 63579"/>
                <a:gd name="connsiteX3" fmla="*/ 22416 w 1381762"/>
                <a:gd name="connsiteY3" fmla="*/ 0 h 63579"/>
                <a:gd name="connsiteX0" fmla="*/ 1381762 w 1381762"/>
                <a:gd name="connsiteY0" fmla="*/ 0 h 54776"/>
                <a:gd name="connsiteX1" fmla="*/ 690881 w 1381762"/>
                <a:gd name="connsiteY1" fmla="*/ 54776 h 54776"/>
                <a:gd name="connsiteX2" fmla="*/ 0 w 1381762"/>
                <a:gd name="connsiteY2" fmla="*/ 0 h 5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762" h="54776">
                  <a:moveTo>
                    <a:pt x="1381762" y="0"/>
                  </a:moveTo>
                  <a:cubicBezTo>
                    <a:pt x="1381762" y="30252"/>
                    <a:pt x="1072444" y="54776"/>
                    <a:pt x="690881" y="54776"/>
                  </a:cubicBezTo>
                  <a:cubicBezTo>
                    <a:pt x="309318" y="54776"/>
                    <a:pt x="0" y="30252"/>
                    <a:pt x="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63458" y="2376763"/>
              <a:ext cx="851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800" dirty="0" smtClean="0">
                  <a:solidFill>
                    <a:schemeClr val="bg1"/>
                  </a:solidFill>
                </a:rPr>
                <a:t>62</a:t>
              </a:r>
              <a:r>
                <a:rPr lang="en-US" sz="2800" baseline="30000" dirty="0" smtClean="0">
                  <a:solidFill>
                    <a:schemeClr val="bg1"/>
                  </a:solidFill>
                </a:rPr>
                <a:t>o</a:t>
              </a:r>
              <a:r>
                <a:rPr lang="ro-RO" sz="2800" dirty="0" err="1">
                  <a:solidFill>
                    <a:schemeClr val="bg1"/>
                  </a:solidFill>
                </a:rPr>
                <a:t>E</a:t>
              </a:r>
              <a:endParaRPr lang="fi-FI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76040" y="1635072"/>
            <a:ext cx="1544497" cy="4984246"/>
            <a:chOff x="5376040" y="1635072"/>
            <a:chExt cx="1544497" cy="4984246"/>
          </a:xfrm>
        </p:grpSpPr>
        <p:sp>
          <p:nvSpPr>
            <p:cNvPr id="20" name="Freeform 19"/>
            <p:cNvSpPr/>
            <p:nvPr/>
          </p:nvSpPr>
          <p:spPr>
            <a:xfrm rot="5400000">
              <a:off x="3234219" y="3776893"/>
              <a:ext cx="4984246" cy="700603"/>
            </a:xfrm>
            <a:custGeom>
              <a:avLst/>
              <a:gdLst>
                <a:gd name="connsiteX0" fmla="*/ 0 w 4984246"/>
                <a:gd name="connsiteY0" fmla="*/ 34854 h 735457"/>
                <a:gd name="connsiteX1" fmla="*/ 6261 w 4984246"/>
                <a:gd name="connsiteY1" fmla="*/ 0 h 735457"/>
                <a:gd name="connsiteX2" fmla="*/ 4977986 w 4984246"/>
                <a:gd name="connsiteY2" fmla="*/ 0 h 735457"/>
                <a:gd name="connsiteX3" fmla="*/ 4984246 w 4984246"/>
                <a:gd name="connsiteY3" fmla="*/ 34854 h 735457"/>
                <a:gd name="connsiteX4" fmla="*/ 2492123 w 4984246"/>
                <a:gd name="connsiteY4" fmla="*/ 735457 h 735457"/>
                <a:gd name="connsiteX5" fmla="*/ 0 w 4984246"/>
                <a:gd name="connsiteY5" fmla="*/ 34854 h 735457"/>
                <a:gd name="connsiteX0" fmla="*/ 4977986 w 5069426"/>
                <a:gd name="connsiteY0" fmla="*/ 0 h 735457"/>
                <a:gd name="connsiteX1" fmla="*/ 4984246 w 5069426"/>
                <a:gd name="connsiteY1" fmla="*/ 34854 h 735457"/>
                <a:gd name="connsiteX2" fmla="*/ 2492123 w 5069426"/>
                <a:gd name="connsiteY2" fmla="*/ 735457 h 735457"/>
                <a:gd name="connsiteX3" fmla="*/ 0 w 5069426"/>
                <a:gd name="connsiteY3" fmla="*/ 34854 h 735457"/>
                <a:gd name="connsiteX4" fmla="*/ 6261 w 5069426"/>
                <a:gd name="connsiteY4" fmla="*/ 0 h 735457"/>
                <a:gd name="connsiteX5" fmla="*/ 5069426 w 5069426"/>
                <a:gd name="connsiteY5" fmla="*/ 91440 h 735457"/>
                <a:gd name="connsiteX0" fmla="*/ 4977986 w 4984246"/>
                <a:gd name="connsiteY0" fmla="*/ 0 h 735457"/>
                <a:gd name="connsiteX1" fmla="*/ 4984246 w 4984246"/>
                <a:gd name="connsiteY1" fmla="*/ 34854 h 735457"/>
                <a:gd name="connsiteX2" fmla="*/ 2492123 w 4984246"/>
                <a:gd name="connsiteY2" fmla="*/ 735457 h 735457"/>
                <a:gd name="connsiteX3" fmla="*/ 0 w 4984246"/>
                <a:gd name="connsiteY3" fmla="*/ 34854 h 735457"/>
                <a:gd name="connsiteX4" fmla="*/ 6261 w 4984246"/>
                <a:gd name="connsiteY4" fmla="*/ 0 h 735457"/>
                <a:gd name="connsiteX0" fmla="*/ 4984246 w 4984246"/>
                <a:gd name="connsiteY0" fmla="*/ 34854 h 735457"/>
                <a:gd name="connsiteX1" fmla="*/ 2492123 w 4984246"/>
                <a:gd name="connsiteY1" fmla="*/ 735457 h 735457"/>
                <a:gd name="connsiteX2" fmla="*/ 0 w 4984246"/>
                <a:gd name="connsiteY2" fmla="*/ 34854 h 735457"/>
                <a:gd name="connsiteX3" fmla="*/ 6261 w 4984246"/>
                <a:gd name="connsiteY3" fmla="*/ 0 h 735457"/>
                <a:gd name="connsiteX0" fmla="*/ 4984246 w 4984246"/>
                <a:gd name="connsiteY0" fmla="*/ 0 h 700603"/>
                <a:gd name="connsiteX1" fmla="*/ 2492123 w 4984246"/>
                <a:gd name="connsiteY1" fmla="*/ 700603 h 700603"/>
                <a:gd name="connsiteX2" fmla="*/ 0 w 4984246"/>
                <a:gd name="connsiteY2" fmla="*/ 0 h 70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4246" h="700603">
                  <a:moveTo>
                    <a:pt x="4984246" y="0"/>
                  </a:moveTo>
                  <a:cubicBezTo>
                    <a:pt x="4984246" y="386932"/>
                    <a:pt x="3868485" y="700603"/>
                    <a:pt x="2492123" y="700603"/>
                  </a:cubicBezTo>
                  <a:cubicBezTo>
                    <a:pt x="1115761" y="700603"/>
                    <a:pt x="0" y="386932"/>
                    <a:pt x="0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5836" y="2489992"/>
              <a:ext cx="14847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o-RO" sz="2400" dirty="0" smtClean="0">
                  <a:solidFill>
                    <a:schemeClr val="bg1"/>
                  </a:solidFill>
                </a:rPr>
                <a:t>PRIME</a:t>
              </a:r>
            </a:p>
            <a:p>
              <a:pPr algn="ctr"/>
              <a:r>
                <a:rPr lang="ro-RO" sz="2400" dirty="0" smtClean="0">
                  <a:solidFill>
                    <a:schemeClr val="bg1"/>
                  </a:solidFill>
                </a:rPr>
                <a:t>MERIDIAN</a:t>
              </a:r>
              <a:endParaRPr lang="fi-FI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62877" y="4922904"/>
            <a:ext cx="4687946" cy="950628"/>
            <a:chOff x="3762877" y="2979335"/>
            <a:chExt cx="4687946" cy="950628"/>
          </a:xfrm>
        </p:grpSpPr>
        <p:sp>
          <p:nvSpPr>
            <p:cNvPr id="23" name="Freeform 22"/>
            <p:cNvSpPr/>
            <p:nvPr/>
          </p:nvSpPr>
          <p:spPr>
            <a:xfrm>
              <a:off x="3762877" y="3011884"/>
              <a:ext cx="4687946" cy="918079"/>
            </a:xfrm>
            <a:custGeom>
              <a:avLst/>
              <a:gdLst>
                <a:gd name="connsiteX0" fmla="*/ 22416 w 1381762"/>
                <a:gd name="connsiteY0" fmla="*/ 0 h 63579"/>
                <a:gd name="connsiteX1" fmla="*/ 1359346 w 1381762"/>
                <a:gd name="connsiteY1" fmla="*/ 0 h 63579"/>
                <a:gd name="connsiteX2" fmla="*/ 1381762 w 1381762"/>
                <a:gd name="connsiteY2" fmla="*/ 8803 h 63579"/>
                <a:gd name="connsiteX3" fmla="*/ 690881 w 1381762"/>
                <a:gd name="connsiteY3" fmla="*/ 63579 h 63579"/>
                <a:gd name="connsiteX4" fmla="*/ 0 w 1381762"/>
                <a:gd name="connsiteY4" fmla="*/ 8803 h 63579"/>
                <a:gd name="connsiteX0" fmla="*/ 22416 w 1381762"/>
                <a:gd name="connsiteY0" fmla="*/ 128215 h 191794"/>
                <a:gd name="connsiteX1" fmla="*/ 647993 w 1381762"/>
                <a:gd name="connsiteY1" fmla="*/ 0 h 191794"/>
                <a:gd name="connsiteX2" fmla="*/ 1359346 w 1381762"/>
                <a:gd name="connsiteY2" fmla="*/ 128215 h 191794"/>
                <a:gd name="connsiteX3" fmla="*/ 1381762 w 1381762"/>
                <a:gd name="connsiteY3" fmla="*/ 137018 h 191794"/>
                <a:gd name="connsiteX4" fmla="*/ 690881 w 1381762"/>
                <a:gd name="connsiteY4" fmla="*/ 191794 h 191794"/>
                <a:gd name="connsiteX5" fmla="*/ 0 w 1381762"/>
                <a:gd name="connsiteY5" fmla="*/ 137018 h 191794"/>
                <a:gd name="connsiteX6" fmla="*/ 22416 w 1381762"/>
                <a:gd name="connsiteY6" fmla="*/ 128215 h 191794"/>
                <a:gd name="connsiteX0" fmla="*/ 647993 w 1381762"/>
                <a:gd name="connsiteY0" fmla="*/ 0 h 191794"/>
                <a:gd name="connsiteX1" fmla="*/ 1359346 w 1381762"/>
                <a:gd name="connsiteY1" fmla="*/ 128215 h 191794"/>
                <a:gd name="connsiteX2" fmla="*/ 1381762 w 1381762"/>
                <a:gd name="connsiteY2" fmla="*/ 137018 h 191794"/>
                <a:gd name="connsiteX3" fmla="*/ 690881 w 1381762"/>
                <a:gd name="connsiteY3" fmla="*/ 191794 h 191794"/>
                <a:gd name="connsiteX4" fmla="*/ 0 w 1381762"/>
                <a:gd name="connsiteY4" fmla="*/ 137018 h 191794"/>
                <a:gd name="connsiteX5" fmla="*/ 22416 w 1381762"/>
                <a:gd name="connsiteY5" fmla="*/ 128215 h 191794"/>
                <a:gd name="connsiteX6" fmla="*/ 739433 w 1381762"/>
                <a:gd name="connsiteY6" fmla="*/ 91440 h 191794"/>
                <a:gd name="connsiteX0" fmla="*/ 1359346 w 1381762"/>
                <a:gd name="connsiteY0" fmla="*/ 69043 h 132622"/>
                <a:gd name="connsiteX1" fmla="*/ 1381762 w 1381762"/>
                <a:gd name="connsiteY1" fmla="*/ 77846 h 132622"/>
                <a:gd name="connsiteX2" fmla="*/ 690881 w 1381762"/>
                <a:gd name="connsiteY2" fmla="*/ 132622 h 132622"/>
                <a:gd name="connsiteX3" fmla="*/ 0 w 1381762"/>
                <a:gd name="connsiteY3" fmla="*/ 77846 h 132622"/>
                <a:gd name="connsiteX4" fmla="*/ 22416 w 1381762"/>
                <a:gd name="connsiteY4" fmla="*/ 69043 h 132622"/>
                <a:gd name="connsiteX5" fmla="*/ 739433 w 1381762"/>
                <a:gd name="connsiteY5" fmla="*/ 32268 h 132622"/>
                <a:gd name="connsiteX0" fmla="*/ 1359346 w 1381762"/>
                <a:gd name="connsiteY0" fmla="*/ 0 h 63579"/>
                <a:gd name="connsiteX1" fmla="*/ 1381762 w 1381762"/>
                <a:gd name="connsiteY1" fmla="*/ 8803 h 63579"/>
                <a:gd name="connsiteX2" fmla="*/ 690881 w 1381762"/>
                <a:gd name="connsiteY2" fmla="*/ 63579 h 63579"/>
                <a:gd name="connsiteX3" fmla="*/ 0 w 1381762"/>
                <a:gd name="connsiteY3" fmla="*/ 8803 h 63579"/>
                <a:gd name="connsiteX4" fmla="*/ 22416 w 1381762"/>
                <a:gd name="connsiteY4" fmla="*/ 0 h 63579"/>
                <a:gd name="connsiteX0" fmla="*/ 1381762 w 1381762"/>
                <a:gd name="connsiteY0" fmla="*/ 8803 h 63579"/>
                <a:gd name="connsiteX1" fmla="*/ 690881 w 1381762"/>
                <a:gd name="connsiteY1" fmla="*/ 63579 h 63579"/>
                <a:gd name="connsiteX2" fmla="*/ 0 w 1381762"/>
                <a:gd name="connsiteY2" fmla="*/ 8803 h 63579"/>
                <a:gd name="connsiteX3" fmla="*/ 22416 w 1381762"/>
                <a:gd name="connsiteY3" fmla="*/ 0 h 63579"/>
                <a:gd name="connsiteX0" fmla="*/ 1381762 w 1381762"/>
                <a:gd name="connsiteY0" fmla="*/ 0 h 54776"/>
                <a:gd name="connsiteX1" fmla="*/ 690881 w 1381762"/>
                <a:gd name="connsiteY1" fmla="*/ 54776 h 54776"/>
                <a:gd name="connsiteX2" fmla="*/ 0 w 1381762"/>
                <a:gd name="connsiteY2" fmla="*/ 0 h 54776"/>
                <a:gd name="connsiteX0" fmla="*/ 1393513 w 1393513"/>
                <a:gd name="connsiteY0" fmla="*/ 0 h 54776"/>
                <a:gd name="connsiteX1" fmla="*/ 702632 w 1393513"/>
                <a:gd name="connsiteY1" fmla="*/ 54776 h 54776"/>
                <a:gd name="connsiteX2" fmla="*/ 0 w 1393513"/>
                <a:gd name="connsiteY2" fmla="*/ 0 h 54776"/>
                <a:gd name="connsiteX0" fmla="*/ 1393513 w 1393513"/>
                <a:gd name="connsiteY0" fmla="*/ 0 h 54776"/>
                <a:gd name="connsiteX1" fmla="*/ 702632 w 1393513"/>
                <a:gd name="connsiteY1" fmla="*/ 54776 h 54776"/>
                <a:gd name="connsiteX2" fmla="*/ 0 w 1393513"/>
                <a:gd name="connsiteY2" fmla="*/ 0 h 54776"/>
                <a:gd name="connsiteX0" fmla="*/ 1408201 w 1408201"/>
                <a:gd name="connsiteY0" fmla="*/ 0 h 55040"/>
                <a:gd name="connsiteX1" fmla="*/ 702632 w 1408201"/>
                <a:gd name="connsiteY1" fmla="*/ 55040 h 55040"/>
                <a:gd name="connsiteX2" fmla="*/ 0 w 1408201"/>
                <a:gd name="connsiteY2" fmla="*/ 264 h 55040"/>
                <a:gd name="connsiteX0" fmla="*/ 1408201 w 1408201"/>
                <a:gd name="connsiteY0" fmla="*/ 0 h 55040"/>
                <a:gd name="connsiteX1" fmla="*/ 702632 w 1408201"/>
                <a:gd name="connsiteY1" fmla="*/ 55040 h 55040"/>
                <a:gd name="connsiteX2" fmla="*/ 0 w 1408201"/>
                <a:gd name="connsiteY2" fmla="*/ 264 h 55040"/>
                <a:gd name="connsiteX0" fmla="*/ 1408201 w 1408201"/>
                <a:gd name="connsiteY0" fmla="*/ 0 h 49556"/>
                <a:gd name="connsiteX1" fmla="*/ 706023 w 1408201"/>
                <a:gd name="connsiteY1" fmla="*/ 49556 h 49556"/>
                <a:gd name="connsiteX2" fmla="*/ 0 w 1408201"/>
                <a:gd name="connsiteY2" fmla="*/ 264 h 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8201" h="49556">
                  <a:moveTo>
                    <a:pt x="1408201" y="0"/>
                  </a:moveTo>
                  <a:cubicBezTo>
                    <a:pt x="1362667" y="29724"/>
                    <a:pt x="940723" y="49512"/>
                    <a:pt x="706023" y="49556"/>
                  </a:cubicBezTo>
                  <a:cubicBezTo>
                    <a:pt x="471323" y="49600"/>
                    <a:pt x="47003" y="30516"/>
                    <a:pt x="0" y="264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TextBox 23"/>
            <p:cNvSpPr txBox="1"/>
            <p:nvPr/>
          </p:nvSpPr>
          <p:spPr>
            <a:xfrm rot="19867226">
              <a:off x="7568531" y="2979335"/>
              <a:ext cx="8418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23</a:t>
              </a:r>
              <a:r>
                <a:rPr lang="en-US" sz="2800" baseline="30000" dirty="0" smtClean="0">
                  <a:solidFill>
                    <a:schemeClr val="bg1"/>
                  </a:solidFill>
                </a:rPr>
                <a:t>o</a:t>
              </a:r>
              <a:r>
                <a:rPr lang="en-US" sz="2800" dirty="0" smtClean="0">
                  <a:solidFill>
                    <a:schemeClr val="bg1"/>
                  </a:solidFill>
                </a:rPr>
                <a:t>S</a:t>
              </a:r>
              <a:endParaRPr lang="fi-FI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9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Coordinates</a:t>
            </a:r>
            <a:endParaRPr lang="en-US" dirty="0"/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 rotWithShape="1">
          <a:blip r:embed="rId2"/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56134" y="1447797"/>
            <a:ext cx="26180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Tuusniemi</a:t>
            </a:r>
            <a:endParaRPr lang="en-US" sz="4400" dirty="0" smtClean="0"/>
          </a:p>
          <a:p>
            <a:pPr algn="ctr"/>
            <a:r>
              <a:rPr lang="en-US" sz="3200" dirty="0" smtClean="0"/>
              <a:t>62.81N 28.49E</a:t>
            </a:r>
            <a:endParaRPr lang="fi-FI" sz="3200" dirty="0"/>
          </a:p>
        </p:txBody>
      </p:sp>
      <p:sp>
        <p:nvSpPr>
          <p:cNvPr id="8" name="Oval 7"/>
          <p:cNvSpPr/>
          <p:nvPr/>
        </p:nvSpPr>
        <p:spPr>
          <a:xfrm>
            <a:off x="6409850" y="1762897"/>
            <a:ext cx="62753" cy="627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Group 8"/>
          <p:cNvGrpSpPr/>
          <p:nvPr/>
        </p:nvGrpSpPr>
        <p:grpSpPr>
          <a:xfrm>
            <a:off x="5882185" y="1728987"/>
            <a:ext cx="600906" cy="2643576"/>
            <a:chOff x="5882185" y="1728987"/>
            <a:chExt cx="600906" cy="26435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441228" y="1825650"/>
              <a:ext cx="4728" cy="2546913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882185" y="4344671"/>
              <a:ext cx="558128" cy="25599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449720" y="4123559"/>
              <a:ext cx="33369" cy="24147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440312" y="1743397"/>
              <a:ext cx="42777" cy="4715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5895975" y="1777365"/>
              <a:ext cx="530564" cy="1559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884781" y="1775460"/>
              <a:ext cx="9289" cy="257195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895975" y="1730731"/>
              <a:ext cx="202794" cy="4282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098822" y="1728987"/>
              <a:ext cx="384267" cy="1297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483089" y="1741119"/>
              <a:ext cx="2" cy="238244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18958" y="1489155"/>
            <a:ext cx="3442575" cy="3412727"/>
            <a:chOff x="5218958" y="1489155"/>
            <a:chExt cx="3442575" cy="3412727"/>
          </a:xfrm>
        </p:grpSpPr>
        <p:sp>
          <p:nvSpPr>
            <p:cNvPr id="20" name="TextBox 19"/>
            <p:cNvSpPr txBox="1"/>
            <p:nvPr/>
          </p:nvSpPr>
          <p:spPr>
            <a:xfrm>
              <a:off x="8343817" y="3857600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x</a:t>
              </a:r>
              <a:endParaRPr lang="fi-FI" sz="2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 hidden="1"/>
            <p:cNvSpPr txBox="1"/>
            <p:nvPr/>
          </p:nvSpPr>
          <p:spPr>
            <a:xfrm>
              <a:off x="5838617" y="1489155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C800"/>
                  </a:solidFill>
                </a:rPr>
                <a:t>y</a:t>
              </a:r>
              <a:endParaRPr lang="fi-FI" sz="2400" dirty="0">
                <a:solidFill>
                  <a:srgbClr val="00C8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18958" y="4440217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z</a:t>
              </a:r>
              <a:endParaRPr lang="fi-FI" sz="24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35308" y="1504642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C800"/>
                  </a:solidFill>
                </a:rPr>
                <a:t>y</a:t>
              </a:r>
              <a:endParaRPr lang="fi-FI" sz="2400" dirty="0">
                <a:solidFill>
                  <a:srgbClr val="00C8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646140" y="574826"/>
            <a:ext cx="3038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R = 6371 km</a:t>
            </a:r>
            <a:endParaRPr lang="fi-FI" sz="44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99633" y="2797613"/>
            <a:ext cx="3078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WGS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World Geodetic System</a:t>
            </a:r>
          </a:p>
        </p:txBody>
      </p:sp>
      <p:pic>
        <p:nvPicPr>
          <p:cNvPr id="2050" name="Picture 2" descr="Image may contain: plant, tree, outdoor and na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35"/>
          <a:stretch/>
        </p:blipFill>
        <p:spPr bwMode="auto">
          <a:xfrm>
            <a:off x="8706292" y="3819424"/>
            <a:ext cx="3069450" cy="2894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/>
          <p:cNvSpPr/>
          <p:nvPr/>
        </p:nvSpPr>
        <p:spPr>
          <a:xfrm>
            <a:off x="1190000" y="2356184"/>
            <a:ext cx="2158546" cy="215854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3175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Coordinates</a:t>
            </a:r>
            <a:endParaRPr lang="en-US" dirty="0"/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 rotWithShape="1">
          <a:blip r:embed="rId2"/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6134" y="1447797"/>
            <a:ext cx="26180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Tuusniemi</a:t>
            </a:r>
            <a:endParaRPr lang="en-US" sz="4400" dirty="0" smtClean="0"/>
          </a:p>
          <a:p>
            <a:pPr algn="ctr"/>
            <a:r>
              <a:rPr lang="en-US" sz="3200" dirty="0" smtClean="0"/>
              <a:t>62.81N 28.49E</a:t>
            </a:r>
            <a:endParaRPr lang="fi-FI" sz="32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96000" y="1802081"/>
            <a:ext cx="340426" cy="233811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rot="5400000">
            <a:off x="3605674" y="3126767"/>
            <a:ext cx="4984246" cy="200085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66" t="24239" r="65649" b="23415"/>
          <a:stretch/>
        </p:blipFill>
        <p:spPr>
          <a:xfrm>
            <a:off x="3334493" y="1447797"/>
            <a:ext cx="2777005" cy="5384801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9" idx="3"/>
          </p:cNvCxnSpPr>
          <p:nvPr/>
        </p:nvCxnSpPr>
        <p:spPr>
          <a:xfrm flipH="1" flipV="1">
            <a:off x="6111498" y="4140198"/>
            <a:ext cx="942445" cy="640808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149431" y="3860416"/>
            <a:ext cx="128567" cy="372291"/>
          </a:xfrm>
          <a:custGeom>
            <a:avLst/>
            <a:gdLst>
              <a:gd name="connsiteX0" fmla="*/ 0 w 244631"/>
              <a:gd name="connsiteY0" fmla="*/ 0 h 708378"/>
              <a:gd name="connsiteX1" fmla="*/ 141111 w 244631"/>
              <a:gd name="connsiteY1" fmla="*/ 158045 h 708378"/>
              <a:gd name="connsiteX2" fmla="*/ 237066 w 244631"/>
              <a:gd name="connsiteY2" fmla="*/ 412045 h 708378"/>
              <a:gd name="connsiteX3" fmla="*/ 231422 w 244631"/>
              <a:gd name="connsiteY3" fmla="*/ 708378 h 70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31" h="708378">
                <a:moveTo>
                  <a:pt x="0" y="0"/>
                </a:moveTo>
                <a:cubicBezTo>
                  <a:pt x="50800" y="44685"/>
                  <a:pt x="101600" y="89371"/>
                  <a:pt x="141111" y="158045"/>
                </a:cubicBezTo>
                <a:cubicBezTo>
                  <a:pt x="180622" y="226719"/>
                  <a:pt x="222014" y="320323"/>
                  <a:pt x="237066" y="412045"/>
                </a:cubicBezTo>
                <a:cubicBezTo>
                  <a:pt x="252118" y="503767"/>
                  <a:pt x="241770" y="606072"/>
                  <a:pt x="231422" y="708378"/>
                </a:cubicBezTo>
              </a:path>
            </a:pathLst>
          </a:custGeom>
          <a:noFill/>
          <a:ln w="28575" cap="rnd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C8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75650" y="1797935"/>
            <a:ext cx="393056" cy="2563556"/>
            <a:chOff x="6375650" y="1797935"/>
            <a:chExt cx="393056" cy="2563556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6441234" y="1797935"/>
              <a:ext cx="0" cy="2563556"/>
            </a:xfrm>
            <a:prstGeom prst="line">
              <a:avLst/>
            </a:prstGeom>
            <a:ln w="19050">
              <a:solidFill>
                <a:srgbClr val="00C8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5650" y="2724921"/>
              <a:ext cx="393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C800"/>
                  </a:solidFill>
                </a:rPr>
                <a:t>y</a:t>
              </a:r>
              <a:endParaRPr lang="fi-FI" sz="3600" dirty="0">
                <a:solidFill>
                  <a:srgbClr val="00C800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3596640" y="4210991"/>
            <a:ext cx="4998720" cy="622266"/>
          </a:xfrm>
          <a:custGeom>
            <a:avLst/>
            <a:gdLst>
              <a:gd name="connsiteX0" fmla="*/ 22416 w 1381762"/>
              <a:gd name="connsiteY0" fmla="*/ 0 h 63579"/>
              <a:gd name="connsiteX1" fmla="*/ 1359346 w 1381762"/>
              <a:gd name="connsiteY1" fmla="*/ 0 h 63579"/>
              <a:gd name="connsiteX2" fmla="*/ 1381762 w 1381762"/>
              <a:gd name="connsiteY2" fmla="*/ 8803 h 63579"/>
              <a:gd name="connsiteX3" fmla="*/ 690881 w 1381762"/>
              <a:gd name="connsiteY3" fmla="*/ 63579 h 63579"/>
              <a:gd name="connsiteX4" fmla="*/ 0 w 1381762"/>
              <a:gd name="connsiteY4" fmla="*/ 8803 h 63579"/>
              <a:gd name="connsiteX0" fmla="*/ 22416 w 1381762"/>
              <a:gd name="connsiteY0" fmla="*/ 128215 h 191794"/>
              <a:gd name="connsiteX1" fmla="*/ 647993 w 1381762"/>
              <a:gd name="connsiteY1" fmla="*/ 0 h 191794"/>
              <a:gd name="connsiteX2" fmla="*/ 1359346 w 1381762"/>
              <a:gd name="connsiteY2" fmla="*/ 128215 h 191794"/>
              <a:gd name="connsiteX3" fmla="*/ 1381762 w 1381762"/>
              <a:gd name="connsiteY3" fmla="*/ 137018 h 191794"/>
              <a:gd name="connsiteX4" fmla="*/ 690881 w 1381762"/>
              <a:gd name="connsiteY4" fmla="*/ 191794 h 191794"/>
              <a:gd name="connsiteX5" fmla="*/ 0 w 1381762"/>
              <a:gd name="connsiteY5" fmla="*/ 137018 h 191794"/>
              <a:gd name="connsiteX6" fmla="*/ 22416 w 1381762"/>
              <a:gd name="connsiteY6" fmla="*/ 128215 h 191794"/>
              <a:gd name="connsiteX0" fmla="*/ 647993 w 1381762"/>
              <a:gd name="connsiteY0" fmla="*/ 0 h 191794"/>
              <a:gd name="connsiteX1" fmla="*/ 1359346 w 1381762"/>
              <a:gd name="connsiteY1" fmla="*/ 128215 h 191794"/>
              <a:gd name="connsiteX2" fmla="*/ 1381762 w 1381762"/>
              <a:gd name="connsiteY2" fmla="*/ 137018 h 191794"/>
              <a:gd name="connsiteX3" fmla="*/ 690881 w 1381762"/>
              <a:gd name="connsiteY3" fmla="*/ 191794 h 191794"/>
              <a:gd name="connsiteX4" fmla="*/ 0 w 1381762"/>
              <a:gd name="connsiteY4" fmla="*/ 137018 h 191794"/>
              <a:gd name="connsiteX5" fmla="*/ 22416 w 1381762"/>
              <a:gd name="connsiteY5" fmla="*/ 128215 h 191794"/>
              <a:gd name="connsiteX6" fmla="*/ 739433 w 1381762"/>
              <a:gd name="connsiteY6" fmla="*/ 91440 h 191794"/>
              <a:gd name="connsiteX0" fmla="*/ 1359346 w 1381762"/>
              <a:gd name="connsiteY0" fmla="*/ 69043 h 132622"/>
              <a:gd name="connsiteX1" fmla="*/ 1381762 w 1381762"/>
              <a:gd name="connsiteY1" fmla="*/ 77846 h 132622"/>
              <a:gd name="connsiteX2" fmla="*/ 690881 w 1381762"/>
              <a:gd name="connsiteY2" fmla="*/ 132622 h 132622"/>
              <a:gd name="connsiteX3" fmla="*/ 0 w 1381762"/>
              <a:gd name="connsiteY3" fmla="*/ 77846 h 132622"/>
              <a:gd name="connsiteX4" fmla="*/ 22416 w 1381762"/>
              <a:gd name="connsiteY4" fmla="*/ 69043 h 132622"/>
              <a:gd name="connsiteX5" fmla="*/ 739433 w 1381762"/>
              <a:gd name="connsiteY5" fmla="*/ 32268 h 132622"/>
              <a:gd name="connsiteX0" fmla="*/ 1359346 w 1381762"/>
              <a:gd name="connsiteY0" fmla="*/ 0 h 63579"/>
              <a:gd name="connsiteX1" fmla="*/ 1381762 w 1381762"/>
              <a:gd name="connsiteY1" fmla="*/ 8803 h 63579"/>
              <a:gd name="connsiteX2" fmla="*/ 690881 w 1381762"/>
              <a:gd name="connsiteY2" fmla="*/ 63579 h 63579"/>
              <a:gd name="connsiteX3" fmla="*/ 0 w 1381762"/>
              <a:gd name="connsiteY3" fmla="*/ 8803 h 63579"/>
              <a:gd name="connsiteX4" fmla="*/ 22416 w 1381762"/>
              <a:gd name="connsiteY4" fmla="*/ 0 h 63579"/>
              <a:gd name="connsiteX0" fmla="*/ 1381762 w 1381762"/>
              <a:gd name="connsiteY0" fmla="*/ 8803 h 63579"/>
              <a:gd name="connsiteX1" fmla="*/ 690881 w 1381762"/>
              <a:gd name="connsiteY1" fmla="*/ 63579 h 63579"/>
              <a:gd name="connsiteX2" fmla="*/ 0 w 1381762"/>
              <a:gd name="connsiteY2" fmla="*/ 8803 h 63579"/>
              <a:gd name="connsiteX3" fmla="*/ 22416 w 1381762"/>
              <a:gd name="connsiteY3" fmla="*/ 0 h 63579"/>
              <a:gd name="connsiteX0" fmla="*/ 1381762 w 1381762"/>
              <a:gd name="connsiteY0" fmla="*/ 0 h 54776"/>
              <a:gd name="connsiteX1" fmla="*/ 690881 w 1381762"/>
              <a:gd name="connsiteY1" fmla="*/ 54776 h 54776"/>
              <a:gd name="connsiteX2" fmla="*/ 0 w 1381762"/>
              <a:gd name="connsiteY2" fmla="*/ 0 h 5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762" h="54776">
                <a:moveTo>
                  <a:pt x="1381762" y="0"/>
                </a:moveTo>
                <a:cubicBezTo>
                  <a:pt x="1381762" y="30252"/>
                  <a:pt x="1072444" y="54776"/>
                  <a:pt x="690881" y="54776"/>
                </a:cubicBezTo>
                <a:cubicBezTo>
                  <a:pt x="309318" y="54776"/>
                  <a:pt x="0" y="3025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Box 15"/>
          <p:cNvSpPr txBox="1"/>
          <p:nvPr/>
        </p:nvSpPr>
        <p:spPr>
          <a:xfrm>
            <a:off x="9041534" y="3927097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C800"/>
                </a:solidFill>
              </a:rPr>
              <a:t>y = 5667 km</a:t>
            </a:r>
            <a:endParaRPr lang="fi-FI" sz="3200" dirty="0">
              <a:solidFill>
                <a:srgbClr val="00C8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41534" y="5106576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</a:schemeClr>
                </a:solidFill>
              </a:rPr>
              <a:t>r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  <a:t> = 2911 km</a:t>
            </a:r>
            <a:endParaRPr lang="fi-FI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62713" y="2334206"/>
            <a:ext cx="2189587" cy="2189587"/>
            <a:chOff x="1162713" y="2334206"/>
            <a:chExt cx="2189587" cy="2189587"/>
          </a:xfrm>
        </p:grpSpPr>
        <p:grpSp>
          <p:nvGrpSpPr>
            <p:cNvPr id="19" name="Group 18"/>
            <p:cNvGrpSpPr/>
            <p:nvPr/>
          </p:nvGrpSpPr>
          <p:grpSpPr>
            <a:xfrm>
              <a:off x="1162713" y="2334206"/>
              <a:ext cx="2189587" cy="2189587"/>
              <a:chOff x="2246515" y="-279553"/>
              <a:chExt cx="2189587" cy="218958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246515" y="-279553"/>
                <a:ext cx="2189587" cy="21895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349076" y="810395"/>
                <a:ext cx="2156" cy="109425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endCxn id="21" idx="6"/>
              </p:cNvCxnSpPr>
              <p:nvPr/>
            </p:nvCxnSpPr>
            <p:spPr>
              <a:xfrm>
                <a:off x="3352800" y="808892"/>
                <a:ext cx="1083302" cy="63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3353072" y="815242"/>
                <a:ext cx="547124" cy="910921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3847987" y="1673761"/>
                <a:ext cx="140252" cy="140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03021" y="704264"/>
                <a:ext cx="3449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</a:rPr>
                  <a:t>r</a:t>
                </a:r>
                <a:endParaRPr lang="fi-FI" sz="3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Freeform 19"/>
            <p:cNvSpPr/>
            <p:nvPr/>
          </p:nvSpPr>
          <p:spPr>
            <a:xfrm rot="6118060">
              <a:off x="2322555" y="3839538"/>
              <a:ext cx="169960" cy="240579"/>
            </a:xfrm>
            <a:custGeom>
              <a:avLst/>
              <a:gdLst>
                <a:gd name="connsiteX0" fmla="*/ 0 w 244631"/>
                <a:gd name="connsiteY0" fmla="*/ 0 h 708378"/>
                <a:gd name="connsiteX1" fmla="*/ 141111 w 244631"/>
                <a:gd name="connsiteY1" fmla="*/ 158045 h 708378"/>
                <a:gd name="connsiteX2" fmla="*/ 237066 w 244631"/>
                <a:gd name="connsiteY2" fmla="*/ 412045 h 708378"/>
                <a:gd name="connsiteX3" fmla="*/ 231422 w 244631"/>
                <a:gd name="connsiteY3" fmla="*/ 708378 h 708378"/>
                <a:gd name="connsiteX0" fmla="*/ 0 w 245548"/>
                <a:gd name="connsiteY0" fmla="*/ 26979 h 735357"/>
                <a:gd name="connsiteX1" fmla="*/ 128669 w 245548"/>
                <a:gd name="connsiteY1" fmla="*/ 21971 h 735357"/>
                <a:gd name="connsiteX2" fmla="*/ 237066 w 245548"/>
                <a:gd name="connsiteY2" fmla="*/ 439024 h 735357"/>
                <a:gd name="connsiteX3" fmla="*/ 231422 w 245548"/>
                <a:gd name="connsiteY3" fmla="*/ 735357 h 735357"/>
                <a:gd name="connsiteX0" fmla="*/ 0 w 235928"/>
                <a:gd name="connsiteY0" fmla="*/ 22026 h 730404"/>
                <a:gd name="connsiteX1" fmla="*/ 128669 w 235928"/>
                <a:gd name="connsiteY1" fmla="*/ 17018 h 730404"/>
                <a:gd name="connsiteX2" fmla="*/ 216174 w 235928"/>
                <a:gd name="connsiteY2" fmla="*/ 361185 h 730404"/>
                <a:gd name="connsiteX3" fmla="*/ 231422 w 235928"/>
                <a:gd name="connsiteY3" fmla="*/ 730404 h 730404"/>
                <a:gd name="connsiteX0" fmla="*/ 0 w 235928"/>
                <a:gd name="connsiteY0" fmla="*/ 29553 h 737931"/>
                <a:gd name="connsiteX1" fmla="*/ 128669 w 235928"/>
                <a:gd name="connsiteY1" fmla="*/ 24545 h 737931"/>
                <a:gd name="connsiteX2" fmla="*/ 216174 w 235928"/>
                <a:gd name="connsiteY2" fmla="*/ 368712 h 737931"/>
                <a:gd name="connsiteX3" fmla="*/ 231422 w 235928"/>
                <a:gd name="connsiteY3" fmla="*/ 737931 h 737931"/>
                <a:gd name="connsiteX0" fmla="*/ 0 w 244247"/>
                <a:gd name="connsiteY0" fmla="*/ 29553 h 737931"/>
                <a:gd name="connsiteX1" fmla="*/ 128669 w 244247"/>
                <a:gd name="connsiteY1" fmla="*/ 24545 h 737931"/>
                <a:gd name="connsiteX2" fmla="*/ 216174 w 244247"/>
                <a:gd name="connsiteY2" fmla="*/ 368712 h 737931"/>
                <a:gd name="connsiteX3" fmla="*/ 231422 w 244247"/>
                <a:gd name="connsiteY3" fmla="*/ 737931 h 737931"/>
                <a:gd name="connsiteX0" fmla="*/ 0 w 252060"/>
                <a:gd name="connsiteY0" fmla="*/ 19563 h 727941"/>
                <a:gd name="connsiteX1" fmla="*/ 128669 w 252060"/>
                <a:gd name="connsiteY1" fmla="*/ 14555 h 727941"/>
                <a:gd name="connsiteX2" fmla="*/ 229223 w 252060"/>
                <a:gd name="connsiteY2" fmla="*/ 321633 h 727941"/>
                <a:gd name="connsiteX3" fmla="*/ 231422 w 252060"/>
                <a:gd name="connsiteY3" fmla="*/ 727941 h 727941"/>
                <a:gd name="connsiteX0" fmla="*/ 0 w 246289"/>
                <a:gd name="connsiteY0" fmla="*/ 19563 h 727941"/>
                <a:gd name="connsiteX1" fmla="*/ 128669 w 246289"/>
                <a:gd name="connsiteY1" fmla="*/ 14555 h 727941"/>
                <a:gd name="connsiteX2" fmla="*/ 229223 w 246289"/>
                <a:gd name="connsiteY2" fmla="*/ 321633 h 727941"/>
                <a:gd name="connsiteX3" fmla="*/ 231422 w 246289"/>
                <a:gd name="connsiteY3" fmla="*/ 727941 h 727941"/>
                <a:gd name="connsiteX0" fmla="*/ 1 w 117619"/>
                <a:gd name="connsiteY0" fmla="*/ -2 h 713384"/>
                <a:gd name="connsiteX1" fmla="*/ 100555 w 117619"/>
                <a:gd name="connsiteY1" fmla="*/ 307076 h 713384"/>
                <a:gd name="connsiteX2" fmla="*/ 102754 w 117619"/>
                <a:gd name="connsiteY2" fmla="*/ 713384 h 713384"/>
                <a:gd name="connsiteX0" fmla="*/ -1 w 208957"/>
                <a:gd name="connsiteY0" fmla="*/ 0 h 792313"/>
                <a:gd name="connsiteX1" fmla="*/ 191267 w 208957"/>
                <a:gd name="connsiteY1" fmla="*/ 386005 h 792313"/>
                <a:gd name="connsiteX2" fmla="*/ 193466 w 208957"/>
                <a:gd name="connsiteY2" fmla="*/ 792313 h 792313"/>
                <a:gd name="connsiteX0" fmla="*/ 1 w 196448"/>
                <a:gd name="connsiteY0" fmla="*/ 0 h 792313"/>
                <a:gd name="connsiteX1" fmla="*/ 154132 w 196448"/>
                <a:gd name="connsiteY1" fmla="*/ 246122 h 792313"/>
                <a:gd name="connsiteX2" fmla="*/ 193468 w 196448"/>
                <a:gd name="connsiteY2" fmla="*/ 792313 h 792313"/>
                <a:gd name="connsiteX0" fmla="*/ -1 w 197034"/>
                <a:gd name="connsiteY0" fmla="*/ 0 h 792313"/>
                <a:gd name="connsiteX1" fmla="*/ 159195 w 197034"/>
                <a:gd name="connsiteY1" fmla="*/ 243140 h 792313"/>
                <a:gd name="connsiteX2" fmla="*/ 193466 w 197034"/>
                <a:gd name="connsiteY2" fmla="*/ 792313 h 792313"/>
                <a:gd name="connsiteX0" fmla="*/ 1 w 200811"/>
                <a:gd name="connsiteY0" fmla="*/ 0 h 792313"/>
                <a:gd name="connsiteX1" fmla="*/ 159197 w 200811"/>
                <a:gd name="connsiteY1" fmla="*/ 243140 h 792313"/>
                <a:gd name="connsiteX2" fmla="*/ 193468 w 200811"/>
                <a:gd name="connsiteY2" fmla="*/ 792313 h 792313"/>
                <a:gd name="connsiteX0" fmla="*/ -1 w 200811"/>
                <a:gd name="connsiteY0" fmla="*/ 0 h 792313"/>
                <a:gd name="connsiteX1" fmla="*/ 159195 w 200811"/>
                <a:gd name="connsiteY1" fmla="*/ 243140 h 792313"/>
                <a:gd name="connsiteX2" fmla="*/ 193466 w 200811"/>
                <a:gd name="connsiteY2" fmla="*/ 792313 h 792313"/>
                <a:gd name="connsiteX0" fmla="*/ 1 w 201488"/>
                <a:gd name="connsiteY0" fmla="*/ 0 h 792313"/>
                <a:gd name="connsiteX1" fmla="*/ 159197 w 201488"/>
                <a:gd name="connsiteY1" fmla="*/ 243140 h 792313"/>
                <a:gd name="connsiteX2" fmla="*/ 193468 w 201488"/>
                <a:gd name="connsiteY2" fmla="*/ 792313 h 79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488" h="792313">
                  <a:moveTo>
                    <a:pt x="1" y="0"/>
                  </a:moveTo>
                  <a:cubicBezTo>
                    <a:pt x="61386" y="7283"/>
                    <a:pt x="107465" y="63755"/>
                    <a:pt x="159197" y="243140"/>
                  </a:cubicBezTo>
                  <a:cubicBezTo>
                    <a:pt x="210929" y="422525"/>
                    <a:pt x="205357" y="571453"/>
                    <a:pt x="193468" y="792313"/>
                  </a:cubicBezTo>
                </a:path>
              </a:pathLst>
            </a:custGeom>
            <a:noFill/>
            <a:ln w="28575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52339" y="3530455"/>
            <a:ext cx="367408" cy="986451"/>
            <a:chOff x="3036141" y="916696"/>
            <a:chExt cx="367408" cy="986451"/>
          </a:xfrm>
        </p:grpSpPr>
        <p:sp>
          <p:nvSpPr>
            <p:cNvPr id="28" name="TextBox 27"/>
            <p:cNvSpPr txBox="1"/>
            <p:nvPr/>
          </p:nvSpPr>
          <p:spPr>
            <a:xfrm>
              <a:off x="3036141" y="916696"/>
              <a:ext cx="367408" cy="646331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effectLst>
                    <a:glow rad="152400">
                      <a:schemeClr val="tx1"/>
                    </a:glow>
                  </a:effectLst>
                </a:rPr>
                <a:t>z</a:t>
              </a:r>
              <a:endParaRPr lang="fi-FI" sz="3600" dirty="0">
                <a:solidFill>
                  <a:srgbClr val="0000FF"/>
                </a:solidFill>
                <a:effectLst>
                  <a:glow rad="152400">
                    <a:schemeClr val="tx1"/>
                  </a:glo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15138" y="1750741"/>
              <a:ext cx="68141" cy="1524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74078" y="4162072"/>
            <a:ext cx="490107" cy="646331"/>
            <a:chOff x="2274078" y="4162072"/>
            <a:chExt cx="490107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2333314" y="4162072"/>
              <a:ext cx="393056" cy="646331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effectLst>
                    <a:glow rad="152400">
                      <a:schemeClr val="tx1"/>
                    </a:glow>
                  </a:effectLst>
                </a:rPr>
                <a:t>x</a:t>
              </a:r>
              <a:endParaRPr lang="fi-FI" sz="3600" dirty="0">
                <a:solidFill>
                  <a:srgbClr val="FF0000"/>
                </a:solidFill>
                <a:effectLst>
                  <a:glow rad="152400">
                    <a:schemeClr val="tx1"/>
                  </a:glow>
                </a:effectLst>
              </a:endParaRPr>
            </a:p>
          </p:txBody>
        </p:sp>
        <p:cxnSp>
          <p:nvCxnSpPr>
            <p:cNvPr id="32" name="Straight Connector 31"/>
            <p:cNvCxnSpPr>
              <a:endCxn id="25" idx="2"/>
            </p:cNvCxnSpPr>
            <p:nvPr/>
          </p:nvCxnSpPr>
          <p:spPr>
            <a:xfrm>
              <a:off x="2274078" y="4356199"/>
              <a:ext cx="490107" cy="1447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9041534" y="3486444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 = 1389 km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41534" y="4367750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z = 2558 km</a:t>
            </a:r>
            <a:endParaRPr lang="fi-FI" sz="32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46140" y="574826"/>
            <a:ext cx="3038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R = 6371 km</a:t>
            </a:r>
            <a:endParaRPr lang="fi-FI" sz="4400" b="1" dirty="0">
              <a:solidFill>
                <a:srgbClr val="0000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 rot="5400000">
            <a:off x="5887028" y="1002490"/>
            <a:ext cx="417944" cy="464053"/>
            <a:chOff x="901337" y="313509"/>
            <a:chExt cx="1370901" cy="1522144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901337" y="313509"/>
              <a:ext cx="1370901" cy="7576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01337" y="1078008"/>
              <a:ext cx="1370901" cy="7576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534535" y="655841"/>
              <a:ext cx="294265" cy="84085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080451" y="422042"/>
              <a:ext cx="152108" cy="1311462"/>
            </a:xfrm>
            <a:custGeom>
              <a:avLst/>
              <a:gdLst>
                <a:gd name="connsiteX0" fmla="*/ 0 w 167024"/>
                <a:gd name="connsiteY0" fmla="*/ 0 h 1337922"/>
                <a:gd name="connsiteX1" fmla="*/ 14916 w 167024"/>
                <a:gd name="connsiteY1" fmla="*/ 13230 h 1337922"/>
                <a:gd name="connsiteX2" fmla="*/ 167024 w 167024"/>
                <a:gd name="connsiteY2" fmla="*/ 668961 h 1337922"/>
                <a:gd name="connsiteX3" fmla="*/ 14916 w 167024"/>
                <a:gd name="connsiteY3" fmla="*/ 1324692 h 1337922"/>
                <a:gd name="connsiteX4" fmla="*/ 0 w 167024"/>
                <a:gd name="connsiteY4" fmla="*/ 1337922 h 1337922"/>
                <a:gd name="connsiteX0" fmla="*/ 0 w 167024"/>
                <a:gd name="connsiteY0" fmla="*/ 0 h 1337922"/>
                <a:gd name="connsiteX1" fmla="*/ 14916 w 167024"/>
                <a:gd name="connsiteY1" fmla="*/ 13230 h 1337922"/>
                <a:gd name="connsiteX2" fmla="*/ 167024 w 167024"/>
                <a:gd name="connsiteY2" fmla="*/ 668961 h 1337922"/>
                <a:gd name="connsiteX3" fmla="*/ 14916 w 167024"/>
                <a:gd name="connsiteY3" fmla="*/ 1324692 h 1337922"/>
                <a:gd name="connsiteX4" fmla="*/ 0 w 167024"/>
                <a:gd name="connsiteY4" fmla="*/ 1337922 h 1337922"/>
                <a:gd name="connsiteX5" fmla="*/ 91440 w 167024"/>
                <a:gd name="connsiteY5" fmla="*/ 91440 h 1337922"/>
                <a:gd name="connsiteX0" fmla="*/ 0 w 167024"/>
                <a:gd name="connsiteY0" fmla="*/ 0 h 1337922"/>
                <a:gd name="connsiteX1" fmla="*/ 14916 w 167024"/>
                <a:gd name="connsiteY1" fmla="*/ 13230 h 1337922"/>
                <a:gd name="connsiteX2" fmla="*/ 167024 w 167024"/>
                <a:gd name="connsiteY2" fmla="*/ 668961 h 1337922"/>
                <a:gd name="connsiteX3" fmla="*/ 14916 w 167024"/>
                <a:gd name="connsiteY3" fmla="*/ 1324692 h 1337922"/>
                <a:gd name="connsiteX4" fmla="*/ 0 w 167024"/>
                <a:gd name="connsiteY4" fmla="*/ 1337922 h 1337922"/>
                <a:gd name="connsiteX0" fmla="*/ 14916 w 167024"/>
                <a:gd name="connsiteY0" fmla="*/ 0 h 1324692"/>
                <a:gd name="connsiteX1" fmla="*/ 167024 w 167024"/>
                <a:gd name="connsiteY1" fmla="*/ 655731 h 1324692"/>
                <a:gd name="connsiteX2" fmla="*/ 14916 w 167024"/>
                <a:gd name="connsiteY2" fmla="*/ 1311462 h 1324692"/>
                <a:gd name="connsiteX3" fmla="*/ 0 w 167024"/>
                <a:gd name="connsiteY3" fmla="*/ 1324692 h 1324692"/>
                <a:gd name="connsiteX0" fmla="*/ 0 w 152108"/>
                <a:gd name="connsiteY0" fmla="*/ 0 h 1311462"/>
                <a:gd name="connsiteX1" fmla="*/ 152108 w 152108"/>
                <a:gd name="connsiteY1" fmla="*/ 655731 h 1311462"/>
                <a:gd name="connsiteX2" fmla="*/ 0 w 152108"/>
                <a:gd name="connsiteY2" fmla="*/ 1311462 h 131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08" h="1311462">
                  <a:moveTo>
                    <a:pt x="0" y="0"/>
                  </a:moveTo>
                  <a:cubicBezTo>
                    <a:pt x="89388" y="108036"/>
                    <a:pt x="152108" y="360953"/>
                    <a:pt x="152108" y="655731"/>
                  </a:cubicBezTo>
                  <a:cubicBezTo>
                    <a:pt x="152108" y="950509"/>
                    <a:pt x="89388" y="1203426"/>
                    <a:pt x="0" y="1311462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24796" y="4028773"/>
            <a:ext cx="399139" cy="646331"/>
            <a:chOff x="6024796" y="4028773"/>
            <a:chExt cx="399139" cy="646331"/>
          </a:xfrm>
        </p:grpSpPr>
        <p:sp>
          <p:nvSpPr>
            <p:cNvPr id="42" name="TextBox 41"/>
            <p:cNvSpPr txBox="1"/>
            <p:nvPr/>
          </p:nvSpPr>
          <p:spPr>
            <a:xfrm>
              <a:off x="6024796" y="4028773"/>
              <a:ext cx="344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endParaRPr lang="fi-FI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 flipV="1">
              <a:off x="6093299" y="4128822"/>
              <a:ext cx="330636" cy="224814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411173" y="1727142"/>
            <a:ext cx="1381762" cy="71521"/>
            <a:chOff x="5411173" y="1727142"/>
            <a:chExt cx="1381762" cy="71521"/>
          </a:xfrm>
        </p:grpSpPr>
        <p:sp>
          <p:nvSpPr>
            <p:cNvPr id="45" name="Freeform 44"/>
            <p:cNvSpPr/>
            <p:nvPr/>
          </p:nvSpPr>
          <p:spPr>
            <a:xfrm>
              <a:off x="5411173" y="1743887"/>
              <a:ext cx="1381762" cy="54776"/>
            </a:xfrm>
            <a:custGeom>
              <a:avLst/>
              <a:gdLst>
                <a:gd name="connsiteX0" fmla="*/ 22416 w 1381762"/>
                <a:gd name="connsiteY0" fmla="*/ 0 h 63579"/>
                <a:gd name="connsiteX1" fmla="*/ 1359346 w 1381762"/>
                <a:gd name="connsiteY1" fmla="*/ 0 h 63579"/>
                <a:gd name="connsiteX2" fmla="*/ 1381762 w 1381762"/>
                <a:gd name="connsiteY2" fmla="*/ 8803 h 63579"/>
                <a:gd name="connsiteX3" fmla="*/ 690881 w 1381762"/>
                <a:gd name="connsiteY3" fmla="*/ 63579 h 63579"/>
                <a:gd name="connsiteX4" fmla="*/ 0 w 1381762"/>
                <a:gd name="connsiteY4" fmla="*/ 8803 h 63579"/>
                <a:gd name="connsiteX0" fmla="*/ 22416 w 1381762"/>
                <a:gd name="connsiteY0" fmla="*/ 128215 h 191794"/>
                <a:gd name="connsiteX1" fmla="*/ 647993 w 1381762"/>
                <a:gd name="connsiteY1" fmla="*/ 0 h 191794"/>
                <a:gd name="connsiteX2" fmla="*/ 1359346 w 1381762"/>
                <a:gd name="connsiteY2" fmla="*/ 128215 h 191794"/>
                <a:gd name="connsiteX3" fmla="*/ 1381762 w 1381762"/>
                <a:gd name="connsiteY3" fmla="*/ 137018 h 191794"/>
                <a:gd name="connsiteX4" fmla="*/ 690881 w 1381762"/>
                <a:gd name="connsiteY4" fmla="*/ 191794 h 191794"/>
                <a:gd name="connsiteX5" fmla="*/ 0 w 1381762"/>
                <a:gd name="connsiteY5" fmla="*/ 137018 h 191794"/>
                <a:gd name="connsiteX6" fmla="*/ 22416 w 1381762"/>
                <a:gd name="connsiteY6" fmla="*/ 128215 h 191794"/>
                <a:gd name="connsiteX0" fmla="*/ 647993 w 1381762"/>
                <a:gd name="connsiteY0" fmla="*/ 0 h 191794"/>
                <a:gd name="connsiteX1" fmla="*/ 1359346 w 1381762"/>
                <a:gd name="connsiteY1" fmla="*/ 128215 h 191794"/>
                <a:gd name="connsiteX2" fmla="*/ 1381762 w 1381762"/>
                <a:gd name="connsiteY2" fmla="*/ 137018 h 191794"/>
                <a:gd name="connsiteX3" fmla="*/ 690881 w 1381762"/>
                <a:gd name="connsiteY3" fmla="*/ 191794 h 191794"/>
                <a:gd name="connsiteX4" fmla="*/ 0 w 1381762"/>
                <a:gd name="connsiteY4" fmla="*/ 137018 h 191794"/>
                <a:gd name="connsiteX5" fmla="*/ 22416 w 1381762"/>
                <a:gd name="connsiteY5" fmla="*/ 128215 h 191794"/>
                <a:gd name="connsiteX6" fmla="*/ 739433 w 1381762"/>
                <a:gd name="connsiteY6" fmla="*/ 91440 h 191794"/>
                <a:gd name="connsiteX0" fmla="*/ 1359346 w 1381762"/>
                <a:gd name="connsiteY0" fmla="*/ 69043 h 132622"/>
                <a:gd name="connsiteX1" fmla="*/ 1381762 w 1381762"/>
                <a:gd name="connsiteY1" fmla="*/ 77846 h 132622"/>
                <a:gd name="connsiteX2" fmla="*/ 690881 w 1381762"/>
                <a:gd name="connsiteY2" fmla="*/ 132622 h 132622"/>
                <a:gd name="connsiteX3" fmla="*/ 0 w 1381762"/>
                <a:gd name="connsiteY3" fmla="*/ 77846 h 132622"/>
                <a:gd name="connsiteX4" fmla="*/ 22416 w 1381762"/>
                <a:gd name="connsiteY4" fmla="*/ 69043 h 132622"/>
                <a:gd name="connsiteX5" fmla="*/ 739433 w 1381762"/>
                <a:gd name="connsiteY5" fmla="*/ 32268 h 132622"/>
                <a:gd name="connsiteX0" fmla="*/ 1359346 w 1381762"/>
                <a:gd name="connsiteY0" fmla="*/ 0 h 63579"/>
                <a:gd name="connsiteX1" fmla="*/ 1381762 w 1381762"/>
                <a:gd name="connsiteY1" fmla="*/ 8803 h 63579"/>
                <a:gd name="connsiteX2" fmla="*/ 690881 w 1381762"/>
                <a:gd name="connsiteY2" fmla="*/ 63579 h 63579"/>
                <a:gd name="connsiteX3" fmla="*/ 0 w 1381762"/>
                <a:gd name="connsiteY3" fmla="*/ 8803 h 63579"/>
                <a:gd name="connsiteX4" fmla="*/ 22416 w 1381762"/>
                <a:gd name="connsiteY4" fmla="*/ 0 h 63579"/>
                <a:gd name="connsiteX0" fmla="*/ 1381762 w 1381762"/>
                <a:gd name="connsiteY0" fmla="*/ 8803 h 63579"/>
                <a:gd name="connsiteX1" fmla="*/ 690881 w 1381762"/>
                <a:gd name="connsiteY1" fmla="*/ 63579 h 63579"/>
                <a:gd name="connsiteX2" fmla="*/ 0 w 1381762"/>
                <a:gd name="connsiteY2" fmla="*/ 8803 h 63579"/>
                <a:gd name="connsiteX3" fmla="*/ 22416 w 1381762"/>
                <a:gd name="connsiteY3" fmla="*/ 0 h 63579"/>
                <a:gd name="connsiteX0" fmla="*/ 1381762 w 1381762"/>
                <a:gd name="connsiteY0" fmla="*/ 0 h 54776"/>
                <a:gd name="connsiteX1" fmla="*/ 690881 w 1381762"/>
                <a:gd name="connsiteY1" fmla="*/ 54776 h 54776"/>
                <a:gd name="connsiteX2" fmla="*/ 0 w 1381762"/>
                <a:gd name="connsiteY2" fmla="*/ 0 h 5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762" h="54776">
                  <a:moveTo>
                    <a:pt x="1381762" y="0"/>
                  </a:moveTo>
                  <a:cubicBezTo>
                    <a:pt x="1381762" y="30252"/>
                    <a:pt x="1072444" y="54776"/>
                    <a:pt x="690881" y="54776"/>
                  </a:cubicBezTo>
                  <a:cubicBezTo>
                    <a:pt x="309318" y="54776"/>
                    <a:pt x="0" y="30252"/>
                    <a:pt x="0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6108644" y="1727142"/>
              <a:ext cx="334672" cy="63984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6409850" y="1762897"/>
            <a:ext cx="62753" cy="627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4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6" grpId="0"/>
      <p:bldP spid="17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3546</TotalTime>
  <Words>133</Words>
  <Application>Microsoft Office PowerPoint</Application>
  <PresentationFormat>Widescreen</PresentationFormat>
  <Paragraphs>69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Projections and distances</vt:lpstr>
      <vt:lpstr>Projections</vt:lpstr>
      <vt:lpstr>Projections</vt:lpstr>
      <vt:lpstr>Projections</vt:lpstr>
      <vt:lpstr>Projections</vt:lpstr>
      <vt:lpstr>Demo 1</vt:lpstr>
      <vt:lpstr>Earth</vt:lpstr>
      <vt:lpstr>Coordinates</vt:lpstr>
      <vt:lpstr>Coordinates</vt:lpstr>
      <vt:lpstr>Demo 2</vt:lpstr>
      <vt:lpstr>Distances</vt:lpstr>
      <vt:lpstr>Demo 3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Mariescu-Istodor</dc:creator>
  <cp:lastModifiedBy>Radu Mariescu-Istodor</cp:lastModifiedBy>
  <cp:revision>55</cp:revision>
  <dcterms:created xsi:type="dcterms:W3CDTF">2018-03-21T16:33:39Z</dcterms:created>
  <dcterms:modified xsi:type="dcterms:W3CDTF">2018-10-23T06:03:54Z</dcterms:modified>
</cp:coreProperties>
</file>