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8" r:id="rId2"/>
    <p:sldId id="276" r:id="rId3"/>
    <p:sldId id="277" r:id="rId4"/>
    <p:sldId id="268" r:id="rId5"/>
    <p:sldId id="266" r:id="rId6"/>
    <p:sldId id="265" r:id="rId7"/>
    <p:sldId id="258" r:id="rId8"/>
    <p:sldId id="269" r:id="rId9"/>
    <p:sldId id="260" r:id="rId10"/>
    <p:sldId id="259" r:id="rId11"/>
    <p:sldId id="278" r:id="rId12"/>
    <p:sldId id="279" r:id="rId13"/>
    <p:sldId id="280" r:id="rId14"/>
    <p:sldId id="261" r:id="rId15"/>
    <p:sldId id="262" r:id="rId16"/>
    <p:sldId id="284" r:id="rId17"/>
    <p:sldId id="270" r:id="rId18"/>
    <p:sldId id="263" r:id="rId19"/>
    <p:sldId id="271" r:id="rId20"/>
    <p:sldId id="286" r:id="rId21"/>
    <p:sldId id="272" r:id="rId22"/>
    <p:sldId id="273" r:id="rId23"/>
    <p:sldId id="287" r:id="rId24"/>
    <p:sldId id="275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D34643"/>
    <a:srgbClr val="0000FF"/>
    <a:srgbClr val="5AFF5A"/>
    <a:srgbClr val="4A8522"/>
    <a:srgbClr val="D29500"/>
    <a:srgbClr val="BE5108"/>
    <a:srgbClr val="FF7C80"/>
    <a:srgbClr val="D94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6764" autoAdjust="0"/>
  </p:normalViewPr>
  <p:slideViewPr>
    <p:cSldViewPr snapToGrid="0">
      <p:cViewPr varScale="1">
        <p:scale>
          <a:sx n="84" d="100"/>
          <a:sy n="84" d="100"/>
        </p:scale>
        <p:origin x="11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ABAB9-1FD2-4124-BD20-547BF49FFAF2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60C79-258D-4DEF-80F6-DE331F19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68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Inclusion is 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asymetric</a:t>
            </a:r>
            <a:r>
              <a:rPr lang="en-US" baseline="0" dirty="0" smtClean="0"/>
              <a:t> 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8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Inclusion is 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asymetric</a:t>
            </a:r>
            <a:r>
              <a:rPr lang="en-US" baseline="0" dirty="0" smtClean="0"/>
              <a:t> 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5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90843E60-F605-4E78-B710-AB09F3C9B794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313092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12" tIns="47256" rIns="94512" bIns="47256" anchor="b"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/>
            <a:fld id="{90843E60-F605-4E78-B710-AB09F3C9B794}" type="slidenum">
              <a:rPr lang="fi-FI" altLang="fi-FI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20</a:t>
            </a:fld>
            <a:endParaRPr lang="fi-FI" alt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4689475"/>
            <a:ext cx="5330825" cy="4440238"/>
          </a:xfrm>
          <a:noFill/>
        </p:spPr>
        <p:txBody>
          <a:bodyPr wrap="none" lIns="90288" tIns="45144" rIns="90288" bIns="45144" anchor="ctr"/>
          <a:lstStyle/>
          <a:p>
            <a:pPr defTabSz="457200" eaLnBrk="1" hangingPunct="1"/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355096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move on to what we can learn from the routes.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extract the road network, we find first the intersections.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0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80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baseline="0" dirty="0" smtClean="0"/>
          </a:p>
          <a:p>
            <a:r>
              <a:rPr lang="ro-RO" baseline="0" dirty="0" smtClean="0"/>
              <a:t>I ask you, honourable professor, as the appointed opponent, to present those remarks, which you consider my thesis will require.</a:t>
            </a:r>
            <a:endParaRPr lang="en-US" dirty="0" smtClean="0"/>
          </a:p>
          <a:p>
            <a:endParaRPr lang="ro-RO" dirty="0" smtClean="0"/>
          </a:p>
          <a:p>
            <a:r>
              <a:rPr lang="ro-RO" dirty="0" smtClean="0"/>
              <a:t>.</a:t>
            </a:r>
          </a:p>
          <a:p>
            <a:r>
              <a:rPr lang="ro-RO" dirty="0" smtClean="0"/>
              <a:t>.</a:t>
            </a:r>
          </a:p>
          <a:p>
            <a:r>
              <a:rPr lang="ro-RO" dirty="0" smtClean="0"/>
              <a:t>.</a:t>
            </a:r>
          </a:p>
          <a:p>
            <a:endParaRPr lang="ro-RO" dirty="0" smtClean="0"/>
          </a:p>
          <a:p>
            <a:r>
              <a:rPr lang="ro-RO" dirty="0" smtClean="0"/>
              <a:t>Anyone in this</a:t>
            </a:r>
            <a:r>
              <a:rPr lang="ro-RO" baseline="0" dirty="0" smtClean="0"/>
              <a:t> auditorium, who has anything to remark of object against my thesis, please ask the custos for permission to take the floor.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next 15 minutes, I will talk about our</a:t>
            </a:r>
            <a:r>
              <a:rPr lang="en-US" baseline="0" dirty="0" smtClean="0"/>
              <a:t> 4 main contributions, starting with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visualize, or display routes efficiently on the map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we discuss similarity functions applicable to routes…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see how they are useful when searching inside large route collections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Finally we show how to extract the road network from a route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We</a:t>
            </a:r>
            <a:r>
              <a:rPr lang="ro-RO" baseline="0" dirty="0" smtClean="0"/>
              <a:t> begin with route visualization, where I present to you...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2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My personal </a:t>
            </a:r>
            <a:r>
              <a:rPr lang="en-US" baseline="0" dirty="0" smtClean="0"/>
              <a:t>route collection.</a:t>
            </a:r>
          </a:p>
          <a:p>
            <a:r>
              <a:rPr lang="en-US" baseline="0" dirty="0" smtClean="0"/>
              <a:t>It has over 1,000 routes and over a million points. The amount of data is about 50 MB, which is about the same size as 25 </a:t>
            </a:r>
            <a:r>
              <a:rPr lang="ro-RO" baseline="0" dirty="0" smtClean="0"/>
              <a:t>good quality photo files.</a:t>
            </a:r>
            <a:endParaRPr lang="en-US" baseline="0" dirty="0" smtClean="0"/>
          </a:p>
          <a:p>
            <a:r>
              <a:rPr lang="en-US" baseline="0" dirty="0" smtClean="0"/>
              <a:t>The map shows only the routes in and around Joensuu</a:t>
            </a:r>
            <a:r>
              <a:rPr lang="ro-RO" baseline="0" dirty="0" smtClean="0"/>
              <a:t> but t</a:t>
            </a:r>
            <a:r>
              <a:rPr lang="en-US" baseline="0" dirty="0" smtClean="0"/>
              <a:t>he data on this screen alone is</a:t>
            </a:r>
            <a:r>
              <a:rPr lang="ro-RO" baseline="0" dirty="0" smtClean="0"/>
              <a:t> still</a:t>
            </a:r>
            <a:r>
              <a:rPr lang="en-US" baseline="0" dirty="0" smtClean="0"/>
              <a:t> 31 MB</a:t>
            </a:r>
            <a:r>
              <a:rPr lang="ro-RO" baseline="0" dirty="0" smtClean="0"/>
              <a:t>, equivalent to about 15 photos.</a:t>
            </a:r>
          </a:p>
          <a:p>
            <a:r>
              <a:rPr lang="ro-RO" baseline="0" dirty="0" smtClean="0"/>
              <a:t>Loading this much data would not be very user friendly... And even so, browser might crash. </a:t>
            </a:r>
          </a:p>
          <a:p>
            <a:r>
              <a:rPr lang="ro-RO" baseline="0" dirty="0" smtClean="0"/>
              <a:t>We use polygonal approximation to...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Blink middle part to illustrate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We see that using</a:t>
            </a:r>
            <a:r>
              <a:rPr lang="ro-RO" baseline="0" dirty="0" smtClean="0"/>
              <a:t> polygonal approximation at 3 different levels, the routes look pretty much the same, but the number of points is </a:t>
            </a:r>
          </a:p>
          <a:p>
            <a:r>
              <a:rPr lang="ro-RO" baseline="0" dirty="0" smtClean="0"/>
              <a:t>Only a fraction of the original value.</a:t>
            </a:r>
          </a:p>
          <a:p>
            <a:endParaRPr lang="ro-RO" dirty="0" smtClean="0"/>
          </a:p>
          <a:p>
            <a:r>
              <a:rPr lang="ro-RO" dirty="0" smtClean="0"/>
              <a:t>The most points are</a:t>
            </a:r>
            <a:r>
              <a:rPr lang="ro-RO" baseline="0" dirty="0" smtClean="0"/>
              <a:t> needed when showing the Joensuu region, where I have allot of routes. But even here, the data is equivalent to half the size of a photo.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There</a:t>
            </a:r>
            <a:r>
              <a:rPr lang="ro-RO" baseline="0" dirty="0" smtClean="0"/>
              <a:t> are a couple of solutions who attempt to show multiple routes on the map.</a:t>
            </a:r>
          </a:p>
          <a:p>
            <a:r>
              <a:rPr lang="ro-RO" baseline="0" dirty="0" smtClean="0"/>
              <a:t>Sports tracker shows only the start location. It uses color coding to indicate the movement type of the route.</a:t>
            </a:r>
          </a:p>
          <a:p>
            <a:r>
              <a:rPr lang="ro-RO" baseline="0" dirty="0" smtClean="0"/>
              <a:t>Runtastic also shows the starting point, but allows to click on the markers to display routes one by one.</a:t>
            </a:r>
          </a:p>
          <a:p>
            <a:endParaRPr lang="ro-RO" baseline="0" dirty="0" smtClean="0"/>
          </a:p>
          <a:p>
            <a:r>
              <a:rPr lang="ro-RO" baseline="0" dirty="0" smtClean="0"/>
              <a:t>Let</a:t>
            </a:r>
            <a:r>
              <a:rPr lang="en-US" baseline="0" dirty="0" smtClean="0"/>
              <a:t>’s look now at the same collection using </a:t>
            </a:r>
            <a:r>
              <a:rPr lang="en-US" baseline="0" dirty="0" err="1" smtClean="0"/>
              <a:t>Mopsi</a:t>
            </a:r>
            <a:r>
              <a:rPr lang="en-US" baseline="0" dirty="0" smtClean="0"/>
              <a:t>. It gives more information than the other two applications. In fact, this is the part of the map shown by the other software, where the route starting points are.</a:t>
            </a:r>
            <a:endParaRPr lang="ro-R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see</a:t>
            </a:r>
            <a:r>
              <a:rPr lang="en-US" baseline="0" dirty="0" smtClean="0"/>
              <a:t> that the 20 km mark s in the middle of my orienteering but also contains some cycling, making the speed for that segment difficult to interpret.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continue to speak…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6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about our proposed similarity measure…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7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C-SIM.</a:t>
            </a:r>
          </a:p>
          <a:p>
            <a:endParaRPr lang="en-US" dirty="0" smtClean="0"/>
          </a:p>
          <a:p>
            <a:r>
              <a:rPr lang="en-US" dirty="0" smtClean="0"/>
              <a:t>Where we use a grid, and</a:t>
            </a:r>
            <a:r>
              <a:rPr lang="en-US" baseline="0" dirty="0" smtClean="0"/>
              <a:t> we count the number of cells the two routes have in common, as a proportion of all the cells that the routes pass through.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measure is not useful as such because two routes that are nearby may pass through the same cells, but this is not necessarily the case.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our measure uses also the dilated (or neighboring) region of the routes when computing the similarity.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0C79-258D-4DEF-80F6-DE331F1932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9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3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2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1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9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4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7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FD0F-8C4D-4319-B3D8-0D467891C3F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A7F6-CD1F-489E-9240-F2862C06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0" y="2520265"/>
            <a:ext cx="6858000" cy="1182291"/>
          </a:xfrm>
        </p:spPr>
        <p:txBody>
          <a:bodyPr rtlCol="0">
            <a:normAutofit fontScale="90000"/>
          </a:bodyPr>
          <a:lstStyle/>
          <a:p>
            <a:pPr>
              <a:spcAft>
                <a:spcPts val="450"/>
              </a:spcAft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GPS Trajectories</a:t>
            </a:r>
            <a:endParaRPr lang="fi-FI" sz="36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4300004"/>
            <a:ext cx="6858000" cy="78957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.5.2018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85" y="1166813"/>
            <a:ext cx="1621631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43000" y="2307431"/>
            <a:ext cx="6858000" cy="118229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  <a:defRPr/>
            </a:pPr>
            <a:r>
              <a:rPr lang="en-US" sz="4500" dirty="0"/>
              <a:t>LAMAD</a:t>
            </a:r>
            <a:br>
              <a:rPr lang="en-US" sz="4500" dirty="0"/>
            </a:br>
            <a:endParaRPr lang="fi-FI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 Similarity Measures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74" y="2906998"/>
            <a:ext cx="2646652" cy="24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37" y="2906998"/>
            <a:ext cx="2646652" cy="24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1" y="2906998"/>
            <a:ext cx="2646652" cy="24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52"/>
          <p:cNvSpPr txBox="1">
            <a:spLocks noChangeArrowheads="1"/>
          </p:cNvSpPr>
          <p:nvPr/>
        </p:nvSpPr>
        <p:spPr bwMode="auto">
          <a:xfrm>
            <a:off x="1281936" y="393431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75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24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52"/>
          <p:cNvSpPr txBox="1">
            <a:spLocks noChangeArrowheads="1"/>
          </p:cNvSpPr>
          <p:nvPr/>
        </p:nvSpPr>
        <p:spPr bwMode="auto">
          <a:xfrm>
            <a:off x="4145441" y="3934316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o-RO" altLang="en-US" sz="24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altLang="en-US" sz="75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24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52"/>
          <p:cNvSpPr txBox="1">
            <a:spLocks noChangeArrowheads="1"/>
          </p:cNvSpPr>
          <p:nvPr/>
        </p:nvSpPr>
        <p:spPr bwMode="auto">
          <a:xfrm>
            <a:off x="7093104" y="3934316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o-RO" altLang="en-US" sz="24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75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24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1194444" y="2458137"/>
            <a:ext cx="8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LCSS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3974657" y="2459930"/>
            <a:ext cx="1194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Frechet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52"/>
          <p:cNvSpPr txBox="1">
            <a:spLocks noChangeArrowheads="1"/>
          </p:cNvSpPr>
          <p:nvPr/>
        </p:nvSpPr>
        <p:spPr bwMode="auto">
          <a:xfrm>
            <a:off x="7098234" y="2416900"/>
            <a:ext cx="842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DTW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Longest Common Subsequence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1" y="2906998"/>
            <a:ext cx="2646652" cy="244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52"/>
          <p:cNvSpPr txBox="1">
            <a:spLocks noChangeArrowheads="1"/>
          </p:cNvSpPr>
          <p:nvPr/>
        </p:nvSpPr>
        <p:spPr bwMode="auto">
          <a:xfrm>
            <a:off x="1281936" y="3934316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75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24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1194444" y="2458137"/>
            <a:ext cx="8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LCSS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6064" y="5626248"/>
            <a:ext cx="1475084" cy="893764"/>
            <a:chOff x="796064" y="5626248"/>
            <a:chExt cx="1475084" cy="893764"/>
          </a:xfrm>
        </p:grpSpPr>
        <p:sp>
          <p:nvSpPr>
            <p:cNvPr id="3" name="TextBox 2"/>
            <p:cNvSpPr txBox="1"/>
            <p:nvPr/>
          </p:nvSpPr>
          <p:spPr>
            <a:xfrm>
              <a:off x="796064" y="5626248"/>
              <a:ext cx="1475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S1:</a:t>
              </a:r>
              <a:r>
                <a:rPr lang="en-US" sz="2400" dirty="0" smtClean="0"/>
                <a:t> MOPSI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6064" y="6058347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S2: </a:t>
              </a:r>
              <a:r>
                <a:rPr lang="en-US" sz="2400" dirty="0" smtClean="0"/>
                <a:t>MAPS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3648" y="6005272"/>
            <a:ext cx="754294" cy="430517"/>
            <a:chOff x="1333648" y="6005272"/>
            <a:chExt cx="754294" cy="4305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34241" y="6005865"/>
              <a:ext cx="2419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03894" y="6005272"/>
              <a:ext cx="284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82547" y="6435194"/>
              <a:ext cx="284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33648" y="6435789"/>
              <a:ext cx="2419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61150" y="2366683"/>
            <a:ext cx="5617028" cy="3553566"/>
            <a:chOff x="361150" y="2366683"/>
            <a:chExt cx="5617028" cy="3553566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683880" y="4141694"/>
              <a:ext cx="2820039" cy="42262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61150" y="4272323"/>
              <a:ext cx="315045" cy="59167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0011" y="2366683"/>
              <a:ext cx="2468167" cy="355356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4714923" y="2191485"/>
            <a:ext cx="1187685" cy="721157"/>
            <a:chOff x="4714923" y="2176117"/>
            <a:chExt cx="1187685" cy="721157"/>
          </a:xfrm>
        </p:grpSpPr>
        <p:sp>
          <p:nvSpPr>
            <p:cNvPr id="41" name="TextBox 40"/>
            <p:cNvSpPr txBox="1"/>
            <p:nvPr/>
          </p:nvSpPr>
          <p:spPr>
            <a:xfrm>
              <a:off x="4714923" y="2176117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/>
                <a:t>ε</a:t>
              </a:r>
              <a:r>
                <a:rPr lang="en-US" sz="3200" dirty="0" smtClean="0"/>
                <a:t> </a:t>
              </a:r>
              <a:endParaRPr lang="en-US" sz="20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017674" y="2504995"/>
              <a:ext cx="799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23841" y="2435609"/>
              <a:ext cx="878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smtClean="0"/>
                <a:t>50 m</a:t>
              </a:r>
              <a:r>
                <a:rPr lang="en-US" sz="2400" dirty="0" smtClean="0"/>
                <a:t> </a:t>
              </a:r>
              <a:endParaRPr lang="en-US" sz="16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604016" y="3445756"/>
            <a:ext cx="1808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Different </a:t>
            </a:r>
          </a:p>
          <a:p>
            <a:pPr algn="ctr"/>
            <a:r>
              <a:rPr lang="en-US" sz="3200" dirty="0" smtClean="0"/>
              <a:t>Sampling </a:t>
            </a:r>
          </a:p>
          <a:p>
            <a:pPr algn="ctr"/>
            <a:r>
              <a:rPr lang="en-US" sz="3200" dirty="0" smtClean="0"/>
              <a:t>Rate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38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Frechet</a:t>
            </a:r>
            <a:r>
              <a:rPr lang="en-US" dirty="0" smtClean="0"/>
              <a:t> Distance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22" y="1927126"/>
            <a:ext cx="4265764" cy="393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/>
          <p:cNvGrpSpPr/>
          <p:nvPr/>
        </p:nvGrpSpPr>
        <p:grpSpPr>
          <a:xfrm>
            <a:off x="6154924" y="3880212"/>
            <a:ext cx="1857509" cy="1514719"/>
            <a:chOff x="6810501" y="2883692"/>
            <a:chExt cx="1219704" cy="994621"/>
          </a:xfrm>
        </p:grpSpPr>
        <p:sp>
          <p:nvSpPr>
            <p:cNvPr id="12" name="Freeform 11"/>
            <p:cNvSpPr/>
            <p:nvPr/>
          </p:nvSpPr>
          <p:spPr>
            <a:xfrm rot="11828203">
              <a:off x="7185588" y="3285044"/>
              <a:ext cx="715347" cy="70203"/>
            </a:xfrm>
            <a:custGeom>
              <a:avLst/>
              <a:gdLst>
                <a:gd name="connsiteX0" fmla="*/ 715347 w 715347"/>
                <a:gd name="connsiteY0" fmla="*/ 49971 h 70203"/>
                <a:gd name="connsiteX1" fmla="*/ 211494 w 715347"/>
                <a:gd name="connsiteY1" fmla="*/ 49971 h 70203"/>
                <a:gd name="connsiteX2" fmla="*/ 155511 w 715347"/>
                <a:gd name="connsiteY2" fmla="*/ 37530 h 70203"/>
                <a:gd name="connsiteX3" fmla="*/ 93307 w 715347"/>
                <a:gd name="connsiteY3" fmla="*/ 18869 h 70203"/>
                <a:gd name="connsiteX4" fmla="*/ 74645 w 715347"/>
                <a:gd name="connsiteY4" fmla="*/ 12648 h 70203"/>
                <a:gd name="connsiteX5" fmla="*/ 37323 w 715347"/>
                <a:gd name="connsiteY5" fmla="*/ 6428 h 70203"/>
                <a:gd name="connsiteX6" fmla="*/ 0 w 715347"/>
                <a:gd name="connsiteY6" fmla="*/ 207 h 7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47" h="70203">
                  <a:moveTo>
                    <a:pt x="715347" y="49971"/>
                  </a:moveTo>
                  <a:cubicBezTo>
                    <a:pt x="532758" y="86486"/>
                    <a:pt x="649343" y="65424"/>
                    <a:pt x="211494" y="49971"/>
                  </a:cubicBezTo>
                  <a:cubicBezTo>
                    <a:pt x="192390" y="49297"/>
                    <a:pt x="174138" y="41828"/>
                    <a:pt x="155511" y="37530"/>
                  </a:cubicBezTo>
                  <a:cubicBezTo>
                    <a:pt x="124951" y="30478"/>
                    <a:pt x="127935" y="30412"/>
                    <a:pt x="93307" y="18869"/>
                  </a:cubicBezTo>
                  <a:cubicBezTo>
                    <a:pt x="87086" y="16795"/>
                    <a:pt x="81113" y="13726"/>
                    <a:pt x="74645" y="12648"/>
                  </a:cubicBezTo>
                  <a:lnTo>
                    <a:pt x="37323" y="6428"/>
                  </a:lnTo>
                  <a:cubicBezTo>
                    <a:pt x="12761" y="-1760"/>
                    <a:pt x="25219" y="207"/>
                    <a:pt x="0" y="20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Kuvahaun tulos haulle dog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466" y="3274574"/>
              <a:ext cx="603739" cy="603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7854478" y="3439418"/>
              <a:ext cx="68425" cy="684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Kuvahaun tulos haulle man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501" y="2883692"/>
              <a:ext cx="615828" cy="61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4491994" y="2494136"/>
            <a:ext cx="2457543" cy="461665"/>
            <a:chOff x="4491994" y="2494136"/>
            <a:chExt cx="2457543" cy="461665"/>
          </a:xfrm>
        </p:grpSpPr>
        <p:sp>
          <p:nvSpPr>
            <p:cNvPr id="24" name="TextBox 52"/>
            <p:cNvSpPr txBox="1">
              <a:spLocks noChangeArrowheads="1"/>
            </p:cNvSpPr>
            <p:nvPr/>
          </p:nvSpPr>
          <p:spPr bwMode="auto">
            <a:xfrm>
              <a:off x="5905661" y="2494136"/>
              <a:ext cx="10438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altLang="en-US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00 m</a:t>
              </a:r>
              <a:endParaRPr lang="en-US" altLang="en-US" sz="2400" baseline="-25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24" idx="1"/>
            </p:cNvCxnSpPr>
            <p:nvPr/>
          </p:nvCxnSpPr>
          <p:spPr>
            <a:xfrm flipH="1" flipV="1">
              <a:off x="4491994" y="2697480"/>
              <a:ext cx="1413667" cy="2748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29323" y="2854425"/>
            <a:ext cx="1318379" cy="584775"/>
            <a:chOff x="5629323" y="2854425"/>
            <a:chExt cx="1318379" cy="584775"/>
          </a:xfrm>
        </p:grpSpPr>
        <p:sp>
          <p:nvSpPr>
            <p:cNvPr id="33" name="TextBox 32"/>
            <p:cNvSpPr txBox="1"/>
            <p:nvPr/>
          </p:nvSpPr>
          <p:spPr>
            <a:xfrm>
              <a:off x="5629323" y="2854425"/>
              <a:ext cx="4651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/>
                <a:t>ε</a:t>
              </a:r>
              <a:r>
                <a:rPr lang="en-US" sz="3200" dirty="0" smtClean="0"/>
                <a:t> </a:t>
              </a:r>
              <a:endParaRPr lang="en-US" sz="2000" dirty="0"/>
            </a:p>
          </p:txBody>
        </p:sp>
        <p:sp>
          <p:nvSpPr>
            <p:cNvPr id="34" name="TextBox 52"/>
            <p:cNvSpPr txBox="1">
              <a:spLocks noChangeArrowheads="1"/>
            </p:cNvSpPr>
            <p:nvPr/>
          </p:nvSpPr>
          <p:spPr bwMode="auto">
            <a:xfrm>
              <a:off x="5863751" y="2932286"/>
              <a:ext cx="10839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o-RO" altLang="en-US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- 50 m</a:t>
              </a:r>
              <a:endParaRPr lang="en-US" altLang="en-US" sz="2400" baseline="-250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18020" y="2526030"/>
            <a:ext cx="1754059" cy="857250"/>
            <a:chOff x="7018020" y="2526030"/>
            <a:chExt cx="1754059" cy="857250"/>
          </a:xfrm>
        </p:grpSpPr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056545" y="2726546"/>
              <a:ext cx="17155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Sim</a:t>
              </a:r>
              <a:r>
                <a:rPr lang="ro-RO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=10</a:t>
              </a:r>
              <a:r>
                <a:rPr lang="ro-RO" altLang="en-US" sz="18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o-RO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en-US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n-US" sz="2400" baseline="-250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018020" y="2526030"/>
              <a:ext cx="0" cy="857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6586151" y="3373395"/>
            <a:ext cx="628450" cy="107050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Dynamic Time Warping</a:t>
            </a:r>
            <a:endParaRPr lang="en-US" dirty="0"/>
          </a:p>
        </p:txBody>
      </p:sp>
      <p:sp>
        <p:nvSpPr>
          <p:cNvPr id="24" name="TextBox 52"/>
          <p:cNvSpPr txBox="1">
            <a:spLocks noChangeArrowheads="1"/>
          </p:cNvSpPr>
          <p:nvPr/>
        </p:nvSpPr>
        <p:spPr bwMode="auto">
          <a:xfrm>
            <a:off x="5905661" y="2494136"/>
            <a:ext cx="1043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150 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9323" y="2854425"/>
            <a:ext cx="46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ε</a:t>
            </a:r>
            <a:r>
              <a:rPr lang="en-US" sz="3200" dirty="0" smtClean="0"/>
              <a:t> </a:t>
            </a:r>
            <a:endParaRPr lang="en-US" sz="2000" dirty="0"/>
          </a:p>
        </p:txBody>
      </p:sp>
      <p:sp>
        <p:nvSpPr>
          <p:cNvPr id="34" name="TextBox 52"/>
          <p:cNvSpPr txBox="1">
            <a:spLocks noChangeArrowheads="1"/>
          </p:cNvSpPr>
          <p:nvPr/>
        </p:nvSpPr>
        <p:spPr bwMode="auto">
          <a:xfrm>
            <a:off x="5863751" y="2932286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o-RO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- 50 m</a:t>
            </a:r>
            <a:endParaRPr lang="en-US" altLang="en-US" sz="2400" baseline="-25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8020" y="2526030"/>
            <a:ext cx="1754059" cy="857250"/>
            <a:chOff x="7018020" y="2526030"/>
            <a:chExt cx="1754059" cy="857250"/>
          </a:xfrm>
        </p:grpSpPr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056545" y="2726546"/>
              <a:ext cx="17155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Sim</a:t>
              </a:r>
              <a:r>
                <a:rPr lang="ro-RO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=33</a:t>
              </a:r>
              <a:r>
                <a:rPr lang="ro-RO" altLang="en-US" sz="18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o-RO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%</a:t>
              </a:r>
              <a:r>
                <a:rPr lang="en-US" altLang="en-US" sz="2400" dirty="0" smtClean="0">
                  <a:solidFill>
                    <a:srgbClr val="D34643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altLang="en-US" sz="2400" baseline="-250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018020" y="2526030"/>
              <a:ext cx="0" cy="857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59" y="1933482"/>
            <a:ext cx="4266000" cy="393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0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75" y="1054039"/>
            <a:ext cx="6630895" cy="5407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C-SIM is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14572" y="1916833"/>
            <a:ext cx="6914858" cy="4457928"/>
            <a:chOff x="1114572" y="1916833"/>
            <a:chExt cx="6914858" cy="445792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7413" t="13090" r="7404" b="10113"/>
            <a:stretch/>
          </p:blipFill>
          <p:spPr>
            <a:xfrm>
              <a:off x="1114572" y="1916833"/>
              <a:ext cx="6914858" cy="44579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4400016" y="2567553"/>
              <a:ext cx="3061776" cy="584775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50% Similarity</a:t>
              </a:r>
              <a:endParaRPr lang="en-US" sz="32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Other Grid Operations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2665486">
            <a:off x="1335400" y="3517756"/>
            <a:ext cx="3376852" cy="70788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80</a:t>
            </a:r>
            <a:r>
              <a:rPr 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n-US" sz="40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% Inclusion</a:t>
            </a:r>
            <a:endParaRPr lang="en-US" sz="4000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 rot="2763259">
            <a:off x="348592" y="3107830"/>
            <a:ext cx="5829188" cy="1640388"/>
          </a:xfrm>
          <a:prstGeom prst="ellipse">
            <a:avLst/>
          </a:prstGeom>
          <a:noFill/>
          <a:ln w="508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Other Grid Operations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870" y="1750109"/>
            <a:ext cx="3604260" cy="4347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/>
          <p:cNvSpPr/>
          <p:nvPr/>
        </p:nvSpPr>
        <p:spPr>
          <a:xfrm rot="21385879">
            <a:off x="3683467" y="2045936"/>
            <a:ext cx="991891" cy="470451"/>
          </a:xfrm>
          <a:prstGeom prst="ellipse">
            <a:avLst/>
          </a:prstGeom>
          <a:noFill/>
          <a:ln w="50800" cmpd="thickThin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80492" y="1968283"/>
            <a:ext cx="203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15</a:t>
            </a:r>
            <a:r>
              <a:rPr lang="en-US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% Novel</a:t>
            </a:r>
            <a:endParaRPr lang="en-US" sz="3200" dirty="0">
              <a:solidFill>
                <a:srgbClr val="0000FF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6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391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Route Search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[P3] and [P4]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828331"/>
            <a:ext cx="7772400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R. Mariescu-Istodor &amp; P.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 </a:t>
            </a:r>
            <a:r>
              <a:rPr lang="en-US" sz="1350" dirty="0" err="1" smtClean="0">
                <a:solidFill>
                  <a:srgbClr val="555555"/>
                </a:solidFill>
                <a:latin typeface="MyriadProRegular"/>
              </a:rPr>
              <a:t>Fränti</a:t>
            </a:r>
            <a:endParaRPr lang="en-US" sz="1350" dirty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“Gesture input for GPS route search”</a:t>
            </a:r>
            <a:endParaRPr lang="en-US" sz="1350" dirty="0" smtClean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S+SSPR 2016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, Merida, Mexico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, pp. 439-449 </a:t>
            </a:r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685800" y="3916516"/>
            <a:ext cx="77724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R. Mariescu-Istodor &amp; P. </a:t>
            </a:r>
            <a:r>
              <a:rPr lang="en-US" sz="1350" dirty="0" err="1">
                <a:solidFill>
                  <a:srgbClr val="555555"/>
                </a:solidFill>
                <a:latin typeface="MyriadProRegular"/>
              </a:rPr>
              <a:t>Fränti</a:t>
            </a:r>
            <a:endParaRPr lang="en-US" sz="1350" dirty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“Grid-based method for GPS route analysis for retrieval”</a:t>
            </a:r>
          </a:p>
          <a:p>
            <a:pPr algn="ctr"/>
            <a:r>
              <a:rPr lang="en-US" sz="1350" i="1" dirty="0">
                <a:solidFill>
                  <a:srgbClr val="555555"/>
                </a:solidFill>
                <a:latin typeface="MyriadProRegular"/>
              </a:rPr>
              <a:t>ACM Transactions on Spatial Algorithms and </a:t>
            </a:r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Systems</a:t>
            </a:r>
          </a:p>
          <a:p>
            <a:pPr algn="ctr"/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(to appear)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16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48" y="1556792"/>
            <a:ext cx="5290106" cy="465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9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Usability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59455" y="1665160"/>
            <a:ext cx="2562240" cy="1118629"/>
            <a:chOff x="959455" y="1665160"/>
            <a:chExt cx="2562240" cy="1118629"/>
          </a:xfrm>
        </p:grpSpPr>
        <p:sp>
          <p:nvSpPr>
            <p:cNvPr id="4" name="TextBox 3"/>
            <p:cNvSpPr txBox="1"/>
            <p:nvPr/>
          </p:nvSpPr>
          <p:spPr>
            <a:xfrm>
              <a:off x="959455" y="1665160"/>
              <a:ext cx="256224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bg1">
                      <a:lumMod val="50000"/>
                    </a:schemeClr>
                  </a:solidFill>
                </a:rPr>
                <a:t>[</a:t>
              </a:r>
              <a:r>
                <a:rPr lang="en-US" sz="3000" dirty="0" smtClean="0">
                  <a:solidFill>
                    <a:schemeClr val="bg1">
                      <a:lumMod val="50000"/>
                    </a:schemeClr>
                  </a:solidFill>
                </a:rPr>
                <a:t>P1] </a:t>
              </a:r>
              <a:r>
                <a:rPr lang="en-US" sz="3000" dirty="0" smtClean="0"/>
                <a:t>Traditional</a:t>
              </a:r>
              <a:endParaRPr lang="en-US" sz="3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9455" y="2229791"/>
              <a:ext cx="213257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bg1">
                      <a:lumMod val="50000"/>
                    </a:schemeClr>
                  </a:solidFill>
                </a:rPr>
                <a:t>[</a:t>
              </a:r>
              <a:r>
                <a:rPr lang="en-US" sz="3000" dirty="0" smtClean="0">
                  <a:solidFill>
                    <a:schemeClr val="bg1">
                      <a:lumMod val="50000"/>
                    </a:schemeClr>
                  </a:solidFill>
                </a:rPr>
                <a:t>P4] </a:t>
              </a:r>
              <a:r>
                <a:rPr lang="en-US" sz="3000" dirty="0" smtClean="0">
                  <a:solidFill>
                    <a:srgbClr val="0070C0"/>
                  </a:solidFill>
                </a:rPr>
                <a:t>Gesture</a:t>
              </a:r>
              <a:endParaRPr lang="en-US" sz="3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4938" y="1665160"/>
            <a:ext cx="1008609" cy="1118629"/>
            <a:chOff x="4034938" y="1665160"/>
            <a:chExt cx="1008609" cy="1118629"/>
          </a:xfrm>
        </p:grpSpPr>
        <p:sp>
          <p:nvSpPr>
            <p:cNvPr id="15" name="TextBox 14"/>
            <p:cNvSpPr txBox="1"/>
            <p:nvPr/>
          </p:nvSpPr>
          <p:spPr>
            <a:xfrm>
              <a:off x="4034938" y="1665160"/>
              <a:ext cx="100860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/>
                <a:t>113 s</a:t>
              </a:r>
              <a:endParaRPr lang="en-US" sz="3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42367" y="2229791"/>
              <a:ext cx="8130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0070C0"/>
                  </a:solidFill>
                </a:rPr>
                <a:t>67 s</a:t>
              </a:r>
              <a:endParaRPr lang="en-US" sz="3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55410" y="2229791"/>
            <a:ext cx="2512969" cy="553998"/>
            <a:chOff x="4955410" y="2229791"/>
            <a:chExt cx="2512969" cy="553998"/>
          </a:xfrm>
        </p:grpSpPr>
        <p:sp>
          <p:nvSpPr>
            <p:cNvPr id="17" name="TextBox 16"/>
            <p:cNvSpPr txBox="1"/>
            <p:nvPr/>
          </p:nvSpPr>
          <p:spPr>
            <a:xfrm>
              <a:off x="5553944" y="2229791"/>
              <a:ext cx="19144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solidFill>
                    <a:srgbClr val="0070C0"/>
                  </a:solidFill>
                </a:rPr>
                <a:t>41 % faster</a:t>
              </a:r>
              <a:endParaRPr lang="en-US" sz="3000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17" idx="1"/>
              <a:endCxn id="16" idx="3"/>
            </p:cNvCxnSpPr>
            <p:nvPr/>
          </p:nvCxnSpPr>
          <p:spPr>
            <a:xfrm flipH="1">
              <a:off x="4955410" y="2506790"/>
              <a:ext cx="598534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3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5780" y="2404110"/>
            <a:ext cx="2961388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800" dirty="0" err="1" smtClean="0"/>
              <a:t>Route</a:t>
            </a:r>
            <a:r>
              <a:rPr lang="fi-FI" sz="2800" dirty="0" smtClean="0"/>
              <a:t> </a:t>
            </a:r>
            <a:r>
              <a:rPr lang="fi-FI" sz="2800" dirty="0" err="1" smtClean="0"/>
              <a:t>Visualization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8690" y="2396728"/>
            <a:ext cx="7745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[P1]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450" y="2404110"/>
            <a:ext cx="6694461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4013" indent="-354013">
              <a:lnSpc>
                <a:spcPct val="150000"/>
              </a:lnSpc>
              <a:buAutoNum type="arabicPeriod"/>
            </a:pPr>
            <a:r>
              <a:rPr lang="en-US" sz="2800" dirty="0" smtClean="0"/>
              <a:t> </a:t>
            </a:r>
          </a:p>
          <a:p>
            <a:pPr marL="354013" indent="-354013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dirty="0" smtClean="0"/>
              <a:t>Route Similarity 		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[P2] and [P3]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dirty="0" smtClean="0"/>
              <a:t>Route Search 		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[P3] and [P4]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dirty="0" smtClean="0"/>
              <a:t>Road Network Extraction 	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[P5]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93379" y="2480442"/>
            <a:ext cx="7441324" cy="301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3.88889E-6 0.085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8519 L -3.88889E-6 0.203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20324 L -3.88889E-6 0.3090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30903 L -3.88889E-6 0.3916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55" y="1538859"/>
            <a:ext cx="6943608" cy="467559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Usability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59455" y="1665160"/>
            <a:ext cx="6508924" cy="1118629"/>
            <a:chOff x="959455" y="1665160"/>
            <a:chExt cx="6508924" cy="1118629"/>
          </a:xfrm>
        </p:grpSpPr>
        <p:grpSp>
          <p:nvGrpSpPr>
            <p:cNvPr id="9" name="Group 8"/>
            <p:cNvGrpSpPr/>
            <p:nvPr/>
          </p:nvGrpSpPr>
          <p:grpSpPr>
            <a:xfrm>
              <a:off x="959455" y="1665160"/>
              <a:ext cx="2562240" cy="1118629"/>
              <a:chOff x="959455" y="1665160"/>
              <a:chExt cx="2562240" cy="111862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59455" y="1665160"/>
                <a:ext cx="256224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3000" dirty="0" smtClean="0">
                    <a:solidFill>
                      <a:schemeClr val="bg1">
                        <a:lumMod val="50000"/>
                      </a:schemeClr>
                    </a:solidFill>
                  </a:rPr>
                  <a:t>P1] </a:t>
                </a:r>
                <a:r>
                  <a:rPr lang="en-US" sz="3000" dirty="0" smtClean="0"/>
                  <a:t>Traditional</a:t>
                </a:r>
                <a:endParaRPr lang="en-US" sz="3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59455" y="2229791"/>
                <a:ext cx="213257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3000" dirty="0" smtClean="0">
                    <a:solidFill>
                      <a:schemeClr val="bg1">
                        <a:lumMod val="50000"/>
                      </a:schemeClr>
                    </a:solidFill>
                  </a:rPr>
                  <a:t>P4] </a:t>
                </a:r>
                <a:r>
                  <a:rPr lang="en-US" sz="3000" dirty="0" smtClean="0">
                    <a:solidFill>
                      <a:srgbClr val="0070C0"/>
                    </a:solidFill>
                  </a:rPr>
                  <a:t>Gesture</a:t>
                </a:r>
                <a:endParaRPr lang="en-US" sz="30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34938" y="1665160"/>
              <a:ext cx="1008609" cy="1118629"/>
              <a:chOff x="4034938" y="1665160"/>
              <a:chExt cx="1008609" cy="111862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034938" y="1665160"/>
                <a:ext cx="100860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/>
                  <a:t>113 s</a:t>
                </a:r>
                <a:endParaRPr lang="en-US" sz="3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42367" y="2229791"/>
                <a:ext cx="8130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solidFill>
                      <a:srgbClr val="0070C0"/>
                    </a:solidFill>
                  </a:rPr>
                  <a:t>67 s</a:t>
                </a:r>
                <a:endParaRPr lang="en-US" sz="30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955410" y="2229791"/>
              <a:ext cx="2512969" cy="553998"/>
              <a:chOff x="4955410" y="2229791"/>
              <a:chExt cx="2512969" cy="55399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553944" y="2229791"/>
                <a:ext cx="191443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>
                    <a:solidFill>
                      <a:srgbClr val="0070C0"/>
                    </a:solidFill>
                  </a:rPr>
                  <a:t>41 % faster</a:t>
                </a:r>
                <a:endParaRPr lang="en-US" sz="3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8" name="Straight Arrow Connector 7"/>
              <p:cNvCxnSpPr>
                <a:stCxn id="17" idx="1"/>
                <a:endCxn id="16" idx="3"/>
              </p:cNvCxnSpPr>
              <p:nvPr/>
            </p:nvCxnSpPr>
            <p:spPr>
              <a:xfrm flipH="1">
                <a:off x="4955410" y="2506790"/>
                <a:ext cx="598534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ounded Rectangle 4"/>
          <p:cNvSpPr/>
          <p:nvPr/>
        </p:nvSpPr>
        <p:spPr>
          <a:xfrm>
            <a:off x="3614057" y="2714170"/>
            <a:ext cx="493486" cy="3135087"/>
          </a:xfrm>
          <a:prstGeom prst="roundRect">
            <a:avLst/>
          </a:prstGeom>
          <a:noFill/>
          <a:ln w="28575">
            <a:solidFill>
              <a:srgbClr val="D3464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391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Road Network Extraction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[P5]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916516"/>
            <a:ext cx="77724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R. Mariescu-Istodor &amp; P. </a:t>
            </a:r>
            <a:r>
              <a:rPr lang="en-US" sz="1350" dirty="0" err="1">
                <a:solidFill>
                  <a:srgbClr val="555555"/>
                </a:solidFill>
                <a:latin typeface="MyriadProRegular"/>
              </a:rPr>
              <a:t>Fränti</a:t>
            </a:r>
            <a:endParaRPr lang="en-US" sz="1350" dirty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“</a:t>
            </a:r>
            <a:r>
              <a:rPr lang="en-US" sz="1350" dirty="0" err="1">
                <a:solidFill>
                  <a:srgbClr val="555555"/>
                </a:solidFill>
                <a:latin typeface="MyriadProRegular"/>
              </a:rPr>
              <a:t>CellNet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: Inferring road networks from GPS trajectories”</a:t>
            </a:r>
          </a:p>
          <a:p>
            <a:pPr algn="ctr"/>
            <a:r>
              <a:rPr lang="en-US" sz="1350" i="1" dirty="0">
                <a:solidFill>
                  <a:srgbClr val="555555"/>
                </a:solidFill>
                <a:latin typeface="MyriadProRegular"/>
              </a:rPr>
              <a:t>ACM Transactions on Spatial Algorithms and </a:t>
            </a:r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Systems </a:t>
            </a:r>
          </a:p>
          <a:p>
            <a:pPr algn="ctr"/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(submitted)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980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922872"/>
            <a:ext cx="4889501" cy="38334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91559" y="1786756"/>
            <a:ext cx="5055475" cy="4109545"/>
            <a:chOff x="2091559" y="1786756"/>
            <a:chExt cx="5055475" cy="4109545"/>
          </a:xfrm>
        </p:grpSpPr>
        <p:sp>
          <p:nvSpPr>
            <p:cNvPr id="155" name="Freeform 154"/>
            <p:cNvSpPr/>
            <p:nvPr/>
          </p:nvSpPr>
          <p:spPr>
            <a:xfrm>
              <a:off x="2091559" y="1786756"/>
              <a:ext cx="5055475" cy="4109545"/>
            </a:xfrm>
            <a:custGeom>
              <a:avLst/>
              <a:gdLst>
                <a:gd name="connsiteX0" fmla="*/ 3531219 w 5055475"/>
                <a:gd name="connsiteY0" fmla="*/ 2387205 h 4109545"/>
                <a:gd name="connsiteX1" fmla="*/ 3531219 w 5055475"/>
                <a:gd name="connsiteY1" fmla="*/ 2832248 h 4109545"/>
                <a:gd name="connsiteX2" fmla="*/ 3990854 w 5055475"/>
                <a:gd name="connsiteY2" fmla="*/ 2832248 h 4109545"/>
                <a:gd name="connsiteX3" fmla="*/ 3990854 w 5055475"/>
                <a:gd name="connsiteY3" fmla="*/ 2387205 h 4109545"/>
                <a:gd name="connsiteX4" fmla="*/ 0 w 5055475"/>
                <a:gd name="connsiteY4" fmla="*/ 0 h 4109545"/>
                <a:gd name="connsiteX5" fmla="*/ 5055475 w 5055475"/>
                <a:gd name="connsiteY5" fmla="*/ 0 h 4109545"/>
                <a:gd name="connsiteX6" fmla="*/ 5055475 w 5055475"/>
                <a:gd name="connsiteY6" fmla="*/ 4109545 h 4109545"/>
                <a:gd name="connsiteX7" fmla="*/ 0 w 5055475"/>
                <a:gd name="connsiteY7" fmla="*/ 4109545 h 410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5475" h="4109545">
                  <a:moveTo>
                    <a:pt x="3531219" y="2387205"/>
                  </a:moveTo>
                  <a:lnTo>
                    <a:pt x="3531219" y="2832248"/>
                  </a:lnTo>
                  <a:lnTo>
                    <a:pt x="3990854" y="2832248"/>
                  </a:lnTo>
                  <a:lnTo>
                    <a:pt x="3990854" y="2387205"/>
                  </a:lnTo>
                  <a:close/>
                  <a:moveTo>
                    <a:pt x="0" y="0"/>
                  </a:moveTo>
                  <a:lnTo>
                    <a:pt x="5055475" y="0"/>
                  </a:lnTo>
                  <a:lnTo>
                    <a:pt x="5055475" y="4109545"/>
                  </a:lnTo>
                  <a:lnTo>
                    <a:pt x="0" y="4109545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5108028" y="3363310"/>
              <a:ext cx="974388" cy="8106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108028" y="4611707"/>
              <a:ext cx="974388" cy="643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3"/>
            <a:srcRect l="29145" t="30773" r="41117" b="35138"/>
            <a:stretch/>
          </p:blipFill>
          <p:spPr>
            <a:xfrm>
              <a:off x="3174123" y="3394841"/>
              <a:ext cx="1902373" cy="18333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6" name="Rectangle 155"/>
            <p:cNvSpPr/>
            <p:nvPr/>
          </p:nvSpPr>
          <p:spPr>
            <a:xfrm>
              <a:off x="5622778" y="4173961"/>
              <a:ext cx="459635" cy="4450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3156836" y="3375834"/>
            <a:ext cx="1934192" cy="18762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46134" y="3690310"/>
            <a:ext cx="1385471" cy="1152256"/>
            <a:chOff x="3446134" y="3690310"/>
            <a:chExt cx="1385471" cy="1152256"/>
          </a:xfrm>
        </p:grpSpPr>
        <p:sp>
          <p:nvSpPr>
            <p:cNvPr id="158" name="Oval 157"/>
            <p:cNvSpPr/>
            <p:nvPr/>
          </p:nvSpPr>
          <p:spPr>
            <a:xfrm flipH="1" flipV="1">
              <a:off x="4675873" y="461570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 flipH="1" flipV="1">
              <a:off x="4684802" y="46853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 flipH="1" flipV="1">
              <a:off x="4736594" y="466214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 flipH="1" flipV="1">
              <a:off x="4766955" y="468536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 flipH="1" flipV="1">
              <a:off x="4797316" y="470858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 flipH="1" flipV="1">
              <a:off x="4663370" y="4640715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 flipH="1" flipV="1">
              <a:off x="4699090" y="463892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 flipH="1" flipV="1">
              <a:off x="4662267" y="478167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 flipH="1" flipV="1">
              <a:off x="4709806" y="46853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 flipH="1" flipV="1">
              <a:off x="4697803" y="480827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 flipH="1" flipV="1">
              <a:off x="4750883" y="47175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 flipH="1" flipV="1">
              <a:off x="4724093" y="471751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 flipH="1" flipV="1">
              <a:off x="4783029" y="473894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 flipH="1" flipV="1">
              <a:off x="4589801" y="472798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 flipH="1" flipV="1">
              <a:off x="4620822" y="47507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 flipH="1" flipV="1">
              <a:off x="4727665" y="470322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 flipH="1" flipV="1">
              <a:off x="4758026" y="469965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 flipH="1" flipV="1">
              <a:off x="4768742" y="475680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 flipH="1" flipV="1">
              <a:off x="4681230" y="466750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 flipH="1" flipV="1">
              <a:off x="4649084" y="465143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 flipH="1" flipV="1">
              <a:off x="3492832" y="369031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 flipH="1" flipV="1">
              <a:off x="3537752" y="3721887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 flipH="1" flipV="1">
              <a:off x="3582672" y="375346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 flipH="1" flipV="1">
              <a:off x="3627591" y="378504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 flipH="1" flipV="1">
              <a:off x="3502173" y="372099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 flipH="1" flipV="1">
              <a:off x="3550205" y="374501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 flipH="1" flipV="1">
              <a:off x="3556367" y="389300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 flipH="1" flipV="1">
              <a:off x="3531525" y="382239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 flipH="1" flipV="1">
              <a:off x="3502173" y="3787708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 flipH="1" flipV="1">
              <a:off x="3446134" y="376636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 flipH="1" flipV="1">
              <a:off x="3596172" y="378709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 flipH="1" flipV="1">
              <a:off x="3632093" y="38135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 flipH="1" flipV="1">
              <a:off x="3488830" y="3830404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 flipH="1" flipV="1">
              <a:off x="3534194" y="3857089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 flipH="1" flipV="1">
              <a:off x="3579558" y="385175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 flipH="1" flipV="1">
              <a:off x="3555542" y="3833073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 flipH="1" flipV="1">
              <a:off x="3576890" y="3881106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 flipH="1" flipV="1">
              <a:off x="3515515" y="383574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 flipH="1" flipV="1">
              <a:off x="3464814" y="3819730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 flipH="1" flipV="1">
              <a:off x="3470151" y="3782371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3236374" y="3435275"/>
            <a:ext cx="1735079" cy="1735070"/>
            <a:chOff x="4057701" y="2627742"/>
            <a:chExt cx="2313438" cy="2313426"/>
          </a:xfrm>
        </p:grpSpPr>
        <p:sp>
          <p:nvSpPr>
            <p:cNvPr id="213" name="Oval 212"/>
            <p:cNvSpPr/>
            <p:nvPr/>
          </p:nvSpPr>
          <p:spPr>
            <a:xfrm>
              <a:off x="4367808" y="2937845"/>
              <a:ext cx="1695678" cy="169567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4057701" y="2627742"/>
              <a:ext cx="2313438" cy="2313426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8" name="Oval 237"/>
          <p:cNvSpPr/>
          <p:nvPr/>
        </p:nvSpPr>
        <p:spPr>
          <a:xfrm>
            <a:off x="3373143" y="3633222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9" name="Oval 238"/>
          <p:cNvSpPr/>
          <p:nvPr/>
        </p:nvSpPr>
        <p:spPr>
          <a:xfrm>
            <a:off x="4540641" y="4560246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290595" y="4093028"/>
            <a:ext cx="162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No </a:t>
            </a:r>
            <a:r>
              <a:rPr lang="fi-FI" dirty="0" err="1" smtClean="0"/>
              <a:t>Intersection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38" grpId="0" animBg="1"/>
      <p:bldP spid="239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 Intersections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922872"/>
            <a:ext cx="4889501" cy="38334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50394" y="1788673"/>
            <a:ext cx="5252937" cy="4114800"/>
            <a:chOff x="2600525" y="1241897"/>
            <a:chExt cx="7003916" cy="5486400"/>
          </a:xfrm>
        </p:grpSpPr>
        <p:sp>
          <p:nvSpPr>
            <p:cNvPr id="19" name="Freeform 18"/>
            <p:cNvSpPr/>
            <p:nvPr/>
          </p:nvSpPr>
          <p:spPr>
            <a:xfrm>
              <a:off x="2600525" y="1241897"/>
              <a:ext cx="7003916" cy="5486400"/>
            </a:xfrm>
            <a:custGeom>
              <a:avLst/>
              <a:gdLst>
                <a:gd name="connsiteX0" fmla="*/ 4591451 w 7003916"/>
                <a:gd name="connsiteY0" fmla="*/ 2966934 h 5486400"/>
                <a:gd name="connsiteX1" fmla="*/ 4591451 w 7003916"/>
                <a:gd name="connsiteY1" fmla="*/ 3560324 h 5486400"/>
                <a:gd name="connsiteX2" fmla="*/ 5204298 w 7003916"/>
                <a:gd name="connsiteY2" fmla="*/ 3560324 h 5486400"/>
                <a:gd name="connsiteX3" fmla="*/ 5204298 w 7003916"/>
                <a:gd name="connsiteY3" fmla="*/ 2966934 h 5486400"/>
                <a:gd name="connsiteX4" fmla="*/ 0 w 7003916"/>
                <a:gd name="connsiteY4" fmla="*/ 0 h 5486400"/>
                <a:gd name="connsiteX5" fmla="*/ 7003916 w 7003916"/>
                <a:gd name="connsiteY5" fmla="*/ 0 h 5486400"/>
                <a:gd name="connsiteX6" fmla="*/ 7003916 w 7003916"/>
                <a:gd name="connsiteY6" fmla="*/ 5486400 h 5486400"/>
                <a:gd name="connsiteX7" fmla="*/ 0 w 7003916"/>
                <a:gd name="connsiteY7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3916" h="5486400">
                  <a:moveTo>
                    <a:pt x="4591451" y="2966934"/>
                  </a:moveTo>
                  <a:lnTo>
                    <a:pt x="4591451" y="3560324"/>
                  </a:lnTo>
                  <a:lnTo>
                    <a:pt x="5204298" y="3560324"/>
                  </a:lnTo>
                  <a:lnTo>
                    <a:pt x="5204298" y="2966934"/>
                  </a:lnTo>
                  <a:close/>
                  <a:moveTo>
                    <a:pt x="0" y="0"/>
                  </a:moveTo>
                  <a:lnTo>
                    <a:pt x="7003916" y="0"/>
                  </a:lnTo>
                  <a:lnTo>
                    <a:pt x="7003916" y="548640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539" t="11539" r="5991"/>
            <a:stretch/>
          </p:blipFill>
          <p:spPr>
            <a:xfrm>
              <a:off x="3930987" y="3367999"/>
              <a:ext cx="2558375" cy="24821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7188736" y="4212074"/>
              <a:ext cx="612847" cy="5933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6505575" y="3352800"/>
              <a:ext cx="1296010" cy="859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05575" y="4795736"/>
              <a:ext cx="1296009" cy="10716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014701" y="3435275"/>
            <a:ext cx="1735079" cy="1735070"/>
            <a:chOff x="4057701" y="2627742"/>
            <a:chExt cx="2313438" cy="2313426"/>
          </a:xfrm>
        </p:grpSpPr>
        <p:sp>
          <p:nvSpPr>
            <p:cNvPr id="22" name="Oval 21"/>
            <p:cNvSpPr/>
            <p:nvPr/>
          </p:nvSpPr>
          <p:spPr>
            <a:xfrm>
              <a:off x="4367808" y="2937845"/>
              <a:ext cx="1695678" cy="1695672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057701" y="2627742"/>
              <a:ext cx="2313438" cy="2313426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1" name="Rectangle 280"/>
          <p:cNvSpPr/>
          <p:nvPr/>
        </p:nvSpPr>
        <p:spPr>
          <a:xfrm>
            <a:off x="2940703" y="3375834"/>
            <a:ext cx="1934192" cy="18762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4" name="Group 103"/>
          <p:cNvGrpSpPr/>
          <p:nvPr/>
        </p:nvGrpSpPr>
        <p:grpSpPr>
          <a:xfrm>
            <a:off x="3110336" y="3559262"/>
            <a:ext cx="1451565" cy="1548772"/>
            <a:chOff x="4185214" y="2793057"/>
            <a:chExt cx="1935420" cy="2065029"/>
          </a:xfrm>
        </p:grpSpPr>
        <p:sp>
          <p:nvSpPr>
            <p:cNvPr id="25" name="Oval 24"/>
            <p:cNvSpPr/>
            <p:nvPr/>
          </p:nvSpPr>
          <p:spPr>
            <a:xfrm flipH="1" flipV="1">
              <a:off x="5734399" y="279305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 flipH="1" flipV="1">
              <a:off x="5667724" y="283115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 flipH="1" flipV="1">
              <a:off x="5601049" y="29406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 flipH="1" flipV="1">
              <a:off x="5820124" y="28406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 flipH="1" flipV="1">
              <a:off x="5791549" y="28906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5762974" y="294069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 flipH="1" flipV="1">
              <a:off x="5734399" y="29907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 flipH="1" flipV="1">
              <a:off x="5705824" y="30407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 flipH="1" flipV="1">
              <a:off x="5836792" y="289783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 flipH="1" flipV="1">
              <a:off x="5791549" y="29287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 flipH="1" flipV="1">
              <a:off x="5867748" y="288354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 flipH="1" flipV="1">
              <a:off x="5822504" y="29573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 flipH="1" flipV="1">
              <a:off x="5777260" y="3031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 flipH="1" flipV="1">
              <a:off x="5786785" y="298832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 flipH="1" flipV="1">
              <a:off x="5739160" y="306690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 flipH="1" flipV="1">
              <a:off x="5912991" y="428134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 flipH="1" flipV="1">
              <a:off x="5924897" y="43742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 flipH="1" flipV="1">
              <a:off x="5993953" y="43432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 flipH="1" flipV="1">
              <a:off x="6034434" y="43742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 flipH="1" flipV="1">
              <a:off x="6074915" y="44051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 flipH="1" flipV="1">
              <a:off x="5896321" y="43146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 flipH="1" flipV="1">
              <a:off x="5943947" y="43123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 flipH="1" flipV="1">
              <a:off x="5939185" y="443612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 flipH="1" flipV="1">
              <a:off x="5958235" y="437421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 flipH="1" flipV="1">
              <a:off x="5993954" y="447899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 flipH="1" flipV="1">
              <a:off x="6013004" y="441707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 flipH="1" flipV="1">
              <a:off x="5977284" y="44170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 flipH="1" flipV="1">
              <a:off x="6055866" y="444565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 flipH="1" flipV="1">
              <a:off x="6027291" y="45123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 flipH="1" flipV="1">
              <a:off x="5898703" y="44170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 flipH="1" flipV="1">
              <a:off x="5855841" y="43908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 flipH="1" flipV="1">
              <a:off x="5982047" y="43980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 flipH="1" flipV="1">
              <a:off x="6022528" y="43932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 flipH="1" flipV="1">
              <a:off x="6036816" y="44694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 flipH="1" flipV="1">
              <a:off x="5920134" y="435040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 flipH="1" flipV="1">
              <a:off x="5877272" y="43289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 flipH="1" flipV="1">
              <a:off x="4900960" y="46051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 flipH="1" flipV="1">
              <a:off x="4889053" y="46432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 flipH="1" flipV="1">
              <a:off x="4867622" y="47075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 flipH="1" flipV="1">
              <a:off x="4846190" y="476474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 flipH="1" flipV="1">
              <a:off x="4829522" y="48123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 flipH="1" flipV="1">
              <a:off x="4784278" y="48004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 flipH="1" flipV="1">
              <a:off x="4815234" y="47552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 flipH="1" flipV="1">
              <a:off x="4848572" y="45837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 flipH="1" flipV="1">
              <a:off x="4798566" y="461948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 flipH="1" flipV="1">
              <a:off x="4722366" y="46742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 flipH="1" flipV="1">
              <a:off x="4698554" y="47171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 flipH="1" flipV="1">
              <a:off x="4667597" y="47456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 flipH="1" flipV="1">
              <a:off x="4427091" y="458852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 flipH="1" flipV="1">
              <a:off x="4462810" y="45170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 flipH="1" flipV="1">
              <a:off x="4496147" y="44527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 flipH="1" flipV="1">
              <a:off x="4591397" y="44146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 flipH="1" flipV="1">
              <a:off x="4631879" y="445517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 flipH="1" flipV="1">
              <a:off x="4539010" y="44813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 flipH="1" flipV="1">
              <a:off x="4415185" y="45456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 flipH="1" flipV="1">
              <a:off x="4353272" y="450518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 flipH="1" flipV="1">
              <a:off x="4377085" y="44194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 flipH="1" flipV="1">
              <a:off x="4412804" y="43265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 flipH="1" flipV="1">
              <a:off x="4443760" y="42503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 flipH="1" flipV="1">
              <a:off x="4261710" y="313615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 flipH="1" flipV="1">
              <a:off x="4321603" y="31782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 flipH="1" flipV="1">
              <a:off x="4381496" y="322035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 flipH="1" flipV="1">
              <a:off x="4441389" y="326245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 flipH="1" flipV="1">
              <a:off x="4274164" y="3177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 flipH="1" flipV="1">
              <a:off x="4338207" y="320908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 flipH="1" flipV="1">
              <a:off x="4412925" y="33620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 flipH="1" flipV="1">
              <a:off x="4313301" y="33122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 flipH="1" flipV="1">
              <a:off x="4274164" y="32660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 flipH="1" flipV="1">
              <a:off x="4199446" y="323755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 flipH="1" flipV="1">
              <a:off x="4185214" y="32873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 flipH="1" flipV="1">
              <a:off x="4188772" y="33300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 flipH="1" flipV="1">
              <a:off x="4256374" y="3322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 flipH="1" flipV="1">
              <a:off x="4316859" y="335852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 flipH="1" flipV="1">
              <a:off x="4377345" y="33514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 flipH="1" flipV="1">
              <a:off x="4345323" y="33265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 flipH="1" flipV="1">
              <a:off x="4373787" y="339054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 flipH="1" flipV="1">
              <a:off x="4291954" y="33300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 flipH="1" flipV="1">
              <a:off x="4224352" y="33087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 flipH="1" flipV="1">
              <a:off x="4231468" y="32589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9" name="Oval 188"/>
          <p:cNvSpPr/>
          <p:nvPr/>
        </p:nvSpPr>
        <p:spPr>
          <a:xfrm>
            <a:off x="3057259" y="3760683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0" name="Oval 189"/>
          <p:cNvSpPr/>
          <p:nvPr/>
        </p:nvSpPr>
        <p:spPr>
          <a:xfrm>
            <a:off x="4113733" y="3496832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1" name="Oval 190"/>
          <p:cNvSpPr/>
          <p:nvPr/>
        </p:nvSpPr>
        <p:spPr>
          <a:xfrm>
            <a:off x="4285717" y="4604580"/>
            <a:ext cx="352514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Oval 191"/>
          <p:cNvSpPr/>
          <p:nvPr/>
        </p:nvSpPr>
        <p:spPr>
          <a:xfrm rot="2229285">
            <a:off x="3111738" y="4718880"/>
            <a:ext cx="727460" cy="346105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TextBox 104"/>
          <p:cNvSpPr txBox="1"/>
          <p:nvPr/>
        </p:nvSpPr>
        <p:spPr>
          <a:xfrm>
            <a:off x="3290595" y="4093028"/>
            <a:ext cx="13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0070C0"/>
                </a:solidFill>
              </a:rPr>
              <a:t>Intersection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189" grpId="0" animBg="1"/>
      <p:bldP spid="190" grpId="0" animBg="1"/>
      <p:bldP spid="191" grpId="0" animBg="1"/>
      <p:bldP spid="192" grpId="0" animBg="1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Creating Segments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922872"/>
            <a:ext cx="4889501" cy="3833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31558" y="1861210"/>
            <a:ext cx="4791840" cy="3842934"/>
            <a:chOff x="2131558" y="1861210"/>
            <a:chExt cx="4791840" cy="3842934"/>
          </a:xfrm>
        </p:grpSpPr>
        <p:sp>
          <p:nvSpPr>
            <p:cNvPr id="16" name="Oval 15"/>
            <p:cNvSpPr/>
            <p:nvPr/>
          </p:nvSpPr>
          <p:spPr>
            <a:xfrm>
              <a:off x="5971174" y="446985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603144" y="417965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6614821" y="464171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012" y="452660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129731" y="510702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4980574" y="488976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485" y="453146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685175" y="428503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032129" y="349385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4379083" y="270266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4740629" y="284047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077" y="292964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5113525" y="301881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5299973" y="310798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4567157" y="276427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5492907" y="318419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5893363" y="368192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5773389" y="387809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6023066" y="312582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5606399" y="289884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442651" y="281778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4477981" y="242218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4839527" y="255999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Oval 39"/>
            <p:cNvSpPr/>
            <p:nvPr/>
          </p:nvSpPr>
          <p:spPr>
            <a:xfrm>
              <a:off x="5025975" y="264916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5212423" y="273833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Oval 41"/>
            <p:cNvSpPr/>
            <p:nvPr/>
          </p:nvSpPr>
          <p:spPr>
            <a:xfrm>
              <a:off x="4666055" y="248379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4601198" y="216116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62744" y="229896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5149192" y="238814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Oval 45"/>
            <p:cNvSpPr/>
            <p:nvPr/>
          </p:nvSpPr>
          <p:spPr>
            <a:xfrm>
              <a:off x="5335640" y="247731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789272" y="222277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4252623" y="298476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4614169" y="312257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4800617" y="321174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4987065" y="330091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4440697" y="304638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3928367" y="375487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4289913" y="389268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/>
            <p:cNvSpPr/>
            <p:nvPr/>
          </p:nvSpPr>
          <p:spPr>
            <a:xfrm>
              <a:off x="4476361" y="398185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Oval 55"/>
            <p:cNvSpPr/>
            <p:nvPr/>
          </p:nvSpPr>
          <p:spPr>
            <a:xfrm>
              <a:off x="4662809" y="407102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116441" y="381648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8119" y="402887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179665" y="416667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Oval 59"/>
            <p:cNvSpPr/>
            <p:nvPr/>
          </p:nvSpPr>
          <p:spPr>
            <a:xfrm>
              <a:off x="4366113" y="425585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/>
            <p:cNvSpPr/>
            <p:nvPr/>
          </p:nvSpPr>
          <p:spPr>
            <a:xfrm>
              <a:off x="4552561" y="434502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/>
            <p:cNvSpPr/>
            <p:nvPr/>
          </p:nvSpPr>
          <p:spPr>
            <a:xfrm>
              <a:off x="4006193" y="409048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Oval 62"/>
            <p:cNvSpPr/>
            <p:nvPr/>
          </p:nvSpPr>
          <p:spPr>
            <a:xfrm>
              <a:off x="4160207" y="322309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Oval 63"/>
            <p:cNvSpPr/>
            <p:nvPr/>
          </p:nvSpPr>
          <p:spPr>
            <a:xfrm>
              <a:off x="4521753" y="336090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4708201" y="345007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889785" y="352952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348281" y="328470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5129734" y="346304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5155674" y="336739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5385895" y="344197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5523703" y="360410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5301588" y="356681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5074609" y="360247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4239652" y="357491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416371" y="364463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622273" y="372407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764945" y="379865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574" y="385863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5167020" y="394294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5353466" y="402724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5170261" y="430610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4880052" y="449741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4740621" y="439689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4834654" y="413586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4996780" y="422017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5100540" y="458657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4839513" y="479247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4612533" y="466277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429327" y="462548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153708" y="477788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077506" y="443903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923483" y="436283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574906" y="454441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785670" y="463844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952660" y="470816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808365" y="495783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664070" y="490108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480864" y="484434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414390" y="519615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206865" y="506158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7161" y="527721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098236" y="549770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440323" y="551391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68401" y="546203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46092" y="520587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994791" y="509562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5256141" y="522370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65350" y="544906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164057" y="558200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506147" y="553012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34812" y="502590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33128" y="492052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Oval 114"/>
            <p:cNvSpPr/>
            <p:nvPr/>
          </p:nvSpPr>
          <p:spPr>
            <a:xfrm>
              <a:off x="5372912" y="531128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Oval 115"/>
            <p:cNvSpPr/>
            <p:nvPr/>
          </p:nvSpPr>
          <p:spPr>
            <a:xfrm>
              <a:off x="5797687" y="534209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Oval 116"/>
            <p:cNvSpPr/>
            <p:nvPr/>
          </p:nvSpPr>
          <p:spPr>
            <a:xfrm>
              <a:off x="5385884" y="549935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Oval 117"/>
            <p:cNvSpPr/>
            <p:nvPr/>
          </p:nvSpPr>
          <p:spPr>
            <a:xfrm>
              <a:off x="5322654" y="498865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Oval 118"/>
            <p:cNvSpPr/>
            <p:nvPr/>
          </p:nvSpPr>
          <p:spPr>
            <a:xfrm>
              <a:off x="5945224" y="496919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Oval 119"/>
            <p:cNvSpPr/>
            <p:nvPr/>
          </p:nvSpPr>
          <p:spPr>
            <a:xfrm>
              <a:off x="6504565" y="409857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43475" y="373864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32190" y="376783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11569" y="328631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04173" y="293125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687441" y="261996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17207" y="257132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38220" y="236218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85301" y="226490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29658" y="217249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239969" y="211412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079463" y="203144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899501" y="198280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/>
            <p:cNvSpPr/>
            <p:nvPr/>
          </p:nvSpPr>
          <p:spPr>
            <a:xfrm>
              <a:off x="4734131" y="190498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/>
            <p:cNvSpPr/>
            <p:nvPr/>
          </p:nvSpPr>
          <p:spPr>
            <a:xfrm>
              <a:off x="5682578" y="210440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/>
            <p:cNvSpPr/>
            <p:nvPr/>
          </p:nvSpPr>
          <p:spPr>
            <a:xfrm>
              <a:off x="5526935" y="202658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925769" y="217249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/>
            <p:cNvSpPr/>
            <p:nvPr/>
          </p:nvSpPr>
          <p:spPr>
            <a:xfrm>
              <a:off x="6115458" y="225518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Oval 137"/>
            <p:cNvSpPr/>
            <p:nvPr/>
          </p:nvSpPr>
          <p:spPr>
            <a:xfrm>
              <a:off x="6524020" y="215304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96395" y="224545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/>
            <p:cNvSpPr/>
            <p:nvPr/>
          </p:nvSpPr>
          <p:spPr>
            <a:xfrm>
              <a:off x="4238020" y="245459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/>
            <p:cNvSpPr/>
            <p:nvPr/>
          </p:nvSpPr>
          <p:spPr>
            <a:xfrm>
              <a:off x="4417982" y="208981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/>
            <p:cNvSpPr/>
            <p:nvPr/>
          </p:nvSpPr>
          <p:spPr>
            <a:xfrm>
              <a:off x="4286658" y="200226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/>
            <p:cNvSpPr/>
            <p:nvPr/>
          </p:nvSpPr>
          <p:spPr>
            <a:xfrm>
              <a:off x="4131016" y="229409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/>
            <p:cNvSpPr/>
            <p:nvPr/>
          </p:nvSpPr>
          <p:spPr>
            <a:xfrm>
              <a:off x="4043467" y="201685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805139" y="201198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82961" y="227949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/>
            <p:cNvSpPr/>
            <p:nvPr/>
          </p:nvSpPr>
          <p:spPr>
            <a:xfrm>
              <a:off x="3931599" y="217249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965646" y="249350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09420" y="258105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/>
            <p:cNvSpPr/>
            <p:nvPr/>
          </p:nvSpPr>
          <p:spPr>
            <a:xfrm>
              <a:off x="3951054" y="283397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873233" y="297016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810003" y="312580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Oval 152"/>
            <p:cNvSpPr/>
            <p:nvPr/>
          </p:nvSpPr>
          <p:spPr>
            <a:xfrm>
              <a:off x="3931599" y="337386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/>
            <p:cNvSpPr/>
            <p:nvPr/>
          </p:nvSpPr>
          <p:spPr>
            <a:xfrm>
              <a:off x="3766229" y="328144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688407" y="324740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557084" y="316471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/>
            <p:cNvSpPr/>
            <p:nvPr/>
          </p:nvSpPr>
          <p:spPr>
            <a:xfrm>
              <a:off x="3668952" y="360246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576539" y="364623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557084" y="392347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0" name="Oval 159"/>
            <p:cNvSpPr/>
            <p:nvPr/>
          </p:nvSpPr>
          <p:spPr>
            <a:xfrm>
              <a:off x="3698135" y="403047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/>
            <p:cNvSpPr/>
            <p:nvPr/>
          </p:nvSpPr>
          <p:spPr>
            <a:xfrm>
              <a:off x="3274982" y="412289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69535" y="420071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97743" y="392347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/>
            <p:cNvSpPr/>
            <p:nvPr/>
          </p:nvSpPr>
          <p:spPr>
            <a:xfrm>
              <a:off x="3080428" y="375810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071" y="342249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167977" y="308203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7" name="Oval 166"/>
            <p:cNvSpPr/>
            <p:nvPr/>
          </p:nvSpPr>
          <p:spPr>
            <a:xfrm>
              <a:off x="2890739" y="339818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/>
            <p:cNvSpPr/>
            <p:nvPr/>
          </p:nvSpPr>
          <p:spPr>
            <a:xfrm>
              <a:off x="3051245" y="347600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559999" y="307230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608637" y="289720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39960" y="293611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/>
            <p:cNvSpPr/>
            <p:nvPr/>
          </p:nvSpPr>
          <p:spPr>
            <a:xfrm>
              <a:off x="2525952" y="219195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618365" y="195362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Oval 173"/>
            <p:cNvSpPr/>
            <p:nvPr/>
          </p:nvSpPr>
          <p:spPr>
            <a:xfrm>
              <a:off x="2798326" y="226490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5" name="Oval 174"/>
            <p:cNvSpPr/>
            <p:nvPr/>
          </p:nvSpPr>
          <p:spPr>
            <a:xfrm>
              <a:off x="3172841" y="186121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226343" y="206549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Oval 176"/>
            <p:cNvSpPr/>
            <p:nvPr/>
          </p:nvSpPr>
          <p:spPr>
            <a:xfrm>
              <a:off x="3396577" y="251782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Oval 177"/>
            <p:cNvSpPr/>
            <p:nvPr/>
          </p:nvSpPr>
          <p:spPr>
            <a:xfrm>
              <a:off x="3416033" y="259078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26343" y="270751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0" name="Oval 179"/>
            <p:cNvSpPr/>
            <p:nvPr/>
          </p:nvSpPr>
          <p:spPr>
            <a:xfrm>
              <a:off x="3343075" y="281452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1" name="Oval 180"/>
            <p:cNvSpPr/>
            <p:nvPr/>
          </p:nvSpPr>
          <p:spPr>
            <a:xfrm>
              <a:off x="3493854" y="276588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Oval 181"/>
            <p:cNvSpPr/>
            <p:nvPr/>
          </p:nvSpPr>
          <p:spPr>
            <a:xfrm>
              <a:off x="3615450" y="263455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Oval 182"/>
            <p:cNvSpPr/>
            <p:nvPr/>
          </p:nvSpPr>
          <p:spPr>
            <a:xfrm>
              <a:off x="3771092" y="269292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Oval 183"/>
            <p:cNvSpPr/>
            <p:nvPr/>
          </p:nvSpPr>
          <p:spPr>
            <a:xfrm>
              <a:off x="3591131" y="294584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381986" y="302366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6" name="Oval 185"/>
            <p:cNvSpPr/>
            <p:nvPr/>
          </p:nvSpPr>
          <p:spPr>
            <a:xfrm>
              <a:off x="3420896" y="353436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3279845" y="368028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435488" y="384565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133931" y="421044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2764279" y="450227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968560" y="430771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143658" y="454604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5020" y="467736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525952" y="443417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92696" y="246918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801258" y="322308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6223308" y="435635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6052228" y="360732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71315" y="284751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61375" y="1962927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260767" y="217164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479428" y="352337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67662" y="3642640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449610" y="366251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18575" y="373209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6" name="Oval 205"/>
            <p:cNvSpPr/>
            <p:nvPr/>
          </p:nvSpPr>
          <p:spPr>
            <a:xfrm>
              <a:off x="2171314" y="355318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7" name="Oval 206"/>
            <p:cNvSpPr/>
            <p:nvPr/>
          </p:nvSpPr>
          <p:spPr>
            <a:xfrm>
              <a:off x="2131558" y="363270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8" name="Oval 207"/>
            <p:cNvSpPr/>
            <p:nvPr/>
          </p:nvSpPr>
          <p:spPr>
            <a:xfrm>
              <a:off x="3711880" y="339416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552854" y="3284831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59750" y="3115866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1" name="Oval 210"/>
            <p:cNvSpPr/>
            <p:nvPr/>
          </p:nvSpPr>
          <p:spPr>
            <a:xfrm>
              <a:off x="3950419" y="3245075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2" name="Oval 211"/>
            <p:cNvSpPr/>
            <p:nvPr/>
          </p:nvSpPr>
          <p:spPr>
            <a:xfrm>
              <a:off x="2867054" y="2410188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Oval 212"/>
            <p:cNvSpPr/>
            <p:nvPr/>
          </p:nvSpPr>
          <p:spPr>
            <a:xfrm>
              <a:off x="3095654" y="2966779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4" name="Oval 213"/>
            <p:cNvSpPr/>
            <p:nvPr/>
          </p:nvSpPr>
          <p:spPr>
            <a:xfrm>
              <a:off x="5868672" y="5550953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5" name="Oval 214"/>
            <p:cNvSpPr/>
            <p:nvPr/>
          </p:nvSpPr>
          <p:spPr>
            <a:xfrm>
              <a:off x="5530741" y="4875092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54271" y="5541014"/>
              <a:ext cx="122140" cy="122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85074" y="1490764"/>
            <a:ext cx="5955030" cy="5086350"/>
            <a:chOff x="1685074" y="1490764"/>
            <a:chExt cx="5955030" cy="5086350"/>
          </a:xfrm>
        </p:grpSpPr>
        <p:sp>
          <p:nvSpPr>
            <p:cNvPr id="18" name="Freeform 17"/>
            <p:cNvSpPr/>
            <p:nvPr/>
          </p:nvSpPr>
          <p:spPr>
            <a:xfrm>
              <a:off x="1685074" y="1490764"/>
              <a:ext cx="5955030" cy="5086350"/>
            </a:xfrm>
            <a:custGeom>
              <a:avLst/>
              <a:gdLst>
                <a:gd name="connsiteX0" fmla="*/ 3824302 w 5955030"/>
                <a:gd name="connsiteY0" fmla="*/ 2583076 h 5086350"/>
                <a:gd name="connsiteX1" fmla="*/ 3824302 w 5955030"/>
                <a:gd name="connsiteY1" fmla="*/ 3214761 h 5086350"/>
                <a:gd name="connsiteX2" fmla="*/ 4529588 w 5955030"/>
                <a:gd name="connsiteY2" fmla="*/ 3214761 h 5086350"/>
                <a:gd name="connsiteX3" fmla="*/ 4529588 w 5955030"/>
                <a:gd name="connsiteY3" fmla="*/ 2583076 h 5086350"/>
                <a:gd name="connsiteX4" fmla="*/ 0 w 5955030"/>
                <a:gd name="connsiteY4" fmla="*/ 0 h 5086350"/>
                <a:gd name="connsiteX5" fmla="*/ 5955030 w 5955030"/>
                <a:gd name="connsiteY5" fmla="*/ 0 h 5086350"/>
                <a:gd name="connsiteX6" fmla="*/ 5955030 w 5955030"/>
                <a:gd name="connsiteY6" fmla="*/ 5086350 h 5086350"/>
                <a:gd name="connsiteX7" fmla="*/ 0 w 5955030"/>
                <a:gd name="connsiteY7" fmla="*/ 5086350 h 508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5030" h="5086350">
                  <a:moveTo>
                    <a:pt x="3824302" y="2583076"/>
                  </a:moveTo>
                  <a:lnTo>
                    <a:pt x="3824302" y="3214761"/>
                  </a:lnTo>
                  <a:lnTo>
                    <a:pt x="4529588" y="3214761"/>
                  </a:lnTo>
                  <a:lnTo>
                    <a:pt x="4529588" y="2583076"/>
                  </a:lnTo>
                  <a:close/>
                  <a:moveTo>
                    <a:pt x="0" y="0"/>
                  </a:moveTo>
                  <a:lnTo>
                    <a:pt x="5955030" y="0"/>
                  </a:lnTo>
                  <a:lnTo>
                    <a:pt x="5955030" y="5086350"/>
                  </a:lnTo>
                  <a:lnTo>
                    <a:pt x="0" y="5086350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12132" y="4076596"/>
              <a:ext cx="705286" cy="63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527" t="26046" r="33394" b="35139"/>
            <a:stretch/>
          </p:blipFill>
          <p:spPr>
            <a:xfrm>
              <a:off x="2090434" y="3245744"/>
              <a:ext cx="2691836" cy="20875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flipH="1" flipV="1">
              <a:off x="4800600" y="3223260"/>
              <a:ext cx="1417320" cy="857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89170" y="4709160"/>
              <a:ext cx="1428750" cy="651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c 12"/>
          <p:cNvSpPr/>
          <p:nvPr/>
        </p:nvSpPr>
        <p:spPr>
          <a:xfrm rot="13035475">
            <a:off x="1682743" y="3925197"/>
            <a:ext cx="3690507" cy="531255"/>
          </a:xfrm>
          <a:prstGeom prst="arc">
            <a:avLst>
              <a:gd name="adj1" fmla="val 11254889"/>
              <a:gd name="adj2" fmla="val 2114025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082898" y="3245742"/>
            <a:ext cx="444641" cy="4446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Oval 109"/>
          <p:cNvSpPr/>
          <p:nvPr/>
        </p:nvSpPr>
        <p:spPr>
          <a:xfrm>
            <a:off x="4345033" y="4889903"/>
            <a:ext cx="444641" cy="4446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33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315199" y="2109653"/>
            <a:ext cx="1419498" cy="2671356"/>
            <a:chOff x="7315199" y="2109653"/>
            <a:chExt cx="1419498" cy="2671356"/>
          </a:xfrm>
        </p:grpSpPr>
        <p:pic>
          <p:nvPicPr>
            <p:cNvPr id="66" name="Picture 6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5" t="74621" r="51681" b="6744"/>
            <a:stretch/>
          </p:blipFill>
          <p:spPr bwMode="auto">
            <a:xfrm>
              <a:off x="7354388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70" name="Picture 69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77" t="74507" r="499" b="356"/>
            <a:stretch/>
          </p:blipFill>
          <p:spPr bwMode="auto">
            <a:xfrm>
              <a:off x="7315199" y="3653248"/>
              <a:ext cx="1419498" cy="1127761"/>
            </a:xfrm>
            <a:prstGeom prst="rect">
              <a:avLst/>
            </a:prstGeom>
            <a:noFill/>
          </p:spPr>
        </p:pic>
      </p:grpSp>
      <p:grpSp>
        <p:nvGrpSpPr>
          <p:cNvPr id="53" name="Group 52"/>
          <p:cNvGrpSpPr/>
          <p:nvPr/>
        </p:nvGrpSpPr>
        <p:grpSpPr>
          <a:xfrm>
            <a:off x="2425336" y="2188031"/>
            <a:ext cx="1463041" cy="2573384"/>
            <a:chOff x="2425336" y="2188031"/>
            <a:chExt cx="1463041" cy="2573384"/>
          </a:xfrm>
        </p:grpSpPr>
        <p:pic>
          <p:nvPicPr>
            <p:cNvPr id="63" name="Picture 6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" t="44322" r="74995" b="37043"/>
            <a:stretch/>
          </p:blipFill>
          <p:spPr bwMode="auto">
            <a:xfrm>
              <a:off x="2425336" y="2188031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72" name="Picture 71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2" t="43351" r="25914" b="32385"/>
            <a:stretch/>
          </p:blipFill>
          <p:spPr bwMode="auto">
            <a:xfrm>
              <a:off x="2468879" y="3672842"/>
              <a:ext cx="1419498" cy="1088573"/>
            </a:xfrm>
            <a:prstGeom prst="rect">
              <a:avLst/>
            </a:prstGeom>
            <a:noFill/>
          </p:spPr>
        </p:pic>
      </p:grpSp>
      <p:grpSp>
        <p:nvGrpSpPr>
          <p:cNvPr id="55" name="Group 54"/>
          <p:cNvGrpSpPr/>
          <p:nvPr/>
        </p:nvGrpSpPr>
        <p:grpSpPr>
          <a:xfrm>
            <a:off x="4097383" y="2109653"/>
            <a:ext cx="3048001" cy="2651762"/>
            <a:chOff x="4097383" y="2109653"/>
            <a:chExt cx="3048001" cy="2651762"/>
          </a:xfrm>
        </p:grpSpPr>
        <p:pic>
          <p:nvPicPr>
            <p:cNvPr id="61" name="Picture 60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1" t="75769" r="74995" b="5596"/>
            <a:stretch/>
          </p:blipFill>
          <p:spPr bwMode="auto">
            <a:xfrm>
              <a:off x="5734594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64" name="Picture 6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5" t="43466" r="51681" b="37899"/>
            <a:stretch/>
          </p:blipFill>
          <p:spPr bwMode="auto">
            <a:xfrm>
              <a:off x="4106092" y="2109653"/>
              <a:ext cx="1358537" cy="836023"/>
            </a:xfrm>
            <a:prstGeom prst="rect">
              <a:avLst/>
            </a:prstGeom>
            <a:noFill/>
          </p:spPr>
        </p:pic>
        <p:pic>
          <p:nvPicPr>
            <p:cNvPr id="67" name="Picture 6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2" t="75380" r="25914" b="356"/>
            <a:stretch/>
          </p:blipFill>
          <p:spPr bwMode="auto">
            <a:xfrm>
              <a:off x="5725886" y="3672842"/>
              <a:ext cx="1419498" cy="1088573"/>
            </a:xfrm>
            <a:prstGeom prst="rect">
              <a:avLst/>
            </a:prstGeom>
            <a:noFill/>
          </p:spPr>
        </p:pic>
        <p:pic>
          <p:nvPicPr>
            <p:cNvPr id="73" name="Picture 7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66" t="43351" r="710" b="32385"/>
            <a:stretch/>
          </p:blipFill>
          <p:spPr bwMode="auto">
            <a:xfrm>
              <a:off x="4097383" y="3672842"/>
              <a:ext cx="1419498" cy="1088573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431735" y="1788449"/>
            <a:ext cx="8301231" cy="4626863"/>
            <a:chOff x="431735" y="1788449"/>
            <a:chExt cx="8301231" cy="4626863"/>
          </a:xfrm>
        </p:grpSpPr>
        <p:grpSp>
          <p:nvGrpSpPr>
            <p:cNvPr id="85" name="Group 84"/>
            <p:cNvGrpSpPr/>
            <p:nvPr/>
          </p:nvGrpSpPr>
          <p:grpSpPr>
            <a:xfrm>
              <a:off x="431735" y="1938529"/>
              <a:ext cx="8301231" cy="4476783"/>
              <a:chOff x="431735" y="1938529"/>
              <a:chExt cx="8301231" cy="447678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341" y="3559004"/>
                <a:ext cx="1703104" cy="134218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735" y="1938529"/>
                <a:ext cx="1766317" cy="1115568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2462328" y="5270288"/>
                <a:ext cx="1388277" cy="1113750"/>
                <a:chOff x="869053" y="1581780"/>
                <a:chExt cx="1388277" cy="1113750"/>
              </a:xfrm>
            </p:grpSpPr>
            <p:pic>
              <p:nvPicPr>
                <p:cNvPr id="5" name="Picture 4"/>
                <p:cNvPicPr/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29" r="31467" b="73328"/>
                <a:stretch/>
              </p:blipFill>
              <p:spPr bwMode="auto">
                <a:xfrm>
                  <a:off x="869053" y="1581780"/>
                  <a:ext cx="1351164" cy="1113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1092079" y="1707458"/>
                  <a:ext cx="11652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effectLst>
                        <a:glow rad="673100">
                          <a:schemeClr val="bg1"/>
                        </a:glow>
                      </a:effectLst>
                    </a:rPr>
                    <a:t>Visual</a:t>
                  </a:r>
                  <a:endParaRPr lang="en-US" sz="1600" dirty="0">
                    <a:effectLst>
                      <a:glow rad="673100">
                        <a:schemeClr val="bg1"/>
                      </a:glow>
                    </a:effectLst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119765" y="5170408"/>
                <a:ext cx="1313427" cy="1221302"/>
                <a:chOff x="681464" y="2795753"/>
                <a:chExt cx="1313427" cy="1221302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81464" y="2795753"/>
                  <a:ext cx="1313427" cy="1221302"/>
                  <a:chOff x="544830" y="2682607"/>
                  <a:chExt cx="982980" cy="914033"/>
                </a:xfrm>
              </p:grpSpPr>
              <p:pic>
                <p:nvPicPr>
                  <p:cNvPr id="8" name="Picture 7"/>
                  <p:cNvPicPr/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629" t="73368" r="31467" b="-40"/>
                  <a:stretch/>
                </p:blipFill>
                <p:spPr bwMode="auto">
                  <a:xfrm>
                    <a:off x="544830" y="2786380"/>
                    <a:ext cx="982980" cy="8102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" name="Rectangle 2"/>
                  <p:cNvSpPr/>
                  <p:nvPr/>
                </p:nvSpPr>
                <p:spPr>
                  <a:xfrm>
                    <a:off x="589402" y="2682607"/>
                    <a:ext cx="677538" cy="1597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687431" y="3015995"/>
                  <a:ext cx="11652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effectLst>
                        <a:glow rad="114300">
                          <a:schemeClr val="bg1">
                            <a:alpha val="75000"/>
                          </a:schemeClr>
                        </a:glow>
                      </a:effectLst>
                    </a:rPr>
                    <a:t>Clustering</a:t>
                  </a:r>
                  <a:endParaRPr lang="en-US" sz="1600" dirty="0">
                    <a:effectLst>
                      <a:glow rad="1143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5745707" y="5168042"/>
                <a:ext cx="1631931" cy="1241403"/>
                <a:chOff x="689610" y="3896181"/>
                <a:chExt cx="1193945" cy="908229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689610" y="3896181"/>
                  <a:ext cx="982980" cy="908229"/>
                  <a:chOff x="689610" y="3896181"/>
                  <a:chExt cx="982980" cy="908229"/>
                </a:xfrm>
              </p:grpSpPr>
              <p:pic>
                <p:nvPicPr>
                  <p:cNvPr id="7" name="Picture 6"/>
                  <p:cNvPicPr/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629" t="36496" r="31467" b="36832"/>
                  <a:stretch/>
                </p:blipFill>
                <p:spPr bwMode="auto">
                  <a:xfrm>
                    <a:off x="689610" y="3994150"/>
                    <a:ext cx="982980" cy="8102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710041" y="3896181"/>
                    <a:ext cx="677538" cy="1597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718304" y="4046898"/>
                  <a:ext cx="11652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effectLst>
                        <a:glow rad="114300">
                          <a:schemeClr val="bg1">
                            <a:alpha val="75000"/>
                          </a:schemeClr>
                        </a:glow>
                      </a:effectLst>
                    </a:rPr>
                    <a:t>Merging</a:t>
                  </a:r>
                  <a:endParaRPr lang="en-US" sz="1600" dirty="0">
                    <a:effectLst>
                      <a:glow rad="1143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7389941" y="5177062"/>
                <a:ext cx="1343025" cy="1238250"/>
                <a:chOff x="2530261" y="5156515"/>
                <a:chExt cx="1343025" cy="1238250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2530261" y="5156515"/>
                  <a:ext cx="1343025" cy="1238250"/>
                  <a:chOff x="0" y="5966434"/>
                  <a:chExt cx="1343025" cy="1238250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0" y="5966434"/>
                    <a:ext cx="1343025" cy="1238250"/>
                  </a:xfrm>
                  <a:prstGeom prst="rect">
                    <a:avLst/>
                  </a:prstGeom>
                </p:spPr>
              </p:pic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108481" y="6192415"/>
                    <a:ext cx="110654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err="1" smtClean="0">
                        <a:effectLst>
                          <a:glow rad="114300">
                            <a:schemeClr val="bg1">
                              <a:alpha val="75000"/>
                            </a:schemeClr>
                          </a:glow>
                        </a:effectLst>
                      </a:rPr>
                      <a:t>CellNet</a:t>
                    </a:r>
                    <a:endParaRPr lang="en-US" sz="1600" dirty="0">
                      <a:effectLst>
                        <a:glow rad="114300">
                          <a:schemeClr val="bg1">
                            <a:alpha val="75000"/>
                          </a:schemeClr>
                        </a:glow>
                      </a:effectLst>
                    </a:endParaRPr>
                  </a:p>
                </p:txBody>
              </p:sp>
            </p:grpSp>
            <p:sp>
              <p:nvSpPr>
                <p:cNvPr id="48" name="Oval 47"/>
                <p:cNvSpPr/>
                <p:nvPr/>
              </p:nvSpPr>
              <p:spPr>
                <a:xfrm>
                  <a:off x="3497379" y="5379821"/>
                  <a:ext cx="93583" cy="9358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3503753" y="5594804"/>
                  <a:ext cx="93583" cy="9358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517080" y="5875845"/>
                  <a:ext cx="93583" cy="9358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116668" y="5878742"/>
                  <a:ext cx="93583" cy="9358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695395" y="5888593"/>
                  <a:ext cx="93583" cy="9358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cxnSp>
              <p:nvCxnSpPr>
                <p:cNvPr id="54" name="Straight Connector 53"/>
                <p:cNvCxnSpPr>
                  <a:endCxn id="52" idx="4"/>
                </p:cNvCxnSpPr>
                <p:nvPr/>
              </p:nvCxnSpPr>
              <p:spPr>
                <a:xfrm flipV="1">
                  <a:off x="2736246" y="5982176"/>
                  <a:ext cx="5941" cy="376902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1" idx="2"/>
                  <a:endCxn id="52" idx="6"/>
                </p:cNvCxnSpPr>
                <p:nvPr/>
              </p:nvCxnSpPr>
              <p:spPr>
                <a:xfrm flipH="1">
                  <a:off x="2788978" y="5925534"/>
                  <a:ext cx="327690" cy="985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50" idx="2"/>
                  <a:endCxn id="51" idx="6"/>
                </p:cNvCxnSpPr>
                <p:nvPr/>
              </p:nvCxnSpPr>
              <p:spPr>
                <a:xfrm flipH="1">
                  <a:off x="3210251" y="5922637"/>
                  <a:ext cx="306829" cy="289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endCxn id="50" idx="6"/>
                </p:cNvCxnSpPr>
                <p:nvPr/>
              </p:nvCxnSpPr>
              <p:spPr>
                <a:xfrm flipH="1">
                  <a:off x="3610663" y="5917524"/>
                  <a:ext cx="259022" cy="511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endCxn id="50" idx="4"/>
                </p:cNvCxnSpPr>
                <p:nvPr/>
              </p:nvCxnSpPr>
              <p:spPr>
                <a:xfrm flipH="1" flipV="1">
                  <a:off x="3563872" y="5969428"/>
                  <a:ext cx="13761" cy="39312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3155493" y="5965703"/>
                  <a:ext cx="13761" cy="39312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3553296" y="5295176"/>
                  <a:ext cx="10723" cy="611422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>
                  <a:stCxn id="49" idx="6"/>
                </p:cNvCxnSpPr>
                <p:nvPr/>
              </p:nvCxnSpPr>
              <p:spPr>
                <a:xfrm flipV="1">
                  <a:off x="3597336" y="5635903"/>
                  <a:ext cx="265396" cy="569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2538068" y="5639381"/>
                  <a:ext cx="986255" cy="10429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531115" y="5451632"/>
                  <a:ext cx="431124" cy="66059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endCxn id="48" idx="2"/>
                </p:cNvCxnSpPr>
                <p:nvPr/>
              </p:nvCxnSpPr>
              <p:spPr>
                <a:xfrm flipV="1">
                  <a:off x="2943016" y="5426613"/>
                  <a:ext cx="554363" cy="2822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Group 17"/>
            <p:cNvGrpSpPr/>
            <p:nvPr/>
          </p:nvGrpSpPr>
          <p:grpSpPr>
            <a:xfrm>
              <a:off x="735938" y="1788449"/>
              <a:ext cx="1034259" cy="2073078"/>
              <a:chOff x="735938" y="1788449"/>
              <a:chExt cx="1034259" cy="207307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745331" y="1788449"/>
                <a:ext cx="9983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Chicago</a:t>
                </a:r>
                <a:endParaRPr lang="en-US" sz="20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35938" y="3461417"/>
                <a:ext cx="10342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glow rad="215900">
                        <a:schemeClr val="bg1"/>
                      </a:glow>
                    </a:effectLst>
                  </a:rPr>
                  <a:t>Joensuu</a:t>
                </a:r>
                <a:endParaRPr lang="en-US" sz="2000" dirty="0">
                  <a:effectLst>
                    <a:glow rad="215900">
                      <a:schemeClr val="bg1"/>
                    </a:glow>
                  </a:effectLst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85964" y="1520575"/>
            <a:ext cx="8662827" cy="5106256"/>
            <a:chOff x="285964" y="1520575"/>
            <a:chExt cx="8662827" cy="5106256"/>
          </a:xfrm>
        </p:grpSpPr>
        <p:sp>
          <p:nvSpPr>
            <p:cNvPr id="86" name="Rectangle 85"/>
            <p:cNvSpPr/>
            <p:nvPr/>
          </p:nvSpPr>
          <p:spPr>
            <a:xfrm>
              <a:off x="2342508" y="1520575"/>
              <a:ext cx="6606283" cy="5106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85964" y="5065159"/>
              <a:ext cx="2868203" cy="1549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2232" y="1608082"/>
            <a:ext cx="8451411" cy="4908331"/>
            <a:chOff x="332232" y="1608082"/>
            <a:chExt cx="8451411" cy="4908331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2359152" y="1609344"/>
              <a:ext cx="0" cy="4892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986784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614416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7242048" y="1609344"/>
              <a:ext cx="0" cy="489204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32232" y="5120640"/>
              <a:ext cx="8449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32232" y="3261360"/>
              <a:ext cx="8449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7255289" y="1608082"/>
              <a:ext cx="1528354" cy="4908331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H="1">
            <a:off x="3184636" y="3715150"/>
            <a:ext cx="1854156" cy="1497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4813739" y="3715150"/>
            <a:ext cx="663069" cy="1497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5940403" y="3715150"/>
            <a:ext cx="491929" cy="14874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2733851" y="1751129"/>
            <a:ext cx="853119" cy="1984582"/>
            <a:chOff x="2733851" y="2055932"/>
            <a:chExt cx="853119" cy="1984582"/>
          </a:xfrm>
        </p:grpSpPr>
        <p:sp>
          <p:nvSpPr>
            <p:cNvPr id="22" name="TextBox 21"/>
            <p:cNvSpPr txBox="1"/>
            <p:nvPr/>
          </p:nvSpPr>
          <p:spPr>
            <a:xfrm>
              <a:off x="2733851" y="205593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42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33851" y="3517294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46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343195" y="1751129"/>
            <a:ext cx="2489895" cy="1995092"/>
            <a:chOff x="4343195" y="2055932"/>
            <a:chExt cx="2489895" cy="1995092"/>
          </a:xfrm>
        </p:grpSpPr>
        <p:sp>
          <p:nvSpPr>
            <p:cNvPr id="23" name="TextBox 22"/>
            <p:cNvSpPr txBox="1"/>
            <p:nvPr/>
          </p:nvSpPr>
          <p:spPr>
            <a:xfrm>
              <a:off x="5979971" y="205593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10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43195" y="2055932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28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9971" y="3527804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18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43195" y="3527799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27</a:t>
              </a:r>
              <a:r>
                <a:rPr lang="en-US" sz="1600" dirty="0" smtClean="0"/>
                <a:t> </a:t>
              </a:r>
              <a:r>
                <a:rPr lang="en-US" sz="2800" dirty="0" smtClean="0"/>
                <a:t>%</a:t>
              </a:r>
              <a:endParaRPr lang="en-US" sz="28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605928" y="1730580"/>
            <a:ext cx="853119" cy="2016113"/>
            <a:chOff x="7605928" y="2035383"/>
            <a:chExt cx="853119" cy="2016113"/>
          </a:xfrm>
        </p:grpSpPr>
        <p:sp>
          <p:nvSpPr>
            <p:cNvPr id="21" name="TextBox 20"/>
            <p:cNvSpPr txBox="1"/>
            <p:nvPr/>
          </p:nvSpPr>
          <p:spPr>
            <a:xfrm>
              <a:off x="7605928" y="2035383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75</a:t>
              </a:r>
              <a:r>
                <a:rPr lang="en-US" sz="1600" b="1" dirty="0" smtClean="0"/>
                <a:t> </a:t>
              </a:r>
              <a:r>
                <a:rPr lang="en-US" sz="2800" b="1" dirty="0" smtClean="0"/>
                <a:t>%</a:t>
              </a:r>
              <a:endParaRPr lang="en-US" sz="28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05928" y="3528276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58</a:t>
              </a:r>
              <a:r>
                <a:rPr lang="en-US" sz="1600" b="1" dirty="0" smtClean="0"/>
                <a:t> </a:t>
              </a:r>
              <a:r>
                <a:rPr lang="en-US" sz="2800" b="1" dirty="0" smtClean="0"/>
                <a:t>%</a:t>
              </a:r>
              <a:endParaRPr lang="en-US" sz="2800" b="1" dirty="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3034514" y="3000014"/>
            <a:ext cx="5276541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J.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Davies,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A.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R. Beresford and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A. Hopper</a:t>
            </a:r>
          </a:p>
          <a:p>
            <a:pPr algn="ctr"/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“Scalable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, distributed, real-time map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generation”</a:t>
            </a:r>
          </a:p>
          <a:p>
            <a:pPr algn="ctr"/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IEEE </a:t>
            </a:r>
            <a:r>
              <a:rPr lang="en-US" sz="1350" i="1" dirty="0">
                <a:solidFill>
                  <a:srgbClr val="555555"/>
                </a:solidFill>
                <a:latin typeface="MyriadProRegular"/>
              </a:rPr>
              <a:t>Pervasive Computing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, 5(4), pp.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47-54, 2006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034514" y="3000014"/>
            <a:ext cx="5276541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S. </a:t>
            </a:r>
            <a:r>
              <a:rPr lang="en-US" sz="1350" dirty="0" err="1">
                <a:solidFill>
                  <a:srgbClr val="555555"/>
                </a:solidFill>
                <a:latin typeface="MyriadProRegular"/>
              </a:rPr>
              <a:t>Edelkamp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 and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S. </a:t>
            </a:r>
            <a:r>
              <a:rPr lang="en-US" sz="1350" dirty="0" err="1" smtClean="0">
                <a:solidFill>
                  <a:srgbClr val="555555"/>
                </a:solidFill>
                <a:latin typeface="MyriadProRegular"/>
              </a:rPr>
              <a:t>Schrödl</a:t>
            </a:r>
            <a:endParaRPr lang="en-US" sz="1350" dirty="0" smtClean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“Route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planning and map inference with global positioning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traces”</a:t>
            </a:r>
          </a:p>
          <a:p>
            <a:pPr algn="ctr"/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In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Computer Science in Perspective, pp.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128-151, 2003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3037140" y="3000014"/>
            <a:ext cx="5271288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L. Cao and J. </a:t>
            </a:r>
            <a:r>
              <a:rPr lang="en-US" sz="1350" dirty="0" err="1" smtClean="0">
                <a:solidFill>
                  <a:srgbClr val="555555"/>
                </a:solidFill>
                <a:latin typeface="MyriadProRegular"/>
              </a:rPr>
              <a:t>Krumm</a:t>
            </a:r>
            <a:endParaRPr lang="en-US" sz="1350" dirty="0" smtClean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“From GPS traces to a routable road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map”</a:t>
            </a:r>
          </a:p>
          <a:p>
            <a:pPr algn="ctr"/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SigspatiaI’09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,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Seattle, Washington, USA, pp.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3-12</a:t>
            </a:r>
          </a:p>
        </p:txBody>
      </p:sp>
    </p:spTree>
    <p:extLst>
      <p:ext uri="{BB962C8B-B14F-4D97-AF65-F5344CB8AC3E}">
        <p14:creationId xmlns:p14="http://schemas.microsoft.com/office/powerpoint/2010/main" val="15632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5" grpId="1" animBg="1"/>
      <p:bldP spid="144" grpId="0" animBg="1"/>
      <p:bldP spid="144" grpId="1" animBg="1"/>
      <p:bldP spid="143" grpId="0" animBg="1"/>
      <p:bldP spid="14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Conclusions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1540" y="2199402"/>
            <a:ext cx="724025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400" dirty="0" smtClean="0"/>
              <a:t>Showing multiple routes on the map – It can be done!</a:t>
            </a:r>
            <a:endParaRPr lang="ro-RO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400" dirty="0" smtClean="0"/>
              <a:t>Gestures can be used to search for routes.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400" dirty="0" smtClean="0"/>
              <a:t>Road network can be inferred from route collections.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893379" y="2196666"/>
            <a:ext cx="7441324" cy="301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164" y="4038195"/>
            <a:ext cx="2494595" cy="19844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4242" y="4038195"/>
            <a:ext cx="2526138" cy="1984428"/>
            <a:chOff x="704242" y="4038195"/>
            <a:chExt cx="2526138" cy="1984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242" y="4038195"/>
              <a:ext cx="2526138" cy="19844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2464"/>
            <a:stretch/>
          </p:blipFill>
          <p:spPr>
            <a:xfrm>
              <a:off x="790046" y="5571243"/>
              <a:ext cx="378354" cy="38791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559964" y="4038195"/>
            <a:ext cx="2117607" cy="1984428"/>
            <a:chOff x="3559964" y="4038195"/>
            <a:chExt cx="2117607" cy="1984428"/>
          </a:xfrm>
        </p:grpSpPr>
        <p:pic>
          <p:nvPicPr>
            <p:cNvPr id="4" name="Picture 3" descr="Aiheeseen liittyvä kuva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r="14117"/>
            <a:stretch/>
          </p:blipFill>
          <p:spPr bwMode="auto">
            <a:xfrm>
              <a:off x="3559964" y="4038195"/>
              <a:ext cx="2117607" cy="1984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514" y="4154103"/>
              <a:ext cx="932860" cy="746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5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3.88889E-6 0.085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8518 L -0.00121 0.1495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14953 L -0.00121 0.255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/>
          <a:lstStyle/>
          <a:p>
            <a:pPr algn="ctr"/>
            <a:r>
              <a:rPr lang="ro-RO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391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Route Visualization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[P1]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916516"/>
            <a:ext cx="7772400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K.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 </a:t>
            </a:r>
            <a:r>
              <a:rPr lang="en-US" sz="1350" dirty="0" err="1" smtClean="0">
                <a:solidFill>
                  <a:srgbClr val="555555"/>
                </a:solidFill>
                <a:latin typeface="MyriadProRegular"/>
              </a:rPr>
              <a:t>Waga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, A. </a:t>
            </a:r>
            <a:r>
              <a:rPr lang="en-US" sz="1350" dirty="0" err="1" smtClean="0">
                <a:solidFill>
                  <a:srgbClr val="555555"/>
                </a:solidFill>
                <a:latin typeface="MyriadProRegular"/>
              </a:rPr>
              <a:t>Tabarcea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, R.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Mariescu-Istodor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&amp;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P.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 </a:t>
            </a:r>
            <a:r>
              <a:rPr lang="en-US" sz="1350" dirty="0" err="1" smtClean="0">
                <a:solidFill>
                  <a:srgbClr val="555555"/>
                </a:solidFill>
                <a:latin typeface="MyriadProRegular"/>
              </a:rPr>
              <a:t>Fränti</a:t>
            </a:r>
            <a:endParaRPr lang="en-US" sz="1350" dirty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“Real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Time Access to Multiple GPS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Tracks”</a:t>
            </a:r>
          </a:p>
          <a:p>
            <a:pPr algn="ctr"/>
            <a:r>
              <a:rPr lang="en-US" sz="1350" i="1" dirty="0" err="1" smtClean="0">
                <a:solidFill>
                  <a:srgbClr val="555555"/>
                </a:solidFill>
                <a:latin typeface="MyriadProRegular"/>
              </a:rPr>
              <a:t>Webist</a:t>
            </a:r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 2013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,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Aachen, Germany, pp.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293-299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4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Workflow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452832"/>
            <a:ext cx="2235547" cy="411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849185" y="5532110"/>
            <a:ext cx="1973876" cy="1051571"/>
            <a:chOff x="786305" y="5806429"/>
            <a:chExt cx="1973876" cy="1051571"/>
          </a:xfrm>
        </p:grpSpPr>
        <p:sp>
          <p:nvSpPr>
            <p:cNvPr id="47" name="TextBox 46"/>
            <p:cNvSpPr txBox="1"/>
            <p:nvPr/>
          </p:nvSpPr>
          <p:spPr>
            <a:xfrm>
              <a:off x="1918732" y="5806429"/>
              <a:ext cx="841449" cy="1051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fi-FI" b="1" dirty="0" err="1">
                  <a:effectLst>
                    <a:glow rad="228600">
                      <a:schemeClr val="bg1"/>
                    </a:glow>
                  </a:effectLst>
                </a:rPr>
                <a:t>Routes</a:t>
              </a:r>
              <a:endParaRPr lang="fi-FI" b="1" dirty="0">
                <a:effectLst>
                  <a:glow rad="228600">
                    <a:schemeClr val="bg1"/>
                  </a:glow>
                </a:effectLst>
              </a:endParaRPr>
            </a:p>
            <a:p>
              <a:pPr>
                <a:spcAft>
                  <a:spcPts val="450"/>
                </a:spcAft>
              </a:pPr>
              <a:r>
                <a:rPr lang="fi-FI" b="1" dirty="0" err="1">
                  <a:effectLst>
                    <a:glow rad="228600">
                      <a:schemeClr val="bg1"/>
                    </a:glow>
                  </a:effectLst>
                </a:rPr>
                <a:t>Points</a:t>
              </a:r>
              <a:endParaRPr lang="fi-FI" b="1" dirty="0">
                <a:effectLst>
                  <a:glow rad="228600">
                    <a:schemeClr val="bg1"/>
                  </a:glow>
                </a:effectLst>
              </a:endParaRPr>
            </a:p>
            <a:p>
              <a:pPr>
                <a:spcAft>
                  <a:spcPts val="450"/>
                </a:spcAft>
              </a:pPr>
              <a:r>
                <a:rPr lang="fi-FI" b="1" dirty="0" smtClean="0">
                  <a:effectLst>
                    <a:glow rad="228600">
                      <a:schemeClr val="bg1"/>
                    </a:glow>
                  </a:effectLst>
                </a:rPr>
                <a:t>KB</a:t>
              </a:r>
              <a:endParaRPr lang="fi-FI" b="1" dirty="0">
                <a:effectLst>
                  <a:glow rad="228600">
                    <a:schemeClr val="bg1"/>
                  </a:glo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6305" y="5806430"/>
              <a:ext cx="1119217" cy="1051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450"/>
                </a:spcAft>
              </a:pPr>
              <a:r>
                <a:rPr lang="fi-FI" dirty="0">
                  <a:effectLst>
                    <a:glow rad="228600">
                      <a:schemeClr val="bg1"/>
                    </a:glow>
                  </a:effectLst>
                </a:rPr>
                <a:t>1,235</a:t>
              </a:r>
            </a:p>
            <a:p>
              <a:pPr algn="r">
                <a:spcAft>
                  <a:spcPts val="450"/>
                </a:spcAft>
              </a:pPr>
              <a:r>
                <a:rPr lang="fi-FI" dirty="0">
                  <a:effectLst>
                    <a:glow rad="228600">
                      <a:schemeClr val="bg1"/>
                    </a:glow>
                  </a:effectLst>
                </a:rPr>
                <a:t>1,383,318</a:t>
              </a:r>
            </a:p>
            <a:p>
              <a:pPr algn="r">
                <a:spcAft>
                  <a:spcPts val="450"/>
                </a:spcAft>
              </a:pPr>
              <a:r>
                <a:rPr lang="fi-FI" dirty="0" smtClean="0">
                  <a:effectLst>
                    <a:glow rad="228600">
                      <a:schemeClr val="bg1"/>
                    </a:glow>
                  </a:effectLst>
                </a:rPr>
                <a:t>53,194</a:t>
              </a:r>
              <a:endParaRPr lang="fi-FI" dirty="0">
                <a:effectLst>
                  <a:glow rad="228600">
                    <a:schemeClr val="bg1"/>
                  </a:glo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69593" y="5532110"/>
            <a:ext cx="1799148" cy="1051571"/>
            <a:chOff x="3541673" y="5806430"/>
            <a:chExt cx="1799148" cy="1051571"/>
          </a:xfrm>
        </p:grpSpPr>
        <p:sp>
          <p:nvSpPr>
            <p:cNvPr id="49" name="TextBox 48"/>
            <p:cNvSpPr txBox="1"/>
            <p:nvPr/>
          </p:nvSpPr>
          <p:spPr>
            <a:xfrm>
              <a:off x="4499372" y="5806430"/>
              <a:ext cx="841449" cy="1051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450"/>
                </a:spcAft>
                <a:tabLst>
                  <a:tab pos="720725" algn="l"/>
                </a:tabLst>
              </a:pPr>
              <a:r>
                <a:rPr lang="fi-FI" b="1" dirty="0" err="1" smtClean="0">
                  <a:effectLst>
                    <a:glow rad="228600">
                      <a:schemeClr val="bg1"/>
                    </a:glow>
                  </a:effectLst>
                </a:rPr>
                <a:t>Routes</a:t>
              </a:r>
              <a:endParaRPr lang="fi-FI" b="1" dirty="0" smtClean="0">
                <a:effectLst>
                  <a:glow rad="228600">
                    <a:schemeClr val="bg1"/>
                  </a:glow>
                </a:effectLst>
              </a:endParaRPr>
            </a:p>
            <a:p>
              <a:pPr>
                <a:spcAft>
                  <a:spcPts val="450"/>
                </a:spcAft>
                <a:tabLst>
                  <a:tab pos="720725" algn="l"/>
                </a:tabLst>
              </a:pPr>
              <a:r>
                <a:rPr lang="fi-FI" b="1" dirty="0" err="1" smtClean="0">
                  <a:effectLst>
                    <a:glow rad="228600">
                      <a:schemeClr val="bg1"/>
                    </a:glow>
                  </a:effectLst>
                </a:rPr>
                <a:t>Points</a:t>
              </a:r>
              <a:endParaRPr lang="fi-FI" b="1" dirty="0">
                <a:effectLst>
                  <a:glow rad="228600">
                    <a:schemeClr val="bg1"/>
                  </a:glow>
                </a:effectLst>
              </a:endParaRPr>
            </a:p>
            <a:p>
              <a:pPr defTabSz="720725">
                <a:spcAft>
                  <a:spcPts val="450"/>
                </a:spcAft>
              </a:pPr>
              <a:r>
                <a:rPr lang="fi-FI" b="1" dirty="0" smtClean="0">
                  <a:effectLst>
                    <a:glow rad="228600">
                      <a:schemeClr val="bg1"/>
                    </a:glow>
                  </a:effectLst>
                </a:rPr>
                <a:t>KB</a:t>
              </a:r>
              <a:endParaRPr lang="fi-FI" b="1" dirty="0">
                <a:effectLst>
                  <a:glow rad="228600">
                    <a:schemeClr val="bg1"/>
                  </a:glo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41673" y="5806431"/>
              <a:ext cx="944489" cy="1051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450"/>
                </a:spcAft>
              </a:pPr>
              <a:r>
                <a:rPr lang="fi-FI" dirty="0" smtClean="0">
                  <a:effectLst>
                    <a:glow rad="228600">
                      <a:schemeClr val="bg1"/>
                    </a:glow>
                  </a:effectLst>
                </a:rPr>
                <a:t>810</a:t>
              </a:r>
            </a:p>
            <a:p>
              <a:pPr algn="r">
                <a:spcAft>
                  <a:spcPts val="450"/>
                </a:spcAft>
              </a:pPr>
              <a:r>
                <a:rPr lang="fi-FI" dirty="0" smtClean="0">
                  <a:effectLst>
                    <a:glow rad="228600">
                      <a:schemeClr val="bg1"/>
                    </a:glow>
                  </a:effectLst>
                </a:rPr>
                <a:t>761,649</a:t>
              </a:r>
              <a:endParaRPr lang="fi-FI" dirty="0">
                <a:effectLst>
                  <a:glow rad="228600">
                    <a:schemeClr val="bg1"/>
                  </a:glow>
                </a:effectLst>
              </a:endParaRPr>
            </a:p>
            <a:p>
              <a:pPr algn="r">
                <a:spcAft>
                  <a:spcPts val="450"/>
                </a:spcAft>
              </a:pPr>
              <a:r>
                <a:rPr lang="fi-FI" dirty="0">
                  <a:effectLst>
                    <a:glow rad="228600">
                      <a:schemeClr val="bg1"/>
                    </a:glow>
                  </a:effectLst>
                </a:rPr>
                <a:t>31,288</a:t>
              </a:r>
              <a:endParaRPr lang="en-US" dirty="0">
                <a:effectLst>
                  <a:glow rad="228600">
                    <a:schemeClr val="bg1"/>
                  </a:glow>
                </a:effectLst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3108960" y="1483359"/>
            <a:ext cx="2577952" cy="4118979"/>
            <a:chOff x="3108960" y="1483359"/>
            <a:chExt cx="2577952" cy="41189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423" y="1483359"/>
              <a:ext cx="2235489" cy="41189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Right Arrow 28"/>
            <p:cNvSpPr/>
            <p:nvPr/>
          </p:nvSpPr>
          <p:spPr>
            <a:xfrm>
              <a:off x="3108960" y="3380296"/>
              <a:ext cx="213360" cy="2641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9269" y="4819280"/>
            <a:ext cx="1770043" cy="688241"/>
            <a:chOff x="3455211" y="3647848"/>
            <a:chExt cx="1770043" cy="688241"/>
          </a:xfrm>
        </p:grpSpPr>
        <p:pic>
          <p:nvPicPr>
            <p:cNvPr id="2050" name="Picture 2" descr="Kuvahaun tulos haulle photo icon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3" b="9521"/>
            <a:stretch/>
          </p:blipFill>
          <p:spPr bwMode="auto">
            <a:xfrm>
              <a:off x="4594386" y="3752073"/>
              <a:ext cx="630868" cy="51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3455211" y="3647848"/>
              <a:ext cx="1017233" cy="688241"/>
              <a:chOff x="2403651" y="3327808"/>
              <a:chExt cx="1017233" cy="68824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403651" y="3369718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3600" dirty="0" smtClean="0">
                    <a:solidFill>
                      <a:srgbClr val="BE5108"/>
                    </a:solidFill>
                    <a:effectLst>
                      <a:glow rad="228600">
                        <a:schemeClr val="bg1"/>
                      </a:glow>
                    </a:effectLst>
                  </a:rPr>
                  <a:t>25</a:t>
                </a:r>
                <a:endParaRPr lang="en-US" sz="3600" dirty="0">
                  <a:solidFill>
                    <a:srgbClr val="BE5108"/>
                  </a:solidFill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35842" y="3327808"/>
                <a:ext cx="3850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3600" dirty="0" smtClean="0">
                    <a:solidFill>
                      <a:srgbClr val="BE5108"/>
                    </a:solidFill>
                    <a:effectLst>
                      <a:glow rad="228600">
                        <a:schemeClr val="bg1"/>
                      </a:glow>
                    </a:effectLst>
                  </a:rPr>
                  <a:t>x</a:t>
                </a:r>
                <a:endParaRPr lang="en-US" sz="3600" dirty="0">
                  <a:solidFill>
                    <a:srgbClr val="BE5108"/>
                  </a:solidFill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352235" y="1202078"/>
            <a:ext cx="2363372" cy="4614203"/>
            <a:chOff x="3936609" y="-10299893"/>
            <a:chExt cx="2363372" cy="4614203"/>
          </a:xfrm>
        </p:grpSpPr>
        <p:sp>
          <p:nvSpPr>
            <p:cNvPr id="46" name="Rectangle 45"/>
            <p:cNvSpPr/>
            <p:nvPr/>
          </p:nvSpPr>
          <p:spPr>
            <a:xfrm>
              <a:off x="3936609" y="-10299893"/>
              <a:ext cx="2363372" cy="4614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736" y="-10017607"/>
              <a:ext cx="2231516" cy="41116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3374502" y="1267943"/>
            <a:ext cx="2363372" cy="4614203"/>
            <a:chOff x="5838091" y="-4473526"/>
            <a:chExt cx="2363372" cy="4614203"/>
          </a:xfrm>
        </p:grpSpPr>
        <p:sp>
          <p:nvSpPr>
            <p:cNvPr id="3" name="Rectangle 2"/>
            <p:cNvSpPr/>
            <p:nvPr/>
          </p:nvSpPr>
          <p:spPr>
            <a:xfrm>
              <a:off x="5838091" y="-4473526"/>
              <a:ext cx="2363372" cy="4614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104" y="-4252337"/>
              <a:ext cx="2231514" cy="41116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051" name="Group 2050"/>
          <p:cNvGrpSpPr/>
          <p:nvPr/>
        </p:nvGrpSpPr>
        <p:grpSpPr>
          <a:xfrm>
            <a:off x="193040" y="1371908"/>
            <a:ext cx="8420637" cy="5191452"/>
            <a:chOff x="193040" y="1371908"/>
            <a:chExt cx="8420637" cy="5191452"/>
          </a:xfrm>
        </p:grpSpPr>
        <p:grpSp>
          <p:nvGrpSpPr>
            <p:cNvPr id="24" name="Group 23"/>
            <p:cNvGrpSpPr/>
            <p:nvPr/>
          </p:nvGrpSpPr>
          <p:grpSpPr>
            <a:xfrm>
              <a:off x="6374679" y="1984084"/>
              <a:ext cx="2238998" cy="1769169"/>
              <a:chOff x="6386943" y="2156804"/>
              <a:chExt cx="2238998" cy="1769169"/>
            </a:xfrm>
          </p:grpSpPr>
          <p:pic>
            <p:nvPicPr>
              <p:cNvPr id="62" name="Picture 12"/>
              <p:cNvPicPr>
                <a:picLocks noChangeAspect="1"/>
              </p:cNvPicPr>
              <p:nvPr/>
            </p:nvPicPr>
            <p:blipFill>
              <a:blip r:embed="rId8"/>
              <a:srcRect l="7761" t="9386" r="13107" b="10310"/>
              <a:stretch>
                <a:fillRect/>
              </a:stretch>
            </p:blipFill>
            <p:spPr bwMode="auto">
              <a:xfrm rot="5400000">
                <a:off x="6621857" y="1921890"/>
                <a:ext cx="1769169" cy="223899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22"/>
              <p:cNvSpPr txBox="1">
                <a:spLocks noChangeArrowheads="1"/>
              </p:cNvSpPr>
              <p:nvPr/>
            </p:nvSpPr>
            <p:spPr bwMode="auto">
              <a:xfrm>
                <a:off x="7829261" y="3445744"/>
                <a:ext cx="6912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i-FI" altLang="en-US" sz="1800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5 </a:t>
                </a:r>
                <a:r>
                  <a:rPr lang="fi-FI" altLang="en-US" sz="1800" dirty="0" err="1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pts</a:t>
                </a:r>
                <a:endParaRPr lang="en-US" altLang="en-US" sz="1800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379842" y="3741764"/>
              <a:ext cx="2228673" cy="1769169"/>
              <a:chOff x="6362416" y="4554564"/>
              <a:chExt cx="2228673" cy="1769169"/>
            </a:xfrm>
          </p:grpSpPr>
          <p:pic>
            <p:nvPicPr>
              <p:cNvPr id="63" name="Picture 13"/>
              <p:cNvPicPr>
                <a:picLocks noChangeAspect="1"/>
              </p:cNvPicPr>
              <p:nvPr/>
            </p:nvPicPr>
            <p:blipFill>
              <a:blip r:embed="rId9"/>
              <a:srcRect l="6085" t="8908" r="7532" b="11931"/>
              <a:stretch>
                <a:fillRect/>
              </a:stretch>
            </p:blipFill>
            <p:spPr bwMode="auto">
              <a:xfrm rot="5400000">
                <a:off x="6592168" y="4324812"/>
                <a:ext cx="1769169" cy="222867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Box 23"/>
              <p:cNvSpPr txBox="1">
                <a:spLocks noChangeArrowheads="1"/>
              </p:cNvSpPr>
              <p:nvPr/>
            </p:nvSpPr>
            <p:spPr bwMode="auto">
              <a:xfrm>
                <a:off x="7681788" y="5843504"/>
                <a:ext cx="81785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i-FI" altLang="en-US" sz="1800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10 </a:t>
                </a:r>
                <a:r>
                  <a:rPr lang="fi-FI" altLang="en-US" sz="1800" dirty="0" err="1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pts</a:t>
                </a:r>
                <a:endParaRPr lang="en-US" altLang="en-US" sz="1800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6706719" y="1371908"/>
              <a:ext cx="15749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i-FI" altLang="en-US" sz="18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Original </a:t>
              </a:r>
              <a:r>
                <a:rPr lang="fi-FI" altLang="en-US" sz="1800" dirty="0" err="1" smtClean="0">
                  <a:latin typeface="Tahoma" panose="020B0604030504040204" pitchFamily="34" charset="0"/>
                  <a:cs typeface="Tahoma" panose="020B0604030504040204" pitchFamily="34" charset="0"/>
                </a:rPr>
                <a:t>route</a:t>
              </a:r>
              <a:endParaRPr lang="fi-FI" altLang="en-US" sz="1800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i-FI" altLang="en-US" sz="18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351 </a:t>
              </a:r>
              <a:r>
                <a:rPr lang="fi-FI" altLang="en-US" sz="1800" dirty="0" err="1" smtClean="0">
                  <a:latin typeface="Tahoma" panose="020B0604030504040204" pitchFamily="34" charset="0"/>
                  <a:cs typeface="Tahoma" panose="020B0604030504040204" pitchFamily="34" charset="0"/>
                </a:rPr>
                <a:t>pts</a:t>
              </a:r>
              <a:endParaRPr lang="en-US" altLang="en-US" sz="1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3040" y="5537200"/>
              <a:ext cx="8392160" cy="1026160"/>
              <a:chOff x="386080" y="5598160"/>
              <a:chExt cx="8392160" cy="102616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86080" y="5598160"/>
                <a:ext cx="8392160" cy="1026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65200" y="5714836"/>
                <a:ext cx="7772400" cy="7155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555555"/>
                    </a:solidFill>
                    <a:latin typeface="MyriadProRegular"/>
                  </a:rPr>
                  <a:t>M. Chen, M. Xu and P. </a:t>
                </a:r>
                <a:r>
                  <a:rPr lang="en-US" sz="1350" dirty="0" err="1">
                    <a:solidFill>
                      <a:srgbClr val="555555"/>
                    </a:solidFill>
                    <a:latin typeface="MyriadProRegular"/>
                  </a:rPr>
                  <a:t>Fränti</a:t>
                </a:r>
                <a:endParaRPr lang="ro-RO" sz="1350" dirty="0">
                  <a:solidFill>
                    <a:srgbClr val="555555"/>
                  </a:solidFill>
                  <a:latin typeface="MyriadProRegular"/>
                </a:endParaRPr>
              </a:p>
              <a:p>
                <a:pPr algn="ctr"/>
                <a:r>
                  <a:rPr lang="en-US" sz="1350" dirty="0">
                    <a:solidFill>
                      <a:srgbClr val="555555"/>
                    </a:solidFill>
                    <a:latin typeface="MyriadProRegular"/>
                  </a:rPr>
                  <a:t>“A Fast O(N) Multiresolution Polygonal Approximation Algorithm for GPS Trajectory Simplification”</a:t>
                </a:r>
                <a:endParaRPr lang="ro-RO" sz="1350" dirty="0">
                  <a:solidFill>
                    <a:srgbClr val="555555"/>
                  </a:solidFill>
                  <a:latin typeface="MyriadProRegular"/>
                </a:endParaRPr>
              </a:p>
              <a:p>
                <a:pPr algn="ctr"/>
                <a:r>
                  <a:rPr lang="en-US" sz="1350" i="1" dirty="0">
                    <a:solidFill>
                      <a:srgbClr val="555555"/>
                    </a:solidFill>
                    <a:latin typeface="MyriadProRegular"/>
                  </a:rPr>
                  <a:t>IEEE Transactions on Image Processing</a:t>
                </a:r>
                <a:r>
                  <a:rPr lang="en-US" sz="1350" dirty="0">
                    <a:solidFill>
                      <a:srgbClr val="555555"/>
                    </a:solidFill>
                    <a:latin typeface="MyriadProRegular"/>
                  </a:rPr>
                  <a:t>, 21 (5), 2770-2785, May 2012</a:t>
                </a:r>
                <a:endParaRPr lang="en-US" sz="1350" dirty="0"/>
              </a:p>
            </p:txBody>
          </p:sp>
        </p:grpSp>
      </p:grpSp>
      <p:grpSp>
        <p:nvGrpSpPr>
          <p:cNvPr id="2048" name="Group 2047"/>
          <p:cNvGrpSpPr/>
          <p:nvPr/>
        </p:nvGrpSpPr>
        <p:grpSpPr>
          <a:xfrm>
            <a:off x="5652654" y="3299008"/>
            <a:ext cx="487679" cy="487680"/>
            <a:chOff x="5430520" y="3362960"/>
            <a:chExt cx="487679" cy="487680"/>
          </a:xfrm>
        </p:grpSpPr>
        <p:sp>
          <p:nvSpPr>
            <p:cNvPr id="30" name="Curved Down Arrow 29"/>
            <p:cNvSpPr/>
            <p:nvPr/>
          </p:nvSpPr>
          <p:spPr>
            <a:xfrm>
              <a:off x="5471159" y="3362960"/>
              <a:ext cx="447040" cy="213360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Curved Down Arrow 69"/>
            <p:cNvSpPr/>
            <p:nvPr/>
          </p:nvSpPr>
          <p:spPr>
            <a:xfrm rot="10800000">
              <a:off x="5430520" y="3637280"/>
              <a:ext cx="447040" cy="213360"/>
            </a:xfrm>
            <a:prstGeom prst="curved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632313" y="4819280"/>
            <a:ext cx="1796469" cy="688241"/>
            <a:chOff x="3455211" y="3647848"/>
            <a:chExt cx="1796469" cy="688241"/>
          </a:xfrm>
        </p:grpSpPr>
        <p:pic>
          <p:nvPicPr>
            <p:cNvPr id="52" name="Picture 2" descr="Kuvahaun tulos haulle photo icon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3" b="9521"/>
            <a:stretch/>
          </p:blipFill>
          <p:spPr bwMode="auto">
            <a:xfrm>
              <a:off x="4567960" y="3730645"/>
              <a:ext cx="683720" cy="554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Group 52"/>
            <p:cNvGrpSpPr/>
            <p:nvPr/>
          </p:nvGrpSpPr>
          <p:grpSpPr>
            <a:xfrm>
              <a:off x="3455211" y="3647848"/>
              <a:ext cx="1017233" cy="688241"/>
              <a:chOff x="2403651" y="3327808"/>
              <a:chExt cx="1017233" cy="688241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403651" y="3369718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3600" dirty="0" smtClean="0">
                    <a:solidFill>
                      <a:srgbClr val="D29500"/>
                    </a:solidFill>
                    <a:effectLst>
                      <a:glow rad="228600">
                        <a:schemeClr val="bg1"/>
                      </a:glow>
                    </a:effectLst>
                  </a:rPr>
                  <a:t>15</a:t>
                </a:r>
                <a:endParaRPr lang="en-US" sz="3600" dirty="0">
                  <a:solidFill>
                    <a:srgbClr val="D29500"/>
                  </a:solidFill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035842" y="3327808"/>
                <a:ext cx="3850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3600" dirty="0" smtClean="0">
                    <a:solidFill>
                      <a:srgbClr val="D29500"/>
                    </a:solidFill>
                    <a:effectLst>
                      <a:glow rad="228600">
                        <a:schemeClr val="bg1"/>
                      </a:glow>
                    </a:effectLst>
                  </a:rPr>
                  <a:t>x</a:t>
                </a:r>
                <a:endParaRPr lang="en-US" sz="3600" dirty="0">
                  <a:solidFill>
                    <a:srgbClr val="D29500"/>
                  </a:solidFill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5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Performance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63692" y="5059041"/>
            <a:ext cx="2480863" cy="895117"/>
            <a:chOff x="6137779" y="4435102"/>
            <a:chExt cx="2480863" cy="895117"/>
          </a:xfrm>
        </p:grpSpPr>
        <p:sp>
          <p:nvSpPr>
            <p:cNvPr id="11" name="TextBox 10"/>
            <p:cNvSpPr txBox="1"/>
            <p:nvPr/>
          </p:nvSpPr>
          <p:spPr>
            <a:xfrm>
              <a:off x="7510646" y="4435102"/>
              <a:ext cx="1107996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fi-FI" sz="2400" b="1" dirty="0" err="1" smtClean="0"/>
                <a:t>Points</a:t>
              </a:r>
              <a:r>
                <a:rPr lang="fi-FI" sz="2400" b="1" dirty="0"/>
                <a:t>	</a:t>
              </a:r>
              <a:endParaRPr lang="fi-FI" sz="2400" b="1" dirty="0" smtClean="0"/>
            </a:p>
            <a:p>
              <a:pPr>
                <a:spcAft>
                  <a:spcPts val="450"/>
                </a:spcAft>
              </a:pPr>
              <a:r>
                <a:rPr lang="fi-FI" sz="2400" b="1" dirty="0" smtClean="0"/>
                <a:t>KB </a:t>
              </a:r>
              <a:r>
                <a:rPr lang="fi-FI" sz="2400" b="1" dirty="0"/>
                <a:t>	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37779" y="4435102"/>
              <a:ext cx="1194558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450"/>
                </a:spcAft>
              </a:pPr>
              <a:r>
                <a:rPr lang="fi-FI" sz="2400" dirty="0" smtClean="0"/>
                <a:t>761,649</a:t>
              </a:r>
              <a:endParaRPr lang="fi-FI" sz="2400" dirty="0"/>
            </a:p>
            <a:p>
              <a:pPr algn="r">
                <a:spcAft>
                  <a:spcPts val="450"/>
                </a:spcAft>
              </a:pPr>
              <a:r>
                <a:rPr lang="fi-FI" sz="2400" dirty="0"/>
                <a:t>31,288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92520" y="1414040"/>
            <a:ext cx="1697612" cy="4541338"/>
            <a:chOff x="4102063" y="1414040"/>
            <a:chExt cx="1697612" cy="45413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063" y="1414040"/>
              <a:ext cx="1697612" cy="3127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4182261" y="4527397"/>
              <a:ext cx="15372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b="1" dirty="0">
                  <a:effectLst>
                    <a:glow rad="444500">
                      <a:schemeClr val="bg1"/>
                    </a:glow>
                  </a:effectLst>
                </a:rPr>
                <a:t>Max </a:t>
              </a:r>
              <a:r>
                <a:rPr lang="fi-FI" sz="2400" b="1" dirty="0" err="1">
                  <a:effectLst>
                    <a:glow rad="444500">
                      <a:schemeClr val="bg1"/>
                    </a:glow>
                  </a:effectLst>
                </a:rPr>
                <a:t>Zoom</a:t>
              </a:r>
              <a:endParaRPr lang="en-US" sz="2400" b="1" dirty="0">
                <a:effectLst>
                  <a:glow rad="444500">
                    <a:schemeClr val="bg1"/>
                  </a:glo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31336" y="5060261"/>
              <a:ext cx="1039067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t">
                <a:spcAft>
                  <a:spcPts val="450"/>
                </a:spcAft>
              </a:pPr>
              <a:r>
                <a:rPr lang="fi-FI" sz="2400" dirty="0" smtClean="0"/>
                <a:t>18,775</a:t>
              </a:r>
              <a:endParaRPr lang="en-US" sz="2400" dirty="0"/>
            </a:p>
            <a:p>
              <a:pPr algn="r" fontAlgn="t">
                <a:spcAft>
                  <a:spcPts val="450"/>
                </a:spcAft>
              </a:pPr>
              <a:r>
                <a:rPr lang="fi-FI" sz="2400" dirty="0"/>
                <a:t>721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72301" y="1414042"/>
            <a:ext cx="1697613" cy="4541336"/>
            <a:chOff x="2250458" y="1414042"/>
            <a:chExt cx="1697613" cy="4541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458" y="1414042"/>
              <a:ext cx="1697613" cy="31279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315588" y="4527397"/>
              <a:ext cx="1567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b="1" dirty="0" err="1">
                  <a:effectLst>
                    <a:glow rad="444500">
                      <a:schemeClr val="bg1"/>
                    </a:glow>
                  </a:effectLst>
                </a:rPr>
                <a:t>Med</a:t>
              </a:r>
              <a:r>
                <a:rPr lang="fi-FI" sz="2400" b="1" dirty="0">
                  <a:effectLst>
                    <a:glow rad="444500">
                      <a:schemeClr val="bg1"/>
                    </a:glow>
                  </a:effectLst>
                </a:rPr>
                <a:t> </a:t>
              </a:r>
              <a:r>
                <a:rPr lang="fi-FI" sz="2400" b="1" dirty="0" err="1">
                  <a:effectLst>
                    <a:glow rad="444500">
                      <a:schemeClr val="bg1"/>
                    </a:glow>
                  </a:effectLst>
                </a:rPr>
                <a:t>Zoom</a:t>
              </a:r>
              <a:endParaRPr lang="en-US" sz="2400" b="1" dirty="0">
                <a:effectLst>
                  <a:glow rad="444500">
                    <a:schemeClr val="bg1"/>
                  </a:glo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9731" y="5060261"/>
              <a:ext cx="1039067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t">
                <a:spcAft>
                  <a:spcPts val="450"/>
                </a:spcAft>
              </a:pPr>
              <a:r>
                <a:rPr lang="fi-FI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11,928</a:t>
              </a:r>
              <a:endParaRPr lang="en-US" sz="2400" dirty="0">
                <a:latin typeface="Arial" panose="020B0604020202020204" pitchFamily="34" charset="0"/>
              </a:endParaRPr>
            </a:p>
            <a:p>
              <a:pPr algn="r" fontAlgn="t">
                <a:spcAft>
                  <a:spcPts val="450"/>
                </a:spcAft>
              </a:pPr>
              <a:r>
                <a:rPr lang="fi-FI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458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2081" y="1414042"/>
            <a:ext cx="1697613" cy="4541336"/>
            <a:chOff x="352081" y="1414042"/>
            <a:chExt cx="1697613" cy="45413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81" y="1414042"/>
              <a:ext cx="1697613" cy="31279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57286" y="4527397"/>
              <a:ext cx="1487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b="1" dirty="0">
                  <a:effectLst>
                    <a:glow rad="444500">
                      <a:schemeClr val="bg1"/>
                    </a:glow>
                  </a:effectLst>
                </a:rPr>
                <a:t>Min </a:t>
              </a:r>
              <a:r>
                <a:rPr lang="fi-FI" sz="2400" b="1" dirty="0" err="1">
                  <a:effectLst>
                    <a:glow rad="444500">
                      <a:schemeClr val="bg1"/>
                    </a:glow>
                  </a:effectLst>
                </a:rPr>
                <a:t>Zoom</a:t>
              </a:r>
              <a:endParaRPr lang="en-US" sz="2400" b="1" dirty="0">
                <a:effectLst>
                  <a:glow rad="444500">
                    <a:schemeClr val="bg1"/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9100" y="5060261"/>
              <a:ext cx="883575" cy="895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t">
                <a:spcAft>
                  <a:spcPts val="450"/>
                </a:spcAft>
              </a:pPr>
              <a:r>
                <a:rPr lang="fi-FI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8,114</a:t>
              </a:r>
              <a:endParaRPr lang="en-US" sz="2400" dirty="0">
                <a:latin typeface="Arial" panose="020B0604020202020204" pitchFamily="34" charset="0"/>
              </a:endParaRPr>
            </a:p>
            <a:p>
              <a:pPr algn="r" fontAlgn="t">
                <a:spcAft>
                  <a:spcPts val="450"/>
                </a:spcAft>
              </a:pPr>
              <a:r>
                <a:rPr lang="fi-FI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312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67441" y="4527397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glow rad="444500">
                    <a:schemeClr val="bg1"/>
                  </a:glow>
                </a:effectLst>
              </a:rPr>
              <a:t>No Approximation</a:t>
            </a:r>
            <a:endParaRPr lang="en-US" sz="2400" b="1" dirty="0">
              <a:effectLst>
                <a:glow rad="444500">
                  <a:schemeClr val="bg1"/>
                </a:glo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293226" y="4636542"/>
            <a:ext cx="0" cy="1215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41065" y="5034574"/>
            <a:ext cx="82511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31521" y="6080760"/>
            <a:ext cx="5032522" cy="523220"/>
            <a:chOff x="731521" y="6080760"/>
            <a:chExt cx="5032522" cy="523220"/>
          </a:xfrm>
        </p:grpSpPr>
        <p:sp>
          <p:nvSpPr>
            <p:cNvPr id="36" name="TextBox 35"/>
            <p:cNvSpPr txBox="1"/>
            <p:nvPr/>
          </p:nvSpPr>
          <p:spPr>
            <a:xfrm>
              <a:off x="731521" y="6080760"/>
              <a:ext cx="898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0.9%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41811" y="6080760"/>
              <a:ext cx="898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1.4%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66040" y="6080760"/>
              <a:ext cx="898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2.3%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63682" y="1346906"/>
            <a:ext cx="9761586" cy="5411097"/>
            <a:chOff x="344204" y="1293607"/>
            <a:chExt cx="9761586" cy="5411097"/>
          </a:xfrm>
        </p:grpSpPr>
        <p:sp>
          <p:nvSpPr>
            <p:cNvPr id="58" name="Rectangle 57"/>
            <p:cNvSpPr/>
            <p:nvPr/>
          </p:nvSpPr>
          <p:spPr>
            <a:xfrm>
              <a:off x="344204" y="1293607"/>
              <a:ext cx="4032325" cy="5411097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73465" y="1293607"/>
              <a:ext cx="4032325" cy="5411097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23367" y="2522988"/>
            <a:ext cx="1677660" cy="769441"/>
            <a:chOff x="6710403" y="1857970"/>
            <a:chExt cx="1677660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637" y="1974272"/>
              <a:ext cx="676426" cy="544898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710403" y="1857970"/>
              <a:ext cx="965036" cy="769441"/>
              <a:chOff x="6689621" y="3260742"/>
              <a:chExt cx="965036" cy="76944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091682" y="3260742"/>
                <a:ext cx="5629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4400" dirty="0" smtClean="0">
                    <a:solidFill>
                      <a:srgbClr val="4A8522"/>
                    </a:solidFill>
                    <a:effectLst>
                      <a:glow rad="228600">
                        <a:schemeClr val="bg1"/>
                      </a:glow>
                    </a:effectLst>
                  </a:rPr>
                  <a:t>½</a:t>
                </a:r>
                <a:endParaRPr lang="en-US" sz="4400" dirty="0">
                  <a:solidFill>
                    <a:srgbClr val="4A8522"/>
                  </a:solidFill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89621" y="3260742"/>
                <a:ext cx="46519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spcAft>
                    <a:spcPts val="450"/>
                  </a:spcAft>
                </a:pPr>
                <a:r>
                  <a:rPr lang="fi-FI" sz="4400" dirty="0" smtClean="0">
                    <a:solidFill>
                      <a:srgbClr val="4A8522"/>
                    </a:solidFill>
                    <a:effectLst>
                      <a:glow rad="228600">
                        <a:schemeClr val="bg1"/>
                      </a:glow>
                    </a:effectLst>
                  </a:rPr>
                  <a:t>&lt;</a:t>
                </a:r>
                <a:endParaRPr lang="en-US" sz="4400" dirty="0">
                  <a:solidFill>
                    <a:srgbClr val="4A8522"/>
                  </a:solidFill>
                  <a:effectLst>
                    <a:glow rad="228600">
                      <a:schemeClr val="bg1"/>
                    </a:glo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 Solutions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39348" y="1505451"/>
            <a:ext cx="2084875" cy="2392212"/>
            <a:chOff x="3916908" y="1632858"/>
            <a:chExt cx="1743655" cy="2000692"/>
          </a:xfrm>
        </p:grpSpPr>
        <p:pic>
          <p:nvPicPr>
            <p:cNvPr id="5" name="Picture 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2" r="62975"/>
            <a:stretch/>
          </p:blipFill>
          <p:spPr bwMode="auto">
            <a:xfrm>
              <a:off x="3916908" y="1632858"/>
              <a:ext cx="1743655" cy="2000692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859" y="1677813"/>
              <a:ext cx="1115851" cy="36599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58508" y="3840966"/>
            <a:ext cx="3544435" cy="2507878"/>
            <a:chOff x="2696225" y="4254391"/>
            <a:chExt cx="2964338" cy="2097428"/>
          </a:xfrm>
        </p:grpSpPr>
        <p:pic>
          <p:nvPicPr>
            <p:cNvPr id="6" name="Picture 5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5" t="10700"/>
            <a:stretch/>
          </p:blipFill>
          <p:spPr bwMode="auto">
            <a:xfrm>
              <a:off x="2696225" y="4362665"/>
              <a:ext cx="2964338" cy="1989154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874" y="4254391"/>
              <a:ext cx="2052190" cy="59366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469788" y="1507803"/>
            <a:ext cx="3815704" cy="4839155"/>
            <a:chOff x="6262359" y="1642421"/>
            <a:chExt cx="3726564" cy="4726106"/>
          </a:xfrm>
        </p:grpSpPr>
        <p:pic>
          <p:nvPicPr>
            <p:cNvPr id="4" name="Picture 3" descr="Untitled-6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/>
            <a:stretch/>
          </p:blipFill>
          <p:spPr bwMode="auto">
            <a:xfrm>
              <a:off x="6262359" y="1642421"/>
              <a:ext cx="3726564" cy="47261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http://cs.uef.fi/mopsi/new_images/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8552">
              <a:off x="7091289" y="2099040"/>
              <a:ext cx="1014294" cy="27734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</p:pic>
      </p:grpSp>
      <p:sp>
        <p:nvSpPr>
          <p:cNvPr id="15" name="Rectangle 14"/>
          <p:cNvSpPr/>
          <p:nvPr/>
        </p:nvSpPr>
        <p:spPr>
          <a:xfrm>
            <a:off x="2327565" y="1506681"/>
            <a:ext cx="2088572" cy="2389909"/>
          </a:xfrm>
          <a:prstGeom prst="rect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7244" y="3951912"/>
            <a:ext cx="3548892" cy="2389909"/>
          </a:xfrm>
          <a:prstGeom prst="rect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59035" y="1506585"/>
            <a:ext cx="3822520" cy="4831870"/>
          </a:xfrm>
          <a:prstGeom prst="rect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1390" y="5659661"/>
            <a:ext cx="807765" cy="631525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iheeseen liittyvä kuv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59" y="1585608"/>
            <a:ext cx="389107" cy="3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965902" y="3590693"/>
            <a:ext cx="2271131" cy="1680118"/>
            <a:chOff x="5965902" y="3590693"/>
            <a:chExt cx="2271131" cy="1680118"/>
          </a:xfrm>
        </p:grpSpPr>
        <p:sp>
          <p:nvSpPr>
            <p:cNvPr id="19" name="Rounded Rectangle 18"/>
            <p:cNvSpPr/>
            <p:nvPr/>
          </p:nvSpPr>
          <p:spPr>
            <a:xfrm>
              <a:off x="5965902" y="3590693"/>
              <a:ext cx="702527" cy="267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Lehmo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582829" y="5003181"/>
              <a:ext cx="654204" cy="2676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Kulho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1306768">
            <a:off x="977070" y="1668914"/>
            <a:ext cx="1015663" cy="205344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5400" dirty="0" smtClean="0"/>
              <a:t>6</a:t>
            </a:r>
            <a:r>
              <a:rPr lang="en-US" sz="3600" dirty="0" smtClean="0"/>
              <a:t> ROUTES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61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7" grpId="0" animBg="1"/>
      <p:bldP spid="7" grpId="1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79" y="1809472"/>
            <a:ext cx="4446443" cy="391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Route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91" y="1802307"/>
            <a:ext cx="4446818" cy="39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25" name="Group 1024"/>
          <p:cNvGrpSpPr/>
          <p:nvPr/>
        </p:nvGrpSpPr>
        <p:grpSpPr>
          <a:xfrm>
            <a:off x="3635319" y="3238782"/>
            <a:ext cx="1229824" cy="915920"/>
            <a:chOff x="8158521" y="5070338"/>
            <a:chExt cx="1639765" cy="1221226"/>
          </a:xfrm>
        </p:grpSpPr>
        <p:pic>
          <p:nvPicPr>
            <p:cNvPr id="1026" name="Picture 2" descr="Kuvahaun tulos haulle cycling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01237" y="5070338"/>
              <a:ext cx="660895" cy="660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8158521" y="5676011"/>
              <a:ext cx="163976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19</a:t>
              </a:r>
              <a:r>
                <a:rPr lang="ro-RO" sz="2400" dirty="0" smtClean="0"/>
                <a:t> </a:t>
              </a:r>
              <a:r>
                <a:rPr lang="ro-RO" sz="2400" dirty="0"/>
                <a:t>km/h</a:t>
              </a:r>
              <a:endParaRPr lang="en-US" sz="2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190500" y="4785296"/>
            <a:ext cx="5391150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K. </a:t>
            </a:r>
            <a:r>
              <a:rPr lang="en-US" sz="1350" dirty="0" err="1">
                <a:solidFill>
                  <a:srgbClr val="555555"/>
                </a:solidFill>
                <a:latin typeface="MyriadProRegular"/>
              </a:rPr>
              <a:t>Waga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, A. </a:t>
            </a:r>
            <a:r>
              <a:rPr lang="en-US" sz="1350" dirty="0" err="1">
                <a:solidFill>
                  <a:srgbClr val="555555"/>
                </a:solidFill>
                <a:latin typeface="MyriadProRegular"/>
              </a:rPr>
              <a:t>Tabarcea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, M. Chen and P. </a:t>
            </a:r>
            <a:r>
              <a:rPr lang="en-US" sz="1350" dirty="0" err="1">
                <a:solidFill>
                  <a:srgbClr val="555555"/>
                </a:solidFill>
                <a:latin typeface="MyriadProRegular"/>
              </a:rPr>
              <a:t>Fränti</a:t>
            </a:r>
            <a:endParaRPr lang="ro-RO" sz="1350" dirty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“Detecting movement type by route segmentation and</a:t>
            </a:r>
            <a:r>
              <a:rPr lang="ro-RO" sz="1350" dirty="0">
                <a:solidFill>
                  <a:srgbClr val="555555"/>
                </a:solidFill>
                <a:latin typeface="MyriadProRegular"/>
              </a:rPr>
              <a:t>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classification”</a:t>
            </a:r>
            <a:endParaRPr lang="ro-RO" sz="1350" dirty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i="1" dirty="0">
                <a:solidFill>
                  <a:srgbClr val="555555"/>
                </a:solidFill>
                <a:latin typeface="MyriadProRegular"/>
              </a:rPr>
              <a:t>CollaborateCom'12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, Pittsburgh, USA, 2012</a:t>
            </a:r>
            <a:endParaRPr lang="en-US" sz="1350" dirty="0"/>
          </a:p>
        </p:txBody>
      </p:sp>
      <p:grpSp>
        <p:nvGrpSpPr>
          <p:cNvPr id="1028" name="Group 1027"/>
          <p:cNvGrpSpPr/>
          <p:nvPr/>
        </p:nvGrpSpPr>
        <p:grpSpPr>
          <a:xfrm>
            <a:off x="3894290" y="2142369"/>
            <a:ext cx="1334260" cy="461666"/>
            <a:chOff x="5581014" y="1848668"/>
            <a:chExt cx="1779015" cy="615553"/>
          </a:xfrm>
        </p:grpSpPr>
        <p:pic>
          <p:nvPicPr>
            <p:cNvPr id="1032" name="Picture 8" descr="Kuvahaun tulos haulle running man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81014" y="1902528"/>
              <a:ext cx="426032" cy="47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5927584" y="1848668"/>
              <a:ext cx="143244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  <a:r>
                <a:rPr lang="ro-RO" sz="2400" dirty="0"/>
                <a:t> km/h</a:t>
              </a:r>
              <a:endParaRPr lang="en-US" sz="2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480088" y="2607042"/>
            <a:ext cx="1625574" cy="673767"/>
            <a:chOff x="6591081" y="4767230"/>
            <a:chExt cx="2167432" cy="898355"/>
          </a:xfrm>
        </p:grpSpPr>
        <p:pic>
          <p:nvPicPr>
            <p:cNvPr id="76" name="Picture 2" descr="Kuvahaun tulos haulle cycling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10381">
              <a:off x="6591081" y="4767230"/>
              <a:ext cx="694837" cy="69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7118748" y="5050032"/>
              <a:ext cx="163976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  <a:r>
                <a:rPr lang="ro-RO" sz="2400" dirty="0"/>
                <a:t> km/h</a:t>
              </a:r>
              <a:endParaRPr lang="en-US" sz="2400" dirty="0"/>
            </a:p>
          </p:txBody>
        </p:sp>
      </p:grpSp>
      <p:pic>
        <p:nvPicPr>
          <p:cNvPr id="24" name="Picture 23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79" y="1801105"/>
            <a:ext cx="4446443" cy="391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2731101" y="2103346"/>
            <a:ext cx="3559508" cy="4636123"/>
            <a:chOff x="2731101" y="2221877"/>
            <a:chExt cx="3559508" cy="46361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44942" y="5454787"/>
              <a:ext cx="3445667" cy="140321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101" y="4972246"/>
              <a:ext cx="1797347" cy="51994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258513" y="3369467"/>
              <a:ext cx="418704" cy="401934"/>
              <a:chOff x="7224585" y="703385"/>
              <a:chExt cx="418704" cy="401934"/>
            </a:xfrm>
          </p:grpSpPr>
          <p:sp>
            <p:nvSpPr>
              <p:cNvPr id="5" name="Teardrop 4"/>
              <p:cNvSpPr/>
              <p:nvPr/>
            </p:nvSpPr>
            <p:spPr>
              <a:xfrm rot="8100000">
                <a:off x="7224765" y="703385"/>
                <a:ext cx="401934" cy="401934"/>
              </a:xfrm>
              <a:prstGeom prst="teardrop">
                <a:avLst/>
              </a:prstGeom>
              <a:solidFill>
                <a:schemeClr val="accent4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265174" y="733747"/>
                <a:ext cx="331162" cy="3311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24585" y="708455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774469" y="2221877"/>
              <a:ext cx="418704" cy="401934"/>
              <a:chOff x="7224585" y="703385"/>
              <a:chExt cx="418704" cy="401934"/>
            </a:xfrm>
          </p:grpSpPr>
          <p:sp>
            <p:nvSpPr>
              <p:cNvPr id="31" name="Teardrop 30"/>
              <p:cNvSpPr/>
              <p:nvPr/>
            </p:nvSpPr>
            <p:spPr>
              <a:xfrm rot="8100000">
                <a:off x="7224765" y="703385"/>
                <a:ext cx="401934" cy="401934"/>
              </a:xfrm>
              <a:prstGeom prst="teardrop">
                <a:avLst/>
              </a:prstGeom>
              <a:solidFill>
                <a:schemeClr val="accent4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5174" y="733747"/>
                <a:ext cx="331162" cy="3311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24585" y="708455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5122843" y="3999123"/>
              <a:ext cx="154237" cy="154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37103" y="5154058"/>
              <a:ext cx="154237" cy="15423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" descr="http://cs.uef.fi/mopsi/new_images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97" y="2037127"/>
            <a:ext cx="1038556" cy="283981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824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391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Route Similarity</a:t>
            </a:r>
            <a:br>
              <a:rPr lang="en-US" dirty="0" smtClean="0"/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[P2] and [P3]</a:t>
            </a:r>
            <a:endParaRPr 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916516"/>
            <a:ext cx="7772400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R. Mariescu-Istodor, A. </a:t>
            </a:r>
            <a:r>
              <a:rPr lang="en-US" sz="1350" dirty="0" err="1" smtClean="0">
                <a:solidFill>
                  <a:srgbClr val="555555"/>
                </a:solidFill>
                <a:latin typeface="MyriadProRegular"/>
              </a:rPr>
              <a:t>Tabarcea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, R. </a:t>
            </a:r>
            <a:r>
              <a:rPr lang="en-US" sz="1350" dirty="0" err="1" smtClean="0">
                <a:solidFill>
                  <a:srgbClr val="555555"/>
                </a:solidFill>
                <a:latin typeface="MyriadProRegular"/>
              </a:rPr>
              <a:t>Saeidi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&amp;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P.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 </a:t>
            </a:r>
            <a:r>
              <a:rPr lang="en-US" sz="1350" dirty="0" err="1" smtClean="0">
                <a:solidFill>
                  <a:srgbClr val="555555"/>
                </a:solidFill>
                <a:latin typeface="MyriadProRegular"/>
              </a:rPr>
              <a:t>Fränti</a:t>
            </a:r>
            <a:endParaRPr lang="en-US" sz="1350" dirty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“Low complexity spatial similarity measure of GPS trajectories”</a:t>
            </a:r>
            <a:endParaRPr lang="en-US" sz="1350" dirty="0" smtClean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i="1" dirty="0" err="1" smtClean="0">
                <a:solidFill>
                  <a:srgbClr val="555555"/>
                </a:solidFill>
                <a:latin typeface="MyriadProRegular"/>
              </a:rPr>
              <a:t>Webist</a:t>
            </a:r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 2014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, 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Barcelona, Spain, pp.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62-69</a:t>
            </a:r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685800" y="4673351"/>
            <a:ext cx="77724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R. Mariescu-Istodor &amp; P.</a:t>
            </a:r>
            <a:r>
              <a:rPr lang="en-US" sz="1350" dirty="0">
                <a:solidFill>
                  <a:srgbClr val="555555"/>
                </a:solidFill>
                <a:latin typeface="MyriadProRegular"/>
              </a:rPr>
              <a:t> </a:t>
            </a:r>
            <a:r>
              <a:rPr lang="en-US" sz="1350" dirty="0" err="1" smtClean="0">
                <a:solidFill>
                  <a:srgbClr val="555555"/>
                </a:solidFill>
                <a:latin typeface="MyriadProRegular"/>
              </a:rPr>
              <a:t>Fränti</a:t>
            </a:r>
            <a:endParaRPr lang="en-US" sz="1350" dirty="0">
              <a:solidFill>
                <a:srgbClr val="555555"/>
              </a:solidFill>
              <a:latin typeface="MyriadProRegular"/>
            </a:endParaRPr>
          </a:p>
          <a:p>
            <a:pPr algn="ctr"/>
            <a:r>
              <a:rPr lang="en-US" sz="1350" dirty="0">
                <a:solidFill>
                  <a:srgbClr val="555555"/>
                </a:solidFill>
                <a:latin typeface="MyriadProRegular"/>
              </a:rPr>
              <a:t>“Grid-based method for GPS route analysis </a:t>
            </a:r>
            <a:r>
              <a:rPr lang="en-US" sz="1350" dirty="0" smtClean="0">
                <a:solidFill>
                  <a:srgbClr val="555555"/>
                </a:solidFill>
                <a:latin typeface="MyriadProRegular"/>
              </a:rPr>
              <a:t>for retrieval”</a:t>
            </a:r>
          </a:p>
          <a:p>
            <a:pPr algn="ctr"/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ACM Transactions on Spatial Algorithms and Systems</a:t>
            </a:r>
          </a:p>
          <a:p>
            <a:pPr algn="ctr"/>
            <a:r>
              <a:rPr lang="en-US" sz="1350" i="1" dirty="0" smtClean="0">
                <a:solidFill>
                  <a:srgbClr val="555555"/>
                </a:solidFill>
                <a:latin typeface="MyriadProRegular"/>
              </a:rPr>
              <a:t>(to appear)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488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857242" y="2214390"/>
            <a:ext cx="1226544" cy="1843491"/>
            <a:chOff x="6632154" y="2214390"/>
            <a:chExt cx="1226544" cy="1843491"/>
          </a:xfrm>
          <a:solidFill>
            <a:srgbClr val="FF7C80"/>
          </a:solidFill>
        </p:grpSpPr>
        <p:sp>
          <p:nvSpPr>
            <p:cNvPr id="49" name="Rectangle 48"/>
            <p:cNvSpPr/>
            <p:nvPr/>
          </p:nvSpPr>
          <p:spPr>
            <a:xfrm>
              <a:off x="7392318" y="2214390"/>
              <a:ext cx="462709" cy="1839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7014071" y="3213255"/>
              <a:ext cx="462709" cy="1226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36" y="1642430"/>
            <a:ext cx="3735930" cy="3573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C-SIM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99154" y="1633769"/>
            <a:ext cx="3745694" cy="5057448"/>
            <a:chOff x="4269582" y="1679783"/>
            <a:chExt cx="3652837" cy="4932070"/>
          </a:xfrm>
        </p:grpSpPr>
        <p:pic>
          <p:nvPicPr>
            <p:cNvPr id="7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582" y="1679783"/>
              <a:ext cx="3652837" cy="34984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903" y="5330771"/>
              <a:ext cx="3456195" cy="128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3999776" y="3137647"/>
            <a:ext cx="1426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altLang="en-US" sz="10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36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68759" y="1648456"/>
            <a:ext cx="6820716" cy="4918156"/>
            <a:chOff x="2770188" y="1688550"/>
            <a:chExt cx="6651625" cy="4796233"/>
          </a:xfrm>
        </p:grpSpPr>
        <p:pic>
          <p:nvPicPr>
            <p:cNvPr id="10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188" y="5392556"/>
              <a:ext cx="6651625" cy="109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132" y="1688550"/>
              <a:ext cx="3643737" cy="3480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4008956" y="3135811"/>
            <a:ext cx="1426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62</a:t>
            </a:r>
            <a:r>
              <a:rPr lang="en-US" altLang="en-US" sz="1000" dirty="0" smtClean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dirty="0">
                <a:solidFill>
                  <a:srgbClr val="D3464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en-US" sz="3600" baseline="-25000" dirty="0">
              <a:solidFill>
                <a:srgbClr val="D3464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627463" y="1984613"/>
            <a:ext cx="1687110" cy="2307731"/>
            <a:chOff x="6629808" y="2212044"/>
            <a:chExt cx="1687110" cy="2307731"/>
          </a:xfrm>
          <a:solidFill>
            <a:schemeClr val="bg1">
              <a:lumMod val="85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7387883" y="2212044"/>
              <a:ext cx="929035" cy="1839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7007996" y="3211425"/>
              <a:ext cx="930162" cy="1686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3334" y="2214390"/>
            <a:ext cx="1839817" cy="2456762"/>
            <a:chOff x="6632154" y="2214390"/>
            <a:chExt cx="1839817" cy="2456762"/>
          </a:xfrm>
        </p:grpSpPr>
        <p:grpSp>
          <p:nvGrpSpPr>
            <p:cNvPr id="30" name="Group 29"/>
            <p:cNvGrpSpPr/>
            <p:nvPr/>
          </p:nvGrpSpPr>
          <p:grpSpPr>
            <a:xfrm>
              <a:off x="6923183" y="2214390"/>
              <a:ext cx="1407403" cy="2456762"/>
              <a:chOff x="6925019" y="2011497"/>
              <a:chExt cx="1407403" cy="225845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7394154" y="2011497"/>
                <a:ext cx="0" cy="2258458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863289" y="2011497"/>
                <a:ext cx="0" cy="2258458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332422" y="2011497"/>
                <a:ext cx="0" cy="2258458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925019" y="2011497"/>
                <a:ext cx="0" cy="2258458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6632154" y="2649561"/>
              <a:ext cx="1839817" cy="1872867"/>
              <a:chOff x="6531164" y="2649561"/>
              <a:chExt cx="1990381" cy="1872867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>
                <a:off x="7527273" y="2124423"/>
                <a:ext cx="0" cy="198854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7527273" y="2593558"/>
                <a:ext cx="0" cy="198854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7527273" y="3062691"/>
                <a:ext cx="0" cy="198854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7527273" y="1655288"/>
                <a:ext cx="0" cy="198854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7525437" y="3528155"/>
                <a:ext cx="0" cy="198854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/>
          <p:nvPr/>
        </p:nvGrpSpPr>
        <p:grpSpPr>
          <a:xfrm>
            <a:off x="6857242" y="2214390"/>
            <a:ext cx="1156771" cy="1751847"/>
            <a:chOff x="6632154" y="2214390"/>
            <a:chExt cx="1156771" cy="1751847"/>
          </a:xfrm>
        </p:grpSpPr>
        <p:sp>
          <p:nvSpPr>
            <p:cNvPr id="4" name="Freeform 3"/>
            <p:cNvSpPr/>
            <p:nvPr/>
          </p:nvSpPr>
          <p:spPr>
            <a:xfrm>
              <a:off x="6633327" y="2214390"/>
              <a:ext cx="925892" cy="1526013"/>
            </a:xfrm>
            <a:custGeom>
              <a:avLst/>
              <a:gdLst>
                <a:gd name="connsiteX0" fmla="*/ 0 w 916047"/>
                <a:gd name="connsiteY0" fmla="*/ 1531344 h 1531344"/>
                <a:gd name="connsiteX1" fmla="*/ 627962 w 916047"/>
                <a:gd name="connsiteY1" fmla="*/ 1520327 h 1531344"/>
                <a:gd name="connsiteX2" fmla="*/ 716097 w 916047"/>
                <a:gd name="connsiteY2" fmla="*/ 1487277 h 1531344"/>
                <a:gd name="connsiteX3" fmla="*/ 749147 w 916047"/>
                <a:gd name="connsiteY3" fmla="*/ 1476260 h 1531344"/>
                <a:gd name="connsiteX4" fmla="*/ 826265 w 916047"/>
                <a:gd name="connsiteY4" fmla="*/ 1432192 h 1531344"/>
                <a:gd name="connsiteX5" fmla="*/ 892367 w 916047"/>
                <a:gd name="connsiteY5" fmla="*/ 1366091 h 1531344"/>
                <a:gd name="connsiteX6" fmla="*/ 892367 w 916047"/>
                <a:gd name="connsiteY6" fmla="*/ 1013551 h 1531344"/>
                <a:gd name="connsiteX7" fmla="*/ 870333 w 916047"/>
                <a:gd name="connsiteY7" fmla="*/ 826265 h 1531344"/>
                <a:gd name="connsiteX8" fmla="*/ 848299 w 916047"/>
                <a:gd name="connsiteY8" fmla="*/ 694062 h 1531344"/>
                <a:gd name="connsiteX9" fmla="*/ 837282 w 916047"/>
                <a:gd name="connsiteY9" fmla="*/ 594910 h 1531344"/>
                <a:gd name="connsiteX10" fmla="*/ 837282 w 916047"/>
                <a:gd name="connsiteY10" fmla="*/ 0 h 1531344"/>
                <a:gd name="connsiteX0" fmla="*/ 0 w 933889"/>
                <a:gd name="connsiteY0" fmla="*/ 1531344 h 1531344"/>
                <a:gd name="connsiteX1" fmla="*/ 645804 w 933889"/>
                <a:gd name="connsiteY1" fmla="*/ 1520327 h 1531344"/>
                <a:gd name="connsiteX2" fmla="*/ 733939 w 933889"/>
                <a:gd name="connsiteY2" fmla="*/ 1487277 h 1531344"/>
                <a:gd name="connsiteX3" fmla="*/ 766989 w 933889"/>
                <a:gd name="connsiteY3" fmla="*/ 1476260 h 1531344"/>
                <a:gd name="connsiteX4" fmla="*/ 844107 w 933889"/>
                <a:gd name="connsiteY4" fmla="*/ 1432192 h 1531344"/>
                <a:gd name="connsiteX5" fmla="*/ 910209 w 933889"/>
                <a:gd name="connsiteY5" fmla="*/ 1366091 h 1531344"/>
                <a:gd name="connsiteX6" fmla="*/ 910209 w 933889"/>
                <a:gd name="connsiteY6" fmla="*/ 1013551 h 1531344"/>
                <a:gd name="connsiteX7" fmla="*/ 888175 w 933889"/>
                <a:gd name="connsiteY7" fmla="*/ 826265 h 1531344"/>
                <a:gd name="connsiteX8" fmla="*/ 866141 w 933889"/>
                <a:gd name="connsiteY8" fmla="*/ 694062 h 1531344"/>
                <a:gd name="connsiteX9" fmla="*/ 855124 w 933889"/>
                <a:gd name="connsiteY9" fmla="*/ 594910 h 1531344"/>
                <a:gd name="connsiteX10" fmla="*/ 855124 w 933889"/>
                <a:gd name="connsiteY10" fmla="*/ 0 h 1531344"/>
                <a:gd name="connsiteX0" fmla="*/ 0 w 928558"/>
                <a:gd name="connsiteY0" fmla="*/ 1531344 h 1531344"/>
                <a:gd name="connsiteX1" fmla="*/ 640473 w 928558"/>
                <a:gd name="connsiteY1" fmla="*/ 1520327 h 1531344"/>
                <a:gd name="connsiteX2" fmla="*/ 728608 w 928558"/>
                <a:gd name="connsiteY2" fmla="*/ 1487277 h 1531344"/>
                <a:gd name="connsiteX3" fmla="*/ 761658 w 928558"/>
                <a:gd name="connsiteY3" fmla="*/ 1476260 h 1531344"/>
                <a:gd name="connsiteX4" fmla="*/ 838776 w 928558"/>
                <a:gd name="connsiteY4" fmla="*/ 1432192 h 1531344"/>
                <a:gd name="connsiteX5" fmla="*/ 904878 w 928558"/>
                <a:gd name="connsiteY5" fmla="*/ 1366091 h 1531344"/>
                <a:gd name="connsiteX6" fmla="*/ 904878 w 928558"/>
                <a:gd name="connsiteY6" fmla="*/ 1013551 h 1531344"/>
                <a:gd name="connsiteX7" fmla="*/ 882844 w 928558"/>
                <a:gd name="connsiteY7" fmla="*/ 826265 h 1531344"/>
                <a:gd name="connsiteX8" fmla="*/ 860810 w 928558"/>
                <a:gd name="connsiteY8" fmla="*/ 694062 h 1531344"/>
                <a:gd name="connsiteX9" fmla="*/ 849793 w 928558"/>
                <a:gd name="connsiteY9" fmla="*/ 594910 h 1531344"/>
                <a:gd name="connsiteX10" fmla="*/ 849793 w 928558"/>
                <a:gd name="connsiteY10" fmla="*/ 0 h 1531344"/>
                <a:gd name="connsiteX0" fmla="*/ 0 w 925892"/>
                <a:gd name="connsiteY0" fmla="*/ 1526013 h 1526013"/>
                <a:gd name="connsiteX1" fmla="*/ 637807 w 925892"/>
                <a:gd name="connsiteY1" fmla="*/ 1520327 h 1526013"/>
                <a:gd name="connsiteX2" fmla="*/ 725942 w 925892"/>
                <a:gd name="connsiteY2" fmla="*/ 1487277 h 1526013"/>
                <a:gd name="connsiteX3" fmla="*/ 758992 w 925892"/>
                <a:gd name="connsiteY3" fmla="*/ 1476260 h 1526013"/>
                <a:gd name="connsiteX4" fmla="*/ 836110 w 925892"/>
                <a:gd name="connsiteY4" fmla="*/ 1432192 h 1526013"/>
                <a:gd name="connsiteX5" fmla="*/ 902212 w 925892"/>
                <a:gd name="connsiteY5" fmla="*/ 1366091 h 1526013"/>
                <a:gd name="connsiteX6" fmla="*/ 902212 w 925892"/>
                <a:gd name="connsiteY6" fmla="*/ 1013551 h 1526013"/>
                <a:gd name="connsiteX7" fmla="*/ 880178 w 925892"/>
                <a:gd name="connsiteY7" fmla="*/ 826265 h 1526013"/>
                <a:gd name="connsiteX8" fmla="*/ 858144 w 925892"/>
                <a:gd name="connsiteY8" fmla="*/ 694062 h 1526013"/>
                <a:gd name="connsiteX9" fmla="*/ 847127 w 925892"/>
                <a:gd name="connsiteY9" fmla="*/ 594910 h 1526013"/>
                <a:gd name="connsiteX10" fmla="*/ 847127 w 925892"/>
                <a:gd name="connsiteY10" fmla="*/ 0 h 152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5892" h="1526013">
                  <a:moveTo>
                    <a:pt x="0" y="1526013"/>
                  </a:moveTo>
                  <a:lnTo>
                    <a:pt x="637807" y="1520327"/>
                  </a:lnTo>
                  <a:cubicBezTo>
                    <a:pt x="758797" y="1513871"/>
                    <a:pt x="693654" y="1501114"/>
                    <a:pt x="725942" y="1487277"/>
                  </a:cubicBezTo>
                  <a:cubicBezTo>
                    <a:pt x="736616" y="1482703"/>
                    <a:pt x="748318" y="1480834"/>
                    <a:pt x="758992" y="1476260"/>
                  </a:cubicBezTo>
                  <a:cubicBezTo>
                    <a:pt x="778257" y="1468004"/>
                    <a:pt x="818939" y="1447455"/>
                    <a:pt x="836110" y="1432192"/>
                  </a:cubicBezTo>
                  <a:cubicBezTo>
                    <a:pt x="859400" y="1411490"/>
                    <a:pt x="902212" y="1366091"/>
                    <a:pt x="902212" y="1366091"/>
                  </a:cubicBezTo>
                  <a:cubicBezTo>
                    <a:pt x="946436" y="1233410"/>
                    <a:pt x="918096" y="1331242"/>
                    <a:pt x="902212" y="1013551"/>
                  </a:cubicBezTo>
                  <a:cubicBezTo>
                    <a:pt x="898374" y="936781"/>
                    <a:pt x="892796" y="895665"/>
                    <a:pt x="880178" y="826265"/>
                  </a:cubicBezTo>
                  <a:cubicBezTo>
                    <a:pt x="864789" y="741624"/>
                    <a:pt x="870811" y="795394"/>
                    <a:pt x="858144" y="694062"/>
                  </a:cubicBezTo>
                  <a:cubicBezTo>
                    <a:pt x="854019" y="661065"/>
                    <a:pt x="847655" y="628160"/>
                    <a:pt x="847127" y="594910"/>
                  </a:cubicBezTo>
                  <a:cubicBezTo>
                    <a:pt x="843980" y="396632"/>
                    <a:pt x="847127" y="198303"/>
                    <a:pt x="847127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632154" y="2214390"/>
              <a:ext cx="1156771" cy="1751847"/>
            </a:xfrm>
            <a:custGeom>
              <a:avLst/>
              <a:gdLst>
                <a:gd name="connsiteX0" fmla="*/ 1156771 w 1156771"/>
                <a:gd name="connsiteY0" fmla="*/ 0 h 1751847"/>
                <a:gd name="connsiteX1" fmla="*/ 1145754 w 1156771"/>
                <a:gd name="connsiteY1" fmla="*/ 539827 h 1751847"/>
                <a:gd name="connsiteX2" fmla="*/ 1134738 w 1156771"/>
                <a:gd name="connsiteY2" fmla="*/ 1509311 h 1751847"/>
                <a:gd name="connsiteX3" fmla="*/ 1112704 w 1156771"/>
                <a:gd name="connsiteY3" fmla="*/ 1553379 h 1751847"/>
                <a:gd name="connsiteX4" fmla="*/ 1101687 w 1156771"/>
                <a:gd name="connsiteY4" fmla="*/ 1597446 h 1751847"/>
                <a:gd name="connsiteX5" fmla="*/ 1090670 w 1156771"/>
                <a:gd name="connsiteY5" fmla="*/ 1630497 h 1751847"/>
                <a:gd name="connsiteX6" fmla="*/ 1079653 w 1156771"/>
                <a:gd name="connsiteY6" fmla="*/ 1674564 h 1751847"/>
                <a:gd name="connsiteX7" fmla="*/ 1035586 w 1156771"/>
                <a:gd name="connsiteY7" fmla="*/ 1696598 h 1751847"/>
                <a:gd name="connsiteX8" fmla="*/ 914400 w 1156771"/>
                <a:gd name="connsiteY8" fmla="*/ 1729649 h 1751847"/>
                <a:gd name="connsiteX9" fmla="*/ 870333 w 1156771"/>
                <a:gd name="connsiteY9" fmla="*/ 1740665 h 1751847"/>
                <a:gd name="connsiteX10" fmla="*/ 88135 w 1156771"/>
                <a:gd name="connsiteY10" fmla="*/ 1751682 h 1751847"/>
                <a:gd name="connsiteX11" fmla="*/ 0 w 1156771"/>
                <a:gd name="connsiteY11" fmla="*/ 1751682 h 175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771" h="1751847">
                  <a:moveTo>
                    <a:pt x="1156771" y="0"/>
                  </a:moveTo>
                  <a:cubicBezTo>
                    <a:pt x="1153099" y="179942"/>
                    <a:pt x="1148381" y="359866"/>
                    <a:pt x="1145754" y="539827"/>
                  </a:cubicBezTo>
                  <a:cubicBezTo>
                    <a:pt x="1141037" y="862975"/>
                    <a:pt x="1145271" y="1186300"/>
                    <a:pt x="1134738" y="1509311"/>
                  </a:cubicBezTo>
                  <a:cubicBezTo>
                    <a:pt x="1134203" y="1525725"/>
                    <a:pt x="1118471" y="1538002"/>
                    <a:pt x="1112704" y="1553379"/>
                  </a:cubicBezTo>
                  <a:cubicBezTo>
                    <a:pt x="1107388" y="1567556"/>
                    <a:pt x="1105847" y="1582887"/>
                    <a:pt x="1101687" y="1597446"/>
                  </a:cubicBezTo>
                  <a:cubicBezTo>
                    <a:pt x="1098497" y="1608612"/>
                    <a:pt x="1093860" y="1619331"/>
                    <a:pt x="1090670" y="1630497"/>
                  </a:cubicBezTo>
                  <a:cubicBezTo>
                    <a:pt x="1086510" y="1645056"/>
                    <a:pt x="1089346" y="1662932"/>
                    <a:pt x="1079653" y="1674564"/>
                  </a:cubicBezTo>
                  <a:cubicBezTo>
                    <a:pt x="1069139" y="1687180"/>
                    <a:pt x="1050681" y="1690129"/>
                    <a:pt x="1035586" y="1696598"/>
                  </a:cubicBezTo>
                  <a:cubicBezTo>
                    <a:pt x="1006757" y="1708953"/>
                    <a:pt x="927877" y="1726280"/>
                    <a:pt x="914400" y="1729649"/>
                  </a:cubicBezTo>
                  <a:cubicBezTo>
                    <a:pt x="899711" y="1733321"/>
                    <a:pt x="885473" y="1740452"/>
                    <a:pt x="870333" y="1740665"/>
                  </a:cubicBezTo>
                  <a:lnTo>
                    <a:pt x="88135" y="1751682"/>
                  </a:lnTo>
                  <a:cubicBezTo>
                    <a:pt x="58759" y="1752054"/>
                    <a:pt x="29378" y="1751682"/>
                    <a:pt x="0" y="175168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06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2587 -0.034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3773</TotalTime>
  <Words>1180</Words>
  <Application>Microsoft Office PowerPoint</Application>
  <PresentationFormat>On-screen Show (4:3)</PresentationFormat>
  <Paragraphs>237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MyriadProRegular</vt:lpstr>
      <vt:lpstr>Tahoma</vt:lpstr>
      <vt:lpstr>Office Theme</vt:lpstr>
      <vt:lpstr> GPS Trajectories</vt:lpstr>
      <vt:lpstr>PowerPoint Presentation</vt:lpstr>
      <vt:lpstr>Route Visualization [P1]</vt:lpstr>
      <vt:lpstr>System Workflow</vt:lpstr>
      <vt:lpstr>System Performance</vt:lpstr>
      <vt:lpstr>Different Solutions</vt:lpstr>
      <vt:lpstr>Route Analysis</vt:lpstr>
      <vt:lpstr>Route Similarity [P2] and [P3]</vt:lpstr>
      <vt:lpstr>C-SIM</vt:lpstr>
      <vt:lpstr>Different Similarity Measures</vt:lpstr>
      <vt:lpstr>Longest Common Subsequence</vt:lpstr>
      <vt:lpstr>Frechet Distance</vt:lpstr>
      <vt:lpstr>Dynamic Time Warping</vt:lpstr>
      <vt:lpstr>C-SIM is Faster</vt:lpstr>
      <vt:lpstr>Other Grid Operations</vt:lpstr>
      <vt:lpstr>Other Grid Operations</vt:lpstr>
      <vt:lpstr>Route Search [P3] and [P4]</vt:lpstr>
      <vt:lpstr>???</vt:lpstr>
      <vt:lpstr>PowerPoint Presentation</vt:lpstr>
      <vt:lpstr>PowerPoint Presentation</vt:lpstr>
      <vt:lpstr>Road Network Extraction [P5]</vt:lpstr>
      <vt:lpstr>Finding Intersections</vt:lpstr>
      <vt:lpstr>Finding Intersections</vt:lpstr>
      <vt:lpstr>Creating Segments</vt:lpstr>
      <vt:lpstr>Evaluation</vt:lpstr>
      <vt:lpstr>Conclusions</vt:lpstr>
      <vt:lpstr>Thank you!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Management and Search of GPS Routes</dc:title>
  <dc:creator>Radu Mariescu-Istodor</dc:creator>
  <cp:lastModifiedBy>Radu Mariescu-Istodor</cp:lastModifiedBy>
  <cp:revision>125</cp:revision>
  <dcterms:created xsi:type="dcterms:W3CDTF">2017-08-21T07:18:38Z</dcterms:created>
  <dcterms:modified xsi:type="dcterms:W3CDTF">2018-04-16T10:46:25Z</dcterms:modified>
</cp:coreProperties>
</file>