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6" r:id="rId7"/>
    <p:sldId id="260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1695" autoAdjust="0"/>
  </p:normalViewPr>
  <p:slideViewPr>
    <p:cSldViewPr snapToGrid="0" showGuides="1">
      <p:cViewPr>
        <p:scale>
          <a:sx n="42" d="100"/>
          <a:sy n="42" d="100"/>
        </p:scale>
        <p:origin x="331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38513-DCE1-4A00-940F-53492D0EAD4E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E0D0B-9190-4AAC-B0ED-DF621A4535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58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tan (60) = x / 100 m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tan (60) = </a:t>
            </a:r>
            <a:r>
              <a:rPr lang="en-US" dirty="0" err="1" smtClean="0">
                <a:latin typeface="Calibri" charset="0"/>
              </a:rPr>
              <a:t>sqrt</a:t>
            </a:r>
            <a:r>
              <a:rPr lang="en-US" dirty="0" smtClean="0">
                <a:latin typeface="Calibri" charset="0"/>
              </a:rPr>
              <a:t> (3) = (</a:t>
            </a:r>
            <a:r>
              <a:rPr lang="en-US" dirty="0" err="1" smtClean="0">
                <a:latin typeface="Calibri" charset="0"/>
              </a:rPr>
              <a:t>approx</a:t>
            </a:r>
            <a:r>
              <a:rPr lang="en-US" dirty="0" smtClean="0">
                <a:latin typeface="Calibri" charset="0"/>
              </a:rPr>
              <a:t>) 1.73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=&gt; x = 173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0D0B-9190-4AAC-B0ED-DF621A4535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869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0D0B-9190-4AAC-B0ED-DF621A4535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3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Parallax is the difference in apparent position of an object according to two</a:t>
            </a:r>
            <a:r>
              <a:rPr lang="en-US" baseline="0" dirty="0" smtClean="0">
                <a:latin typeface="Calibri" charset="0"/>
              </a:rPr>
              <a:t> different lines of sight.</a:t>
            </a:r>
            <a:endParaRPr lang="en-US" dirty="0" smtClean="0">
              <a:latin typeface="Calibri" charset="0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0D0B-9190-4AAC-B0ED-DF621A4535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40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Bidirectional.</a:t>
            </a:r>
          </a:p>
          <a:p>
            <a:r>
              <a:rPr lang="en-US" dirty="0" smtClean="0"/>
              <a:t>Not only you know how</a:t>
            </a:r>
            <a:r>
              <a:rPr lang="en-US" baseline="0" dirty="0" smtClean="0"/>
              <a:t> far the cell tower is, but cell tower also knows where you are ;)</a:t>
            </a:r>
          </a:p>
          <a:p>
            <a:r>
              <a:rPr lang="en-US" baseline="0" dirty="0" smtClean="0"/>
              <a:t>That’s how police can track down criminals in some situations.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0D0B-9190-4AAC-B0ED-DF621A45356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75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Cell ID databases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0D0B-9190-4AAC-B0ED-DF621A45356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Link</a:t>
            </a:r>
            <a:r>
              <a:rPr lang="fi-FI" dirty="0" smtClean="0"/>
              <a:t> to </a:t>
            </a:r>
            <a:r>
              <a:rPr lang="fi-FI" dirty="0" err="1" smtClean="0"/>
              <a:t>satellites</a:t>
            </a:r>
            <a:r>
              <a:rPr lang="fi-FI" dirty="0" smtClean="0"/>
              <a:t> is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Gif</a:t>
            </a:r>
            <a:endParaRPr lang="fi-FI" baseline="0" dirty="0" smtClean="0"/>
          </a:p>
          <a:p>
            <a:r>
              <a:rPr lang="fi-FI" baseline="0" dirty="0" err="1" smtClean="0"/>
              <a:t>Link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orbits</a:t>
            </a:r>
            <a:r>
              <a:rPr lang="fi-FI" baseline="0" dirty="0" smtClean="0"/>
              <a:t> is in </a:t>
            </a:r>
            <a:r>
              <a:rPr lang="fi-FI" baseline="0" dirty="0" err="1" smtClean="0"/>
              <a:t>title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0D0B-9190-4AAC-B0ED-DF621A45356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29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72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86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91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695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9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05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05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05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51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02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43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09CE-9538-4ADD-955B-BD3EAD711B77}" type="datetimeFigureOut">
              <a:rPr lang="fi-FI" smtClean="0"/>
              <a:t>19.3.2018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9CDC-736B-47A1-8318-A554CDFF86B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75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uef.fi/~radum/lamad/lectures/Comparison_satellite_navigation_orbits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s://cs.uef.fi/~radum/lamad/examples/satellit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933575"/>
            <a:ext cx="9144000" cy="1576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LAMAD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800" b="1" dirty="0" smtClean="0">
                <a:solidFill>
                  <a:srgbClr val="0000FF"/>
                </a:solidFill>
                <a:ea typeface="+mj-ea"/>
                <a:cs typeface="+mj-cs"/>
              </a:rPr>
              <a:t>Positioning technologies</a:t>
            </a:r>
            <a:endParaRPr lang="fi-FI" sz="4800" b="1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106863"/>
            <a:ext cx="9144000" cy="1655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.3.2018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Picture 2" descr="U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275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Trilateration</a:t>
            </a:r>
            <a:endParaRPr lang="fi-FI" dirty="0"/>
          </a:p>
        </p:txBody>
      </p:sp>
      <p:sp>
        <p:nvSpPr>
          <p:cNvPr id="15" name="Oval 14"/>
          <p:cNvSpPr/>
          <p:nvPr/>
        </p:nvSpPr>
        <p:spPr>
          <a:xfrm>
            <a:off x="4275365" y="2434964"/>
            <a:ext cx="3646244" cy="155365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ntenna-356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9406" y="2129874"/>
            <a:ext cx="572317" cy="114463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431373" y="3284985"/>
            <a:ext cx="3265136" cy="139125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ntenna-35674_960_7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2310" y="3076281"/>
            <a:ext cx="478378" cy="95675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854142" y="3749022"/>
            <a:ext cx="5845611" cy="24907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ntenna-35674_960_72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3497" y="3259906"/>
            <a:ext cx="917531" cy="1835060"/>
          </a:xfrm>
          <a:prstGeom prst="rect">
            <a:avLst/>
          </a:prstGeom>
        </p:spPr>
      </p:pic>
      <p:sp>
        <p:nvSpPr>
          <p:cNvPr id="26" name="Freeform 25"/>
          <p:cNvSpPr>
            <a:spLocks noChangeAspect="1"/>
          </p:cNvSpPr>
          <p:nvPr/>
        </p:nvSpPr>
        <p:spPr>
          <a:xfrm>
            <a:off x="6278498" y="3803730"/>
            <a:ext cx="686933" cy="252561"/>
          </a:xfrm>
          <a:custGeom>
            <a:avLst/>
            <a:gdLst>
              <a:gd name="connsiteX0" fmla="*/ 41359 w 686933"/>
              <a:gd name="connsiteY0" fmla="*/ 0 h 252561"/>
              <a:gd name="connsiteX1" fmla="*/ 170355 w 686933"/>
              <a:gd name="connsiteY1" fmla="*/ 26478 h 252561"/>
              <a:gd name="connsiteX2" fmla="*/ 682947 w 686933"/>
              <a:gd name="connsiteY2" fmla="*/ 173961 h 252561"/>
              <a:gd name="connsiteX3" fmla="*/ 686933 w 686933"/>
              <a:gd name="connsiteY3" fmla="*/ 175504 h 252561"/>
              <a:gd name="connsiteX4" fmla="*/ 422171 w 686933"/>
              <a:gd name="connsiteY4" fmla="*/ 220737 h 252561"/>
              <a:gd name="connsiteX5" fmla="*/ 54470 w 686933"/>
              <a:gd name="connsiteY5" fmla="*/ 251682 h 252561"/>
              <a:gd name="connsiteX6" fmla="*/ 13582 w 686933"/>
              <a:gd name="connsiteY6" fmla="*/ 252561 h 252561"/>
              <a:gd name="connsiteX7" fmla="*/ 9272 w 686933"/>
              <a:gd name="connsiteY7" fmla="*/ 240527 h 252561"/>
              <a:gd name="connsiteX8" fmla="*/ 0 w 686933"/>
              <a:gd name="connsiteY8" fmla="*/ 162290 h 252561"/>
              <a:gd name="connsiteX9" fmla="*/ 36485 w 686933"/>
              <a:gd name="connsiteY9" fmla="*/ 8077 h 25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933" h="252561">
                <a:moveTo>
                  <a:pt x="41359" y="0"/>
                </a:moveTo>
                <a:lnTo>
                  <a:pt x="170355" y="26478"/>
                </a:lnTo>
                <a:cubicBezTo>
                  <a:pt x="352577" y="68657"/>
                  <a:pt x="524160" y="118124"/>
                  <a:pt x="682947" y="173961"/>
                </a:cubicBezTo>
                <a:lnTo>
                  <a:pt x="686933" y="175504"/>
                </a:lnTo>
                <a:lnTo>
                  <a:pt x="422171" y="220737"/>
                </a:lnTo>
                <a:cubicBezTo>
                  <a:pt x="303813" y="235740"/>
                  <a:pt x="180877" y="246212"/>
                  <a:pt x="54470" y="251682"/>
                </a:cubicBezTo>
                <a:lnTo>
                  <a:pt x="13582" y="252561"/>
                </a:lnTo>
                <a:lnTo>
                  <a:pt x="9272" y="240527"/>
                </a:lnTo>
                <a:cubicBezTo>
                  <a:pt x="3141" y="214803"/>
                  <a:pt x="0" y="188703"/>
                  <a:pt x="0" y="162290"/>
                </a:cubicBezTo>
                <a:cubicBezTo>
                  <a:pt x="0" y="109465"/>
                  <a:pt x="12563" y="57890"/>
                  <a:pt x="36485" y="8077"/>
                </a:cubicBezTo>
                <a:close/>
              </a:path>
            </a:pathLst>
          </a:custGeom>
          <a:solidFill>
            <a:srgbClr val="0070C0">
              <a:alpha val="64000"/>
            </a:srgbClr>
          </a:solidFill>
          <a:ln>
            <a:noFill/>
          </a:ln>
          <a:effectLst>
            <a:glow rad="101600">
              <a:srgbClr val="0070C0">
                <a:alpha val="4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64" y="4676243"/>
            <a:ext cx="1078507" cy="10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21" y="5128136"/>
            <a:ext cx="1078507" cy="10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69" y="4608798"/>
            <a:ext cx="1078507" cy="10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194" y="5150359"/>
            <a:ext cx="1078507" cy="10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701" y="3988614"/>
            <a:ext cx="857010" cy="8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68" y="4140982"/>
            <a:ext cx="857010" cy="8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49" y="3930010"/>
            <a:ext cx="857010" cy="8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14" y="4001278"/>
            <a:ext cx="857010" cy="85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94" y="2897305"/>
            <a:ext cx="828833" cy="8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66" y="2811707"/>
            <a:ext cx="828833" cy="8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25" y="2860090"/>
            <a:ext cx="828833" cy="8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603" y="2860090"/>
            <a:ext cx="828833" cy="8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03" y="2222601"/>
            <a:ext cx="663497" cy="6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66" y="2092241"/>
            <a:ext cx="663497" cy="6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wifi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07" y="2114252"/>
            <a:ext cx="663497" cy="6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45230" y="1248453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fi-FI" dirty="0" smtClean="0">
                <a:hlinkClick r:id="rId3"/>
              </a:rPr>
              <a:t>Global positioning system</a:t>
            </a:r>
            <a:r>
              <a:rPr lang="en-US" altLang="fi-FI" dirty="0" smtClean="0"/>
              <a:t/>
            </a:r>
            <a:br>
              <a:rPr lang="en-US" altLang="fi-FI" dirty="0" smtClean="0"/>
            </a:br>
            <a:r>
              <a:rPr lang="en-US" altLang="fi-FI" dirty="0" smtClean="0"/>
              <a:t>(GPS)</a:t>
            </a:r>
            <a:endParaRPr lang="en-US" altLang="fi-FI" dirty="0" smtClean="0"/>
          </a:p>
        </p:txBody>
      </p:sp>
      <p:pic>
        <p:nvPicPr>
          <p:cNvPr id="7" name="Picture 2" descr="https://upload.wikimedia.org/wikipedia/commons/2/27/GPS24goldenSML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26" y="3352007"/>
            <a:ext cx="2030730" cy="22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4740955" y="5435830"/>
            <a:ext cx="272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https://www.wikipedia.org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45929" y="3681413"/>
            <a:ext cx="277200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fi-FI" dirty="0" smtClean="0"/>
              <a:t>Demo 2</a:t>
            </a:r>
            <a:endParaRPr lang="en-US" altLang="fi-FI" dirty="0" smtClean="0"/>
          </a:p>
        </p:txBody>
      </p:sp>
      <p:sp>
        <p:nvSpPr>
          <p:cNvPr id="15" name="Down Arrow 14"/>
          <p:cNvSpPr/>
          <p:nvPr/>
        </p:nvSpPr>
        <p:spPr>
          <a:xfrm>
            <a:off x="5883729" y="2677261"/>
            <a:ext cx="424543" cy="5715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Down Arrow 15"/>
          <p:cNvSpPr/>
          <p:nvPr/>
        </p:nvSpPr>
        <p:spPr>
          <a:xfrm rot="16200000">
            <a:off x="7702259" y="4058444"/>
            <a:ext cx="424543" cy="5715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1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fi-FI" dirty="0"/>
          </a:p>
        </p:txBody>
      </p:sp>
      <p:pic>
        <p:nvPicPr>
          <p:cNvPr id="4" name="Picture 3" descr="Screen Shot 2018-03-17 at 10.51.00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1" y="1341670"/>
            <a:ext cx="7942217" cy="532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3509962" y="5262566"/>
            <a:ext cx="1684337" cy="23653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 rot="476972">
            <a:off x="5417896" y="3733955"/>
            <a:ext cx="317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x</a:t>
            </a:r>
            <a:endParaRPr lang="en-US" baseline="3000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194291" y="2486027"/>
            <a:ext cx="433388" cy="2965451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rawing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004" flipH="1">
            <a:off x="4541120" y="4744786"/>
            <a:ext cx="690278" cy="690277"/>
          </a:xfrm>
          <a:prstGeom prst="rect">
            <a:avLst/>
          </a:prstGeom>
        </p:spPr>
      </p:pic>
      <p:pic>
        <p:nvPicPr>
          <p:cNvPr id="9" name="Picture 19" descr="unname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79" y="3890964"/>
            <a:ext cx="2590800" cy="188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fi-FI" dirty="0"/>
          </a:p>
        </p:txBody>
      </p:sp>
      <p:pic>
        <p:nvPicPr>
          <p:cNvPr id="10" name="Picture 9" descr="Screen Shot 2018-03-17 at 10.51.00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1" y="1341670"/>
            <a:ext cx="7942217" cy="532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 rot="446115">
            <a:off x="3826807" y="5327802"/>
            <a:ext cx="96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100 m</a:t>
            </a:r>
            <a:endParaRPr lang="en-US" baseline="300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3509962" y="5262566"/>
            <a:ext cx="1684337" cy="23653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25"/>
          <p:cNvSpPr txBox="1">
            <a:spLocks noChangeArrowheads="1"/>
          </p:cNvSpPr>
          <p:nvPr/>
        </p:nvSpPr>
        <p:spPr bwMode="auto">
          <a:xfrm rot="476972">
            <a:off x="5417896" y="3733955"/>
            <a:ext cx="317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x</a:t>
            </a:r>
            <a:endParaRPr lang="en-US" baseline="3000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194291" y="2486027"/>
            <a:ext cx="433388" cy="2965451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drawing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004" flipH="1">
            <a:off x="4541120" y="4744786"/>
            <a:ext cx="690278" cy="690277"/>
          </a:xfrm>
          <a:prstGeom prst="rect">
            <a:avLst/>
          </a:prstGeom>
        </p:spPr>
      </p:pic>
      <p:pic>
        <p:nvPicPr>
          <p:cNvPr id="16" name="Picture 19" descr="unnamed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752">
            <a:off x="2938257" y="3734997"/>
            <a:ext cx="2590800" cy="188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fi-FI" dirty="0"/>
          </a:p>
        </p:txBody>
      </p:sp>
      <p:pic>
        <p:nvPicPr>
          <p:cNvPr id="3" name="Picture 2" descr="Screen Shot 2018-03-17 at 10.51.00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1" y="1341670"/>
            <a:ext cx="7942217" cy="532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 rot="446115">
            <a:off x="3826807" y="5327802"/>
            <a:ext cx="968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100 m</a:t>
            </a:r>
            <a:endParaRPr lang="en-US" baseline="300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14787" y="4708531"/>
            <a:ext cx="632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60</a:t>
            </a:r>
            <a:r>
              <a:rPr lang="en-US" baseline="30000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3509962" y="5262566"/>
            <a:ext cx="1684337" cy="236537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73416" y="4810127"/>
            <a:ext cx="1951038" cy="712788"/>
            <a:chOff x="1749613" y="4810520"/>
            <a:chExt cx="1950649" cy="712969"/>
          </a:xfrm>
        </p:grpSpPr>
        <p:sp>
          <p:nvSpPr>
            <p:cNvPr id="8" name="Arc 7"/>
            <p:cNvSpPr/>
            <p:nvPr/>
          </p:nvSpPr>
          <p:spPr>
            <a:xfrm rot="1551014">
              <a:off x="1749613" y="4810520"/>
              <a:ext cx="771371" cy="712969"/>
            </a:xfrm>
            <a:prstGeom prst="arc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 rot="483774">
              <a:off x="3329232" y="5130591"/>
              <a:ext cx="371030" cy="347852"/>
              <a:chOff x="6268720" y="3901440"/>
              <a:chExt cx="497840" cy="49784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6265445" y="3902538"/>
                <a:ext cx="500467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6023207" y="4149383"/>
                <a:ext cx="497694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25"/>
          <p:cNvSpPr txBox="1">
            <a:spLocks noChangeArrowheads="1"/>
          </p:cNvSpPr>
          <p:nvPr/>
        </p:nvSpPr>
        <p:spPr bwMode="auto">
          <a:xfrm rot="476972">
            <a:off x="5417896" y="3733955"/>
            <a:ext cx="317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x</a:t>
            </a:r>
            <a:endParaRPr lang="en-US" baseline="3000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194291" y="2486027"/>
            <a:ext cx="433388" cy="2965451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09954" y="2397127"/>
            <a:ext cx="2117725" cy="2865439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rotractor_CT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366">
            <a:off x="2846375" y="4213214"/>
            <a:ext cx="1403542" cy="1403543"/>
          </a:xfrm>
          <a:prstGeom prst="rect">
            <a:avLst/>
          </a:prstGeom>
        </p:spPr>
      </p:pic>
      <p:pic>
        <p:nvPicPr>
          <p:cNvPr id="16" name="Picture 15" descr="drawing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004" flipH="1">
            <a:off x="4541120" y="4744786"/>
            <a:ext cx="690278" cy="6902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51547" y="1870075"/>
            <a:ext cx="3503613" cy="4291013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19" descr="unname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63" y="3666660"/>
            <a:ext cx="2590800" cy="188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measurement</a:t>
            </a:r>
            <a:endParaRPr lang="fi-FI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 flipH="1">
            <a:off x="3095625" y="2543975"/>
            <a:ext cx="6000750" cy="1905000"/>
            <a:chOff x="1253667" y="1587283"/>
            <a:chExt cx="6001563" cy="1905000"/>
          </a:xfrm>
        </p:grpSpPr>
        <p:sp>
          <p:nvSpPr>
            <p:cNvPr id="5" name="Right Triangle 4"/>
            <p:cNvSpPr/>
            <p:nvPr/>
          </p:nvSpPr>
          <p:spPr>
            <a:xfrm>
              <a:off x="2241226" y="1834933"/>
              <a:ext cx="5014004" cy="1409700"/>
            </a:xfrm>
            <a:prstGeom prst="rtTriangle">
              <a:avLst/>
            </a:prstGeom>
            <a:noFill/>
            <a:ln w="28575" cmpd="sng">
              <a:solidFill>
                <a:srgbClr val="000000"/>
              </a:solidFill>
              <a:prstDash val="dash"/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pic>
          <p:nvPicPr>
            <p:cNvPr id="6" name="Picture 2" descr="bir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53667" y="1587283"/>
              <a:ext cx="1905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780181" y="2170282"/>
            <a:ext cx="1938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Treetop project*</a:t>
            </a:r>
            <a:endParaRPr lang="en-US" sz="2000" dirty="0"/>
          </a:p>
        </p:txBody>
      </p:sp>
      <p:pic>
        <p:nvPicPr>
          <p:cNvPr id="8" name="Picture 7" descr="protractor_CT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2862">
            <a:off x="5210790" y="3079639"/>
            <a:ext cx="1403542" cy="14035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40282" y="3468401"/>
            <a:ext cx="185531" cy="954157"/>
            <a:chOff x="2517913" y="4982817"/>
            <a:chExt cx="185531" cy="954157"/>
          </a:xfrm>
        </p:grpSpPr>
        <p:sp>
          <p:nvSpPr>
            <p:cNvPr id="9" name="Oval 8"/>
            <p:cNvSpPr/>
            <p:nvPr/>
          </p:nvSpPr>
          <p:spPr>
            <a:xfrm>
              <a:off x="2517913" y="5751443"/>
              <a:ext cx="185531" cy="18553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1" name="Straight Connector 10"/>
            <p:cNvCxnSpPr>
              <a:stCxn id="9" idx="0"/>
            </p:cNvCxnSpPr>
            <p:nvPr/>
          </p:nvCxnSpPr>
          <p:spPr>
            <a:xfrm flipH="1" flipV="1">
              <a:off x="2610678" y="4982817"/>
              <a:ext cx="1" cy="7686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63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7888" y="2767013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fi-FI" dirty="0" smtClean="0"/>
              <a:t>Demo 1</a:t>
            </a:r>
            <a:endParaRPr lang="en-US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3742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Parallax</a:t>
            </a:r>
            <a:endParaRPr lang="fi-FI" dirty="0"/>
          </a:p>
        </p:txBody>
      </p:sp>
      <p:grpSp>
        <p:nvGrpSpPr>
          <p:cNvPr id="3" name="Group 2"/>
          <p:cNvGrpSpPr/>
          <p:nvPr/>
        </p:nvGrpSpPr>
        <p:grpSpPr>
          <a:xfrm>
            <a:off x="2050256" y="1678237"/>
            <a:ext cx="8091487" cy="3121796"/>
            <a:chOff x="101600" y="3458095"/>
            <a:chExt cx="8091487" cy="3121795"/>
          </a:xfrm>
        </p:grpSpPr>
        <p:grpSp>
          <p:nvGrpSpPr>
            <p:cNvPr id="4" name="Group 3"/>
            <p:cNvGrpSpPr/>
            <p:nvPr/>
          </p:nvGrpSpPr>
          <p:grpSpPr>
            <a:xfrm>
              <a:off x="7131759" y="4373778"/>
              <a:ext cx="470330" cy="1670050"/>
              <a:chOff x="7131759" y="4373778"/>
              <a:chExt cx="470330" cy="167005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131759" y="4373778"/>
                <a:ext cx="470330" cy="47033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131759" y="4973638"/>
                <a:ext cx="470330" cy="47033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131759" y="5573498"/>
                <a:ext cx="470330" cy="47033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047750" y="3692525"/>
              <a:ext cx="858838" cy="2879725"/>
              <a:chOff x="824482" y="3692079"/>
              <a:chExt cx="858370" cy="288033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24482" y="4703533"/>
                <a:ext cx="858370" cy="857433"/>
              </a:xfrm>
              <a:prstGeom prst="ellipse">
                <a:avLst/>
              </a:prstGeom>
              <a:solidFill>
                <a:srgbClr val="FFFF00"/>
              </a:solidFill>
              <a:ln w="28575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FF6600"/>
                    </a:solidFill>
                  </a:rPr>
                  <a:t>SUN</a:t>
                </a:r>
              </a:p>
            </p:txBody>
          </p:sp>
          <p:pic>
            <p:nvPicPr>
              <p:cNvPr id="14" name="Picture 8" descr="ModernXP-73-Globe-icon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248" y="3692079"/>
                <a:ext cx="446838" cy="44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7" descr="ModernXP-73-Globe-icon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248" y="6125580"/>
                <a:ext cx="446838" cy="446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" name="Straight Connector 5"/>
            <p:cNvCxnSpPr>
              <a:stCxn id="14" idx="3"/>
            </p:cNvCxnSpPr>
            <p:nvPr/>
          </p:nvCxnSpPr>
          <p:spPr>
            <a:xfrm>
              <a:off x="1700213" y="3914775"/>
              <a:ext cx="5426075" cy="18938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3"/>
            </p:cNvCxnSpPr>
            <p:nvPr/>
          </p:nvCxnSpPr>
          <p:spPr>
            <a:xfrm flipV="1">
              <a:off x="1700213" y="4608513"/>
              <a:ext cx="5426075" cy="17399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5-Point Star 7"/>
            <p:cNvSpPr/>
            <p:nvPr/>
          </p:nvSpPr>
          <p:spPr>
            <a:xfrm>
              <a:off x="5180013" y="4997450"/>
              <a:ext cx="341312" cy="341313"/>
            </a:xfrm>
            <a:prstGeom prst="star5">
              <a:avLst/>
            </a:prstGeom>
            <a:solidFill>
              <a:srgbClr val="FFFF00"/>
            </a:solidFill>
            <a:ln w="1905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595313" y="3676650"/>
              <a:ext cx="736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July:</a:t>
              </a:r>
            </a:p>
          </p:txBody>
        </p:sp>
        <p:sp>
          <p:nvSpPr>
            <p:cNvPr id="10" name="TextBox 37"/>
            <p:cNvSpPr txBox="1">
              <a:spLocks noChangeArrowheads="1"/>
            </p:cNvSpPr>
            <p:nvPr/>
          </p:nvSpPr>
          <p:spPr bwMode="auto">
            <a:xfrm>
              <a:off x="101600" y="6118225"/>
              <a:ext cx="12300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January:</a:t>
              </a:r>
            </a:p>
          </p:txBody>
        </p:sp>
        <p:sp>
          <p:nvSpPr>
            <p:cNvPr id="11" name="TextBox 36"/>
            <p:cNvSpPr txBox="1">
              <a:spLocks noChangeArrowheads="1"/>
            </p:cNvSpPr>
            <p:nvPr/>
          </p:nvSpPr>
          <p:spPr bwMode="auto">
            <a:xfrm>
              <a:off x="6529651" y="3458095"/>
              <a:ext cx="16634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Distant </a:t>
              </a:r>
            </a:p>
            <a:p>
              <a:pPr algn="ctr" eaLnBrk="1" hangingPunct="1"/>
              <a:r>
                <a:rPr lang="en-US" dirty="0" smtClean="0"/>
                <a:t>background</a:t>
              </a:r>
              <a:endParaRPr lang="en-US" dirty="0"/>
            </a:p>
          </p:txBody>
        </p:sp>
        <p:sp>
          <p:nvSpPr>
            <p:cNvPr id="12" name="TextBox 36"/>
            <p:cNvSpPr txBox="1">
              <a:spLocks noChangeArrowheads="1"/>
            </p:cNvSpPr>
            <p:nvPr/>
          </p:nvSpPr>
          <p:spPr bwMode="auto">
            <a:xfrm>
              <a:off x="4821405" y="5258157"/>
              <a:ext cx="109517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 smtClean="0"/>
                <a:t>Nearby </a:t>
              </a:r>
            </a:p>
            <a:p>
              <a:pPr algn="ctr" eaLnBrk="1" hangingPunct="1"/>
              <a:r>
                <a:rPr lang="en-US" dirty="0" smtClean="0"/>
                <a:t>star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48085" y="5159803"/>
            <a:ext cx="4276043" cy="944824"/>
            <a:chOff x="1541463" y="5519052"/>
            <a:chExt cx="4276043" cy="944823"/>
          </a:xfrm>
        </p:grpSpPr>
        <p:grpSp>
          <p:nvGrpSpPr>
            <p:cNvPr id="20" name="Group 19"/>
            <p:cNvGrpSpPr/>
            <p:nvPr/>
          </p:nvGrpSpPr>
          <p:grpSpPr>
            <a:xfrm rot="16200000">
              <a:off x="4747316" y="5381156"/>
              <a:ext cx="470330" cy="1670050"/>
              <a:chOff x="7131759" y="4373778"/>
              <a:chExt cx="470330" cy="167005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131759" y="4373778"/>
                <a:ext cx="470330" cy="47033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131759" y="4973638"/>
                <a:ext cx="470330" cy="47033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131759" y="5573498"/>
                <a:ext cx="470330" cy="47033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5-Point Star 20"/>
            <p:cNvSpPr/>
            <p:nvPr/>
          </p:nvSpPr>
          <p:spPr>
            <a:xfrm>
              <a:off x="4210360" y="6029844"/>
              <a:ext cx="341312" cy="341313"/>
            </a:xfrm>
            <a:prstGeom prst="star5">
              <a:avLst/>
            </a:prstGeom>
            <a:solidFill>
              <a:srgbClr val="FFFF00"/>
            </a:solidFill>
            <a:ln w="1905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 rot="16200000">
              <a:off x="2141323" y="5393685"/>
              <a:ext cx="470330" cy="1670050"/>
              <a:chOff x="7131759" y="4373778"/>
              <a:chExt cx="470330" cy="167005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131759" y="4373778"/>
                <a:ext cx="470330" cy="47033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131759" y="4973638"/>
                <a:ext cx="470330" cy="47033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31759" y="5573498"/>
                <a:ext cx="470330" cy="47033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5-Point Star 22"/>
            <p:cNvSpPr/>
            <p:nvPr/>
          </p:nvSpPr>
          <p:spPr>
            <a:xfrm>
              <a:off x="2802332" y="6047681"/>
              <a:ext cx="341312" cy="341313"/>
            </a:xfrm>
            <a:prstGeom prst="star5">
              <a:avLst/>
            </a:prstGeom>
            <a:solidFill>
              <a:srgbClr val="FFFF00"/>
            </a:solidFill>
            <a:ln w="1905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TextBox 36"/>
            <p:cNvSpPr txBox="1">
              <a:spLocks noChangeArrowheads="1"/>
            </p:cNvSpPr>
            <p:nvPr/>
          </p:nvSpPr>
          <p:spPr bwMode="auto">
            <a:xfrm>
              <a:off x="1541463" y="5519053"/>
              <a:ext cx="736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July:</a:t>
              </a:r>
            </a:p>
          </p:txBody>
        </p:sp>
        <p:sp>
          <p:nvSpPr>
            <p:cNvPr id="25" name="TextBox 37"/>
            <p:cNvSpPr txBox="1">
              <a:spLocks noChangeArrowheads="1"/>
            </p:cNvSpPr>
            <p:nvPr/>
          </p:nvSpPr>
          <p:spPr bwMode="auto">
            <a:xfrm>
              <a:off x="4147456" y="5519052"/>
              <a:ext cx="12300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January: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3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 signal</a:t>
            </a:r>
            <a:endParaRPr lang="fi-FI" dirty="0"/>
          </a:p>
        </p:txBody>
      </p:sp>
      <p:grpSp>
        <p:nvGrpSpPr>
          <p:cNvPr id="3" name="Group 2"/>
          <p:cNvGrpSpPr/>
          <p:nvPr/>
        </p:nvGrpSpPr>
        <p:grpSpPr>
          <a:xfrm flipH="1">
            <a:off x="5088418" y="4476526"/>
            <a:ext cx="1723615" cy="1379832"/>
            <a:chOff x="5706671" y="5478168"/>
            <a:chExt cx="1723615" cy="1379832"/>
          </a:xfrm>
        </p:grpSpPr>
        <p:sp>
          <p:nvSpPr>
            <p:cNvPr id="4" name="Rectangle 3"/>
            <p:cNvSpPr/>
            <p:nvPr/>
          </p:nvSpPr>
          <p:spPr>
            <a:xfrm>
              <a:off x="5706671" y="5478168"/>
              <a:ext cx="282198" cy="1379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7143" y="5886219"/>
              <a:ext cx="282198" cy="9717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667615" y="6272517"/>
              <a:ext cx="282198" cy="5854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48088" y="6600870"/>
              <a:ext cx="282198" cy="2571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08880" y="2236889"/>
            <a:ext cx="4575966" cy="1949800"/>
            <a:chOff x="2449529" y="2236889"/>
            <a:chExt cx="4575966" cy="1949800"/>
          </a:xfrm>
        </p:grpSpPr>
        <p:sp>
          <p:nvSpPr>
            <p:cNvPr id="9" name="Oval 8"/>
            <p:cNvSpPr/>
            <p:nvPr/>
          </p:nvSpPr>
          <p:spPr>
            <a:xfrm>
              <a:off x="2449529" y="2236889"/>
              <a:ext cx="4575966" cy="1949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1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>
              <a:endCxn id="9" idx="3"/>
            </p:cNvCxnSpPr>
            <p:nvPr/>
          </p:nvCxnSpPr>
          <p:spPr>
            <a:xfrm flipH="1">
              <a:off x="3119664" y="3153317"/>
              <a:ext cx="1638190" cy="74783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01684" y="3118734"/>
              <a:ext cx="351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5088418" y="4476526"/>
            <a:ext cx="1723615" cy="1379832"/>
            <a:chOff x="5706671" y="5478168"/>
            <a:chExt cx="1723615" cy="1379832"/>
          </a:xfrm>
        </p:grpSpPr>
        <p:sp>
          <p:nvSpPr>
            <p:cNvPr id="14" name="Rectangle 13"/>
            <p:cNvSpPr/>
            <p:nvPr/>
          </p:nvSpPr>
          <p:spPr>
            <a:xfrm>
              <a:off x="5706671" y="5478168"/>
              <a:ext cx="282198" cy="13798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87143" y="5886219"/>
              <a:ext cx="282198" cy="9717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67615" y="6272517"/>
              <a:ext cx="282198" cy="5854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48088" y="6600870"/>
              <a:ext cx="282198" cy="2571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7205" y="3049184"/>
            <a:ext cx="1802780" cy="461665"/>
            <a:chOff x="4757854" y="3049184"/>
            <a:chExt cx="1802780" cy="46166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4757854" y="3153317"/>
              <a:ext cx="1802780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11495" y="3049184"/>
              <a:ext cx="291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r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1" name="Picture 20" descr="antenna-35674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782" y="2129874"/>
            <a:ext cx="572317" cy="114463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276049" y="4257237"/>
            <a:ext cx="5797128" cy="1786503"/>
            <a:chOff x="1916698" y="4257237"/>
            <a:chExt cx="5797128" cy="1786503"/>
          </a:xfrm>
        </p:grpSpPr>
        <p:sp>
          <p:nvSpPr>
            <p:cNvPr id="23" name="Rectangle 22"/>
            <p:cNvSpPr/>
            <p:nvPr/>
          </p:nvSpPr>
          <p:spPr>
            <a:xfrm>
              <a:off x="1916698" y="4257237"/>
              <a:ext cx="5797128" cy="17865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Screen Shot 2018-03-18 at 20.41.0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0615" r="100000">
                          <a14:foregroundMark x1="84251" y1="45865" x2="84251" y2="45865"/>
                          <a14:foregroundMark x1="73496" y1="78195" x2="27785" y2="83459"/>
                          <a14:foregroundMark x1="45839" y1="45865" x2="45839" y2="45865"/>
                          <a14:foregroundMark x1="56850" y1="48872" x2="56850" y2="48872"/>
                          <a14:foregroundMark x1="60051" y1="45865" x2="60051" y2="45865"/>
                          <a14:foregroundMark x1="65045" y1="45865" x2="65045" y2="45865"/>
                          <a14:foregroundMark x1="90781" y1="67669" x2="90781" y2="67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75"/>
            <a:stretch/>
          </p:blipFill>
          <p:spPr>
            <a:xfrm>
              <a:off x="3339522" y="4619896"/>
              <a:ext cx="3762844" cy="80174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 flipH="1">
              <a:off x="2633454" y="4774350"/>
              <a:ext cx="550070" cy="440356"/>
              <a:chOff x="5706671" y="5478168"/>
              <a:chExt cx="1723615" cy="137983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706671" y="5478168"/>
                <a:ext cx="282198" cy="13798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87143" y="5886219"/>
                <a:ext cx="282198" cy="9717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667615" y="6272517"/>
                <a:ext cx="282198" cy="5854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148088" y="6600870"/>
                <a:ext cx="282198" cy="2571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465706" y="4488084"/>
              <a:ext cx="327734" cy="584776"/>
              <a:chOff x="8021072" y="2919719"/>
              <a:chExt cx="327734" cy="58477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043075" y="3084458"/>
                <a:ext cx="270454" cy="3131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021072" y="2919719"/>
                <a:ext cx="32773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r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450289" y="4898802"/>
              <a:ext cx="379631" cy="523220"/>
              <a:chOff x="8009313" y="2931477"/>
              <a:chExt cx="379631" cy="52322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043075" y="3084458"/>
                <a:ext cx="270454" cy="3131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009313" y="2931477"/>
                <a:ext cx="379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</a:t>
                </a:r>
                <a:endParaRPr lang="en-US" sz="3200" dirty="0"/>
              </a:p>
            </p:txBody>
          </p:sp>
        </p:grp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8" r="10265"/>
          <a:stretch/>
        </p:blipFill>
        <p:spPr>
          <a:xfrm>
            <a:off x="6251173" y="2348767"/>
            <a:ext cx="493295" cy="8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11667 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Trilateration</a:t>
            </a:r>
            <a:endParaRPr lang="fi-FI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55350" y="3155357"/>
            <a:ext cx="2934994" cy="1222430"/>
            <a:chOff x="5455350" y="3155357"/>
            <a:chExt cx="2934994" cy="1222430"/>
          </a:xfrm>
        </p:grpSpPr>
        <p:sp>
          <p:nvSpPr>
            <p:cNvPr id="10" name="TextBox 9"/>
            <p:cNvSpPr txBox="1"/>
            <p:nvPr/>
          </p:nvSpPr>
          <p:spPr>
            <a:xfrm>
              <a:off x="5455350" y="3155357"/>
              <a:ext cx="968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( 1, 1 )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21509" y="3916122"/>
              <a:ext cx="968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( 5, </a:t>
              </a:r>
              <a:r>
                <a:rPr lang="en-US" sz="2400" dirty="0"/>
                <a:t>4</a:t>
              </a:r>
              <a:r>
                <a:rPr lang="en-US" sz="2400" dirty="0" smtClean="0"/>
                <a:t> )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9402" y="2538986"/>
            <a:ext cx="3099069" cy="1509453"/>
            <a:chOff x="6099402" y="2538986"/>
            <a:chExt cx="3099069" cy="150945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8060154" y="3483263"/>
              <a:ext cx="1138317" cy="44353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99402" y="2667318"/>
              <a:ext cx="1297581" cy="48933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601639" y="3586774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01390" y="2538986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4275365" y="2434964"/>
            <a:ext cx="3646244" cy="155365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ntenna-356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9406" y="2129874"/>
            <a:ext cx="572317" cy="114463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431373" y="3284985"/>
            <a:ext cx="3265136" cy="139125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ntenna-35674_960_7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2310" y="3076281"/>
            <a:ext cx="478378" cy="95675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854142" y="3749022"/>
            <a:ext cx="5845611" cy="24907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ntenna-35674_960_72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3497" y="3259906"/>
            <a:ext cx="917531" cy="183506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10890" y="2532510"/>
            <a:ext cx="1892711" cy="1551706"/>
            <a:chOff x="6215795" y="2525574"/>
            <a:chExt cx="1892711" cy="155170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8" r="10265"/>
            <a:stretch/>
          </p:blipFill>
          <p:spPr>
            <a:xfrm>
              <a:off x="7615211" y="2525574"/>
              <a:ext cx="493295" cy="863022"/>
            </a:xfrm>
            <a:prstGeom prst="rect">
              <a:avLst/>
            </a:prstGeom>
            <a:effectLst/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8" r="10265"/>
            <a:stretch/>
          </p:blipFill>
          <p:spPr>
            <a:xfrm>
              <a:off x="6215795" y="3214258"/>
              <a:ext cx="493295" cy="86302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8" r="10265"/>
          <a:stretch/>
        </p:blipFill>
        <p:spPr>
          <a:xfrm>
            <a:off x="6212641" y="3219174"/>
            <a:ext cx="493295" cy="8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164</Words>
  <Application>Microsoft Office PowerPoint</Application>
  <PresentationFormat>Widescreen</PresentationFormat>
  <Paragraphs>55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Office Theme</vt:lpstr>
      <vt:lpstr>LAMAD Positioning technologies</vt:lpstr>
      <vt:lpstr>Triangulation</vt:lpstr>
      <vt:lpstr>Triangulation</vt:lpstr>
      <vt:lpstr>Triangulation</vt:lpstr>
      <vt:lpstr>Height measurement</vt:lpstr>
      <vt:lpstr>Demo 1</vt:lpstr>
      <vt:lpstr>Parallax</vt:lpstr>
      <vt:lpstr>Mobile phone signal</vt:lpstr>
      <vt:lpstr>Trilateration</vt:lpstr>
      <vt:lpstr>Trilateration</vt:lpstr>
      <vt:lpstr>Global positioning system (GPS)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21</cp:revision>
  <dcterms:created xsi:type="dcterms:W3CDTF">2018-03-19T10:40:56Z</dcterms:created>
  <dcterms:modified xsi:type="dcterms:W3CDTF">2018-03-20T10:06:11Z</dcterms:modified>
</cp:coreProperties>
</file>