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2.png" ContentType="image/png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8.jpeg" ContentType="image/jpeg"/>
  <Override PartName="/ppt/media/image5.png" ContentType="image/png"/>
  <Override PartName="/ppt/media/image6.png" ContentType="image/png"/>
  <Override PartName="/ppt/media/image7.png" ContentType="image/png"/>
  <Override PartName="/ppt/media/image10.png" ContentType="image/png"/>
  <Override PartName="/ppt/media/image9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49" name="" descr=""/>
          <p:cNvPicPr/>
          <p:nvPr/>
        </p:nvPicPr>
        <p:blipFill>
          <a:blip r:embed="rId2"/>
          <a:stretch/>
        </p:blipFill>
        <p:spPr>
          <a:xfrm>
            <a:off x="4535640" y="2666520"/>
            <a:ext cx="3915000" cy="3123720"/>
          </a:xfrm>
          <a:prstGeom prst="rect">
            <a:avLst/>
          </a:prstGeom>
          <a:ln>
            <a:noFill/>
          </a:ln>
        </p:spPr>
      </p:pic>
      <p:pic>
        <p:nvPicPr>
          <p:cNvPr id="50" name="" descr=""/>
          <p:cNvPicPr/>
          <p:nvPr/>
        </p:nvPicPr>
        <p:blipFill>
          <a:blip r:embed="rId3"/>
          <a:stretch/>
        </p:blipFill>
        <p:spPr>
          <a:xfrm>
            <a:off x="4535640" y="2666520"/>
            <a:ext cx="3915000" cy="312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ubTitle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subTitle"/>
          </p:nvPr>
        </p:nvSpPr>
        <p:spPr>
          <a:xfrm>
            <a:off x="1484280" y="685800"/>
            <a:ext cx="10018440" cy="8123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ubTitle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94" name="" descr=""/>
          <p:cNvPicPr/>
          <p:nvPr/>
        </p:nvPicPr>
        <p:blipFill>
          <a:blip r:embed="rId2"/>
          <a:stretch/>
        </p:blipFill>
        <p:spPr>
          <a:xfrm>
            <a:off x="4535640" y="2666520"/>
            <a:ext cx="3915000" cy="3123720"/>
          </a:xfrm>
          <a:prstGeom prst="rect">
            <a:avLst/>
          </a:prstGeom>
          <a:ln>
            <a:noFill/>
          </a:ln>
        </p:spPr>
      </p:pic>
      <p:pic>
        <p:nvPicPr>
          <p:cNvPr id="95" name="" descr=""/>
          <p:cNvPicPr/>
          <p:nvPr/>
        </p:nvPicPr>
        <p:blipFill>
          <a:blip r:embed="rId3"/>
          <a:stretch/>
        </p:blipFill>
        <p:spPr>
          <a:xfrm>
            <a:off x="4535640" y="2666520"/>
            <a:ext cx="3915000" cy="312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1484280" y="685800"/>
            <a:ext cx="10018440" cy="8123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57200" y="0"/>
            <a:ext cx="1122120" cy="5328720"/>
          </a:xfrm>
          <a:custGeom>
            <a:avLst/>
            <a:gdLst/>
            <a:ah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50840" y="0"/>
            <a:ext cx="1117080" cy="5276520"/>
          </a:xfrm>
          <a:custGeom>
            <a:avLst/>
            <a:gdLst/>
            <a:ah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150840" y="5238720"/>
            <a:ext cx="1228320" cy="1618920"/>
          </a:xfrm>
          <a:custGeom>
            <a:avLst/>
            <a:gdLst/>
            <a:ah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457200" y="5291280"/>
            <a:ext cx="1495080" cy="1566360"/>
          </a:xfrm>
          <a:custGeom>
            <a:avLst/>
            <a:gdLst/>
            <a:ah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457200" y="5286240"/>
            <a:ext cx="2130120" cy="1571400"/>
          </a:xfrm>
          <a:custGeom>
            <a:avLst/>
            <a:gdLst/>
            <a:ah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150840" y="5238720"/>
            <a:ext cx="1695240" cy="1618920"/>
          </a:xfrm>
          <a:custGeom>
            <a:avLst/>
            <a:gdLst/>
            <a:ah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984240" y="-4680"/>
            <a:ext cx="1063440" cy="2782440"/>
          </a:xfrm>
          <a:custGeom>
            <a:avLst/>
            <a:gdLst/>
            <a:ahLst/>
            <a:rect l="l" t="t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546120" y="-4680"/>
            <a:ext cx="1034640" cy="2673000"/>
          </a:xfrm>
          <a:custGeom>
            <a:avLst/>
            <a:gdLst/>
            <a:ahLst/>
            <a:rect l="l" t="t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546120" y="2583000"/>
            <a:ext cx="2693520" cy="4274640"/>
          </a:xfrm>
          <a:custGeom>
            <a:avLst/>
            <a:gdLst/>
            <a:ahLst/>
            <a:rect l="l" t="t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988920" y="2692440"/>
            <a:ext cx="3331800" cy="4165200"/>
          </a:xfrm>
          <a:custGeom>
            <a:avLst/>
            <a:gdLst/>
            <a:ahLst/>
            <a:rect l="l" t="t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984240" y="2687760"/>
            <a:ext cx="4576320" cy="4169880"/>
          </a:xfrm>
          <a:custGeom>
            <a:avLst/>
            <a:gdLst/>
            <a:ahLst/>
            <a:rect l="l" t="t" r="r" b="b"/>
            <a:pathLst>
              <a:path w="2883" h="2627">
                <a:moveTo>
                  <a:pt x="0" y="0"/>
                </a:moveTo>
                <a:lnTo>
                  <a:pt x="3" y="3"/>
                </a:lnTo>
                <a:lnTo>
                  <a:pt x="2102" y="2627"/>
                </a:lnTo>
                <a:lnTo>
                  <a:pt x="2883" y="2627"/>
                </a:lnTo>
                <a:lnTo>
                  <a:pt x="225" y="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546120" y="2577960"/>
            <a:ext cx="3584160" cy="4279680"/>
          </a:xfrm>
          <a:custGeom>
            <a:avLst/>
            <a:gdLst/>
            <a:ahLst/>
            <a:rect l="l" t="t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PlaceHolder 13"/>
          <p:cNvSpPr>
            <a:spLocks noGrp="1"/>
          </p:cNvSpPr>
          <p:nvPr>
            <p:ph type="title"/>
          </p:nvPr>
        </p:nvSpPr>
        <p:spPr>
          <a:xfrm>
            <a:off x="2928240" y="1380240"/>
            <a:ext cx="8574120" cy="261576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r>
              <a:rPr b="0"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dt"/>
          </p:nvPr>
        </p:nvSpPr>
        <p:spPr>
          <a:xfrm>
            <a:off x="9732600" y="5883120"/>
            <a:ext cx="11426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5/16/18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ftr"/>
          </p:nvPr>
        </p:nvSpPr>
        <p:spPr>
          <a:xfrm>
            <a:off x="5332320" y="5883120"/>
            <a:ext cx="432360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sldNum"/>
          </p:nvPr>
        </p:nvSpPr>
        <p:spPr>
          <a:xfrm>
            <a:off x="10951920" y="5883120"/>
            <a:ext cx="5508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14FC9DC-DDFA-4919-AEAF-80503B3A6CC9}" type="slidenum"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Third Outline Level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57200" y="0"/>
            <a:ext cx="1122120" cy="5328720"/>
          </a:xfrm>
          <a:custGeom>
            <a:avLst/>
            <a:gdLst/>
            <a:ah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2"/>
          <p:cNvSpPr/>
          <p:nvPr/>
        </p:nvSpPr>
        <p:spPr>
          <a:xfrm>
            <a:off x="150840" y="0"/>
            <a:ext cx="1117080" cy="5276520"/>
          </a:xfrm>
          <a:custGeom>
            <a:avLst/>
            <a:gdLst/>
            <a:ah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3"/>
          <p:cNvSpPr/>
          <p:nvPr/>
        </p:nvSpPr>
        <p:spPr>
          <a:xfrm>
            <a:off x="150840" y="5238720"/>
            <a:ext cx="1228320" cy="1618920"/>
          </a:xfrm>
          <a:custGeom>
            <a:avLst/>
            <a:gdLst/>
            <a:ah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4"/>
          <p:cNvSpPr/>
          <p:nvPr/>
        </p:nvSpPr>
        <p:spPr>
          <a:xfrm>
            <a:off x="457200" y="5291280"/>
            <a:ext cx="1495080" cy="1566360"/>
          </a:xfrm>
          <a:custGeom>
            <a:avLst/>
            <a:gdLst/>
            <a:ah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5"/>
          <p:cNvSpPr/>
          <p:nvPr/>
        </p:nvSpPr>
        <p:spPr>
          <a:xfrm>
            <a:off x="457200" y="5286240"/>
            <a:ext cx="2130120" cy="1571400"/>
          </a:xfrm>
          <a:custGeom>
            <a:avLst/>
            <a:gdLst/>
            <a:ah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150840" y="5238720"/>
            <a:ext cx="1695240" cy="1618920"/>
          </a:xfrm>
          <a:custGeom>
            <a:avLst/>
            <a:gdLst/>
            <a:ah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PlaceHolder 7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anchor="ctr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Click to edit the outline text format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Fourth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Fifth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Sixth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Seventh Outline LevelEdit Master text styles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2" marL="12002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3" marL="1542960" indent="-17100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Fourth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4" marL="2000160" indent="-17100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Fifth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9" name="PlaceHolder 9"/>
          <p:cNvSpPr>
            <a:spLocks noGrp="1"/>
          </p:cNvSpPr>
          <p:nvPr>
            <p:ph type="dt"/>
          </p:nvPr>
        </p:nvSpPr>
        <p:spPr>
          <a:xfrm>
            <a:off x="9732600" y="5883120"/>
            <a:ext cx="11426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5/16/18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0" name="PlaceHolder 10"/>
          <p:cNvSpPr>
            <a:spLocks noGrp="1"/>
          </p:cNvSpPr>
          <p:nvPr>
            <p:ph type="ftr"/>
          </p:nvPr>
        </p:nvSpPr>
        <p:spPr>
          <a:xfrm>
            <a:off x="2572200" y="5883120"/>
            <a:ext cx="70837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1" name="PlaceHolder 11"/>
          <p:cNvSpPr>
            <a:spLocks noGrp="1"/>
          </p:cNvSpPr>
          <p:nvPr>
            <p:ph type="sldNum"/>
          </p:nvPr>
        </p:nvSpPr>
        <p:spPr>
          <a:xfrm>
            <a:off x="10951920" y="5867280"/>
            <a:ext cx="5508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E2DCF13-8E2F-408E-9983-B9C067D1447D}" type="slidenum"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jpe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CustomShape 2"/>
          <p:cNvSpPr/>
          <p:nvPr/>
        </p:nvSpPr>
        <p:spPr>
          <a:xfrm>
            <a:off x="0" y="3955680"/>
            <a:ext cx="1828440" cy="2901960"/>
          </a:xfrm>
          <a:custGeom>
            <a:avLst/>
            <a:gdLst/>
            <a:ahLst/>
            <a:rect l="l" t="t" r="r" b="b"/>
            <a:pathLst>
              <a:path w="1828958" h="2902407">
                <a:moveTo>
                  <a:pt x="0" y="0"/>
                </a:moveTo>
                <a:lnTo>
                  <a:pt x="1828958" y="2902407"/>
                </a:lnTo>
                <a:lnTo>
                  <a:pt x="1709896" y="2902407"/>
                </a:lnTo>
                <a:lnTo>
                  <a:pt x="0" y="63474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3"/>
          <p:cNvSpPr/>
          <p:nvPr/>
        </p:nvSpPr>
        <p:spPr>
          <a:xfrm>
            <a:off x="0" y="3220200"/>
            <a:ext cx="2909520" cy="3637440"/>
          </a:xfrm>
          <a:custGeom>
            <a:avLst/>
            <a:gdLst/>
            <a:ahLst/>
            <a:rect l="l" t="t" r="r" b="b"/>
            <a:pathLst>
              <a:path w="2910045" h="3637903">
                <a:moveTo>
                  <a:pt x="0" y="0"/>
                </a:moveTo>
                <a:lnTo>
                  <a:pt x="2910045" y="3637903"/>
                </a:lnTo>
                <a:lnTo>
                  <a:pt x="2786220" y="3637903"/>
                </a:lnTo>
                <a:lnTo>
                  <a:pt x="0" y="2036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CustomShape 4"/>
          <p:cNvSpPr/>
          <p:nvPr/>
        </p:nvSpPr>
        <p:spPr>
          <a:xfrm>
            <a:off x="0" y="2845440"/>
            <a:ext cx="4149360" cy="4012200"/>
          </a:xfrm>
          <a:custGeom>
            <a:avLst/>
            <a:gdLst/>
            <a:ahLst/>
            <a:rect l="l" t="t" r="r" b="b"/>
            <a:pathLst>
              <a:path w="4149883" h="4012491">
                <a:moveTo>
                  <a:pt x="0" y="0"/>
                </a:moveTo>
                <a:lnTo>
                  <a:pt x="4149883" y="4012491"/>
                </a:lnTo>
                <a:lnTo>
                  <a:pt x="2910046" y="4012491"/>
                </a:lnTo>
                <a:lnTo>
                  <a:pt x="0" y="3745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CustomShape 5"/>
          <p:cNvSpPr/>
          <p:nvPr/>
        </p:nvSpPr>
        <p:spPr>
          <a:xfrm>
            <a:off x="0" y="3332520"/>
            <a:ext cx="2719080" cy="3525120"/>
          </a:xfrm>
          <a:custGeom>
            <a:avLst/>
            <a:gdLst/>
            <a:ahLst/>
            <a:rect l="l" t="t" r="r" b="b"/>
            <a:pathLst>
              <a:path w="2719546" h="3525590">
                <a:moveTo>
                  <a:pt x="0" y="0"/>
                </a:moveTo>
                <a:lnTo>
                  <a:pt x="2719546" y="3525590"/>
                </a:lnTo>
                <a:lnTo>
                  <a:pt x="1828959" y="3525590"/>
                </a:lnTo>
                <a:lnTo>
                  <a:pt x="0" y="623183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TextShape 6"/>
          <p:cNvSpPr txBox="1"/>
          <p:nvPr/>
        </p:nvSpPr>
        <p:spPr>
          <a:xfrm>
            <a:off x="1523880" y="643320"/>
            <a:ext cx="9143640" cy="36183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Trajectory shape matching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2" name="TextShape 7"/>
          <p:cNvSpPr txBox="1"/>
          <p:nvPr/>
        </p:nvSpPr>
        <p:spPr>
          <a:xfrm>
            <a:off x="2719440" y="4552200"/>
            <a:ext cx="6752520" cy="10911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Lasse Soininen and Juha Voutilainen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3" name="Picture 4" descr=""/>
          <p:cNvPicPr/>
          <p:nvPr/>
        </p:nvPicPr>
        <p:blipFill>
          <a:blip r:embed="rId2"/>
          <a:stretch/>
        </p:blipFill>
        <p:spPr>
          <a:xfrm>
            <a:off x="4596840" y="5051880"/>
            <a:ext cx="1628280" cy="1628280"/>
          </a:xfrm>
          <a:prstGeom prst="rect">
            <a:avLst/>
          </a:prstGeom>
          <a:ln>
            <a:noFill/>
          </a:ln>
        </p:spPr>
      </p:pic>
      <p:pic>
        <p:nvPicPr>
          <p:cNvPr id="104" name="Picture 5" descr=""/>
          <p:cNvPicPr/>
          <p:nvPr/>
        </p:nvPicPr>
        <p:blipFill>
          <a:blip r:embed="rId3"/>
          <a:stretch/>
        </p:blipFill>
        <p:spPr>
          <a:xfrm>
            <a:off x="6479640" y="5095800"/>
            <a:ext cx="1235880" cy="1520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Get in shape with shape matching!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484280" y="1473840"/>
            <a:ext cx="10018440" cy="3123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Jogging, running, cycling – all of them are more fun with trajectory shape matching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Record your route and let the application tell you what does it resemble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Features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484280" y="2293200"/>
            <a:ext cx="10018440" cy="3123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Recognizes the shape of the given route automatically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No need to scale, rotate or modify the route manually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Program recognizes basic shapes (circle, triangle, square, etc.) and some special shapes (Batman, bunny, seal, etc.) 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109" name="Picture 6" descr=""/>
          <p:cNvPicPr/>
          <p:nvPr/>
        </p:nvPicPr>
        <p:blipFill>
          <a:blip r:embed="rId1"/>
          <a:stretch/>
        </p:blipFill>
        <p:spPr>
          <a:xfrm>
            <a:off x="4954320" y="4559400"/>
            <a:ext cx="2061360" cy="1942200"/>
          </a:xfrm>
          <a:prstGeom prst="rect">
            <a:avLst/>
          </a:prstGeom>
          <a:ln>
            <a:noFill/>
          </a:ln>
        </p:spPr>
      </p:pic>
      <p:pic>
        <p:nvPicPr>
          <p:cNvPr id="110" name="Picture 4" descr=""/>
          <p:cNvPicPr/>
          <p:nvPr/>
        </p:nvPicPr>
        <p:blipFill>
          <a:blip r:embed="rId2"/>
          <a:stretch/>
        </p:blipFill>
        <p:spPr>
          <a:xfrm>
            <a:off x="1676880" y="4559400"/>
            <a:ext cx="2066400" cy="1937160"/>
          </a:xfrm>
          <a:prstGeom prst="rect">
            <a:avLst/>
          </a:prstGeom>
          <a:ln>
            <a:noFill/>
          </a:ln>
        </p:spPr>
      </p:pic>
      <p:pic>
        <p:nvPicPr>
          <p:cNvPr id="111" name="Picture 7" descr=""/>
          <p:cNvPicPr/>
          <p:nvPr/>
        </p:nvPicPr>
        <p:blipFill>
          <a:blip r:embed="rId3"/>
          <a:stretch/>
        </p:blipFill>
        <p:spPr>
          <a:xfrm>
            <a:off x="8294760" y="4554720"/>
            <a:ext cx="2043360" cy="1946520"/>
          </a:xfrm>
          <a:prstGeom prst="rect">
            <a:avLst/>
          </a:prstGeom>
          <a:ln>
            <a:noFill/>
          </a:ln>
        </p:spPr>
      </p:pic>
      <p:sp>
        <p:nvSpPr>
          <p:cNvPr id="112" name="CustomShape 3"/>
          <p:cNvSpPr/>
          <p:nvPr/>
        </p:nvSpPr>
        <p:spPr>
          <a:xfrm>
            <a:off x="3867120" y="5177880"/>
            <a:ext cx="978120" cy="48420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4"/>
          <p:cNvSpPr/>
          <p:nvPr/>
        </p:nvSpPr>
        <p:spPr>
          <a:xfrm>
            <a:off x="7205760" y="4962960"/>
            <a:ext cx="914040" cy="914040"/>
          </a:xfrm>
          <a:prstGeom prst="mathEqual">
            <a:avLst>
              <a:gd name="adj1" fmla="val 23520"/>
              <a:gd name="adj2" fmla="val 1176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How it's done?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484280" y="2281680"/>
            <a:ext cx="10018440" cy="3123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1. Importing coordinates and transforming them to meters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2. Transforming meters to x and y coordinates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3. Drawing the route on an image file (Python ImageDraw)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4. Applying grayscaling, thresholding, dilation and other image modifications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5. Finding contours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7430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6. Comparing contours with sample images (OpenCV2)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Results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1554480" y="2545560"/>
            <a:ext cx="10018440" cy="3123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We used three different contour matching methods with MatchShapes: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cv2.CONTOURS_MATCH_I1: 6/10 correct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cv2.CONTOURS_MATCH_I2: 2/10 correct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cv2.CONTOURS_MATCH_I3: 5/10 correct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MatchShapes seems to be rotation and scale invariant (not much different results if images were rotated or scaled)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What we learned?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Transforming GPS-coordinates to x and y coordinates and further into an image file is not a trivial task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OpenCV was quite easy to use, but there were some functions that we didn't fully understand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MatchShapes function works with simple shapes pretty well, but struggles  with more complicated trajectories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285840" indent="-285480">
              <a:lnSpc>
                <a:spcPct val="100000"/>
              </a:lnSpc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Making our own shape matching function from the beginning would have probably been the best way to go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</TotalTime>
  <Application>LibreOffice/5.1.6.2$Linux_X86_64 LibreOffice_project/10m0$Build-2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2013-07-15T20:26:40Z</dcterms:created>
  <dc:creator/>
  <dc:description/>
  <dc:language>en-US</dc:language>
  <cp:lastModifiedBy/>
  <dcterms:modified xsi:type="dcterms:W3CDTF">2018-05-16T12:12:55Z</dcterms:modified>
  <cp:revision>94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