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B32-7F23-42D2-9266-728D94D63F5B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1F8-C2C7-4AF9-8061-00277FFD9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9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B32-7F23-42D2-9266-728D94D63F5B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1F8-C2C7-4AF9-8061-00277FFD9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32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B32-7F23-42D2-9266-728D94D63F5B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1F8-C2C7-4AF9-8061-00277FFD9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46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B32-7F23-42D2-9266-728D94D63F5B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1F8-C2C7-4AF9-8061-00277FFD9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37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B32-7F23-42D2-9266-728D94D63F5B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1F8-C2C7-4AF9-8061-00277FFD9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79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B32-7F23-42D2-9266-728D94D63F5B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1F8-C2C7-4AF9-8061-00277FFD9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84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B32-7F23-42D2-9266-728D94D63F5B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1F8-C2C7-4AF9-8061-00277FFD9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80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B32-7F23-42D2-9266-728D94D63F5B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1F8-C2C7-4AF9-8061-00277FFD9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021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B32-7F23-42D2-9266-728D94D63F5B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1F8-C2C7-4AF9-8061-00277FFD9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84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B32-7F23-42D2-9266-728D94D63F5B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1F8-C2C7-4AF9-8061-00277FFD9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87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9B32-7F23-42D2-9266-728D94D63F5B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1F8-C2C7-4AF9-8061-00277FFD9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79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99B32-7F23-42D2-9266-728D94D63F5B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1F8-C2C7-4AF9-8061-00277FFD9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1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37793"/>
            <a:ext cx="6083300" cy="3956408"/>
          </a:xfrm>
        </p:spPr>
        <p:txBody>
          <a:bodyPr>
            <a:normAutofit fontScale="90000"/>
          </a:bodyPr>
          <a:lstStyle/>
          <a:p>
            <a:r>
              <a:rPr lang="fi-FI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TSP Accessibility </a:t>
            </a:r>
            <a:br>
              <a:rPr lang="fi-FI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i-FI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br>
              <a:rPr lang="fi-FI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i-FI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O-MOPSI</a:t>
            </a:r>
            <a:endParaRPr lang="fi-FI" sz="7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28" y="317500"/>
            <a:ext cx="2857143" cy="2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0" y="5448300"/>
            <a:ext cx="665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800" b="1" dirty="0" smtClean="0"/>
              <a:t>Nancy Fazal,  Himat Shah</a:t>
            </a:r>
          </a:p>
          <a:p>
            <a:pPr algn="r"/>
            <a:r>
              <a:rPr lang="fi-FI" sz="2800" b="1" dirty="0" smtClean="0"/>
              <a:t>16-05-2018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2989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895228"/>
            <a:ext cx="2400300" cy="1018381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 smtClean="0">
                <a:solidFill>
                  <a:srgbClr val="FF0000"/>
                </a:solidFill>
              </a:rPr>
              <a:t>Inaccessible </a:t>
            </a:r>
            <a:r>
              <a:rPr lang="fi-FI" sz="3600" b="1" dirty="0" smtClean="0">
                <a:solidFill>
                  <a:srgbClr val="FF0000"/>
                </a:solidFill>
              </a:rPr>
              <a:t>    Target</a:t>
            </a:r>
            <a:endParaRPr lang="fi-FI" sz="36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17" y="2108200"/>
            <a:ext cx="5643693" cy="4206479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endCxn id="2" idx="3"/>
          </p:cNvCxnSpPr>
          <p:nvPr/>
        </p:nvCxnSpPr>
        <p:spPr>
          <a:xfrm flipH="1" flipV="1">
            <a:off x="3149600" y="1404419"/>
            <a:ext cx="4546600" cy="1745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8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err="1" smtClean="0"/>
              <a:t>Comparing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RoadNetwork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Distance</a:t>
            </a:r>
            <a:r>
              <a:rPr lang="fi-FI" sz="3200" b="1" dirty="0" smtClean="0"/>
              <a:t> with </a:t>
            </a:r>
            <a:r>
              <a:rPr lang="fi-FI" sz="3200" b="1" dirty="0" err="1" smtClean="0"/>
              <a:t>Haversine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Distance</a:t>
            </a:r>
            <a:endParaRPr lang="fi-FI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2925"/>
            <a:ext cx="478790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812924"/>
            <a:ext cx="4737100" cy="43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0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Measuring</a:t>
            </a:r>
            <a:r>
              <a:rPr lang="fi-FI" b="1" dirty="0" smtClean="0"/>
              <a:t> Accessibility</a:t>
            </a:r>
            <a:endParaRPr lang="fi-FI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282" y="1863725"/>
            <a:ext cx="9237436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451600" y="1224360"/>
            <a:ext cx="762000" cy="909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13600" y="855028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>
                <a:solidFill>
                  <a:srgbClr val="FF0000"/>
                </a:solidFill>
              </a:rPr>
              <a:t>All</a:t>
            </a:r>
            <a:r>
              <a:rPr lang="fi-FI" b="1" dirty="0" smtClean="0">
                <a:solidFill>
                  <a:srgbClr val="FF0000"/>
                </a:solidFill>
              </a:rPr>
              <a:t> targets </a:t>
            </a:r>
            <a:r>
              <a:rPr lang="fi-FI" b="1" dirty="0" err="1" smtClean="0">
                <a:solidFill>
                  <a:srgbClr val="FF0000"/>
                </a:solidFill>
              </a:rPr>
              <a:t>are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Accessible</a:t>
            </a: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Analyzing Accessibility Function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97299"/>
              </p:ext>
            </p:extLst>
          </p:nvPr>
        </p:nvGraphicFramePr>
        <p:xfrm>
          <a:off x="838200" y="2159000"/>
          <a:ext cx="8674101" cy="37084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04837">
                  <a:extLst>
                    <a:ext uri="{9D8B030D-6E8A-4147-A177-3AD203B41FA5}">
                      <a16:colId xmlns:a16="http://schemas.microsoft.com/office/drawing/2014/main" val="1017430792"/>
                    </a:ext>
                  </a:extLst>
                </a:gridCol>
                <a:gridCol w="1054426">
                  <a:extLst>
                    <a:ext uri="{9D8B030D-6E8A-4147-A177-3AD203B41FA5}">
                      <a16:colId xmlns:a16="http://schemas.microsoft.com/office/drawing/2014/main" val="2130498666"/>
                    </a:ext>
                  </a:extLst>
                </a:gridCol>
                <a:gridCol w="1554654">
                  <a:extLst>
                    <a:ext uri="{9D8B030D-6E8A-4147-A177-3AD203B41FA5}">
                      <a16:colId xmlns:a16="http://schemas.microsoft.com/office/drawing/2014/main" val="1580911937"/>
                    </a:ext>
                  </a:extLst>
                </a:gridCol>
                <a:gridCol w="1619000">
                  <a:extLst>
                    <a:ext uri="{9D8B030D-6E8A-4147-A177-3AD203B41FA5}">
                      <a16:colId xmlns:a16="http://schemas.microsoft.com/office/drawing/2014/main" val="331882996"/>
                    </a:ext>
                  </a:extLst>
                </a:gridCol>
                <a:gridCol w="1470592">
                  <a:extLst>
                    <a:ext uri="{9D8B030D-6E8A-4147-A177-3AD203B41FA5}">
                      <a16:colId xmlns:a16="http://schemas.microsoft.com/office/drawing/2014/main" val="1668451024"/>
                    </a:ext>
                  </a:extLst>
                </a:gridCol>
                <a:gridCol w="1470592">
                  <a:extLst>
                    <a:ext uri="{9D8B030D-6E8A-4147-A177-3AD203B41FA5}">
                      <a16:colId xmlns:a16="http://schemas.microsoft.com/office/drawing/2014/main" val="1381259295"/>
                    </a:ext>
                  </a:extLst>
                </a:gridCol>
              </a:tblGrid>
              <a:tr h="776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Game </a:t>
                      </a:r>
                      <a:r>
                        <a:rPr lang="fi-FI" sz="1800" dirty="0" err="1">
                          <a:effectLst/>
                        </a:rPr>
                        <a:t>Name</a:t>
                      </a:r>
                      <a:endParaRPr lang="fi-FI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  No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of </a:t>
                      </a:r>
                      <a:r>
                        <a:rPr lang="en-US" sz="1600" dirty="0">
                          <a:effectLst/>
                        </a:rPr>
                        <a:t>Targets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</a:t>
                      </a:r>
                      <a:endParaRPr lang="fi-F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 err="1" smtClean="0">
                          <a:effectLst/>
                        </a:rPr>
                        <a:t>rd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&gt; </a:t>
                      </a:r>
                      <a:r>
                        <a:rPr lang="en-US" sz="1600" dirty="0" smtClean="0">
                          <a:effectLst/>
                        </a:rPr>
                        <a:t>2*</a:t>
                      </a:r>
                      <a:r>
                        <a:rPr lang="en-US" sz="1600" dirty="0" err="1" smtClean="0">
                          <a:effectLst/>
                        </a:rPr>
                        <a:t>hav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</a:t>
                      </a:r>
                      <a:endParaRPr lang="fi-F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 err="1" smtClean="0">
                          <a:effectLst/>
                        </a:rPr>
                        <a:t>rd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&gt; </a:t>
                      </a:r>
                      <a:r>
                        <a:rPr lang="en-US" sz="1600" dirty="0" smtClean="0">
                          <a:effectLst/>
                        </a:rPr>
                        <a:t>3*</a:t>
                      </a:r>
                      <a:r>
                        <a:rPr lang="en-US" sz="1600" dirty="0" err="1" smtClean="0">
                          <a:effectLst/>
                        </a:rPr>
                        <a:t>hav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</a:t>
                      </a:r>
                      <a:endParaRPr lang="fi-F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 err="1" smtClean="0">
                          <a:effectLst/>
                        </a:rPr>
                        <a:t>rd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&gt; </a:t>
                      </a:r>
                      <a:r>
                        <a:rPr lang="en-US" sz="1600" dirty="0" smtClean="0">
                          <a:effectLst/>
                        </a:rPr>
                        <a:t>4*</a:t>
                      </a:r>
                      <a:r>
                        <a:rPr lang="en-US" sz="1600" dirty="0" err="1" smtClean="0">
                          <a:effectLst/>
                        </a:rPr>
                        <a:t>hav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</a:t>
                      </a:r>
                      <a:endParaRPr lang="fi-FI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 err="1" smtClean="0">
                          <a:effectLst/>
                        </a:rPr>
                        <a:t>rd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&gt; </a:t>
                      </a:r>
                      <a:r>
                        <a:rPr lang="en-US" sz="1600" dirty="0" smtClean="0">
                          <a:effectLst/>
                        </a:rPr>
                        <a:t>5*</a:t>
                      </a:r>
                      <a:r>
                        <a:rPr lang="en-US" sz="1600" dirty="0" err="1" smtClean="0">
                          <a:effectLst/>
                        </a:rPr>
                        <a:t>hav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534025"/>
                  </a:ext>
                </a:extLst>
              </a:tr>
              <a:tr h="548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SciFest 2018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882017"/>
                  </a:ext>
                </a:extLst>
              </a:tr>
              <a:tr h="524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Nanhua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6566475"/>
                  </a:ext>
                </a:extLst>
              </a:tr>
              <a:tr h="548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BoAn squire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0555"/>
                  </a:ext>
                </a:extLst>
              </a:tr>
              <a:tr h="654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welcome to BaoAn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0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335444"/>
                  </a:ext>
                </a:extLst>
              </a:tr>
              <a:tr h="654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 err="1">
                          <a:effectLst/>
                        </a:rPr>
                        <a:t>welcome</a:t>
                      </a:r>
                      <a:r>
                        <a:rPr lang="fi-FI" sz="1800" dirty="0">
                          <a:effectLst/>
                        </a:rPr>
                        <a:t> to </a:t>
                      </a:r>
                      <a:r>
                        <a:rPr lang="fi-FI" sz="1800" dirty="0" err="1">
                          <a:effectLst/>
                        </a:rPr>
                        <a:t>BanAn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8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2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496825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4782"/>
              </p:ext>
            </p:extLst>
          </p:nvPr>
        </p:nvGraphicFramePr>
        <p:xfrm>
          <a:off x="9512301" y="2159000"/>
          <a:ext cx="1470592" cy="37084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70592">
                  <a:extLst>
                    <a:ext uri="{9D8B030D-6E8A-4147-A177-3AD203B41FA5}">
                      <a16:colId xmlns:a16="http://schemas.microsoft.com/office/drawing/2014/main" val="2560504877"/>
                    </a:ext>
                  </a:extLst>
                </a:gridCol>
              </a:tblGrid>
              <a:tr h="776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if</a:t>
                      </a:r>
                      <a:endParaRPr lang="fi-FI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 err="1" smtClean="0">
                          <a:effectLst/>
                        </a:rPr>
                        <a:t>rd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&gt; </a:t>
                      </a:r>
                      <a:r>
                        <a:rPr lang="en-US" sz="1600" dirty="0" smtClean="0">
                          <a:effectLst/>
                        </a:rPr>
                        <a:t>6*</a:t>
                      </a:r>
                      <a:r>
                        <a:rPr lang="en-US" sz="1600" dirty="0" err="1" smtClean="0">
                          <a:effectLst/>
                        </a:rPr>
                        <a:t>hav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6873819"/>
                  </a:ext>
                </a:extLst>
              </a:tr>
              <a:tr h="548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53136"/>
                  </a:ext>
                </a:extLst>
              </a:tr>
              <a:tr h="524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460357"/>
                  </a:ext>
                </a:extLst>
              </a:tr>
              <a:tr h="548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553669"/>
                  </a:ext>
                </a:extLst>
              </a:tr>
              <a:tr h="654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9842555"/>
                  </a:ext>
                </a:extLst>
              </a:tr>
              <a:tr h="654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275352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3300" y="1229023"/>
            <a:ext cx="339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 smtClean="0"/>
              <a:t>Rd</a:t>
            </a:r>
            <a:r>
              <a:rPr lang="fi-FI" sz="2000" b="1" dirty="0" smtClean="0"/>
              <a:t> = Road Network </a:t>
            </a:r>
            <a:r>
              <a:rPr lang="fi-FI" sz="2000" b="1" dirty="0" err="1" smtClean="0"/>
              <a:t>Distance</a:t>
            </a:r>
            <a:endParaRPr lang="fi-FI" sz="2000" b="1" dirty="0" smtClean="0"/>
          </a:p>
          <a:p>
            <a:r>
              <a:rPr lang="fi-FI" sz="2000" b="1" dirty="0" err="1" smtClean="0"/>
              <a:t>Hav</a:t>
            </a:r>
            <a:r>
              <a:rPr lang="fi-FI" sz="2000" b="1" dirty="0" smtClean="0"/>
              <a:t> = </a:t>
            </a:r>
            <a:r>
              <a:rPr lang="fi-FI" sz="2000" b="1" dirty="0" err="1" smtClean="0"/>
              <a:t>Haversine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Distance</a:t>
            </a:r>
            <a:endParaRPr lang="fi-FI" sz="2000" b="1" dirty="0" smtClean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7257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114</Words>
  <Application>Microsoft Office PowerPoint</Application>
  <PresentationFormat>Widescreen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Times New Roman</vt:lpstr>
      <vt:lpstr>Office Theme</vt:lpstr>
      <vt:lpstr>TSP Accessibility  in  O-MOPSI</vt:lpstr>
      <vt:lpstr>Inaccessible     Target</vt:lpstr>
      <vt:lpstr>Comparing RoadNetwork Distance with Haversine Distance</vt:lpstr>
      <vt:lpstr>Measuring Accessibility</vt:lpstr>
      <vt:lpstr>Analyzing Accessibility Function 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TSP Accessibility  in  O-MOPSI</dc:title>
  <dc:creator>Nancy Fazal</dc:creator>
  <cp:lastModifiedBy>Nancy Fazal</cp:lastModifiedBy>
  <cp:revision>12</cp:revision>
  <dcterms:created xsi:type="dcterms:W3CDTF">2018-05-16T10:16:52Z</dcterms:created>
  <dcterms:modified xsi:type="dcterms:W3CDTF">2018-05-16T11:48:21Z</dcterms:modified>
</cp:coreProperties>
</file>