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81" r:id="rId4"/>
    <p:sldId id="282" r:id="rId5"/>
    <p:sldId id="287" r:id="rId6"/>
    <p:sldId id="284" r:id="rId7"/>
    <p:sldId id="285" r:id="rId8"/>
    <p:sldId id="286" r:id="rId9"/>
    <p:sldId id="288" r:id="rId10"/>
    <p:sldId id="283" r:id="rId11"/>
    <p:sldId id="291" r:id="rId12"/>
    <p:sldId id="301" r:id="rId13"/>
    <p:sldId id="289" r:id="rId14"/>
    <p:sldId id="300" r:id="rId15"/>
    <p:sldId id="290" r:id="rId16"/>
    <p:sldId id="292" r:id="rId17"/>
    <p:sldId id="294" r:id="rId18"/>
    <p:sldId id="295" r:id="rId19"/>
    <p:sldId id="298" r:id="rId20"/>
    <p:sldId id="299" r:id="rId21"/>
    <p:sldId id="296" r:id="rId22"/>
    <p:sldId id="297" r:id="rId23"/>
    <p:sldId id="268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00"/>
    <a:srgbClr val="F88608"/>
    <a:srgbClr val="1589FF"/>
    <a:srgbClr val="00B0F0"/>
    <a:srgbClr val="CC3300"/>
    <a:srgbClr val="3366FF"/>
    <a:srgbClr val="000066"/>
    <a:srgbClr val="206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3" autoAdjust="0"/>
    <p:restoredTop sz="85504" autoAdjust="0"/>
  </p:normalViewPr>
  <p:slideViewPr>
    <p:cSldViewPr snapToGrid="0" showGuides="1">
      <p:cViewPr>
        <p:scale>
          <a:sx n="47" d="100"/>
          <a:sy n="47" d="100"/>
        </p:scale>
        <p:origin x="58" y="590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BADB9-832F-44B5-B5CC-680FBBEE8E23}" type="datetimeFigureOut">
              <a:rPr lang="fi-FI" smtClean="0"/>
              <a:t>20.1.2019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264EB-3BD0-44C6-9BFA-57CCEF5C5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71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20.1.2019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77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20.1.2019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6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20.1.2019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5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20.1.2019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93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20.1.2019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03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20.1.2019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28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20.1.2019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1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20.1.2019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65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20.1.2019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40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20.1.2019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68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82E-C072-43E6-A89F-24EC339CD1F0}" type="datetimeFigureOut">
              <a:rPr lang="fi-FI" smtClean="0"/>
              <a:t>20.1.2019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00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F82E-C072-43E6-A89F-24EC339CD1F0}" type="datetimeFigureOut">
              <a:rPr lang="fi-FI" smtClean="0"/>
              <a:t>20.1.2019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CBD99-53EC-4CE2-A1CC-18C7BCBA1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88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viewoncities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adum@cs.uef.f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9479"/>
            <a:ext cx="9144000" cy="1637649"/>
          </a:xfrm>
        </p:spPr>
        <p:txBody>
          <a:bodyPr>
            <a:noAutofit/>
          </a:bodyPr>
          <a:lstStyle/>
          <a:p>
            <a:r>
              <a:rPr lang="fi-FI" sz="7200" dirty="0" smtClean="0"/>
              <a:t/>
            </a:r>
            <a:br>
              <a:rPr lang="fi-FI" sz="7200" dirty="0" smtClean="0"/>
            </a:b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O-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Mopsi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</a:rPr>
              <a:t>Challenges</a:t>
            </a:r>
            <a:endParaRPr lang="fi-FI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9461"/>
            <a:ext cx="9144000" cy="12683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dirty="0" smtClean="0"/>
              <a:t>Radu </a:t>
            </a:r>
            <a:r>
              <a:rPr lang="fi-FI" dirty="0" err="1" smtClean="0"/>
              <a:t>Mariescu</a:t>
            </a:r>
            <a:r>
              <a:rPr lang="fi-FI" dirty="0" smtClean="0"/>
              <a:t> </a:t>
            </a:r>
            <a:r>
              <a:rPr lang="fi-FI" dirty="0" err="1" smtClean="0"/>
              <a:t>Istodor</a:t>
            </a:r>
            <a:endParaRPr lang="fi-FI" dirty="0" smtClean="0"/>
          </a:p>
          <a:p>
            <a:pPr>
              <a:spcBef>
                <a:spcPts val="0"/>
              </a:spcBef>
            </a:pP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</a:rPr>
              <a:t>23.</a:t>
            </a:r>
            <a:r>
              <a:rPr lang="ro-RO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</a:rPr>
              <a:t>.201</a:t>
            </a:r>
            <a:r>
              <a:rPr lang="ro-RO" sz="20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4" name="Picture 2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81" y="5012182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19" y="2249225"/>
            <a:ext cx="2591162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7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playing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93156" y="1054100"/>
            <a:ext cx="5479134" cy="5314043"/>
            <a:chOff x="1252084" y="3895271"/>
            <a:chExt cx="3635375" cy="3525838"/>
          </a:xfrm>
        </p:grpSpPr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084" y="4290559"/>
              <a:ext cx="3635375" cy="313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 descr="anim_r3_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634" y="5568496"/>
              <a:ext cx="1016000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radum\Documents\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396" y="3895271"/>
              <a:ext cx="857250" cy="142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3123746" y="6090784"/>
              <a:ext cx="198438" cy="1984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H="1" flipV="1">
              <a:off x="2620509" y="5225596"/>
              <a:ext cx="53975" cy="2889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H="1" flipV="1">
              <a:off x="2115684" y="5406571"/>
              <a:ext cx="215900" cy="2889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 flipH="1" flipV="1">
              <a:off x="2007734" y="5622471"/>
              <a:ext cx="288925" cy="2174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 flipH="1">
              <a:off x="2007734" y="6127296"/>
              <a:ext cx="360362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>
              <a:off x="3160259" y="5911396"/>
              <a:ext cx="252412" cy="127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495448" y="5351679"/>
            <a:ext cx="51260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GB" altLang="fi-FI" sz="2800" dirty="0" smtClean="0">
                <a:latin typeface="Tahoma" panose="020B0604030504040204" pitchFamily="34" charset="0"/>
              </a:rPr>
              <a:t> Finding best order</a:t>
            </a:r>
          </a:p>
          <a:p>
            <a:pPr>
              <a:buFontTx/>
              <a:buChar char="•"/>
            </a:pPr>
            <a:r>
              <a:rPr lang="en-GB" altLang="fi-FI" sz="2800" dirty="0" smtClean="0">
                <a:latin typeface="Tahoma" panose="020B0604030504040204" pitchFamily="34" charset="0"/>
              </a:rPr>
              <a:t> </a:t>
            </a:r>
            <a:r>
              <a:rPr lang="en-GB" altLang="fi-FI" sz="2800" dirty="0">
                <a:latin typeface="Tahoma" panose="020B0604030504040204" pitchFamily="34" charset="0"/>
              </a:rPr>
              <a:t>Optimizing paths to targets</a:t>
            </a:r>
            <a:endParaRPr lang="en-GB" altLang="fi-FI" sz="2800" u="sng" dirty="0"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3729" y="1483463"/>
            <a:ext cx="842090" cy="5021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vert="wordArtVert" wrap="none" rtlCol="0">
            <a:spAutoFit/>
          </a:bodyPr>
          <a:lstStyle/>
          <a:p>
            <a:r>
              <a:rPr lang="fi-FI" sz="3600" b="1" spc="-300" dirty="0" smtClean="0">
                <a:solidFill>
                  <a:srgbClr val="0000FF"/>
                </a:solidFill>
              </a:rPr>
              <a:t>TOMORROW</a:t>
            </a:r>
            <a:endParaRPr lang="fi-FI" sz="3600" b="1" spc="-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content - Good</a:t>
            </a:r>
            <a:endParaRPr lang="en-US" dirty="0"/>
          </a:p>
        </p:txBody>
      </p:sp>
      <p:pic>
        <p:nvPicPr>
          <p:cNvPr id="22" name="Picture 2" descr="270414_11-01-14_19493211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70" y="1419452"/>
            <a:ext cx="3357562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100614_22-55-15_1075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70" y="4119789"/>
            <a:ext cx="3792537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060413_17-35-15_21076335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57" y="1419452"/>
            <a:ext cx="3357563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171213_04-49-07_5704808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20" y="4118202"/>
            <a:ext cx="3357562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569982" y="6097814"/>
            <a:ext cx="249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Reading girl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377395" y="6147027"/>
            <a:ext cx="263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Sea museum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6147707" y="1490889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Johan Strauss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2509157" y="1502002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Viitta</a:t>
            </a:r>
          </a:p>
        </p:txBody>
      </p:sp>
    </p:spTree>
    <p:extLst>
      <p:ext uri="{BB962C8B-B14F-4D97-AF65-F5344CB8AC3E}">
        <p14:creationId xmlns:p14="http://schemas.microsoft.com/office/powerpoint/2010/main" val="45809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Photos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6528" y="2514600"/>
            <a:ext cx="89176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4000" dirty="0" smtClean="0"/>
              <a:t>Public </a:t>
            </a:r>
            <a:r>
              <a:rPr lang="fi-FI" sz="4000" dirty="0" err="1" smtClean="0"/>
              <a:t>photo</a:t>
            </a:r>
            <a:r>
              <a:rPr lang="fi-FI" sz="4000" dirty="0" smtClean="0"/>
              <a:t> </a:t>
            </a:r>
            <a:r>
              <a:rPr lang="fi-FI" sz="4000" dirty="0" err="1" smtClean="0"/>
              <a:t>databases</a:t>
            </a:r>
            <a:r>
              <a:rPr lang="fi-FI" sz="4000" dirty="0" smtClean="0"/>
              <a:t> (Instagram, </a:t>
            </a:r>
            <a:r>
              <a:rPr lang="fi-FI" sz="4000" dirty="0" err="1" smtClean="0"/>
              <a:t>Flikr</a:t>
            </a:r>
            <a:r>
              <a:rPr lang="fi-FI" sz="4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4000" dirty="0" smtClean="0"/>
              <a:t>GIS </a:t>
            </a:r>
            <a:r>
              <a:rPr lang="fi-FI" sz="4000" dirty="0" err="1" smtClean="0"/>
              <a:t>systems</a:t>
            </a:r>
            <a:endParaRPr lang="fi-FI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4000" dirty="0" err="1" smtClean="0"/>
              <a:t>Tourist</a:t>
            </a:r>
            <a:r>
              <a:rPr lang="fi-FI" sz="4000" dirty="0" smtClean="0"/>
              <a:t> </a:t>
            </a:r>
            <a:r>
              <a:rPr lang="fi-FI" sz="4000" dirty="0" err="1" smtClean="0"/>
              <a:t>websites</a:t>
            </a:r>
            <a:r>
              <a:rPr lang="fi-FI" sz="4000" dirty="0"/>
              <a:t> </a:t>
            </a:r>
            <a:r>
              <a:rPr lang="fi-FI" sz="2800" dirty="0">
                <a:solidFill>
                  <a:srgbClr val="0000FF"/>
                </a:solidFill>
                <a:hlinkClick r:id="rId2"/>
              </a:rPr>
              <a:t>https://</a:t>
            </a:r>
            <a:r>
              <a:rPr lang="fi-FI" sz="2800" dirty="0" smtClean="0">
                <a:solidFill>
                  <a:srgbClr val="0000FF"/>
                </a:solidFill>
                <a:hlinkClick r:id="rId2"/>
              </a:rPr>
              <a:t>www.aviewoncities.com</a:t>
            </a:r>
            <a:endParaRPr lang="fi-FI" sz="28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4000" dirty="0" err="1" smtClean="0"/>
              <a:t>Crawling</a:t>
            </a:r>
            <a:r>
              <a:rPr lang="fi-FI" sz="4000" dirty="0" smtClean="0"/>
              <a:t> </a:t>
            </a:r>
            <a:r>
              <a:rPr lang="fi-FI" sz="4000" dirty="0" err="1" smtClean="0"/>
              <a:t>the</a:t>
            </a:r>
            <a:r>
              <a:rPr lang="fi-FI" sz="4000" dirty="0" smtClean="0"/>
              <a:t> </a:t>
            </a:r>
            <a:r>
              <a:rPr lang="fi-FI" sz="4000" dirty="0" err="1" smtClean="0"/>
              <a:t>web</a:t>
            </a:r>
            <a:endParaRPr lang="fi-FI" sz="4000" dirty="0"/>
          </a:p>
        </p:txBody>
      </p:sp>
      <p:sp>
        <p:nvSpPr>
          <p:cNvPr id="4" name="Rectangle 3"/>
          <p:cNvSpPr/>
          <p:nvPr/>
        </p:nvSpPr>
        <p:spPr>
          <a:xfrm>
            <a:off x="1469571" y="2449286"/>
            <a:ext cx="9388929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53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1.04167E-6 0.1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11435 L 0.00338 0.2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20463 L 0.00195 0.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3 L 0.00065 0.40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content - Maybe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55044" y="1406525"/>
            <a:ext cx="7681913" cy="5219700"/>
            <a:chOff x="2079625" y="1406525"/>
            <a:chExt cx="7681913" cy="5219700"/>
          </a:xfrm>
        </p:grpSpPr>
        <p:pic>
          <p:nvPicPr>
            <p:cNvPr id="15" name="Picture 2" descr="290311_10-43-58_20140567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406525"/>
              <a:ext cx="3360738" cy="252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260414_13-36-26_102061418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200" y="4106863"/>
              <a:ext cx="3357563" cy="251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tiedepuist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625" y="1406525"/>
              <a:ext cx="4214813" cy="2519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230411_10-04-15_15016422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625" y="4105275"/>
              <a:ext cx="3360738" cy="252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 rot="20256582">
              <a:off x="2513013" y="5151438"/>
              <a:ext cx="1884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i-FI" altLang="fi-FI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Reconsider</a:t>
              </a: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 rot="20512689">
              <a:off x="5511800" y="4721225"/>
              <a:ext cx="11414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i-FI" altLang="fi-FI" sz="24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Better</a:t>
              </a: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2846388" y="4106863"/>
              <a:ext cx="15382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altLang="fi-FI" sz="3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Church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5537200" y="4106863"/>
              <a:ext cx="15827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altLang="fi-FI" sz="3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Sakasti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6905625" y="3494088"/>
              <a:ext cx="26273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altLang="fi-FI" sz="3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Science Park</a:t>
              </a: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 rot="20512689">
              <a:off x="8401050" y="2922588"/>
              <a:ext cx="11414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i-FI" altLang="fi-FI" sz="24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Better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557588" y="3494088"/>
              <a:ext cx="26273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>
                <a:lnSpc>
                  <a:spcPct val="80000"/>
                </a:lnSpc>
              </a:pPr>
              <a:r>
                <a:rPr lang="fi-FI" altLang="fi-FI" sz="3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Science Park</a:t>
              </a:r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 rot="20256582">
              <a:off x="4856163" y="1660525"/>
              <a:ext cx="1187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i-FI" altLang="fi-FI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Maybe</a:t>
              </a: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5949950" y="2163763"/>
              <a:ext cx="811213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>
                <a:lnSpc>
                  <a:spcPct val="80000"/>
                </a:lnSpc>
              </a:pPr>
              <a:r>
                <a:rPr lang="fi-FI" altLang="fi-FI" sz="5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sym typeface="Symbol" panose="05050102010706020507" pitchFamily="18" charset="2"/>
                </a:rPr>
                <a:t></a:t>
              </a: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5121275" y="5043488"/>
              <a:ext cx="811213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>
                <a:lnSpc>
                  <a:spcPct val="80000"/>
                </a:lnSpc>
              </a:pPr>
              <a:r>
                <a:rPr lang="fi-FI" altLang="fi-FI" sz="5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sym typeface="Symbol" panose="05050102010706020507" pitchFamily="18" charset="2"/>
                </a:rPr>
                <a:t>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56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content - Bad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25713" y="1453243"/>
            <a:ext cx="6912207" cy="5404757"/>
            <a:chOff x="1643970" y="1023938"/>
            <a:chExt cx="7461250" cy="5834062"/>
          </a:xfrm>
        </p:grpSpPr>
        <p:pic>
          <p:nvPicPr>
            <p:cNvPr id="22" name="Picture 31" descr="Tiilisei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407" y="3976688"/>
              <a:ext cx="3357563" cy="251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0" descr="120510_15-19-05_11913369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632" y="3976688"/>
              <a:ext cx="3357563" cy="251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7" descr="270311_11-43-59_18570628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657" y="1023938"/>
              <a:ext cx="3357563" cy="251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3" descr="050411_12-53-09_164122678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882" y="1023938"/>
              <a:ext cx="3357563" cy="251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6071507" y="4011613"/>
              <a:ext cx="2845011" cy="498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altLang="fi-FI" sz="3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Pizza special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6071507" y="1069975"/>
              <a:ext cx="2744652" cy="498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altLang="fi-FI" sz="30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Art</a:t>
              </a:r>
              <a:r>
                <a:rPr lang="fi-FI" altLang="fi-FI" sz="3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fi-FI" altLang="fi-FI" sz="30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museum</a:t>
              </a:r>
              <a:endParaRPr lang="fi-FI" altLang="fi-FI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707470" y="1033463"/>
              <a:ext cx="3090717" cy="498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altLang="fi-FI" sz="3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Palloilukeidas</a:t>
              </a: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 rot="21388835">
              <a:off x="7331982" y="2543175"/>
              <a:ext cx="442913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i-FI" altLang="fi-FI" sz="36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?</a:t>
              </a: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1643970" y="3544888"/>
              <a:ext cx="4032250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fi-FI" altLang="fi-FI">
                  <a:latin typeface="Tahoma" panose="020B0604030504040204" pitchFamily="34" charset="0"/>
                </a:rPr>
                <a:t>Keidas = Oasis. The water???</a:t>
              </a: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6395357" y="3543300"/>
              <a:ext cx="2266950" cy="325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fi-FI" altLang="fi-FI">
                  <a:latin typeface="Tahoma" panose="020B0604030504040204" pitchFamily="34" charset="0"/>
                </a:rPr>
                <a:t>Which one is it?</a:t>
              </a:r>
            </a:p>
          </p:txBody>
        </p: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 rot="1215769">
              <a:off x="7979682" y="5588000"/>
              <a:ext cx="9144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i-FI" altLang="fi-FI" sz="3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Bad</a:t>
              </a:r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 rot="20256582">
              <a:off x="2493282" y="2644775"/>
              <a:ext cx="9144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i-FI" altLang="fi-FI" sz="3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Bad</a:t>
              </a:r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2429782" y="6094413"/>
              <a:ext cx="20113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i-FI" altLang="fi-FI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Size = 3264x2448</a:t>
              </a: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2434545" y="4049712"/>
              <a:ext cx="2054249" cy="498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altLang="fi-FI" sz="3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Tiiliseinä</a:t>
              </a: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 rot="20256582">
              <a:off x="2218645" y="4805363"/>
              <a:ext cx="1746250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i-FI" altLang="fi-FI" sz="22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Reconsider</a:t>
              </a: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1750332" y="6496050"/>
              <a:ext cx="3276600" cy="325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fi-FI" altLang="fi-FI">
                  <a:latin typeface="Tahoma" panose="020B0604030504040204" pitchFamily="34" charset="0"/>
                </a:rPr>
                <a:t>Backyard of swimming hall</a:t>
              </a:r>
            </a:p>
          </p:txBody>
        </p:sp>
        <p:sp>
          <p:nvSpPr>
            <p:cNvPr id="45" name="Line 35"/>
            <p:cNvSpPr>
              <a:spLocks noChangeShapeType="1"/>
            </p:cNvSpPr>
            <p:nvPr/>
          </p:nvSpPr>
          <p:spPr bwMode="auto">
            <a:xfrm flipH="1" flipV="1">
              <a:off x="7152595" y="2247900"/>
              <a:ext cx="179387" cy="3968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6" name="Line 36"/>
            <p:cNvSpPr>
              <a:spLocks noChangeShapeType="1"/>
            </p:cNvSpPr>
            <p:nvPr/>
          </p:nvSpPr>
          <p:spPr bwMode="auto">
            <a:xfrm flipV="1">
              <a:off x="7655832" y="1960563"/>
              <a:ext cx="504825" cy="6477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7" name="Line 37"/>
            <p:cNvSpPr>
              <a:spLocks noChangeShapeType="1"/>
            </p:cNvSpPr>
            <p:nvPr/>
          </p:nvSpPr>
          <p:spPr bwMode="auto">
            <a:xfrm flipH="1" flipV="1">
              <a:off x="7295470" y="1636713"/>
              <a:ext cx="215900" cy="10080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6360432" y="6532563"/>
              <a:ext cx="2266950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fi-FI" altLang="fi-FI">
                  <a:latin typeface="Tahoma" panose="020B0604030504040204" pitchFamily="34" charset="0"/>
                </a:rPr>
                <a:t>Can you find it…?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99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Tune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location</a:t>
            </a:r>
            <a:endParaRPr lang="fi-FI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83259" y="2090056"/>
            <a:ext cx="9825482" cy="4419161"/>
            <a:chOff x="641562" y="1905662"/>
            <a:chExt cx="10489595" cy="4717856"/>
          </a:xfrm>
        </p:grpSpPr>
        <p:pic>
          <p:nvPicPr>
            <p:cNvPr id="4" name="Picture 2" descr="Image result for church carto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242" y="1916438"/>
              <a:ext cx="5455915" cy="464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641562" y="4041185"/>
              <a:ext cx="2280596" cy="2582333"/>
              <a:chOff x="339413" y="4200211"/>
              <a:chExt cx="2280596" cy="258233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513"/>
              <a:stretch/>
            </p:blipFill>
            <p:spPr>
              <a:xfrm>
                <a:off x="339413" y="4200211"/>
                <a:ext cx="2280596" cy="2582333"/>
              </a:xfrm>
              <a:prstGeom prst="rect">
                <a:avLst/>
              </a:prstGeom>
            </p:spPr>
          </p:pic>
          <p:sp>
            <p:nvSpPr>
              <p:cNvPr id="7" name="Freeform 6"/>
              <p:cNvSpPr/>
              <p:nvPr/>
            </p:nvSpPr>
            <p:spPr>
              <a:xfrm>
                <a:off x="2138377" y="4549068"/>
                <a:ext cx="149056" cy="263714"/>
              </a:xfrm>
              <a:custGeom>
                <a:avLst/>
                <a:gdLst>
                  <a:gd name="connsiteX0" fmla="*/ 0 w 149056"/>
                  <a:gd name="connsiteY0" fmla="*/ 0 h 263714"/>
                  <a:gd name="connsiteX1" fmla="*/ 149056 w 149056"/>
                  <a:gd name="connsiteY1" fmla="*/ 25798 h 263714"/>
                  <a:gd name="connsiteX2" fmla="*/ 149056 w 149056"/>
                  <a:gd name="connsiteY2" fmla="*/ 263714 h 263714"/>
                  <a:gd name="connsiteX3" fmla="*/ 5733 w 149056"/>
                  <a:gd name="connsiteY3" fmla="*/ 220718 h 263714"/>
                  <a:gd name="connsiteX4" fmla="*/ 0 w 149056"/>
                  <a:gd name="connsiteY4" fmla="*/ 0 h 263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56" h="263714">
                    <a:moveTo>
                      <a:pt x="0" y="0"/>
                    </a:moveTo>
                    <a:lnTo>
                      <a:pt x="149056" y="25798"/>
                    </a:lnTo>
                    <a:lnTo>
                      <a:pt x="149056" y="263714"/>
                    </a:lnTo>
                    <a:lnTo>
                      <a:pt x="5733" y="220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" name="Picture 2" descr="Image result for church carto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6797" y="4607876"/>
                <a:ext cx="176435" cy="150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Down Arrow 8"/>
            <p:cNvSpPr/>
            <p:nvPr/>
          </p:nvSpPr>
          <p:spPr>
            <a:xfrm>
              <a:off x="2361538" y="3253410"/>
              <a:ext cx="318052" cy="962108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2309" y="1912951"/>
              <a:ext cx="21707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Location of </a:t>
              </a:r>
              <a:r>
                <a:rPr lang="en-US" sz="4000" u="sng" dirty="0" smtClean="0"/>
                <a:t>Photo</a:t>
              </a:r>
              <a:endParaRPr lang="fi-FI" sz="4000" u="sng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332427" y="3253410"/>
              <a:ext cx="318052" cy="962108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3686" y="1912951"/>
              <a:ext cx="21707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Location of </a:t>
              </a:r>
              <a:r>
                <a:rPr lang="en-US" sz="4000" u="sng" dirty="0" smtClean="0"/>
                <a:t>Target</a:t>
              </a:r>
              <a:endParaRPr lang="fi-FI" sz="4000" u="sng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18221" y="2282024"/>
              <a:ext cx="1256306" cy="16697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18221" y="2688866"/>
              <a:ext cx="1256306" cy="16697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 rot="3358200">
              <a:off x="4295691" y="2450326"/>
              <a:ext cx="1256306" cy="16697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2847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Tune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location</a:t>
            </a:r>
            <a:endParaRPr lang="fi-FI" dirty="0"/>
          </a:p>
        </p:txBody>
      </p:sp>
      <p:pic>
        <p:nvPicPr>
          <p:cNvPr id="17" name="Picture 2" descr="100414_15-46-00_5578956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95" y="4123191"/>
            <a:ext cx="3357562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290411_15-36-44_16386447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82" y="1530803"/>
            <a:ext cx="3357563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060211_13-54-11_16137643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32" y="1530803"/>
            <a:ext cx="3360738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 rot="20512689">
            <a:off x="5255532" y="1676853"/>
            <a:ext cx="60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altLang="fi-FI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Ok</a:t>
            </a: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4196443" y="3402465"/>
            <a:ext cx="663802" cy="58170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479925" y="3651023"/>
            <a:ext cx="977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2400" b="1" dirty="0">
                <a:solidFill>
                  <a:srgbClr val="CC0000"/>
                </a:solidFill>
                <a:latin typeface="Tahoma" panose="020B0604030504040204" pitchFamily="34" charset="0"/>
              </a:rPr>
              <a:t>15m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663145" y="1602241"/>
            <a:ext cx="1516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Spruce</a:t>
            </a:r>
            <a:endParaRPr lang="fi-FI" altLang="fi-FI" sz="3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24" name="Picture 10" descr="160114_03-31-37_19833566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07" y="4123191"/>
            <a:ext cx="3357563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6192157" y="1602241"/>
            <a:ext cx="143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Bridge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2596470" y="4267653"/>
            <a:ext cx="142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Shrine</a:t>
            </a: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V="1">
            <a:off x="4390345" y="6067878"/>
            <a:ext cx="217487" cy="503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3526745" y="6067878"/>
            <a:ext cx="977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2400" b="1">
                <a:solidFill>
                  <a:srgbClr val="CC0000"/>
                </a:solidFill>
                <a:latin typeface="Tahoma" panose="020B0604030504040204" pitchFamily="34" charset="0"/>
              </a:rPr>
              <a:t>30m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6550932" y="2970666"/>
            <a:ext cx="11223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2400" b="1">
                <a:solidFill>
                  <a:srgbClr val="CC0000"/>
                </a:solidFill>
                <a:latin typeface="Tahoma" panose="020B0604030504040204" pitchFamily="34" charset="0"/>
              </a:rPr>
              <a:t>30m</a:t>
            </a: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V="1">
            <a:off x="6119132" y="2862716"/>
            <a:ext cx="1800225" cy="107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6017532" y="4169228"/>
            <a:ext cx="2838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Circle of trees</a:t>
            </a: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 rot="20512689">
            <a:off x="5065032" y="4304166"/>
            <a:ext cx="60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altLang="fi-FI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Ok</a:t>
            </a: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V="1">
            <a:off x="7558995" y="6283778"/>
            <a:ext cx="73025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6550932" y="6210753"/>
            <a:ext cx="977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2400" b="1">
                <a:solidFill>
                  <a:srgbClr val="CC0000"/>
                </a:solidFill>
                <a:latin typeface="Tahoma" panose="020B0604030504040204" pitchFamily="34" charset="0"/>
              </a:rPr>
              <a:t>50m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 rot="21413144">
            <a:off x="7238320" y="2362653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altLang="fi-FI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Middle?</a:t>
            </a:r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7919357" y="2862716"/>
            <a:ext cx="1439863" cy="365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8128907" y="2935741"/>
            <a:ext cx="11223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2400" b="1">
                <a:solidFill>
                  <a:srgbClr val="CC0000"/>
                </a:solidFill>
                <a:latin typeface="Tahoma" panose="020B0604030504040204" pitchFamily="34" charset="0"/>
              </a:rPr>
              <a:t>30m</a:t>
            </a: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 rot="20512689">
            <a:off x="8819470" y="4234316"/>
            <a:ext cx="60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altLang="fi-FI" sz="2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Ok</a:t>
            </a: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2628220" y="2107066"/>
            <a:ext cx="21240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fi-FI" dirty="0"/>
              <a:t>Clear target</a:t>
            </a:r>
          </a:p>
          <a:p>
            <a:pPr algn="l"/>
            <a:r>
              <a:rPr lang="en-GB" altLang="fi-FI" dirty="0"/>
              <a:t>Easy to identify</a:t>
            </a:r>
          </a:p>
          <a:p>
            <a:pPr algn="l"/>
            <a:r>
              <a:rPr lang="en-GB" altLang="fi-FI" dirty="0"/>
              <a:t>Good visibility</a:t>
            </a:r>
            <a:endParaRPr lang="fi-FI" altLang="fi-FI" dirty="0"/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6876370" y="2100716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fi-FI"/>
              <a:t>Expected location:</a:t>
            </a:r>
            <a:endParaRPr lang="fi-FI" altLang="fi-FI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465" y="911038"/>
            <a:ext cx="5405103" cy="31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6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Recency</a:t>
            </a:r>
            <a:endParaRPr lang="fi-FI" dirty="0"/>
          </a:p>
        </p:txBody>
      </p:sp>
      <p:pic>
        <p:nvPicPr>
          <p:cNvPr id="48" name="Picture 2" descr="100414_14-17-14_12248598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42" y="4317546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171010_15-59-20_10296113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42" y="1482271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100813_21-12-51_2751556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92" y="1480684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211213_02-38-36_2534582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92" y="4317546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200414_13-48-58_2011227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42" y="1482271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270414_11-12-46_19259291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30" y="4317546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8685892" y="5109709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Flag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5077505" y="1961696"/>
            <a:ext cx="124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Snow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4685392" y="4941434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Cars</a:t>
            </a: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1996167" y="5649459"/>
            <a:ext cx="234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Falling tree</a:t>
            </a: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7333342" y="1493384"/>
            <a:ext cx="139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Grafiti</a:t>
            </a: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2077130" y="2860221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Cafe</a:t>
            </a: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7263492" y="6162221"/>
            <a:ext cx="29511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i-FI" altLang="fi-FI">
                <a:latin typeface="Tahoma" panose="020B0604030504040204" pitchFamily="34" charset="0"/>
                <a:cs typeface="Tahoma" panose="020B0604030504040204" pitchFamily="34" charset="0"/>
              </a:rPr>
              <a:t>Will be there all the time?</a:t>
            </a: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auto">
          <a:xfrm>
            <a:off x="7333342" y="3317421"/>
            <a:ext cx="2052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i-FI" altLang="fi-FI">
                <a:latin typeface="Tahoma" panose="020B0604030504040204" pitchFamily="34" charset="0"/>
                <a:cs typeface="Tahoma" panose="020B0604030504040204" pitchFamily="34" charset="0"/>
              </a:rPr>
              <a:t>Already removed!</a:t>
            </a:r>
          </a:p>
        </p:txBody>
      </p:sp>
      <p:sp>
        <p:nvSpPr>
          <p:cNvPr id="62" name="Rectangle 18"/>
          <p:cNvSpPr>
            <a:spLocks noChangeArrowheads="1"/>
          </p:cNvSpPr>
          <p:nvPr/>
        </p:nvSpPr>
        <p:spPr bwMode="auto">
          <a:xfrm>
            <a:off x="4598080" y="6162221"/>
            <a:ext cx="29511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i-FI" altLang="fi-FI"/>
              <a:t>How longer the owner </a:t>
            </a:r>
            <a:br>
              <a:rPr lang="fi-FI" altLang="fi-FI"/>
            </a:br>
            <a:r>
              <a:rPr lang="fi-FI" altLang="fi-FI"/>
              <a:t>will keep them?</a:t>
            </a: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1932667" y="6162221"/>
            <a:ext cx="2520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i-FI" altLang="fi-FI">
                <a:latin typeface="Tahoma" panose="020B0604030504040204" pitchFamily="34" charset="0"/>
                <a:cs typeface="Tahoma" panose="020B0604030504040204" pitchFamily="34" charset="0"/>
              </a:rPr>
              <a:t>Next year might be </a:t>
            </a:r>
            <a:br>
              <a:rPr lang="fi-FI" altLang="fi-FI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fi-FI" altLang="fi-FI">
                <a:latin typeface="Tahoma" panose="020B0604030504040204" pitchFamily="34" charset="0"/>
                <a:cs typeface="Tahoma" panose="020B0604030504040204" pitchFamily="34" charset="0"/>
              </a:rPr>
              <a:t>fallen out already!</a:t>
            </a: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4706030" y="3323771"/>
            <a:ext cx="2484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i-FI" altLang="fi-FI"/>
              <a:t>Good for </a:t>
            </a:r>
            <a:r>
              <a:rPr lang="fi-FI" altLang="fi-FI" u="sng"/>
              <a:t>seasonal</a:t>
            </a:r>
            <a:r>
              <a:rPr lang="fi-FI" altLang="fi-FI"/>
              <a:t> game but will vanish before the summer.</a:t>
            </a: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2005692" y="3325359"/>
            <a:ext cx="24844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fi-FI"/>
              <a:t>Ok if </a:t>
            </a:r>
            <a:r>
              <a:rPr lang="en-GB" altLang="fi-FI" u="sng"/>
              <a:t>building</a:t>
            </a:r>
            <a:r>
              <a:rPr lang="en-GB" altLang="fi-FI"/>
              <a:t> recognizable but </a:t>
            </a:r>
            <a:br>
              <a:rPr lang="en-GB" altLang="fi-FI"/>
            </a:br>
            <a:r>
              <a:rPr lang="en-GB" altLang="fi-FI"/>
              <a:t>cafés come and go.</a:t>
            </a: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40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Accessibility</a:t>
            </a:r>
            <a:endParaRPr lang="fi-FI" dirty="0"/>
          </a:p>
        </p:txBody>
      </p:sp>
      <p:pic>
        <p:nvPicPr>
          <p:cNvPr id="21" name="Picture 2" descr="050311_10-07-55_8962018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37" y="3383189"/>
            <a:ext cx="3357563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111650" y="5373914"/>
            <a:ext cx="877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fi-FI" altLang="fi-FI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Hut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57890" y="512081"/>
            <a:ext cx="4459739" cy="2395281"/>
            <a:chOff x="1892073" y="4349296"/>
            <a:chExt cx="4459739" cy="2395281"/>
          </a:xfrm>
        </p:grpSpPr>
        <p:pic>
          <p:nvPicPr>
            <p:cNvPr id="24" name="Picture 7" descr="043014_18-11-04_6213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838" y="4822825"/>
              <a:ext cx="2257425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893887" y="5945897"/>
              <a:ext cx="4457925" cy="798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fi-FI" dirty="0">
                  <a:latin typeface="Tahoma" panose="020B0604030504040204" pitchFamily="34" charset="0"/>
                </a:rPr>
                <a:t>Nice but make the target at the entrance (outside), and not in the middle of track. </a:t>
              </a:r>
              <a:br>
                <a:rPr lang="en-GB" altLang="fi-FI" dirty="0">
                  <a:latin typeface="Tahoma" panose="020B0604030504040204" pitchFamily="34" charset="0"/>
                </a:rPr>
              </a:br>
              <a:r>
                <a:rPr lang="en-GB" altLang="fi-FI" dirty="0">
                  <a:latin typeface="Tahoma" panose="020B0604030504040204" pitchFamily="34" charset="0"/>
                </a:rPr>
                <a:t>Might be closed.</a:t>
              </a:r>
              <a:endParaRPr lang="fi-FI" altLang="fi-FI" dirty="0">
                <a:latin typeface="Tahoma" panose="020B0604030504040204" pitchFamily="34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1892073" y="4349296"/>
              <a:ext cx="3327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altLang="fi-FI" sz="30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Horse</a:t>
              </a:r>
              <a:r>
                <a:rPr lang="fi-FI" altLang="fi-FI" sz="3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fi-FI" altLang="fi-FI" sz="30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race</a:t>
              </a:r>
              <a:r>
                <a:rPr lang="fi-FI" altLang="fi-FI" sz="3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 </a:t>
              </a:r>
              <a:r>
                <a:rPr lang="fi-FI" altLang="fi-FI" sz="30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track</a:t>
              </a:r>
              <a:endParaRPr lang="fi-FI" altLang="fi-FI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endParaRPr>
            </a:p>
          </p:txBody>
        </p:sp>
      </p:grpSp>
      <p:sp>
        <p:nvSpPr>
          <p:cNvPr id="29" name="Oval 12"/>
          <p:cNvSpPr>
            <a:spLocks noChangeArrowheads="1"/>
          </p:cNvSpPr>
          <p:nvPr/>
        </p:nvSpPr>
        <p:spPr bwMode="auto">
          <a:xfrm rot="15912649">
            <a:off x="7559450" y="4491264"/>
            <a:ext cx="539750" cy="1635125"/>
          </a:xfrm>
          <a:prstGeom prst="ellipse">
            <a:avLst/>
          </a:prstGeom>
          <a:noFill/>
          <a:ln w="31750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6003700" y="5902552"/>
            <a:ext cx="39957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fi-FI" altLang="fi-FI" dirty="0" err="1">
                <a:latin typeface="Tahoma" panose="020B0604030504040204" pitchFamily="34" charset="0"/>
              </a:rPr>
              <a:t>Good</a:t>
            </a:r>
            <a:r>
              <a:rPr lang="fi-FI" altLang="fi-FI" dirty="0">
                <a:latin typeface="Tahoma" panose="020B0604030504040204" pitchFamily="34" charset="0"/>
              </a:rPr>
              <a:t> in summer. </a:t>
            </a:r>
            <a:br>
              <a:rPr lang="fi-FI" altLang="fi-FI" dirty="0">
                <a:latin typeface="Tahoma" panose="020B0604030504040204" pitchFamily="34" charset="0"/>
              </a:rPr>
            </a:br>
            <a:r>
              <a:rPr lang="fi-FI" altLang="fi-FI" dirty="0" err="1">
                <a:latin typeface="Tahoma" panose="020B0604030504040204" pitchFamily="34" charset="0"/>
              </a:rPr>
              <a:t>Snow</a:t>
            </a:r>
            <a:r>
              <a:rPr lang="fi-FI" altLang="fi-FI" dirty="0">
                <a:latin typeface="Tahoma" panose="020B0604030504040204" pitchFamily="34" charset="0"/>
              </a:rPr>
              <a:t> </a:t>
            </a:r>
            <a:r>
              <a:rPr lang="fi-FI" altLang="fi-FI" dirty="0" err="1">
                <a:latin typeface="Tahoma" panose="020B0604030504040204" pitchFamily="34" charset="0"/>
              </a:rPr>
              <a:t>might</a:t>
            </a:r>
            <a:r>
              <a:rPr lang="fi-FI" altLang="fi-FI" dirty="0">
                <a:latin typeface="Tahoma" panose="020B0604030504040204" pitchFamily="34" charset="0"/>
              </a:rPr>
              <a:t> </a:t>
            </a:r>
            <a:r>
              <a:rPr lang="fi-FI" altLang="fi-FI" dirty="0" err="1">
                <a:latin typeface="Tahoma" panose="020B0604030504040204" pitchFamily="34" charset="0"/>
              </a:rPr>
              <a:t>make</a:t>
            </a:r>
            <a:r>
              <a:rPr lang="fi-FI" altLang="fi-FI" dirty="0">
                <a:latin typeface="Tahoma" panose="020B0604030504040204" pitchFamily="34" charset="0"/>
              </a:rPr>
              <a:t> it </a:t>
            </a:r>
            <a:r>
              <a:rPr lang="fi-FI" altLang="fi-FI" dirty="0" err="1">
                <a:latin typeface="Tahoma" panose="020B0604030504040204" pitchFamily="34" charset="0"/>
              </a:rPr>
              <a:t>tougher</a:t>
            </a:r>
            <a:r>
              <a:rPr lang="fi-FI" altLang="fi-FI" dirty="0">
                <a:latin typeface="Tahoma" panose="020B0604030504040204" pitchFamily="34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fi-FI" altLang="fi-FI" dirty="0" err="1">
                <a:latin typeface="Tahoma" panose="020B0604030504040204" pitchFamily="34" charset="0"/>
              </a:rPr>
              <a:t>Check</a:t>
            </a:r>
            <a:r>
              <a:rPr lang="fi-FI" altLang="fi-FI" dirty="0">
                <a:latin typeface="Tahoma" panose="020B0604030504040204" pitchFamily="34" charset="0"/>
              </a:rPr>
              <a:t> </a:t>
            </a:r>
            <a:r>
              <a:rPr lang="fi-FI" altLang="fi-FI" dirty="0" err="1">
                <a:latin typeface="Tahoma" panose="020B0604030504040204" pitchFamily="34" charset="0"/>
              </a:rPr>
              <a:t>the</a:t>
            </a:r>
            <a:r>
              <a:rPr lang="fi-FI" altLang="fi-FI" dirty="0">
                <a:latin typeface="Tahoma" panose="020B0604030504040204" pitchFamily="34" charset="0"/>
              </a:rPr>
              <a:t> </a:t>
            </a:r>
            <a:r>
              <a:rPr lang="fi-FI" altLang="fi-FI" dirty="0" err="1" smtClean="0">
                <a:latin typeface="Tahoma" panose="020B0604030504040204" pitchFamily="34" charset="0"/>
              </a:rPr>
              <a:t>fence</a:t>
            </a:r>
            <a:r>
              <a:rPr lang="fi-FI" altLang="fi-FI" dirty="0" smtClean="0">
                <a:latin typeface="Tahoma" panose="020B0604030504040204" pitchFamily="34" charset="0"/>
              </a:rPr>
              <a:t>.</a:t>
            </a:r>
            <a:endParaRPr lang="fi-FI" altLang="fi-FI" dirty="0">
              <a:latin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9604" y="1885269"/>
            <a:ext cx="3483655" cy="3771222"/>
            <a:chOff x="2949802" y="1166811"/>
            <a:chExt cx="3483655" cy="3771222"/>
          </a:xfrm>
        </p:grpSpPr>
        <p:pic>
          <p:nvPicPr>
            <p:cNvPr id="22" name="Picture 3" descr="160114_06-16-12_148067799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814" y="1630589"/>
              <a:ext cx="3357563" cy="251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2949802" y="1166811"/>
              <a:ext cx="21415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altLang="fi-FI" sz="30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Flamingos</a:t>
              </a:r>
              <a:endParaRPr lang="fi-FI" altLang="fi-FI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 rot="16585075">
              <a:off x="4475389" y="2264002"/>
              <a:ext cx="319087" cy="2808288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3194277" y="2891064"/>
              <a:ext cx="1373187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i-FI" altLang="fi-FI" sz="2400" b="1" dirty="0" err="1" smtClean="0">
                  <a:solidFill>
                    <a:srgbClr val="CC0000"/>
                  </a:solidFill>
                  <a:latin typeface="Tahoma" panose="020B0604030504040204" pitchFamily="34" charset="0"/>
                </a:rPr>
                <a:t>Fence</a:t>
              </a:r>
              <a:endParaRPr lang="fi-FI" altLang="fi-FI" sz="2400" b="1" dirty="0">
                <a:solidFill>
                  <a:srgbClr val="CC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986439" y="3178402"/>
              <a:ext cx="215900" cy="3603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2968171" y="4145871"/>
              <a:ext cx="3465286" cy="792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fi-FI" altLang="fi-FI">
                  <a:latin typeface="Tahoma" panose="020B0604030504040204" pitchFamily="34" charset="0"/>
                </a:rPr>
                <a:t>Good targets but as zoo, you cannot access. Location must be kept at the viewing point.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38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046326" y="1758459"/>
            <a:ext cx="6099349" cy="4652390"/>
            <a:chOff x="1587640" y="1406767"/>
            <a:chExt cx="6099349" cy="4652390"/>
          </a:xfrm>
        </p:grpSpPr>
        <p:sp>
          <p:nvSpPr>
            <p:cNvPr id="69" name="Rounded Rectangle 68"/>
            <p:cNvSpPr/>
            <p:nvPr/>
          </p:nvSpPr>
          <p:spPr>
            <a:xfrm>
              <a:off x="1587640" y="1406767"/>
              <a:ext cx="6099349" cy="465238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2733152" y="2130251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1" name="Oval 70"/>
            <p:cNvSpPr/>
            <p:nvPr/>
          </p:nvSpPr>
          <p:spPr>
            <a:xfrm>
              <a:off x="1840523" y="3719565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2" name="Oval 71"/>
            <p:cNvSpPr/>
            <p:nvPr/>
          </p:nvSpPr>
          <p:spPr>
            <a:xfrm>
              <a:off x="3449934" y="5027525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3" name="Oval 72"/>
            <p:cNvSpPr/>
            <p:nvPr/>
          </p:nvSpPr>
          <p:spPr>
            <a:xfrm>
              <a:off x="3602334" y="2587450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Oval 73"/>
            <p:cNvSpPr/>
            <p:nvPr/>
          </p:nvSpPr>
          <p:spPr>
            <a:xfrm>
              <a:off x="5312228" y="4478215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818374" y="1406768"/>
              <a:ext cx="1454740" cy="4652389"/>
            </a:xfrm>
            <a:custGeom>
              <a:avLst/>
              <a:gdLst>
                <a:gd name="connsiteX0" fmla="*/ 1454646 w 1454740"/>
                <a:gd name="connsiteY0" fmla="*/ 199904 h 4652389"/>
                <a:gd name="connsiteX1" fmla="*/ 1454004 w 1454740"/>
                <a:gd name="connsiteY1" fmla="*/ 206584 h 4652389"/>
                <a:gd name="connsiteX2" fmla="*/ 1453690 w 1454740"/>
                <a:gd name="connsiteY2" fmla="*/ 207316 h 4652389"/>
                <a:gd name="connsiteX3" fmla="*/ 1454061 w 1454740"/>
                <a:gd name="connsiteY3" fmla="*/ 203255 h 4652389"/>
                <a:gd name="connsiteX4" fmla="*/ 1454646 w 1454740"/>
                <a:gd name="connsiteY4" fmla="*/ 199904 h 4652389"/>
                <a:gd name="connsiteX5" fmla="*/ 572068 w 1454740"/>
                <a:gd name="connsiteY5" fmla="*/ 0 h 4652389"/>
                <a:gd name="connsiteX6" fmla="*/ 1356526 w 1454740"/>
                <a:gd name="connsiteY6" fmla="*/ 0 h 4652389"/>
                <a:gd name="connsiteX7" fmla="*/ 1356527 w 1454740"/>
                <a:gd name="connsiteY7" fmla="*/ 2 h 4652389"/>
                <a:gd name="connsiteX8" fmla="*/ 1366575 w 1454740"/>
                <a:gd name="connsiteY8" fmla="*/ 30147 h 4652389"/>
                <a:gd name="connsiteX9" fmla="*/ 1396721 w 1454740"/>
                <a:gd name="connsiteY9" fmla="*/ 100486 h 4652389"/>
                <a:gd name="connsiteX10" fmla="*/ 1416817 w 1454740"/>
                <a:gd name="connsiteY10" fmla="*/ 130631 h 4652389"/>
                <a:gd name="connsiteX11" fmla="*/ 1426866 w 1454740"/>
                <a:gd name="connsiteY11" fmla="*/ 170824 h 4652389"/>
                <a:gd name="connsiteX12" fmla="*/ 1449954 w 1454740"/>
                <a:gd name="connsiteY12" fmla="*/ 216027 h 4652389"/>
                <a:gd name="connsiteX13" fmla="*/ 1453690 w 1454740"/>
                <a:gd name="connsiteY13" fmla="*/ 207316 h 4652389"/>
                <a:gd name="connsiteX14" fmla="*/ 1453071 w 1454740"/>
                <a:gd name="connsiteY14" fmla="*/ 214082 h 4652389"/>
                <a:gd name="connsiteX15" fmla="*/ 1446962 w 1454740"/>
                <a:gd name="connsiteY15" fmla="*/ 562710 h 4652389"/>
                <a:gd name="connsiteX16" fmla="*/ 1436914 w 1454740"/>
                <a:gd name="connsiteY16" fmla="*/ 783774 h 4652389"/>
                <a:gd name="connsiteX17" fmla="*/ 1426866 w 1454740"/>
                <a:gd name="connsiteY17" fmla="*/ 854112 h 4652389"/>
                <a:gd name="connsiteX18" fmla="*/ 1416817 w 1454740"/>
                <a:gd name="connsiteY18" fmla="*/ 904354 h 4652389"/>
                <a:gd name="connsiteX19" fmla="*/ 1406769 w 1454740"/>
                <a:gd name="connsiteY19" fmla="*/ 1004837 h 4652389"/>
                <a:gd name="connsiteX20" fmla="*/ 1376624 w 1454740"/>
                <a:gd name="connsiteY20" fmla="*/ 1145514 h 4652389"/>
                <a:gd name="connsiteX21" fmla="*/ 1366575 w 1454740"/>
                <a:gd name="connsiteY21" fmla="*/ 1205804 h 4652389"/>
                <a:gd name="connsiteX22" fmla="*/ 1346479 w 1454740"/>
                <a:gd name="connsiteY22" fmla="*/ 1276143 h 4652389"/>
                <a:gd name="connsiteX23" fmla="*/ 1326382 w 1454740"/>
                <a:gd name="connsiteY23" fmla="*/ 1366578 h 4652389"/>
                <a:gd name="connsiteX24" fmla="*/ 1316334 w 1454740"/>
                <a:gd name="connsiteY24" fmla="*/ 1396723 h 4652389"/>
                <a:gd name="connsiteX25" fmla="*/ 1306285 w 1454740"/>
                <a:gd name="connsiteY25" fmla="*/ 1477110 h 4652389"/>
                <a:gd name="connsiteX26" fmla="*/ 1286189 w 1454740"/>
                <a:gd name="connsiteY26" fmla="*/ 1547448 h 4652389"/>
                <a:gd name="connsiteX27" fmla="*/ 1256044 w 1454740"/>
                <a:gd name="connsiteY27" fmla="*/ 1627835 h 4652389"/>
                <a:gd name="connsiteX28" fmla="*/ 1235947 w 1454740"/>
                <a:gd name="connsiteY28" fmla="*/ 1668029 h 4652389"/>
                <a:gd name="connsiteX29" fmla="*/ 1215850 w 1454740"/>
                <a:gd name="connsiteY29" fmla="*/ 1698174 h 4652389"/>
                <a:gd name="connsiteX30" fmla="*/ 1205802 w 1454740"/>
                <a:gd name="connsiteY30" fmla="*/ 1748415 h 4652389"/>
                <a:gd name="connsiteX31" fmla="*/ 1185705 w 1454740"/>
                <a:gd name="connsiteY31" fmla="*/ 1808706 h 4652389"/>
                <a:gd name="connsiteX32" fmla="*/ 1145512 w 1454740"/>
                <a:gd name="connsiteY32" fmla="*/ 1939334 h 4652389"/>
                <a:gd name="connsiteX33" fmla="*/ 1125415 w 1454740"/>
                <a:gd name="connsiteY33" fmla="*/ 2019721 h 4652389"/>
                <a:gd name="connsiteX34" fmla="*/ 1115367 w 1454740"/>
                <a:gd name="connsiteY34" fmla="*/ 2371413 h 4652389"/>
                <a:gd name="connsiteX35" fmla="*/ 1105318 w 1454740"/>
                <a:gd name="connsiteY35" fmla="*/ 2562332 h 4652389"/>
                <a:gd name="connsiteX36" fmla="*/ 1085222 w 1454740"/>
                <a:gd name="connsiteY36" fmla="*/ 2662815 h 4652389"/>
                <a:gd name="connsiteX37" fmla="*/ 1065125 w 1454740"/>
                <a:gd name="connsiteY37" fmla="*/ 2703009 h 4652389"/>
                <a:gd name="connsiteX38" fmla="*/ 1055077 w 1454740"/>
                <a:gd name="connsiteY38" fmla="*/ 2743202 h 4652389"/>
                <a:gd name="connsiteX39" fmla="*/ 1045028 w 1454740"/>
                <a:gd name="connsiteY39" fmla="*/ 2773347 h 4652389"/>
                <a:gd name="connsiteX40" fmla="*/ 1034980 w 1454740"/>
                <a:gd name="connsiteY40" fmla="*/ 3074798 h 4652389"/>
                <a:gd name="connsiteX41" fmla="*/ 1065125 w 1454740"/>
                <a:gd name="connsiteY41" fmla="*/ 3175281 h 4652389"/>
                <a:gd name="connsiteX42" fmla="*/ 1085222 w 1454740"/>
                <a:gd name="connsiteY42" fmla="*/ 3255668 h 4652389"/>
                <a:gd name="connsiteX43" fmla="*/ 1095270 w 1454740"/>
                <a:gd name="connsiteY43" fmla="*/ 3506877 h 4652389"/>
                <a:gd name="connsiteX44" fmla="*/ 1085222 w 1454740"/>
                <a:gd name="connsiteY44" fmla="*/ 3557119 h 4652389"/>
                <a:gd name="connsiteX45" fmla="*/ 1075173 w 1454740"/>
                <a:gd name="connsiteY45" fmla="*/ 3597312 h 4652389"/>
                <a:gd name="connsiteX46" fmla="*/ 1055077 w 1454740"/>
                <a:gd name="connsiteY46" fmla="*/ 4049488 h 4652389"/>
                <a:gd name="connsiteX47" fmla="*/ 1034980 w 1454740"/>
                <a:gd name="connsiteY47" fmla="*/ 4129875 h 4652389"/>
                <a:gd name="connsiteX48" fmla="*/ 1014883 w 1454740"/>
                <a:gd name="connsiteY48" fmla="*/ 4190165 h 4652389"/>
                <a:gd name="connsiteX49" fmla="*/ 994786 w 1454740"/>
                <a:gd name="connsiteY49" fmla="*/ 4270552 h 4652389"/>
                <a:gd name="connsiteX50" fmla="*/ 984738 w 1454740"/>
                <a:gd name="connsiteY50" fmla="*/ 4300697 h 4652389"/>
                <a:gd name="connsiteX51" fmla="*/ 974690 w 1454740"/>
                <a:gd name="connsiteY51" fmla="*/ 4340890 h 4652389"/>
                <a:gd name="connsiteX52" fmla="*/ 954593 w 1454740"/>
                <a:gd name="connsiteY52" fmla="*/ 4401180 h 4652389"/>
                <a:gd name="connsiteX53" fmla="*/ 944545 w 1454740"/>
                <a:gd name="connsiteY53" fmla="*/ 4441374 h 4652389"/>
                <a:gd name="connsiteX54" fmla="*/ 934496 w 1454740"/>
                <a:gd name="connsiteY54" fmla="*/ 4471519 h 4652389"/>
                <a:gd name="connsiteX55" fmla="*/ 924771 w 1454740"/>
                <a:gd name="connsiteY55" fmla="*/ 4622188 h 4652389"/>
                <a:gd name="connsiteX56" fmla="*/ 923660 w 1454740"/>
                <a:gd name="connsiteY56" fmla="*/ 4652389 h 4652389"/>
                <a:gd name="connsiteX57" fmla="*/ 0 w 1454740"/>
                <a:gd name="connsiteY57" fmla="*/ 4652389 h 4652389"/>
                <a:gd name="connsiteX58" fmla="*/ 10048 w 1454740"/>
                <a:gd name="connsiteY58" fmla="*/ 4622244 h 4652389"/>
                <a:gd name="connsiteX59" fmla="*/ 40193 w 1454740"/>
                <a:gd name="connsiteY59" fmla="*/ 4521760 h 4652389"/>
                <a:gd name="connsiteX60" fmla="*/ 90435 w 1454740"/>
                <a:gd name="connsiteY60" fmla="*/ 4451422 h 4652389"/>
                <a:gd name="connsiteX61" fmla="*/ 100483 w 1454740"/>
                <a:gd name="connsiteY61" fmla="*/ 4421277 h 4652389"/>
                <a:gd name="connsiteX62" fmla="*/ 130628 w 1454740"/>
                <a:gd name="connsiteY62" fmla="*/ 4391132 h 4652389"/>
                <a:gd name="connsiteX63" fmla="*/ 150725 w 1454740"/>
                <a:gd name="connsiteY63" fmla="*/ 4350938 h 4652389"/>
                <a:gd name="connsiteX64" fmla="*/ 170822 w 1454740"/>
                <a:gd name="connsiteY64" fmla="*/ 4310745 h 4652389"/>
                <a:gd name="connsiteX65" fmla="*/ 211015 w 1454740"/>
                <a:gd name="connsiteY65" fmla="*/ 4230358 h 4652389"/>
                <a:gd name="connsiteX66" fmla="*/ 251208 w 1454740"/>
                <a:gd name="connsiteY66" fmla="*/ 4160020 h 4652389"/>
                <a:gd name="connsiteX67" fmla="*/ 261257 w 1454740"/>
                <a:gd name="connsiteY67" fmla="*/ 4079633 h 4652389"/>
                <a:gd name="connsiteX68" fmla="*/ 271305 w 1454740"/>
                <a:gd name="connsiteY68" fmla="*/ 4049488 h 4652389"/>
                <a:gd name="connsiteX69" fmla="*/ 301450 w 1454740"/>
                <a:gd name="connsiteY69" fmla="*/ 3878666 h 4652389"/>
                <a:gd name="connsiteX70" fmla="*/ 321547 w 1454740"/>
                <a:gd name="connsiteY70" fmla="*/ 3818376 h 4652389"/>
                <a:gd name="connsiteX71" fmla="*/ 341644 w 1454740"/>
                <a:gd name="connsiteY71" fmla="*/ 3727941 h 4652389"/>
                <a:gd name="connsiteX72" fmla="*/ 361740 w 1454740"/>
                <a:gd name="connsiteY72" fmla="*/ 3637506 h 4652389"/>
                <a:gd name="connsiteX73" fmla="*/ 361740 w 1454740"/>
                <a:gd name="connsiteY73" fmla="*/ 3074798 h 4652389"/>
                <a:gd name="connsiteX74" fmla="*/ 391885 w 1454740"/>
                <a:gd name="connsiteY74" fmla="*/ 2471897 h 4652389"/>
                <a:gd name="connsiteX75" fmla="*/ 411982 w 1454740"/>
                <a:gd name="connsiteY75" fmla="*/ 2341268 h 4652389"/>
                <a:gd name="connsiteX76" fmla="*/ 422030 w 1454740"/>
                <a:gd name="connsiteY76" fmla="*/ 2220688 h 4652389"/>
                <a:gd name="connsiteX77" fmla="*/ 432079 w 1454740"/>
                <a:gd name="connsiteY77" fmla="*/ 2120204 h 4652389"/>
                <a:gd name="connsiteX78" fmla="*/ 452175 w 1454740"/>
                <a:gd name="connsiteY78" fmla="*/ 2059914 h 4652389"/>
                <a:gd name="connsiteX79" fmla="*/ 462224 w 1454740"/>
                <a:gd name="connsiteY79" fmla="*/ 1919237 h 4652389"/>
                <a:gd name="connsiteX80" fmla="*/ 482321 w 1454740"/>
                <a:gd name="connsiteY80" fmla="*/ 1838851 h 4652389"/>
                <a:gd name="connsiteX81" fmla="*/ 492369 w 1454740"/>
                <a:gd name="connsiteY81" fmla="*/ 1808706 h 4652389"/>
                <a:gd name="connsiteX82" fmla="*/ 532562 w 1454740"/>
                <a:gd name="connsiteY82" fmla="*/ 1728319 h 4652389"/>
                <a:gd name="connsiteX83" fmla="*/ 542611 w 1454740"/>
                <a:gd name="connsiteY83" fmla="*/ 1698174 h 4652389"/>
                <a:gd name="connsiteX84" fmla="*/ 552659 w 1454740"/>
                <a:gd name="connsiteY84" fmla="*/ 1607738 h 4652389"/>
                <a:gd name="connsiteX85" fmla="*/ 562707 w 1454740"/>
                <a:gd name="connsiteY85" fmla="*/ 1577593 h 4652389"/>
                <a:gd name="connsiteX86" fmla="*/ 572756 w 1454740"/>
                <a:gd name="connsiteY86" fmla="*/ 1527352 h 4652389"/>
                <a:gd name="connsiteX87" fmla="*/ 602901 w 1454740"/>
                <a:gd name="connsiteY87" fmla="*/ 1497207 h 4652389"/>
                <a:gd name="connsiteX88" fmla="*/ 633046 w 1454740"/>
                <a:gd name="connsiteY88" fmla="*/ 1346481 h 4652389"/>
                <a:gd name="connsiteX89" fmla="*/ 673239 w 1454740"/>
                <a:gd name="connsiteY89" fmla="*/ 1266095 h 4652389"/>
                <a:gd name="connsiteX90" fmla="*/ 683288 w 1454740"/>
                <a:gd name="connsiteY90" fmla="*/ 1195756 h 4652389"/>
                <a:gd name="connsiteX91" fmla="*/ 703384 w 1454740"/>
                <a:gd name="connsiteY91" fmla="*/ 1165611 h 4652389"/>
                <a:gd name="connsiteX92" fmla="*/ 723481 w 1454740"/>
                <a:gd name="connsiteY92" fmla="*/ 1045031 h 4652389"/>
                <a:gd name="connsiteX93" fmla="*/ 753626 w 1454740"/>
                <a:gd name="connsiteY93" fmla="*/ 904354 h 4652389"/>
                <a:gd name="connsiteX94" fmla="*/ 763674 w 1454740"/>
                <a:gd name="connsiteY94" fmla="*/ 874209 h 4652389"/>
                <a:gd name="connsiteX95" fmla="*/ 773723 w 1454740"/>
                <a:gd name="connsiteY95" fmla="*/ 512468 h 4652389"/>
                <a:gd name="connsiteX96" fmla="*/ 763674 w 1454740"/>
                <a:gd name="connsiteY96" fmla="*/ 462226 h 4652389"/>
                <a:gd name="connsiteX97" fmla="*/ 733529 w 1454740"/>
                <a:gd name="connsiteY97" fmla="*/ 361743 h 4652389"/>
                <a:gd name="connsiteX98" fmla="*/ 703384 w 1454740"/>
                <a:gd name="connsiteY98" fmla="*/ 271308 h 4652389"/>
                <a:gd name="connsiteX99" fmla="*/ 673239 w 1454740"/>
                <a:gd name="connsiteY99" fmla="*/ 211018 h 4652389"/>
                <a:gd name="connsiteX100" fmla="*/ 612949 w 1454740"/>
                <a:gd name="connsiteY100" fmla="*/ 100486 h 4652389"/>
                <a:gd name="connsiteX101" fmla="*/ 602901 w 1454740"/>
                <a:gd name="connsiteY101" fmla="*/ 70341 h 4652389"/>
                <a:gd name="connsiteX102" fmla="*/ 582804 w 1454740"/>
                <a:gd name="connsiteY102" fmla="*/ 30147 h 4652389"/>
                <a:gd name="connsiteX103" fmla="*/ 572153 w 1454740"/>
                <a:gd name="connsiteY103" fmla="*/ 273 h 465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454740" h="4652389">
                  <a:moveTo>
                    <a:pt x="1454646" y="199904"/>
                  </a:moveTo>
                  <a:cubicBezTo>
                    <a:pt x="1454867" y="199660"/>
                    <a:pt x="1454720" y="202892"/>
                    <a:pt x="1454004" y="206584"/>
                  </a:cubicBezTo>
                  <a:lnTo>
                    <a:pt x="1453690" y="207316"/>
                  </a:lnTo>
                  <a:lnTo>
                    <a:pt x="1454061" y="203255"/>
                  </a:lnTo>
                  <a:cubicBezTo>
                    <a:pt x="1454332" y="201018"/>
                    <a:pt x="1454535" y="200026"/>
                    <a:pt x="1454646" y="199904"/>
                  </a:cubicBezTo>
                  <a:close/>
                  <a:moveTo>
                    <a:pt x="572068" y="0"/>
                  </a:moveTo>
                  <a:lnTo>
                    <a:pt x="1356526" y="0"/>
                  </a:lnTo>
                  <a:lnTo>
                    <a:pt x="1356527" y="2"/>
                  </a:lnTo>
                  <a:cubicBezTo>
                    <a:pt x="1361264" y="9476"/>
                    <a:pt x="1361838" y="20673"/>
                    <a:pt x="1366575" y="30147"/>
                  </a:cubicBezTo>
                  <a:cubicBezTo>
                    <a:pt x="1401273" y="99543"/>
                    <a:pt x="1375806" y="16830"/>
                    <a:pt x="1396721" y="100486"/>
                  </a:cubicBezTo>
                  <a:cubicBezTo>
                    <a:pt x="1403420" y="110534"/>
                    <a:pt x="1412060" y="119531"/>
                    <a:pt x="1416817" y="130631"/>
                  </a:cubicBezTo>
                  <a:cubicBezTo>
                    <a:pt x="1422257" y="143324"/>
                    <a:pt x="1423072" y="157545"/>
                    <a:pt x="1426866" y="170824"/>
                  </a:cubicBezTo>
                  <a:cubicBezTo>
                    <a:pt x="1438687" y="212197"/>
                    <a:pt x="1445854" y="219223"/>
                    <a:pt x="1449954" y="216027"/>
                  </a:cubicBezTo>
                  <a:lnTo>
                    <a:pt x="1453690" y="207316"/>
                  </a:lnTo>
                  <a:lnTo>
                    <a:pt x="1453071" y="214082"/>
                  </a:lnTo>
                  <a:cubicBezTo>
                    <a:pt x="1450786" y="244720"/>
                    <a:pt x="1446962" y="333788"/>
                    <a:pt x="1446962" y="562710"/>
                  </a:cubicBezTo>
                  <a:cubicBezTo>
                    <a:pt x="1446962" y="636474"/>
                    <a:pt x="1440263" y="710086"/>
                    <a:pt x="1436914" y="783774"/>
                  </a:cubicBezTo>
                  <a:cubicBezTo>
                    <a:pt x="1433565" y="807220"/>
                    <a:pt x="1430760" y="830750"/>
                    <a:pt x="1426866" y="854112"/>
                  </a:cubicBezTo>
                  <a:cubicBezTo>
                    <a:pt x="1424058" y="870959"/>
                    <a:pt x="1419074" y="887425"/>
                    <a:pt x="1416817" y="904354"/>
                  </a:cubicBezTo>
                  <a:cubicBezTo>
                    <a:pt x="1412368" y="937720"/>
                    <a:pt x="1410118" y="971343"/>
                    <a:pt x="1406769" y="1004837"/>
                  </a:cubicBezTo>
                  <a:cubicBezTo>
                    <a:pt x="1397703" y="1095504"/>
                    <a:pt x="1389402" y="1081627"/>
                    <a:pt x="1376624" y="1145514"/>
                  </a:cubicBezTo>
                  <a:cubicBezTo>
                    <a:pt x="1372628" y="1165492"/>
                    <a:pt x="1370571" y="1185826"/>
                    <a:pt x="1366575" y="1205804"/>
                  </a:cubicBezTo>
                  <a:cubicBezTo>
                    <a:pt x="1356104" y="1258157"/>
                    <a:pt x="1359248" y="1231452"/>
                    <a:pt x="1346479" y="1276143"/>
                  </a:cubicBezTo>
                  <a:cubicBezTo>
                    <a:pt x="1325845" y="1348360"/>
                    <a:pt x="1347106" y="1283680"/>
                    <a:pt x="1326382" y="1366578"/>
                  </a:cubicBezTo>
                  <a:cubicBezTo>
                    <a:pt x="1323813" y="1376854"/>
                    <a:pt x="1318229" y="1386302"/>
                    <a:pt x="1316334" y="1396723"/>
                  </a:cubicBezTo>
                  <a:cubicBezTo>
                    <a:pt x="1311503" y="1423292"/>
                    <a:pt x="1309635" y="1450314"/>
                    <a:pt x="1306285" y="1477110"/>
                  </a:cubicBezTo>
                  <a:cubicBezTo>
                    <a:pt x="1282187" y="1549408"/>
                    <a:pt x="1311431" y="1459101"/>
                    <a:pt x="1286189" y="1547448"/>
                  </a:cubicBezTo>
                  <a:cubicBezTo>
                    <a:pt x="1279562" y="1570641"/>
                    <a:pt x="1264532" y="1608737"/>
                    <a:pt x="1256044" y="1627835"/>
                  </a:cubicBezTo>
                  <a:cubicBezTo>
                    <a:pt x="1249960" y="1641523"/>
                    <a:pt x="1243379" y="1655023"/>
                    <a:pt x="1235947" y="1668029"/>
                  </a:cubicBezTo>
                  <a:cubicBezTo>
                    <a:pt x="1229955" y="1678514"/>
                    <a:pt x="1220090" y="1686866"/>
                    <a:pt x="1215850" y="1698174"/>
                  </a:cubicBezTo>
                  <a:cubicBezTo>
                    <a:pt x="1209853" y="1714165"/>
                    <a:pt x="1210296" y="1731938"/>
                    <a:pt x="1205802" y="1748415"/>
                  </a:cubicBezTo>
                  <a:cubicBezTo>
                    <a:pt x="1200228" y="1768853"/>
                    <a:pt x="1192404" y="1788609"/>
                    <a:pt x="1185705" y="1808706"/>
                  </a:cubicBezTo>
                  <a:cubicBezTo>
                    <a:pt x="1146661" y="1867272"/>
                    <a:pt x="1167976" y="1827009"/>
                    <a:pt x="1145512" y="1939334"/>
                  </a:cubicBezTo>
                  <a:cubicBezTo>
                    <a:pt x="1140095" y="1966418"/>
                    <a:pt x="1127337" y="1992168"/>
                    <a:pt x="1125415" y="2019721"/>
                  </a:cubicBezTo>
                  <a:cubicBezTo>
                    <a:pt x="1117253" y="2136715"/>
                    <a:pt x="1119708" y="2254215"/>
                    <a:pt x="1115367" y="2371413"/>
                  </a:cubicBezTo>
                  <a:cubicBezTo>
                    <a:pt x="1113008" y="2435097"/>
                    <a:pt x="1110400" y="2498807"/>
                    <a:pt x="1105318" y="2562332"/>
                  </a:cubicBezTo>
                  <a:cubicBezTo>
                    <a:pt x="1102419" y="2598565"/>
                    <a:pt x="1093826" y="2628397"/>
                    <a:pt x="1085222" y="2662815"/>
                  </a:cubicBezTo>
                  <a:cubicBezTo>
                    <a:pt x="1078523" y="2676213"/>
                    <a:pt x="1070385" y="2688983"/>
                    <a:pt x="1065125" y="2703009"/>
                  </a:cubicBezTo>
                  <a:cubicBezTo>
                    <a:pt x="1060276" y="2715940"/>
                    <a:pt x="1058871" y="2729923"/>
                    <a:pt x="1055077" y="2743202"/>
                  </a:cubicBezTo>
                  <a:cubicBezTo>
                    <a:pt x="1052167" y="2753386"/>
                    <a:pt x="1045669" y="2762774"/>
                    <a:pt x="1045028" y="2773347"/>
                  </a:cubicBezTo>
                  <a:cubicBezTo>
                    <a:pt x="1038946" y="2873702"/>
                    <a:pt x="1038329" y="2974314"/>
                    <a:pt x="1034980" y="3074798"/>
                  </a:cubicBezTo>
                  <a:cubicBezTo>
                    <a:pt x="1050166" y="3135542"/>
                    <a:pt x="1040661" y="3101890"/>
                    <a:pt x="1065125" y="3175281"/>
                  </a:cubicBezTo>
                  <a:cubicBezTo>
                    <a:pt x="1073859" y="3201484"/>
                    <a:pt x="1082721" y="3228161"/>
                    <a:pt x="1085222" y="3255668"/>
                  </a:cubicBezTo>
                  <a:cubicBezTo>
                    <a:pt x="1092809" y="3339127"/>
                    <a:pt x="1091921" y="3423141"/>
                    <a:pt x="1095270" y="3506877"/>
                  </a:cubicBezTo>
                  <a:cubicBezTo>
                    <a:pt x="1091921" y="3523624"/>
                    <a:pt x="1088927" y="3540447"/>
                    <a:pt x="1085222" y="3557119"/>
                  </a:cubicBezTo>
                  <a:cubicBezTo>
                    <a:pt x="1082226" y="3570600"/>
                    <a:pt x="1076547" y="3583570"/>
                    <a:pt x="1075173" y="3597312"/>
                  </a:cubicBezTo>
                  <a:cubicBezTo>
                    <a:pt x="1064150" y="3707536"/>
                    <a:pt x="1057766" y="3971497"/>
                    <a:pt x="1055077" y="4049488"/>
                  </a:cubicBezTo>
                  <a:lnTo>
                    <a:pt x="1034980" y="4129875"/>
                  </a:lnTo>
                  <a:cubicBezTo>
                    <a:pt x="1029842" y="4150426"/>
                    <a:pt x="1021582" y="4170068"/>
                    <a:pt x="1014883" y="4190165"/>
                  </a:cubicBezTo>
                  <a:cubicBezTo>
                    <a:pt x="1006149" y="4216368"/>
                    <a:pt x="1002053" y="4243905"/>
                    <a:pt x="994786" y="4270552"/>
                  </a:cubicBezTo>
                  <a:cubicBezTo>
                    <a:pt x="991999" y="4280771"/>
                    <a:pt x="987648" y="4290513"/>
                    <a:pt x="984738" y="4300697"/>
                  </a:cubicBezTo>
                  <a:cubicBezTo>
                    <a:pt x="980944" y="4313976"/>
                    <a:pt x="978039" y="4327492"/>
                    <a:pt x="974690" y="4340890"/>
                  </a:cubicBezTo>
                  <a:cubicBezTo>
                    <a:pt x="969552" y="4361441"/>
                    <a:pt x="960680" y="4380890"/>
                    <a:pt x="954593" y="4401180"/>
                  </a:cubicBezTo>
                  <a:cubicBezTo>
                    <a:pt x="950625" y="4414408"/>
                    <a:pt x="948339" y="4428095"/>
                    <a:pt x="944545" y="4441374"/>
                  </a:cubicBezTo>
                  <a:cubicBezTo>
                    <a:pt x="941635" y="4451558"/>
                    <a:pt x="935225" y="4460952"/>
                    <a:pt x="934496" y="4471519"/>
                  </a:cubicBezTo>
                  <a:cubicBezTo>
                    <a:pt x="929871" y="4538584"/>
                    <a:pt x="926635" y="4585642"/>
                    <a:pt x="924771" y="4622188"/>
                  </a:cubicBezTo>
                  <a:lnTo>
                    <a:pt x="923660" y="4652389"/>
                  </a:lnTo>
                  <a:lnTo>
                    <a:pt x="0" y="4652389"/>
                  </a:lnTo>
                  <a:lnTo>
                    <a:pt x="10048" y="4622244"/>
                  </a:lnTo>
                  <a:cubicBezTo>
                    <a:pt x="34513" y="4548848"/>
                    <a:pt x="25007" y="4582509"/>
                    <a:pt x="40193" y="4521760"/>
                  </a:cubicBezTo>
                  <a:cubicBezTo>
                    <a:pt x="47019" y="4512658"/>
                    <a:pt x="83089" y="4466114"/>
                    <a:pt x="90435" y="4451422"/>
                  </a:cubicBezTo>
                  <a:cubicBezTo>
                    <a:pt x="95172" y="4441948"/>
                    <a:pt x="97134" y="4431325"/>
                    <a:pt x="100483" y="4421277"/>
                  </a:cubicBezTo>
                  <a:lnTo>
                    <a:pt x="130628" y="4391132"/>
                  </a:lnTo>
                  <a:cubicBezTo>
                    <a:pt x="141220" y="4380540"/>
                    <a:pt x="144026" y="4364336"/>
                    <a:pt x="150725" y="4350938"/>
                  </a:cubicBezTo>
                  <a:lnTo>
                    <a:pt x="170822" y="4310745"/>
                  </a:lnTo>
                  <a:cubicBezTo>
                    <a:pt x="184220" y="4283949"/>
                    <a:pt x="196669" y="4256658"/>
                    <a:pt x="211015" y="4230358"/>
                  </a:cubicBezTo>
                  <a:cubicBezTo>
                    <a:pt x="224817" y="4205055"/>
                    <a:pt x="243825" y="4189551"/>
                    <a:pt x="251208" y="4160020"/>
                  </a:cubicBezTo>
                  <a:cubicBezTo>
                    <a:pt x="257757" y="4133822"/>
                    <a:pt x="257907" y="4106429"/>
                    <a:pt x="261257" y="4079633"/>
                  </a:cubicBezTo>
                  <a:lnTo>
                    <a:pt x="271305" y="4049488"/>
                  </a:lnTo>
                  <a:cubicBezTo>
                    <a:pt x="283677" y="4012370"/>
                    <a:pt x="295148" y="3922780"/>
                    <a:pt x="301450" y="3878666"/>
                  </a:cubicBezTo>
                  <a:cubicBezTo>
                    <a:pt x="301450" y="3878666"/>
                    <a:pt x="315973" y="3838813"/>
                    <a:pt x="321547" y="3818376"/>
                  </a:cubicBezTo>
                  <a:cubicBezTo>
                    <a:pt x="383714" y="3590431"/>
                    <a:pt x="287499" y="3917444"/>
                    <a:pt x="341644" y="3727941"/>
                  </a:cubicBezTo>
                  <a:cubicBezTo>
                    <a:pt x="353970" y="3684802"/>
                    <a:pt x="357962" y="3696058"/>
                    <a:pt x="361740" y="3637506"/>
                  </a:cubicBezTo>
                  <a:cubicBezTo>
                    <a:pt x="378843" y="3372421"/>
                    <a:pt x="370895" y="3358577"/>
                    <a:pt x="361740" y="3074798"/>
                  </a:cubicBezTo>
                  <a:cubicBezTo>
                    <a:pt x="380256" y="2760043"/>
                    <a:pt x="369139" y="2960954"/>
                    <a:pt x="391885" y="2471897"/>
                  </a:cubicBezTo>
                  <a:cubicBezTo>
                    <a:pt x="397885" y="2435898"/>
                    <a:pt x="408286" y="2376380"/>
                    <a:pt x="411982" y="2341268"/>
                  </a:cubicBezTo>
                  <a:cubicBezTo>
                    <a:pt x="416204" y="2301157"/>
                    <a:pt x="418378" y="2260855"/>
                    <a:pt x="422030" y="2220688"/>
                  </a:cubicBezTo>
                  <a:cubicBezTo>
                    <a:pt x="425078" y="2187165"/>
                    <a:pt x="428729" y="2153699"/>
                    <a:pt x="432079" y="2120204"/>
                  </a:cubicBezTo>
                  <a:cubicBezTo>
                    <a:pt x="432079" y="2120204"/>
                    <a:pt x="449033" y="2080863"/>
                    <a:pt x="452175" y="2059914"/>
                  </a:cubicBezTo>
                  <a:cubicBezTo>
                    <a:pt x="459149" y="2013422"/>
                    <a:pt x="458874" y="1966129"/>
                    <a:pt x="462224" y="1919237"/>
                  </a:cubicBezTo>
                  <a:cubicBezTo>
                    <a:pt x="462224" y="1919237"/>
                    <a:pt x="475054" y="1865498"/>
                    <a:pt x="482321" y="1838851"/>
                  </a:cubicBezTo>
                  <a:cubicBezTo>
                    <a:pt x="485108" y="1828632"/>
                    <a:pt x="489020" y="1818754"/>
                    <a:pt x="492369" y="1808706"/>
                  </a:cubicBezTo>
                  <a:cubicBezTo>
                    <a:pt x="520121" y="1767078"/>
                    <a:pt x="511491" y="1784508"/>
                    <a:pt x="532562" y="1728319"/>
                  </a:cubicBezTo>
                  <a:cubicBezTo>
                    <a:pt x="536281" y="1718401"/>
                    <a:pt x="540870" y="1708622"/>
                    <a:pt x="542611" y="1698174"/>
                  </a:cubicBezTo>
                  <a:cubicBezTo>
                    <a:pt x="547597" y="1668256"/>
                    <a:pt x="547673" y="1637656"/>
                    <a:pt x="552659" y="1607738"/>
                  </a:cubicBezTo>
                  <a:cubicBezTo>
                    <a:pt x="554400" y="1597290"/>
                    <a:pt x="560138" y="1587869"/>
                    <a:pt x="562707" y="1577593"/>
                  </a:cubicBezTo>
                  <a:cubicBezTo>
                    <a:pt x="566849" y="1561024"/>
                    <a:pt x="569406" y="1544099"/>
                    <a:pt x="572756" y="1527352"/>
                  </a:cubicBezTo>
                  <a:lnTo>
                    <a:pt x="602901" y="1497207"/>
                  </a:lnTo>
                  <a:cubicBezTo>
                    <a:pt x="615820" y="1484288"/>
                    <a:pt x="630171" y="1366605"/>
                    <a:pt x="633046" y="1346481"/>
                  </a:cubicBezTo>
                  <a:cubicBezTo>
                    <a:pt x="633046" y="1346481"/>
                    <a:pt x="663765" y="1294516"/>
                    <a:pt x="673239" y="1266095"/>
                  </a:cubicBezTo>
                  <a:cubicBezTo>
                    <a:pt x="680729" y="1243626"/>
                    <a:pt x="679938" y="1219202"/>
                    <a:pt x="683288" y="1195756"/>
                  </a:cubicBezTo>
                  <a:cubicBezTo>
                    <a:pt x="689987" y="1185708"/>
                    <a:pt x="697983" y="1176413"/>
                    <a:pt x="703384" y="1165611"/>
                  </a:cubicBezTo>
                  <a:cubicBezTo>
                    <a:pt x="720523" y="1131333"/>
                    <a:pt x="719427" y="1075433"/>
                    <a:pt x="723481" y="1045031"/>
                  </a:cubicBezTo>
                  <a:cubicBezTo>
                    <a:pt x="730756" y="990470"/>
                    <a:pt x="738503" y="959805"/>
                    <a:pt x="753626" y="904354"/>
                  </a:cubicBezTo>
                  <a:cubicBezTo>
                    <a:pt x="756413" y="894135"/>
                    <a:pt x="763132" y="884787"/>
                    <a:pt x="763674" y="874209"/>
                  </a:cubicBezTo>
                  <a:cubicBezTo>
                    <a:pt x="769852" y="753740"/>
                    <a:pt x="770373" y="633048"/>
                    <a:pt x="773723" y="512468"/>
                  </a:cubicBezTo>
                  <a:cubicBezTo>
                    <a:pt x="770373" y="495721"/>
                    <a:pt x="767379" y="478898"/>
                    <a:pt x="763674" y="462226"/>
                  </a:cubicBezTo>
                  <a:cubicBezTo>
                    <a:pt x="756270" y="428910"/>
                    <a:pt x="746056" y="393061"/>
                    <a:pt x="733529" y="361743"/>
                  </a:cubicBezTo>
                  <a:cubicBezTo>
                    <a:pt x="700248" y="278540"/>
                    <a:pt x="722695" y="367857"/>
                    <a:pt x="703384" y="271308"/>
                  </a:cubicBezTo>
                  <a:cubicBezTo>
                    <a:pt x="677413" y="232350"/>
                    <a:pt x="687107" y="252620"/>
                    <a:pt x="673239" y="211018"/>
                  </a:cubicBezTo>
                  <a:cubicBezTo>
                    <a:pt x="627687" y="74372"/>
                    <a:pt x="649647" y="173882"/>
                    <a:pt x="612949" y="100486"/>
                  </a:cubicBezTo>
                  <a:cubicBezTo>
                    <a:pt x="608212" y="91012"/>
                    <a:pt x="607073" y="80076"/>
                    <a:pt x="602901" y="70341"/>
                  </a:cubicBezTo>
                  <a:cubicBezTo>
                    <a:pt x="597000" y="56573"/>
                    <a:pt x="589503" y="43545"/>
                    <a:pt x="582804" y="30147"/>
                  </a:cubicBezTo>
                  <a:cubicBezTo>
                    <a:pt x="578067" y="20674"/>
                    <a:pt x="575010" y="10518"/>
                    <a:pt x="572153" y="27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93442" y="3074796"/>
              <a:ext cx="11339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River</a:t>
              </a:r>
              <a:endParaRPr lang="fi-FI" dirty="0">
                <a:solidFill>
                  <a:srgbClr val="0070C0"/>
                </a:solidFill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>
              <a:off x="3918857" y="3326004"/>
              <a:ext cx="281354" cy="22106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86141" y="3588936"/>
              <a:ext cx="25638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ysClr val="windowText" lastClr="000000"/>
                  </a:solidFill>
                </a:rPr>
                <a:t>Unreachable</a:t>
              </a:r>
              <a:endParaRPr lang="fi-FI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H="1">
              <a:off x="5647174" y="4160018"/>
              <a:ext cx="361740" cy="2914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/>
          <p:cNvSpPr/>
          <p:nvPr/>
        </p:nvSpPr>
        <p:spPr>
          <a:xfrm>
            <a:off x="3506875" y="4240404"/>
            <a:ext cx="1527349" cy="1307782"/>
          </a:xfrm>
          <a:custGeom>
            <a:avLst/>
            <a:gdLst>
              <a:gd name="connsiteX0" fmla="*/ 0 w 1527349"/>
              <a:gd name="connsiteY0" fmla="*/ 0 h 1307782"/>
              <a:gd name="connsiteX1" fmla="*/ 261257 w 1527349"/>
              <a:gd name="connsiteY1" fmla="*/ 411983 h 1307782"/>
              <a:gd name="connsiteX2" fmla="*/ 291402 w 1527349"/>
              <a:gd name="connsiteY2" fmla="*/ 432080 h 1307782"/>
              <a:gd name="connsiteX3" fmla="*/ 321547 w 1527349"/>
              <a:gd name="connsiteY3" fmla="*/ 462225 h 1307782"/>
              <a:gd name="connsiteX4" fmla="*/ 351692 w 1527349"/>
              <a:gd name="connsiteY4" fmla="*/ 482321 h 1307782"/>
              <a:gd name="connsiteX5" fmla="*/ 391885 w 1527349"/>
              <a:gd name="connsiteY5" fmla="*/ 522515 h 1307782"/>
              <a:gd name="connsiteX6" fmla="*/ 432079 w 1527349"/>
              <a:gd name="connsiteY6" fmla="*/ 542611 h 1307782"/>
              <a:gd name="connsiteX7" fmla="*/ 462224 w 1527349"/>
              <a:gd name="connsiteY7" fmla="*/ 562708 h 1307782"/>
              <a:gd name="connsiteX8" fmla="*/ 482321 w 1527349"/>
              <a:gd name="connsiteY8" fmla="*/ 602901 h 1307782"/>
              <a:gd name="connsiteX9" fmla="*/ 542611 w 1527349"/>
              <a:gd name="connsiteY9" fmla="*/ 663192 h 1307782"/>
              <a:gd name="connsiteX10" fmla="*/ 592852 w 1527349"/>
              <a:gd name="connsiteY10" fmla="*/ 733530 h 1307782"/>
              <a:gd name="connsiteX11" fmla="*/ 612949 w 1527349"/>
              <a:gd name="connsiteY11" fmla="*/ 763675 h 1307782"/>
              <a:gd name="connsiteX12" fmla="*/ 673239 w 1527349"/>
              <a:gd name="connsiteY12" fmla="*/ 823965 h 1307782"/>
              <a:gd name="connsiteX13" fmla="*/ 723481 w 1527349"/>
              <a:gd name="connsiteY13" fmla="*/ 874207 h 1307782"/>
              <a:gd name="connsiteX14" fmla="*/ 743578 w 1527349"/>
              <a:gd name="connsiteY14" fmla="*/ 904352 h 1307782"/>
              <a:gd name="connsiteX15" fmla="*/ 773723 w 1527349"/>
              <a:gd name="connsiteY15" fmla="*/ 914400 h 1307782"/>
              <a:gd name="connsiteX16" fmla="*/ 803868 w 1527349"/>
              <a:gd name="connsiteY16" fmla="*/ 934497 h 1307782"/>
              <a:gd name="connsiteX17" fmla="*/ 864158 w 1527349"/>
              <a:gd name="connsiteY17" fmla="*/ 994787 h 1307782"/>
              <a:gd name="connsiteX18" fmla="*/ 894303 w 1527349"/>
              <a:gd name="connsiteY18" fmla="*/ 1024932 h 1307782"/>
              <a:gd name="connsiteX19" fmla="*/ 924448 w 1527349"/>
              <a:gd name="connsiteY19" fmla="*/ 1065126 h 1307782"/>
              <a:gd name="connsiteX20" fmla="*/ 974690 w 1527349"/>
              <a:gd name="connsiteY20" fmla="*/ 1125416 h 1307782"/>
              <a:gd name="connsiteX21" fmla="*/ 1065125 w 1527349"/>
              <a:gd name="connsiteY21" fmla="*/ 1175658 h 1307782"/>
              <a:gd name="connsiteX22" fmla="*/ 1145512 w 1527349"/>
              <a:gd name="connsiteY22" fmla="*/ 1195754 h 1307782"/>
              <a:gd name="connsiteX23" fmla="*/ 1175657 w 1527349"/>
              <a:gd name="connsiteY23" fmla="*/ 1215851 h 1307782"/>
              <a:gd name="connsiteX24" fmla="*/ 1235947 w 1527349"/>
              <a:gd name="connsiteY24" fmla="*/ 1235948 h 1307782"/>
              <a:gd name="connsiteX25" fmla="*/ 1316334 w 1527349"/>
              <a:gd name="connsiteY25" fmla="*/ 1256044 h 1307782"/>
              <a:gd name="connsiteX26" fmla="*/ 1356527 w 1527349"/>
              <a:gd name="connsiteY26" fmla="*/ 1266093 h 1307782"/>
              <a:gd name="connsiteX27" fmla="*/ 1396721 w 1527349"/>
              <a:gd name="connsiteY27" fmla="*/ 1276141 h 1307782"/>
              <a:gd name="connsiteX28" fmla="*/ 1426866 w 1527349"/>
              <a:gd name="connsiteY28" fmla="*/ 1286189 h 1307782"/>
              <a:gd name="connsiteX29" fmla="*/ 1457011 w 1527349"/>
              <a:gd name="connsiteY29" fmla="*/ 1306286 h 1307782"/>
              <a:gd name="connsiteX30" fmla="*/ 1507252 w 1527349"/>
              <a:gd name="connsiteY30" fmla="*/ 1266093 h 1307782"/>
              <a:gd name="connsiteX31" fmla="*/ 1527349 w 1527349"/>
              <a:gd name="connsiteY31" fmla="*/ 1235948 h 1307782"/>
              <a:gd name="connsiteX32" fmla="*/ 1517301 w 1527349"/>
              <a:gd name="connsiteY32" fmla="*/ 974691 h 1307782"/>
              <a:gd name="connsiteX33" fmla="*/ 1507252 w 1527349"/>
              <a:gd name="connsiteY33" fmla="*/ 944545 h 1307782"/>
              <a:gd name="connsiteX34" fmla="*/ 1497204 w 1527349"/>
              <a:gd name="connsiteY34" fmla="*/ 894304 h 1307782"/>
              <a:gd name="connsiteX35" fmla="*/ 1457011 w 1527349"/>
              <a:gd name="connsiteY35" fmla="*/ 834014 h 1307782"/>
              <a:gd name="connsiteX36" fmla="*/ 1436914 w 1527349"/>
              <a:gd name="connsiteY36" fmla="*/ 773723 h 1307782"/>
              <a:gd name="connsiteX37" fmla="*/ 1426866 w 1527349"/>
              <a:gd name="connsiteY37" fmla="*/ 452176 h 1307782"/>
              <a:gd name="connsiteX38" fmla="*/ 1416817 w 1527349"/>
              <a:gd name="connsiteY38" fmla="*/ 391886 h 1307782"/>
              <a:gd name="connsiteX39" fmla="*/ 1376624 w 1527349"/>
              <a:gd name="connsiteY39" fmla="*/ 371789 h 1307782"/>
              <a:gd name="connsiteX40" fmla="*/ 1346479 w 1527349"/>
              <a:gd name="connsiteY40" fmla="*/ 351693 h 1307782"/>
              <a:gd name="connsiteX41" fmla="*/ 1306285 w 1527349"/>
              <a:gd name="connsiteY41" fmla="*/ 321548 h 130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27349" h="1307782">
                <a:moveTo>
                  <a:pt x="0" y="0"/>
                </a:moveTo>
                <a:cubicBezTo>
                  <a:pt x="87086" y="137328"/>
                  <a:pt x="170334" y="277165"/>
                  <a:pt x="261257" y="411983"/>
                </a:cubicBezTo>
                <a:cubicBezTo>
                  <a:pt x="268010" y="421995"/>
                  <a:pt x="282124" y="424349"/>
                  <a:pt x="291402" y="432080"/>
                </a:cubicBezTo>
                <a:cubicBezTo>
                  <a:pt x="302319" y="441177"/>
                  <a:pt x="310630" y="453128"/>
                  <a:pt x="321547" y="462225"/>
                </a:cubicBezTo>
                <a:cubicBezTo>
                  <a:pt x="330824" y="469956"/>
                  <a:pt x="342523" y="474462"/>
                  <a:pt x="351692" y="482321"/>
                </a:cubicBezTo>
                <a:cubicBezTo>
                  <a:pt x="366078" y="494652"/>
                  <a:pt x="376727" y="511147"/>
                  <a:pt x="391885" y="522515"/>
                </a:cubicBezTo>
                <a:cubicBezTo>
                  <a:pt x="403868" y="531503"/>
                  <a:pt x="419073" y="535179"/>
                  <a:pt x="432079" y="542611"/>
                </a:cubicBezTo>
                <a:cubicBezTo>
                  <a:pt x="442565" y="548603"/>
                  <a:pt x="452176" y="556009"/>
                  <a:pt x="462224" y="562708"/>
                </a:cubicBezTo>
                <a:cubicBezTo>
                  <a:pt x="468923" y="576106"/>
                  <a:pt x="472964" y="591204"/>
                  <a:pt x="482321" y="602901"/>
                </a:cubicBezTo>
                <a:cubicBezTo>
                  <a:pt x="500076" y="625094"/>
                  <a:pt x="526846" y="639544"/>
                  <a:pt x="542611" y="663192"/>
                </a:cubicBezTo>
                <a:cubicBezTo>
                  <a:pt x="589959" y="734216"/>
                  <a:pt x="530552" y="646311"/>
                  <a:pt x="592852" y="733530"/>
                </a:cubicBezTo>
                <a:cubicBezTo>
                  <a:pt x="599871" y="743357"/>
                  <a:pt x="604926" y="754649"/>
                  <a:pt x="612949" y="763675"/>
                </a:cubicBezTo>
                <a:cubicBezTo>
                  <a:pt x="631831" y="784917"/>
                  <a:pt x="657474" y="800317"/>
                  <a:pt x="673239" y="823965"/>
                </a:cubicBezTo>
                <a:cubicBezTo>
                  <a:pt x="700035" y="864158"/>
                  <a:pt x="683288" y="847411"/>
                  <a:pt x="723481" y="874207"/>
                </a:cubicBezTo>
                <a:cubicBezTo>
                  <a:pt x="730180" y="884255"/>
                  <a:pt x="734148" y="896808"/>
                  <a:pt x="743578" y="904352"/>
                </a:cubicBezTo>
                <a:cubicBezTo>
                  <a:pt x="751849" y="910969"/>
                  <a:pt x="764249" y="909663"/>
                  <a:pt x="773723" y="914400"/>
                </a:cubicBezTo>
                <a:cubicBezTo>
                  <a:pt x="784525" y="919801"/>
                  <a:pt x="794842" y="926474"/>
                  <a:pt x="803868" y="934497"/>
                </a:cubicBezTo>
                <a:cubicBezTo>
                  <a:pt x="825110" y="953379"/>
                  <a:pt x="844061" y="974690"/>
                  <a:pt x="864158" y="994787"/>
                </a:cubicBezTo>
                <a:cubicBezTo>
                  <a:pt x="874206" y="1004835"/>
                  <a:pt x="885777" y="1013564"/>
                  <a:pt x="894303" y="1024932"/>
                </a:cubicBezTo>
                <a:cubicBezTo>
                  <a:pt x="904351" y="1038330"/>
                  <a:pt x="914714" y="1051498"/>
                  <a:pt x="924448" y="1065126"/>
                </a:cubicBezTo>
                <a:cubicBezTo>
                  <a:pt x="945182" y="1094153"/>
                  <a:pt x="944532" y="1101960"/>
                  <a:pt x="974690" y="1125416"/>
                </a:cubicBezTo>
                <a:cubicBezTo>
                  <a:pt x="1014066" y="1156041"/>
                  <a:pt x="1025103" y="1164743"/>
                  <a:pt x="1065125" y="1175658"/>
                </a:cubicBezTo>
                <a:cubicBezTo>
                  <a:pt x="1091772" y="1182925"/>
                  <a:pt x="1145512" y="1195754"/>
                  <a:pt x="1145512" y="1195754"/>
                </a:cubicBezTo>
                <a:cubicBezTo>
                  <a:pt x="1155560" y="1202453"/>
                  <a:pt x="1164621" y="1210946"/>
                  <a:pt x="1175657" y="1215851"/>
                </a:cubicBezTo>
                <a:cubicBezTo>
                  <a:pt x="1195015" y="1224455"/>
                  <a:pt x="1215396" y="1230810"/>
                  <a:pt x="1235947" y="1235948"/>
                </a:cubicBezTo>
                <a:lnTo>
                  <a:pt x="1316334" y="1256044"/>
                </a:lnTo>
                <a:lnTo>
                  <a:pt x="1356527" y="1266093"/>
                </a:lnTo>
                <a:cubicBezTo>
                  <a:pt x="1369925" y="1269443"/>
                  <a:pt x="1383619" y="1271774"/>
                  <a:pt x="1396721" y="1276141"/>
                </a:cubicBezTo>
                <a:lnTo>
                  <a:pt x="1426866" y="1286189"/>
                </a:lnTo>
                <a:cubicBezTo>
                  <a:pt x="1436914" y="1292888"/>
                  <a:pt x="1445056" y="1304578"/>
                  <a:pt x="1457011" y="1306286"/>
                </a:cubicBezTo>
                <a:cubicBezTo>
                  <a:pt x="1506999" y="1313428"/>
                  <a:pt x="1493206" y="1294185"/>
                  <a:pt x="1507252" y="1266093"/>
                </a:cubicBezTo>
                <a:cubicBezTo>
                  <a:pt x="1512653" y="1255291"/>
                  <a:pt x="1520650" y="1245996"/>
                  <a:pt x="1527349" y="1235948"/>
                </a:cubicBezTo>
                <a:cubicBezTo>
                  <a:pt x="1524000" y="1148862"/>
                  <a:pt x="1523297" y="1061635"/>
                  <a:pt x="1517301" y="974691"/>
                </a:cubicBezTo>
                <a:cubicBezTo>
                  <a:pt x="1516572" y="964124"/>
                  <a:pt x="1509821" y="954821"/>
                  <a:pt x="1507252" y="944545"/>
                </a:cubicBezTo>
                <a:cubicBezTo>
                  <a:pt x="1503110" y="927976"/>
                  <a:pt x="1504271" y="909852"/>
                  <a:pt x="1497204" y="894304"/>
                </a:cubicBezTo>
                <a:cubicBezTo>
                  <a:pt x="1487209" y="872316"/>
                  <a:pt x="1464649" y="856928"/>
                  <a:pt x="1457011" y="834014"/>
                </a:cubicBezTo>
                <a:lnTo>
                  <a:pt x="1436914" y="773723"/>
                </a:lnTo>
                <a:cubicBezTo>
                  <a:pt x="1433565" y="666541"/>
                  <a:pt x="1432502" y="559262"/>
                  <a:pt x="1426866" y="452176"/>
                </a:cubicBezTo>
                <a:cubicBezTo>
                  <a:pt x="1425795" y="431830"/>
                  <a:pt x="1427615" y="409163"/>
                  <a:pt x="1416817" y="391886"/>
                </a:cubicBezTo>
                <a:cubicBezTo>
                  <a:pt x="1408878" y="379184"/>
                  <a:pt x="1389630" y="379221"/>
                  <a:pt x="1376624" y="371789"/>
                </a:cubicBezTo>
                <a:cubicBezTo>
                  <a:pt x="1366139" y="365797"/>
                  <a:pt x="1355756" y="359424"/>
                  <a:pt x="1346479" y="351693"/>
                </a:cubicBezTo>
                <a:cubicBezTo>
                  <a:pt x="1307462" y="319179"/>
                  <a:pt x="1332077" y="321548"/>
                  <a:pt x="1306285" y="32154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42" y="4250645"/>
            <a:ext cx="667892" cy="5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7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orienteering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468425" y="1371989"/>
            <a:ext cx="35314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i-FI" sz="2800" b="1" dirty="0">
                <a:latin typeface="Tahoma" panose="020B0604030504040204" pitchFamily="34" charset="0"/>
              </a:rPr>
              <a:t>Rules:</a:t>
            </a:r>
          </a:p>
          <a:p>
            <a:pPr>
              <a:buFontTx/>
              <a:buChar char="•"/>
            </a:pPr>
            <a:r>
              <a:rPr lang="en-GB" altLang="fi-FI" sz="2800" dirty="0">
                <a:latin typeface="Tahoma" panose="020B0604030504040204" pitchFamily="34" charset="0"/>
              </a:rPr>
              <a:t> Find all targets</a:t>
            </a:r>
          </a:p>
          <a:p>
            <a:pPr>
              <a:buFontTx/>
              <a:buChar char="•"/>
            </a:pPr>
            <a:r>
              <a:rPr lang="en-GB" altLang="fi-FI" sz="2800" dirty="0">
                <a:latin typeface="Tahoma" panose="020B0604030504040204" pitchFamily="34" charset="0"/>
              </a:rPr>
              <a:t> In a given order</a:t>
            </a:r>
          </a:p>
          <a:p>
            <a:pPr>
              <a:buFontTx/>
              <a:buChar char="•"/>
            </a:pPr>
            <a:r>
              <a:rPr lang="en-GB" altLang="fi-FI" sz="2800" dirty="0">
                <a:latin typeface="Tahoma" panose="020B0604030504040204" pitchFamily="34" charset="0"/>
              </a:rPr>
              <a:t> Fastest wins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8477" y="1438834"/>
            <a:ext cx="4443505" cy="5257802"/>
            <a:chOff x="614680" y="1438834"/>
            <a:chExt cx="4443505" cy="525780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80" y="1438834"/>
              <a:ext cx="4443505" cy="4921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1391099" y="6299604"/>
              <a:ext cx="3532936" cy="397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i-FI" altLang="fi-FI" sz="2200" b="1" dirty="0" err="1">
                  <a:solidFill>
                    <a:srgbClr val="0000FF"/>
                  </a:solidFill>
                </a:rPr>
                <a:t>Map</a:t>
              </a:r>
              <a:r>
                <a:rPr lang="fi-FI" altLang="fi-FI" sz="2200" b="1" dirty="0">
                  <a:solidFill>
                    <a:srgbClr val="0000FF"/>
                  </a:solidFill>
                </a:rPr>
                <a:t> of </a:t>
              </a:r>
              <a:r>
                <a:rPr lang="fi-FI" altLang="fi-FI" sz="2200" b="1" dirty="0" err="1">
                  <a:solidFill>
                    <a:srgbClr val="0000FF"/>
                  </a:solidFill>
                </a:rPr>
                <a:t>target</a:t>
              </a:r>
              <a:r>
                <a:rPr lang="fi-FI" altLang="fi-FI" sz="2200" b="1" dirty="0">
                  <a:solidFill>
                    <a:srgbClr val="0000FF"/>
                  </a:solidFill>
                </a:rPr>
                <a:t> </a:t>
              </a:r>
              <a:r>
                <a:rPr lang="fi-FI" altLang="fi-FI" sz="2200" b="1" dirty="0" err="1">
                  <a:solidFill>
                    <a:srgbClr val="0000FF"/>
                  </a:solidFill>
                </a:rPr>
                <a:t>locations</a:t>
              </a:r>
              <a:endParaRPr lang="fi-FI" altLang="fi-FI" sz="2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22952" y="4267345"/>
            <a:ext cx="2785614" cy="2426724"/>
            <a:chOff x="6554769" y="4095222"/>
            <a:chExt cx="2785614" cy="2426724"/>
          </a:xfrm>
        </p:grpSpPr>
        <p:pic>
          <p:nvPicPr>
            <p:cNvPr id="14" name="Picture 4" descr="RastiMaastos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769" y="4095222"/>
              <a:ext cx="2785614" cy="2089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7509547" y="6124914"/>
              <a:ext cx="1300965" cy="397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i-FI" altLang="fi-FI" sz="2200" b="1" dirty="0">
                  <a:solidFill>
                    <a:srgbClr val="0000FF"/>
                  </a:solidFill>
                </a:rPr>
                <a:t>Target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64086" y="718457"/>
            <a:ext cx="4261757" cy="3363686"/>
            <a:chOff x="6564086" y="718457"/>
            <a:chExt cx="4261757" cy="3363686"/>
          </a:xfrm>
        </p:grpSpPr>
        <p:sp>
          <p:nvSpPr>
            <p:cNvPr id="21" name="Rectangle 20"/>
            <p:cNvSpPr/>
            <p:nvPr/>
          </p:nvSpPr>
          <p:spPr>
            <a:xfrm>
              <a:off x="6564086" y="718457"/>
              <a:ext cx="4261757" cy="3363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265606" y="1338201"/>
              <a:ext cx="3513941" cy="2406010"/>
              <a:chOff x="6802643" y="668730"/>
              <a:chExt cx="3513941" cy="2406010"/>
            </a:xfrm>
          </p:grpSpPr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6802643" y="668730"/>
                <a:ext cx="3513941" cy="393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fi-FI" altLang="fi-FI" sz="2200" b="1" dirty="0" err="1">
                    <a:solidFill>
                      <a:srgbClr val="0000FF"/>
                    </a:solidFill>
                  </a:rPr>
                  <a:t>Devices</a:t>
                </a:r>
                <a:r>
                  <a:rPr lang="fi-FI" altLang="fi-FI" sz="2200" b="1" dirty="0">
                    <a:solidFill>
                      <a:srgbClr val="0000FF"/>
                    </a:solidFill>
                  </a:rPr>
                  <a:t>: </a:t>
                </a:r>
                <a:r>
                  <a:rPr lang="fi-FI" altLang="fi-FI" sz="2200" b="1" dirty="0" err="1">
                    <a:solidFill>
                      <a:srgbClr val="0000FF"/>
                    </a:solidFill>
                  </a:rPr>
                  <a:t>Map</a:t>
                </a:r>
                <a:r>
                  <a:rPr lang="fi-FI" altLang="fi-FI" sz="2200" b="1" dirty="0">
                    <a:solidFill>
                      <a:srgbClr val="0000FF"/>
                    </a:solidFill>
                  </a:rPr>
                  <a:t> and </a:t>
                </a:r>
                <a:r>
                  <a:rPr lang="fi-FI" altLang="fi-FI" sz="2200" b="1" dirty="0" err="1">
                    <a:solidFill>
                      <a:srgbClr val="0000FF"/>
                    </a:solidFill>
                  </a:rPr>
                  <a:t>compass</a:t>
                </a:r>
                <a:endParaRPr lang="fi-FI" altLang="fi-FI" sz="2200" b="1" dirty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20" name="Picture 18" descr="Compas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797" y="1371567"/>
                <a:ext cx="1811394" cy="1703173"/>
              </a:xfrm>
              <a:prstGeom prst="rect">
                <a:avLst/>
              </a:prstGeom>
              <a:noFill/>
              <a:effectLst>
                <a:glow rad="127000">
                  <a:schemeClr val="bg1">
                    <a:lumMod val="65000"/>
                    <a:alpha val="62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0874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fi-FI" dirty="0"/>
          </a:p>
        </p:txBody>
      </p:sp>
      <p:grpSp>
        <p:nvGrpSpPr>
          <p:cNvPr id="18" name="Group 17"/>
          <p:cNvGrpSpPr/>
          <p:nvPr/>
        </p:nvGrpSpPr>
        <p:grpSpPr>
          <a:xfrm>
            <a:off x="8239650" y="1868278"/>
            <a:ext cx="3597310" cy="2743913"/>
            <a:chOff x="0" y="1798651"/>
            <a:chExt cx="6099349" cy="4652389"/>
          </a:xfrm>
        </p:grpSpPr>
        <p:sp>
          <p:nvSpPr>
            <p:cNvPr id="19" name="Rounded Rectangle 18"/>
            <p:cNvSpPr/>
            <p:nvPr/>
          </p:nvSpPr>
          <p:spPr>
            <a:xfrm>
              <a:off x="0" y="1798651"/>
              <a:ext cx="6099349" cy="465238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709895" y="2542233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Oval 33"/>
            <p:cNvSpPr/>
            <p:nvPr/>
          </p:nvSpPr>
          <p:spPr>
            <a:xfrm>
              <a:off x="817266" y="4131547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Oval 34"/>
            <p:cNvSpPr/>
            <p:nvPr/>
          </p:nvSpPr>
          <p:spPr>
            <a:xfrm>
              <a:off x="2748224" y="4414575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Oval 35"/>
            <p:cNvSpPr/>
            <p:nvPr/>
          </p:nvSpPr>
          <p:spPr>
            <a:xfrm>
              <a:off x="3232220" y="3441559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Oval 36"/>
            <p:cNvSpPr/>
            <p:nvPr/>
          </p:nvSpPr>
          <p:spPr>
            <a:xfrm>
              <a:off x="4349262" y="5513194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Oval 37"/>
            <p:cNvSpPr/>
            <p:nvPr/>
          </p:nvSpPr>
          <p:spPr>
            <a:xfrm>
              <a:off x="4670808" y="2850381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22466" y="2854692"/>
            <a:ext cx="3597310" cy="2743913"/>
            <a:chOff x="0" y="1798651"/>
            <a:chExt cx="6099349" cy="4652389"/>
          </a:xfrm>
        </p:grpSpPr>
        <p:sp>
          <p:nvSpPr>
            <p:cNvPr id="40" name="Rounded Rectangle 39"/>
            <p:cNvSpPr/>
            <p:nvPr/>
          </p:nvSpPr>
          <p:spPr>
            <a:xfrm>
              <a:off x="0" y="1798651"/>
              <a:ext cx="6099349" cy="465238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709895" y="2542233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Oval 41"/>
            <p:cNvSpPr/>
            <p:nvPr/>
          </p:nvSpPr>
          <p:spPr>
            <a:xfrm>
              <a:off x="817266" y="4131547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Oval 42"/>
            <p:cNvSpPr/>
            <p:nvPr/>
          </p:nvSpPr>
          <p:spPr>
            <a:xfrm>
              <a:off x="3855648" y="3392340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Oval 43"/>
            <p:cNvSpPr/>
            <p:nvPr/>
          </p:nvSpPr>
          <p:spPr>
            <a:xfrm>
              <a:off x="2380355" y="4071939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Oval 44"/>
            <p:cNvSpPr/>
            <p:nvPr/>
          </p:nvSpPr>
          <p:spPr>
            <a:xfrm>
              <a:off x="5030753" y="5189485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Oval 45"/>
            <p:cNvSpPr/>
            <p:nvPr/>
          </p:nvSpPr>
          <p:spPr>
            <a:xfrm>
              <a:off x="4670808" y="2850381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35428" y="3790863"/>
            <a:ext cx="3597310" cy="2743913"/>
            <a:chOff x="0" y="1798651"/>
            <a:chExt cx="6099349" cy="4652389"/>
          </a:xfrm>
        </p:grpSpPr>
        <p:sp>
          <p:nvSpPr>
            <p:cNvPr id="48" name="Rounded Rectangle 47"/>
            <p:cNvSpPr/>
            <p:nvPr/>
          </p:nvSpPr>
          <p:spPr>
            <a:xfrm>
              <a:off x="0" y="1798651"/>
              <a:ext cx="6099349" cy="465238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624708" y="3411133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Oval 49"/>
            <p:cNvSpPr/>
            <p:nvPr/>
          </p:nvSpPr>
          <p:spPr>
            <a:xfrm>
              <a:off x="817266" y="4131547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Oval 50"/>
            <p:cNvSpPr/>
            <p:nvPr/>
          </p:nvSpPr>
          <p:spPr>
            <a:xfrm>
              <a:off x="3855648" y="3392340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Oval 51"/>
            <p:cNvSpPr/>
            <p:nvPr/>
          </p:nvSpPr>
          <p:spPr>
            <a:xfrm>
              <a:off x="2669989" y="3850454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Oval 52"/>
            <p:cNvSpPr/>
            <p:nvPr/>
          </p:nvSpPr>
          <p:spPr>
            <a:xfrm>
              <a:off x="5030753" y="5189485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Oval 53"/>
            <p:cNvSpPr/>
            <p:nvPr/>
          </p:nvSpPr>
          <p:spPr>
            <a:xfrm>
              <a:off x="4790070" y="4077065"/>
              <a:ext cx="251208" cy="2512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5" name="Right Arrow 54"/>
          <p:cNvSpPr/>
          <p:nvPr/>
        </p:nvSpPr>
        <p:spPr>
          <a:xfrm rot="20777435">
            <a:off x="411982" y="1999623"/>
            <a:ext cx="10942655" cy="492370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92D050"/>
              </a:gs>
              <a:gs pos="100000">
                <a:srgbClr val="92D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Cloud Callout 58"/>
          <p:cNvSpPr/>
          <p:nvPr/>
        </p:nvSpPr>
        <p:spPr>
          <a:xfrm>
            <a:off x="8209503" y="4893547"/>
            <a:ext cx="3848519" cy="1607737"/>
          </a:xfrm>
          <a:prstGeom prst="cloudCallout">
            <a:avLst>
              <a:gd name="adj1" fmla="val -50957"/>
              <a:gd name="adj2" fmla="val 584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TextBox 59"/>
          <p:cNvSpPr txBox="1"/>
          <p:nvPr/>
        </p:nvSpPr>
        <p:spPr>
          <a:xfrm>
            <a:off x="8490857" y="5149779"/>
            <a:ext cx="3305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makes the difficulty </a:t>
            </a:r>
            <a:r>
              <a:rPr lang="en-US" sz="2800" dirty="0" smtClean="0"/>
              <a:t>change?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69462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Automatic</a:t>
            </a:r>
            <a:r>
              <a:rPr lang="fi-FI" dirty="0" smtClean="0"/>
              <a:t> </a:t>
            </a:r>
            <a:r>
              <a:rPr lang="fi-FI" dirty="0" err="1" smtClean="0"/>
              <a:t>game</a:t>
            </a:r>
            <a:r>
              <a:rPr lang="fi-FI" dirty="0" smtClean="0"/>
              <a:t> </a:t>
            </a:r>
            <a:r>
              <a:rPr lang="fi-FI" dirty="0" err="1" smtClean="0"/>
              <a:t>creation</a:t>
            </a:r>
            <a:endParaRPr lang="fi-FI" dirty="0"/>
          </a:p>
        </p:txBody>
      </p:sp>
      <p:grpSp>
        <p:nvGrpSpPr>
          <p:cNvPr id="3" name="Group 2"/>
          <p:cNvGrpSpPr/>
          <p:nvPr/>
        </p:nvGrpSpPr>
        <p:grpSpPr>
          <a:xfrm>
            <a:off x="1701574" y="1975078"/>
            <a:ext cx="8389937" cy="3760787"/>
            <a:chOff x="395288" y="2024063"/>
            <a:chExt cx="8389937" cy="3760787"/>
          </a:xfrm>
        </p:grpSpPr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395288" y="2024063"/>
              <a:ext cx="5113337" cy="3760787"/>
              <a:chOff x="-1440668" y="-135396"/>
              <a:chExt cx="8334375" cy="6128767"/>
            </a:xfrm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61"/>
              <a:stretch>
                <a:fillRect/>
              </a:stretch>
            </p:blipFill>
            <p:spPr bwMode="auto">
              <a:xfrm>
                <a:off x="-1440668" y="-135396"/>
                <a:ext cx="8334375" cy="6128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17" t="8360" r="39706" b="64767"/>
              <a:stretch>
                <a:fillRect/>
              </a:stretch>
            </p:blipFill>
            <p:spPr bwMode="auto">
              <a:xfrm>
                <a:off x="2555776" y="1196752"/>
                <a:ext cx="2808312" cy="16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roup 43"/>
            <p:cNvGrpSpPr>
              <a:grpSpLocks/>
            </p:cNvGrpSpPr>
            <p:nvPr/>
          </p:nvGrpSpPr>
          <p:grpSpPr bwMode="auto">
            <a:xfrm>
              <a:off x="3527425" y="3176588"/>
              <a:ext cx="1360488" cy="1716087"/>
              <a:chOff x="4939468" y="3493579"/>
              <a:chExt cx="1360724" cy="1716137"/>
            </a:xfrm>
          </p:grpSpPr>
          <p:pic>
            <p:nvPicPr>
              <p:cNvPr id="20" name="Picture 6" descr="anim_r3_c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2060" y="4581128"/>
                <a:ext cx="867018" cy="628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Oval Callout 49"/>
              <p:cNvSpPr>
                <a:spLocks noChangeArrowheads="1"/>
              </p:cNvSpPr>
              <p:nvPr/>
            </p:nvSpPr>
            <p:spPr bwMode="auto">
              <a:xfrm>
                <a:off x="5148064" y="3493579"/>
                <a:ext cx="972108" cy="979537"/>
              </a:xfrm>
              <a:prstGeom prst="wedgeEllipseCallout">
                <a:avLst>
                  <a:gd name="adj1" fmla="val 7995"/>
                  <a:gd name="adj2" fmla="val 66986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fi-FI" altLang="fi-FI"/>
              </a:p>
            </p:txBody>
          </p:sp>
          <p:sp>
            <p:nvSpPr>
              <p:cNvPr id="35" name="Rectangle 50"/>
              <p:cNvSpPr>
                <a:spLocks noChangeArrowheads="1"/>
              </p:cNvSpPr>
              <p:nvPr/>
            </p:nvSpPr>
            <p:spPr bwMode="auto">
              <a:xfrm>
                <a:off x="4939468" y="3530093"/>
                <a:ext cx="1360724" cy="916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fi-FI" altLang="fi-FI"/>
                  <a:t>Want </a:t>
                </a:r>
                <a:br>
                  <a:rPr lang="fi-FI" altLang="fi-FI"/>
                </a:br>
                <a:r>
                  <a:rPr lang="fi-FI" altLang="fi-FI"/>
                  <a:t>game</a:t>
                </a:r>
              </a:p>
              <a:p>
                <a:pPr algn="ctr"/>
                <a:r>
                  <a:rPr lang="fi-FI" altLang="fi-FI"/>
                  <a:t>here!</a:t>
                </a:r>
              </a:p>
            </p:txBody>
          </p:sp>
        </p:grpSp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9" t="12219" r="9837" b="25868"/>
            <a:stretch>
              <a:fillRect/>
            </a:stretch>
          </p:blipFill>
          <p:spPr bwMode="auto">
            <a:xfrm>
              <a:off x="5903913" y="2205038"/>
              <a:ext cx="2881312" cy="341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58"/>
            <p:cNvSpPr>
              <a:spLocks noChangeArrowheads="1"/>
            </p:cNvSpPr>
            <p:nvPr/>
          </p:nvSpPr>
          <p:spPr bwMode="auto">
            <a:xfrm>
              <a:off x="3311525" y="2924175"/>
              <a:ext cx="1873250" cy="2341563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i-FI" altLang="fi-FI"/>
            </a:p>
          </p:txBody>
        </p:sp>
        <p:cxnSp>
          <p:nvCxnSpPr>
            <p:cNvPr id="38" name="Straight Connector 60"/>
            <p:cNvCxnSpPr>
              <a:cxnSpLocks noChangeShapeType="1"/>
            </p:cNvCxnSpPr>
            <p:nvPr/>
          </p:nvCxnSpPr>
          <p:spPr bwMode="auto">
            <a:xfrm flipV="1">
              <a:off x="5184775" y="2205038"/>
              <a:ext cx="682625" cy="719137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39" name="Straight Connector 61"/>
            <p:cNvCxnSpPr>
              <a:cxnSpLocks noChangeShapeType="1"/>
            </p:cNvCxnSpPr>
            <p:nvPr/>
          </p:nvCxnSpPr>
          <p:spPr bwMode="auto">
            <a:xfrm>
              <a:off x="5184775" y="5265738"/>
              <a:ext cx="719138" cy="35877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40" name="Rectangle 72"/>
            <p:cNvSpPr>
              <a:spLocks noChangeArrowheads="1"/>
            </p:cNvSpPr>
            <p:nvPr/>
          </p:nvSpPr>
          <p:spPr bwMode="auto">
            <a:xfrm>
              <a:off x="5903913" y="2205038"/>
              <a:ext cx="2881312" cy="3419475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i-FI" altLang="fi-FI"/>
            </a:p>
          </p:txBody>
        </p:sp>
      </p:grpSp>
    </p:spTree>
    <p:extLst>
      <p:ext uri="{BB962C8B-B14F-4D97-AF65-F5344CB8AC3E}">
        <p14:creationId xmlns:p14="http://schemas.microsoft.com/office/powerpoint/2010/main" val="363637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Simple</a:t>
            </a:r>
            <a:r>
              <a:rPr lang="fi-FI" dirty="0" smtClean="0"/>
              <a:t> </a:t>
            </a:r>
            <a:r>
              <a:rPr lang="fi-FI" dirty="0" err="1" smtClean="0"/>
              <a:t>algorithm</a:t>
            </a:r>
            <a:endParaRPr lang="fi-FI" dirty="0"/>
          </a:p>
        </p:txBody>
      </p:sp>
      <p:grpSp>
        <p:nvGrpSpPr>
          <p:cNvPr id="3" name="Group 2"/>
          <p:cNvGrpSpPr/>
          <p:nvPr/>
        </p:nvGrpSpPr>
        <p:grpSpPr>
          <a:xfrm>
            <a:off x="1591128" y="1665287"/>
            <a:ext cx="8748713" cy="5051651"/>
            <a:chOff x="1329871" y="1599973"/>
            <a:chExt cx="8748713" cy="5051651"/>
          </a:xfrm>
        </p:grpSpPr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3417434" y="2031773"/>
              <a:ext cx="2197100" cy="1181100"/>
              <a:chOff x="2375756" y="2168860"/>
              <a:chExt cx="2052228" cy="1188132"/>
            </a:xfrm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2375756" y="2355619"/>
                <a:ext cx="2052228" cy="8268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Aft>
                    <a:spcPct val="60000"/>
                  </a:spcAft>
                </a:pPr>
                <a:r>
                  <a:rPr lang="en-GB" altLang="fi-FI" sz="2400">
                    <a:latin typeface="Tahoma" panose="020B0604030504040204" pitchFamily="34" charset="0"/>
                  </a:rPr>
                  <a:t>Sort by quality</a:t>
                </a:r>
                <a:br>
                  <a:rPr lang="en-GB" altLang="fi-FI" sz="2400">
                    <a:latin typeface="Tahoma" panose="020B0604030504040204" pitchFamily="34" charset="0"/>
                  </a:rPr>
                </a:br>
                <a:r>
                  <a:rPr lang="en-GB" altLang="fi-FI" sz="2400">
                    <a:latin typeface="Tahoma" panose="020B0604030504040204" pitchFamily="34" charset="0"/>
                  </a:rPr>
                  <a:t>Keep the best</a:t>
                </a:r>
                <a:endParaRPr lang="fi-FI" altLang="fi-FI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22" name="Rectangle 47"/>
              <p:cNvSpPr>
                <a:spLocks noChangeArrowheads="1"/>
              </p:cNvSpPr>
              <p:nvPr/>
            </p:nvSpPr>
            <p:spPr bwMode="auto">
              <a:xfrm>
                <a:off x="2375756" y="2168860"/>
                <a:ext cx="2052228" cy="11881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fi-FI" altLang="fi-FI"/>
              </a:p>
            </p:txBody>
          </p:sp>
        </p:grpSp>
        <p:grpSp>
          <p:nvGrpSpPr>
            <p:cNvPr id="23" name="Group 28"/>
            <p:cNvGrpSpPr>
              <a:grpSpLocks/>
            </p:cNvGrpSpPr>
            <p:nvPr/>
          </p:nvGrpSpPr>
          <p:grpSpPr bwMode="auto">
            <a:xfrm>
              <a:off x="1329871" y="1599973"/>
              <a:ext cx="1709738" cy="4895850"/>
              <a:chOff x="1528967" y="1592796"/>
              <a:chExt cx="1710765" cy="4896544"/>
            </a:xfrm>
          </p:grpSpPr>
          <p:pic>
            <p:nvPicPr>
              <p:cNvPr id="24" name="Picture 10" descr="http://cs.uef.fi/paikka/mobile_photo/240411_12-48-28_40487737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732" y="1700808"/>
                <a:ext cx="1080000" cy="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4" descr="http://cs.uef.fi/o-mopsi/uploads/14-11/240411_12-43-57_810009846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732" y="2582996"/>
                <a:ext cx="1080000" cy="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6" descr="http://cs.uef.fi/paikka/mobile_photo/150511_15-18-36_131930797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732" y="3915144"/>
                <a:ext cx="1080000" cy="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0" descr="http://cs.uef.fi/paikka/mobile_photo/210814_20-31-27_854585356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732" y="4797332"/>
                <a:ext cx="1080000" cy="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2" descr="http://cs.uef.fi/paikka/mobile_photo/071114_11-58-22_2018615733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732" y="5679340"/>
                <a:ext cx="1080000" cy="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" name="Group 26"/>
              <p:cNvGrpSpPr>
                <a:grpSpLocks/>
              </p:cNvGrpSpPr>
              <p:nvPr/>
            </p:nvGrpSpPr>
            <p:grpSpPr bwMode="auto">
              <a:xfrm>
                <a:off x="2654263" y="3465004"/>
                <a:ext cx="72008" cy="376808"/>
                <a:chOff x="403920" y="836712"/>
                <a:chExt cx="72008" cy="376808"/>
              </a:xfrm>
            </p:grpSpPr>
            <p:sp>
              <p:nvSpPr>
                <p:cNvPr id="32" name="Oval 23"/>
                <p:cNvSpPr>
                  <a:spLocks noChangeArrowheads="1"/>
                </p:cNvSpPr>
                <p:nvPr/>
              </p:nvSpPr>
              <p:spPr bwMode="auto">
                <a:xfrm>
                  <a:off x="403920" y="836712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endParaRPr lang="fi-FI" altLang="fi-FI"/>
                </a:p>
              </p:txBody>
            </p:sp>
            <p:sp>
              <p:nvSpPr>
                <p:cNvPr id="33" name="Oval 24"/>
                <p:cNvSpPr>
                  <a:spLocks noChangeArrowheads="1"/>
                </p:cNvSpPr>
                <p:nvPr/>
              </p:nvSpPr>
              <p:spPr bwMode="auto">
                <a:xfrm>
                  <a:off x="403920" y="989112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endParaRPr lang="fi-FI" altLang="fi-FI"/>
                </a:p>
              </p:txBody>
            </p:sp>
            <p:sp>
              <p:nvSpPr>
                <p:cNvPr id="41" name="Oval 25"/>
                <p:cNvSpPr>
                  <a:spLocks noChangeArrowheads="1"/>
                </p:cNvSpPr>
                <p:nvPr/>
              </p:nvSpPr>
              <p:spPr bwMode="auto">
                <a:xfrm>
                  <a:off x="403920" y="1141512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endParaRPr lang="fi-FI" altLang="fi-FI"/>
                </a:p>
              </p:txBody>
            </p:sp>
          </p:grp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528967" y="1592796"/>
                <a:ext cx="543739" cy="450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wordArtVert">
                <a:spAutoFit/>
              </a:bodyPr>
              <a:lstStyle/>
              <a:p>
                <a:pPr algn="l">
                  <a:tabLst>
                    <a:tab pos="457200" algn="l"/>
                  </a:tabLst>
                  <a:defRPr/>
                </a:pPr>
                <a:r>
                  <a:rPr lang="en-US" sz="2400" dirty="0">
                    <a:latin typeface="MS Gothic" pitchFamily="49" charset="-128"/>
                    <a:ea typeface="MS Gothic" pitchFamily="49" charset="-128"/>
                    <a:cs typeface="Arial" charset="0"/>
                  </a:rPr>
                  <a:t>QUALITY</a:t>
                </a:r>
              </a:p>
            </p:txBody>
          </p:sp>
          <p:sp>
            <p:nvSpPr>
              <p:cNvPr id="31" name="Down Arrow 27"/>
              <p:cNvSpPr>
                <a:spLocks noChangeArrowheads="1"/>
              </p:cNvSpPr>
              <p:nvPr/>
            </p:nvSpPr>
            <p:spPr bwMode="auto">
              <a:xfrm rot="10800000">
                <a:off x="1907704" y="1700808"/>
                <a:ext cx="176049" cy="4788532"/>
              </a:xfrm>
              <a:prstGeom prst="downArrow">
                <a:avLst>
                  <a:gd name="adj1" fmla="val 50000"/>
                  <a:gd name="adj2" fmla="val 49993"/>
                </a:avLst>
              </a:prstGeom>
              <a:gradFill rotWithShape="1">
                <a:gsLst>
                  <a:gs pos="77000">
                    <a:srgbClr val="009900"/>
                  </a:gs>
                  <a:gs pos="100000">
                    <a:srgbClr val="009900"/>
                  </a:gs>
                  <a:gs pos="0">
                    <a:srgbClr val="FF0300"/>
                  </a:gs>
                </a:gsLst>
                <a:lin ang="5400000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fi-FI" altLang="fi-FI"/>
              </a:p>
            </p:txBody>
          </p:sp>
        </p:grpSp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3652384" y="5092473"/>
              <a:ext cx="28448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fi-FI" sz="2400">
                  <a:latin typeface="Tahoma" panose="020B0604030504040204" pitchFamily="34" charset="0"/>
                </a:rPr>
                <a:t>Not accessible</a:t>
              </a:r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3653971" y="5556023"/>
              <a:ext cx="29511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fi-FI" sz="2400">
                  <a:latin typeface="Tahoma" panose="020B0604030504040204" pitchFamily="34" charset="0"/>
                </a:rPr>
                <a:t>Indoor</a:t>
              </a:r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3653971" y="6035448"/>
              <a:ext cx="29511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fi-FI" sz="2400">
                  <a:latin typeface="Tahoma" panose="020B0604030504040204" pitchFamily="34" charset="0"/>
                </a:rPr>
                <a:t>Missing title</a:t>
              </a: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H="1" flipV="1">
              <a:off x="3057071" y="4659085"/>
              <a:ext cx="649288" cy="541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flipH="1" flipV="1">
              <a:off x="3093584" y="5451248"/>
              <a:ext cx="612775" cy="31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H="1" flipV="1">
              <a:off x="3057071" y="6135460"/>
              <a:ext cx="649288" cy="1349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48" name="Right Brace 36"/>
            <p:cNvSpPr>
              <a:spLocks/>
            </p:cNvSpPr>
            <p:nvPr/>
          </p:nvSpPr>
          <p:spPr bwMode="auto">
            <a:xfrm>
              <a:off x="3112634" y="1634898"/>
              <a:ext cx="252412" cy="2052637"/>
            </a:xfrm>
            <a:prstGeom prst="rightBrace">
              <a:avLst>
                <a:gd name="adj1" fmla="val 8320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fi-FI" altLang="fi-FI"/>
            </a:p>
          </p:txBody>
        </p:sp>
        <p:grpSp>
          <p:nvGrpSpPr>
            <p:cNvPr id="49" name="Group 45"/>
            <p:cNvGrpSpPr>
              <a:grpSpLocks/>
            </p:cNvGrpSpPr>
            <p:nvPr/>
          </p:nvGrpSpPr>
          <p:grpSpPr bwMode="auto">
            <a:xfrm>
              <a:off x="6179684" y="4011385"/>
              <a:ext cx="3898900" cy="2592388"/>
              <a:chOff x="5652118" y="1520787"/>
              <a:chExt cx="4361718" cy="2899611"/>
            </a:xfrm>
          </p:grpSpPr>
          <p:grpSp>
            <p:nvGrpSpPr>
              <p:cNvPr id="50" name="Group 43"/>
              <p:cNvGrpSpPr>
                <a:grpSpLocks/>
              </p:cNvGrpSpPr>
              <p:nvPr/>
            </p:nvGrpSpPr>
            <p:grpSpPr bwMode="auto">
              <a:xfrm>
                <a:off x="5652118" y="1520787"/>
                <a:ext cx="4361718" cy="2899611"/>
                <a:chOff x="5436094" y="1556791"/>
                <a:chExt cx="4361718" cy="2899611"/>
              </a:xfrm>
            </p:grpSpPr>
            <p:pic>
              <p:nvPicPr>
                <p:cNvPr id="52" name="Picture 8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36094" y="1556791"/>
                  <a:ext cx="3451275" cy="2899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3" name="Straight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7092280" y="2005794"/>
                  <a:ext cx="468052" cy="68407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sp>
              <p:nvSpPr>
                <p:cNvPr id="54" name="Rectangle 5"/>
                <p:cNvSpPr>
                  <a:spLocks noChangeArrowheads="1"/>
                </p:cNvSpPr>
                <p:nvPr/>
              </p:nvSpPr>
              <p:spPr bwMode="auto">
                <a:xfrm>
                  <a:off x="6355302" y="1636024"/>
                  <a:ext cx="3442510" cy="924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algn="l">
                    <a:tabLst>
                      <a:tab pos="4572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>
                    <a:tabLst>
                      <a:tab pos="4572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>
                    <a:tabLst>
                      <a:tab pos="4572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>
                    <a:tabLst>
                      <a:tab pos="4572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>
                    <a:tabLst>
                      <a:tab pos="4572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72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72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72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4572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fi-FI" sz="2000">
                      <a:latin typeface="Tahoma" panose="020B0604030504040204" pitchFamily="34" charset="0"/>
                    </a:rPr>
                    <a:t>Threshold</a:t>
                  </a:r>
                </a:p>
                <a:p>
                  <a:pPr algn="ctr"/>
                  <a:r>
                    <a:rPr lang="en-US" altLang="fi-FI" sz="2000">
                      <a:latin typeface="Tahoma" panose="020B0604030504040204" pitchFamily="34" charset="0"/>
                    </a:rPr>
                    <a:t>100-400 m</a:t>
                  </a:r>
                </a:p>
              </p:txBody>
            </p:sp>
          </p:grpSp>
          <p:pic>
            <p:nvPicPr>
              <p:cNvPr id="51" name="Picture 4" descr="C:\Users\radum_000\Desktop\happy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2280" y="2852936"/>
                <a:ext cx="612068" cy="489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5" name="Group 55"/>
            <p:cNvGrpSpPr>
              <a:grpSpLocks/>
            </p:cNvGrpSpPr>
            <p:nvPr/>
          </p:nvGrpSpPr>
          <p:grpSpPr bwMode="auto">
            <a:xfrm>
              <a:off x="6316209" y="2750910"/>
              <a:ext cx="2881312" cy="936625"/>
              <a:chOff x="6264188" y="3032956"/>
              <a:chExt cx="2880320" cy="1800200"/>
            </a:xfrm>
          </p:grpSpPr>
          <p:sp>
            <p:nvSpPr>
              <p:cNvPr id="56" name="Flowchart: Decision 54"/>
              <p:cNvSpPr>
                <a:spLocks noChangeArrowheads="1"/>
              </p:cNvSpPr>
              <p:nvPr/>
            </p:nvSpPr>
            <p:spPr bwMode="auto">
              <a:xfrm>
                <a:off x="6264188" y="3032956"/>
                <a:ext cx="2880320" cy="1800200"/>
              </a:xfrm>
              <a:prstGeom prst="flowChartDecision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fi-FI" altLang="fi-FI"/>
              </a:p>
            </p:txBody>
          </p:sp>
          <p:sp>
            <p:nvSpPr>
              <p:cNvPr id="57" name="Rectangle 51"/>
              <p:cNvSpPr>
                <a:spLocks noChangeArrowheads="1"/>
              </p:cNvSpPr>
              <p:nvPr/>
            </p:nvSpPr>
            <p:spPr bwMode="auto">
              <a:xfrm>
                <a:off x="6804248" y="3294408"/>
                <a:ext cx="1836204" cy="707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Aft>
                    <a:spcPct val="60000"/>
                  </a:spcAft>
                </a:pPr>
                <a:r>
                  <a:rPr lang="en-GB" altLang="fi-FI" sz="2000">
                    <a:latin typeface="Tahoma" panose="020B0604030504040204" pitchFamily="34" charset="0"/>
                  </a:rPr>
                  <a:t>Are they well distributed?</a:t>
                </a:r>
                <a:endParaRPr lang="fi-FI" altLang="fi-FI" sz="200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58" name="Group 68"/>
            <p:cNvGrpSpPr>
              <a:grpSpLocks/>
            </p:cNvGrpSpPr>
            <p:nvPr/>
          </p:nvGrpSpPr>
          <p:grpSpPr bwMode="auto">
            <a:xfrm>
              <a:off x="6352721" y="1682982"/>
              <a:ext cx="2844800" cy="709153"/>
              <a:chOff x="5436096" y="1561298"/>
              <a:chExt cx="2844316" cy="895594"/>
            </a:xfrm>
          </p:grpSpPr>
          <p:sp>
            <p:nvSpPr>
              <p:cNvPr id="59" name="Rectangle 5"/>
              <p:cNvSpPr>
                <a:spLocks noChangeArrowheads="1"/>
              </p:cNvSpPr>
              <p:nvPr/>
            </p:nvSpPr>
            <p:spPr bwMode="auto">
              <a:xfrm>
                <a:off x="5436096" y="1561298"/>
                <a:ext cx="2844316" cy="893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Aft>
                    <a:spcPct val="60000"/>
                  </a:spcAft>
                </a:pPr>
                <a:r>
                  <a:rPr lang="en-GB" altLang="fi-FI" sz="2000" dirty="0">
                    <a:latin typeface="Tahoma" panose="020B0604030504040204" pitchFamily="34" charset="0"/>
                  </a:rPr>
                  <a:t>Select N Goals </a:t>
                </a:r>
                <a:r>
                  <a:rPr lang="en-GB" altLang="fi-FI" sz="2000" dirty="0" smtClean="0">
                    <a:latin typeface="Tahoma" panose="020B0604030504040204" pitchFamily="34" charset="0"/>
                  </a:rPr>
                  <a:t>Randomly</a:t>
                </a:r>
                <a:endParaRPr lang="fi-FI" altLang="fi-FI" sz="20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0" name="Rectangle 53"/>
              <p:cNvSpPr>
                <a:spLocks noChangeArrowheads="1"/>
              </p:cNvSpPr>
              <p:nvPr/>
            </p:nvSpPr>
            <p:spPr bwMode="auto">
              <a:xfrm>
                <a:off x="5616116" y="1592796"/>
                <a:ext cx="2412268" cy="86409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fi-FI" altLang="fi-FI"/>
              </a:p>
            </p:txBody>
          </p:sp>
        </p:grp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V="1">
              <a:off x="5614534" y="2068285"/>
              <a:ext cx="935037" cy="539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7757659" y="2392135"/>
              <a:ext cx="0" cy="3587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cxnSp>
          <p:nvCxnSpPr>
            <p:cNvPr id="63" name="Elbow Connector 64"/>
            <p:cNvCxnSpPr>
              <a:cxnSpLocks noChangeShapeType="1"/>
              <a:stCxn id="56" idx="3"/>
              <a:endCxn id="60" idx="3"/>
            </p:cNvCxnSpPr>
            <p:nvPr/>
          </p:nvCxnSpPr>
          <p:spPr bwMode="auto">
            <a:xfrm flipH="1" flipV="1">
              <a:off x="8945109" y="2049235"/>
              <a:ext cx="252412" cy="1169988"/>
            </a:xfrm>
            <a:prstGeom prst="bentConnector3">
              <a:avLst>
                <a:gd name="adj1" fmla="val -90704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4" name="Line 28"/>
            <p:cNvSpPr>
              <a:spLocks noChangeShapeType="1"/>
            </p:cNvSpPr>
            <p:nvPr/>
          </p:nvSpPr>
          <p:spPr bwMode="auto">
            <a:xfrm>
              <a:off x="7757659" y="3687535"/>
              <a:ext cx="0" cy="468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5" name="Rectangle 5"/>
            <p:cNvSpPr>
              <a:spLocks noChangeArrowheads="1"/>
            </p:cNvSpPr>
            <p:nvPr/>
          </p:nvSpPr>
          <p:spPr bwMode="auto">
            <a:xfrm>
              <a:off x="5842907" y="6194424"/>
              <a:ext cx="2257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i-FI" sz="2400" dirty="0">
                  <a:solidFill>
                    <a:srgbClr val="0000FF"/>
                  </a:solidFill>
                  <a:latin typeface="Tahoma" panose="020B0604030504040204" pitchFamily="34" charset="0"/>
                </a:rPr>
                <a:t>New Game!</a:t>
              </a:r>
            </a:p>
          </p:txBody>
        </p:sp>
        <p:sp>
          <p:nvSpPr>
            <p:cNvPr id="66" name="Rectangle 5"/>
            <p:cNvSpPr>
              <a:spLocks noChangeArrowheads="1"/>
            </p:cNvSpPr>
            <p:nvPr/>
          </p:nvSpPr>
          <p:spPr bwMode="auto">
            <a:xfrm>
              <a:off x="9341984" y="2355623"/>
              <a:ext cx="565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i-FI" sz="2400">
                  <a:latin typeface="Tahoma" panose="020B0604030504040204" pitchFamily="34" charset="0"/>
                </a:rPr>
                <a:t>No</a:t>
              </a:r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7649709" y="3609748"/>
              <a:ext cx="7556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fi-FI" sz="2400">
                  <a:latin typeface="Tahoma" panose="020B0604030504040204" pitchFamily="34" charset="0"/>
                </a:rPr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82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524000" y="3928087"/>
            <a:ext cx="9144000" cy="126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i-FI" dirty="0" smtClean="0"/>
              <a:t>Radu Mariescu</a:t>
            </a:r>
            <a:r>
              <a:rPr lang="fi-FI" dirty="0"/>
              <a:t>-</a:t>
            </a:r>
            <a:r>
              <a:rPr lang="fi-FI" dirty="0" smtClean="0"/>
              <a:t>Istodor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radum@cs.uef.fi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10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857483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421503" y="2472511"/>
            <a:ext cx="33489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6000" b="1" dirty="0">
                <a:solidFill>
                  <a:srgbClr val="1589FF"/>
                </a:solidFill>
                <a:latin typeface="Edwardian Script ITC" panose="030303020407070D0804" pitchFamily="66" charset="0"/>
              </a:rPr>
              <a:t>Thank </a:t>
            </a:r>
            <a:r>
              <a:rPr lang="en-US" altLang="fi-FI" sz="6000" b="1" dirty="0" smtClean="0">
                <a:solidFill>
                  <a:srgbClr val="1589FF"/>
                </a:solidFill>
                <a:latin typeface="Edwardian Script ITC" panose="030303020407070D0804" pitchFamily="66" charset="0"/>
              </a:rPr>
              <a:t>You !</a:t>
            </a:r>
            <a:endParaRPr lang="fi-FI" altLang="fi-FI" sz="6000" b="1" dirty="0">
              <a:solidFill>
                <a:srgbClr val="1589FF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</a:t>
            </a:r>
            <a:r>
              <a:rPr lang="en-US" dirty="0" err="1" smtClean="0"/>
              <a:t>Mopsi</a:t>
            </a:r>
            <a:r>
              <a:rPr lang="en-US" dirty="0" smtClean="0"/>
              <a:t> orienteering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468425" y="1371989"/>
            <a:ext cx="35314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i-FI" sz="2800" b="1" dirty="0">
                <a:latin typeface="Tahoma" panose="020B0604030504040204" pitchFamily="34" charset="0"/>
              </a:rPr>
              <a:t>Rules:</a:t>
            </a:r>
          </a:p>
          <a:p>
            <a:pPr>
              <a:buFontTx/>
              <a:buChar char="•"/>
            </a:pPr>
            <a:r>
              <a:rPr lang="en-GB" altLang="fi-FI" sz="2800" dirty="0">
                <a:latin typeface="Tahoma" panose="020B0604030504040204" pitchFamily="34" charset="0"/>
              </a:rPr>
              <a:t> Find all targets</a:t>
            </a:r>
          </a:p>
          <a:p>
            <a:pPr>
              <a:buFontTx/>
              <a:buChar char="•"/>
            </a:pPr>
            <a:r>
              <a:rPr lang="en-GB" altLang="fi-FI" sz="2800" dirty="0">
                <a:latin typeface="Tahoma" panose="020B0604030504040204" pitchFamily="34" charset="0"/>
              </a:rPr>
              <a:t> </a:t>
            </a:r>
            <a:r>
              <a:rPr lang="en-GB" altLang="fi-FI" sz="2800" dirty="0" smtClean="0">
                <a:latin typeface="Tahoma" panose="020B0604030504040204" pitchFamily="34" charset="0"/>
              </a:rPr>
              <a:t>In </a:t>
            </a:r>
            <a:r>
              <a:rPr lang="en-GB" altLang="fi-FI" sz="28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free</a:t>
            </a:r>
            <a:r>
              <a:rPr lang="en-GB" altLang="fi-FI" sz="2800" dirty="0" smtClean="0">
                <a:latin typeface="Tahoma" panose="020B0604030504040204" pitchFamily="34" charset="0"/>
              </a:rPr>
              <a:t> order</a:t>
            </a:r>
            <a:endParaRPr lang="en-GB" altLang="fi-FI" sz="2800" dirty="0">
              <a:latin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GB" altLang="fi-FI" sz="2800" dirty="0">
                <a:latin typeface="Tahoma" panose="020B0604030504040204" pitchFamily="34" charset="0"/>
              </a:rPr>
              <a:t> Fastest wins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102173" y="6297037"/>
            <a:ext cx="190724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i-FI" altLang="fi-FI" sz="2200" b="1" dirty="0" smtClean="0">
                <a:solidFill>
                  <a:srgbClr val="0000FF"/>
                </a:solidFill>
              </a:rPr>
              <a:t>Real </a:t>
            </a:r>
            <a:r>
              <a:rPr lang="fi-FI" altLang="fi-FI" sz="2200" b="1" dirty="0" err="1" smtClean="0">
                <a:solidFill>
                  <a:srgbClr val="0000FF"/>
                </a:solidFill>
              </a:rPr>
              <a:t>objects</a:t>
            </a:r>
            <a:endParaRPr lang="fi-FI" altLang="fi-FI" sz="2200" b="1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1600" y="1425154"/>
            <a:ext cx="4474029" cy="5271482"/>
            <a:chOff x="1371600" y="1425154"/>
            <a:chExt cx="4474029" cy="5271482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2154896" y="6299604"/>
              <a:ext cx="3532936" cy="397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i-FI" altLang="fi-FI" sz="2200" b="1" dirty="0" err="1">
                  <a:solidFill>
                    <a:srgbClr val="0000FF"/>
                  </a:solidFill>
                </a:rPr>
                <a:t>Map</a:t>
              </a:r>
              <a:r>
                <a:rPr lang="fi-FI" altLang="fi-FI" sz="2200" b="1" dirty="0">
                  <a:solidFill>
                    <a:srgbClr val="0000FF"/>
                  </a:solidFill>
                </a:rPr>
                <a:t> of </a:t>
              </a:r>
              <a:r>
                <a:rPr lang="fi-FI" altLang="fi-FI" sz="2200" b="1" dirty="0" err="1">
                  <a:solidFill>
                    <a:srgbClr val="0000FF"/>
                  </a:solidFill>
                </a:rPr>
                <a:t>target</a:t>
              </a:r>
              <a:r>
                <a:rPr lang="fi-FI" altLang="fi-FI" sz="2200" b="1" dirty="0">
                  <a:solidFill>
                    <a:srgbClr val="0000FF"/>
                  </a:solidFill>
                </a:rPr>
                <a:t> </a:t>
              </a:r>
              <a:r>
                <a:rPr lang="fi-FI" altLang="fi-FI" sz="2200" b="1" dirty="0" err="1">
                  <a:solidFill>
                    <a:srgbClr val="0000FF"/>
                  </a:solidFill>
                </a:rPr>
                <a:t>locations</a:t>
              </a:r>
              <a:endParaRPr lang="fi-FI" altLang="fi-FI" sz="2200" b="1" dirty="0">
                <a:solidFill>
                  <a:srgbClr val="0000FF"/>
                </a:solidFill>
              </a:endParaRPr>
            </a:p>
          </p:txBody>
        </p:sp>
        <p:pic>
          <p:nvPicPr>
            <p:cNvPr id="2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7" r="31004" b="4434"/>
            <a:stretch/>
          </p:blipFill>
          <p:spPr bwMode="auto">
            <a:xfrm>
              <a:off x="1371600" y="1425154"/>
              <a:ext cx="4474029" cy="4926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13" descr="100915_14-22-33_3103832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94" y="4261757"/>
            <a:ext cx="2782645" cy="208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6564086" y="718457"/>
            <a:ext cx="4261757" cy="3363686"/>
            <a:chOff x="6564086" y="718457"/>
            <a:chExt cx="4261757" cy="3363686"/>
          </a:xfrm>
        </p:grpSpPr>
        <p:sp>
          <p:nvSpPr>
            <p:cNvPr id="27" name="Rectangle 26"/>
            <p:cNvSpPr/>
            <p:nvPr/>
          </p:nvSpPr>
          <p:spPr>
            <a:xfrm>
              <a:off x="6564086" y="718457"/>
              <a:ext cx="4261757" cy="3363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8" name="Picture 16" descr="6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5947" flipH="1">
              <a:off x="8024132" y="2396670"/>
              <a:ext cx="669925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7" descr="space-satellite-m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1582" y="2072820"/>
              <a:ext cx="612775" cy="48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7553099" y="1484083"/>
              <a:ext cx="2815544" cy="397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fi-FI" altLang="fi-FI" sz="2200" b="1" dirty="0">
                  <a:solidFill>
                    <a:srgbClr val="0000FF"/>
                  </a:solidFill>
                </a:rPr>
                <a:t>Smartphone </a:t>
              </a:r>
              <a:r>
                <a:rPr lang="fi-FI" altLang="fi-FI" sz="2200" b="1" dirty="0" smtClean="0">
                  <a:solidFill>
                    <a:srgbClr val="0000FF"/>
                  </a:solidFill>
                </a:rPr>
                <a:t>and </a:t>
              </a:r>
              <a:r>
                <a:rPr lang="fi-FI" altLang="fi-FI" sz="2200" b="1" dirty="0">
                  <a:solidFill>
                    <a:srgbClr val="0000FF"/>
                  </a:solidFill>
                </a:rPr>
                <a:t>GPS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18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clues to player</a:t>
            </a:r>
            <a:endParaRPr lang="en-US" dirty="0"/>
          </a:p>
        </p:txBody>
      </p: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1554618" y="3149565"/>
            <a:ext cx="3458256" cy="3423522"/>
            <a:chOff x="3312" y="1957"/>
            <a:chExt cx="2290" cy="2267"/>
          </a:xfrm>
        </p:grpSpPr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3335" y="1957"/>
              <a:ext cx="2267" cy="226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altLang="fi-FI"/>
            </a:p>
          </p:txBody>
        </p:sp>
        <p:sp>
          <p:nvSpPr>
            <p:cNvPr id="19" name="Oval 5"/>
            <p:cNvSpPr>
              <a:spLocks noChangeAspect="1" noChangeArrowheads="1"/>
            </p:cNvSpPr>
            <p:nvPr/>
          </p:nvSpPr>
          <p:spPr bwMode="auto">
            <a:xfrm>
              <a:off x="3561" y="2184"/>
              <a:ext cx="1814" cy="181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altLang="fi-FI"/>
            </a:p>
          </p:txBody>
        </p:sp>
        <p:sp>
          <p:nvSpPr>
            <p:cNvPr id="20" name="Oval 6"/>
            <p:cNvSpPr>
              <a:spLocks noChangeAspect="1" noChangeArrowheads="1"/>
            </p:cNvSpPr>
            <p:nvPr/>
          </p:nvSpPr>
          <p:spPr bwMode="auto">
            <a:xfrm>
              <a:off x="3788" y="2411"/>
              <a:ext cx="1360" cy="136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altLang="fi-FI"/>
            </a:p>
          </p:txBody>
        </p:sp>
        <p:sp>
          <p:nvSpPr>
            <p:cNvPr id="21" name="Oval 7"/>
            <p:cNvSpPr>
              <a:spLocks noChangeAspect="1" noChangeArrowheads="1"/>
            </p:cNvSpPr>
            <p:nvPr/>
          </p:nvSpPr>
          <p:spPr bwMode="auto">
            <a:xfrm>
              <a:off x="4015" y="2615"/>
              <a:ext cx="907" cy="90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altLang="fi-FI"/>
            </a:p>
          </p:txBody>
        </p:sp>
        <p:sp>
          <p:nvSpPr>
            <p:cNvPr id="23" name="Oval 8"/>
            <p:cNvSpPr>
              <a:spLocks noChangeAspect="1" noChangeArrowheads="1"/>
            </p:cNvSpPr>
            <p:nvPr/>
          </p:nvSpPr>
          <p:spPr bwMode="auto">
            <a:xfrm>
              <a:off x="4264" y="2842"/>
              <a:ext cx="453" cy="453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altLang="fi-FI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3834" y="2842"/>
              <a:ext cx="430" cy="1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pic>
          <p:nvPicPr>
            <p:cNvPr id="31" name="Picture 10" descr="anim_r3_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456"/>
              <a:ext cx="640" cy="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1" descr="170115_10-22-29_798272861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955"/>
              <a:ext cx="341" cy="25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5114" y="4002"/>
              <a:ext cx="4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ct val="40000"/>
                </a:spcAft>
              </a:pPr>
              <a:r>
                <a:rPr lang="en-GB" altLang="fi-FI" sz="1200" b="1" dirty="0">
                  <a:solidFill>
                    <a:srgbClr val="0000FF"/>
                  </a:solidFill>
                  <a:latin typeface="Tahoma" panose="020B0604030504040204" pitchFamily="34" charset="0"/>
                </a:rPr>
                <a:t>500 m</a:t>
              </a:r>
              <a:endParaRPr lang="fi-FI" altLang="fi-FI" sz="1200" b="1" dirty="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4931" y="3796"/>
              <a:ext cx="4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ct val="40000"/>
                </a:spcAft>
              </a:pPr>
              <a:r>
                <a:rPr lang="en-GB" altLang="fi-FI" sz="1200" b="1" dirty="0">
                  <a:solidFill>
                    <a:srgbClr val="0000FF"/>
                  </a:solidFill>
                  <a:latin typeface="Tahoma" panose="020B0604030504040204" pitchFamily="34" charset="0"/>
                </a:rPr>
                <a:t>400 m</a:t>
              </a:r>
              <a:endParaRPr lang="fi-FI" altLang="fi-FI" sz="1200" b="1" dirty="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4803" y="3614"/>
              <a:ext cx="4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ct val="40000"/>
                </a:spcAft>
              </a:pPr>
              <a:r>
                <a:rPr lang="en-GB" altLang="fi-FI" sz="1200" b="1" dirty="0">
                  <a:solidFill>
                    <a:srgbClr val="0000FF"/>
                  </a:solidFill>
                  <a:latin typeface="Tahoma" panose="020B0604030504040204" pitchFamily="34" charset="0"/>
                </a:rPr>
                <a:t>300 m</a:t>
              </a:r>
              <a:endParaRPr lang="fi-FI" altLang="fi-FI" sz="1200" b="1" dirty="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4651" y="3427"/>
              <a:ext cx="4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ct val="40000"/>
                </a:spcAft>
              </a:pPr>
              <a:r>
                <a:rPr lang="en-GB" altLang="fi-FI" sz="1200" b="1" dirty="0">
                  <a:solidFill>
                    <a:srgbClr val="0000FF"/>
                  </a:solidFill>
                  <a:latin typeface="Tahoma" panose="020B0604030504040204" pitchFamily="34" charset="0"/>
                </a:rPr>
                <a:t>200 m</a:t>
              </a:r>
              <a:endParaRPr lang="fi-FI" altLang="fi-FI" sz="1200" b="1" dirty="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4512" y="3254"/>
              <a:ext cx="4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l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ct val="40000"/>
                </a:spcAft>
              </a:pPr>
              <a:r>
                <a:rPr lang="en-GB" altLang="fi-FI" sz="1200" b="1" dirty="0">
                  <a:solidFill>
                    <a:srgbClr val="0000FF"/>
                  </a:solidFill>
                  <a:latin typeface="Tahoma" panose="020B0604030504040204" pitchFamily="34" charset="0"/>
                </a:rPr>
                <a:t>100 m</a:t>
              </a:r>
              <a:endParaRPr lang="fi-FI" altLang="fi-FI" sz="1200" b="1" dirty="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38" name="Picture 18" descr="SoundSymbo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" y="2207"/>
              <a:ext cx="694" cy="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2" descr="C:\Users\radum\Documents\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68" y="1485899"/>
            <a:ext cx="3040151" cy="506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959077" y="1384300"/>
            <a:ext cx="47894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fi-FI" altLang="fi-FI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altLang="fi-FI" sz="2400" dirty="0" err="1">
                <a:latin typeface="Tahoma" panose="020B0604030504040204" pitchFamily="34" charset="0"/>
                <a:cs typeface="Tahoma" panose="020B0604030504040204" pitchFamily="34" charset="0"/>
              </a:rPr>
              <a:t>Zoomable</a:t>
            </a:r>
            <a:r>
              <a:rPr lang="fi-FI" altLang="fi-FI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altLang="fi-FI" sz="2400" dirty="0" err="1">
                <a:latin typeface="Tahoma" panose="020B0604030504040204" pitchFamily="34" charset="0"/>
                <a:cs typeface="Tahoma" panose="020B0604030504040204" pitchFamily="34" charset="0"/>
              </a:rPr>
              <a:t>map</a:t>
            </a:r>
            <a:endParaRPr lang="fi-FI" altLang="fi-FI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FontTx/>
              <a:buChar char="•"/>
            </a:pPr>
            <a:r>
              <a:rPr lang="fi-FI" altLang="fi-FI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altLang="fi-FI" sz="2400" dirty="0" err="1">
                <a:latin typeface="Tahoma" panose="020B0604030504040204" pitchFamily="34" charset="0"/>
                <a:cs typeface="Tahoma" panose="020B0604030504040204" pitchFamily="34" charset="0"/>
              </a:rPr>
              <a:t>Own</a:t>
            </a:r>
            <a:r>
              <a:rPr lang="fi-FI" altLang="fi-FI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altLang="fi-FI" sz="2400" dirty="0" err="1">
                <a:latin typeface="Tahoma" panose="020B0604030504040204" pitchFamily="34" charset="0"/>
                <a:cs typeface="Tahoma" panose="020B0604030504040204" pitchFamily="34" charset="0"/>
              </a:rPr>
              <a:t>location</a:t>
            </a:r>
            <a:r>
              <a:rPr lang="fi-FI" altLang="fi-FI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altLang="fi-FI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shown</a:t>
            </a:r>
            <a:endParaRPr lang="fi-FI" altLang="fi-FI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FontTx/>
              <a:buChar char="•"/>
            </a:pPr>
            <a:r>
              <a:rPr lang="fi-FI" altLang="fi-FI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altLang="fi-FI" sz="2400" dirty="0" err="1">
                <a:latin typeface="Tahoma" panose="020B0604030504040204" pitchFamily="34" charset="0"/>
                <a:cs typeface="Tahoma" panose="020B0604030504040204" pitchFamily="34" charset="0"/>
              </a:rPr>
              <a:t>Distance</a:t>
            </a:r>
            <a:r>
              <a:rPr lang="fi-FI" altLang="fi-FI" sz="2400" dirty="0"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fi-FI" altLang="fi-FI" sz="2400" dirty="0" err="1">
                <a:latin typeface="Tahoma" panose="020B0604030504040204" pitchFamily="34" charset="0"/>
                <a:cs typeface="Tahoma" panose="020B0604030504040204" pitchFamily="34" charset="0"/>
              </a:rPr>
              <a:t>direction</a:t>
            </a:r>
            <a:r>
              <a:rPr lang="fi-FI" altLang="fi-FI" sz="2400" dirty="0">
                <a:latin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fi-FI" altLang="fi-FI" sz="2400" dirty="0" err="1">
                <a:latin typeface="Tahoma" panose="020B0604030504040204" pitchFamily="34" charset="0"/>
                <a:cs typeface="Tahoma" panose="020B0604030504040204" pitchFamily="34" charset="0"/>
              </a:rPr>
              <a:t>target</a:t>
            </a:r>
            <a:endParaRPr lang="fi-FI" altLang="fi-FI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FontTx/>
              <a:buChar char="•"/>
            </a:pPr>
            <a:r>
              <a:rPr lang="fi-FI" altLang="fi-FI" sz="2400" dirty="0">
                <a:latin typeface="Tahoma" panose="020B0604030504040204" pitchFamily="34" charset="0"/>
                <a:cs typeface="Tahoma" panose="020B0604030504040204" pitchFamily="34" charset="0"/>
              </a:rPr>
              <a:t> Sound </a:t>
            </a:r>
            <a:r>
              <a:rPr lang="fi-FI" altLang="fi-FI" sz="2400" dirty="0" err="1">
                <a:latin typeface="Tahoma" panose="020B0604030504040204" pitchFamily="34" charset="0"/>
                <a:cs typeface="Tahoma" panose="020B0604030504040204" pitchFamily="34" charset="0"/>
              </a:rPr>
              <a:t>guidance</a:t>
            </a:r>
            <a:r>
              <a:rPr lang="fi-FI" altLang="fi-FI" sz="2400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fi-FI" altLang="fi-FI" sz="2400" dirty="0" err="1">
                <a:latin typeface="Tahoma" panose="020B0604030504040204" pitchFamily="34" charset="0"/>
                <a:cs typeface="Tahoma" panose="020B0604030504040204" pitchFamily="34" charset="0"/>
              </a:rPr>
              <a:t>Geiger</a:t>
            </a:r>
            <a:r>
              <a:rPr lang="fi-FI" altLang="fi-FI" sz="2400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656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030" y="2766219"/>
            <a:ext cx="8577942" cy="1325563"/>
          </a:xfrm>
        </p:spPr>
        <p:txBody>
          <a:bodyPr>
            <a:noAutofit/>
          </a:bodyPr>
          <a:lstStyle/>
          <a:p>
            <a:pPr algn="ctr"/>
            <a:r>
              <a:rPr lang="fi-FI" sz="7000" dirty="0" err="1" smtClean="0"/>
              <a:t>Motivations</a:t>
            </a:r>
            <a:r>
              <a:rPr lang="fi-FI" sz="7000" dirty="0" smtClean="0"/>
              <a:t> to play</a:t>
            </a:r>
            <a:endParaRPr lang="fi-FI" sz="7000" dirty="0"/>
          </a:p>
        </p:txBody>
      </p:sp>
    </p:spTree>
    <p:extLst>
      <p:ext uri="{BB962C8B-B14F-4D97-AF65-F5344CB8AC3E}">
        <p14:creationId xmlns:p14="http://schemas.microsoft.com/office/powerpoint/2010/main" val="272304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06" y="1639435"/>
            <a:ext cx="88915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60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Touristic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73830" y="1024618"/>
            <a:ext cx="8244341" cy="5457825"/>
            <a:chOff x="1816100" y="1024618"/>
            <a:chExt cx="8244341" cy="5457825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891" y="1024618"/>
              <a:ext cx="4400550" cy="545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816100" y="1664380"/>
              <a:ext cx="4140200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10000"/>
                </a:spcBef>
                <a:buFontTx/>
                <a:buChar char="•"/>
              </a:pPr>
              <a:r>
                <a:rPr lang="fi-FI" altLang="fi-FI" sz="2000">
                  <a:latin typeface="Tahoma" panose="020B0604030504040204" pitchFamily="34" charset="0"/>
                  <a:cs typeface="Tahoma" panose="020B0604030504040204" pitchFamily="34" charset="0"/>
                </a:rPr>
                <a:t>Outdoor landmarks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FontTx/>
                <a:buChar char="•"/>
              </a:pPr>
              <a:r>
                <a:rPr lang="fi-FI" altLang="fi-FI" sz="2000">
                  <a:latin typeface="Tahoma" panose="020B0604030504040204" pitchFamily="34" charset="0"/>
                  <a:cs typeface="Tahoma" panose="020B0604030504040204" pitchFamily="34" charset="0"/>
                </a:rPr>
                <a:t>Objects in park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FontTx/>
                <a:buChar char="•"/>
              </a:pPr>
              <a:r>
                <a:rPr lang="fi-FI" altLang="fi-FI" sz="2000">
                  <a:latin typeface="Tahoma" panose="020B0604030504040204" pitchFamily="34" charset="0"/>
                  <a:cs typeface="Tahoma" panose="020B0604030504040204" pitchFamily="34" charset="0"/>
                </a:rPr>
                <a:t>User’s own travel pictures</a:t>
              </a: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7653338" y="1932441"/>
              <a:ext cx="2124075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fi-FI" altLang="fi-FI" sz="2200" b="1">
                  <a:solidFill>
                    <a:srgbClr val="0000FF"/>
                  </a:solidFill>
                </a:rPr>
                <a:t>Catherdals of</a:t>
              </a:r>
            </a:p>
            <a:p>
              <a:pPr algn="l">
                <a:lnSpc>
                  <a:spcPct val="90000"/>
                </a:lnSpc>
              </a:pPr>
              <a:r>
                <a:rPr lang="fi-FI" altLang="fi-FI" sz="2200" b="1">
                  <a:solidFill>
                    <a:srgbClr val="0000FF"/>
                  </a:solidFill>
                </a:rPr>
                <a:t>St. Petersburg</a:t>
              </a:r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553" y="2708276"/>
              <a:ext cx="3491384" cy="3774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324679" y="4760912"/>
              <a:ext cx="2124075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fi-FI" altLang="fi-FI" sz="2200" b="1" dirty="0">
                  <a:solidFill>
                    <a:srgbClr val="0000FF"/>
                  </a:solidFill>
                </a:rPr>
                <a:t>Kowloon </a:t>
              </a:r>
              <a:r>
                <a:rPr lang="fi-FI" altLang="fi-FI" sz="2200" b="1" dirty="0" err="1">
                  <a:solidFill>
                    <a:srgbClr val="0000FF"/>
                  </a:solidFill>
                </a:rPr>
                <a:t>park</a:t>
              </a:r>
              <a:endParaRPr lang="fi-FI" altLang="fi-FI" sz="2200" b="1" dirty="0">
                <a:solidFill>
                  <a:srgbClr val="0000FF"/>
                </a:solidFill>
              </a:endParaRPr>
            </a:p>
            <a:p>
              <a:pPr algn="l">
                <a:lnSpc>
                  <a:spcPct val="90000"/>
                </a:lnSpc>
              </a:pPr>
              <a:r>
                <a:rPr lang="fi-FI" altLang="fi-FI" sz="2200" b="1" dirty="0">
                  <a:solidFill>
                    <a:srgbClr val="0000FF"/>
                  </a:solidFill>
                </a:rPr>
                <a:t>Hong Kong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28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</a:t>
            </a:r>
            <a:endParaRPr lang="en-US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056142" y="1585913"/>
            <a:ext cx="2232025" cy="1485900"/>
            <a:chOff x="340" y="1117"/>
            <a:chExt cx="1406" cy="936"/>
          </a:xfrm>
        </p:grpSpPr>
        <p:pic>
          <p:nvPicPr>
            <p:cNvPr id="5" name="Picture 10" descr="Haap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117"/>
              <a:ext cx="1406" cy="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453" y="1139"/>
              <a:ext cx="726" cy="2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i-FI" altLang="fi-FI" sz="2200" b="1">
                  <a:solidFill>
                    <a:srgbClr val="0000FF"/>
                  </a:solidFill>
                </a:rPr>
                <a:t>Aspen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828675" y="3370035"/>
            <a:ext cx="2195513" cy="1462088"/>
            <a:chOff x="0" y="164"/>
            <a:chExt cx="1383" cy="921"/>
          </a:xfrm>
        </p:grpSpPr>
        <p:pic>
          <p:nvPicPr>
            <p:cNvPr id="8" name="Picture 9" descr="Vaahte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4"/>
              <a:ext cx="1383" cy="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113" y="187"/>
              <a:ext cx="703" cy="2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i-FI" altLang="fi-FI" sz="2200" b="1">
                  <a:solidFill>
                    <a:srgbClr val="0000FF"/>
                  </a:solidFill>
                </a:rPr>
                <a:t>Maple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8887053" y="3321277"/>
            <a:ext cx="2303462" cy="1533525"/>
            <a:chOff x="1497" y="981"/>
            <a:chExt cx="1451" cy="966"/>
          </a:xfrm>
        </p:grpSpPr>
        <p:pic>
          <p:nvPicPr>
            <p:cNvPr id="11" name="Picture 11" descr="Jalav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981"/>
              <a:ext cx="1451" cy="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1610" y="1003"/>
              <a:ext cx="522" cy="2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i-FI" altLang="fi-FI" sz="2200" b="1">
                  <a:solidFill>
                    <a:srgbClr val="0000FF"/>
                  </a:solidFill>
                </a:rPr>
                <a:t>Elm</a:t>
              </a:r>
            </a:p>
          </p:txBody>
        </p:sp>
      </p:grp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494894" y="1648732"/>
            <a:ext cx="14398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i-FI" altLang="fi-FI" sz="2200">
                <a:latin typeface="Tahoma" panose="020B0604030504040204" pitchFamily="34" charset="0"/>
                <a:cs typeface="Tahoma" panose="020B0604030504040204" pitchFamily="34" charset="0"/>
              </a:rPr>
              <a:t>Biology</a:t>
            </a:r>
          </a:p>
        </p:txBody>
      </p: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3635149" y="2748418"/>
            <a:ext cx="2028825" cy="1524000"/>
            <a:chOff x="113" y="2160"/>
            <a:chExt cx="1278" cy="960"/>
          </a:xfrm>
        </p:grpSpPr>
        <p:pic>
          <p:nvPicPr>
            <p:cNvPr id="16" name="Picture 13" descr="Lehmu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160"/>
              <a:ext cx="1278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36" y="2183"/>
              <a:ext cx="930" cy="2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i-FI" altLang="fi-FI" sz="2200" b="1">
                  <a:solidFill>
                    <a:srgbClr val="0000FF"/>
                  </a:solidFill>
                </a:rPr>
                <a:t>Lime tree</a:t>
              </a:r>
            </a:p>
          </p:txBody>
        </p:sp>
      </p:grpSp>
      <p:grpSp>
        <p:nvGrpSpPr>
          <p:cNvPr id="18" name="Group 33"/>
          <p:cNvGrpSpPr>
            <a:grpSpLocks/>
          </p:cNvGrpSpPr>
          <p:nvPr/>
        </p:nvGrpSpPr>
        <p:grpSpPr bwMode="auto">
          <a:xfrm>
            <a:off x="1326017" y="5072516"/>
            <a:ext cx="2028825" cy="1524000"/>
            <a:chOff x="771" y="3203"/>
            <a:chExt cx="1278" cy="960"/>
          </a:xfrm>
        </p:grpSpPr>
        <p:pic>
          <p:nvPicPr>
            <p:cNvPr id="19" name="Picture 15" descr="Puu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" y="3203"/>
              <a:ext cx="1278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793" y="3227"/>
              <a:ext cx="726" cy="2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i-FI" altLang="fi-FI" sz="2200" b="1">
                  <a:solidFill>
                    <a:srgbClr val="0000FF"/>
                  </a:solidFill>
                </a:rPr>
                <a:t>Thuja</a:t>
              </a:r>
            </a:p>
          </p:txBody>
        </p:sp>
      </p:grpSp>
      <p:grpSp>
        <p:nvGrpSpPr>
          <p:cNvPr id="21" name="Group 37"/>
          <p:cNvGrpSpPr>
            <a:grpSpLocks/>
          </p:cNvGrpSpPr>
          <p:nvPr/>
        </p:nvGrpSpPr>
        <p:grpSpPr bwMode="auto">
          <a:xfrm>
            <a:off x="3950606" y="4788128"/>
            <a:ext cx="2028825" cy="1524000"/>
            <a:chOff x="4309" y="1548"/>
            <a:chExt cx="1278" cy="960"/>
          </a:xfrm>
        </p:grpSpPr>
        <p:pic>
          <p:nvPicPr>
            <p:cNvPr id="22" name="Picture 8" descr="Tamm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" y="1548"/>
              <a:ext cx="1278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4332" y="1570"/>
              <a:ext cx="544" cy="2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i-FI" altLang="fi-FI" sz="2200" b="1">
                  <a:solidFill>
                    <a:srgbClr val="0000FF"/>
                  </a:solidFill>
                </a:rPr>
                <a:t>Oak</a:t>
              </a:r>
            </a:p>
          </p:txBody>
        </p:sp>
      </p:grp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6636658" y="5170259"/>
            <a:ext cx="2160588" cy="1438275"/>
            <a:chOff x="3878" y="2727"/>
            <a:chExt cx="1361" cy="906"/>
          </a:xfrm>
        </p:grpSpPr>
        <p:pic>
          <p:nvPicPr>
            <p:cNvPr id="25" name="Picture 27" descr="Koivu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727"/>
              <a:ext cx="1361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3991" y="2750"/>
              <a:ext cx="635" cy="2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i-FI" altLang="fi-FI" sz="2200" b="1">
                  <a:solidFill>
                    <a:srgbClr val="0000FF"/>
                  </a:solidFill>
                </a:rPr>
                <a:t>Birch</a:t>
              </a:r>
            </a:p>
          </p:txBody>
        </p:sp>
      </p:grpSp>
      <p:grpSp>
        <p:nvGrpSpPr>
          <p:cNvPr id="27" name="Group 34"/>
          <p:cNvGrpSpPr>
            <a:grpSpLocks/>
          </p:cNvGrpSpPr>
          <p:nvPr/>
        </p:nvGrpSpPr>
        <p:grpSpPr bwMode="auto">
          <a:xfrm>
            <a:off x="9459461" y="5111523"/>
            <a:ext cx="2028825" cy="1524000"/>
            <a:chOff x="1655" y="2183"/>
            <a:chExt cx="1278" cy="960"/>
          </a:xfrm>
        </p:grpSpPr>
        <p:pic>
          <p:nvPicPr>
            <p:cNvPr id="28" name="Picture 14" descr="Pihlaj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183"/>
              <a:ext cx="1278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1678" y="2205"/>
              <a:ext cx="726" cy="2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i-FI" altLang="fi-FI" sz="2200" b="1">
                  <a:solidFill>
                    <a:srgbClr val="0000FF"/>
                  </a:solidFill>
                </a:rPr>
                <a:t>Rowan</a:t>
              </a:r>
            </a:p>
          </p:txBody>
        </p:sp>
      </p:grp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6425523" y="3201081"/>
            <a:ext cx="2028825" cy="1524000"/>
            <a:chOff x="2925" y="1661"/>
            <a:chExt cx="1278" cy="960"/>
          </a:xfrm>
        </p:grpSpPr>
        <p:pic>
          <p:nvPicPr>
            <p:cNvPr id="31" name="Picture 12" descr="Kuusi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661"/>
              <a:ext cx="1278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2948" y="1684"/>
              <a:ext cx="726" cy="24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i-FI" altLang="fi-FI" sz="2200" b="1" dirty="0" err="1">
                  <a:solidFill>
                    <a:srgbClr val="0000FF"/>
                  </a:solidFill>
                </a:rPr>
                <a:t>Spruce</a:t>
              </a:r>
              <a:endParaRPr lang="fi-FI" altLang="fi-FI" sz="2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7422017" y="2378302"/>
            <a:ext cx="1727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i-FI" altLang="fi-FI" sz="2200">
                <a:latin typeface="Tahoma" panose="020B0604030504040204" pitchFamily="34" charset="0"/>
                <a:cs typeface="Tahoma" panose="020B0604030504040204" pitchFamily="34" charset="0"/>
              </a:rPr>
              <a:t>Architecture</a:t>
            </a: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8113487" y="1574346"/>
            <a:ext cx="14398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fi-FI" altLang="fi-FI" sz="2200">
                <a:latin typeface="Tahoma" panose="020B0604030504040204" pitchFamily="34" charset="0"/>
                <a:cs typeface="Tahoma" panose="020B0604030504040204" pitchFamily="34" charset="0"/>
              </a:rPr>
              <a:t>Outdoor museums</a:t>
            </a:r>
          </a:p>
        </p:txBody>
      </p:sp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9678483" y="1849488"/>
            <a:ext cx="14398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lnSpc>
                <a:spcPct val="80000"/>
              </a:lnSpc>
            </a:pPr>
            <a:r>
              <a:rPr lang="fi-FI" altLang="fi-FI" sz="2200">
                <a:latin typeface="Tahoma" panose="020B0604030504040204" pitchFamily="34" charset="0"/>
                <a:cs typeface="Tahoma" panose="020B0604030504040204" pitchFamily="34" charset="0"/>
              </a:rPr>
              <a:t>Botanical gardens</a:t>
            </a:r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9220654" y="2697389"/>
            <a:ext cx="1727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i-FI" altLang="fi-FI" sz="2200">
                <a:latin typeface="Tahoma" panose="020B0604030504040204" pitchFamily="34" charset="0"/>
                <a:cs typeface="Tahoma" panose="020B0604030504040204" pitchFamily="34" charset="0"/>
              </a:rPr>
              <a:t>City history</a:t>
            </a: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6331632" y="1451429"/>
            <a:ext cx="1727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i-FI" altLang="fi-FI" sz="2200">
                <a:latin typeface="Tahoma" panose="020B0604030504040204" pitchFamily="34" charset="0"/>
                <a:cs typeface="Tahoma" panose="020B0604030504040204" pitchFamily="34" charset="0"/>
              </a:rPr>
              <a:t>Exhibitions</a:t>
            </a:r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5778275" y="2030638"/>
            <a:ext cx="1727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i-FI" altLang="fi-FI" sz="2200">
                <a:latin typeface="Tahoma" panose="020B0604030504040204" pitchFamily="34" charset="0"/>
                <a:cs typeface="Tahoma" panose="020B0604030504040204" pitchFamily="34" charset="0"/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13346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030" y="2766219"/>
            <a:ext cx="8577942" cy="1325563"/>
          </a:xfrm>
        </p:spPr>
        <p:txBody>
          <a:bodyPr>
            <a:noAutofit/>
          </a:bodyPr>
          <a:lstStyle/>
          <a:p>
            <a:pPr algn="ctr"/>
            <a:r>
              <a:rPr lang="fi-FI" sz="7000" dirty="0" err="1" smtClean="0"/>
              <a:t>Challenges</a:t>
            </a:r>
            <a:endParaRPr lang="fi-FI" sz="7000" dirty="0"/>
          </a:p>
        </p:txBody>
      </p:sp>
    </p:spTree>
    <p:extLst>
      <p:ext uri="{BB962C8B-B14F-4D97-AF65-F5344CB8AC3E}">
        <p14:creationId xmlns:p14="http://schemas.microsoft.com/office/powerpoint/2010/main" val="325967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22500</TotalTime>
  <Words>412</Words>
  <Application>Microsoft Office PowerPoint</Application>
  <PresentationFormat>Widescreen</PresentationFormat>
  <Paragraphs>163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Gothic</vt:lpstr>
      <vt:lpstr>Arial</vt:lpstr>
      <vt:lpstr>Calibri</vt:lpstr>
      <vt:lpstr>Calibri Light</vt:lpstr>
      <vt:lpstr>Edwardian Script ITC</vt:lpstr>
      <vt:lpstr>Symbol</vt:lpstr>
      <vt:lpstr>Tahoma</vt:lpstr>
      <vt:lpstr>Office Theme</vt:lpstr>
      <vt:lpstr> O-Mopsi Challenges</vt:lpstr>
      <vt:lpstr>Classical orienteering</vt:lpstr>
      <vt:lpstr>O-Mopsi orienteering</vt:lpstr>
      <vt:lpstr>Additional clues to player</vt:lpstr>
      <vt:lpstr>Motivations to play</vt:lpstr>
      <vt:lpstr>Competition</vt:lpstr>
      <vt:lpstr>Touristic</vt:lpstr>
      <vt:lpstr>Educational</vt:lpstr>
      <vt:lpstr>Challenges</vt:lpstr>
      <vt:lpstr>Challenges of playing</vt:lpstr>
      <vt:lpstr>Photo content - Good</vt:lpstr>
      <vt:lpstr>Where to find Photos</vt:lpstr>
      <vt:lpstr>Photo content - Maybe</vt:lpstr>
      <vt:lpstr>Photo content - Bad</vt:lpstr>
      <vt:lpstr>Tune the location</vt:lpstr>
      <vt:lpstr>Tune the location</vt:lpstr>
      <vt:lpstr>Recency</vt:lpstr>
      <vt:lpstr>Accessibility</vt:lpstr>
      <vt:lpstr>Reachability</vt:lpstr>
      <vt:lpstr>Complexity</vt:lpstr>
      <vt:lpstr>Automatic game creation</vt:lpstr>
      <vt:lpstr>Simple algorithm</vt:lpstr>
      <vt:lpstr>PowerPoint Presentation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Mariescu-Istodor</dc:creator>
  <cp:lastModifiedBy>Radu Mariescu-Istodor</cp:lastModifiedBy>
  <cp:revision>142</cp:revision>
  <dcterms:created xsi:type="dcterms:W3CDTF">2018-03-22T10:47:55Z</dcterms:created>
  <dcterms:modified xsi:type="dcterms:W3CDTF">2019-01-23T07:55:53Z</dcterms:modified>
</cp:coreProperties>
</file>