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405" r:id="rId2"/>
    <p:sldId id="564" r:id="rId3"/>
    <p:sldId id="595" r:id="rId4"/>
    <p:sldId id="600" r:id="rId5"/>
    <p:sldId id="601" r:id="rId6"/>
    <p:sldId id="594" r:id="rId7"/>
    <p:sldId id="597" r:id="rId8"/>
    <p:sldId id="596" r:id="rId9"/>
    <p:sldId id="588" r:id="rId10"/>
    <p:sldId id="591" r:id="rId11"/>
    <p:sldId id="593" r:id="rId12"/>
    <p:sldId id="598" r:id="rId13"/>
    <p:sldId id="599" r:id="rId14"/>
    <p:sldId id="582" r:id="rId15"/>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608"/>
    <a:srgbClr val="0000FF"/>
    <a:srgbClr val="266CC0"/>
    <a:srgbClr val="CC0000"/>
    <a:srgbClr val="D34643"/>
    <a:srgbClr val="01AB01"/>
    <a:srgbClr val="177CB8"/>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7" autoAdjust="0"/>
  </p:normalViewPr>
  <p:slideViewPr>
    <p:cSldViewPr>
      <p:cViewPr>
        <p:scale>
          <a:sx n="98" d="100"/>
          <a:sy n="98" d="100"/>
        </p:scale>
        <p:origin x="946" y="-118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0"/>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475139" name="Rectangle 3"/>
          <p:cNvSpPr>
            <a:spLocks noGrp="1" noChangeArrowheads="1"/>
          </p:cNvSpPr>
          <p:nvPr>
            <p:ph type="dt" sz="quarter" idx="1"/>
          </p:nvPr>
        </p:nvSpPr>
        <p:spPr bwMode="auto">
          <a:xfrm>
            <a:off x="3778250" y="0"/>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475140" name="Rectangle 4"/>
          <p:cNvSpPr>
            <a:spLocks noGrp="1" noChangeArrowheads="1"/>
          </p:cNvSpPr>
          <p:nvPr>
            <p:ph type="ftr" sz="quarter" idx="2"/>
          </p:nvPr>
        </p:nvSpPr>
        <p:spPr bwMode="auto">
          <a:xfrm>
            <a:off x="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475141" name="Rectangle 5"/>
          <p:cNvSpPr>
            <a:spLocks noGrp="1" noChangeArrowheads="1"/>
          </p:cNvSpPr>
          <p:nvPr>
            <p:ph type="sldNum" sz="quarter" idx="3"/>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565DB7E2-AD1D-4641-9E4C-8450443C3942}"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9083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12" tIns="47256" rIns="94512" bIns="47256" numCol="1" anchor="t" anchorCtr="0" compatLnSpc="1">
            <a:prstTxWarp prst="textNoShape">
              <a:avLst/>
            </a:prstTxWarp>
          </a:bodyPr>
          <a:lstStyle>
            <a:lvl1pPr algn="l" defTabSz="944563"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60419" name="Rectangle 3"/>
          <p:cNvSpPr>
            <a:spLocks noGrp="1" noChangeArrowheads="1"/>
          </p:cNvSpPr>
          <p:nvPr>
            <p:ph type="dt" idx="1"/>
          </p:nvPr>
        </p:nvSpPr>
        <p:spPr bwMode="auto">
          <a:xfrm>
            <a:off x="3778250" y="0"/>
            <a:ext cx="2889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12" tIns="47256" rIns="94512" bIns="47256" numCol="1" anchor="t" anchorCtr="0" compatLnSpc="1">
            <a:prstTxWarp prst="textNoShape">
              <a:avLst/>
            </a:prstTxWarp>
          </a:bodyPr>
          <a:lstStyle>
            <a:lvl1pPr algn="r" defTabSz="944563"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2052" name="Rectangle 4"/>
          <p:cNvSpPr>
            <a:spLocks noGrp="1" noRot="1" noChangeAspect="1" noChangeArrowheads="1" noTextEdit="1"/>
          </p:cNvSpPr>
          <p:nvPr>
            <p:ph type="sldImg" idx="2"/>
          </p:nvPr>
        </p:nvSpPr>
        <p:spPr bwMode="auto">
          <a:xfrm>
            <a:off x="868363" y="741363"/>
            <a:ext cx="4933950" cy="3700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666750" y="4689475"/>
            <a:ext cx="5335588"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12" tIns="47256" rIns="94512" bIns="47256" numCol="1" anchor="t" anchorCtr="0" compatLnSpc="1">
            <a:prstTxWarp prst="textNoShape">
              <a:avLst/>
            </a:prstTxWarp>
          </a:bodyPr>
          <a:lstStyle/>
          <a:p>
            <a:pPr lvl="0"/>
            <a:r>
              <a:rPr lang="fi-FI" altLang="fi-FI" noProof="0" smtClean="0"/>
              <a:t>Click to edit Master text styles</a:t>
            </a:r>
          </a:p>
          <a:p>
            <a:pPr lvl="1"/>
            <a:r>
              <a:rPr lang="fi-FI" altLang="fi-FI" noProof="0" smtClean="0"/>
              <a:t>Second level</a:t>
            </a:r>
          </a:p>
          <a:p>
            <a:pPr lvl="2"/>
            <a:r>
              <a:rPr lang="fi-FI" altLang="fi-FI" noProof="0" smtClean="0"/>
              <a:t>Third level</a:t>
            </a:r>
          </a:p>
          <a:p>
            <a:pPr lvl="3"/>
            <a:r>
              <a:rPr lang="fi-FI" altLang="fi-FI" noProof="0" smtClean="0"/>
              <a:t>Fourth level</a:t>
            </a:r>
          </a:p>
          <a:p>
            <a:pPr lvl="4"/>
            <a:r>
              <a:rPr lang="fi-FI" altLang="fi-FI" noProof="0" smtClean="0"/>
              <a:t>Fifth level</a:t>
            </a:r>
          </a:p>
        </p:txBody>
      </p:sp>
      <p:sp>
        <p:nvSpPr>
          <p:cNvPr id="60422" name="Rectangle 6"/>
          <p:cNvSpPr>
            <a:spLocks noGrp="1" noChangeArrowheads="1"/>
          </p:cNvSpPr>
          <p:nvPr>
            <p:ph type="ftr" sz="quarter" idx="4"/>
          </p:nvPr>
        </p:nvSpPr>
        <p:spPr bwMode="auto">
          <a:xfrm>
            <a:off x="0" y="9377363"/>
            <a:ext cx="289083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12" tIns="47256" rIns="94512" bIns="47256" numCol="1" anchor="b" anchorCtr="0" compatLnSpc="1">
            <a:prstTxWarp prst="textNoShape">
              <a:avLst/>
            </a:prstTxWarp>
          </a:bodyPr>
          <a:lstStyle>
            <a:lvl1pPr algn="l" defTabSz="944563" eaLnBrk="1" hangingPunct="1">
              <a:defRPr sz="1200">
                <a:latin typeface="Arial" panose="020B0604020202020204" pitchFamily="34" charset="0"/>
                <a:cs typeface="Arial" panose="020B0604020202020204" pitchFamily="34" charset="0"/>
              </a:defRPr>
            </a:lvl1pPr>
          </a:lstStyle>
          <a:p>
            <a:pPr>
              <a:defRPr/>
            </a:pPr>
            <a:endParaRPr lang="fi-FI" altLang="fi-FI"/>
          </a:p>
        </p:txBody>
      </p:sp>
      <p:sp>
        <p:nvSpPr>
          <p:cNvPr id="60423" name="Rectangle 7"/>
          <p:cNvSpPr>
            <a:spLocks noGrp="1" noChangeArrowheads="1"/>
          </p:cNvSpPr>
          <p:nvPr>
            <p:ph type="sldNum" sz="quarter" idx="5"/>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512" tIns="47256" rIns="94512" bIns="47256" numCol="1" anchor="b" anchorCtr="0" compatLnSpc="1">
            <a:prstTxWarp prst="textNoShape">
              <a:avLst/>
            </a:prstTxWarp>
          </a:bodyPr>
          <a:lstStyle>
            <a:lvl1pPr algn="r" defTabSz="944563" eaLnBrk="1" hangingPunct="1">
              <a:defRPr sz="1200">
                <a:latin typeface="Arial" panose="020B0604020202020204" pitchFamily="34" charset="0"/>
                <a:cs typeface="Arial" panose="020B0604020202020204" pitchFamily="34" charset="0"/>
              </a:defRPr>
            </a:lvl1pPr>
          </a:lstStyle>
          <a:p>
            <a:pPr>
              <a:defRPr/>
            </a:pPr>
            <a:fld id="{DD069D61-02F8-4BD4-A8C5-324D32F561E2}"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fld id="{B4E05848-761B-4593-81F8-1D08A415D145}" type="slidenum">
              <a:rPr lang="fi-FI" altLang="fi-FI" sz="1200" smtClean="0">
                <a:latin typeface="Arial" panose="020B0604020202020204" pitchFamily="34" charset="0"/>
                <a:cs typeface="Arial" panose="020B0604020202020204" pitchFamily="34" charset="0"/>
              </a:rPr>
              <a:pPr/>
              <a:t>1</a:t>
            </a:fld>
            <a:endParaRPr lang="fi-FI" altLang="fi-FI" sz="1200" smtClean="0">
              <a:latin typeface="Arial" panose="020B0604020202020204" pitchFamily="34" charset="0"/>
              <a:cs typeface="Arial" panose="020B0604020202020204" pitchFamily="34" charset="0"/>
            </a:endParaRPr>
          </a:p>
        </p:txBody>
      </p:sp>
      <p:sp>
        <p:nvSpPr>
          <p:cNvPr id="5123" name="Rectangle 1"/>
          <p:cNvSpPr>
            <a:spLocks noGrp="1" noRot="1" noChangeAspect="1" noChangeArrowheads="1" noTextEdit="1"/>
          </p:cNvSpPr>
          <p:nvPr>
            <p:ph type="sldImg"/>
          </p:nvPr>
        </p:nvSpPr>
        <p:spPr>
          <a:xfrm>
            <a:off x="869950" y="742950"/>
            <a:ext cx="4929188" cy="3697288"/>
          </a:xfrm>
          <a:solidFill>
            <a:srgbClr val="FFFFFF"/>
          </a:solidFill>
          <a:ln/>
        </p:spPr>
      </p:sp>
      <p:sp>
        <p:nvSpPr>
          <p:cNvPr id="5124" name="Rectangle 2"/>
          <p:cNvSpPr>
            <a:spLocks noGrp="1" noChangeArrowheads="1"/>
          </p:cNvSpPr>
          <p:nvPr>
            <p:ph type="body" idx="1"/>
          </p:nvPr>
        </p:nvSpPr>
        <p:spPr>
          <a:xfrm>
            <a:off x="889000" y="4689475"/>
            <a:ext cx="4891088" cy="4441825"/>
          </a:xfrm>
          <a:noFill/>
        </p:spPr>
        <p:txBody>
          <a:bodyPr wrap="none" lIns="0" tIns="0" rIns="0" bIns="0" anchor="ctr"/>
          <a:lstStyle/>
          <a:p>
            <a:pPr eaLnBrk="1" hangingPunct="1"/>
            <a:endParaRPr lang="en-US" alt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EC675342-F102-47A4-8094-C8140CCFDDA3}" type="slidenum">
              <a:rPr lang="fi-FI" altLang="fi-FI" sz="1200">
                <a:latin typeface="Arial" panose="020B0604020202020204" pitchFamily="34" charset="0"/>
                <a:cs typeface="Arial" panose="020B0604020202020204" pitchFamily="34" charset="0"/>
              </a:rPr>
              <a:pPr algn="r" eaLnBrk="1" hangingPunct="1"/>
              <a:t>11</a:t>
            </a:fld>
            <a:endParaRPr lang="fi-FI" altLang="fi-FI" sz="1200">
              <a:latin typeface="Arial" panose="020B0604020202020204" pitchFamily="34" charset="0"/>
              <a:cs typeface="Arial" panose="020B0604020202020204" pitchFamily="34" charset="0"/>
            </a:endParaRPr>
          </a:p>
        </p:txBody>
      </p:sp>
      <p:sp>
        <p:nvSpPr>
          <p:cNvPr id="26627" name="Rectangle 2"/>
          <p:cNvSpPr>
            <a:spLocks noGrp="1" noRot="1" noChangeAspect="1" noChangeArrowheads="1" noTextEdit="1"/>
          </p:cNvSpPr>
          <p:nvPr>
            <p:ph type="sldImg"/>
          </p:nvPr>
        </p:nvSpPr>
        <p:spPr>
          <a:xfrm>
            <a:off x="866775" y="749300"/>
            <a:ext cx="4935538" cy="3702050"/>
          </a:xfrm>
          <a:ln/>
        </p:spPr>
      </p:sp>
      <p:sp>
        <p:nvSpPr>
          <p:cNvPr id="26628"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EC675342-F102-47A4-8094-C8140CCFDDA3}" type="slidenum">
              <a:rPr lang="fi-FI" altLang="fi-FI" sz="1200">
                <a:latin typeface="Arial" panose="020B0604020202020204" pitchFamily="34" charset="0"/>
                <a:cs typeface="Arial" panose="020B0604020202020204" pitchFamily="34" charset="0"/>
              </a:rPr>
              <a:pPr algn="r" eaLnBrk="1" hangingPunct="1"/>
              <a:t>12</a:t>
            </a:fld>
            <a:endParaRPr lang="fi-FI" altLang="fi-FI" sz="1200">
              <a:latin typeface="Arial" panose="020B0604020202020204" pitchFamily="34" charset="0"/>
              <a:cs typeface="Arial" panose="020B0604020202020204" pitchFamily="34" charset="0"/>
            </a:endParaRPr>
          </a:p>
        </p:txBody>
      </p:sp>
      <p:sp>
        <p:nvSpPr>
          <p:cNvPr id="26627" name="Rectangle 2"/>
          <p:cNvSpPr>
            <a:spLocks noGrp="1" noRot="1" noChangeAspect="1" noChangeArrowheads="1" noTextEdit="1"/>
          </p:cNvSpPr>
          <p:nvPr>
            <p:ph type="sldImg"/>
          </p:nvPr>
        </p:nvSpPr>
        <p:spPr>
          <a:xfrm>
            <a:off x="866775" y="749300"/>
            <a:ext cx="4935538" cy="3702050"/>
          </a:xfrm>
          <a:ln/>
        </p:spPr>
      </p:sp>
      <p:sp>
        <p:nvSpPr>
          <p:cNvPr id="26628"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dirty="0" smtClean="0"/>
          </a:p>
        </p:txBody>
      </p:sp>
    </p:spTree>
    <p:extLst>
      <p:ext uri="{BB962C8B-B14F-4D97-AF65-F5344CB8AC3E}">
        <p14:creationId xmlns:p14="http://schemas.microsoft.com/office/powerpoint/2010/main" val="3155069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0488D113-7399-4136-A496-C11FFCA4FA21}" type="slidenum">
              <a:rPr lang="fi-FI" altLang="fi-FI" sz="1200">
                <a:latin typeface="Arial" panose="020B0604020202020204" pitchFamily="34" charset="0"/>
                <a:cs typeface="Arial" panose="020B0604020202020204" pitchFamily="34" charset="0"/>
              </a:rPr>
              <a:pPr algn="r" eaLnBrk="1" hangingPunct="1"/>
              <a:t>14</a:t>
            </a:fld>
            <a:endParaRPr lang="fi-FI" altLang="fi-FI" sz="1200">
              <a:latin typeface="Arial" panose="020B0604020202020204" pitchFamily="34" charset="0"/>
              <a:cs typeface="Arial" panose="020B0604020202020204" pitchFamily="34" charset="0"/>
            </a:endParaRPr>
          </a:p>
        </p:txBody>
      </p:sp>
      <p:sp>
        <p:nvSpPr>
          <p:cNvPr id="32771" name="Rectangle 2"/>
          <p:cNvSpPr>
            <a:spLocks noGrp="1" noRot="1" noChangeAspect="1" noChangeArrowheads="1" noTextEdit="1"/>
          </p:cNvSpPr>
          <p:nvPr>
            <p:ph type="sldImg"/>
          </p:nvPr>
        </p:nvSpPr>
        <p:spPr>
          <a:xfrm>
            <a:off x="866775" y="749300"/>
            <a:ext cx="4935538" cy="3702050"/>
          </a:xfrm>
          <a:ln/>
        </p:spPr>
      </p:sp>
      <p:sp>
        <p:nvSpPr>
          <p:cNvPr id="327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2</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3</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331283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4</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344113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5</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97985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6</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410094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7</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208332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A0B0519D-5EBE-4FBF-9E3B-460F187B3B61}" type="slidenum">
              <a:rPr lang="fi-FI" altLang="fi-FI" sz="1200">
                <a:latin typeface="Arial" panose="020B0604020202020204" pitchFamily="34" charset="0"/>
                <a:cs typeface="Arial" panose="020B0604020202020204" pitchFamily="34" charset="0"/>
              </a:rPr>
              <a:pPr algn="r" eaLnBrk="1" hangingPunct="1"/>
              <a:t>8</a:t>
            </a:fld>
            <a:endParaRPr lang="fi-FI" altLang="fi-FI" sz="1200">
              <a:latin typeface="Arial" panose="020B0604020202020204" pitchFamily="34" charset="0"/>
              <a:cs typeface="Arial" panose="020B0604020202020204" pitchFamily="34" charset="0"/>
            </a:endParaRPr>
          </a:p>
        </p:txBody>
      </p:sp>
      <p:sp>
        <p:nvSpPr>
          <p:cNvPr id="7171" name="Rectangle 2"/>
          <p:cNvSpPr>
            <a:spLocks noGrp="1" noRot="1" noChangeAspect="1" noChangeArrowheads="1" noTextEdit="1"/>
          </p:cNvSpPr>
          <p:nvPr>
            <p:ph type="sldImg"/>
          </p:nvPr>
        </p:nvSpPr>
        <p:spPr>
          <a:xfrm>
            <a:off x="866775" y="749300"/>
            <a:ext cx="4935538" cy="3702050"/>
          </a:xfrm>
          <a:ln/>
        </p:spPr>
      </p:sp>
      <p:sp>
        <p:nvSpPr>
          <p:cNvPr id="717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en-US" altLang="fi-FI" smtClean="0"/>
          </a:p>
        </p:txBody>
      </p:sp>
    </p:spTree>
    <p:extLst>
      <p:ext uri="{BB962C8B-B14F-4D97-AF65-F5344CB8AC3E}">
        <p14:creationId xmlns:p14="http://schemas.microsoft.com/office/powerpoint/2010/main" val="305765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778250" y="9377363"/>
            <a:ext cx="288925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12" tIns="47256" rIns="94512" bIns="47256" anchor="b"/>
          <a:lstStyle>
            <a:lvl1pPr defTabSz="944563">
              <a:defRPr sz="2000">
                <a:solidFill>
                  <a:schemeClr val="tx1"/>
                </a:solidFill>
                <a:latin typeface="Tahoma" panose="020B0604030504040204" pitchFamily="34" charset="0"/>
                <a:cs typeface="Tahoma" panose="020B0604030504040204" pitchFamily="34" charset="0"/>
              </a:defRPr>
            </a:lvl1pPr>
            <a:lvl2pPr marL="742950" indent="-285750" defTabSz="944563">
              <a:defRPr sz="2000">
                <a:solidFill>
                  <a:schemeClr val="tx1"/>
                </a:solidFill>
                <a:latin typeface="Tahoma" panose="020B0604030504040204" pitchFamily="34" charset="0"/>
                <a:cs typeface="Tahoma" panose="020B0604030504040204" pitchFamily="34" charset="0"/>
              </a:defRPr>
            </a:lvl2pPr>
            <a:lvl3pPr marL="1143000" indent="-228600" defTabSz="944563">
              <a:defRPr sz="2000">
                <a:solidFill>
                  <a:schemeClr val="tx1"/>
                </a:solidFill>
                <a:latin typeface="Tahoma" panose="020B0604030504040204" pitchFamily="34" charset="0"/>
                <a:cs typeface="Tahoma" panose="020B0604030504040204" pitchFamily="34" charset="0"/>
              </a:defRPr>
            </a:lvl3pPr>
            <a:lvl4pPr marL="1600200" indent="-228600" defTabSz="944563">
              <a:defRPr sz="2000">
                <a:solidFill>
                  <a:schemeClr val="tx1"/>
                </a:solidFill>
                <a:latin typeface="Tahoma" panose="020B0604030504040204" pitchFamily="34" charset="0"/>
                <a:cs typeface="Tahoma" panose="020B0604030504040204" pitchFamily="34" charset="0"/>
              </a:defRPr>
            </a:lvl4pPr>
            <a:lvl5pPr marL="2057400" indent="-228600" defTabSz="944563">
              <a:defRPr sz="2000">
                <a:solidFill>
                  <a:schemeClr val="tx1"/>
                </a:solidFill>
                <a:latin typeface="Tahoma" panose="020B0604030504040204" pitchFamily="34" charset="0"/>
                <a:cs typeface="Tahoma" panose="020B0604030504040204" pitchFamily="34" charset="0"/>
              </a:defRPr>
            </a:lvl5pPr>
            <a:lvl6pPr marL="25146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29718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34290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3886200" indent="-228600" defTabSz="944563" eaLnBrk="0" fontAlgn="base" hangingPunct="0">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r" eaLnBrk="1" hangingPunct="1"/>
            <a:fld id="{87C3DCB0-449C-4092-81CA-88A3D6785CC7}" type="slidenum">
              <a:rPr lang="fi-FI" altLang="fi-FI" sz="1200">
                <a:latin typeface="Arial" panose="020B0604020202020204" pitchFamily="34" charset="0"/>
                <a:cs typeface="Arial" panose="020B0604020202020204" pitchFamily="34" charset="0"/>
              </a:rPr>
              <a:pPr algn="r" eaLnBrk="1" hangingPunct="1"/>
              <a:t>9</a:t>
            </a:fld>
            <a:endParaRPr lang="fi-FI" altLang="fi-FI" sz="1200">
              <a:latin typeface="Arial" panose="020B0604020202020204" pitchFamily="34" charset="0"/>
              <a:cs typeface="Arial" panose="020B0604020202020204" pitchFamily="34" charset="0"/>
            </a:endParaRPr>
          </a:p>
        </p:txBody>
      </p:sp>
      <p:sp>
        <p:nvSpPr>
          <p:cNvPr id="17411" name="Rectangle 2"/>
          <p:cNvSpPr>
            <a:spLocks noGrp="1" noRot="1" noChangeAspect="1" noChangeArrowheads="1" noTextEdit="1"/>
          </p:cNvSpPr>
          <p:nvPr>
            <p:ph type="sldImg"/>
          </p:nvPr>
        </p:nvSpPr>
        <p:spPr>
          <a:xfrm>
            <a:off x="866775" y="749300"/>
            <a:ext cx="4935538" cy="3702050"/>
          </a:xfrm>
          <a:ln/>
        </p:spPr>
      </p:sp>
      <p:sp>
        <p:nvSpPr>
          <p:cNvPr id="17412" name="Rectangle 3"/>
          <p:cNvSpPr>
            <a:spLocks noGrp="1" noChangeArrowheads="1"/>
          </p:cNvSpPr>
          <p:nvPr>
            <p:ph type="body" idx="1"/>
          </p:nvPr>
        </p:nvSpPr>
        <p:spPr>
          <a:xfrm>
            <a:off x="668338" y="4689475"/>
            <a:ext cx="5330825" cy="4440238"/>
          </a:xfrm>
          <a:noFill/>
        </p:spPr>
        <p:txBody>
          <a:bodyPr wrap="none" lIns="90288" tIns="45144" rIns="90288" bIns="45144" anchor="ctr"/>
          <a:lstStyle/>
          <a:p>
            <a:pPr defTabSz="457200" eaLnBrk="1" hangingPunct="1"/>
            <a:endParaRPr lang="ro-RO" altLang="fi-FI"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7DCDBE50-2E9D-4DC1-884F-5FD54014F784}" type="slidenum">
              <a:rPr lang="fi-FI" altLang="fi-FI" smtClean="0"/>
              <a:pPr>
                <a:defRPr/>
              </a:pPr>
              <a:t>‹#›</a:t>
            </a:fld>
            <a:endParaRPr lang="fi-FI" altLang="fi-FI"/>
          </a:p>
        </p:txBody>
      </p:sp>
    </p:spTree>
    <p:extLst>
      <p:ext uri="{BB962C8B-B14F-4D97-AF65-F5344CB8AC3E}">
        <p14:creationId xmlns:p14="http://schemas.microsoft.com/office/powerpoint/2010/main" val="310247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60D9BF1-B637-4F52-B541-E368BB507801}" type="slidenum">
              <a:rPr lang="fi-FI" altLang="fi-FI" smtClean="0"/>
              <a:pPr>
                <a:defRPr/>
              </a:pPr>
              <a:t>‹#›</a:t>
            </a:fld>
            <a:endParaRPr lang="fi-FI" altLang="fi-FI"/>
          </a:p>
        </p:txBody>
      </p:sp>
    </p:spTree>
    <p:extLst>
      <p:ext uri="{BB962C8B-B14F-4D97-AF65-F5344CB8AC3E}">
        <p14:creationId xmlns:p14="http://schemas.microsoft.com/office/powerpoint/2010/main" val="66301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60D9BF1-B637-4F52-B541-E368BB507801}" type="slidenum">
              <a:rPr lang="fi-FI" altLang="fi-FI" smtClean="0"/>
              <a:pPr>
                <a:defRPr/>
              </a:pPr>
              <a:t>‹#›</a:t>
            </a:fld>
            <a:endParaRPr lang="fi-FI" altLang="fi-FI"/>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25699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60D9BF1-B637-4F52-B541-E368BB507801}" type="slidenum">
              <a:rPr lang="fi-FI" altLang="fi-FI" smtClean="0"/>
              <a:pPr>
                <a:defRPr/>
              </a:pPr>
              <a:t>‹#›</a:t>
            </a:fld>
            <a:endParaRPr lang="fi-FI" altLang="fi-FI"/>
          </a:p>
        </p:txBody>
      </p:sp>
    </p:spTree>
    <p:extLst>
      <p:ext uri="{BB962C8B-B14F-4D97-AF65-F5344CB8AC3E}">
        <p14:creationId xmlns:p14="http://schemas.microsoft.com/office/powerpoint/2010/main" val="252071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60D9BF1-B637-4F52-B541-E368BB507801}" type="slidenum">
              <a:rPr lang="fi-FI" altLang="fi-FI" smtClean="0"/>
              <a:pPr>
                <a:defRPr/>
              </a:pPr>
              <a:t>‹#›</a:t>
            </a:fld>
            <a:endParaRPr lang="fi-FI" altLang="fi-FI"/>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331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60D9BF1-B637-4F52-B541-E368BB507801}" type="slidenum">
              <a:rPr lang="fi-FI" altLang="fi-FI" smtClean="0"/>
              <a:pPr>
                <a:defRPr/>
              </a:pPr>
              <a:t>‹#›</a:t>
            </a:fld>
            <a:endParaRPr lang="fi-FI" altLang="fi-FI"/>
          </a:p>
        </p:txBody>
      </p:sp>
    </p:spTree>
    <p:extLst>
      <p:ext uri="{BB962C8B-B14F-4D97-AF65-F5344CB8AC3E}">
        <p14:creationId xmlns:p14="http://schemas.microsoft.com/office/powerpoint/2010/main" val="2062940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E14DC26E-00B7-4669-B6CB-628C62D58153}" type="slidenum">
              <a:rPr lang="fi-FI" altLang="fi-FI" smtClean="0"/>
              <a:pPr>
                <a:defRPr/>
              </a:pPr>
              <a:t>‹#›</a:t>
            </a:fld>
            <a:endParaRPr lang="fi-FI" altLang="fi-FI"/>
          </a:p>
        </p:txBody>
      </p:sp>
    </p:spTree>
    <p:extLst>
      <p:ext uri="{BB962C8B-B14F-4D97-AF65-F5344CB8AC3E}">
        <p14:creationId xmlns:p14="http://schemas.microsoft.com/office/powerpoint/2010/main" val="14239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525B88DB-2DAC-4AFD-99CA-B8CF96965B04}" type="slidenum">
              <a:rPr lang="fi-FI" altLang="fi-FI" smtClean="0"/>
              <a:pPr>
                <a:defRPr/>
              </a:pPr>
              <a:t>‹#›</a:t>
            </a:fld>
            <a:endParaRPr lang="fi-FI" altLang="fi-FI"/>
          </a:p>
        </p:txBody>
      </p:sp>
    </p:spTree>
    <p:extLst>
      <p:ext uri="{BB962C8B-B14F-4D97-AF65-F5344CB8AC3E}">
        <p14:creationId xmlns:p14="http://schemas.microsoft.com/office/powerpoint/2010/main" val="414540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3A6CE1ED-5C65-4E5F-B345-8568A348AE50}" type="slidenum">
              <a:rPr lang="fi-FI" altLang="fi-FI" smtClean="0"/>
              <a:pPr>
                <a:defRPr/>
              </a:pPr>
              <a:t>‹#›</a:t>
            </a:fld>
            <a:endParaRPr lang="fi-FI" altLang="fi-FI"/>
          </a:p>
        </p:txBody>
      </p:sp>
    </p:spTree>
    <p:extLst>
      <p:ext uri="{BB962C8B-B14F-4D97-AF65-F5344CB8AC3E}">
        <p14:creationId xmlns:p14="http://schemas.microsoft.com/office/powerpoint/2010/main" val="164051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fi-FI" altLang="fi-FI"/>
          </a:p>
        </p:txBody>
      </p:sp>
      <p:sp>
        <p:nvSpPr>
          <p:cNvPr id="5" name="Footer Placeholder 4"/>
          <p:cNvSpPr>
            <a:spLocks noGrp="1"/>
          </p:cNvSpPr>
          <p:nvPr>
            <p:ph type="ftr" sz="quarter" idx="11"/>
          </p:nvPr>
        </p:nvSpPr>
        <p:spPr/>
        <p:txBody>
          <a:bodyPr/>
          <a:lstStyle/>
          <a:p>
            <a:pPr>
              <a:defRPr/>
            </a:pPr>
            <a:endParaRPr lang="fi-FI" altLang="fi-FI"/>
          </a:p>
        </p:txBody>
      </p:sp>
      <p:sp>
        <p:nvSpPr>
          <p:cNvPr id="6" name="Slide Number Placeholder 5"/>
          <p:cNvSpPr>
            <a:spLocks noGrp="1"/>
          </p:cNvSpPr>
          <p:nvPr>
            <p:ph type="sldNum" sz="quarter" idx="12"/>
          </p:nvPr>
        </p:nvSpPr>
        <p:spPr/>
        <p:txBody>
          <a:bodyPr/>
          <a:lstStyle/>
          <a:p>
            <a:pPr>
              <a:defRPr/>
            </a:pPr>
            <a:fld id="{F4808570-28E1-4CFF-962C-91BB2EA9BB35}" type="slidenum">
              <a:rPr lang="fi-FI" altLang="fi-FI" smtClean="0"/>
              <a:pPr>
                <a:defRPr/>
              </a:pPr>
              <a:t>‹#›</a:t>
            </a:fld>
            <a:endParaRPr lang="fi-FI" altLang="fi-FI"/>
          </a:p>
        </p:txBody>
      </p:sp>
    </p:spTree>
    <p:extLst>
      <p:ext uri="{BB962C8B-B14F-4D97-AF65-F5344CB8AC3E}">
        <p14:creationId xmlns:p14="http://schemas.microsoft.com/office/powerpoint/2010/main" val="246945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fi-FI" altLang="fi-FI"/>
          </a:p>
        </p:txBody>
      </p:sp>
      <p:sp>
        <p:nvSpPr>
          <p:cNvPr id="6" name="Footer Placeholder 5"/>
          <p:cNvSpPr>
            <a:spLocks noGrp="1"/>
          </p:cNvSpPr>
          <p:nvPr>
            <p:ph type="ftr" sz="quarter" idx="11"/>
          </p:nvPr>
        </p:nvSpPr>
        <p:spPr/>
        <p:txBody>
          <a:bodyPr/>
          <a:lstStyle/>
          <a:p>
            <a:pPr>
              <a:defRPr/>
            </a:pPr>
            <a:endParaRPr lang="fi-FI" altLang="fi-FI"/>
          </a:p>
        </p:txBody>
      </p:sp>
      <p:sp>
        <p:nvSpPr>
          <p:cNvPr id="7" name="Slide Number Placeholder 6"/>
          <p:cNvSpPr>
            <a:spLocks noGrp="1"/>
          </p:cNvSpPr>
          <p:nvPr>
            <p:ph type="sldNum" sz="quarter" idx="12"/>
          </p:nvPr>
        </p:nvSpPr>
        <p:spPr/>
        <p:txBody>
          <a:bodyPr/>
          <a:lstStyle/>
          <a:p>
            <a:pPr>
              <a:defRPr/>
            </a:pPr>
            <a:fld id="{44FB0D9D-68D9-4836-9E5E-3F81D1BC21BF}" type="slidenum">
              <a:rPr lang="fi-FI" altLang="fi-FI" smtClean="0"/>
              <a:pPr>
                <a:defRPr/>
              </a:pPr>
              <a:t>‹#›</a:t>
            </a:fld>
            <a:endParaRPr lang="fi-FI" altLang="fi-FI"/>
          </a:p>
        </p:txBody>
      </p:sp>
    </p:spTree>
    <p:extLst>
      <p:ext uri="{BB962C8B-B14F-4D97-AF65-F5344CB8AC3E}">
        <p14:creationId xmlns:p14="http://schemas.microsoft.com/office/powerpoint/2010/main" val="6898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fi-FI" altLang="fi-FI"/>
          </a:p>
        </p:txBody>
      </p:sp>
      <p:sp>
        <p:nvSpPr>
          <p:cNvPr id="8" name="Footer Placeholder 7"/>
          <p:cNvSpPr>
            <a:spLocks noGrp="1"/>
          </p:cNvSpPr>
          <p:nvPr>
            <p:ph type="ftr" sz="quarter" idx="11"/>
          </p:nvPr>
        </p:nvSpPr>
        <p:spPr/>
        <p:txBody>
          <a:bodyPr/>
          <a:lstStyle/>
          <a:p>
            <a:pPr>
              <a:defRPr/>
            </a:pPr>
            <a:endParaRPr lang="fi-FI" altLang="fi-FI"/>
          </a:p>
        </p:txBody>
      </p:sp>
      <p:sp>
        <p:nvSpPr>
          <p:cNvPr id="9" name="Slide Number Placeholder 8"/>
          <p:cNvSpPr>
            <a:spLocks noGrp="1"/>
          </p:cNvSpPr>
          <p:nvPr>
            <p:ph type="sldNum" sz="quarter" idx="12"/>
          </p:nvPr>
        </p:nvSpPr>
        <p:spPr/>
        <p:txBody>
          <a:bodyPr/>
          <a:lstStyle/>
          <a:p>
            <a:pPr>
              <a:defRPr/>
            </a:pPr>
            <a:fld id="{9EE32444-7E0D-4ED1-A8F3-F1FA030E9D68}" type="slidenum">
              <a:rPr lang="fi-FI" altLang="fi-FI" smtClean="0"/>
              <a:pPr>
                <a:defRPr/>
              </a:pPr>
              <a:t>‹#›</a:t>
            </a:fld>
            <a:endParaRPr lang="fi-FI" altLang="fi-FI"/>
          </a:p>
        </p:txBody>
      </p:sp>
    </p:spTree>
    <p:extLst>
      <p:ext uri="{BB962C8B-B14F-4D97-AF65-F5344CB8AC3E}">
        <p14:creationId xmlns:p14="http://schemas.microsoft.com/office/powerpoint/2010/main" val="138036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fi-FI" altLang="fi-FI"/>
          </a:p>
        </p:txBody>
      </p:sp>
      <p:sp>
        <p:nvSpPr>
          <p:cNvPr id="4" name="Footer Placeholder 3"/>
          <p:cNvSpPr>
            <a:spLocks noGrp="1"/>
          </p:cNvSpPr>
          <p:nvPr>
            <p:ph type="ftr" sz="quarter" idx="11"/>
          </p:nvPr>
        </p:nvSpPr>
        <p:spPr/>
        <p:txBody>
          <a:bodyPr/>
          <a:lstStyle/>
          <a:p>
            <a:pPr>
              <a:defRPr/>
            </a:pPr>
            <a:endParaRPr lang="fi-FI" altLang="fi-FI"/>
          </a:p>
        </p:txBody>
      </p:sp>
      <p:sp>
        <p:nvSpPr>
          <p:cNvPr id="5" name="Slide Number Placeholder 4"/>
          <p:cNvSpPr>
            <a:spLocks noGrp="1"/>
          </p:cNvSpPr>
          <p:nvPr>
            <p:ph type="sldNum" sz="quarter" idx="12"/>
          </p:nvPr>
        </p:nvSpPr>
        <p:spPr/>
        <p:txBody>
          <a:bodyPr/>
          <a:lstStyle/>
          <a:p>
            <a:pPr>
              <a:defRPr/>
            </a:pPr>
            <a:fld id="{472CA94A-C63C-4D91-A7B2-1D4EABE375E3}" type="slidenum">
              <a:rPr lang="fi-FI" altLang="fi-FI" smtClean="0"/>
              <a:pPr>
                <a:defRPr/>
              </a:pPr>
              <a:t>‹#›</a:t>
            </a:fld>
            <a:endParaRPr lang="fi-FI" altLang="fi-FI"/>
          </a:p>
        </p:txBody>
      </p:sp>
    </p:spTree>
    <p:extLst>
      <p:ext uri="{BB962C8B-B14F-4D97-AF65-F5344CB8AC3E}">
        <p14:creationId xmlns:p14="http://schemas.microsoft.com/office/powerpoint/2010/main" val="308617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i-FI" altLang="fi-FI"/>
          </a:p>
        </p:txBody>
      </p:sp>
      <p:sp>
        <p:nvSpPr>
          <p:cNvPr id="3" name="Footer Placeholder 2"/>
          <p:cNvSpPr>
            <a:spLocks noGrp="1"/>
          </p:cNvSpPr>
          <p:nvPr>
            <p:ph type="ftr" sz="quarter" idx="11"/>
          </p:nvPr>
        </p:nvSpPr>
        <p:spPr/>
        <p:txBody>
          <a:bodyPr/>
          <a:lstStyle/>
          <a:p>
            <a:pPr>
              <a:defRPr/>
            </a:pPr>
            <a:endParaRPr lang="fi-FI" altLang="fi-FI"/>
          </a:p>
        </p:txBody>
      </p:sp>
      <p:sp>
        <p:nvSpPr>
          <p:cNvPr id="4" name="Slide Number Placeholder 3"/>
          <p:cNvSpPr>
            <a:spLocks noGrp="1"/>
          </p:cNvSpPr>
          <p:nvPr>
            <p:ph type="sldNum" sz="quarter" idx="12"/>
          </p:nvPr>
        </p:nvSpPr>
        <p:spPr/>
        <p:txBody>
          <a:bodyPr/>
          <a:lstStyle/>
          <a:p>
            <a:pPr>
              <a:defRPr/>
            </a:pPr>
            <a:fld id="{B8CB3EC7-FCCA-4CEA-BA4C-B6F1BAF4BD71}" type="slidenum">
              <a:rPr lang="fi-FI" altLang="fi-FI" smtClean="0"/>
              <a:pPr>
                <a:defRPr/>
              </a:pPr>
              <a:t>‹#›</a:t>
            </a:fld>
            <a:endParaRPr lang="fi-FI" altLang="fi-FI"/>
          </a:p>
        </p:txBody>
      </p:sp>
    </p:spTree>
    <p:extLst>
      <p:ext uri="{BB962C8B-B14F-4D97-AF65-F5344CB8AC3E}">
        <p14:creationId xmlns:p14="http://schemas.microsoft.com/office/powerpoint/2010/main" val="146735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fi-FI" altLang="fi-FI"/>
          </a:p>
        </p:txBody>
      </p:sp>
      <p:sp>
        <p:nvSpPr>
          <p:cNvPr id="6" name="Footer Placeholder 5"/>
          <p:cNvSpPr>
            <a:spLocks noGrp="1"/>
          </p:cNvSpPr>
          <p:nvPr>
            <p:ph type="ftr" sz="quarter" idx="11"/>
          </p:nvPr>
        </p:nvSpPr>
        <p:spPr/>
        <p:txBody>
          <a:bodyPr/>
          <a:lstStyle/>
          <a:p>
            <a:pPr>
              <a:defRPr/>
            </a:pPr>
            <a:endParaRPr lang="fi-FI" altLang="fi-FI"/>
          </a:p>
        </p:txBody>
      </p:sp>
      <p:sp>
        <p:nvSpPr>
          <p:cNvPr id="7" name="Slide Number Placeholder 6"/>
          <p:cNvSpPr>
            <a:spLocks noGrp="1"/>
          </p:cNvSpPr>
          <p:nvPr>
            <p:ph type="sldNum" sz="quarter" idx="12"/>
          </p:nvPr>
        </p:nvSpPr>
        <p:spPr/>
        <p:txBody>
          <a:bodyPr/>
          <a:lstStyle/>
          <a:p>
            <a:pPr>
              <a:defRPr/>
            </a:pPr>
            <a:fld id="{359A3478-C0D5-4EAE-AF10-7FA486969056}" type="slidenum">
              <a:rPr lang="fi-FI" altLang="fi-FI" smtClean="0"/>
              <a:pPr>
                <a:defRPr/>
              </a:pPr>
              <a:t>‹#›</a:t>
            </a:fld>
            <a:endParaRPr lang="fi-FI" altLang="fi-FI"/>
          </a:p>
        </p:txBody>
      </p:sp>
    </p:spTree>
    <p:extLst>
      <p:ext uri="{BB962C8B-B14F-4D97-AF65-F5344CB8AC3E}">
        <p14:creationId xmlns:p14="http://schemas.microsoft.com/office/powerpoint/2010/main" val="424851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fi-FI" altLang="fi-FI"/>
          </a:p>
        </p:txBody>
      </p:sp>
      <p:sp>
        <p:nvSpPr>
          <p:cNvPr id="6" name="Footer Placeholder 5"/>
          <p:cNvSpPr>
            <a:spLocks noGrp="1"/>
          </p:cNvSpPr>
          <p:nvPr>
            <p:ph type="ftr" sz="quarter" idx="11"/>
          </p:nvPr>
        </p:nvSpPr>
        <p:spPr/>
        <p:txBody>
          <a:bodyPr/>
          <a:lstStyle/>
          <a:p>
            <a:pPr>
              <a:defRPr/>
            </a:pPr>
            <a:endParaRPr lang="fi-FI" altLang="fi-FI"/>
          </a:p>
        </p:txBody>
      </p:sp>
      <p:sp>
        <p:nvSpPr>
          <p:cNvPr id="7" name="Slide Number Placeholder 6"/>
          <p:cNvSpPr>
            <a:spLocks noGrp="1"/>
          </p:cNvSpPr>
          <p:nvPr>
            <p:ph type="sldNum" sz="quarter" idx="12"/>
          </p:nvPr>
        </p:nvSpPr>
        <p:spPr/>
        <p:txBody>
          <a:bodyPr/>
          <a:lstStyle/>
          <a:p>
            <a:pPr>
              <a:defRPr/>
            </a:pPr>
            <a:fld id="{89FF828A-7500-4846-AE5B-6A6CDE798389}" type="slidenum">
              <a:rPr lang="fi-FI" altLang="fi-FI" smtClean="0"/>
              <a:pPr>
                <a:defRPr/>
              </a:pPr>
              <a:t>‹#›</a:t>
            </a:fld>
            <a:endParaRPr lang="fi-FI" altLang="fi-FI"/>
          </a:p>
        </p:txBody>
      </p:sp>
    </p:spTree>
    <p:extLst>
      <p:ext uri="{BB962C8B-B14F-4D97-AF65-F5344CB8AC3E}">
        <p14:creationId xmlns:p14="http://schemas.microsoft.com/office/powerpoint/2010/main" val="373345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fi-FI" altLang="fi-FI"/>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i-FI" altLang="fi-FI"/>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60D9BF1-B637-4F52-B541-E368BB507801}" type="slidenum">
              <a:rPr lang="fi-FI" altLang="fi-FI" smtClean="0"/>
              <a:pPr>
                <a:defRPr/>
              </a:pPr>
              <a:t>‹#›</a:t>
            </a:fld>
            <a:endParaRPr lang="fi-FI" altLang="fi-FI"/>
          </a:p>
        </p:txBody>
      </p:sp>
    </p:spTree>
    <p:extLst>
      <p:ext uri="{BB962C8B-B14F-4D97-AF65-F5344CB8AC3E}">
        <p14:creationId xmlns:p14="http://schemas.microsoft.com/office/powerpoint/2010/main" val="183079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0" y="2060575"/>
            <a:ext cx="7885113" cy="2051050"/>
          </a:xfrm>
        </p:spPr>
        <p:txBody>
          <a:bodyPr lIns="92160" tIns="46080" rIns="92160" bIns="46080"/>
          <a:lstStyle/>
          <a:p>
            <a:pPr algn="ctr" eaLnBrk="1" hangingPunct="1">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altLang="fi-FI" sz="4000" dirty="0" smtClean="0"/>
              <a:t>Shape-based </a:t>
            </a:r>
            <a:br>
              <a:rPr lang="ro-RO" altLang="fi-FI" sz="4000" dirty="0" smtClean="0"/>
            </a:br>
            <a:r>
              <a:rPr lang="ro-RO" altLang="fi-FI" sz="4000" dirty="0" smtClean="0"/>
              <a:t>Route Search</a:t>
            </a:r>
            <a:endParaRPr lang="en-US" altLang="fi-FI" sz="1600" i="1" dirty="0" smtClean="0">
              <a:solidFill>
                <a:schemeClr val="tx1"/>
              </a:solidFill>
            </a:endParaRPr>
          </a:p>
        </p:txBody>
      </p:sp>
      <p:sp>
        <p:nvSpPr>
          <p:cNvPr id="10" name="Subtitle 2"/>
          <p:cNvSpPr txBox="1">
            <a:spLocks/>
          </p:cNvSpPr>
          <p:nvPr/>
        </p:nvSpPr>
        <p:spPr>
          <a:xfrm>
            <a:off x="862572" y="3789040"/>
            <a:ext cx="6121696" cy="1268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i-FI" sz="2400" b="0" i="0" u="none" strike="noStrike" kern="1200" cap="none" spc="0" normalizeH="0" baseline="0" noProof="0" dirty="0" smtClean="0">
                <a:ln>
                  <a:noFill/>
                </a:ln>
                <a:solidFill>
                  <a:sysClr val="windowText" lastClr="000000"/>
                </a:solidFill>
                <a:effectLst/>
                <a:uLnTx/>
                <a:uFillTx/>
                <a:latin typeface="Calibri"/>
                <a:ea typeface="+mn-ea"/>
                <a:cs typeface="+mn-cs"/>
              </a:rPr>
              <a:t>Radu </a:t>
            </a:r>
            <a:r>
              <a:rPr kumimoji="0" lang="fi-FI" sz="2400" b="0" i="0" u="none" strike="noStrike" kern="1200" cap="none" spc="0" normalizeH="0" baseline="0" noProof="0" dirty="0" err="1" smtClean="0">
                <a:ln>
                  <a:noFill/>
                </a:ln>
                <a:solidFill>
                  <a:sysClr val="windowText" lastClr="000000"/>
                </a:solidFill>
                <a:effectLst/>
                <a:uLnTx/>
                <a:uFillTx/>
                <a:latin typeface="Calibri"/>
                <a:ea typeface="+mn-ea"/>
                <a:cs typeface="+mn-cs"/>
              </a:rPr>
              <a:t>Mariescu</a:t>
            </a:r>
            <a:r>
              <a:rPr kumimoji="0" lang="fi-FI" sz="24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fi-FI" sz="2400" b="0" i="0" u="none" strike="noStrike" kern="1200" cap="none" spc="0" normalizeH="0" baseline="0" noProof="0" dirty="0" err="1" smtClean="0">
                <a:ln>
                  <a:noFill/>
                </a:ln>
                <a:solidFill>
                  <a:sysClr val="windowText" lastClr="000000"/>
                </a:solidFill>
                <a:effectLst/>
                <a:uLnTx/>
                <a:uFillTx/>
                <a:latin typeface="Calibri"/>
                <a:ea typeface="+mn-ea"/>
                <a:cs typeface="+mn-cs"/>
              </a:rPr>
              <a:t>Istodor</a:t>
            </a:r>
            <a:endParaRPr kumimoji="0" lang="fi-FI"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i-FI" sz="20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21.</a:t>
            </a:r>
            <a:r>
              <a:rPr kumimoji="0" lang="ro-RO" sz="20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1</a:t>
            </a:r>
            <a:r>
              <a:rPr kumimoji="0" lang="fi-FI" sz="20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.201</a:t>
            </a:r>
            <a:r>
              <a:rPr kumimoji="0" lang="ro-RO" sz="20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9</a:t>
            </a:r>
            <a:r>
              <a:rPr kumimoji="0" lang="fi-FI" sz="24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  </a:t>
            </a:r>
          </a:p>
        </p:txBody>
      </p:sp>
      <p:pic>
        <p:nvPicPr>
          <p:cNvPr id="11" name="Picture 2" descr="U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333" y="4371761"/>
            <a:ext cx="2162175" cy="140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i-FI" sz="4400" b="1" dirty="0" smtClean="0">
                <a:solidFill>
                  <a:schemeClr val="tx2"/>
                </a:solidFill>
              </a:rPr>
              <a:t>Algorithm: </a:t>
            </a:r>
            <a:r>
              <a:rPr lang="en-US" altLang="fi-FI" sz="4400" b="1" dirty="0">
                <a:solidFill>
                  <a:schemeClr val="tx2"/>
                </a:solidFill>
              </a:rPr>
              <a:t>Result</a:t>
            </a:r>
            <a:endParaRPr lang="en-US" altLang="fi-FI" sz="2800" dirty="0">
              <a:solidFill>
                <a:schemeClr val="tx2"/>
              </a:solidFill>
            </a:endParaRPr>
          </a:p>
        </p:txBody>
      </p:sp>
      <p:grpSp>
        <p:nvGrpSpPr>
          <p:cNvPr id="2" name="Group 1"/>
          <p:cNvGrpSpPr>
            <a:grpSpLocks/>
          </p:cNvGrpSpPr>
          <p:nvPr/>
        </p:nvGrpSpPr>
        <p:grpSpPr bwMode="auto">
          <a:xfrm>
            <a:off x="3635896" y="1304764"/>
            <a:ext cx="1385311" cy="5298889"/>
            <a:chOff x="7175706" y="1052736"/>
            <a:chExt cx="1470346" cy="5623368"/>
          </a:xfrm>
        </p:grpSpPr>
        <p:grpSp>
          <p:nvGrpSpPr>
            <p:cNvPr id="20492" name="Group 4"/>
            <p:cNvGrpSpPr>
              <a:grpSpLocks/>
            </p:cNvGrpSpPr>
            <p:nvPr/>
          </p:nvGrpSpPr>
          <p:grpSpPr bwMode="auto">
            <a:xfrm>
              <a:off x="7175706" y="1052736"/>
              <a:ext cx="1470346" cy="5623368"/>
              <a:chOff x="7103700" y="1088740"/>
              <a:chExt cx="1499228" cy="5733827"/>
            </a:xfrm>
          </p:grpSpPr>
          <p:grpSp>
            <p:nvGrpSpPr>
              <p:cNvPr id="20494" name="Group 314"/>
              <p:cNvGrpSpPr>
                <a:grpSpLocks/>
              </p:cNvGrpSpPr>
              <p:nvPr/>
            </p:nvGrpSpPr>
            <p:grpSpPr bwMode="auto">
              <a:xfrm>
                <a:off x="7103700" y="1088740"/>
                <a:ext cx="1372852" cy="5606821"/>
                <a:chOff x="11374490" y="-4005470"/>
                <a:chExt cx="3134614" cy="12801977"/>
              </a:xfrm>
            </p:grpSpPr>
            <p:grpSp>
              <p:nvGrpSpPr>
                <p:cNvPr id="20496" name="Group 315"/>
                <p:cNvGrpSpPr>
                  <a:grpSpLocks/>
                </p:cNvGrpSpPr>
                <p:nvPr/>
              </p:nvGrpSpPr>
              <p:grpSpPr bwMode="auto">
                <a:xfrm>
                  <a:off x="11374490" y="-4005470"/>
                  <a:ext cx="3134614" cy="2994258"/>
                  <a:chOff x="10384464" y="-4491880"/>
                  <a:chExt cx="3643824" cy="3480668"/>
                </a:xfrm>
              </p:grpSpPr>
              <p:pic>
                <p:nvPicPr>
                  <p:cNvPr id="20500" name="Picture 337"/>
                  <p:cNvPicPr>
                    <a:picLocks noChangeAspect="1"/>
                  </p:cNvPicPr>
                  <p:nvPr/>
                </p:nvPicPr>
                <p:blipFill>
                  <a:blip r:embed="rId2"/>
                  <a:srcRect/>
                  <a:stretch>
                    <a:fillRect/>
                  </a:stretch>
                </p:blipFill>
                <p:spPr bwMode="auto">
                  <a:xfrm>
                    <a:off x="10384464" y="-4491880"/>
                    <a:ext cx="3644065" cy="34802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 name="TextBox 338"/>
                  <p:cNvSpPr txBox="1"/>
                  <p:nvPr/>
                </p:nvSpPr>
                <p:spPr>
                  <a:xfrm>
                    <a:off x="11356565" y="-3259750"/>
                    <a:ext cx="1970773" cy="1061972"/>
                  </a:xfrm>
                  <a:prstGeom prst="rect">
                    <a:avLst/>
                  </a:prstGeom>
                  <a:noFill/>
                </p:spPr>
                <p:txBody>
                  <a:bodyPr wrap="none">
                    <a:spAutoFit/>
                  </a:bodyPr>
                  <a:lstStyle/>
                  <a:p>
                    <a:pPr>
                      <a:defRPr/>
                    </a:pPr>
                    <a:r>
                      <a:rPr lang="en-US" dirty="0">
                        <a:solidFill>
                          <a:srgbClr val="D34643"/>
                        </a:solidFill>
                        <a:effectLst>
                          <a:glow rad="101600">
                            <a:schemeClr val="bg1">
                              <a:alpha val="60000"/>
                            </a:schemeClr>
                          </a:glow>
                        </a:effectLst>
                      </a:rPr>
                      <a:t>62</a:t>
                    </a:r>
                    <a:r>
                      <a:rPr lang="en-US" sz="700" dirty="0">
                        <a:solidFill>
                          <a:srgbClr val="D34643"/>
                        </a:solidFill>
                        <a:effectLst>
                          <a:glow rad="101600">
                            <a:schemeClr val="bg1">
                              <a:alpha val="60000"/>
                            </a:schemeClr>
                          </a:glow>
                        </a:effectLst>
                      </a:rPr>
                      <a:t> </a:t>
                    </a:r>
                    <a:r>
                      <a:rPr lang="en-US" dirty="0">
                        <a:solidFill>
                          <a:srgbClr val="D34643"/>
                        </a:solidFill>
                      </a:rPr>
                      <a:t>%</a:t>
                    </a:r>
                    <a:endParaRPr lang="en-US" baseline="-25000" dirty="0">
                      <a:solidFill>
                        <a:srgbClr val="D34643"/>
                      </a:solidFill>
                    </a:endParaRPr>
                  </a:p>
                </p:txBody>
              </p:sp>
            </p:grpSp>
            <p:grpSp>
              <p:nvGrpSpPr>
                <p:cNvPr id="20497" name="Group 316"/>
                <p:cNvGrpSpPr>
                  <a:grpSpLocks/>
                </p:cNvGrpSpPr>
                <p:nvPr/>
              </p:nvGrpSpPr>
              <p:grpSpPr bwMode="auto">
                <a:xfrm>
                  <a:off x="11376757" y="2539507"/>
                  <a:ext cx="3130714" cy="2990358"/>
                  <a:chOff x="2296098" y="6414023"/>
                  <a:chExt cx="3639291" cy="3476135"/>
                </a:xfrm>
              </p:grpSpPr>
              <p:pic>
                <p:nvPicPr>
                  <p:cNvPr id="4" name="Picture 335"/>
                  <p:cNvPicPr>
                    <a:picLocks noChangeAspect="1"/>
                  </p:cNvPicPr>
                  <p:nvPr/>
                </p:nvPicPr>
                <p:blipFill>
                  <a:blip r:embed="rId3"/>
                  <a:srcRect/>
                  <a:stretch>
                    <a:fillRect/>
                  </a:stretch>
                </p:blipFill>
                <p:spPr bwMode="auto">
                  <a:xfrm>
                    <a:off x="2297760" y="6415192"/>
                    <a:ext cx="3639767" cy="34759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TextBox 336"/>
                  <p:cNvSpPr txBox="1"/>
                  <p:nvPr/>
                </p:nvSpPr>
                <p:spPr>
                  <a:xfrm>
                    <a:off x="3299869" y="7590681"/>
                    <a:ext cx="1970773" cy="1061972"/>
                  </a:xfrm>
                  <a:prstGeom prst="rect">
                    <a:avLst/>
                  </a:prstGeom>
                  <a:noFill/>
                </p:spPr>
                <p:txBody>
                  <a:bodyPr wrap="none">
                    <a:spAutoFit/>
                  </a:bodyPr>
                  <a:lstStyle/>
                  <a:p>
                    <a:pPr>
                      <a:defRPr/>
                    </a:pPr>
                    <a:r>
                      <a:rPr lang="en-US" dirty="0">
                        <a:solidFill>
                          <a:srgbClr val="D34643"/>
                        </a:solidFill>
                        <a:effectLst>
                          <a:glow rad="101600">
                            <a:schemeClr val="bg1">
                              <a:alpha val="60000"/>
                            </a:schemeClr>
                          </a:glow>
                        </a:effectLst>
                      </a:rPr>
                      <a:t>59</a:t>
                    </a:r>
                    <a:r>
                      <a:rPr lang="en-US" sz="700" dirty="0">
                        <a:solidFill>
                          <a:srgbClr val="D34643"/>
                        </a:solidFill>
                        <a:effectLst>
                          <a:glow rad="101600">
                            <a:schemeClr val="bg1">
                              <a:alpha val="60000"/>
                            </a:schemeClr>
                          </a:glow>
                        </a:effectLst>
                      </a:rPr>
                      <a:t> </a:t>
                    </a:r>
                    <a:r>
                      <a:rPr lang="en-US" dirty="0">
                        <a:solidFill>
                          <a:srgbClr val="D34643"/>
                        </a:solidFill>
                        <a:effectLst>
                          <a:glow rad="101600">
                            <a:schemeClr val="bg1">
                              <a:alpha val="60000"/>
                            </a:schemeClr>
                          </a:glow>
                        </a:effectLst>
                      </a:rPr>
                      <a:t>%</a:t>
                    </a:r>
                    <a:endParaRPr lang="en-US" baseline="-25000" dirty="0">
                      <a:solidFill>
                        <a:srgbClr val="D34643"/>
                      </a:solidFill>
                      <a:effectLst>
                        <a:glow rad="101600">
                          <a:schemeClr val="bg1">
                            <a:alpha val="60000"/>
                          </a:schemeClr>
                        </a:glow>
                      </a:effectLst>
                    </a:endParaRPr>
                  </a:p>
                </p:txBody>
              </p:sp>
            </p:grpSp>
            <p:grpSp>
              <p:nvGrpSpPr>
                <p:cNvPr id="20498" name="Group 317"/>
                <p:cNvGrpSpPr>
                  <a:grpSpLocks/>
                </p:cNvGrpSpPr>
                <p:nvPr/>
              </p:nvGrpSpPr>
              <p:grpSpPr bwMode="auto">
                <a:xfrm>
                  <a:off x="11376755" y="5798350"/>
                  <a:ext cx="3130716" cy="2998157"/>
                  <a:chOff x="6677569" y="1686400"/>
                  <a:chExt cx="3639292" cy="3485200"/>
                </a:xfrm>
              </p:grpSpPr>
              <p:pic>
                <p:nvPicPr>
                  <p:cNvPr id="5" name="Picture 333"/>
                  <p:cNvPicPr>
                    <a:picLocks noChangeAspect="1"/>
                  </p:cNvPicPr>
                  <p:nvPr/>
                </p:nvPicPr>
                <p:blipFill>
                  <a:blip r:embed="rId4"/>
                  <a:srcRect/>
                  <a:stretch>
                    <a:fillRect/>
                  </a:stretch>
                </p:blipFill>
                <p:spPr bwMode="auto">
                  <a:xfrm>
                    <a:off x="6679234" y="1693275"/>
                    <a:ext cx="3639766" cy="3480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 name="TextBox 334"/>
                  <p:cNvSpPr txBox="1"/>
                  <p:nvPr/>
                </p:nvSpPr>
                <p:spPr>
                  <a:xfrm>
                    <a:off x="7647037" y="2896683"/>
                    <a:ext cx="1970772" cy="1061972"/>
                  </a:xfrm>
                  <a:prstGeom prst="rect">
                    <a:avLst/>
                  </a:prstGeom>
                  <a:noFill/>
                </p:spPr>
                <p:txBody>
                  <a:bodyPr wrap="none">
                    <a:spAutoFit/>
                  </a:bodyPr>
                  <a:lstStyle/>
                  <a:p>
                    <a:pPr>
                      <a:defRPr/>
                    </a:pPr>
                    <a:r>
                      <a:rPr lang="en-US" dirty="0">
                        <a:solidFill>
                          <a:srgbClr val="D34643"/>
                        </a:solidFill>
                        <a:effectLst>
                          <a:glow rad="101600">
                            <a:schemeClr val="bg1">
                              <a:alpha val="60000"/>
                            </a:schemeClr>
                          </a:glow>
                        </a:effectLst>
                      </a:rPr>
                      <a:t>56</a:t>
                    </a:r>
                    <a:r>
                      <a:rPr lang="en-US" sz="700" dirty="0">
                        <a:solidFill>
                          <a:srgbClr val="D34643"/>
                        </a:solidFill>
                        <a:effectLst>
                          <a:glow rad="101600">
                            <a:schemeClr val="bg1">
                              <a:alpha val="60000"/>
                            </a:schemeClr>
                          </a:glow>
                        </a:effectLst>
                      </a:rPr>
                      <a:t> </a:t>
                    </a:r>
                    <a:r>
                      <a:rPr lang="en-US" dirty="0">
                        <a:solidFill>
                          <a:srgbClr val="D34643"/>
                        </a:solidFill>
                        <a:effectLst>
                          <a:glow rad="101600">
                            <a:schemeClr val="bg1">
                              <a:alpha val="60000"/>
                            </a:schemeClr>
                          </a:glow>
                        </a:effectLst>
                      </a:rPr>
                      <a:t>%</a:t>
                    </a:r>
                    <a:endParaRPr lang="en-US" baseline="-25000" dirty="0">
                      <a:solidFill>
                        <a:srgbClr val="D34643"/>
                      </a:solidFill>
                      <a:effectLst>
                        <a:glow rad="101600">
                          <a:schemeClr val="bg1">
                            <a:alpha val="60000"/>
                          </a:schemeClr>
                        </a:glow>
                      </a:effectLst>
                    </a:endParaRPr>
                  </a:p>
                </p:txBody>
              </p:sp>
            </p:grpSp>
            <p:grpSp>
              <p:nvGrpSpPr>
                <p:cNvPr id="20499" name="Group 318"/>
                <p:cNvGrpSpPr>
                  <a:grpSpLocks/>
                </p:cNvGrpSpPr>
                <p:nvPr/>
              </p:nvGrpSpPr>
              <p:grpSpPr bwMode="auto">
                <a:xfrm>
                  <a:off x="11374490" y="-742728"/>
                  <a:ext cx="3134614" cy="3013751"/>
                  <a:chOff x="7072014" y="5822932"/>
                  <a:chExt cx="3643824" cy="3503328"/>
                </a:xfrm>
              </p:grpSpPr>
              <p:pic>
                <p:nvPicPr>
                  <p:cNvPr id="6" name="Picture 320"/>
                  <p:cNvPicPr>
                    <a:picLocks noChangeAspect="1"/>
                  </p:cNvPicPr>
                  <p:nvPr/>
                </p:nvPicPr>
                <p:blipFill>
                  <a:blip r:embed="rId5"/>
                  <a:srcRect/>
                  <a:stretch>
                    <a:fillRect/>
                  </a:stretch>
                </p:blipFill>
                <p:spPr bwMode="auto">
                  <a:xfrm>
                    <a:off x="7072014" y="5824104"/>
                    <a:ext cx="3644065" cy="35017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TextBox 331"/>
                  <p:cNvSpPr txBox="1"/>
                  <p:nvPr/>
                </p:nvSpPr>
                <p:spPr>
                  <a:xfrm>
                    <a:off x="7987424" y="7084155"/>
                    <a:ext cx="1970773" cy="1061972"/>
                  </a:xfrm>
                  <a:prstGeom prst="rect">
                    <a:avLst/>
                  </a:prstGeom>
                  <a:noFill/>
                </p:spPr>
                <p:txBody>
                  <a:bodyPr wrap="none">
                    <a:spAutoFit/>
                  </a:bodyPr>
                  <a:lstStyle/>
                  <a:p>
                    <a:pPr>
                      <a:defRPr/>
                    </a:pPr>
                    <a:r>
                      <a:rPr lang="en-US" dirty="0">
                        <a:solidFill>
                          <a:srgbClr val="D34643"/>
                        </a:solidFill>
                        <a:effectLst>
                          <a:glow rad="101600">
                            <a:schemeClr val="bg1">
                              <a:alpha val="60000"/>
                            </a:schemeClr>
                          </a:glow>
                        </a:effectLst>
                      </a:rPr>
                      <a:t>61</a:t>
                    </a:r>
                    <a:r>
                      <a:rPr lang="en-US" sz="700" dirty="0">
                        <a:solidFill>
                          <a:srgbClr val="D34643"/>
                        </a:solidFill>
                        <a:effectLst>
                          <a:glow rad="101600">
                            <a:schemeClr val="bg1">
                              <a:alpha val="60000"/>
                            </a:schemeClr>
                          </a:glow>
                        </a:effectLst>
                      </a:rPr>
                      <a:t> </a:t>
                    </a:r>
                    <a:r>
                      <a:rPr lang="en-US" dirty="0">
                        <a:solidFill>
                          <a:srgbClr val="D34643"/>
                        </a:solidFill>
                        <a:effectLst>
                          <a:glow rad="101600">
                            <a:schemeClr val="bg1">
                              <a:alpha val="60000"/>
                            </a:schemeClr>
                          </a:glow>
                        </a:effectLst>
                      </a:rPr>
                      <a:t>%</a:t>
                    </a:r>
                    <a:endParaRPr lang="en-US" baseline="-25000" dirty="0">
                      <a:solidFill>
                        <a:srgbClr val="D34643"/>
                      </a:solidFill>
                      <a:effectLst>
                        <a:glow rad="101600">
                          <a:schemeClr val="bg1">
                            <a:alpha val="60000"/>
                          </a:schemeClr>
                        </a:glow>
                      </a:effectLst>
                    </a:endParaRPr>
                  </a:p>
                </p:txBody>
              </p:sp>
            </p:grpSp>
          </p:grpSp>
          <p:cxnSp>
            <p:nvCxnSpPr>
              <p:cNvPr id="20495" name="Straight Arrow Connector 3"/>
              <p:cNvCxnSpPr>
                <a:cxnSpLocks noChangeShapeType="1"/>
              </p:cNvCxnSpPr>
              <p:nvPr/>
            </p:nvCxnSpPr>
            <p:spPr bwMode="auto">
              <a:xfrm flipH="1">
                <a:off x="8597217" y="1088740"/>
                <a:ext cx="5711" cy="5733827"/>
              </a:xfrm>
              <a:prstGeom prst="straightConnector1">
                <a:avLst/>
              </a:prstGeom>
              <a:noFill/>
              <a:ln w="508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 name="Straight Connector 6"/>
            <p:cNvCxnSpPr/>
            <p:nvPr/>
          </p:nvCxnSpPr>
          <p:spPr bwMode="auto">
            <a:xfrm>
              <a:off x="7175706" y="6669753"/>
              <a:ext cx="1346494" cy="0"/>
            </a:xfrm>
            <a:prstGeom prst="line">
              <a:avLst/>
            </a:prstGeom>
            <a:solidFill>
              <a:schemeClr val="accent1"/>
            </a:solidFill>
            <a:ln w="31750" cap="flat" cmpd="sng" algn="ctr">
              <a:solidFill>
                <a:schemeClr val="bg1">
                  <a:lumMod val="7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24"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Evaluation</a:t>
            </a:r>
            <a:r>
              <a:rPr lang="fi-FI" altLang="fi-FI" sz="4400" b="1" dirty="0" smtClean="0">
                <a:solidFill>
                  <a:schemeClr val="tx2"/>
                </a:solidFill>
              </a:rPr>
              <a:t> 1</a:t>
            </a:r>
            <a:endParaRPr lang="en-US" altLang="fi-FI" sz="2800" dirty="0">
              <a:solidFill>
                <a:schemeClr val="tx2"/>
              </a:solidFill>
            </a:endParaRPr>
          </a:p>
        </p:txBody>
      </p:sp>
      <p:pic>
        <p:nvPicPr>
          <p:cNvPr id="5" name="Picture 4"/>
          <p:cNvPicPr>
            <a:picLocks noChangeAspect="1"/>
          </p:cNvPicPr>
          <p:nvPr/>
        </p:nvPicPr>
        <p:blipFill rotWithShape="1">
          <a:blip r:embed="rId3"/>
          <a:srcRect t="38449"/>
          <a:stretch/>
        </p:blipFill>
        <p:spPr>
          <a:xfrm>
            <a:off x="1079612" y="2528900"/>
            <a:ext cx="3768269" cy="1800200"/>
          </a:xfrm>
          <a:prstGeom prst="rect">
            <a:avLst/>
          </a:prstGeom>
        </p:spPr>
      </p:pic>
      <p:sp>
        <p:nvSpPr>
          <p:cNvPr id="6" name="TextBox 5"/>
          <p:cNvSpPr txBox="1"/>
          <p:nvPr/>
        </p:nvSpPr>
        <p:spPr>
          <a:xfrm>
            <a:off x="5400092" y="2924944"/>
            <a:ext cx="1438214" cy="954107"/>
          </a:xfrm>
          <a:prstGeom prst="rect">
            <a:avLst/>
          </a:prstGeom>
          <a:noFill/>
        </p:spPr>
        <p:txBody>
          <a:bodyPr wrap="none" rtlCol="0">
            <a:spAutoFit/>
          </a:bodyPr>
          <a:lstStyle/>
          <a:p>
            <a:pPr algn="ctr"/>
            <a:r>
              <a:rPr lang="fi-FI" sz="2800" dirty="0" smtClean="0"/>
              <a:t>84</a:t>
            </a:r>
          </a:p>
          <a:p>
            <a:pPr algn="ctr"/>
            <a:r>
              <a:rPr lang="fi-FI" sz="2800" dirty="0" err="1" smtClean="0"/>
              <a:t>seconds</a:t>
            </a:r>
            <a:endParaRPr lang="fi-FI" sz="28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7" presetClass="emph" presetSubtype="0" fill="remove" grpId="1" nodeType="afterEffect">
                                  <p:stCondLst>
                                    <p:cond delay="0"/>
                                  </p:stCondLst>
                                  <p:childTnLst>
                                    <p:animClr clrSpc="rgb" dir="cw">
                                      <p:cBhvr override="childStyle">
                                        <p:cTn id="9" dur="250" autoRev="1" fill="remove"/>
                                        <p:tgtEl>
                                          <p:spTgt spid="6"/>
                                        </p:tgtEl>
                                        <p:attrNameLst>
                                          <p:attrName>style.color</p:attrName>
                                        </p:attrNameLst>
                                      </p:cBhvr>
                                      <p:to>
                                        <a:schemeClr val="bg1"/>
                                      </p:to>
                                    </p:animClr>
                                    <p:animClr clrSpc="rgb" dir="cw">
                                      <p:cBhvr>
                                        <p:cTn id="10" dur="250" autoRev="1" fill="remove"/>
                                        <p:tgtEl>
                                          <p:spTgt spid="6"/>
                                        </p:tgtEl>
                                        <p:attrNameLst>
                                          <p:attrName>fillcolor</p:attrName>
                                        </p:attrNameLst>
                                      </p:cBhvr>
                                      <p:to>
                                        <a:schemeClr val="bg1"/>
                                      </p:to>
                                    </p:animClr>
                                    <p:set>
                                      <p:cBhvr>
                                        <p:cTn id="11" dur="250" autoRev="1" fill="remove"/>
                                        <p:tgtEl>
                                          <p:spTgt spid="6"/>
                                        </p:tgtEl>
                                        <p:attrNameLst>
                                          <p:attrName>fill.type</p:attrName>
                                        </p:attrNameLst>
                                      </p:cBhvr>
                                      <p:to>
                                        <p:strVal val="solid"/>
                                      </p:to>
                                    </p:set>
                                    <p:set>
                                      <p:cBhvr>
                                        <p:cTn id="12"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24"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Evaluation</a:t>
            </a:r>
            <a:r>
              <a:rPr lang="fi-FI" altLang="fi-FI" sz="4400" b="1" dirty="0" smtClean="0">
                <a:solidFill>
                  <a:schemeClr val="tx2"/>
                </a:solidFill>
              </a:rPr>
              <a:t> 2</a:t>
            </a:r>
            <a:endParaRPr lang="en-US" altLang="fi-FI" sz="2800" dirty="0">
              <a:solidFill>
                <a:schemeClr val="tx2"/>
              </a:solidFill>
            </a:endParaRPr>
          </a:p>
        </p:txBody>
      </p:sp>
      <p:grpSp>
        <p:nvGrpSpPr>
          <p:cNvPr id="2" name="Group 1"/>
          <p:cNvGrpSpPr/>
          <p:nvPr/>
        </p:nvGrpSpPr>
        <p:grpSpPr>
          <a:xfrm>
            <a:off x="1151620" y="2708920"/>
            <a:ext cx="5474352" cy="1166210"/>
            <a:chOff x="1151620" y="2990335"/>
            <a:chExt cx="5474352" cy="1166210"/>
          </a:xfrm>
        </p:grpSpPr>
        <p:pic>
          <p:nvPicPr>
            <p:cNvPr id="27" name="Picture 26"/>
            <p:cNvPicPr>
              <a:picLocks noChangeAspect="1"/>
            </p:cNvPicPr>
            <p:nvPr/>
          </p:nvPicPr>
          <p:blipFill rotWithShape="1">
            <a:blip r:embed="rId3"/>
            <a:srcRect t="5028" b="48394"/>
            <a:stretch/>
          </p:blipFill>
          <p:spPr>
            <a:xfrm>
              <a:off x="1151620" y="2990335"/>
              <a:ext cx="5474352" cy="939114"/>
            </a:xfrm>
            <a:prstGeom prst="rect">
              <a:avLst/>
            </a:prstGeom>
          </p:spPr>
        </p:pic>
        <p:pic>
          <p:nvPicPr>
            <p:cNvPr id="7" name="Picture 6"/>
            <p:cNvPicPr>
              <a:picLocks noChangeAspect="1"/>
            </p:cNvPicPr>
            <p:nvPr/>
          </p:nvPicPr>
          <p:blipFill rotWithShape="1">
            <a:blip r:embed="rId3"/>
            <a:srcRect t="66931" b="20199"/>
            <a:stretch/>
          </p:blipFill>
          <p:spPr>
            <a:xfrm>
              <a:off x="1151620" y="3897052"/>
              <a:ext cx="5474352" cy="259493"/>
            </a:xfrm>
            <a:prstGeom prst="rect">
              <a:avLst/>
            </a:prstGeom>
          </p:spPr>
        </p:pic>
      </p:grpSp>
      <p:sp>
        <p:nvSpPr>
          <p:cNvPr id="8" name="TextBox 7"/>
          <p:cNvSpPr txBox="1"/>
          <p:nvPr/>
        </p:nvSpPr>
        <p:spPr>
          <a:xfrm>
            <a:off x="647564" y="1808820"/>
            <a:ext cx="58686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Additional findings:</a:t>
            </a:r>
            <a:endParaRPr lang="ro-RO" dirty="0" smtClean="0"/>
          </a:p>
        </p:txBody>
      </p:sp>
      <p:sp>
        <p:nvSpPr>
          <p:cNvPr id="9" name="Rectangle 8"/>
          <p:cNvSpPr/>
          <p:nvPr/>
        </p:nvSpPr>
        <p:spPr bwMode="auto">
          <a:xfrm>
            <a:off x="395536" y="4437112"/>
            <a:ext cx="6425790" cy="1277273"/>
          </a:xfrm>
          <a:prstGeom prst="rect">
            <a:avLst/>
          </a:prstGeom>
        </p:spPr>
        <p:txBody>
          <a:bodyPr wrap="square">
            <a:spAutoFit/>
          </a:bodyPr>
          <a:lstStyle/>
          <a:p>
            <a:pPr algn="just">
              <a:defRPr/>
            </a:pPr>
            <a:r>
              <a:rPr lang="en-US" sz="1100" dirty="0" smtClean="0">
                <a:solidFill>
                  <a:schemeClr val="tx1">
                    <a:lumMod val="65000"/>
                    <a:lumOff val="35000"/>
                  </a:schemeClr>
                </a:solidFill>
              </a:rPr>
              <a:t>For the complexity measure, which is not obvious, we employ a polygonal approximation method which reduces the number of points to the minimum necessary to represent a trajectory while maintaining its shape. The number of points in this representation varies depending on the complexity of the trajectories = number of turns.</a:t>
            </a:r>
          </a:p>
          <a:p>
            <a:pPr algn="ctr">
              <a:defRPr/>
            </a:pPr>
            <a:endParaRPr lang="en-US" sz="1100" dirty="0">
              <a:solidFill>
                <a:schemeClr val="tx1">
                  <a:lumMod val="65000"/>
                  <a:lumOff val="35000"/>
                </a:schemeClr>
              </a:solidFill>
            </a:endParaRPr>
          </a:p>
          <a:p>
            <a:pPr algn="ctr">
              <a:defRPr/>
            </a:pPr>
            <a:r>
              <a:rPr lang="en-US" sz="1100" dirty="0" smtClean="0">
                <a:solidFill>
                  <a:schemeClr val="tx1">
                    <a:lumMod val="65000"/>
                    <a:lumOff val="35000"/>
                  </a:schemeClr>
                </a:solidFill>
              </a:rPr>
              <a:t>A </a:t>
            </a:r>
            <a:r>
              <a:rPr lang="en-US" sz="1100" dirty="0">
                <a:solidFill>
                  <a:schemeClr val="tx1">
                    <a:lumMod val="65000"/>
                    <a:lumOff val="35000"/>
                  </a:schemeClr>
                </a:solidFill>
              </a:rPr>
              <a:t>Fast O(N) Multiresolution Polygonal Approximation Algorithm for GPS Trajectory Simplification </a:t>
            </a:r>
          </a:p>
          <a:p>
            <a:pPr algn="ctr">
              <a:defRPr/>
            </a:pPr>
            <a:r>
              <a:rPr lang="en-US" sz="1100" dirty="0" err="1">
                <a:solidFill>
                  <a:schemeClr val="bg1">
                    <a:lumMod val="50000"/>
                  </a:schemeClr>
                </a:solidFill>
              </a:rPr>
              <a:t>Minjie</a:t>
            </a:r>
            <a:r>
              <a:rPr lang="en-US" sz="1100" dirty="0">
                <a:solidFill>
                  <a:schemeClr val="bg1">
                    <a:lumMod val="50000"/>
                  </a:schemeClr>
                </a:solidFill>
              </a:rPr>
              <a:t> Chen, </a:t>
            </a:r>
            <a:r>
              <a:rPr lang="en-US" sz="1100" dirty="0" err="1">
                <a:solidFill>
                  <a:schemeClr val="bg1">
                    <a:lumMod val="50000"/>
                  </a:schemeClr>
                </a:solidFill>
              </a:rPr>
              <a:t>Mantao</a:t>
            </a:r>
            <a:r>
              <a:rPr lang="en-US" sz="1100" dirty="0">
                <a:solidFill>
                  <a:schemeClr val="bg1">
                    <a:lumMod val="50000"/>
                  </a:schemeClr>
                </a:solidFill>
              </a:rPr>
              <a:t> Xu and </a:t>
            </a:r>
            <a:r>
              <a:rPr lang="en-US" sz="1100" dirty="0" err="1">
                <a:solidFill>
                  <a:schemeClr val="bg1">
                    <a:lumMod val="50000"/>
                  </a:schemeClr>
                </a:solidFill>
              </a:rPr>
              <a:t>Pasi</a:t>
            </a:r>
            <a:r>
              <a:rPr lang="en-US" sz="1100" dirty="0">
                <a:solidFill>
                  <a:schemeClr val="bg1">
                    <a:lumMod val="50000"/>
                  </a:schemeClr>
                </a:solidFill>
              </a:rPr>
              <a:t> </a:t>
            </a:r>
            <a:r>
              <a:rPr lang="en-US" sz="1100" dirty="0" err="1">
                <a:solidFill>
                  <a:schemeClr val="bg1">
                    <a:lumMod val="50000"/>
                  </a:schemeClr>
                </a:solidFill>
              </a:rPr>
              <a:t>Fränti</a:t>
            </a:r>
            <a:r>
              <a:rPr lang="en-US" sz="1100" dirty="0">
                <a:solidFill>
                  <a:schemeClr val="bg1">
                    <a:lumMod val="50000"/>
                  </a:schemeClr>
                </a:solidFill>
              </a:rPr>
              <a:t> (2012)</a:t>
            </a:r>
            <a:endParaRPr lang="en-US" sz="1100" dirty="0">
              <a:solidFill>
                <a:schemeClr val="bg1">
                  <a:lumMod val="50000"/>
                </a:schemeClr>
              </a:solidFill>
              <a:latin typeface="Times New Roman" panose="02020603050405020304" pitchFamily="18" charset="0"/>
            </a:endParaRPr>
          </a:p>
        </p:txBody>
      </p:sp>
    </p:spTree>
    <p:extLst>
      <p:ext uri="{BB962C8B-B14F-4D97-AF65-F5344CB8AC3E}">
        <p14:creationId xmlns:p14="http://schemas.microsoft.com/office/powerpoint/2010/main" val="15623584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fi-FI" sz="4400" b="1" dirty="0" smtClean="0">
                <a:solidFill>
                  <a:schemeClr val="tx2"/>
                </a:solidFill>
              </a:rPr>
              <a:t>Conclusions</a:t>
            </a:r>
            <a:endParaRPr lang="en-US" altLang="fi-FI" sz="2800" dirty="0">
              <a:solidFill>
                <a:schemeClr val="tx2"/>
              </a:solidFill>
            </a:endParaRPr>
          </a:p>
        </p:txBody>
      </p:sp>
      <p:sp>
        <p:nvSpPr>
          <p:cNvPr id="3" name="TextBox 2"/>
          <p:cNvSpPr txBox="1"/>
          <p:nvPr/>
        </p:nvSpPr>
        <p:spPr>
          <a:xfrm>
            <a:off x="1043608" y="2204864"/>
            <a:ext cx="6151043" cy="230832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3200" dirty="0" smtClean="0"/>
              <a:t>Fast: 84 seconds (on average)</a:t>
            </a:r>
          </a:p>
          <a:p>
            <a:pPr marL="342900" indent="-342900">
              <a:lnSpc>
                <a:spcPct val="150000"/>
              </a:lnSpc>
              <a:buFont typeface="Arial" panose="020B0604020202020204" pitchFamily="34" charset="0"/>
              <a:buChar char="•"/>
            </a:pPr>
            <a:r>
              <a:rPr lang="en-US" sz="3200" dirty="0" smtClean="0"/>
              <a:t>Linear time similarity function</a:t>
            </a:r>
          </a:p>
          <a:p>
            <a:pPr marL="342900" indent="-342900">
              <a:lnSpc>
                <a:spcPct val="150000"/>
              </a:lnSpc>
              <a:buFont typeface="Arial" panose="020B0604020202020204" pitchFamily="34" charset="0"/>
              <a:buChar char="•"/>
            </a:pPr>
            <a:r>
              <a:rPr lang="en-US" sz="3200" dirty="0" smtClean="0"/>
              <a:t>B-tree indexing</a:t>
            </a:r>
            <a:endParaRPr lang="en-US" sz="3200" dirty="0"/>
          </a:p>
        </p:txBody>
      </p:sp>
    </p:spTree>
    <p:extLst>
      <p:ext uri="{BB962C8B-B14F-4D97-AF65-F5344CB8AC3E}">
        <p14:creationId xmlns:p14="http://schemas.microsoft.com/office/powerpoint/2010/main" val="3265113387"/>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79512" y="2960948"/>
            <a:ext cx="72739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tx2"/>
              </a:buClr>
              <a:buSzPct val="115000"/>
              <a:buFont typeface="Wingdings" panose="05000000000000000000" pitchFamily="2" charset="2"/>
              <a:buNone/>
            </a:pPr>
            <a:r>
              <a:rPr lang="ro-RO" altLang="fi-FI" sz="6000" b="1" dirty="0" smtClean="0"/>
              <a:t>Thank you!</a:t>
            </a:r>
            <a:endParaRPr lang="en-US" altLang="fi-FI" sz="6000" dirty="0"/>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0" y="4221088"/>
            <a:ext cx="2592288" cy="23982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2555875" y="364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444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i-FI" sz="1000">
                <a:latin typeface="Tahoma" panose="020B0604030504040204" pitchFamily="34" charset="0"/>
                <a:cs typeface="Times New Roman" panose="02020603050405020304" pitchFamily="18" charset="0"/>
              </a:rPr>
              <a:t>  </a:t>
            </a:r>
            <a:endParaRPr lang="en-US" altLang="fi-FI" sz="2000">
              <a:latin typeface="Tahoma" panose="020B0604030504040204" pitchFamily="34" charset="0"/>
              <a:cs typeface="Tahoma" panose="020B0604030504040204" pitchFamily="34" charset="0"/>
            </a:endParaRPr>
          </a:p>
        </p:txBody>
      </p:sp>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Problem</a:t>
            </a:r>
            <a:endParaRPr lang="en-US" altLang="fi-FI" sz="2800" dirty="0">
              <a:solidFill>
                <a:schemeClr val="tx2"/>
              </a:solidFill>
            </a:endParaRPr>
          </a:p>
        </p:txBody>
      </p:sp>
      <p:sp>
        <p:nvSpPr>
          <p:cNvPr id="2" name="TextBox 1"/>
          <p:cNvSpPr txBox="1"/>
          <p:nvPr/>
        </p:nvSpPr>
        <p:spPr>
          <a:xfrm>
            <a:off x="611560" y="1592796"/>
            <a:ext cx="5868652" cy="2462213"/>
          </a:xfrm>
          <a:prstGeom prst="rect">
            <a:avLst/>
          </a:prstGeom>
          <a:noFill/>
        </p:spPr>
        <p:txBody>
          <a:bodyPr wrap="square" rtlCol="0">
            <a:spAutoFit/>
          </a:bodyPr>
          <a:lstStyle/>
          <a:p>
            <a:pPr algn="just"/>
            <a:r>
              <a:rPr lang="ro-RO" dirty="0" smtClean="0"/>
              <a:t>Large collections of GPS trajectories cause users to spend a long time to find the </a:t>
            </a:r>
            <a:r>
              <a:rPr lang="fi-FI" dirty="0" err="1" smtClean="0"/>
              <a:t>one</a:t>
            </a:r>
            <a:r>
              <a:rPr lang="ro-RO" dirty="0" smtClean="0"/>
              <a:t> they are looking for.</a:t>
            </a:r>
          </a:p>
          <a:p>
            <a:pPr algn="just"/>
            <a:endParaRPr lang="ro-RO" dirty="0"/>
          </a:p>
          <a:p>
            <a:pPr algn="just"/>
            <a:r>
              <a:rPr lang="ro-RO" dirty="0" smtClean="0"/>
              <a:t>This is because:</a:t>
            </a:r>
          </a:p>
          <a:p>
            <a:pPr marL="285750" indent="-285750" algn="just">
              <a:buFont typeface="Arial" panose="020B0604020202020204" pitchFamily="34" charset="0"/>
              <a:buChar char="•"/>
            </a:pPr>
            <a:r>
              <a:rPr lang="ro-RO" sz="1600" dirty="0" smtClean="0"/>
              <a:t>Trajectory </a:t>
            </a:r>
            <a:r>
              <a:rPr lang="en-US" sz="1600" dirty="0" smtClean="0"/>
              <a:t>collections</a:t>
            </a:r>
            <a:r>
              <a:rPr lang="ro-RO" sz="1600" dirty="0" smtClean="0"/>
              <a:t> are </a:t>
            </a:r>
            <a:r>
              <a:rPr lang="fi-FI" sz="1600" dirty="0" err="1" smtClean="0"/>
              <a:t>large</a:t>
            </a:r>
            <a:endParaRPr lang="ro-RO" sz="1600" dirty="0" smtClean="0"/>
          </a:p>
          <a:p>
            <a:pPr marL="285750" indent="-285750" algn="just">
              <a:buFont typeface="Arial" panose="020B0604020202020204" pitchFamily="34" charset="0"/>
              <a:buChar char="•"/>
            </a:pPr>
            <a:r>
              <a:rPr lang="ro-RO" sz="1600" dirty="0" smtClean="0"/>
              <a:t>Date and time is hard to remember exactly</a:t>
            </a:r>
          </a:p>
          <a:p>
            <a:pPr marL="285750" indent="-285750" algn="just">
              <a:buFont typeface="Arial" panose="020B0604020202020204" pitchFamily="34" charset="0"/>
              <a:buChar char="•"/>
            </a:pPr>
            <a:r>
              <a:rPr lang="ro-RO" sz="1600" dirty="0" smtClean="0"/>
              <a:t>Sometimes even year is difficult to remember</a:t>
            </a:r>
          </a:p>
          <a:p>
            <a:pPr marL="285750" indent="-285750" algn="just">
              <a:buFont typeface="Arial" panose="020B0604020202020204" pitchFamily="34" charset="0"/>
              <a:buChar char="•"/>
            </a:pPr>
            <a:r>
              <a:rPr lang="ro-RO" sz="1600" dirty="0"/>
              <a:t>Trajectories are overlapping</a:t>
            </a:r>
          </a:p>
          <a:p>
            <a:pPr marL="285750" indent="-285750" algn="just">
              <a:buFont typeface="Arial" panose="020B0604020202020204" pitchFamily="34" charset="0"/>
              <a:buChar char="•"/>
            </a:pPr>
            <a:endParaRPr lang="ro-RO" dirty="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Solution</a:t>
            </a:r>
            <a:r>
              <a:rPr lang="en-US" altLang="fi-FI" sz="4400" b="1" dirty="0" smtClean="0">
                <a:solidFill>
                  <a:schemeClr val="tx2"/>
                </a:solidFill>
              </a:rPr>
              <a:t> – part 1</a:t>
            </a:r>
            <a:endParaRPr lang="en-US" altLang="fi-FI" sz="2800" dirty="0">
              <a:solidFill>
                <a:schemeClr val="tx2"/>
              </a:solidFill>
            </a:endParaRPr>
          </a:p>
        </p:txBody>
      </p:sp>
      <p:sp>
        <p:nvSpPr>
          <p:cNvPr id="3" name="Rectangle 2"/>
          <p:cNvSpPr/>
          <p:nvPr/>
        </p:nvSpPr>
        <p:spPr>
          <a:xfrm>
            <a:off x="503548" y="1448780"/>
            <a:ext cx="6570476" cy="3046988"/>
          </a:xfrm>
          <a:prstGeom prst="rect">
            <a:avLst/>
          </a:prstGeom>
        </p:spPr>
        <p:txBody>
          <a:bodyPr wrap="square">
            <a:spAutoFit/>
          </a:bodyPr>
          <a:lstStyle/>
          <a:p>
            <a:pPr algn="just"/>
            <a:r>
              <a:rPr lang="en-US" sz="1600" b="1" dirty="0">
                <a:solidFill>
                  <a:srgbClr val="F88608"/>
                </a:solidFill>
              </a:rPr>
              <a:t>We propose a real-time search for routes in </a:t>
            </a:r>
            <a:r>
              <a:rPr lang="en-US" sz="1600" b="1" dirty="0" smtClean="0">
                <a:solidFill>
                  <a:srgbClr val="F88608"/>
                </a:solidFill>
              </a:rPr>
              <a:t>trajectory collections </a:t>
            </a:r>
            <a:r>
              <a:rPr lang="en-US" sz="1600" b="1" dirty="0">
                <a:solidFill>
                  <a:srgbClr val="F88608"/>
                </a:solidFill>
              </a:rPr>
              <a:t>by using gestures and pattern matching. The gesture is a hand-drawn input in the form of a free shape done on a map. The shape approximates the locations where the targeted route passes through. According to </a:t>
            </a:r>
            <a:r>
              <a:rPr lang="en-US" sz="1600" b="1" dirty="0" smtClean="0">
                <a:solidFill>
                  <a:srgbClr val="F88608"/>
                </a:solidFill>
              </a:rPr>
              <a:t>[1], </a:t>
            </a:r>
            <a:r>
              <a:rPr lang="en-US" sz="1600" b="1" dirty="0">
                <a:solidFill>
                  <a:srgbClr val="F88608"/>
                </a:solidFill>
              </a:rPr>
              <a:t>this gesture can be classified as of the symbolic type, implying that it has no meaning when performed in other contexts (not using a map). Referring to the taxonomy in [7] the result of the gesture is to trigger a command: search for route(s) with given spatial characteristics. This search works by computing the similarity between the input gesture and every route in the database. The most similar route candidates are provided to the </a:t>
            </a:r>
            <a:r>
              <a:rPr lang="en-US" sz="1600" b="1" dirty="0" smtClean="0">
                <a:solidFill>
                  <a:srgbClr val="F88608"/>
                </a:solidFill>
              </a:rPr>
              <a:t>user.</a:t>
            </a:r>
            <a:endParaRPr lang="fi-FI" sz="1600" b="1" dirty="0">
              <a:solidFill>
                <a:srgbClr val="F88608"/>
              </a:solidFill>
            </a:endParaRPr>
          </a:p>
        </p:txBody>
      </p:sp>
      <p:sp>
        <p:nvSpPr>
          <p:cNvPr id="4" name="Rectangle 3"/>
          <p:cNvSpPr/>
          <p:nvPr/>
        </p:nvSpPr>
        <p:spPr>
          <a:xfrm>
            <a:off x="503548" y="4833156"/>
            <a:ext cx="6228692" cy="646331"/>
          </a:xfrm>
          <a:prstGeom prst="rect">
            <a:avLst/>
          </a:prstGeom>
        </p:spPr>
        <p:txBody>
          <a:bodyPr wrap="square">
            <a:spAutoFit/>
          </a:bodyPr>
          <a:lstStyle/>
          <a:p>
            <a:pPr algn="just"/>
            <a:r>
              <a:rPr lang="fi-FI" sz="1200" dirty="0" smtClean="0"/>
              <a:t>[1] </a:t>
            </a:r>
            <a:r>
              <a:rPr lang="fi-FI" sz="1200" dirty="0" err="1" smtClean="0"/>
              <a:t>Cirelli</a:t>
            </a:r>
            <a:r>
              <a:rPr lang="fi-FI" sz="1200" dirty="0"/>
              <a:t>, M., </a:t>
            </a:r>
            <a:r>
              <a:rPr lang="fi-FI" sz="1200" dirty="0" err="1"/>
              <a:t>Nakamura</a:t>
            </a:r>
            <a:r>
              <a:rPr lang="fi-FI" sz="1200" dirty="0"/>
              <a:t>, R.: A </a:t>
            </a:r>
            <a:r>
              <a:rPr lang="fi-FI" sz="1200" dirty="0" err="1"/>
              <a:t>survey</a:t>
            </a:r>
            <a:r>
              <a:rPr lang="fi-FI" sz="1200" dirty="0"/>
              <a:t> on </a:t>
            </a:r>
            <a:r>
              <a:rPr lang="fi-FI" sz="1200" dirty="0" err="1"/>
              <a:t>multi-touch</a:t>
            </a:r>
            <a:r>
              <a:rPr lang="fi-FI" sz="1200" dirty="0"/>
              <a:t> </a:t>
            </a:r>
            <a:r>
              <a:rPr lang="fi-FI" sz="1200" dirty="0" err="1"/>
              <a:t>gesture</a:t>
            </a:r>
            <a:r>
              <a:rPr lang="fi-FI" sz="1200" dirty="0"/>
              <a:t> </a:t>
            </a:r>
            <a:r>
              <a:rPr lang="fi-FI" sz="1200" dirty="0" err="1"/>
              <a:t>recognition</a:t>
            </a:r>
            <a:r>
              <a:rPr lang="fi-FI" sz="1200" dirty="0"/>
              <a:t> and </a:t>
            </a:r>
            <a:r>
              <a:rPr lang="fi-FI" sz="1200" dirty="0" err="1" smtClean="0"/>
              <a:t>multi-touch</a:t>
            </a:r>
            <a:r>
              <a:rPr lang="fi-FI" sz="1200" dirty="0" smtClean="0"/>
              <a:t> </a:t>
            </a:r>
            <a:r>
              <a:rPr lang="fi-FI" sz="1200" dirty="0" err="1" smtClean="0"/>
              <a:t>frameworks</a:t>
            </a:r>
            <a:r>
              <a:rPr lang="fi-FI" sz="1200" dirty="0"/>
              <a:t>. In: ACM Conference on Interactive </a:t>
            </a:r>
            <a:r>
              <a:rPr lang="fi-FI" sz="1200" dirty="0" err="1"/>
              <a:t>Tabletops</a:t>
            </a:r>
            <a:r>
              <a:rPr lang="fi-FI" sz="1200" dirty="0"/>
              <a:t> and </a:t>
            </a:r>
            <a:r>
              <a:rPr lang="fi-FI" sz="1200" dirty="0" err="1"/>
              <a:t>Surfaces</a:t>
            </a:r>
            <a:r>
              <a:rPr lang="fi-FI" sz="1200" dirty="0"/>
              <a:t> (ITS 2014),</a:t>
            </a:r>
          </a:p>
          <a:p>
            <a:pPr algn="just"/>
            <a:r>
              <a:rPr lang="fi-FI" sz="1200" dirty="0"/>
              <a:t>Dresden, Germany, </a:t>
            </a:r>
            <a:r>
              <a:rPr lang="fi-FI" sz="1200" dirty="0" err="1"/>
              <a:t>pp</a:t>
            </a:r>
            <a:r>
              <a:rPr lang="fi-FI" sz="1200" dirty="0"/>
              <a:t>. 35–44 (2014)</a:t>
            </a:r>
          </a:p>
        </p:txBody>
      </p:sp>
      <p:sp>
        <p:nvSpPr>
          <p:cNvPr id="17" name="Rectangle 16"/>
          <p:cNvSpPr/>
          <p:nvPr/>
        </p:nvSpPr>
        <p:spPr>
          <a:xfrm>
            <a:off x="503548" y="5517232"/>
            <a:ext cx="6228692" cy="461665"/>
          </a:xfrm>
          <a:prstGeom prst="rect">
            <a:avLst/>
          </a:prstGeom>
        </p:spPr>
        <p:txBody>
          <a:bodyPr wrap="square">
            <a:spAutoFit/>
          </a:bodyPr>
          <a:lstStyle/>
          <a:p>
            <a:pPr algn="just"/>
            <a:r>
              <a:rPr lang="en-US" sz="1200" dirty="0" smtClean="0"/>
              <a:t>[2] </a:t>
            </a:r>
            <a:r>
              <a:rPr lang="en-US" sz="1200" dirty="0" err="1" smtClean="0"/>
              <a:t>Karam</a:t>
            </a:r>
            <a:r>
              <a:rPr lang="en-US" sz="1200" dirty="0"/>
              <a:t>, M., </a:t>
            </a:r>
            <a:r>
              <a:rPr lang="en-US" sz="1200" dirty="0" err="1"/>
              <a:t>Schraefel</a:t>
            </a:r>
            <a:r>
              <a:rPr lang="en-US" sz="1200" dirty="0"/>
              <a:t>, M.C.: A taxonomy of Gestures in Human Computer Interaction. ACM Transactions on Computer-Human Interactions (2015, in press)</a:t>
            </a:r>
            <a:endParaRPr lang="fi-FI" sz="1200" dirty="0"/>
          </a:p>
        </p:txBody>
      </p:sp>
    </p:spTree>
    <p:extLst>
      <p:ext uri="{BB962C8B-B14F-4D97-AF65-F5344CB8AC3E}">
        <p14:creationId xmlns:p14="http://schemas.microsoft.com/office/powerpoint/2010/main" val="166351406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Solution</a:t>
            </a:r>
            <a:r>
              <a:rPr lang="en-US" altLang="fi-FI" sz="4400" b="1" dirty="0" smtClean="0">
                <a:solidFill>
                  <a:schemeClr val="tx2"/>
                </a:solidFill>
              </a:rPr>
              <a:t> – part 2</a:t>
            </a:r>
            <a:endParaRPr lang="en-US" altLang="fi-FI" sz="2800" dirty="0">
              <a:solidFill>
                <a:schemeClr val="tx2"/>
              </a:solidFill>
            </a:endParaRPr>
          </a:p>
        </p:txBody>
      </p:sp>
      <p:pic>
        <p:nvPicPr>
          <p:cNvPr id="2" name="Picture 1"/>
          <p:cNvPicPr>
            <a:picLocks noChangeAspect="1"/>
          </p:cNvPicPr>
          <p:nvPr/>
        </p:nvPicPr>
        <p:blipFill>
          <a:blip r:embed="rId3"/>
          <a:stretch>
            <a:fillRect/>
          </a:stretch>
        </p:blipFill>
        <p:spPr>
          <a:xfrm>
            <a:off x="251520" y="1412776"/>
            <a:ext cx="6958741" cy="3914292"/>
          </a:xfrm>
          <a:prstGeom prst="rect">
            <a:avLst/>
          </a:prstGeom>
        </p:spPr>
      </p:pic>
    </p:spTree>
    <p:extLst>
      <p:ext uri="{BB962C8B-B14F-4D97-AF65-F5344CB8AC3E}">
        <p14:creationId xmlns:p14="http://schemas.microsoft.com/office/powerpoint/2010/main" val="210155289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o-RO" altLang="fi-FI" sz="4400" b="1" dirty="0" smtClean="0">
                <a:solidFill>
                  <a:schemeClr val="tx2"/>
                </a:solidFill>
              </a:rPr>
              <a:t>Solution</a:t>
            </a:r>
            <a:r>
              <a:rPr lang="en-US" altLang="fi-FI" sz="4400" b="1" dirty="0" smtClean="0">
                <a:solidFill>
                  <a:schemeClr val="tx2"/>
                </a:solidFill>
              </a:rPr>
              <a:t> – part 3</a:t>
            </a:r>
            <a:endParaRPr lang="en-US" altLang="fi-FI" sz="2800" dirty="0">
              <a:solidFill>
                <a:schemeClr val="tx2"/>
              </a:solidFill>
            </a:endParaRPr>
          </a:p>
        </p:txBody>
      </p:sp>
      <p:pic>
        <p:nvPicPr>
          <p:cNvPr id="6" name="Picture 5"/>
          <p:cNvPicPr>
            <a:picLocks noChangeAspect="1"/>
          </p:cNvPicPr>
          <p:nvPr/>
        </p:nvPicPr>
        <p:blipFill>
          <a:blip r:embed="rId3"/>
          <a:stretch>
            <a:fillRect/>
          </a:stretch>
        </p:blipFill>
        <p:spPr>
          <a:xfrm>
            <a:off x="323528" y="1448780"/>
            <a:ext cx="6958741" cy="3914292"/>
          </a:xfrm>
          <a:prstGeom prst="rect">
            <a:avLst/>
          </a:prstGeom>
        </p:spPr>
      </p:pic>
    </p:spTree>
    <p:extLst>
      <p:ext uri="{BB962C8B-B14F-4D97-AF65-F5344CB8AC3E}">
        <p14:creationId xmlns:p14="http://schemas.microsoft.com/office/powerpoint/2010/main" val="25050290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555875" y="364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444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i-FI" sz="1000">
                <a:latin typeface="Tahoma" panose="020B0604030504040204" pitchFamily="34" charset="0"/>
                <a:cs typeface="Times New Roman" panose="02020603050405020304" pitchFamily="18" charset="0"/>
              </a:rPr>
              <a:t>  </a:t>
            </a:r>
            <a:endParaRPr lang="en-US" altLang="fi-FI" sz="2000">
              <a:latin typeface="Tahoma" panose="020B0604030504040204" pitchFamily="34" charset="0"/>
              <a:cs typeface="Tahoma" panose="020B0604030504040204" pitchFamily="34" charset="0"/>
            </a:endParaRPr>
          </a:p>
        </p:txBody>
      </p:sp>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i-FI" altLang="fi-FI" sz="4400" b="1" dirty="0" err="1" smtClean="0">
                <a:solidFill>
                  <a:schemeClr val="tx2"/>
                </a:solidFill>
              </a:rPr>
              <a:t>Algorithm</a:t>
            </a:r>
            <a:r>
              <a:rPr lang="en-US" altLang="fi-FI" sz="4400" b="1" dirty="0" smtClean="0">
                <a:solidFill>
                  <a:schemeClr val="tx2"/>
                </a:solidFill>
              </a:rPr>
              <a:t> - part 1</a:t>
            </a:r>
            <a:endParaRPr lang="en-US" altLang="fi-FI" sz="2800" dirty="0">
              <a:solidFill>
                <a:schemeClr val="tx2"/>
              </a:solidFill>
            </a:endParaRPr>
          </a:p>
        </p:txBody>
      </p:sp>
      <p:pic>
        <p:nvPicPr>
          <p:cNvPr id="14" name="Picture 13"/>
          <p:cNvPicPr>
            <a:picLocks noChangeAspect="1"/>
          </p:cNvPicPr>
          <p:nvPr/>
        </p:nvPicPr>
        <p:blipFill>
          <a:blip r:embed="rId3"/>
          <a:stretch>
            <a:fillRect/>
          </a:stretch>
        </p:blipFill>
        <p:spPr>
          <a:xfrm>
            <a:off x="1691680" y="5625244"/>
            <a:ext cx="1800200" cy="418518"/>
          </a:xfrm>
          <a:prstGeom prst="rect">
            <a:avLst/>
          </a:prstGeom>
        </p:spPr>
      </p:pic>
      <p:pic>
        <p:nvPicPr>
          <p:cNvPr id="15" name="Picture 14"/>
          <p:cNvPicPr>
            <a:picLocks noChangeAspect="1"/>
          </p:cNvPicPr>
          <p:nvPr/>
        </p:nvPicPr>
        <p:blipFill>
          <a:blip r:embed="rId4"/>
          <a:stretch>
            <a:fillRect/>
          </a:stretch>
        </p:blipFill>
        <p:spPr>
          <a:xfrm>
            <a:off x="1907704" y="3969060"/>
            <a:ext cx="2121255" cy="447183"/>
          </a:xfrm>
          <a:prstGeom prst="rect">
            <a:avLst/>
          </a:prstGeom>
        </p:spPr>
      </p:pic>
      <p:sp>
        <p:nvSpPr>
          <p:cNvPr id="19" name="TextBox 18"/>
          <p:cNvSpPr txBox="1"/>
          <p:nvPr/>
        </p:nvSpPr>
        <p:spPr>
          <a:xfrm>
            <a:off x="611560" y="5193196"/>
            <a:ext cx="58686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Interpolation</a:t>
            </a:r>
            <a:endParaRPr lang="ro-RO" dirty="0" smtClean="0"/>
          </a:p>
        </p:txBody>
      </p:sp>
      <p:pic>
        <p:nvPicPr>
          <p:cNvPr id="17" name="Picture 16"/>
          <p:cNvPicPr>
            <a:picLocks noChangeAspect="1"/>
          </p:cNvPicPr>
          <p:nvPr/>
        </p:nvPicPr>
        <p:blipFill>
          <a:blip r:embed="rId5"/>
          <a:stretch>
            <a:fillRect/>
          </a:stretch>
        </p:blipFill>
        <p:spPr>
          <a:xfrm>
            <a:off x="1043608" y="1772816"/>
            <a:ext cx="4320480" cy="1880875"/>
          </a:xfrm>
          <a:prstGeom prst="rect">
            <a:avLst/>
          </a:prstGeom>
        </p:spPr>
      </p:pic>
    </p:spTree>
    <p:extLst>
      <p:ext uri="{BB962C8B-B14F-4D97-AF65-F5344CB8AC3E}">
        <p14:creationId xmlns:p14="http://schemas.microsoft.com/office/powerpoint/2010/main" val="418907183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555875" y="364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444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i-FI" sz="1000">
                <a:latin typeface="Tahoma" panose="020B0604030504040204" pitchFamily="34" charset="0"/>
                <a:cs typeface="Times New Roman" panose="02020603050405020304" pitchFamily="18" charset="0"/>
              </a:rPr>
              <a:t>  </a:t>
            </a:r>
            <a:endParaRPr lang="en-US" altLang="fi-FI" sz="2000">
              <a:latin typeface="Tahoma" panose="020B0604030504040204" pitchFamily="34" charset="0"/>
              <a:cs typeface="Tahoma" panose="020B0604030504040204" pitchFamily="34" charset="0"/>
            </a:endParaRPr>
          </a:p>
        </p:txBody>
      </p:sp>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i-FI" altLang="fi-FI" sz="4400" b="1" dirty="0" err="1">
                <a:solidFill>
                  <a:schemeClr val="tx2"/>
                </a:solidFill>
              </a:rPr>
              <a:t>Algorithm</a:t>
            </a:r>
            <a:r>
              <a:rPr lang="en-US" altLang="fi-FI" sz="4400" b="1" dirty="0">
                <a:solidFill>
                  <a:schemeClr val="tx2"/>
                </a:solidFill>
              </a:rPr>
              <a:t> - part </a:t>
            </a:r>
            <a:r>
              <a:rPr lang="en-US" altLang="fi-FI" sz="4400" b="1" dirty="0" smtClean="0">
                <a:solidFill>
                  <a:schemeClr val="tx2"/>
                </a:solidFill>
              </a:rPr>
              <a:t>2</a:t>
            </a:r>
            <a:endParaRPr lang="en-US" altLang="fi-FI" sz="2800" dirty="0">
              <a:solidFill>
                <a:schemeClr val="tx2"/>
              </a:solidFill>
            </a:endParaRPr>
          </a:p>
        </p:txBody>
      </p:sp>
      <p:sp>
        <p:nvSpPr>
          <p:cNvPr id="2" name="TextBox 1"/>
          <p:cNvSpPr txBox="1"/>
          <p:nvPr/>
        </p:nvSpPr>
        <p:spPr>
          <a:xfrm>
            <a:off x="611560" y="1592796"/>
            <a:ext cx="58686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B-tree</a:t>
            </a:r>
            <a:endParaRPr lang="ro-RO" dirty="0" smtClean="0"/>
          </a:p>
        </p:txBody>
      </p:sp>
      <p:pic>
        <p:nvPicPr>
          <p:cNvPr id="10" name="Picture 9"/>
          <p:cNvPicPr>
            <a:picLocks noChangeAspect="1"/>
          </p:cNvPicPr>
          <p:nvPr/>
        </p:nvPicPr>
        <p:blipFill>
          <a:blip r:embed="rId3"/>
          <a:stretch>
            <a:fillRect/>
          </a:stretch>
        </p:blipFill>
        <p:spPr>
          <a:xfrm>
            <a:off x="971600" y="2204864"/>
            <a:ext cx="2016224" cy="342896"/>
          </a:xfrm>
          <a:prstGeom prst="rect">
            <a:avLst/>
          </a:prstGeom>
        </p:spPr>
      </p:pic>
      <p:pic>
        <p:nvPicPr>
          <p:cNvPr id="12" name="Picture 11"/>
          <p:cNvPicPr>
            <a:picLocks noChangeAspect="1"/>
          </p:cNvPicPr>
          <p:nvPr/>
        </p:nvPicPr>
        <p:blipFill>
          <a:blip r:embed="rId4"/>
          <a:stretch>
            <a:fillRect/>
          </a:stretch>
        </p:blipFill>
        <p:spPr>
          <a:xfrm>
            <a:off x="1007604" y="4545124"/>
            <a:ext cx="1683615" cy="586351"/>
          </a:xfrm>
          <a:prstGeom prst="rect">
            <a:avLst/>
          </a:prstGeom>
        </p:spPr>
      </p:pic>
      <p:pic>
        <p:nvPicPr>
          <p:cNvPr id="13" name="Picture 12"/>
          <p:cNvPicPr>
            <a:picLocks noChangeAspect="1"/>
          </p:cNvPicPr>
          <p:nvPr/>
        </p:nvPicPr>
        <p:blipFill>
          <a:blip r:embed="rId5"/>
          <a:stretch>
            <a:fillRect/>
          </a:stretch>
        </p:blipFill>
        <p:spPr>
          <a:xfrm>
            <a:off x="1007604" y="4293096"/>
            <a:ext cx="722536" cy="205623"/>
          </a:xfrm>
          <a:prstGeom prst="rect">
            <a:avLst/>
          </a:prstGeom>
        </p:spPr>
      </p:pic>
      <p:sp>
        <p:nvSpPr>
          <p:cNvPr id="18" name="TextBox 17"/>
          <p:cNvSpPr txBox="1"/>
          <p:nvPr/>
        </p:nvSpPr>
        <p:spPr>
          <a:xfrm>
            <a:off x="611560" y="3609020"/>
            <a:ext cx="58686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Worst case</a:t>
            </a:r>
            <a:endParaRPr lang="ro-RO" dirty="0" smtClean="0"/>
          </a:p>
        </p:txBody>
      </p:sp>
    </p:spTree>
    <p:extLst>
      <p:ext uri="{BB962C8B-B14F-4D97-AF65-F5344CB8AC3E}">
        <p14:creationId xmlns:p14="http://schemas.microsoft.com/office/powerpoint/2010/main" val="366393424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555875" y="3644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1444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fi-FI" sz="1000">
                <a:latin typeface="Tahoma" panose="020B0604030504040204" pitchFamily="34" charset="0"/>
                <a:cs typeface="Times New Roman" panose="02020603050405020304" pitchFamily="18" charset="0"/>
              </a:rPr>
              <a:t>  </a:t>
            </a:r>
            <a:endParaRPr lang="en-US" altLang="fi-FI" sz="2000">
              <a:latin typeface="Tahoma" panose="020B0604030504040204" pitchFamily="34" charset="0"/>
              <a:cs typeface="Tahoma" panose="020B0604030504040204" pitchFamily="34" charset="0"/>
            </a:endParaRPr>
          </a:p>
        </p:txBody>
      </p:sp>
      <p:sp>
        <p:nvSpPr>
          <p:cNvPr id="6150"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i-FI" altLang="fi-FI" sz="4400" b="1" dirty="0" err="1">
                <a:solidFill>
                  <a:schemeClr val="tx2"/>
                </a:solidFill>
              </a:rPr>
              <a:t>Algorithm</a:t>
            </a:r>
            <a:r>
              <a:rPr lang="en-US" altLang="fi-FI" sz="4400" b="1" dirty="0">
                <a:solidFill>
                  <a:schemeClr val="tx2"/>
                </a:solidFill>
              </a:rPr>
              <a:t> - part </a:t>
            </a:r>
            <a:r>
              <a:rPr lang="en-US" altLang="fi-FI" sz="4400" b="1" dirty="0" smtClean="0">
                <a:solidFill>
                  <a:schemeClr val="tx2"/>
                </a:solidFill>
              </a:rPr>
              <a:t>3</a:t>
            </a:r>
            <a:endParaRPr lang="en-US" altLang="fi-FI" sz="2800" dirty="0">
              <a:solidFill>
                <a:schemeClr val="tx2"/>
              </a:solidFill>
            </a:endParaRPr>
          </a:p>
        </p:txBody>
      </p:sp>
      <p:sp>
        <p:nvSpPr>
          <p:cNvPr id="20" name="TextBox 19"/>
          <p:cNvSpPr txBox="1"/>
          <p:nvPr/>
        </p:nvSpPr>
        <p:spPr>
          <a:xfrm>
            <a:off x="647564" y="1808820"/>
            <a:ext cx="5868652"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Similarity function</a:t>
            </a:r>
            <a:endParaRPr lang="ro-RO" dirty="0" smtClean="0"/>
          </a:p>
        </p:txBody>
      </p:sp>
      <p:pic>
        <p:nvPicPr>
          <p:cNvPr id="21" name="Picture 4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492896"/>
            <a:ext cx="3600400" cy="59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26517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ChangeArrowheads="1"/>
          </p:cNvSpPr>
          <p:nvPr/>
        </p:nvSpPr>
        <p:spPr bwMode="auto">
          <a:xfrm>
            <a:off x="395288" y="260350"/>
            <a:ext cx="8226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fi-FI" altLang="fi-FI" sz="4400" b="1" dirty="0" err="1">
                <a:solidFill>
                  <a:schemeClr val="tx2"/>
                </a:solidFill>
              </a:rPr>
              <a:t>Algorithm</a:t>
            </a:r>
            <a:r>
              <a:rPr lang="en-US" altLang="fi-FI" sz="4400" b="1" dirty="0">
                <a:solidFill>
                  <a:schemeClr val="tx2"/>
                </a:solidFill>
              </a:rPr>
              <a:t> - part </a:t>
            </a:r>
            <a:r>
              <a:rPr lang="en-US" altLang="fi-FI" sz="4400" b="1" dirty="0" smtClean="0">
                <a:solidFill>
                  <a:schemeClr val="tx2"/>
                </a:solidFill>
              </a:rPr>
              <a:t>4</a:t>
            </a:r>
            <a:endParaRPr lang="en-US" altLang="fi-FI" sz="2800" dirty="0">
              <a:solidFill>
                <a:schemeClr val="tx2"/>
              </a:solidFill>
            </a:endParaRPr>
          </a:p>
        </p:txBody>
      </p:sp>
      <p:pic>
        <p:nvPicPr>
          <p:cNvPr id="3" name="Picture 2"/>
          <p:cNvPicPr>
            <a:picLocks noChangeAspect="1"/>
          </p:cNvPicPr>
          <p:nvPr/>
        </p:nvPicPr>
        <p:blipFill>
          <a:blip r:embed="rId3"/>
          <a:stretch>
            <a:fillRect/>
          </a:stretch>
        </p:blipFill>
        <p:spPr>
          <a:xfrm>
            <a:off x="719572" y="1196752"/>
            <a:ext cx="3240360" cy="3240360"/>
          </a:xfrm>
          <a:prstGeom prst="rect">
            <a:avLst/>
          </a:prstGeom>
        </p:spPr>
      </p:pic>
      <p:pic>
        <p:nvPicPr>
          <p:cNvPr id="22" name="Picture 21"/>
          <p:cNvPicPr>
            <a:picLocks noChangeAspect="1"/>
          </p:cNvPicPr>
          <p:nvPr/>
        </p:nvPicPr>
        <p:blipFill>
          <a:blip r:embed="rId4">
            <a:clrChange>
              <a:clrFrom>
                <a:srgbClr val="FFFFFF"/>
              </a:clrFrom>
              <a:clrTo>
                <a:srgbClr val="FFFFFF">
                  <a:alpha val="0"/>
                </a:srgbClr>
              </a:clrTo>
            </a:clrChange>
          </a:blip>
          <a:stretch>
            <a:fillRect/>
          </a:stretch>
        </p:blipFill>
        <p:spPr>
          <a:xfrm>
            <a:off x="1691680" y="4617132"/>
            <a:ext cx="4059822" cy="1768041"/>
          </a:xfrm>
          <a:prstGeom prst="rect">
            <a:avLst/>
          </a:prstGeom>
        </p:spPr>
      </p:pic>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56862</TotalTime>
  <Words>434</Words>
  <Application>Microsoft Office PowerPoint</Application>
  <PresentationFormat>On-screen Show (4:3)</PresentationFormat>
  <Paragraphs>61</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Tahoma</vt:lpstr>
      <vt:lpstr>Arial</vt:lpstr>
      <vt:lpstr>Wingdings</vt:lpstr>
      <vt:lpstr>Times New Roman</vt:lpstr>
      <vt:lpstr>Century Schoolbook</vt:lpstr>
      <vt:lpstr>MS Mincho</vt:lpstr>
      <vt:lpstr>NewCenturySchlbk-Roman</vt:lpstr>
      <vt:lpstr>NewCenturySchlbk-Bold</vt:lpstr>
      <vt:lpstr>Courier New</vt:lpstr>
      <vt:lpstr>Facet</vt:lpstr>
      <vt:lpstr>Shape-based  Route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SIPU summary 2016</dc:title>
  <dc:creator>franti</dc:creator>
  <cp:lastModifiedBy>Radu Mariescu-Istodor</cp:lastModifiedBy>
  <cp:revision>1389</cp:revision>
  <dcterms:created xsi:type="dcterms:W3CDTF">2014-10-06T17:02:32Z</dcterms:created>
  <dcterms:modified xsi:type="dcterms:W3CDTF">2019-01-21T08:30:23Z</dcterms:modified>
</cp:coreProperties>
</file>