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7" r:id="rId9"/>
    <p:sldId id="260" r:id="rId10"/>
    <p:sldId id="266" r:id="rId11"/>
    <p:sldId id="269" r:id="rId12"/>
    <p:sldId id="270" r:id="rId13"/>
    <p:sldId id="271" r:id="rId14"/>
    <p:sldId id="272" r:id="rId15"/>
    <p:sldId id="273" r:id="rId16"/>
    <p:sldId id="265" r:id="rId17"/>
    <p:sldId id="274" r:id="rId18"/>
    <p:sldId id="27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0000" autoAdjust="0"/>
  </p:normalViewPr>
  <p:slideViewPr>
    <p:cSldViewPr snapToGrid="0">
      <p:cViewPr varScale="1">
        <p:scale>
          <a:sx n="69" d="100"/>
          <a:sy n="69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10DB9-2158-4A1B-A28B-2FAEC75D5F93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476F4-9B4E-41CE-8382-C88EC9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00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4E05848-761B-4593-81F8-1D08A415D145}" type="slidenum">
              <a:rPr lang="fi-FI" altLang="fi-FI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fi-FI" altLang="fi-FI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3" y="742950"/>
            <a:ext cx="6570662" cy="3697288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1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1206402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087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4E05848-761B-4593-81F8-1D08A415D145}" type="slidenum">
              <a:rPr lang="fi-FI" altLang="fi-FI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fi-FI" altLang="fi-FI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3" y="742950"/>
            <a:ext cx="6570662" cy="3697288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1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altLang="fi-FI" smtClean="0"/>
          </a:p>
        </p:txBody>
      </p:sp>
    </p:spTree>
    <p:extLst>
      <p:ext uri="{BB962C8B-B14F-4D97-AF65-F5344CB8AC3E}">
        <p14:creationId xmlns:p14="http://schemas.microsoft.com/office/powerpoint/2010/main" val="277797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50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58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2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12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defTabSz="944563"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B4E05848-761B-4593-81F8-1D08A415D145}" type="slidenum">
              <a:rPr lang="fi-FI" altLang="fi-FI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fi-FI" altLang="fi-FI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213" y="742950"/>
            <a:ext cx="6570662" cy="3697288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1825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26625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57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631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76F4-9B4E-41CE-8382-C88EC996F16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97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41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2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5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6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6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10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85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41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83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43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C284-114B-4B99-B9CD-582A19ED238C}" type="datetimeFigureOut">
              <a:rPr lang="fi-FI" smtClean="0"/>
              <a:t>6.2.2019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D565-5767-471F-8D40-59DB384D0D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93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twitter.com/en/docs/tutorials/filtering-tweets-by-location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22022" y="1315531"/>
            <a:ext cx="8645978" cy="2051050"/>
          </a:xfrm>
        </p:spPr>
        <p:txBody>
          <a:bodyPr vert="horz" lIns="92160" tIns="46080" rIns="92160" bIns="46080" rtlCol="0" anchor="ctr">
            <a:normAutofit fontScale="90000"/>
          </a:bodyPr>
          <a:lstStyle/>
          <a:p>
            <a:pPr algn="ctr"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fi-FI" sz="4000" dirty="0" smtClean="0">
                <a:solidFill>
                  <a:schemeClr val="tx2"/>
                </a:solidFill>
              </a:rPr>
              <a:t>Carmen: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A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Twitter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Geolocation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System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with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Applications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to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Public</a:t>
            </a:r>
            <a:r>
              <a:rPr lang="fi-FI" altLang="fi-FI" sz="4000" dirty="0" smtClean="0">
                <a:solidFill>
                  <a:schemeClr val="tx2"/>
                </a:solidFill>
              </a:rPr>
              <a:t> </a:t>
            </a:r>
            <a:r>
              <a:rPr lang="ro-RO" altLang="fi-FI" sz="4000" dirty="0" smtClean="0">
                <a:solidFill>
                  <a:schemeClr val="tx2"/>
                </a:solidFill>
              </a:rPr>
              <a:t>Health</a:t>
            </a:r>
            <a:r>
              <a:rPr lang="fi-FI" altLang="fi-FI" sz="4000" dirty="0" smtClean="0">
                <a:solidFill>
                  <a:schemeClr val="tx2"/>
                </a:solidFill>
              </a:rPr>
              <a:t/>
            </a:r>
            <a:br>
              <a:rPr lang="fi-FI" altLang="fi-FI" sz="4000" dirty="0" smtClean="0">
                <a:solidFill>
                  <a:schemeClr val="tx2"/>
                </a:solidFill>
              </a:rPr>
            </a:br>
            <a:r>
              <a:rPr lang="en-US" sz="2400" dirty="0" err="1">
                <a:solidFill>
                  <a:schemeClr val="tx2"/>
                </a:solidFill>
              </a:rPr>
              <a:t>Dredze</a:t>
            </a:r>
            <a:r>
              <a:rPr lang="en-US" sz="2400" dirty="0">
                <a:solidFill>
                  <a:schemeClr val="tx2"/>
                </a:solidFill>
              </a:rPr>
              <a:t> M., Michael J., Shane B. &amp; </a:t>
            </a:r>
            <a:r>
              <a:rPr lang="en-US" sz="2400" dirty="0" err="1">
                <a:solidFill>
                  <a:schemeClr val="tx2"/>
                </a:solidFill>
              </a:rPr>
              <a:t>Hieu</a:t>
            </a:r>
            <a:r>
              <a:rPr lang="en-US" sz="2400" dirty="0">
                <a:solidFill>
                  <a:schemeClr val="tx2"/>
                </a:solidFill>
              </a:rPr>
              <a:t> T. (2013)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200" dirty="0">
                <a:solidFill>
                  <a:schemeClr val="tx2"/>
                </a:solidFill>
              </a:rPr>
              <a:t/>
            </a:r>
            <a:br>
              <a:rPr lang="en-US" sz="2200" dirty="0">
                <a:solidFill>
                  <a:schemeClr val="tx2"/>
                </a:solidFill>
              </a:rPr>
            </a:br>
            <a:r>
              <a:rPr lang="fr-FR" sz="4000" dirty="0">
                <a:solidFill>
                  <a:schemeClr val="tx2"/>
                </a:solidFill>
              </a:rPr>
              <a:t>Determining transportation mode on </a:t>
            </a:r>
            <a:r>
              <a:rPr lang="fr-FR" sz="4000" dirty="0" smtClean="0">
                <a:solidFill>
                  <a:schemeClr val="tx2"/>
                </a:solidFill>
              </a:rPr>
              <a:t/>
            </a:r>
            <a:br>
              <a:rPr lang="fr-FR" sz="4000" dirty="0" smtClean="0">
                <a:solidFill>
                  <a:schemeClr val="tx2"/>
                </a:solidFill>
              </a:rPr>
            </a:br>
            <a:r>
              <a:rPr lang="fr-FR" sz="4000" dirty="0" smtClean="0">
                <a:solidFill>
                  <a:schemeClr val="tx2"/>
                </a:solidFill>
              </a:rPr>
              <a:t>mobile </a:t>
            </a:r>
            <a:r>
              <a:rPr lang="fr-FR" sz="4000" dirty="0">
                <a:solidFill>
                  <a:schemeClr val="tx2"/>
                </a:solidFill>
              </a:rPr>
              <a:t>phones </a:t>
            </a:r>
            <a:br>
              <a:rPr lang="fr-FR" sz="4000" dirty="0">
                <a:solidFill>
                  <a:schemeClr val="tx2"/>
                </a:solidFill>
              </a:rPr>
            </a:br>
            <a:r>
              <a:rPr lang="fi-FI" sz="2400" dirty="0">
                <a:solidFill>
                  <a:schemeClr val="tx2"/>
                </a:solidFill>
              </a:rPr>
              <a:t>Reddy, S., Burke, J., Estrin, D., Hansen, M., &amp; Srivastava, M. (2008)</a:t>
            </a:r>
            <a:endParaRPr lang="en-US" altLang="fi-FI" sz="2200" dirty="0">
              <a:solidFill>
                <a:schemeClr val="tx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24000" y="4255290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dirty="0" smtClean="0">
                <a:solidFill>
                  <a:sysClr val="windowText" lastClr="000000"/>
                </a:solidFill>
                <a:latin typeface="Calibri"/>
              </a:rPr>
              <a:t>Antonio Serrano de la Cruz Parra (300201)</a:t>
            </a:r>
            <a:endParaRPr lang="fi-FI" dirty="0">
              <a:solidFill>
                <a:sysClr val="windowText" lastClr="000000"/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dirty="0" smtClean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6</a:t>
            </a:r>
            <a:r>
              <a:rPr lang="fi-FI" sz="2000" dirty="0" smtClean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.2.201</a:t>
            </a:r>
            <a:r>
              <a:rPr lang="ro-RO" sz="20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9</a:t>
            </a:r>
            <a:r>
              <a:rPr lang="fi-FI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  </a:t>
            </a:r>
          </a:p>
        </p:txBody>
      </p:sp>
      <p:pic>
        <p:nvPicPr>
          <p:cNvPr id="11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50121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833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22022" y="1958975"/>
            <a:ext cx="8645978" cy="2051050"/>
          </a:xfrm>
        </p:spPr>
        <p:txBody>
          <a:bodyPr vert="horz" lIns="92160" tIns="46080" rIns="92160" bIns="46080" rtlCol="0" anchor="ctr">
            <a:normAutofit/>
          </a:bodyPr>
          <a:lstStyle/>
          <a:p>
            <a:pPr algn="ctr"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err="1">
                <a:solidFill>
                  <a:schemeClr val="tx2"/>
                </a:solidFill>
              </a:rPr>
              <a:t>Determining</a:t>
            </a:r>
            <a:r>
              <a:rPr lang="fr-FR" sz="3600" dirty="0">
                <a:solidFill>
                  <a:schemeClr val="tx2"/>
                </a:solidFill>
              </a:rPr>
              <a:t> transportation mode on </a:t>
            </a:r>
            <a:r>
              <a:rPr lang="fr-FR" sz="3600" dirty="0" smtClean="0">
                <a:solidFill>
                  <a:schemeClr val="tx2"/>
                </a:solidFill>
              </a:rPr>
              <a:t/>
            </a:r>
            <a:br>
              <a:rPr lang="fr-FR" sz="3600" dirty="0" smtClean="0">
                <a:solidFill>
                  <a:schemeClr val="tx2"/>
                </a:solidFill>
              </a:rPr>
            </a:br>
            <a:r>
              <a:rPr lang="fr-FR" sz="3600" dirty="0" smtClean="0">
                <a:solidFill>
                  <a:schemeClr val="tx2"/>
                </a:solidFill>
              </a:rPr>
              <a:t>mobile </a:t>
            </a:r>
            <a:r>
              <a:rPr lang="fr-FR" sz="3600" dirty="0">
                <a:solidFill>
                  <a:schemeClr val="tx2"/>
                </a:solidFill>
              </a:rPr>
              <a:t>phones </a:t>
            </a:r>
            <a:r>
              <a:rPr lang="fr-FR" sz="4000" dirty="0" smtClean="0">
                <a:solidFill>
                  <a:schemeClr val="tx2"/>
                </a:solidFill>
              </a:rPr>
              <a:t/>
            </a:r>
            <a:br>
              <a:rPr lang="fr-FR" sz="4000" dirty="0" smtClean="0">
                <a:solidFill>
                  <a:schemeClr val="tx2"/>
                </a:solidFill>
              </a:rPr>
            </a:br>
            <a:r>
              <a:rPr lang="fi-FI" sz="2200" dirty="0" err="1">
                <a:solidFill>
                  <a:schemeClr val="tx2"/>
                </a:solidFill>
              </a:rPr>
              <a:t>Reddy</a:t>
            </a:r>
            <a:r>
              <a:rPr lang="fi-FI" sz="2200" dirty="0">
                <a:solidFill>
                  <a:schemeClr val="tx2"/>
                </a:solidFill>
              </a:rPr>
              <a:t>, S., </a:t>
            </a:r>
            <a:r>
              <a:rPr lang="fi-FI" sz="2200" dirty="0" err="1">
                <a:solidFill>
                  <a:schemeClr val="tx2"/>
                </a:solidFill>
              </a:rPr>
              <a:t>Burke</a:t>
            </a:r>
            <a:r>
              <a:rPr lang="fi-FI" sz="2200" dirty="0">
                <a:solidFill>
                  <a:schemeClr val="tx2"/>
                </a:solidFill>
              </a:rPr>
              <a:t>, J., </a:t>
            </a:r>
            <a:r>
              <a:rPr lang="fi-FI" sz="2200" dirty="0" err="1">
                <a:solidFill>
                  <a:schemeClr val="tx2"/>
                </a:solidFill>
              </a:rPr>
              <a:t>Estrin</a:t>
            </a:r>
            <a:r>
              <a:rPr lang="fi-FI" sz="2200" dirty="0">
                <a:solidFill>
                  <a:schemeClr val="tx2"/>
                </a:solidFill>
              </a:rPr>
              <a:t>, D., Hansen, M., &amp; </a:t>
            </a:r>
            <a:r>
              <a:rPr lang="fi-FI" sz="2200" dirty="0" err="1">
                <a:solidFill>
                  <a:schemeClr val="tx2"/>
                </a:solidFill>
              </a:rPr>
              <a:t>Srivastava</a:t>
            </a:r>
            <a:r>
              <a:rPr lang="fi-FI" sz="2200" dirty="0">
                <a:solidFill>
                  <a:schemeClr val="tx2"/>
                </a:solidFill>
              </a:rPr>
              <a:t>, M. (2008)</a:t>
            </a:r>
            <a:endParaRPr lang="en-US" altLang="fi-FI" sz="2200" dirty="0">
              <a:solidFill>
                <a:schemeClr val="tx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24000" y="4255290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dirty="0" smtClean="0">
                <a:solidFill>
                  <a:sysClr val="windowText" lastClr="000000"/>
                </a:solidFill>
                <a:latin typeface="Calibri"/>
              </a:rPr>
              <a:t>Antonio Serrano de la Cruz Parra</a:t>
            </a:r>
            <a:endParaRPr lang="fi-FI" dirty="0">
              <a:solidFill>
                <a:sysClr val="windowText" lastClr="000000"/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dirty="0" smtClean="0">
                <a:solidFill>
                  <a:sysClr val="window" lastClr="FFFFFF">
                    <a:lumMod val="50000"/>
                  </a:sysClr>
                </a:solidFill>
              </a:rPr>
              <a:t>6</a:t>
            </a:r>
            <a:r>
              <a:rPr lang="fi-FI" sz="2000" dirty="0" smtClean="0">
                <a:solidFill>
                  <a:sysClr val="window" lastClr="FFFFFF">
                    <a:lumMod val="50000"/>
                  </a:sysClr>
                </a:solidFill>
              </a:rPr>
              <a:t>.2</a:t>
            </a:r>
            <a:r>
              <a:rPr lang="fi-FI" sz="2000" dirty="0" smtClean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.201</a:t>
            </a:r>
            <a:r>
              <a:rPr lang="ro-RO" sz="2000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9</a:t>
            </a:r>
            <a:r>
              <a:rPr lang="fi-FI" dirty="0">
                <a:solidFill>
                  <a:sysClr val="window" lastClr="FFFFFF">
                    <a:lumMod val="50000"/>
                  </a:sysClr>
                </a:solidFill>
                <a:latin typeface="Calibri"/>
              </a:rPr>
              <a:t>  </a:t>
            </a:r>
          </a:p>
        </p:txBody>
      </p:sp>
      <p:pic>
        <p:nvPicPr>
          <p:cNvPr id="11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50121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37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568036" y="4904509"/>
            <a:ext cx="11043429" cy="156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506" y="3210193"/>
            <a:ext cx="2330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Data from GPS and acelerometter</a:t>
            </a:r>
            <a:endParaRPr lang="fi-FI" sz="2400" dirty="0"/>
          </a:p>
        </p:txBody>
      </p:sp>
      <p:sp>
        <p:nvSpPr>
          <p:cNvPr id="5" name="Rectangle 4"/>
          <p:cNvSpPr/>
          <p:nvPr/>
        </p:nvSpPr>
        <p:spPr>
          <a:xfrm>
            <a:off x="4146658" y="3116469"/>
            <a:ext cx="3911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Machine Learning </a:t>
            </a:r>
            <a:r>
              <a:rPr lang="fi-FI" sz="2400" dirty="0" err="1" smtClean="0"/>
              <a:t>Classiffiers</a:t>
            </a:r>
            <a:endParaRPr lang="fi-FI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704005" y="2014971"/>
            <a:ext cx="2374836" cy="9022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err="1" smtClean="0">
                <a:solidFill>
                  <a:schemeClr val="bg1"/>
                </a:solidFill>
              </a:rPr>
              <a:t>Classificator</a:t>
            </a:r>
            <a:endParaRPr lang="fi-FI" sz="32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497236" y="2052853"/>
            <a:ext cx="1374119" cy="6414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8579880" y="3099608"/>
            <a:ext cx="3031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 smtClean="0"/>
              <a:t>Transportation</a:t>
            </a:r>
            <a:r>
              <a:rPr lang="fi-FI" sz="2400" dirty="0" smtClean="0"/>
              <a:t> </a:t>
            </a:r>
            <a:r>
              <a:rPr lang="fi-FI" sz="2400" dirty="0" err="1" smtClean="0"/>
              <a:t>Mode</a:t>
            </a:r>
            <a:r>
              <a:rPr lang="fi-FI" sz="2400" dirty="0" smtClean="0"/>
              <a:t> </a:t>
            </a:r>
          </a:p>
          <a:p>
            <a:pPr algn="ctr"/>
            <a:r>
              <a:rPr lang="fi-FI" sz="2400" dirty="0" smtClean="0"/>
              <a:t>(</a:t>
            </a:r>
            <a:r>
              <a:rPr lang="fi-FI" sz="2400" dirty="0" err="1" smtClean="0"/>
              <a:t>still</a:t>
            </a:r>
            <a:r>
              <a:rPr lang="fi-FI" sz="2400" dirty="0" smtClean="0"/>
              <a:t>, </a:t>
            </a:r>
            <a:r>
              <a:rPr lang="fi-FI" sz="2400" dirty="0" err="1" smtClean="0"/>
              <a:t>walk</a:t>
            </a:r>
            <a:r>
              <a:rPr lang="fi-FI" sz="2400" dirty="0" smtClean="0"/>
              <a:t>, </a:t>
            </a:r>
            <a:r>
              <a:rPr lang="fi-FI" sz="2400" dirty="0" err="1" smtClean="0"/>
              <a:t>run</a:t>
            </a:r>
            <a:r>
              <a:rPr lang="fi-FI" sz="2400" dirty="0" smtClean="0"/>
              <a:t>, </a:t>
            </a:r>
            <a:r>
              <a:rPr lang="fi-FI" sz="2400" dirty="0" err="1" smtClean="0"/>
              <a:t>bike</a:t>
            </a:r>
            <a:r>
              <a:rPr lang="fi-FI" sz="2400" dirty="0" smtClean="0"/>
              <a:t>, </a:t>
            </a:r>
            <a:r>
              <a:rPr lang="fi-FI" sz="2400" dirty="0" err="1" smtClean="0"/>
              <a:t>motorized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1793" y="5364588"/>
            <a:ext cx="108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>
                <a:solidFill>
                  <a:schemeClr val="bg1"/>
                </a:solidFill>
              </a:rPr>
              <a:t>Contribution to Personal </a:t>
            </a:r>
            <a:r>
              <a:rPr lang="fi-FI" sz="3200" dirty="0" err="1" smtClean="0">
                <a:solidFill>
                  <a:schemeClr val="bg1"/>
                </a:solidFill>
              </a:rPr>
              <a:t>Environmental</a:t>
            </a:r>
            <a:r>
              <a:rPr lang="fi-FI" sz="3200" dirty="0" smtClean="0">
                <a:solidFill>
                  <a:schemeClr val="bg1"/>
                </a:solidFill>
              </a:rPr>
              <a:t> </a:t>
            </a:r>
            <a:r>
              <a:rPr lang="fi-FI" sz="3200" dirty="0" err="1" smtClean="0">
                <a:solidFill>
                  <a:schemeClr val="bg1"/>
                </a:solidFill>
              </a:rPr>
              <a:t>Impact</a:t>
            </a:r>
            <a:r>
              <a:rPr lang="fi-FI" sz="3200" dirty="0" smtClean="0">
                <a:solidFill>
                  <a:schemeClr val="bg1"/>
                </a:solidFill>
              </a:rPr>
              <a:t> Report (PEIR)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14" name="Right Arrow 6"/>
          <p:cNvSpPr/>
          <p:nvPr/>
        </p:nvSpPr>
        <p:spPr>
          <a:xfrm>
            <a:off x="3003310" y="2108696"/>
            <a:ext cx="1374119" cy="6414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ectángulo redondeado 11"/>
          <p:cNvSpPr/>
          <p:nvPr/>
        </p:nvSpPr>
        <p:spPr>
          <a:xfrm>
            <a:off x="1569522" y="1473265"/>
            <a:ext cx="1059543" cy="2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704005" y="1473265"/>
            <a:ext cx="2374836" cy="2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SYSTEM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9415159" y="1473265"/>
            <a:ext cx="1059543" cy="2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22" name="Conector recto 21"/>
          <p:cNvCxnSpPr>
            <a:stCxn id="12" idx="3"/>
            <a:endCxn id="17" idx="1"/>
          </p:cNvCxnSpPr>
          <p:nvPr/>
        </p:nvCxnSpPr>
        <p:spPr>
          <a:xfrm>
            <a:off x="2629065" y="1611151"/>
            <a:ext cx="207494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endCxn id="18" idx="1"/>
          </p:cNvCxnSpPr>
          <p:nvPr/>
        </p:nvCxnSpPr>
        <p:spPr>
          <a:xfrm>
            <a:off x="7078841" y="1611151"/>
            <a:ext cx="233631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11"/>
          <p:cNvSpPr txBox="1"/>
          <p:nvPr/>
        </p:nvSpPr>
        <p:spPr>
          <a:xfrm>
            <a:off x="624112" y="391886"/>
            <a:ext cx="985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Introduction</a:t>
            </a:r>
            <a:endParaRPr lang="fi-FI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29" y="1848097"/>
            <a:ext cx="1491935" cy="1491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61" y="2281598"/>
            <a:ext cx="935569" cy="6249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9"/>
          <a:stretch/>
        </p:blipFill>
        <p:spPr>
          <a:xfrm>
            <a:off x="10082936" y="2125704"/>
            <a:ext cx="1040578" cy="9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4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114" y="391886"/>
            <a:ext cx="3294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Approach</a:t>
            </a:r>
            <a:endParaRPr lang="fi-FI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359399" y="3532348"/>
            <a:ext cx="43801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err="1" smtClean="0"/>
              <a:t>Variance</a:t>
            </a:r>
            <a:r>
              <a:rPr lang="fi-FI" sz="2800" dirty="0" smtClean="0"/>
              <a:t>, mean, energy, FFT of </a:t>
            </a:r>
            <a:r>
              <a:rPr lang="fi-FI" sz="2800" dirty="0" err="1" smtClean="0"/>
              <a:t>magnitude</a:t>
            </a:r>
            <a:r>
              <a:rPr lang="fi-FI" sz="2800" dirty="0" smtClean="0"/>
              <a:t> of </a:t>
            </a:r>
            <a:r>
              <a:rPr lang="fi-FI" sz="2800" dirty="0" err="1" smtClean="0"/>
              <a:t>accelerometer</a:t>
            </a:r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Speed from GPS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5387" y="1559058"/>
            <a:ext cx="2362200" cy="111391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/>
              <a:t>Hardware</a:t>
            </a:r>
            <a:endParaRPr lang="fi-FI" sz="3600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770923" y="2750428"/>
            <a:ext cx="631126" cy="644599"/>
            <a:chOff x="2632036" y="2126487"/>
            <a:chExt cx="631126" cy="644599"/>
          </a:xfrm>
        </p:grpSpPr>
        <p:sp>
          <p:nvSpPr>
            <p:cNvPr id="13" name="Right Arrow 12"/>
            <p:cNvSpPr/>
            <p:nvPr/>
          </p:nvSpPr>
          <p:spPr>
            <a:xfrm>
              <a:off x="2737224" y="2126487"/>
              <a:ext cx="525938" cy="6152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 txBox="1"/>
            <p:nvPr/>
          </p:nvSpPr>
          <p:spPr>
            <a:xfrm>
              <a:off x="2632036" y="2401938"/>
              <a:ext cx="368157" cy="369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690" y="3493480"/>
            <a:ext cx="2888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2800" dirty="0"/>
              <a:t>Nokia </a:t>
            </a:r>
            <a:r>
              <a:rPr lang="fi-FI" sz="2800" dirty="0" smtClean="0"/>
              <a:t>N95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3-axes accelerometer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GPS</a:t>
            </a:r>
            <a:endParaRPr lang="fi-FI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4720961" y="1560072"/>
            <a:ext cx="2449860" cy="111593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/>
              <a:t>Feature </a:t>
            </a:r>
            <a:r>
              <a:rPr lang="fi-FI" sz="3600" dirty="0" err="1" smtClean="0"/>
              <a:t>selection</a:t>
            </a:r>
            <a:endParaRPr lang="fi-FI" sz="3600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630328" y="2805051"/>
            <a:ext cx="631126" cy="644599"/>
            <a:chOff x="2632036" y="2126487"/>
            <a:chExt cx="631126" cy="644599"/>
          </a:xfrm>
        </p:grpSpPr>
        <p:sp>
          <p:nvSpPr>
            <p:cNvPr id="18" name="Right Arrow 17"/>
            <p:cNvSpPr/>
            <p:nvPr/>
          </p:nvSpPr>
          <p:spPr>
            <a:xfrm>
              <a:off x="2737224" y="2126487"/>
              <a:ext cx="525938" cy="6152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4"/>
            <p:cNvSpPr txBox="1"/>
            <p:nvPr/>
          </p:nvSpPr>
          <p:spPr>
            <a:xfrm>
              <a:off x="2632036" y="2401938"/>
              <a:ext cx="368157" cy="369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8739509" y="1559058"/>
            <a:ext cx="2449860" cy="1115938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/>
              <a:t>Data </a:t>
            </a:r>
            <a:r>
              <a:rPr lang="fi-FI" sz="3600" dirty="0" err="1" smtClean="0"/>
              <a:t>collection</a:t>
            </a:r>
            <a:endParaRPr lang="fi-FI" sz="3600" dirty="0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9648876" y="2752457"/>
            <a:ext cx="631126" cy="644599"/>
            <a:chOff x="2632036" y="2126487"/>
            <a:chExt cx="631126" cy="644599"/>
          </a:xfrm>
        </p:grpSpPr>
        <p:sp>
          <p:nvSpPr>
            <p:cNvPr id="23" name="Right Arrow 22"/>
            <p:cNvSpPr/>
            <p:nvPr/>
          </p:nvSpPr>
          <p:spPr>
            <a:xfrm>
              <a:off x="2737224" y="2126487"/>
              <a:ext cx="525938" cy="6152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 txBox="1"/>
            <p:nvPr/>
          </p:nvSpPr>
          <p:spPr>
            <a:xfrm>
              <a:off x="2632036" y="2401938"/>
              <a:ext cx="368157" cy="369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61993" y="3532348"/>
            <a:ext cx="394635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6 </a:t>
            </a:r>
            <a:r>
              <a:rPr lang="fi-FI" sz="2800" dirty="0" err="1" smtClean="0"/>
              <a:t>individuals</a:t>
            </a:r>
            <a:r>
              <a:rPr lang="fi-FI" sz="2800" dirty="0" smtClean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8mins </a:t>
            </a:r>
            <a:r>
              <a:rPr lang="fi-FI" sz="2800" dirty="0" err="1" smtClean="0"/>
              <a:t>exercise</a:t>
            </a:r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5 different models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Different phone positions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Total: 20h of data</a:t>
            </a:r>
            <a:endParaRPr lang="fi-FI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  <p:pic>
        <p:nvPicPr>
          <p:cNvPr id="1026" name="Picture 2" descr="Image result for nokia n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34" y="3179946"/>
            <a:ext cx="1049543" cy="1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1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21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114" y="391886"/>
            <a:ext cx="2295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Results</a:t>
            </a:r>
            <a:endParaRPr lang="fi-FI" sz="4400" dirty="0"/>
          </a:p>
        </p:txBody>
      </p:sp>
      <p:graphicFrame>
        <p:nvGraphicFramePr>
          <p:cNvPr id="9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46115"/>
              </p:ext>
            </p:extLst>
          </p:nvPr>
        </p:nvGraphicFramePr>
        <p:xfrm>
          <a:off x="624114" y="1308460"/>
          <a:ext cx="5985233" cy="327046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185993">
                  <a:extLst>
                    <a:ext uri="{9D8B030D-6E8A-4147-A177-3AD203B41FA5}">
                      <a16:colId xmlns:a16="http://schemas.microsoft.com/office/drawing/2014/main" val="2496064909"/>
                    </a:ext>
                  </a:extLst>
                </a:gridCol>
                <a:gridCol w="1799240">
                  <a:extLst>
                    <a:ext uri="{9D8B030D-6E8A-4147-A177-3AD203B41FA5}">
                      <a16:colId xmlns:a16="http://schemas.microsoft.com/office/drawing/2014/main" val="2798798469"/>
                    </a:ext>
                  </a:extLst>
                </a:gridCol>
              </a:tblGrid>
              <a:tr h="527265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Method (</a:t>
                      </a:r>
                      <a:r>
                        <a:rPr lang="fi-FI" sz="2400" dirty="0" err="1" smtClean="0"/>
                        <a:t>Classifier</a:t>
                      </a:r>
                      <a:r>
                        <a:rPr lang="fi-FI" sz="2400" dirty="0" smtClean="0"/>
                        <a:t>)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Accuracy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34074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Naive</a:t>
                      </a:r>
                      <a:r>
                        <a:rPr lang="fi-FI" sz="2400" dirty="0" smtClean="0"/>
                        <a:t> </a:t>
                      </a:r>
                      <a:r>
                        <a:rPr lang="fi-FI" sz="2400" dirty="0" err="1" smtClean="0"/>
                        <a:t>Bayes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87.2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81140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aseline="0" dirty="0" err="1" smtClean="0"/>
                        <a:t>Decision</a:t>
                      </a:r>
                      <a:r>
                        <a:rPr lang="fi-FI" sz="2400" baseline="0" dirty="0" smtClean="0"/>
                        <a:t> </a:t>
                      </a:r>
                      <a:r>
                        <a:rPr lang="fi-FI" sz="2400" baseline="0" dirty="0" err="1" smtClean="0"/>
                        <a:t>Tree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76609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algn="ctr"/>
                      <a:r>
                        <a:rPr lang="fi-FI" sz="2400" baseline="0" dirty="0" smtClean="0"/>
                        <a:t> </a:t>
                      </a:r>
                      <a:r>
                        <a:rPr lang="fi-FI" sz="2400" dirty="0" smtClean="0"/>
                        <a:t>KNN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94.7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48020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SVM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93.4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49284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CHMM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94.4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43948"/>
                  </a:ext>
                </a:extLst>
              </a:tr>
              <a:tr h="453679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rgbClr val="FF0000"/>
                          </a:solidFill>
                        </a:rPr>
                        <a:t>DT-DHMM</a:t>
                      </a:r>
                      <a:endParaRPr lang="fi-FI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98.8</a:t>
                      </a:r>
                      <a:endParaRPr lang="fi-FI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56037"/>
                  </a:ext>
                </a:extLst>
              </a:tr>
            </a:tbl>
          </a:graphicData>
        </a:graphic>
      </p:graphicFrame>
      <p:sp>
        <p:nvSpPr>
          <p:cNvPr id="11" name="TextBox 9"/>
          <p:cNvSpPr txBox="1"/>
          <p:nvPr/>
        </p:nvSpPr>
        <p:spPr>
          <a:xfrm>
            <a:off x="624114" y="5420261"/>
            <a:ext cx="5406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KNN = K-</a:t>
            </a:r>
            <a:r>
              <a:rPr lang="fi-FI" sz="2000" dirty="0" err="1" smtClean="0"/>
              <a:t>Nearest</a:t>
            </a:r>
            <a:r>
              <a:rPr lang="fi-FI" sz="2000" dirty="0" smtClean="0"/>
              <a:t>-</a:t>
            </a:r>
            <a:r>
              <a:rPr lang="fi-FI" sz="2000" dirty="0" err="1" smtClean="0"/>
              <a:t>Neighbours</a:t>
            </a:r>
            <a:endParaRPr lang="fi-FI" sz="2000" dirty="0" smtClean="0"/>
          </a:p>
          <a:p>
            <a:r>
              <a:rPr lang="fi-FI" sz="2000" dirty="0"/>
              <a:t>SVM = </a:t>
            </a:r>
            <a:r>
              <a:rPr lang="fi-FI" sz="2000" dirty="0" err="1"/>
              <a:t>Support</a:t>
            </a:r>
            <a:r>
              <a:rPr lang="fi-FI" sz="2000" dirty="0"/>
              <a:t> </a:t>
            </a:r>
            <a:r>
              <a:rPr lang="fi-FI" sz="2000" dirty="0" err="1"/>
              <a:t>Vector</a:t>
            </a:r>
            <a:r>
              <a:rPr lang="fi-FI" sz="2000" dirty="0"/>
              <a:t> </a:t>
            </a:r>
            <a:r>
              <a:rPr lang="fi-FI" sz="2000" dirty="0" smtClean="0"/>
              <a:t>Machine</a:t>
            </a:r>
          </a:p>
          <a:p>
            <a:r>
              <a:rPr lang="fi-FI" sz="2000" dirty="0" smtClean="0"/>
              <a:t>CHMM = </a:t>
            </a:r>
            <a:r>
              <a:rPr lang="fi-FI" sz="2000" dirty="0" err="1" smtClean="0"/>
              <a:t>Continous</a:t>
            </a:r>
            <a:r>
              <a:rPr lang="fi-FI" sz="2000" dirty="0" smtClean="0"/>
              <a:t> </a:t>
            </a:r>
            <a:r>
              <a:rPr lang="fi-FI" sz="2000" dirty="0" err="1" smtClean="0"/>
              <a:t>Hidden</a:t>
            </a:r>
            <a:r>
              <a:rPr lang="fi-FI" sz="2000" dirty="0" smtClean="0"/>
              <a:t> Markov </a:t>
            </a:r>
            <a:r>
              <a:rPr lang="fi-FI" sz="2000" dirty="0" err="1" smtClean="0"/>
              <a:t>Model</a:t>
            </a:r>
            <a:endParaRPr lang="fi-FI" sz="2000" dirty="0" smtClean="0"/>
          </a:p>
          <a:p>
            <a:r>
              <a:rPr lang="fi-FI" sz="2000" dirty="0" smtClean="0"/>
              <a:t>DT-DHMM = </a:t>
            </a:r>
            <a:r>
              <a:rPr lang="fi-FI" sz="2000" dirty="0" err="1" smtClean="0"/>
              <a:t>Decision</a:t>
            </a:r>
            <a:r>
              <a:rPr lang="fi-FI" sz="2000" dirty="0" smtClean="0"/>
              <a:t> </a:t>
            </a:r>
            <a:r>
              <a:rPr lang="fi-FI" sz="2000" dirty="0" err="1" smtClean="0"/>
              <a:t>tree</a:t>
            </a:r>
            <a:r>
              <a:rPr lang="fi-FI" sz="2000" dirty="0" smtClean="0"/>
              <a:t> &amp; </a:t>
            </a:r>
            <a:r>
              <a:rPr lang="fi-FI" sz="2000" dirty="0" err="1" smtClean="0"/>
              <a:t>discrete</a:t>
            </a:r>
            <a:r>
              <a:rPr lang="fi-FI" sz="2000" dirty="0" smtClean="0"/>
              <a:t> HMM </a:t>
            </a:r>
            <a:r>
              <a:rPr lang="fi-FI" sz="2000" dirty="0" err="1" smtClean="0"/>
              <a:t>Model</a:t>
            </a:r>
            <a:r>
              <a:rPr lang="fi-FI" sz="2000" dirty="0" smtClean="0"/>
              <a:t> </a:t>
            </a:r>
            <a:endParaRPr lang="fi-FI" sz="2000" dirty="0"/>
          </a:p>
        </p:txBody>
      </p:sp>
      <p:graphicFrame>
        <p:nvGraphicFramePr>
          <p:cNvPr id="13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214677"/>
              </p:ext>
            </p:extLst>
          </p:nvPr>
        </p:nvGraphicFramePr>
        <p:xfrm>
          <a:off x="7145230" y="1308460"/>
          <a:ext cx="4340918" cy="324934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47949">
                  <a:extLst>
                    <a:ext uri="{9D8B030D-6E8A-4147-A177-3AD203B41FA5}">
                      <a16:colId xmlns:a16="http://schemas.microsoft.com/office/drawing/2014/main" val="2496064909"/>
                    </a:ext>
                  </a:extLst>
                </a:gridCol>
                <a:gridCol w="1892969">
                  <a:extLst>
                    <a:ext uri="{9D8B030D-6E8A-4147-A177-3AD203B41FA5}">
                      <a16:colId xmlns:a16="http://schemas.microsoft.com/office/drawing/2014/main" val="2798798469"/>
                    </a:ext>
                  </a:extLst>
                </a:gridCol>
              </a:tblGrid>
              <a:tr h="506141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Position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Accuracy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34074"/>
                  </a:ext>
                </a:extLst>
              </a:tr>
              <a:tr h="435503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All</a:t>
                      </a:r>
                      <a:r>
                        <a:rPr lang="fi-FI" sz="2400" dirty="0" smtClean="0"/>
                        <a:t> </a:t>
                      </a:r>
                      <a:r>
                        <a:rPr lang="fi-FI" sz="2400" dirty="0" err="1" smtClean="0"/>
                        <a:t>positions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95.7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81140"/>
                  </a:ext>
                </a:extLst>
              </a:tr>
              <a:tr h="435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aseline="0" dirty="0" err="1" smtClean="0"/>
                        <a:t>Arm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76609"/>
                  </a:ext>
                </a:extLst>
              </a:tr>
              <a:tr h="435503">
                <a:tc>
                  <a:txBody>
                    <a:bodyPr/>
                    <a:lstStyle/>
                    <a:p>
                      <a:pPr algn="ctr"/>
                      <a:r>
                        <a:rPr lang="fi-FI" sz="2400" baseline="0" dirty="0" smtClean="0"/>
                        <a:t> </a:t>
                      </a:r>
                      <a:r>
                        <a:rPr lang="fi-FI" sz="2400" dirty="0" err="1" smtClean="0"/>
                        <a:t>Bag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96.9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48020"/>
                  </a:ext>
                </a:extLst>
              </a:tr>
              <a:tr h="435503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Chest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96.1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49284"/>
                  </a:ext>
                </a:extLst>
              </a:tr>
              <a:tr h="435503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Hand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96.2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143948"/>
                  </a:ext>
                </a:extLst>
              </a:tr>
              <a:tr h="435503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Pocket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98.0</a:t>
                      </a:r>
                      <a:endParaRPr lang="fi-FI" sz="24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156037"/>
                  </a:ext>
                </a:extLst>
              </a:tr>
            </a:tbl>
          </a:graphicData>
        </a:graphic>
      </p:graphicFrame>
      <p:sp>
        <p:nvSpPr>
          <p:cNvPr id="14" name="TextBox 9"/>
          <p:cNvSpPr txBox="1"/>
          <p:nvPr/>
        </p:nvSpPr>
        <p:spPr>
          <a:xfrm>
            <a:off x="624114" y="4720454"/>
            <a:ext cx="598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Accuracy</a:t>
            </a:r>
            <a:r>
              <a:rPr lang="fi-FI" sz="2400" dirty="0" smtClean="0"/>
              <a:t> </a:t>
            </a:r>
            <a:r>
              <a:rPr lang="fi-FI" sz="2400" dirty="0" err="1" smtClean="0"/>
              <a:t>Results</a:t>
            </a:r>
            <a:r>
              <a:rPr lang="fi-FI" sz="2400" dirty="0" smtClean="0"/>
              <a:t> for </a:t>
            </a:r>
            <a:r>
              <a:rPr lang="fi-FI" sz="2400" dirty="0" err="1" smtClean="0"/>
              <a:t>Classifiers</a:t>
            </a:r>
            <a:endParaRPr lang="fi-FI" sz="2400" dirty="0"/>
          </a:p>
        </p:txBody>
      </p:sp>
      <p:sp>
        <p:nvSpPr>
          <p:cNvPr id="15" name="TextBox 9"/>
          <p:cNvSpPr txBox="1"/>
          <p:nvPr/>
        </p:nvSpPr>
        <p:spPr>
          <a:xfrm>
            <a:off x="7145231" y="4699330"/>
            <a:ext cx="434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Phone </a:t>
            </a:r>
            <a:r>
              <a:rPr lang="fi-FI" sz="2400" dirty="0" err="1" smtClean="0"/>
              <a:t>Positions</a:t>
            </a:r>
            <a:r>
              <a:rPr lang="fi-FI" sz="2400" dirty="0" smtClean="0"/>
              <a:t> and </a:t>
            </a:r>
            <a:r>
              <a:rPr lang="fi-FI" sz="2400" dirty="0" err="1" smtClean="0"/>
              <a:t>Accuracy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982051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114" y="391886"/>
            <a:ext cx="335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Conclusions</a:t>
            </a:r>
            <a:endParaRPr lang="fi-FI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24114" y="1691964"/>
            <a:ext cx="109262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Transportation</a:t>
            </a:r>
            <a:r>
              <a:rPr lang="fi-FI" sz="2800" dirty="0" smtClean="0"/>
              <a:t> </a:t>
            </a:r>
            <a:r>
              <a:rPr lang="fi-FI" sz="2800" dirty="0" err="1" smtClean="0"/>
              <a:t>mode</a:t>
            </a:r>
            <a:r>
              <a:rPr lang="fi-FI" sz="2800" dirty="0" smtClean="0"/>
              <a:t> </a:t>
            </a:r>
            <a:r>
              <a:rPr lang="fi-FI" sz="2800" dirty="0" err="1" smtClean="0"/>
              <a:t>classification</a:t>
            </a:r>
            <a:r>
              <a:rPr lang="fi-FI" sz="2800" dirty="0" smtClean="0"/>
              <a:t> </a:t>
            </a:r>
            <a:r>
              <a:rPr lang="fi-FI" sz="2800" dirty="0" err="1" smtClean="0"/>
              <a:t>system</a:t>
            </a:r>
            <a:r>
              <a:rPr lang="fi-FI" sz="2800" dirty="0" smtClean="0"/>
              <a:t> </a:t>
            </a:r>
            <a:r>
              <a:rPr lang="fi-FI" sz="2800" dirty="0" err="1" smtClean="0"/>
              <a:t>based</a:t>
            </a:r>
            <a:r>
              <a:rPr lang="fi-FI" sz="2800" dirty="0" smtClean="0"/>
              <a:t> on DT and DHMM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Based</a:t>
            </a:r>
            <a:r>
              <a:rPr lang="fi-FI" sz="2800" dirty="0" smtClean="0"/>
              <a:t> on GPS </a:t>
            </a:r>
            <a:r>
              <a:rPr lang="fi-FI" sz="2800" dirty="0" err="1" smtClean="0"/>
              <a:t>receiver</a:t>
            </a:r>
            <a:r>
              <a:rPr lang="fi-FI" sz="2800" dirty="0" smtClean="0"/>
              <a:t> and </a:t>
            </a:r>
            <a:r>
              <a:rPr lang="fi-FI" sz="2800" dirty="0" err="1" smtClean="0"/>
              <a:t>accelerometer</a:t>
            </a:r>
            <a:r>
              <a:rPr lang="fi-FI" sz="2800" dirty="0" smtClean="0"/>
              <a:t>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Great </a:t>
            </a:r>
            <a:r>
              <a:rPr lang="fi-FI" sz="2800" dirty="0" err="1" smtClean="0"/>
              <a:t>accuracy</a:t>
            </a:r>
            <a:r>
              <a:rPr lang="fi-FI" sz="2800" dirty="0" smtClean="0"/>
              <a:t> (98%) </a:t>
            </a:r>
            <a:r>
              <a:rPr lang="fi-FI" sz="2800" dirty="0" err="1" smtClean="0"/>
              <a:t>regardless</a:t>
            </a:r>
            <a:r>
              <a:rPr lang="fi-FI" sz="2800" dirty="0" smtClean="0"/>
              <a:t> position of mobile </a:t>
            </a:r>
            <a:r>
              <a:rPr lang="fi-FI" sz="2800" dirty="0" err="1" smtClean="0"/>
              <a:t>phone</a:t>
            </a:r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Demand</a:t>
            </a:r>
            <a:r>
              <a:rPr lang="fi-FI" sz="2800" dirty="0" smtClean="0"/>
              <a:t> for </a:t>
            </a:r>
            <a:r>
              <a:rPr lang="fi-FI" sz="2800" dirty="0" err="1" smtClean="0"/>
              <a:t>projects</a:t>
            </a:r>
            <a:r>
              <a:rPr lang="fi-FI" sz="2800" dirty="0" smtClean="0"/>
              <a:t> </a:t>
            </a:r>
            <a:r>
              <a:rPr lang="fi-FI" sz="2800" dirty="0" err="1" smtClean="0"/>
              <a:t>such</a:t>
            </a:r>
            <a:r>
              <a:rPr lang="fi-FI" sz="2800" dirty="0" smtClean="0"/>
              <a:t> as Personal </a:t>
            </a:r>
            <a:r>
              <a:rPr lang="fi-FI" sz="2800" dirty="0" err="1" smtClean="0"/>
              <a:t>Environmental</a:t>
            </a:r>
            <a:r>
              <a:rPr lang="fi-FI" sz="2800" dirty="0" smtClean="0"/>
              <a:t> </a:t>
            </a:r>
            <a:r>
              <a:rPr lang="fi-FI" sz="2800" dirty="0" err="1" smtClean="0"/>
              <a:t>Impact</a:t>
            </a:r>
            <a:r>
              <a:rPr lang="fi-FI" sz="2800" dirty="0" smtClean="0"/>
              <a:t> Report</a:t>
            </a:r>
            <a:endParaRPr lang="fi-FI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Still </a:t>
            </a:r>
            <a:r>
              <a:rPr lang="fi-FI" sz="2800" dirty="0" err="1" smtClean="0"/>
              <a:t>work</a:t>
            </a:r>
            <a:r>
              <a:rPr lang="fi-FI" sz="2800" dirty="0" smtClean="0"/>
              <a:t> </a:t>
            </a:r>
            <a:r>
              <a:rPr lang="fi-FI" sz="2800" dirty="0" err="1" smtClean="0"/>
              <a:t>needed</a:t>
            </a:r>
            <a:r>
              <a:rPr lang="fi-FI" sz="2800" dirty="0" smtClean="0"/>
              <a:t> in </a:t>
            </a:r>
            <a:r>
              <a:rPr lang="fi-FI" sz="2800" dirty="0" err="1" smtClean="0"/>
              <a:t>energy</a:t>
            </a:r>
            <a:r>
              <a:rPr lang="fi-FI" sz="2800" dirty="0" smtClean="0"/>
              <a:t> </a:t>
            </a:r>
            <a:r>
              <a:rPr lang="fi-FI" sz="2800" dirty="0" err="1" smtClean="0"/>
              <a:t>efficiency</a:t>
            </a:r>
            <a:r>
              <a:rPr lang="fi-FI" sz="2800" dirty="0" smtClean="0"/>
              <a:t> of </a:t>
            </a:r>
            <a:r>
              <a:rPr lang="fi-FI" sz="2800" dirty="0" err="1" smtClean="0"/>
              <a:t>classifier</a:t>
            </a:r>
            <a:endParaRPr lang="fi-FI" sz="2800" dirty="0"/>
          </a:p>
          <a:p>
            <a:pPr lvl="1"/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70877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85535" y="1695810"/>
            <a:ext cx="11020927" cy="2902241"/>
          </a:xfrm>
        </p:spPr>
        <p:txBody>
          <a:bodyPr vert="horz" lIns="92160" tIns="46080" rIns="92160" bIns="46080" rtlCol="0" anchor="ctr">
            <a:normAutofit/>
          </a:bodyPr>
          <a:lstStyle/>
          <a:p>
            <a:pPr algn="ctr" fontAlgn="base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fi-FI" sz="2800" dirty="0" smtClean="0">
                <a:solidFill>
                  <a:schemeClr val="tx2"/>
                </a:solidFill>
              </a:rPr>
              <a:t>Carmen: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A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Twitter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Geolocation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System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with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Applications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to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Public</a:t>
            </a:r>
            <a:r>
              <a:rPr lang="fi-FI" altLang="fi-FI" sz="2800" dirty="0" smtClean="0">
                <a:solidFill>
                  <a:schemeClr val="tx2"/>
                </a:solidFill>
              </a:rPr>
              <a:t> </a:t>
            </a:r>
            <a:r>
              <a:rPr lang="ro-RO" altLang="fi-FI" sz="2800" dirty="0" smtClean="0">
                <a:solidFill>
                  <a:schemeClr val="tx2"/>
                </a:solidFill>
              </a:rPr>
              <a:t>Health</a:t>
            </a:r>
            <a:r>
              <a:rPr lang="fi-FI" altLang="fi-FI" sz="2800" dirty="0" smtClean="0">
                <a:solidFill>
                  <a:schemeClr val="tx2"/>
                </a:solidFill>
              </a:rPr>
              <a:t/>
            </a:r>
            <a:br>
              <a:rPr lang="fi-FI" altLang="fi-FI" sz="2800" dirty="0" smtClean="0">
                <a:solidFill>
                  <a:schemeClr val="tx2"/>
                </a:solidFill>
              </a:rPr>
            </a:br>
            <a:r>
              <a:rPr lang="en-US" sz="2000" dirty="0" err="1">
                <a:solidFill>
                  <a:schemeClr val="tx2"/>
                </a:solidFill>
              </a:rPr>
              <a:t>Dredze</a:t>
            </a:r>
            <a:r>
              <a:rPr lang="en-US" sz="2000" dirty="0">
                <a:solidFill>
                  <a:schemeClr val="tx2"/>
                </a:solidFill>
              </a:rPr>
              <a:t> M., Michael J., Shane B. &amp; </a:t>
            </a:r>
            <a:r>
              <a:rPr lang="en-US" sz="2000" dirty="0" err="1">
                <a:solidFill>
                  <a:schemeClr val="tx2"/>
                </a:solidFill>
              </a:rPr>
              <a:t>Hieu</a:t>
            </a:r>
            <a:r>
              <a:rPr lang="en-US" sz="2000" dirty="0">
                <a:solidFill>
                  <a:schemeClr val="tx2"/>
                </a:solidFill>
              </a:rPr>
              <a:t> T. (2013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r>
              <a:rPr lang="en-US" sz="1600" dirty="0" smtClean="0">
                <a:solidFill>
                  <a:schemeClr val="tx2"/>
                </a:solidFill>
              </a:rPr>
              <a:t/>
            </a:r>
            <a:br>
              <a:rPr lang="en-US" sz="1600" dirty="0" smtClean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/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fr-FR" sz="2800" dirty="0" err="1">
                <a:solidFill>
                  <a:schemeClr val="tx2"/>
                </a:solidFill>
              </a:rPr>
              <a:t>Determining</a:t>
            </a:r>
            <a:r>
              <a:rPr lang="fr-FR" sz="2800" dirty="0">
                <a:solidFill>
                  <a:schemeClr val="tx2"/>
                </a:solidFill>
              </a:rPr>
              <a:t> transportation mode on mobile phones </a:t>
            </a:r>
            <a:br>
              <a:rPr lang="fr-FR" sz="2800" dirty="0">
                <a:solidFill>
                  <a:schemeClr val="tx2"/>
                </a:solidFill>
              </a:rPr>
            </a:br>
            <a:r>
              <a:rPr lang="fi-FI" sz="2000" dirty="0" err="1">
                <a:solidFill>
                  <a:schemeClr val="tx2"/>
                </a:solidFill>
              </a:rPr>
              <a:t>Reddy</a:t>
            </a:r>
            <a:r>
              <a:rPr lang="fi-FI" sz="2000" dirty="0">
                <a:solidFill>
                  <a:schemeClr val="tx2"/>
                </a:solidFill>
              </a:rPr>
              <a:t>, S., </a:t>
            </a:r>
            <a:r>
              <a:rPr lang="fi-FI" sz="2000" dirty="0" err="1">
                <a:solidFill>
                  <a:schemeClr val="tx2"/>
                </a:solidFill>
              </a:rPr>
              <a:t>Burke</a:t>
            </a:r>
            <a:r>
              <a:rPr lang="fi-FI" sz="2000" dirty="0">
                <a:solidFill>
                  <a:schemeClr val="tx2"/>
                </a:solidFill>
              </a:rPr>
              <a:t>, J., </a:t>
            </a:r>
            <a:r>
              <a:rPr lang="fi-FI" sz="2000" dirty="0" err="1">
                <a:solidFill>
                  <a:schemeClr val="tx2"/>
                </a:solidFill>
              </a:rPr>
              <a:t>Estrin</a:t>
            </a:r>
            <a:r>
              <a:rPr lang="fi-FI" sz="2000" dirty="0">
                <a:solidFill>
                  <a:schemeClr val="tx2"/>
                </a:solidFill>
              </a:rPr>
              <a:t>, D., Hansen, M., &amp; </a:t>
            </a:r>
            <a:r>
              <a:rPr lang="fi-FI" sz="2000" dirty="0" err="1">
                <a:solidFill>
                  <a:schemeClr val="tx2"/>
                </a:solidFill>
              </a:rPr>
              <a:t>Srivastava</a:t>
            </a:r>
            <a:r>
              <a:rPr lang="fi-FI" sz="2000" dirty="0">
                <a:solidFill>
                  <a:schemeClr val="tx2"/>
                </a:solidFill>
              </a:rPr>
              <a:t>, M. (2008)</a:t>
            </a:r>
            <a:endParaRPr lang="en-US" altLang="fi-FI" sz="2000" dirty="0">
              <a:solidFill>
                <a:schemeClr val="tx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24000" y="4255290"/>
            <a:ext cx="9144000" cy="1268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fi-FI" dirty="0" smtClean="0">
                <a:solidFill>
                  <a:sysClr val="windowText" lastClr="000000"/>
                </a:solidFill>
                <a:latin typeface="Calibri"/>
              </a:rPr>
              <a:t>Antonio Serrano de la Cruz Parra</a:t>
            </a:r>
            <a:endParaRPr lang="fi-FI" dirty="0">
              <a:solidFill>
                <a:sysClr val="windowText" lastClr="000000"/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dirty="0" smtClean="0">
                <a:solidFill>
                  <a:sysClr val="window" lastClr="FFFFFF">
                    <a:lumMod val="50000"/>
                  </a:sysClr>
                </a:solidFill>
              </a:rPr>
              <a:t>6</a:t>
            </a:r>
            <a:r>
              <a:rPr lang="fi-FI" sz="2000" dirty="0" smtClean="0">
                <a:solidFill>
                  <a:sysClr val="window" lastClr="FFFFFF">
                    <a:lumMod val="50000"/>
                  </a:sysClr>
                </a:solidFill>
              </a:rPr>
              <a:t>.2.201</a:t>
            </a:r>
            <a:r>
              <a:rPr lang="ro-RO" sz="2000" dirty="0">
                <a:solidFill>
                  <a:sysClr val="window" lastClr="FFFFFF">
                    <a:lumMod val="50000"/>
                  </a:sysClr>
                </a:solidFill>
              </a:rPr>
              <a:t>9</a:t>
            </a:r>
            <a:r>
              <a:rPr lang="fi-FI" sz="2000" dirty="0">
                <a:solidFill>
                  <a:sysClr val="window" lastClr="FFFFFF">
                    <a:lumMod val="50000"/>
                  </a:sysClr>
                </a:solidFill>
              </a:rPr>
              <a:t>  </a:t>
            </a:r>
          </a:p>
        </p:txBody>
      </p:sp>
      <p:pic>
        <p:nvPicPr>
          <p:cNvPr id="11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5012183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8651" y="1104024"/>
            <a:ext cx="4074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i="1" dirty="0" err="1">
                <a:latin typeface="+mj-lt"/>
                <a:ea typeface="+mj-ea"/>
                <a:cs typeface="+mj-cs"/>
              </a:rPr>
              <a:t>Thank</a:t>
            </a:r>
            <a:r>
              <a:rPr lang="fi-FI" sz="4400" i="1" dirty="0">
                <a:latin typeface="+mj-lt"/>
                <a:ea typeface="+mj-ea"/>
                <a:cs typeface="+mj-cs"/>
              </a:rPr>
              <a:t> </a:t>
            </a:r>
            <a:r>
              <a:rPr lang="fi-FI" sz="4400" i="1" dirty="0" err="1">
                <a:latin typeface="+mj-lt"/>
                <a:ea typeface="+mj-ea"/>
                <a:cs typeface="+mj-cs"/>
              </a:rPr>
              <a:t>you</a:t>
            </a:r>
            <a:r>
              <a:rPr lang="fi-FI" sz="4400" i="1" dirty="0"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2582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113" y="391886"/>
            <a:ext cx="506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Carmen 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4113" y="1498072"/>
            <a:ext cx="1058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Twitter API </a:t>
            </a:r>
            <a:r>
              <a:rPr lang="fi-FI" sz="2400" dirty="0" err="1" smtClean="0"/>
              <a:t>Documentation</a:t>
            </a:r>
            <a:r>
              <a:rPr lang="fi-FI" sz="2400" dirty="0" smtClean="0"/>
              <a:t>: </a:t>
            </a:r>
            <a:r>
              <a:rPr lang="fi-FI" sz="2400" dirty="0">
                <a:hlinkClick r:id="rId2"/>
              </a:rPr>
              <a:t>https://developer.twitter.com/en/docs/tutorials/filtering-tweets-by-location.html</a:t>
            </a:r>
            <a:r>
              <a:rPr lang="fi-FI" sz="2400" dirty="0"/>
              <a:t> </a:t>
            </a:r>
          </a:p>
          <a:p>
            <a:endParaRPr lang="fi-FI" sz="2400" dirty="0"/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97158"/>
              </p:ext>
            </p:extLst>
          </p:nvPr>
        </p:nvGraphicFramePr>
        <p:xfrm>
          <a:off x="362139" y="2942082"/>
          <a:ext cx="5076849" cy="10679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67472">
                  <a:extLst>
                    <a:ext uri="{9D8B030D-6E8A-4147-A177-3AD203B41FA5}">
                      <a16:colId xmlns:a16="http://schemas.microsoft.com/office/drawing/2014/main" val="2496064909"/>
                    </a:ext>
                  </a:extLst>
                </a:gridCol>
                <a:gridCol w="1917094">
                  <a:extLst>
                    <a:ext uri="{9D8B030D-6E8A-4147-A177-3AD203B41FA5}">
                      <a16:colId xmlns:a16="http://schemas.microsoft.com/office/drawing/2014/main" val="2798798469"/>
                    </a:ext>
                  </a:extLst>
                </a:gridCol>
                <a:gridCol w="1692283">
                  <a:extLst>
                    <a:ext uri="{9D8B030D-6E8A-4147-A177-3AD203B41FA5}">
                      <a16:colId xmlns:a16="http://schemas.microsoft.com/office/drawing/2014/main" val="1532761593"/>
                    </a:ext>
                  </a:extLst>
                </a:gridCol>
              </a:tblGrid>
              <a:tr h="583213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Place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Coordinates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 smtClean="0"/>
                        <a:t>Profile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34074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0.8%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3.6%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95.6%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81140"/>
                  </a:ext>
                </a:extLst>
              </a:tr>
            </a:tbl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362139" y="4318247"/>
            <a:ext cx="507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Geolocation</a:t>
            </a:r>
            <a:r>
              <a:rPr lang="fi-FI" sz="2400" dirty="0" smtClean="0"/>
              <a:t> </a:t>
            </a:r>
            <a:r>
              <a:rPr lang="fi-FI" sz="2400" dirty="0" err="1" smtClean="0"/>
              <a:t>attributed</a:t>
            </a:r>
            <a:r>
              <a:rPr lang="fi-FI" sz="2400" dirty="0" smtClean="0"/>
              <a:t> to </a:t>
            </a:r>
            <a:r>
              <a:rPr lang="fi-FI" sz="2400" dirty="0" err="1" smtClean="0"/>
              <a:t>each</a:t>
            </a:r>
            <a:r>
              <a:rPr lang="fi-FI" sz="2400" dirty="0" smtClean="0"/>
              <a:t> </a:t>
            </a:r>
            <a:r>
              <a:rPr lang="fi-FI" sz="2400" dirty="0" err="1" smtClean="0"/>
              <a:t>field</a:t>
            </a:r>
            <a:endParaRPr lang="fi-FI" sz="2400" dirty="0"/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132154"/>
              </p:ext>
            </p:extLst>
          </p:nvPr>
        </p:nvGraphicFramePr>
        <p:xfrm>
          <a:off x="6212770" y="2942081"/>
          <a:ext cx="5389107" cy="10679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130745">
                  <a:extLst>
                    <a:ext uri="{9D8B030D-6E8A-4147-A177-3AD203B41FA5}">
                      <a16:colId xmlns:a16="http://schemas.microsoft.com/office/drawing/2014/main" val="2496064909"/>
                    </a:ext>
                  </a:extLst>
                </a:gridCol>
                <a:gridCol w="1477196">
                  <a:extLst>
                    <a:ext uri="{9D8B030D-6E8A-4147-A177-3AD203B41FA5}">
                      <a16:colId xmlns:a16="http://schemas.microsoft.com/office/drawing/2014/main" val="2798798469"/>
                    </a:ext>
                  </a:extLst>
                </a:gridCol>
                <a:gridCol w="1249547">
                  <a:extLst>
                    <a:ext uri="{9D8B030D-6E8A-4147-A177-3AD203B41FA5}">
                      <a16:colId xmlns:a16="http://schemas.microsoft.com/office/drawing/2014/main" val="2040227939"/>
                    </a:ext>
                  </a:extLst>
                </a:gridCol>
                <a:gridCol w="1531619">
                  <a:extLst>
                    <a:ext uri="{9D8B030D-6E8A-4147-A177-3AD203B41FA5}">
                      <a16:colId xmlns:a16="http://schemas.microsoft.com/office/drawing/2014/main" val="1532761593"/>
                    </a:ext>
                  </a:extLst>
                </a:gridCol>
              </a:tblGrid>
              <a:tr h="583213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City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County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State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Country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34074"/>
                  </a:ext>
                </a:extLst>
              </a:tr>
              <a:tr h="484732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63.4%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1.0%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12.5%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23.0%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81140"/>
                  </a:ext>
                </a:extLst>
              </a:tr>
            </a:tbl>
          </a:graphicData>
        </a:graphic>
      </p:graphicFrame>
      <p:sp>
        <p:nvSpPr>
          <p:cNvPr id="8" name="TextBox 9"/>
          <p:cNvSpPr txBox="1"/>
          <p:nvPr/>
        </p:nvSpPr>
        <p:spPr>
          <a:xfrm>
            <a:off x="6177890" y="4225181"/>
            <a:ext cx="542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Percentage of geolocations at eatch resolution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863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7" y="1676971"/>
            <a:ext cx="3400925" cy="246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4113" y="391886"/>
            <a:ext cx="4332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Classifiers</a:t>
            </a:r>
            <a:endParaRPr lang="fi-FI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0849" y="4523921"/>
            <a:ext cx="207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Decision</a:t>
            </a:r>
            <a:r>
              <a:rPr lang="fi-FI" sz="2400" dirty="0" smtClean="0"/>
              <a:t> </a:t>
            </a:r>
            <a:r>
              <a:rPr lang="fi-FI" sz="2400" dirty="0" err="1" smtClean="0"/>
              <a:t>Tree</a:t>
            </a:r>
            <a:endParaRPr lang="fi-FI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1229" b="5096"/>
          <a:stretch/>
        </p:blipFill>
        <p:spPr>
          <a:xfrm>
            <a:off x="4564361" y="1676971"/>
            <a:ext cx="3099181" cy="2453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5971" y="4547017"/>
            <a:ext cx="12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SVM</a:t>
            </a:r>
            <a:endParaRPr lang="fi-FI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"/>
          <a:stretch/>
        </p:blipFill>
        <p:spPr>
          <a:xfrm>
            <a:off x="8053901" y="1483073"/>
            <a:ext cx="3624751" cy="2841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4458" y="4523920"/>
            <a:ext cx="148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KNN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5550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t="65138" r="33047" b="18751"/>
          <a:stretch/>
        </p:blipFill>
        <p:spPr>
          <a:xfrm>
            <a:off x="2890979" y="4806016"/>
            <a:ext cx="6770257" cy="18349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3" t="28895" r="38935" b="36550"/>
          <a:stretch/>
        </p:blipFill>
        <p:spPr>
          <a:xfrm>
            <a:off x="4342409" y="1031186"/>
            <a:ext cx="3867395" cy="3559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113" y="391886"/>
            <a:ext cx="5813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GPS and </a:t>
            </a:r>
            <a:r>
              <a:rPr lang="fi-FI" sz="4400" dirty="0" err="1" smtClean="0"/>
              <a:t>accelerometer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788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24114" y="391886"/>
            <a:ext cx="3294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/>
              <a:t>Introduction</a:t>
            </a:r>
            <a:endParaRPr lang="fi-FI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t="21047" r="18297" b="53875"/>
          <a:stretch/>
        </p:blipFill>
        <p:spPr>
          <a:xfrm>
            <a:off x="3578994" y="3178629"/>
            <a:ext cx="4969716" cy="3193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/>
          <a:stretch/>
        </p:blipFill>
        <p:spPr>
          <a:xfrm>
            <a:off x="963388" y="3806479"/>
            <a:ext cx="2155974" cy="1311105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t="11724"/>
          <a:stretch/>
        </p:blipFill>
        <p:spPr>
          <a:xfrm>
            <a:off x="9511575" y="3806480"/>
            <a:ext cx="1846071" cy="1311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45" y="3465384"/>
            <a:ext cx="892435" cy="89243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963388" y="1538513"/>
            <a:ext cx="2480840" cy="1158001"/>
            <a:chOff x="8300" y="1689859"/>
            <a:chExt cx="2480840" cy="1488504"/>
          </a:xfrm>
        </p:grpSpPr>
        <p:sp>
          <p:nvSpPr>
            <p:cNvPr id="11" name="Rectángulo redondeado 10"/>
            <p:cNvSpPr/>
            <p:nvPr/>
          </p:nvSpPr>
          <p:spPr>
            <a:xfrm>
              <a:off x="8300" y="1689859"/>
              <a:ext cx="2480840" cy="148850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51897" y="1733456"/>
              <a:ext cx="2393646" cy="1401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900" kern="1200" dirty="0" smtClean="0"/>
                <a:t>Twitter</a:t>
              </a:r>
              <a:endParaRPr lang="es-ES" sz="3900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915737" y="1868655"/>
            <a:ext cx="525938" cy="615248"/>
            <a:chOff x="2737224" y="2126487"/>
            <a:chExt cx="525938" cy="615248"/>
          </a:xfrm>
        </p:grpSpPr>
        <p:sp>
          <p:nvSpPr>
            <p:cNvPr id="16" name="Flecha derecha 15"/>
            <p:cNvSpPr/>
            <p:nvPr/>
          </p:nvSpPr>
          <p:spPr>
            <a:xfrm>
              <a:off x="2737224" y="2126487"/>
              <a:ext cx="525938" cy="6152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echa derecha 4"/>
            <p:cNvSpPr txBox="1"/>
            <p:nvPr/>
          </p:nvSpPr>
          <p:spPr>
            <a:xfrm>
              <a:off x="2737224" y="2249537"/>
              <a:ext cx="368157" cy="369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823432" y="1538514"/>
            <a:ext cx="2480840" cy="1210466"/>
            <a:chOff x="8300" y="1689859"/>
            <a:chExt cx="2480840" cy="1488504"/>
          </a:xfrm>
        </p:grpSpPr>
        <p:sp>
          <p:nvSpPr>
            <p:cNvPr id="19" name="Rectángulo redondeado 18"/>
            <p:cNvSpPr/>
            <p:nvPr/>
          </p:nvSpPr>
          <p:spPr>
            <a:xfrm>
              <a:off x="8300" y="1689859"/>
              <a:ext cx="2480840" cy="148850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uadroTexto 19"/>
            <p:cNvSpPr txBox="1"/>
            <p:nvPr/>
          </p:nvSpPr>
          <p:spPr>
            <a:xfrm>
              <a:off x="51897" y="1733456"/>
              <a:ext cx="2393646" cy="1401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900" kern="1200" dirty="0" err="1" smtClean="0"/>
                <a:t>Analysis</a:t>
              </a:r>
              <a:r>
                <a:rPr lang="es-ES" sz="3900" kern="1200" dirty="0" smtClean="0"/>
                <a:t> of tweets</a:t>
              </a:r>
              <a:endParaRPr lang="es-ES" sz="3900" kern="12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849368" y="1862354"/>
            <a:ext cx="525938" cy="615248"/>
            <a:chOff x="2737224" y="2126487"/>
            <a:chExt cx="525938" cy="615248"/>
          </a:xfrm>
        </p:grpSpPr>
        <p:sp>
          <p:nvSpPr>
            <p:cNvPr id="22" name="Flecha derecha 21"/>
            <p:cNvSpPr/>
            <p:nvPr/>
          </p:nvSpPr>
          <p:spPr>
            <a:xfrm>
              <a:off x="2737224" y="2126487"/>
              <a:ext cx="525938" cy="61524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lecha derecha 4"/>
            <p:cNvSpPr txBox="1"/>
            <p:nvPr/>
          </p:nvSpPr>
          <p:spPr>
            <a:xfrm>
              <a:off x="2737224" y="2249537"/>
              <a:ext cx="368157" cy="369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920403" y="1564745"/>
            <a:ext cx="2480840" cy="1210466"/>
            <a:chOff x="8300" y="1689859"/>
            <a:chExt cx="2480840" cy="1488504"/>
          </a:xfrm>
        </p:grpSpPr>
        <p:sp>
          <p:nvSpPr>
            <p:cNvPr id="25" name="Rectángulo redondeado 24"/>
            <p:cNvSpPr/>
            <p:nvPr/>
          </p:nvSpPr>
          <p:spPr>
            <a:xfrm>
              <a:off x="8300" y="1689859"/>
              <a:ext cx="2480840" cy="1488504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51897" y="1733456"/>
              <a:ext cx="2393646" cy="1401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900" kern="1200" dirty="0" err="1" smtClean="0"/>
                <a:t>Location</a:t>
              </a:r>
              <a:endParaRPr lang="es-ES" sz="3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376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568036" y="4904509"/>
            <a:ext cx="11043429" cy="1565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506" y="3210193"/>
            <a:ext cx="233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/>
              <a:t>Tweets</a:t>
            </a:r>
            <a:r>
              <a:rPr lang="fi-FI" sz="2400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Twitter API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46658" y="3116469"/>
            <a:ext cx="3911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Application of methods </a:t>
            </a:r>
            <a:r>
              <a:rPr lang="en-US" sz="2400" dirty="0"/>
              <a:t>based on </a:t>
            </a:r>
            <a:r>
              <a:rPr lang="en-US" sz="2400" dirty="0" err="1"/>
              <a:t>geocoordinates</a:t>
            </a:r>
            <a:r>
              <a:rPr lang="en-US" sz="2400" dirty="0"/>
              <a:t> and user proﬁle information</a:t>
            </a:r>
            <a:endParaRPr lang="fi-FI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704005" y="2014971"/>
            <a:ext cx="2374836" cy="9022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Carmen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497236" y="2052853"/>
            <a:ext cx="1374119" cy="6414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/>
          <a:stretch/>
        </p:blipFill>
        <p:spPr>
          <a:xfrm>
            <a:off x="9037401" y="2050562"/>
            <a:ext cx="1815063" cy="1103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25" y="1848097"/>
            <a:ext cx="754359" cy="7543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9880" y="3099608"/>
            <a:ext cx="2730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Tweets’ Location </a:t>
            </a:r>
          </a:p>
          <a:p>
            <a:pPr algn="ctr"/>
            <a:r>
              <a:rPr lang="fi-FI" sz="2400" dirty="0" smtClean="0"/>
              <a:t>(id, coordinates, city, country, state)</a:t>
            </a:r>
            <a:endParaRPr lang="fi-FI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1793" y="5364588"/>
            <a:ext cx="108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>
                <a:solidFill>
                  <a:schemeClr val="bg1"/>
                </a:solidFill>
              </a:rPr>
              <a:t>Contribution to improve influenza (flu disease) tracking systems 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14" name="Right Arrow 6"/>
          <p:cNvSpPr/>
          <p:nvPr/>
        </p:nvSpPr>
        <p:spPr>
          <a:xfrm>
            <a:off x="3003310" y="2108696"/>
            <a:ext cx="1374119" cy="6414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4"/>
          <a:stretch/>
        </p:blipFill>
        <p:spPr>
          <a:xfrm>
            <a:off x="1163184" y="2050562"/>
            <a:ext cx="1815063" cy="1103788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1569522" y="1473265"/>
            <a:ext cx="1059543" cy="2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INPUT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4704005" y="1473265"/>
            <a:ext cx="2374836" cy="2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SYSTEM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9415159" y="1473265"/>
            <a:ext cx="1059543" cy="2757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OUTPUT</a:t>
            </a:r>
          </a:p>
        </p:txBody>
      </p:sp>
      <p:cxnSp>
        <p:nvCxnSpPr>
          <p:cNvPr id="22" name="Conector recto 21"/>
          <p:cNvCxnSpPr>
            <a:stCxn id="12" idx="3"/>
            <a:endCxn id="17" idx="1"/>
          </p:cNvCxnSpPr>
          <p:nvPr/>
        </p:nvCxnSpPr>
        <p:spPr>
          <a:xfrm>
            <a:off x="2629065" y="1611151"/>
            <a:ext cx="207494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endCxn id="18" idx="1"/>
          </p:cNvCxnSpPr>
          <p:nvPr/>
        </p:nvCxnSpPr>
        <p:spPr>
          <a:xfrm>
            <a:off x="7078841" y="1611151"/>
            <a:ext cx="233631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11"/>
          <p:cNvSpPr txBox="1"/>
          <p:nvPr/>
        </p:nvSpPr>
        <p:spPr>
          <a:xfrm>
            <a:off x="624112" y="391886"/>
            <a:ext cx="9850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Carmen: a Twitter Geolocation system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968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Kuvahaun tulos haulle database ic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33" y="2019451"/>
            <a:ext cx="1873616" cy="20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0908" y="1946839"/>
            <a:ext cx="2099025" cy="2045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Place</a:t>
            </a:r>
            <a:endParaRPr lang="fi-FI" sz="32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bg1"/>
                </a:solidFill>
              </a:rPr>
              <a:t>Country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1679" y="4093010"/>
            <a:ext cx="32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Database</a:t>
            </a:r>
            <a:r>
              <a:rPr lang="fi-FI" sz="2400" dirty="0" smtClean="0"/>
              <a:t> of </a:t>
            </a:r>
            <a:r>
              <a:rPr lang="fi-FI" sz="2400" dirty="0" err="1" smtClean="0"/>
              <a:t>locations</a:t>
            </a:r>
            <a:r>
              <a:rPr lang="fi-FI" sz="2400" dirty="0" smtClean="0"/>
              <a:t> (alias)</a:t>
            </a:r>
            <a:endParaRPr lang="fi-FI" sz="2400" dirty="0"/>
          </a:p>
        </p:txBody>
      </p:sp>
      <p:sp>
        <p:nvSpPr>
          <p:cNvPr id="12" name="Rectangle 11"/>
          <p:cNvSpPr/>
          <p:nvPr/>
        </p:nvSpPr>
        <p:spPr>
          <a:xfrm>
            <a:off x="3454187" y="1928354"/>
            <a:ext cx="162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Find location</a:t>
            </a:r>
            <a:endParaRPr lang="fi-FI" sz="2400" dirty="0"/>
          </a:p>
        </p:txBody>
      </p:sp>
      <p:sp>
        <p:nvSpPr>
          <p:cNvPr id="13" name="Right Arrow 6"/>
          <p:cNvSpPr/>
          <p:nvPr/>
        </p:nvSpPr>
        <p:spPr>
          <a:xfrm>
            <a:off x="3564638" y="2759351"/>
            <a:ext cx="1527041" cy="6834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551847" y="377677"/>
            <a:ext cx="8445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How Carmen </a:t>
            </a:r>
            <a:r>
              <a:rPr lang="fi-FI" sz="4400" dirty="0" err="1" smtClean="0"/>
              <a:t>works</a:t>
            </a:r>
            <a:r>
              <a:rPr lang="fi-FI" sz="4400" dirty="0" smtClean="0"/>
              <a:t>: </a:t>
            </a:r>
            <a:r>
              <a:rPr lang="fi-FI" sz="4400" dirty="0" err="1"/>
              <a:t>Places</a:t>
            </a:r>
            <a:r>
              <a:rPr lang="fi-FI" sz="4400" dirty="0"/>
              <a:t> (</a:t>
            </a:r>
            <a:r>
              <a:rPr lang="fi-FI" sz="4400" dirty="0" smtClean="0"/>
              <a:t>1/3)</a:t>
            </a:r>
            <a:endParaRPr lang="fi-FI" sz="44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899" y="2649263"/>
            <a:ext cx="957501" cy="9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6"/>
          <p:cNvSpPr/>
          <p:nvPr/>
        </p:nvSpPr>
        <p:spPr>
          <a:xfrm>
            <a:off x="7955604" y="2759351"/>
            <a:ext cx="1527041" cy="6834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8997431" y="4022263"/>
            <a:ext cx="32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Tweet</a:t>
            </a:r>
            <a:r>
              <a:rPr lang="fi-FI" sz="2400" dirty="0" smtClean="0"/>
              <a:t> </a:t>
            </a:r>
            <a:r>
              <a:rPr lang="fi-FI" sz="2400" dirty="0" err="1" smtClean="0"/>
              <a:t>location</a:t>
            </a:r>
            <a:r>
              <a:rPr lang="fi-FI" sz="2400" dirty="0" smtClean="0"/>
              <a:t> </a:t>
            </a:r>
          </a:p>
          <a:p>
            <a:pPr algn="ctr"/>
            <a:r>
              <a:rPr lang="fi-FI" sz="2400" dirty="0" err="1" smtClean="0"/>
              <a:t>detected</a:t>
            </a:r>
            <a:endParaRPr lang="fi-FI" sz="2400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99" y="2242106"/>
            <a:ext cx="754359" cy="75435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1847" y="4098504"/>
            <a:ext cx="2500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Twitter API JSON Object</a:t>
            </a:r>
            <a:endParaRPr lang="fi-FI" sz="2400" dirty="0"/>
          </a:p>
        </p:txBody>
      </p:sp>
      <p:sp>
        <p:nvSpPr>
          <p:cNvPr id="25" name="Rectángulo redondeado 12"/>
          <p:cNvSpPr/>
          <p:nvPr/>
        </p:nvSpPr>
        <p:spPr>
          <a:xfrm>
            <a:off x="568036" y="5218997"/>
            <a:ext cx="11043429" cy="12510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Only </a:t>
            </a:r>
            <a:r>
              <a:rPr lang="en-GB" sz="3200" dirty="0" smtClean="0">
                <a:solidFill>
                  <a:schemeClr val="bg1"/>
                </a:solidFill>
              </a:rPr>
              <a:t>~1</a:t>
            </a:r>
            <a:r>
              <a:rPr lang="en-GB" sz="3200" dirty="0">
                <a:solidFill>
                  <a:schemeClr val="bg1"/>
                </a:solidFill>
              </a:rPr>
              <a:t>% of analysed tweets contain Place object</a:t>
            </a:r>
          </a:p>
        </p:txBody>
      </p:sp>
    </p:spTree>
    <p:extLst>
      <p:ext uri="{BB962C8B-B14F-4D97-AF65-F5344CB8AC3E}">
        <p14:creationId xmlns:p14="http://schemas.microsoft.com/office/powerpoint/2010/main" val="2939602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10010" y="1937314"/>
            <a:ext cx="2099025" cy="2045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 err="1" smtClean="0">
                <a:solidFill>
                  <a:schemeClr val="bg1"/>
                </a:solidFill>
              </a:rPr>
              <a:t>Coordinates</a:t>
            </a:r>
            <a:endParaRPr lang="fi-FI" sz="2000" b="1" dirty="0">
              <a:solidFill>
                <a:schemeClr val="bg1"/>
              </a:solidFill>
            </a:endParaRPr>
          </a:p>
          <a:p>
            <a:pPr algn="ctr"/>
            <a:endParaRPr lang="fi-FI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 smtClean="0">
                <a:solidFill>
                  <a:schemeClr val="bg1"/>
                </a:solidFill>
              </a:rPr>
              <a:t>Latitude</a:t>
            </a:r>
            <a:endParaRPr lang="fi-FI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1"/>
                </a:solidFill>
              </a:rPr>
              <a:t>L</a:t>
            </a:r>
            <a:r>
              <a:rPr lang="fi-FI" b="1" dirty="0" err="1" smtClean="0">
                <a:solidFill>
                  <a:schemeClr val="bg1"/>
                </a:solidFill>
              </a:rPr>
              <a:t>ongitude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847" y="377677"/>
            <a:ext cx="9238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How Carmen </a:t>
            </a:r>
            <a:r>
              <a:rPr lang="fi-FI" sz="4400" dirty="0" err="1" smtClean="0"/>
              <a:t>works</a:t>
            </a:r>
            <a:r>
              <a:rPr lang="fi-FI" sz="4400" dirty="0" smtClean="0"/>
              <a:t>: </a:t>
            </a:r>
            <a:r>
              <a:rPr lang="fi-FI" sz="4400" dirty="0" err="1" smtClean="0"/>
              <a:t>Coordinates</a:t>
            </a:r>
            <a:r>
              <a:rPr lang="fi-FI" sz="4400" dirty="0" smtClean="0"/>
              <a:t> (2/3)</a:t>
            </a:r>
            <a:endParaRPr lang="fi-FI" sz="4400" dirty="0"/>
          </a:p>
        </p:txBody>
      </p:sp>
      <p:pic>
        <p:nvPicPr>
          <p:cNvPr id="16" name="Picture 23" descr="Kuvahaun tulos haulle database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5" y="2009926"/>
            <a:ext cx="1873616" cy="20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080781" y="4083485"/>
            <a:ext cx="32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Database</a:t>
            </a:r>
            <a:r>
              <a:rPr lang="fi-FI" sz="2400" dirty="0" smtClean="0"/>
              <a:t> of </a:t>
            </a:r>
            <a:r>
              <a:rPr lang="fi-FI" sz="2400" dirty="0" err="1" smtClean="0"/>
              <a:t>locations</a:t>
            </a:r>
            <a:r>
              <a:rPr lang="fi-FI" sz="2400" dirty="0" smtClean="0"/>
              <a:t> (alias)</a:t>
            </a:r>
            <a:endParaRPr lang="fi-FI" sz="2400" dirty="0"/>
          </a:p>
        </p:txBody>
      </p:sp>
      <p:sp>
        <p:nvSpPr>
          <p:cNvPr id="19" name="Rectangle 18"/>
          <p:cNvSpPr/>
          <p:nvPr/>
        </p:nvSpPr>
        <p:spPr>
          <a:xfrm>
            <a:off x="551847" y="4083484"/>
            <a:ext cx="2500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Twitter API JSON Object</a:t>
            </a:r>
            <a:endParaRPr lang="fi-FI" sz="2400" dirty="0"/>
          </a:p>
        </p:txBody>
      </p:sp>
      <p:sp>
        <p:nvSpPr>
          <p:cNvPr id="20" name="Rectangle 19"/>
          <p:cNvSpPr/>
          <p:nvPr/>
        </p:nvSpPr>
        <p:spPr>
          <a:xfrm>
            <a:off x="3217327" y="1595498"/>
            <a:ext cx="210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err="1" smtClean="0"/>
              <a:t>Find</a:t>
            </a:r>
            <a:r>
              <a:rPr lang="fi-FI" sz="2400" dirty="0" smtClean="0"/>
              <a:t> </a:t>
            </a:r>
            <a:r>
              <a:rPr lang="fi-FI" sz="2400" dirty="0" err="1" smtClean="0"/>
              <a:t>location</a:t>
            </a:r>
            <a:endParaRPr lang="fi-FI" sz="2400" dirty="0" smtClean="0"/>
          </a:p>
          <a:p>
            <a:pPr algn="ctr"/>
            <a:r>
              <a:rPr lang="fi-FI" sz="2400" dirty="0" smtClean="0"/>
              <a:t>(25 </a:t>
            </a:r>
            <a:r>
              <a:rPr lang="fi-FI" sz="2400" dirty="0" err="1" smtClean="0"/>
              <a:t>miles</a:t>
            </a:r>
            <a:r>
              <a:rPr lang="fi-FI" sz="2400" dirty="0" smtClean="0"/>
              <a:t> </a:t>
            </a:r>
            <a:r>
              <a:rPr lang="fi-FI" sz="2400" dirty="0" err="1" smtClean="0"/>
              <a:t>flexibility</a:t>
            </a:r>
            <a:r>
              <a:rPr lang="fi-FI" sz="2400" dirty="0" smtClean="0"/>
              <a:t>)</a:t>
            </a:r>
            <a:endParaRPr lang="fi-FI" sz="2400" dirty="0"/>
          </a:p>
        </p:txBody>
      </p:sp>
      <p:sp>
        <p:nvSpPr>
          <p:cNvPr id="21" name="Right Arrow 6"/>
          <p:cNvSpPr/>
          <p:nvPr/>
        </p:nvSpPr>
        <p:spPr>
          <a:xfrm>
            <a:off x="3553740" y="2749826"/>
            <a:ext cx="1527041" cy="6834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01" y="2639738"/>
            <a:ext cx="957501" cy="9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6"/>
          <p:cNvSpPr/>
          <p:nvPr/>
        </p:nvSpPr>
        <p:spPr>
          <a:xfrm>
            <a:off x="7944706" y="2749826"/>
            <a:ext cx="1527041" cy="6834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986533" y="4012738"/>
            <a:ext cx="32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Tweet</a:t>
            </a:r>
            <a:r>
              <a:rPr lang="fi-FI" sz="2400" dirty="0" smtClean="0"/>
              <a:t> </a:t>
            </a:r>
            <a:r>
              <a:rPr lang="fi-FI" sz="2400" dirty="0" err="1" smtClean="0"/>
              <a:t>location</a:t>
            </a:r>
            <a:r>
              <a:rPr lang="fi-FI" sz="2400" dirty="0" smtClean="0"/>
              <a:t> </a:t>
            </a:r>
          </a:p>
          <a:p>
            <a:pPr algn="ctr"/>
            <a:r>
              <a:rPr lang="fi-FI" sz="2400" dirty="0" err="1" smtClean="0"/>
              <a:t>detected</a:t>
            </a:r>
            <a:endParaRPr lang="fi-FI" sz="2400" dirty="0"/>
          </a:p>
        </p:txBody>
      </p:sp>
      <p:pic>
        <p:nvPicPr>
          <p:cNvPr id="26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01" y="2232581"/>
            <a:ext cx="754359" cy="7543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t="8985" r="8984" b="15625"/>
          <a:stretch/>
        </p:blipFill>
        <p:spPr>
          <a:xfrm>
            <a:off x="3816387" y="3311201"/>
            <a:ext cx="892041" cy="89435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35113" y="4205559"/>
            <a:ext cx="97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Google API</a:t>
            </a:r>
            <a:endParaRPr lang="fi-FI" dirty="0"/>
          </a:p>
        </p:txBody>
      </p:sp>
      <p:sp>
        <p:nvSpPr>
          <p:cNvPr id="30" name="Rectángulo redondeado 12"/>
          <p:cNvSpPr/>
          <p:nvPr/>
        </p:nvSpPr>
        <p:spPr>
          <a:xfrm>
            <a:off x="568036" y="5218997"/>
            <a:ext cx="11043429" cy="12510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Only </a:t>
            </a:r>
            <a:r>
              <a:rPr lang="en-GB" sz="3200" dirty="0" smtClean="0">
                <a:solidFill>
                  <a:schemeClr val="bg1"/>
                </a:solidFill>
              </a:rPr>
              <a:t>~4% </a:t>
            </a:r>
            <a:r>
              <a:rPr lang="en-GB" sz="3200" dirty="0">
                <a:solidFill>
                  <a:schemeClr val="bg1"/>
                </a:solidFill>
              </a:rPr>
              <a:t>of analysed tweets contain </a:t>
            </a:r>
            <a:r>
              <a:rPr lang="en-GB" sz="3200" dirty="0" smtClean="0">
                <a:solidFill>
                  <a:schemeClr val="bg1"/>
                </a:solidFill>
              </a:rPr>
              <a:t>Coordinates </a:t>
            </a:r>
            <a:r>
              <a:rPr lang="en-GB" sz="3200" dirty="0">
                <a:solidFill>
                  <a:schemeClr val="bg1"/>
                </a:solidFill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233013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846" y="377677"/>
            <a:ext cx="12268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/>
              <a:t>How Carmen </a:t>
            </a:r>
            <a:r>
              <a:rPr lang="fi-FI" sz="4400" dirty="0" err="1"/>
              <a:t>works</a:t>
            </a:r>
            <a:r>
              <a:rPr lang="fi-FI" sz="4400" dirty="0"/>
              <a:t>: </a:t>
            </a:r>
            <a:r>
              <a:rPr lang="fi-FI" sz="4400" dirty="0" err="1" smtClean="0"/>
              <a:t>User’s</a:t>
            </a:r>
            <a:r>
              <a:rPr lang="fi-FI" sz="4400" dirty="0" smtClean="0"/>
              <a:t> </a:t>
            </a:r>
            <a:r>
              <a:rPr lang="fi-FI" sz="4400" dirty="0" err="1" smtClean="0"/>
              <a:t>location</a:t>
            </a:r>
            <a:r>
              <a:rPr lang="fi-FI" sz="4400" dirty="0" smtClean="0"/>
              <a:t> </a:t>
            </a:r>
            <a:r>
              <a:rPr lang="fi-FI" sz="4400" dirty="0" err="1" smtClean="0"/>
              <a:t>profile</a:t>
            </a:r>
            <a:r>
              <a:rPr lang="fi-FI" sz="4400" dirty="0" smtClean="0"/>
              <a:t> (3/3</a:t>
            </a:r>
            <a:r>
              <a:rPr lang="fi-FI" sz="4400" dirty="0"/>
              <a:t>)</a:t>
            </a:r>
          </a:p>
        </p:txBody>
      </p:sp>
      <p:pic>
        <p:nvPicPr>
          <p:cNvPr id="6" name="Picture 23" descr="Kuvahaun tulos haulle database ic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750" y="2020125"/>
            <a:ext cx="1873616" cy="207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20908" y="1946839"/>
            <a:ext cx="2209476" cy="204555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solidFill>
                  <a:schemeClr val="bg1"/>
                </a:solidFill>
              </a:rPr>
              <a:t>User</a:t>
            </a:r>
            <a:endParaRPr lang="fi-FI" sz="32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u="sng" dirty="0" err="1" smtClean="0">
                <a:solidFill>
                  <a:schemeClr val="bg1"/>
                </a:solidFill>
              </a:rPr>
              <a:t>Location</a:t>
            </a:r>
            <a:endParaRPr lang="fi-FI" b="1" u="sng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700" b="1" dirty="0" err="1" smtClean="0">
                <a:solidFill>
                  <a:schemeClr val="bg1"/>
                </a:solidFill>
              </a:rPr>
              <a:t>Description</a:t>
            </a:r>
            <a:endParaRPr lang="fi-FI" sz="17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bg1"/>
                </a:solidFill>
              </a:rPr>
              <a:t>Language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496" y="4093684"/>
            <a:ext cx="32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Database</a:t>
            </a:r>
            <a:r>
              <a:rPr lang="fi-FI" sz="2400" dirty="0" smtClean="0"/>
              <a:t> of </a:t>
            </a:r>
            <a:r>
              <a:rPr lang="fi-FI" sz="2400" dirty="0" err="1" smtClean="0"/>
              <a:t>locations</a:t>
            </a:r>
            <a:r>
              <a:rPr lang="fi-FI" sz="2400" dirty="0" smtClean="0"/>
              <a:t> (alias)</a:t>
            </a:r>
            <a:endParaRPr lang="fi-FI" sz="2400" dirty="0"/>
          </a:p>
        </p:txBody>
      </p:sp>
      <p:sp>
        <p:nvSpPr>
          <p:cNvPr id="9" name="Rectangle 8"/>
          <p:cNvSpPr/>
          <p:nvPr/>
        </p:nvSpPr>
        <p:spPr>
          <a:xfrm>
            <a:off x="3389500" y="1722313"/>
            <a:ext cx="2241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Normalize location and find</a:t>
            </a:r>
            <a:endParaRPr lang="fi-FI" sz="2400" dirty="0"/>
          </a:p>
        </p:txBody>
      </p:sp>
      <p:sp>
        <p:nvSpPr>
          <p:cNvPr id="10" name="Right Arrow 6"/>
          <p:cNvSpPr/>
          <p:nvPr/>
        </p:nvSpPr>
        <p:spPr>
          <a:xfrm>
            <a:off x="3564638" y="2759351"/>
            <a:ext cx="1980133" cy="6834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716" y="2649937"/>
            <a:ext cx="957501" cy="9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6"/>
          <p:cNvSpPr/>
          <p:nvPr/>
        </p:nvSpPr>
        <p:spPr>
          <a:xfrm>
            <a:off x="8319421" y="2760025"/>
            <a:ext cx="1527041" cy="6834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16" y="2242780"/>
            <a:ext cx="754359" cy="7543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1847" y="4098504"/>
            <a:ext cx="2500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 smtClean="0"/>
              <a:t>Twitter API JSON Object</a:t>
            </a:r>
            <a:endParaRPr lang="fi-FI" sz="2400" dirty="0"/>
          </a:p>
        </p:txBody>
      </p:sp>
      <p:sp>
        <p:nvSpPr>
          <p:cNvPr id="15" name="Rectángulo redondeado 12"/>
          <p:cNvSpPr/>
          <p:nvPr/>
        </p:nvSpPr>
        <p:spPr>
          <a:xfrm>
            <a:off x="568036" y="5218997"/>
            <a:ext cx="11043429" cy="12510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For most of the tweets (~95%) we rely on user’s provided location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9745" y="3442799"/>
            <a:ext cx="243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/>
              <a:t>Remove</a:t>
            </a:r>
            <a:r>
              <a:rPr lang="fi-FI" sz="1600" dirty="0" smtClean="0"/>
              <a:t> (_/.!=?#;)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/>
              <a:t>Extra</a:t>
            </a:r>
            <a:r>
              <a:rPr lang="fi-FI" sz="1600" dirty="0" smtClean="0"/>
              <a:t> </a:t>
            </a:r>
            <a:r>
              <a:rPr lang="fi-FI" sz="1600" dirty="0" err="1" smtClean="0"/>
              <a:t>spacing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/>
              <a:t>Punctuation</a:t>
            </a:r>
            <a:r>
              <a:rPr lang="fi-FI" sz="1600" dirty="0" smtClean="0"/>
              <a:t> </a:t>
            </a:r>
            <a:r>
              <a:rPr lang="fi-FI" sz="1600" dirty="0" err="1" smtClean="0"/>
              <a:t>marks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9323717" y="3992397"/>
            <a:ext cx="3271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Tweet</a:t>
            </a:r>
            <a:r>
              <a:rPr lang="fi-FI" sz="2400" dirty="0" smtClean="0"/>
              <a:t> </a:t>
            </a:r>
            <a:r>
              <a:rPr lang="fi-FI" sz="2400" dirty="0" err="1" smtClean="0"/>
              <a:t>location</a:t>
            </a:r>
            <a:r>
              <a:rPr lang="fi-FI" sz="2400" dirty="0" smtClean="0"/>
              <a:t> </a:t>
            </a:r>
          </a:p>
          <a:p>
            <a:pPr algn="ctr"/>
            <a:r>
              <a:rPr lang="fi-FI" sz="2400" dirty="0" err="1" smtClean="0"/>
              <a:t>detected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831149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1848" y="377677"/>
            <a:ext cx="2287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Results</a:t>
            </a:r>
            <a:endParaRPr lang="fi-FI" sz="4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08652"/>
              </p:ext>
            </p:extLst>
          </p:nvPr>
        </p:nvGraphicFramePr>
        <p:xfrm>
          <a:off x="551848" y="4314869"/>
          <a:ext cx="11239739" cy="119098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73290">
                  <a:extLst>
                    <a:ext uri="{9D8B030D-6E8A-4147-A177-3AD203B41FA5}">
                      <a16:colId xmlns:a16="http://schemas.microsoft.com/office/drawing/2014/main" val="2496064909"/>
                    </a:ext>
                  </a:extLst>
                </a:gridCol>
                <a:gridCol w="2029387">
                  <a:extLst>
                    <a:ext uri="{9D8B030D-6E8A-4147-A177-3AD203B41FA5}">
                      <a16:colId xmlns:a16="http://schemas.microsoft.com/office/drawing/2014/main" val="2798798469"/>
                    </a:ext>
                  </a:extLst>
                </a:gridCol>
                <a:gridCol w="1717192">
                  <a:extLst>
                    <a:ext uri="{9D8B030D-6E8A-4147-A177-3AD203B41FA5}">
                      <a16:colId xmlns:a16="http://schemas.microsoft.com/office/drawing/2014/main" val="1532761593"/>
                    </a:ext>
                  </a:extLst>
                </a:gridCol>
                <a:gridCol w="1873290">
                  <a:extLst>
                    <a:ext uri="{9D8B030D-6E8A-4147-A177-3AD203B41FA5}">
                      <a16:colId xmlns:a16="http://schemas.microsoft.com/office/drawing/2014/main" val="73050253"/>
                    </a:ext>
                  </a:extLst>
                </a:gridCol>
                <a:gridCol w="1873290">
                  <a:extLst>
                    <a:ext uri="{9D8B030D-6E8A-4147-A177-3AD203B41FA5}">
                      <a16:colId xmlns:a16="http://schemas.microsoft.com/office/drawing/2014/main" val="1584146303"/>
                    </a:ext>
                  </a:extLst>
                </a:gridCol>
                <a:gridCol w="1873290">
                  <a:extLst>
                    <a:ext uri="{9D8B030D-6E8A-4147-A177-3AD203B41FA5}">
                      <a16:colId xmlns:a16="http://schemas.microsoft.com/office/drawing/2014/main" val="417013592"/>
                    </a:ext>
                  </a:extLst>
                </a:gridCol>
              </a:tblGrid>
              <a:tr h="640162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Country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State/County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K&lt;25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K&lt;50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K&lt;100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K&lt;250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34074"/>
                  </a:ext>
                </a:extLst>
              </a:tr>
              <a:tr h="550820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rgbClr val="FF0000"/>
                          </a:solidFill>
                        </a:rPr>
                        <a:t>90.74%</a:t>
                      </a:r>
                      <a:endParaRPr lang="fi-FI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64.72%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54.51%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59.80%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65.77%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75.27%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81140"/>
                  </a:ext>
                </a:extLst>
              </a:tr>
            </a:tbl>
          </a:graphicData>
        </a:graphic>
      </p:graphicFrame>
      <p:sp>
        <p:nvSpPr>
          <p:cNvPr id="14" name="TextBox 9"/>
          <p:cNvSpPr txBox="1"/>
          <p:nvPr/>
        </p:nvSpPr>
        <p:spPr>
          <a:xfrm>
            <a:off x="2578795" y="5602945"/>
            <a:ext cx="718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smtClean="0"/>
              <a:t>Accuracy of geolocated tweets based on user´s profile</a:t>
            </a:r>
            <a:endParaRPr lang="fi-FI" sz="2400" dirty="0"/>
          </a:p>
        </p:txBody>
      </p:sp>
      <p:sp>
        <p:nvSpPr>
          <p:cNvPr id="15" name="TextBox 9"/>
          <p:cNvSpPr txBox="1"/>
          <p:nvPr/>
        </p:nvSpPr>
        <p:spPr>
          <a:xfrm>
            <a:off x="8868228" y="6161705"/>
            <a:ext cx="367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 smtClean="0"/>
              <a:t>K = accuracy in miles</a:t>
            </a:r>
            <a:endParaRPr lang="fi-FI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51848" y="1280209"/>
            <a:ext cx="820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56.167 random test Tweets with at least Places or coordinates </a:t>
            </a:r>
            <a:endParaRPr lang="en-GB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51848" y="1874965"/>
            <a:ext cx="105011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Accuracy based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Places/Coordinates are </a:t>
            </a:r>
            <a:r>
              <a:rPr lang="en-GB" sz="2400" dirty="0" smtClean="0"/>
              <a:t>considered correct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Compare location based in user’s profile with known Places/coordinates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Countries match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States/counties match (if available)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Locations match if distance &lt; K miles</a:t>
            </a:r>
            <a:endParaRPr lang="en-GB" sz="2000" dirty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551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4" y="391886"/>
            <a:ext cx="5744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Conclusion</a:t>
            </a:r>
            <a:r>
              <a:rPr lang="fi-FI" sz="4400" dirty="0" smtClean="0"/>
              <a:t> - </a:t>
            </a:r>
            <a:r>
              <a:rPr lang="fi-FI" sz="4400" dirty="0" err="1" smtClean="0"/>
              <a:t>Aplication</a:t>
            </a:r>
            <a:endParaRPr lang="fi-FI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4114" y="133350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Improvement of Influenza surveillance</a:t>
            </a:r>
            <a:endParaRPr lang="fi-FI" sz="2800" dirty="0"/>
          </a:p>
        </p:txBody>
      </p:sp>
      <p:graphicFrame>
        <p:nvGraphicFramePr>
          <p:cNvPr id="5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78860"/>
              </p:ext>
            </p:extLst>
          </p:nvPr>
        </p:nvGraphicFramePr>
        <p:xfrm>
          <a:off x="1809149" y="2142651"/>
          <a:ext cx="8655651" cy="256476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24802">
                  <a:extLst>
                    <a:ext uri="{9D8B030D-6E8A-4147-A177-3AD203B41FA5}">
                      <a16:colId xmlns:a16="http://schemas.microsoft.com/office/drawing/2014/main" val="2496064909"/>
                    </a:ext>
                  </a:extLst>
                </a:gridCol>
                <a:gridCol w="2802268">
                  <a:extLst>
                    <a:ext uri="{9D8B030D-6E8A-4147-A177-3AD203B41FA5}">
                      <a16:colId xmlns:a16="http://schemas.microsoft.com/office/drawing/2014/main" val="2798798469"/>
                    </a:ext>
                  </a:extLst>
                </a:gridCol>
                <a:gridCol w="2728581">
                  <a:extLst>
                    <a:ext uri="{9D8B030D-6E8A-4147-A177-3AD203B41FA5}">
                      <a16:colId xmlns:a16="http://schemas.microsoft.com/office/drawing/2014/main" val="1532761593"/>
                    </a:ext>
                  </a:extLst>
                </a:gridCol>
              </a:tblGrid>
              <a:tr h="640162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Method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US (CDC data 2009)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UK (HPA data 2009)</a:t>
                      </a:r>
                      <a:endParaRPr lang="fi-FI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34074"/>
                  </a:ext>
                </a:extLst>
              </a:tr>
              <a:tr h="550820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Lamb, Paul and Dredze (2013) – All tweets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.9604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.5138</a:t>
                      </a:r>
                      <a:endParaRPr lang="fi-FI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681140"/>
                  </a:ext>
                </a:extLst>
              </a:tr>
              <a:tr h="550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aseline="0" dirty="0" smtClean="0"/>
                        <a:t>Carmen - </a:t>
                      </a:r>
                      <a:r>
                        <a:rPr lang="fi-FI" sz="2400" dirty="0" smtClean="0"/>
                        <a:t>US</a:t>
                      </a:r>
                      <a:r>
                        <a:rPr lang="fi-FI" sz="2400" baseline="0" dirty="0" smtClean="0"/>
                        <a:t> only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>
                          <a:solidFill>
                            <a:srgbClr val="FF0000"/>
                          </a:solidFill>
                        </a:rPr>
                        <a:t>.9714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 smtClean="0"/>
                        <a:t>.1982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876609"/>
                  </a:ext>
                </a:extLst>
              </a:tr>
              <a:tr h="550820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Carmen - UK only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/>
                        <a:t>.9231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smtClean="0">
                          <a:solidFill>
                            <a:srgbClr val="FF0000"/>
                          </a:solidFill>
                        </a:rPr>
                        <a:t>.8827</a:t>
                      </a:r>
                      <a:endParaRPr lang="fi-FI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48020"/>
                  </a:ext>
                </a:extLst>
              </a:tr>
            </a:tbl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1809148" y="4814714"/>
            <a:ext cx="865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 err="1" smtClean="0"/>
              <a:t>Pearson</a:t>
            </a:r>
            <a:r>
              <a:rPr lang="fi-FI" sz="2400" dirty="0" smtClean="0"/>
              <a:t> </a:t>
            </a:r>
            <a:r>
              <a:rPr lang="fi-FI" sz="2400" dirty="0" err="1" smtClean="0"/>
              <a:t>correlations</a:t>
            </a:r>
            <a:r>
              <a:rPr lang="fi-FI" sz="2400" dirty="0" smtClean="0"/>
              <a:t> - </a:t>
            </a:r>
            <a:r>
              <a:rPr lang="fi-FI" sz="2400" dirty="0" err="1"/>
              <a:t>D</a:t>
            </a:r>
            <a:r>
              <a:rPr lang="fi-FI" sz="2400" dirty="0" err="1" smtClean="0"/>
              <a:t>ifferent</a:t>
            </a:r>
            <a:r>
              <a:rPr lang="fi-FI" sz="2400" dirty="0" smtClean="0"/>
              <a:t> </a:t>
            </a:r>
            <a:r>
              <a:rPr lang="fi-FI" sz="2400" dirty="0" err="1" smtClean="0"/>
              <a:t>methods</a:t>
            </a:r>
            <a:r>
              <a:rPr lang="fi-FI" sz="2400" dirty="0" smtClean="0"/>
              <a:t> and </a:t>
            </a:r>
            <a:r>
              <a:rPr lang="fi-FI" sz="2400" dirty="0" err="1" smtClean="0"/>
              <a:t>Government’s</a:t>
            </a:r>
            <a:r>
              <a:rPr lang="fi-FI" sz="2400" dirty="0" smtClean="0"/>
              <a:t> data</a:t>
            </a:r>
            <a:endParaRPr lang="fi-FI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04130" y="5740940"/>
            <a:ext cx="744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CDC = </a:t>
            </a:r>
            <a:r>
              <a:rPr lang="en-GB" sz="2400" dirty="0" err="1" smtClean="0"/>
              <a:t>Centers</a:t>
            </a:r>
            <a:r>
              <a:rPr lang="en-GB" sz="2400" dirty="0" smtClean="0"/>
              <a:t> </a:t>
            </a:r>
            <a:r>
              <a:rPr lang="en-GB" sz="2400" dirty="0"/>
              <a:t>for Disease Control and </a:t>
            </a:r>
            <a:r>
              <a:rPr lang="en-GB" sz="2400" dirty="0" smtClean="0"/>
              <a:t>Prevention in US</a:t>
            </a:r>
          </a:p>
          <a:p>
            <a:r>
              <a:rPr lang="en-GB" sz="2400" dirty="0" smtClean="0"/>
              <a:t>HPA = Health Protection Agency in 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1898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114" y="391886"/>
            <a:ext cx="3294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err="1" smtClean="0"/>
              <a:t>Future</a:t>
            </a:r>
            <a:r>
              <a:rPr lang="fi-FI" sz="4400" dirty="0" smtClean="0"/>
              <a:t> </a:t>
            </a:r>
            <a:r>
              <a:rPr lang="fi-FI" sz="4400" dirty="0" err="1" smtClean="0"/>
              <a:t>work</a:t>
            </a:r>
            <a:endParaRPr lang="fi-FI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4114" y="1713840"/>
            <a:ext cx="10306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Content-based geolocation</a:t>
            </a:r>
          </a:p>
          <a:p>
            <a:pPr lvl="1"/>
            <a:endParaRPr lang="fi-FI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Include more specific locations (neighbourhoods, points of interest,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Extensions for other social media (e.g. Facebook)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Other applications (geographic trends)</a:t>
            </a:r>
            <a:endParaRPr lang="fi-FI" sz="2800" dirty="0"/>
          </a:p>
          <a:p>
            <a:pPr lvl="1"/>
            <a:endParaRPr lang="fi-FI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73374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673</Words>
  <Application>Microsoft Office PowerPoint</Application>
  <PresentationFormat>Widescreen</PresentationFormat>
  <Paragraphs>213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Carmen: A Twitter Geolocation System with Applications to Public Health Dredze M., Michael J., Shane B. &amp; Hieu T. (2013)  Determining transportation mode on  mobile phones  Reddy, S., Burke, J., Estrin, D., Hansen, M., &amp; Srivastava, M. (2008)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transportation mode on  mobile phones  Reddy, S., Burke, J., Estrin, D., Hansen, M., &amp; Srivastava, M. (2008)</vt:lpstr>
      <vt:lpstr>PowerPoint Presentation</vt:lpstr>
      <vt:lpstr>PowerPoint Presentation</vt:lpstr>
      <vt:lpstr>PowerPoint Presentation</vt:lpstr>
      <vt:lpstr>PowerPoint Presentation</vt:lpstr>
      <vt:lpstr>Carmen: A Twitter Geolocation System with Applications to Public Health Dredze M., Michael J., Shane B. &amp; Hieu T. (2013)  Determining transportation mode on mobile phones  Reddy, S., Burke, J., Estrin, D., Hansen, M., &amp; Srivastava, M. (2008)</vt:lpstr>
      <vt:lpstr>PowerPoint Presentation</vt:lpstr>
      <vt:lpstr>PowerPoint Presentation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Carmen: A Twitter Geolocation System with Applications to Public Health</dc:title>
  <dc:creator>Antonio Serrano de la Cruz Parra</dc:creator>
  <cp:lastModifiedBy>Antonio Serrano de la Cruz Parra</cp:lastModifiedBy>
  <cp:revision>84</cp:revision>
  <dcterms:created xsi:type="dcterms:W3CDTF">2019-01-29T16:03:27Z</dcterms:created>
  <dcterms:modified xsi:type="dcterms:W3CDTF">2019-02-06T11:05:13Z</dcterms:modified>
</cp:coreProperties>
</file>