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258" r:id="rId4"/>
    <p:sldId id="259" r:id="rId5"/>
    <p:sldId id="261" r:id="rId6"/>
    <p:sldId id="260" r:id="rId7"/>
    <p:sldId id="262" r:id="rId8"/>
    <p:sldId id="298" r:id="rId9"/>
    <p:sldId id="263" r:id="rId10"/>
    <p:sldId id="328" r:id="rId11"/>
    <p:sldId id="290" r:id="rId12"/>
    <p:sldId id="291" r:id="rId13"/>
    <p:sldId id="329" r:id="rId14"/>
    <p:sldId id="300" r:id="rId15"/>
    <p:sldId id="301" r:id="rId16"/>
    <p:sldId id="330" r:id="rId17"/>
    <p:sldId id="268" r:id="rId18"/>
    <p:sldId id="269" r:id="rId19"/>
    <p:sldId id="267" r:id="rId20"/>
    <p:sldId id="331" r:id="rId21"/>
    <p:sldId id="266" r:id="rId22"/>
    <p:sldId id="265" r:id="rId23"/>
    <p:sldId id="332" r:id="rId24"/>
    <p:sldId id="275" r:id="rId25"/>
    <p:sldId id="274" r:id="rId26"/>
    <p:sldId id="278" r:id="rId27"/>
    <p:sldId id="273" r:id="rId28"/>
    <p:sldId id="272" r:id="rId29"/>
    <p:sldId id="285" r:id="rId30"/>
    <p:sldId id="289" r:id="rId31"/>
    <p:sldId id="281" r:id="rId32"/>
    <p:sldId id="282" r:id="rId33"/>
    <p:sldId id="283" r:id="rId34"/>
    <p:sldId id="277" r:id="rId35"/>
    <p:sldId id="284" r:id="rId36"/>
    <p:sldId id="292" r:id="rId37"/>
    <p:sldId id="299" r:id="rId38"/>
    <p:sldId id="293" r:id="rId39"/>
    <p:sldId id="304" r:id="rId40"/>
    <p:sldId id="306" r:id="rId41"/>
    <p:sldId id="307" r:id="rId42"/>
    <p:sldId id="311" r:id="rId43"/>
    <p:sldId id="313" r:id="rId44"/>
    <p:sldId id="295" r:id="rId45"/>
    <p:sldId id="270" r:id="rId46"/>
    <p:sldId id="294" r:id="rId47"/>
    <p:sldId id="314" r:id="rId48"/>
    <p:sldId id="327" r:id="rId49"/>
    <p:sldId id="308" r:id="rId50"/>
    <p:sldId id="312" r:id="rId5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A5C"/>
    <a:srgbClr val="1E2E19"/>
    <a:srgbClr val="35492B"/>
    <a:srgbClr val="ADB2A9"/>
    <a:srgbClr val="8B9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1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0AE64C-210C-49E3-BA1B-75BD1514E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04D6A8D-9CB0-49DC-8C30-B2AF034C9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F9BF47-A01D-4173-91E2-78C6490B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04FACE-30C5-4427-84E1-2A39DD2E8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07A596-21D0-46AF-82C3-39A361E7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10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138413-67E0-467C-9F71-2E997352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F6C2A7A-9744-46FB-8986-C0E78D967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0ACBD9-5B15-4CFE-B506-C28AE423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DE7467-7199-4A98-A0A4-B9D13EA0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154F46-BAAA-48B6-97D2-14CF8193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748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733A263-3183-4096-B56E-25D1D4E85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9CFE26B-D857-4DDE-A95A-82031191A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0EBB1A-29EE-4327-A286-98CE0129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C7E0E5-0199-4837-8975-DA00BFD6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968AEE-9B20-426F-BA88-C905CAD5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260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ABC711-5B14-4399-9F69-9C5FBA48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0D2298-0823-4D6A-B16B-1C37E551A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C65E4D-43BB-4570-9AEE-200E30BC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A7CE35-2A82-4E12-96B3-4239DD9F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F88236-88D3-4C8F-AA09-15CF44ED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028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9FD1A0-52F7-4CBF-99F9-074337BD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1E559A-612D-4912-BF1D-41478647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C2AEBE-6D71-4FD6-9AFD-7B71255B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213633-121C-4EA7-83E4-6C4B2EC2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844128-174E-4F2F-B9FD-E1E38AEB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49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45EA80-2251-4E82-8D6A-AC8814DE1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09D4DB-AFBB-4EAD-8FA2-3F666D10B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2B304AD-3861-4DF2-8545-972E76203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0DDF81B-7519-4DCA-B69C-396F9C67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671D5C4-422A-497B-B8BE-B138B0A7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6684E63-2FB7-45A8-ACD6-845338A0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959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61BA1B-147C-4CF8-A52C-512DD13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22B8C9-75EB-4064-B140-93A786DB3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527714-56D0-46ED-88D4-CC59B85CF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126CD5A-ABE8-4869-9D49-EB8C7ED99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AB29394-680F-41EB-82D7-A7B1D131B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0BD0C73-6D29-4EB0-A333-835969D6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75C0C26-EE49-410E-80F5-D769EF53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5AB75C4-2E05-4090-B890-D2EE274B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28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E755AA-B759-4FDF-A5CB-38011A3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575365B-75BB-45B1-9018-E04D806B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4DC73E8-A053-438C-807B-F5D275856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5E5BD8D-D9ED-489B-99AB-242877BE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764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49C3D83-C2AA-4B50-BA1A-2BA9B325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D3C81FE-A785-47DE-B7BB-9123C77F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0F51B7D-5D3A-4ABB-93FE-B308830F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836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707880-A559-4647-B610-759D2C24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71F3DB-0454-49A6-B000-2DF98B09B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612D885-AC28-4E8D-A144-D2969E3DF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AAEBC3A-6A77-4816-A8DC-B36684D5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E891EC-FF87-4BCB-9BFC-766B3AC1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5226034-BA5C-47C1-8333-657584BE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369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91736E-D51F-4E9D-AEA4-ED2D15A3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B6D00CD-DE08-40E3-8352-35BE58BD2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D0C658C-7831-4203-9A6C-FE548E4D2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9E77394-6E32-45EA-9DEE-EABC6D4A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9EC6001-1317-4366-B829-A8F3A358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B10969-1B7F-40B0-B811-65F2E944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940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F4A086F-97EC-457A-BEB0-F4211C8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B43E9D-99F4-41F0-B3FF-EDCADEFBE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15EB66D-1EA7-462D-B1BD-894232C74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D50ED-F89D-4097-A71F-C0AE6916BF2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CEA478-3229-46AE-ABE9-1FB27E021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18A464-E347-49ED-B335-46D60C2EF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9A74E-21D2-4C2D-8AA7-2DEEE06D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zdO7HgaNGo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b2CMKJpCl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D9825E-23CB-4663-87D4-F3E071400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007" y="872456"/>
            <a:ext cx="10956022" cy="3451240"/>
          </a:xfrm>
        </p:spPr>
        <p:txBody>
          <a:bodyPr>
            <a:normAutofit/>
          </a:bodyPr>
          <a:lstStyle/>
          <a:p>
            <a:r>
              <a:rPr lang="fi-FI" sz="8800" b="1" dirty="0" err="1"/>
              <a:t>Exergames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–</a:t>
            </a:r>
            <a:br>
              <a:rPr lang="fi-FI" dirty="0"/>
            </a:br>
            <a:r>
              <a:rPr lang="fi-FI" dirty="0" err="1"/>
              <a:t>Turning</a:t>
            </a:r>
            <a:r>
              <a:rPr lang="fi-FI" dirty="0"/>
              <a:t> classic </a:t>
            </a:r>
            <a:r>
              <a:rPr lang="fi-FI" dirty="0" err="1"/>
              <a:t>games</a:t>
            </a:r>
            <a:r>
              <a:rPr lang="fi-FI" dirty="0"/>
              <a:t> into </a:t>
            </a:r>
            <a:r>
              <a:rPr lang="fi-FI" dirty="0" err="1"/>
              <a:t>exercise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2E4F1AC-82FA-4D4F-8027-BA540E064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fi-FI" i="1" dirty="0"/>
              <a:t>Hely Herranen</a:t>
            </a:r>
          </a:p>
          <a:p>
            <a:r>
              <a:rPr lang="fi-FI" i="1" dirty="0"/>
              <a:t>UEF</a:t>
            </a:r>
          </a:p>
        </p:txBody>
      </p:sp>
    </p:spTree>
    <p:extLst>
      <p:ext uri="{BB962C8B-B14F-4D97-AF65-F5344CB8AC3E}">
        <p14:creationId xmlns:p14="http://schemas.microsoft.com/office/powerpoint/2010/main" val="85174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3232590-4B9D-4F4C-9CE4-86B9C991F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104956"/>
              </p:ext>
            </p:extLst>
          </p:nvPr>
        </p:nvGraphicFramePr>
        <p:xfrm>
          <a:off x="409242" y="319721"/>
          <a:ext cx="11298915" cy="55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8915">
                  <a:extLst>
                    <a:ext uri="{9D8B030D-6E8A-4147-A177-3AD203B41FA5}">
                      <a16:colId xmlns:a16="http://schemas.microsoft.com/office/drawing/2014/main" val="286694179"/>
                    </a:ext>
                  </a:extLst>
                </a:gridCol>
              </a:tblGrid>
              <a:tr h="717997">
                <a:tc>
                  <a:txBody>
                    <a:bodyPr/>
                    <a:lstStyle/>
                    <a:p>
                      <a:pPr algn="l"/>
                      <a:r>
                        <a:rPr lang="fi-FI" sz="4000" b="1" dirty="0"/>
                        <a:t>FEATURES OF EXERGAMES</a:t>
                      </a:r>
                      <a:endParaRPr lang="fi-FI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07824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AUGMENTED REALITY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243013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LOCATION-BASED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70528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SINGLEPLAYER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1968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MULTIPLAYER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60358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02744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20527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86829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6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91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EB12ADB-743C-43D8-A2F4-A450DABD5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885835"/>
            <a:ext cx="4539434" cy="5448533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97247C6-788F-4293-9EFD-EB9D44F4B36F}"/>
              </a:ext>
            </a:extLst>
          </p:cNvPr>
          <p:cNvSpPr/>
          <p:nvPr/>
        </p:nvSpPr>
        <p:spPr>
          <a:xfrm>
            <a:off x="444410" y="422032"/>
            <a:ext cx="1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1998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EB9627B7-0E41-4BA4-9E45-C573BEEA99B9}"/>
              </a:ext>
            </a:extLst>
          </p:cNvPr>
          <p:cNvSpPr/>
          <p:nvPr/>
        </p:nvSpPr>
        <p:spPr>
          <a:xfrm>
            <a:off x="10185920" y="6488668"/>
            <a:ext cx="2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39309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EB12ADB-743C-43D8-A2F4-A450DABD5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885835"/>
            <a:ext cx="4539434" cy="544853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BA0CAE8-1056-474F-8D9B-EF4DB054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4" y="694491"/>
            <a:ext cx="5037311" cy="5790976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97247C6-788F-4293-9EFD-EB9D44F4B36F}"/>
              </a:ext>
            </a:extLst>
          </p:cNvPr>
          <p:cNvSpPr/>
          <p:nvPr/>
        </p:nvSpPr>
        <p:spPr>
          <a:xfrm>
            <a:off x="444410" y="422032"/>
            <a:ext cx="1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1998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93DC599-F9DF-4EF3-86E4-52EB641BDD13}"/>
              </a:ext>
            </a:extLst>
          </p:cNvPr>
          <p:cNvSpPr/>
          <p:nvPr/>
        </p:nvSpPr>
        <p:spPr>
          <a:xfrm>
            <a:off x="6455744" y="422032"/>
            <a:ext cx="1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2013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518A9010-8283-478A-AC85-EAF448F51E08}"/>
              </a:ext>
            </a:extLst>
          </p:cNvPr>
          <p:cNvSpPr/>
          <p:nvPr/>
        </p:nvSpPr>
        <p:spPr>
          <a:xfrm>
            <a:off x="10185920" y="6488668"/>
            <a:ext cx="2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22184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3232590-4B9D-4F4C-9CE4-86B9C991F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995037"/>
              </p:ext>
            </p:extLst>
          </p:nvPr>
        </p:nvGraphicFramePr>
        <p:xfrm>
          <a:off x="409242" y="319721"/>
          <a:ext cx="11298915" cy="55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8915">
                  <a:extLst>
                    <a:ext uri="{9D8B030D-6E8A-4147-A177-3AD203B41FA5}">
                      <a16:colId xmlns:a16="http://schemas.microsoft.com/office/drawing/2014/main" val="286694179"/>
                    </a:ext>
                  </a:extLst>
                </a:gridCol>
              </a:tblGrid>
              <a:tr h="717997">
                <a:tc>
                  <a:txBody>
                    <a:bodyPr/>
                    <a:lstStyle/>
                    <a:p>
                      <a:pPr algn="l"/>
                      <a:r>
                        <a:rPr lang="fi-FI" sz="4000" b="1" dirty="0"/>
                        <a:t>FEATURES OF EXERGAMES</a:t>
                      </a:r>
                      <a:endParaRPr lang="fi-FI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07824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AUGMENTED REALITY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243013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LOCATION-BASED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70528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SINGLEPLAYER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1968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MULTIPLAYER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60358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VARIOUS PLATFORMS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02744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20527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86829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6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97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3D45BBF-47F1-4618-B950-B11922966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01" y="677266"/>
            <a:ext cx="5568597" cy="5503467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BD410AD0-0CB1-49F6-8938-0FD5FB111683}"/>
              </a:ext>
            </a:extLst>
          </p:cNvPr>
          <p:cNvSpPr/>
          <p:nvPr/>
        </p:nvSpPr>
        <p:spPr>
          <a:xfrm>
            <a:off x="444410" y="422032"/>
            <a:ext cx="3055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Pokéwalker</a:t>
            </a:r>
            <a:endParaRPr lang="fi-FI" sz="4400" b="1" dirty="0">
              <a:solidFill>
                <a:schemeClr val="accent2">
                  <a:lumMod val="75000"/>
                </a:schemeClr>
              </a:solidFill>
              <a:latin typeface="Ink Free" panose="03080402000500000000" pitchFamily="66" charset="0"/>
              <a:cs typeface="Angsana New" panose="020B0502040204020203" pitchFamily="18" charset="-34"/>
            </a:endParaRPr>
          </a:p>
        </p:txBody>
      </p:sp>
      <p:cxnSp>
        <p:nvCxnSpPr>
          <p:cNvPr id="5" name="Yhdistin: Kaareva 4">
            <a:extLst>
              <a:ext uri="{FF2B5EF4-FFF2-40B4-BE49-F238E27FC236}">
                <a16:creationId xmlns:a16="http://schemas.microsoft.com/office/drawing/2014/main" id="{19168CCE-686B-421C-A8E8-F3C0A7CC13BA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2238512" y="924943"/>
            <a:ext cx="806660" cy="1339719"/>
          </a:xfrm>
          <a:prstGeom prst="curvedConnector2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Suorakulmio 7">
            <a:extLst>
              <a:ext uri="{FF2B5EF4-FFF2-40B4-BE49-F238E27FC236}">
                <a16:creationId xmlns:a16="http://schemas.microsoft.com/office/drawing/2014/main" id="{45D4E892-39ED-46B0-9976-0B24DD35B19F}"/>
              </a:ext>
            </a:extLst>
          </p:cNvPr>
          <p:cNvSpPr/>
          <p:nvPr/>
        </p:nvSpPr>
        <p:spPr>
          <a:xfrm>
            <a:off x="10543822" y="6488668"/>
            <a:ext cx="1648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Amazon</a:t>
            </a:r>
          </a:p>
        </p:txBody>
      </p:sp>
    </p:spTree>
    <p:extLst>
      <p:ext uri="{BB962C8B-B14F-4D97-AF65-F5344CB8AC3E}">
        <p14:creationId xmlns:p14="http://schemas.microsoft.com/office/powerpoint/2010/main" val="96364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5D4E892-39ED-46B0-9976-0B24DD35B19F}"/>
              </a:ext>
            </a:extLst>
          </p:cNvPr>
          <p:cNvSpPr/>
          <p:nvPr/>
        </p:nvSpPr>
        <p:spPr>
          <a:xfrm>
            <a:off x="10217020" y="6488668"/>
            <a:ext cx="1974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Wikimedia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153ADD6-23F4-4771-85EA-0437914A3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86" y="1109811"/>
            <a:ext cx="5463823" cy="496446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C31B819-C6EE-4B8A-ACC8-7D2C46F322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2597847"/>
            <a:ext cx="3145542" cy="310875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0399AFC9-A9B0-442C-A4F2-50145EFC5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saturation sat="0"/>
                    </a14:imgEffect>
                    <a14:imgEffect>
                      <a14:brightnessContrast bright="2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642">
            <a:off x="6073701" y="1464176"/>
            <a:ext cx="3206405" cy="3171426"/>
          </a:xfrm>
          <a:prstGeom prst="rect">
            <a:avLst/>
          </a:prstGeom>
          <a:effectLst>
            <a:outerShdw blurRad="25400" dist="50800" dir="8400000" sx="103000" sy="103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44328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9584 -0.14445 C -0.11537 -0.1757 -0.14636 -0.19537 -0.17891 -0.20116 C -0.21693 -0.2044 -0.2474 -0.18912 -0.26862 -0.16181 L -0.3724 -0.03588 " pathEditMode="relative" rAng="1098000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3232590-4B9D-4F4C-9CE4-86B9C991F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301856"/>
              </p:ext>
            </p:extLst>
          </p:nvPr>
        </p:nvGraphicFramePr>
        <p:xfrm>
          <a:off x="409242" y="319721"/>
          <a:ext cx="11298915" cy="55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8915">
                  <a:extLst>
                    <a:ext uri="{9D8B030D-6E8A-4147-A177-3AD203B41FA5}">
                      <a16:colId xmlns:a16="http://schemas.microsoft.com/office/drawing/2014/main" val="286694179"/>
                    </a:ext>
                  </a:extLst>
                </a:gridCol>
              </a:tblGrid>
              <a:tr h="717997">
                <a:tc>
                  <a:txBody>
                    <a:bodyPr/>
                    <a:lstStyle/>
                    <a:p>
                      <a:pPr algn="l"/>
                      <a:r>
                        <a:rPr lang="fi-FI" sz="4000" b="1" dirty="0"/>
                        <a:t>FEATURES OF EXERGAMES</a:t>
                      </a:r>
                      <a:endParaRPr lang="fi-FI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07824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AUGMENTED REALITY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243013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LOCATION-BASED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70528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SINGLEPLAYER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1968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MULTIPLAYER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60358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VARIOUS PLATFORMS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02744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PHYSICAL ACTIVITY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20527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86829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6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742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E058FFC-B557-4BA3-B248-47D4A4D15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0" y="-39596"/>
            <a:ext cx="12274540" cy="6897596"/>
          </a:xfrm>
          <a:prstGeom prst="rect">
            <a:avLst/>
          </a:prstGeom>
        </p:spPr>
      </p:pic>
      <p:pic>
        <p:nvPicPr>
          <p:cNvPr id="1028" name="Picture 4" descr="Kuvahaun tulos haulle father.io logo">
            <a:extLst>
              <a:ext uri="{FF2B5EF4-FFF2-40B4-BE49-F238E27FC236}">
                <a16:creationId xmlns:a16="http://schemas.microsoft.com/office/drawing/2014/main" id="{568F0627-9FC7-4175-8540-2BA2C19E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548" y="5781869"/>
            <a:ext cx="1334452" cy="10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91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9875523-A43C-46FA-92A5-6F88EE7E6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A4F138E-B036-4160-9D34-F616EFE6B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E4478030-16F4-4DD3-8EE2-127323CD5DE4}"/>
              </a:ext>
            </a:extLst>
          </p:cNvPr>
          <p:cNvSpPr/>
          <p:nvPr/>
        </p:nvSpPr>
        <p:spPr>
          <a:xfrm>
            <a:off x="7785651" y="1021859"/>
            <a:ext cx="353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PlayStation</a:t>
            </a:r>
            <a:r>
              <a:rPr lang="fi-FI" sz="36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VR</a:t>
            </a:r>
          </a:p>
        </p:txBody>
      </p:sp>
    </p:spTree>
    <p:extLst>
      <p:ext uri="{BB962C8B-B14F-4D97-AF65-F5344CB8AC3E}">
        <p14:creationId xmlns:p14="http://schemas.microsoft.com/office/powerpoint/2010/main" val="188829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798749-76D0-46F7-9C14-000DCC8B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Introduction</a:t>
            </a: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C96420-F537-4A0A-BD0A-F6E01556F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b="1" dirty="0" err="1"/>
              <a:t>Exergames</a:t>
            </a:r>
            <a:endParaRPr lang="fi-FI" b="1" dirty="0"/>
          </a:p>
          <a:p>
            <a:pPr lvl="1"/>
            <a:r>
              <a:rPr lang="fi-FI" dirty="0" err="1"/>
              <a:t>Why</a:t>
            </a:r>
            <a:r>
              <a:rPr lang="fi-FI" dirty="0"/>
              <a:t>?</a:t>
            </a:r>
          </a:p>
          <a:p>
            <a:pPr lvl="1"/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through</a:t>
            </a:r>
            <a:r>
              <a:rPr lang="fi-FI" dirty="0"/>
              <a:t> </a:t>
            </a:r>
            <a:r>
              <a:rPr lang="fi-FI" dirty="0" err="1"/>
              <a:t>examples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 err="1"/>
              <a:t>Papers</a:t>
            </a:r>
            <a:endParaRPr lang="fi-FI" b="1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Augmented Invaders: A Mixed Reality Multiplayer Outdoor Game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Bonfert</a:t>
            </a:r>
            <a:r>
              <a:rPr lang="en-US" dirty="0"/>
              <a:t> et al. 2017]</a:t>
            </a:r>
            <a:endParaRPr lang="fi-FI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Turning the classic Snake mobile game into a location–based exergame that encourages walking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Chittaro</a:t>
            </a:r>
            <a:r>
              <a:rPr lang="en-US" dirty="0"/>
              <a:t> et al. 2012]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 err="1"/>
              <a:t>Conclusion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43369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3232590-4B9D-4F4C-9CE4-86B9C991F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819792"/>
              </p:ext>
            </p:extLst>
          </p:nvPr>
        </p:nvGraphicFramePr>
        <p:xfrm>
          <a:off x="409242" y="319721"/>
          <a:ext cx="11298915" cy="55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8915">
                  <a:extLst>
                    <a:ext uri="{9D8B030D-6E8A-4147-A177-3AD203B41FA5}">
                      <a16:colId xmlns:a16="http://schemas.microsoft.com/office/drawing/2014/main" val="286694179"/>
                    </a:ext>
                  </a:extLst>
                </a:gridCol>
              </a:tblGrid>
              <a:tr h="717997">
                <a:tc>
                  <a:txBody>
                    <a:bodyPr/>
                    <a:lstStyle/>
                    <a:p>
                      <a:pPr algn="l"/>
                      <a:r>
                        <a:rPr lang="fi-FI" sz="4000" b="1" dirty="0"/>
                        <a:t>FEATURES OF EXERGAMES</a:t>
                      </a:r>
                      <a:endParaRPr lang="fi-FI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07824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AUGMENTED REALITY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243013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LOCATION-BASED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70528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SINGLEPLAYER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1968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MULTIPLAYER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60358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VARIOUS PLATFORMS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02744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PHYSICAL ACTIVITY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20527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ADDITIONAL GEAR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86829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6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940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5F9A8F-9716-456A-80B5-77D990087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26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D03E32A-4A6A-43FF-8DA6-905DA2D56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4267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3232590-4B9D-4F4C-9CE4-86B9C991F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734355"/>
              </p:ext>
            </p:extLst>
          </p:nvPr>
        </p:nvGraphicFramePr>
        <p:xfrm>
          <a:off x="409242" y="319721"/>
          <a:ext cx="11298915" cy="55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8915">
                  <a:extLst>
                    <a:ext uri="{9D8B030D-6E8A-4147-A177-3AD203B41FA5}">
                      <a16:colId xmlns:a16="http://schemas.microsoft.com/office/drawing/2014/main" val="286694179"/>
                    </a:ext>
                  </a:extLst>
                </a:gridCol>
              </a:tblGrid>
              <a:tr h="717997">
                <a:tc>
                  <a:txBody>
                    <a:bodyPr/>
                    <a:lstStyle/>
                    <a:p>
                      <a:pPr algn="l"/>
                      <a:r>
                        <a:rPr lang="fi-FI" sz="4000" b="1" dirty="0"/>
                        <a:t>FEATURES OF EXERGAMES</a:t>
                      </a:r>
                      <a:endParaRPr lang="fi-FI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07824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AUGMENTED REALITY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243013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LOCATION-BASED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70528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SINGLEPLAYER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1968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MULTIPLAYER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60358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VARIOUS PLATFORMS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02744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PHYSICAL ACTIVITY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20527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ADDITIONAL GEAR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86829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SIMPLE GAME CONCEPT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6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192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4151E4A6-9325-4ADC-A417-9F3CE1D2C124}"/>
              </a:ext>
            </a:extLst>
          </p:cNvPr>
          <p:cNvSpPr txBox="1"/>
          <p:nvPr/>
        </p:nvSpPr>
        <p:spPr>
          <a:xfrm>
            <a:off x="781878" y="1418776"/>
            <a:ext cx="10628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 err="1"/>
              <a:t>Augmented</a:t>
            </a:r>
            <a:r>
              <a:rPr lang="fi-FI" sz="4400" b="1" dirty="0"/>
              <a:t> </a:t>
            </a:r>
            <a:r>
              <a:rPr lang="fi-FI" sz="4400" b="1" dirty="0" err="1"/>
              <a:t>Invaders</a:t>
            </a:r>
            <a:r>
              <a:rPr lang="fi-FI" sz="4400" b="1" dirty="0"/>
              <a:t>:</a:t>
            </a:r>
          </a:p>
          <a:p>
            <a:pPr algn="ctr"/>
            <a:r>
              <a:rPr lang="fi-FI" sz="4400" b="1" dirty="0"/>
              <a:t>A </a:t>
            </a:r>
            <a:r>
              <a:rPr lang="fi-FI" sz="4400" b="1" dirty="0" err="1"/>
              <a:t>Mixed</a:t>
            </a:r>
            <a:r>
              <a:rPr lang="fi-FI" sz="4400" b="1" dirty="0"/>
              <a:t> </a:t>
            </a:r>
            <a:r>
              <a:rPr lang="fi-FI" sz="4400" b="1" dirty="0" err="1"/>
              <a:t>Reality</a:t>
            </a:r>
            <a:r>
              <a:rPr lang="fi-FI" sz="4400" b="1" dirty="0"/>
              <a:t> </a:t>
            </a:r>
            <a:r>
              <a:rPr lang="fi-FI" sz="4400" b="1" dirty="0" err="1"/>
              <a:t>Multiplayer</a:t>
            </a:r>
            <a:r>
              <a:rPr lang="fi-FI" sz="4400" b="1" dirty="0"/>
              <a:t> </a:t>
            </a:r>
            <a:r>
              <a:rPr lang="fi-FI" sz="4400" b="1" dirty="0" err="1"/>
              <a:t>Outdoor</a:t>
            </a:r>
            <a:r>
              <a:rPr lang="fi-FI" sz="4400" b="1" dirty="0"/>
              <a:t> </a:t>
            </a:r>
            <a:r>
              <a:rPr lang="fi-FI" sz="4400" b="1" dirty="0" err="1"/>
              <a:t>Game</a:t>
            </a:r>
            <a:endParaRPr lang="fi-FI" sz="4400" b="1" dirty="0"/>
          </a:p>
          <a:p>
            <a:pPr algn="ctr"/>
            <a:endParaRPr lang="fi-FI" sz="4400" b="1" dirty="0"/>
          </a:p>
          <a:p>
            <a:pPr algn="ctr"/>
            <a:r>
              <a:rPr lang="fi-FI" sz="4400" i="1" dirty="0"/>
              <a:t>[</a:t>
            </a:r>
            <a:r>
              <a:rPr lang="fi-FI" sz="4400" i="1" dirty="0" err="1"/>
              <a:t>Bonfert</a:t>
            </a:r>
            <a:r>
              <a:rPr lang="fi-FI" sz="4400" i="1" dirty="0"/>
              <a:t> et al. 2017]</a:t>
            </a:r>
          </a:p>
        </p:txBody>
      </p:sp>
    </p:spTree>
    <p:extLst>
      <p:ext uri="{BB962C8B-B14F-4D97-AF65-F5344CB8AC3E}">
        <p14:creationId xmlns:p14="http://schemas.microsoft.com/office/powerpoint/2010/main" val="236407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7BDFB9C-FBC9-48C6-83D9-E4535992E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19" y="2055882"/>
            <a:ext cx="5468181" cy="4351338"/>
          </a:xfr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CCF25A32-8819-41E7-86D3-EBFD5468B96D}"/>
              </a:ext>
            </a:extLst>
          </p:cNvPr>
          <p:cNvSpPr txBox="1">
            <a:spLocks/>
          </p:cNvSpPr>
          <p:nvPr/>
        </p:nvSpPr>
        <p:spPr>
          <a:xfrm>
            <a:off x="542815" y="2129338"/>
            <a:ext cx="5764200" cy="4233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</a:rPr>
              <a:t>Accessibility</a:t>
            </a:r>
            <a:r>
              <a:rPr lang="fi-FI" sz="2400" dirty="0">
                <a:solidFill>
                  <a:schemeClr val="bg1"/>
                </a:solidFill>
              </a:rPr>
              <a:t>:</a:t>
            </a:r>
            <a:r>
              <a:rPr lang="fi-FI" sz="2400" u="sng" dirty="0">
                <a:solidFill>
                  <a:schemeClr val="bg1"/>
                </a:solidFill>
              </a:rPr>
              <a:t> </a:t>
            </a:r>
          </a:p>
          <a:p>
            <a:r>
              <a:rPr lang="fi-FI" sz="2400" dirty="0" err="1">
                <a:solidFill>
                  <a:schemeClr val="bg1"/>
                </a:solidFill>
              </a:rPr>
              <a:t>cheap</a:t>
            </a:r>
            <a:r>
              <a:rPr lang="fi-FI" sz="2400" dirty="0">
                <a:solidFill>
                  <a:schemeClr val="bg1"/>
                </a:solidFill>
              </a:rPr>
              <a:t> and mobile VR </a:t>
            </a:r>
            <a:r>
              <a:rPr lang="fi-FI" sz="2400" dirty="0" err="1">
                <a:solidFill>
                  <a:schemeClr val="bg1"/>
                </a:solidFill>
              </a:rPr>
              <a:t>headsets</a:t>
            </a:r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 err="1">
                <a:solidFill>
                  <a:schemeClr val="bg1"/>
                </a:solidFill>
              </a:rPr>
              <a:t>Augmented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b="1" dirty="0" err="1">
                <a:solidFill>
                  <a:schemeClr val="bg1"/>
                </a:solidFill>
              </a:rPr>
              <a:t>Reality</a:t>
            </a:r>
            <a:r>
              <a:rPr lang="fi-FI" sz="2400" dirty="0">
                <a:solidFill>
                  <a:schemeClr val="bg1"/>
                </a:solidFill>
              </a:rPr>
              <a:t>:</a:t>
            </a:r>
          </a:p>
          <a:p>
            <a:r>
              <a:rPr lang="fi-FI" sz="2400" dirty="0" err="1">
                <a:solidFill>
                  <a:schemeClr val="bg1"/>
                </a:solidFill>
              </a:rPr>
              <a:t>enemy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drones</a:t>
            </a:r>
            <a:r>
              <a:rPr lang="fi-FI" sz="2400" dirty="0">
                <a:solidFill>
                  <a:schemeClr val="bg1"/>
                </a:solidFill>
              </a:rPr>
              <a:t> &amp; laser </a:t>
            </a:r>
            <a:r>
              <a:rPr lang="fi-FI" sz="2400" dirty="0" err="1">
                <a:solidFill>
                  <a:schemeClr val="bg1"/>
                </a:solidFill>
              </a:rPr>
              <a:t>beams</a:t>
            </a:r>
            <a:endParaRPr lang="fi-FI" sz="24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 err="1">
                <a:solidFill>
                  <a:schemeClr val="bg1"/>
                </a:solidFill>
              </a:rPr>
              <a:t>Outdoors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b="1" dirty="0" err="1">
                <a:solidFill>
                  <a:schemeClr val="bg1"/>
                </a:solidFill>
              </a:rPr>
              <a:t>game</a:t>
            </a:r>
            <a:r>
              <a:rPr lang="fi-FI" sz="2400" b="1" dirty="0">
                <a:solidFill>
                  <a:schemeClr val="bg1"/>
                </a:solidFill>
              </a:rPr>
              <a:t>:</a:t>
            </a:r>
          </a:p>
          <a:p>
            <a:r>
              <a:rPr lang="fi-FI" sz="2400" dirty="0" err="1">
                <a:solidFill>
                  <a:schemeClr val="bg1"/>
                </a:solidFill>
              </a:rPr>
              <a:t>need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location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services</a:t>
            </a:r>
            <a:r>
              <a:rPr lang="fi-FI" sz="2400" dirty="0">
                <a:solidFill>
                  <a:schemeClr val="bg1"/>
                </a:solidFill>
              </a:rPr>
              <a:t> via GPS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2400" b="1" dirty="0" err="1">
                <a:solidFill>
                  <a:schemeClr val="bg1"/>
                </a:solidFill>
              </a:rPr>
              <a:t>Multiplayer</a:t>
            </a:r>
            <a:r>
              <a:rPr lang="fi-FI" sz="2400" b="1" dirty="0">
                <a:solidFill>
                  <a:schemeClr val="bg1"/>
                </a:solidFill>
              </a:rPr>
              <a:t> – </a:t>
            </a:r>
            <a:r>
              <a:rPr lang="fi-FI" sz="2400" b="1" dirty="0" err="1">
                <a:solidFill>
                  <a:schemeClr val="bg1"/>
                </a:solidFill>
              </a:rPr>
              <a:t>next</a:t>
            </a:r>
            <a:r>
              <a:rPr lang="fi-FI" sz="2400" b="1" dirty="0">
                <a:solidFill>
                  <a:schemeClr val="bg1"/>
                </a:solidFill>
              </a:rPr>
              <a:t> </a:t>
            </a:r>
            <a:r>
              <a:rPr lang="fi-FI" sz="2400" b="1" dirty="0" err="1">
                <a:solidFill>
                  <a:schemeClr val="bg1"/>
                </a:solidFill>
              </a:rPr>
              <a:t>up</a:t>
            </a:r>
            <a:r>
              <a:rPr lang="fi-FI" sz="2400" b="1" dirty="0">
                <a:solidFill>
                  <a:schemeClr val="bg1"/>
                </a:solidFill>
              </a:rPr>
              <a:t>!</a:t>
            </a:r>
          </a:p>
          <a:p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F67C6FD5-AF95-42E8-AAC9-57411117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15" y="365125"/>
            <a:ext cx="10810985" cy="1325563"/>
          </a:xfrm>
        </p:spPr>
        <p:txBody>
          <a:bodyPr>
            <a:normAutofit fontScale="90000"/>
          </a:bodyPr>
          <a:lstStyle/>
          <a:p>
            <a:r>
              <a:rPr lang="fi-FI" sz="4800" b="1" u="sng" dirty="0" err="1">
                <a:solidFill>
                  <a:schemeClr val="bg1"/>
                </a:solidFill>
              </a:rPr>
              <a:t>Augmented</a:t>
            </a:r>
            <a:r>
              <a:rPr lang="fi-FI" sz="4800" b="1" u="sng" dirty="0">
                <a:solidFill>
                  <a:schemeClr val="bg1"/>
                </a:solidFill>
              </a:rPr>
              <a:t> </a:t>
            </a:r>
            <a:r>
              <a:rPr lang="fi-FI" sz="4800" b="1" u="sng" dirty="0" err="1">
                <a:solidFill>
                  <a:schemeClr val="bg1"/>
                </a:solidFill>
              </a:rPr>
              <a:t>Invaders</a:t>
            </a:r>
            <a:r>
              <a:rPr lang="fi-FI" sz="4800" b="1" u="sng" dirty="0">
                <a:solidFill>
                  <a:schemeClr val="bg1"/>
                </a:solidFill>
              </a:rPr>
              <a:t> – </a:t>
            </a:r>
            <a:r>
              <a:rPr lang="fi-FI" sz="4800" i="1" u="sng" dirty="0" err="1">
                <a:solidFill>
                  <a:schemeClr val="bg1"/>
                </a:solidFill>
              </a:rPr>
              <a:t>tribute</a:t>
            </a:r>
            <a:r>
              <a:rPr lang="fi-FI" sz="4800" i="1" u="sng" dirty="0">
                <a:solidFill>
                  <a:schemeClr val="bg1"/>
                </a:solidFill>
              </a:rPr>
              <a:t> to </a:t>
            </a:r>
            <a:r>
              <a:rPr lang="fi-FI" sz="4800" i="1" u="sng" dirty="0" err="1">
                <a:solidFill>
                  <a:schemeClr val="bg1"/>
                </a:solidFill>
              </a:rPr>
              <a:t>Space</a:t>
            </a:r>
            <a:r>
              <a:rPr lang="fi-FI" sz="4800" i="1" u="sng" dirty="0">
                <a:solidFill>
                  <a:schemeClr val="bg1"/>
                </a:solidFill>
              </a:rPr>
              <a:t> </a:t>
            </a:r>
            <a:r>
              <a:rPr lang="fi-FI" sz="4800" i="1" u="sng" dirty="0" err="1">
                <a:solidFill>
                  <a:schemeClr val="bg1"/>
                </a:solidFill>
              </a:rPr>
              <a:t>Invaders</a:t>
            </a:r>
            <a:endParaRPr lang="fi-FI" sz="48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0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A6DE15-41A9-4840-835F-AF21658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b="1" u="sng" dirty="0" err="1">
                <a:solidFill>
                  <a:schemeClr val="bg1"/>
                </a:solidFill>
              </a:rPr>
              <a:t>Augmented</a:t>
            </a:r>
            <a:r>
              <a:rPr lang="fi-FI" sz="4800" b="1" u="sng" dirty="0">
                <a:solidFill>
                  <a:schemeClr val="bg1"/>
                </a:solidFill>
              </a:rPr>
              <a:t> </a:t>
            </a:r>
            <a:r>
              <a:rPr lang="fi-FI" sz="4800" b="1" u="sng" dirty="0" err="1">
                <a:solidFill>
                  <a:schemeClr val="bg1"/>
                </a:solidFill>
              </a:rPr>
              <a:t>Invaders</a:t>
            </a:r>
            <a:r>
              <a:rPr lang="fi-FI" sz="4800" b="1" u="sng" dirty="0">
                <a:solidFill>
                  <a:schemeClr val="bg1"/>
                </a:solidFill>
              </a:rPr>
              <a:t>: </a:t>
            </a:r>
            <a:r>
              <a:rPr lang="fi-FI" sz="4800" b="1" u="sng" dirty="0" err="1">
                <a:solidFill>
                  <a:schemeClr val="bg1"/>
                </a:solidFill>
              </a:rPr>
              <a:t>Multiplayer</a:t>
            </a:r>
            <a:r>
              <a:rPr lang="fi-FI" sz="4800" b="1" u="sng" dirty="0">
                <a:solidFill>
                  <a:schemeClr val="bg1"/>
                </a:solidFill>
              </a:rPr>
              <a:t> </a:t>
            </a:r>
            <a:r>
              <a:rPr lang="fi-FI" sz="4800" b="1" u="sng" dirty="0" err="1">
                <a:solidFill>
                  <a:schemeClr val="bg1"/>
                </a:solidFill>
              </a:rPr>
              <a:t>features</a:t>
            </a:r>
            <a:endParaRPr lang="fi-FI" sz="48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A78517-8DF9-4A76-B063-3D9FDB8D5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600" dirty="0" err="1">
                <a:solidFill>
                  <a:schemeClr val="bg1"/>
                </a:solidFill>
              </a:rPr>
              <a:t>fighting</a:t>
            </a:r>
            <a:r>
              <a:rPr lang="fi-FI" sz="3600" dirty="0">
                <a:solidFill>
                  <a:schemeClr val="bg1"/>
                </a:solidFill>
              </a:rPr>
              <a:t> as a team</a:t>
            </a:r>
          </a:p>
          <a:p>
            <a:endParaRPr lang="fi-FI" sz="3600" dirty="0">
              <a:solidFill>
                <a:schemeClr val="bg1"/>
              </a:solidFill>
            </a:endParaRPr>
          </a:p>
          <a:p>
            <a:r>
              <a:rPr lang="fi-FI" sz="3600" dirty="0" err="1">
                <a:solidFill>
                  <a:schemeClr val="bg1"/>
                </a:solidFill>
              </a:rPr>
              <a:t>aim</a:t>
            </a:r>
            <a:r>
              <a:rPr lang="fi-FI" sz="3600" dirty="0">
                <a:solidFill>
                  <a:schemeClr val="bg1"/>
                </a:solidFill>
              </a:rPr>
              <a:t> to </a:t>
            </a:r>
            <a:r>
              <a:rPr lang="fi-FI" sz="3600" dirty="0" err="1">
                <a:solidFill>
                  <a:schemeClr val="bg1"/>
                </a:solidFill>
              </a:rPr>
              <a:t>destroy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enemy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invaders</a:t>
            </a:r>
            <a:r>
              <a:rPr lang="fi-FI" sz="3600" dirty="0">
                <a:solidFill>
                  <a:schemeClr val="bg1"/>
                </a:solidFill>
              </a:rPr>
              <a:t> (</a:t>
            </a:r>
            <a:r>
              <a:rPr lang="fi-FI" sz="3600" dirty="0" err="1">
                <a:solidFill>
                  <a:schemeClr val="bg1"/>
                </a:solidFill>
              </a:rPr>
              <a:t>shown</a:t>
            </a:r>
            <a:r>
              <a:rPr lang="fi-FI" sz="3600" dirty="0">
                <a:solidFill>
                  <a:schemeClr val="bg1"/>
                </a:solidFill>
              </a:rPr>
              <a:t> at </a:t>
            </a:r>
            <a:r>
              <a:rPr lang="fi-FI" sz="3600" dirty="0" err="1">
                <a:solidFill>
                  <a:schemeClr val="bg1"/>
                </a:solidFill>
              </a:rPr>
              <a:t>the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same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exact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location</a:t>
            </a:r>
            <a:r>
              <a:rPr lang="fi-FI" sz="3600" dirty="0">
                <a:solidFill>
                  <a:schemeClr val="bg1"/>
                </a:solidFill>
              </a:rPr>
              <a:t> for </a:t>
            </a:r>
            <a:r>
              <a:rPr lang="fi-FI" sz="3600" dirty="0" err="1">
                <a:solidFill>
                  <a:schemeClr val="bg1"/>
                </a:solidFill>
              </a:rPr>
              <a:t>all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players</a:t>
            </a:r>
            <a:r>
              <a:rPr lang="fi-FI" sz="3600" dirty="0">
                <a:solidFill>
                  <a:schemeClr val="bg1"/>
                </a:solidFill>
              </a:rPr>
              <a:t>) </a:t>
            </a:r>
            <a:r>
              <a:rPr lang="fi-FI" sz="3600" dirty="0" err="1">
                <a:solidFill>
                  <a:schemeClr val="bg1"/>
                </a:solidFill>
              </a:rPr>
              <a:t>by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shooting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with</a:t>
            </a:r>
            <a:r>
              <a:rPr lang="fi-FI" sz="3600" dirty="0">
                <a:solidFill>
                  <a:schemeClr val="bg1"/>
                </a:solidFill>
              </a:rPr>
              <a:t> laser </a:t>
            </a:r>
            <a:r>
              <a:rPr lang="fi-FI" sz="3600" dirty="0" err="1">
                <a:solidFill>
                  <a:schemeClr val="bg1"/>
                </a:solidFill>
              </a:rPr>
              <a:t>beams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coming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from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players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eyes</a:t>
            </a:r>
            <a:endParaRPr lang="fi-FI" sz="3600" dirty="0">
              <a:solidFill>
                <a:schemeClr val="bg1"/>
              </a:solidFill>
            </a:endParaRPr>
          </a:p>
          <a:p>
            <a:endParaRPr lang="fi-FI" sz="3600" dirty="0">
              <a:solidFill>
                <a:schemeClr val="bg1"/>
              </a:solidFill>
            </a:endParaRPr>
          </a:p>
          <a:p>
            <a:r>
              <a:rPr lang="fi-FI" sz="3600" dirty="0">
                <a:solidFill>
                  <a:schemeClr val="bg1"/>
                </a:solidFill>
              </a:rPr>
              <a:t>to </a:t>
            </a:r>
            <a:r>
              <a:rPr lang="fi-FI" sz="3600" dirty="0" err="1">
                <a:solidFill>
                  <a:schemeClr val="bg1"/>
                </a:solidFill>
              </a:rPr>
              <a:t>shoot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player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pulls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magnetic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trigger</a:t>
            </a:r>
            <a:r>
              <a:rPr lang="fi-FI" sz="3600" dirty="0">
                <a:solidFill>
                  <a:schemeClr val="bg1"/>
                </a:solidFill>
              </a:rPr>
              <a:t> of HMD</a:t>
            </a:r>
          </a:p>
        </p:txBody>
      </p:sp>
    </p:spTree>
    <p:extLst>
      <p:ext uri="{BB962C8B-B14F-4D97-AF65-F5344CB8AC3E}">
        <p14:creationId xmlns:p14="http://schemas.microsoft.com/office/powerpoint/2010/main" val="1660378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7C731D5-DB34-421E-895B-B38E66ED0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2200"/>
            <a:ext cx="12192000" cy="91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5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0CAFB04-E54D-417E-829B-3A86E172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6" y="0"/>
            <a:ext cx="11258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0CAFB04-E54D-417E-829B-3A86E172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6" y="0"/>
            <a:ext cx="11258667" cy="6858000"/>
          </a:xfrm>
          <a:prstGeom prst="rect">
            <a:avLst/>
          </a:prstGeom>
        </p:spPr>
      </p:pic>
      <p:cxnSp>
        <p:nvCxnSpPr>
          <p:cNvPr id="3" name="Yhdistin: Kaareva 2">
            <a:extLst>
              <a:ext uri="{FF2B5EF4-FFF2-40B4-BE49-F238E27FC236}">
                <a16:creationId xmlns:a16="http://schemas.microsoft.com/office/drawing/2014/main" id="{C1105B1E-7C56-4EB8-A5A0-29885A976C47}"/>
              </a:ext>
            </a:extLst>
          </p:cNvPr>
          <p:cNvCxnSpPr>
            <a:cxnSpLocks/>
          </p:cNvCxnSpPr>
          <p:nvPr/>
        </p:nvCxnSpPr>
        <p:spPr>
          <a:xfrm>
            <a:off x="2390862" y="729842"/>
            <a:ext cx="3363986" cy="503340"/>
          </a:xfrm>
          <a:prstGeom prst="curvedConnector3">
            <a:avLst>
              <a:gd name="adj1" fmla="val 45761"/>
            </a:avLst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Suorakulmio 10">
            <a:extLst>
              <a:ext uri="{FF2B5EF4-FFF2-40B4-BE49-F238E27FC236}">
                <a16:creationId xmlns:a16="http://schemas.microsoft.com/office/drawing/2014/main" id="{DE9A7E32-E7C8-4122-90FD-345710DBCF5C}"/>
              </a:ext>
            </a:extLst>
          </p:cNvPr>
          <p:cNvSpPr/>
          <p:nvPr/>
        </p:nvSpPr>
        <p:spPr>
          <a:xfrm>
            <a:off x="156274" y="138121"/>
            <a:ext cx="3023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When</a:t>
            </a:r>
            <a:r>
              <a:rPr lang="fi-FI" sz="28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sz="28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timer</a:t>
            </a:r>
            <a:r>
              <a:rPr lang="fi-FI" sz="28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sz="28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ends</a:t>
            </a:r>
            <a:r>
              <a:rPr lang="fi-FI" sz="28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, team </a:t>
            </a:r>
            <a:r>
              <a:rPr lang="fi-FI" sz="28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score</a:t>
            </a:r>
            <a:r>
              <a:rPr lang="fi-FI" sz="28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is </a:t>
            </a:r>
            <a:r>
              <a:rPr lang="fi-FI" sz="28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displayed</a:t>
            </a:r>
            <a:endParaRPr lang="fi-FI" sz="2800" b="1" dirty="0">
              <a:solidFill>
                <a:schemeClr val="accent2">
                  <a:lumMod val="75000"/>
                </a:schemeClr>
              </a:solidFill>
              <a:latin typeface="Ink Free" panose="03080402000500000000" pitchFamily="66" charset="0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389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798749-76D0-46F7-9C14-000DCC8B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5400" b="1" dirty="0" err="1"/>
              <a:t>Exergames</a:t>
            </a: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C96420-F537-4A0A-BD0A-F6E01556F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Health </a:t>
            </a:r>
            <a:r>
              <a:rPr lang="fi-FI" dirty="0" err="1"/>
              <a:t>benefits</a:t>
            </a:r>
            <a:r>
              <a:rPr lang="fi-FI" dirty="0"/>
              <a:t> of </a:t>
            </a:r>
            <a:r>
              <a:rPr lang="fi-FI" dirty="0" err="1"/>
              <a:t>physical</a:t>
            </a:r>
            <a:r>
              <a:rPr lang="fi-FI" dirty="0"/>
              <a:t> </a:t>
            </a:r>
            <a:r>
              <a:rPr lang="fi-FI" dirty="0" err="1"/>
              <a:t>activity</a:t>
            </a:r>
            <a:r>
              <a:rPr lang="fi-FI" dirty="0"/>
              <a:t>:</a:t>
            </a:r>
          </a:p>
          <a:p>
            <a:pPr lvl="1"/>
            <a:r>
              <a:rPr lang="fi-FI" dirty="0" err="1"/>
              <a:t>Improves</a:t>
            </a:r>
            <a:r>
              <a:rPr lang="fi-FI" dirty="0"/>
              <a:t> </a:t>
            </a:r>
            <a:r>
              <a:rPr lang="fi-FI" dirty="0" err="1"/>
              <a:t>health</a:t>
            </a:r>
            <a:r>
              <a:rPr lang="fi-FI" dirty="0"/>
              <a:t> and </a:t>
            </a:r>
            <a:r>
              <a:rPr lang="fi-FI" dirty="0" err="1"/>
              <a:t>quality</a:t>
            </a:r>
            <a:r>
              <a:rPr lang="fi-FI" dirty="0"/>
              <a:t> of life</a:t>
            </a:r>
          </a:p>
          <a:p>
            <a:pPr lvl="1"/>
            <a:r>
              <a:rPr lang="fi-FI" dirty="0" err="1"/>
              <a:t>Lowers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of </a:t>
            </a:r>
            <a:r>
              <a:rPr lang="fi-FI" dirty="0" err="1"/>
              <a:t>diseases</a:t>
            </a:r>
            <a:endParaRPr lang="fi-FI" dirty="0"/>
          </a:p>
          <a:p>
            <a:pPr lvl="1"/>
            <a:r>
              <a:rPr lang="fi-FI" dirty="0" err="1"/>
              <a:t>Decrease</a:t>
            </a:r>
            <a:r>
              <a:rPr lang="fi-FI" dirty="0"/>
              <a:t> </a:t>
            </a:r>
            <a:r>
              <a:rPr lang="fi-FI" dirty="0" err="1"/>
              <a:t>body</a:t>
            </a:r>
            <a:r>
              <a:rPr lang="fi-FI" dirty="0"/>
              <a:t> </a:t>
            </a:r>
            <a:r>
              <a:rPr lang="fi-FI" dirty="0" err="1"/>
              <a:t>fat</a:t>
            </a:r>
            <a:endParaRPr lang="fi-FI" dirty="0"/>
          </a:p>
          <a:p>
            <a:pPr lvl="1"/>
            <a:r>
              <a:rPr lang="fi-FI" dirty="0" err="1"/>
              <a:t>Reduce</a:t>
            </a:r>
            <a:r>
              <a:rPr lang="fi-FI" dirty="0"/>
              <a:t> </a:t>
            </a:r>
            <a:r>
              <a:rPr lang="fi-FI" dirty="0" err="1"/>
              <a:t>symptoms</a:t>
            </a:r>
            <a:r>
              <a:rPr lang="fi-FI" dirty="0"/>
              <a:t> of depression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Video </a:t>
            </a:r>
            <a:r>
              <a:rPr lang="fi-FI" dirty="0" err="1"/>
              <a:t>games</a:t>
            </a:r>
            <a:r>
              <a:rPr lang="fi-FI" dirty="0"/>
              <a:t> </a:t>
            </a:r>
            <a:r>
              <a:rPr lang="fi-FI" dirty="0" err="1"/>
              <a:t>often</a:t>
            </a:r>
            <a:r>
              <a:rPr lang="fi-FI" dirty="0"/>
              <a:t> </a:t>
            </a:r>
            <a:r>
              <a:rPr lang="fi-FI" dirty="0" err="1"/>
              <a:t>blamed</a:t>
            </a:r>
            <a:r>
              <a:rPr lang="fi-FI" dirty="0"/>
              <a:t> for </a:t>
            </a:r>
            <a:r>
              <a:rPr lang="fi-FI" dirty="0" err="1"/>
              <a:t>unsporty</a:t>
            </a:r>
            <a:r>
              <a:rPr lang="fi-FI" dirty="0"/>
              <a:t> </a:t>
            </a:r>
            <a:r>
              <a:rPr lang="fi-FI" dirty="0" err="1"/>
              <a:t>lifestyle</a:t>
            </a:r>
            <a:endParaRPr lang="fi-FI" dirty="0"/>
          </a:p>
          <a:p>
            <a:endParaRPr lang="fi-FI" dirty="0"/>
          </a:p>
          <a:p>
            <a:r>
              <a:rPr lang="fi-FI" dirty="0" err="1"/>
              <a:t>Excergames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exercising</a:t>
            </a:r>
            <a:r>
              <a:rPr lang="fi-FI" dirty="0"/>
              <a:t> </a:t>
            </a:r>
            <a:r>
              <a:rPr lang="fi-FI" dirty="0" err="1"/>
              <a:t>enjoyable</a:t>
            </a:r>
            <a:r>
              <a:rPr lang="fi-FI" dirty="0"/>
              <a:t> and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attitude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9160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a 1" title="Augmented Invaders - Teaser">
            <a:hlinkClick r:id="" action="ppaction://media"/>
            <a:extLst>
              <a:ext uri="{FF2B5EF4-FFF2-40B4-BE49-F238E27FC236}">
                <a16:creationId xmlns:a16="http://schemas.microsoft.com/office/drawing/2014/main" id="{DBB3A68E-DDA1-4BC4-9AC3-21038F29C7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A6DE15-41A9-4840-835F-AF21658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b="1" u="sng" dirty="0" err="1">
                <a:solidFill>
                  <a:schemeClr val="bg1"/>
                </a:solidFill>
              </a:rPr>
              <a:t>Augmented</a:t>
            </a:r>
            <a:r>
              <a:rPr lang="fi-FI" sz="4800" b="1" u="sng" dirty="0">
                <a:solidFill>
                  <a:schemeClr val="bg1"/>
                </a:solidFill>
              </a:rPr>
              <a:t> </a:t>
            </a:r>
            <a:r>
              <a:rPr lang="fi-FI" sz="4800" b="1" u="sng" dirty="0" err="1">
                <a:solidFill>
                  <a:schemeClr val="bg1"/>
                </a:solidFill>
              </a:rPr>
              <a:t>Invaders</a:t>
            </a:r>
            <a:r>
              <a:rPr lang="fi-FI" sz="4800" b="1" u="sng" dirty="0">
                <a:solidFill>
                  <a:schemeClr val="bg1"/>
                </a:solidFill>
              </a:rPr>
              <a:t>: </a:t>
            </a:r>
            <a:r>
              <a:rPr lang="fi-FI" sz="4800" b="1" u="sng" dirty="0" err="1">
                <a:solidFill>
                  <a:schemeClr val="bg1"/>
                </a:solidFill>
              </a:rPr>
              <a:t>Implementation</a:t>
            </a:r>
            <a:endParaRPr lang="fi-FI" sz="48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A78517-8DF9-4A76-B063-3D9FDB8D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Unity</a:t>
            </a:r>
            <a:r>
              <a:rPr lang="en-US" sz="3600" dirty="0">
                <a:solidFill>
                  <a:schemeClr val="bg1"/>
                </a:solidFill>
              </a:rPr>
              <a:t> 3D Game Engine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b="1" dirty="0" err="1">
                <a:solidFill>
                  <a:schemeClr val="bg1"/>
                </a:solidFill>
              </a:rPr>
              <a:t>Unet</a:t>
            </a:r>
            <a:r>
              <a:rPr lang="en-US" sz="3600" dirty="0">
                <a:solidFill>
                  <a:schemeClr val="bg1"/>
                </a:solidFill>
              </a:rPr>
              <a:t> for multiplayer functions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Vuforia</a:t>
            </a:r>
            <a:r>
              <a:rPr lang="en-US" sz="3600" dirty="0">
                <a:solidFill>
                  <a:schemeClr val="bg1"/>
                </a:solidFill>
              </a:rPr>
              <a:t> toolkit for rendering stereoscopic image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GPS</a:t>
            </a:r>
            <a:r>
              <a:rPr lang="en-US" sz="3600" dirty="0">
                <a:solidFill>
                  <a:schemeClr val="bg1"/>
                </a:solidFill>
              </a:rPr>
              <a:t> – position converted to unity world</a:t>
            </a:r>
          </a:p>
        </p:txBody>
      </p:sp>
      <p:pic>
        <p:nvPicPr>
          <p:cNvPr id="3074" name="Picture 2" descr="Aiheeseen liittyvÃ¤ kuva">
            <a:extLst>
              <a:ext uri="{FF2B5EF4-FFF2-40B4-BE49-F238E27FC236}">
                <a16:creationId xmlns:a16="http://schemas.microsoft.com/office/drawing/2014/main" id="{EC566636-0967-4CF2-A1EF-5B9494E8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97" y="2633186"/>
            <a:ext cx="2993813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24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A6DE15-41A9-4840-835F-AF21658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b="1" u="sng" dirty="0" err="1">
                <a:solidFill>
                  <a:schemeClr val="bg1"/>
                </a:solidFill>
              </a:rPr>
              <a:t>Augmented</a:t>
            </a:r>
            <a:r>
              <a:rPr lang="fi-FI" sz="4800" b="1" u="sng" dirty="0">
                <a:solidFill>
                  <a:schemeClr val="bg1"/>
                </a:solidFill>
              </a:rPr>
              <a:t> </a:t>
            </a:r>
            <a:r>
              <a:rPr lang="fi-FI" sz="4800" b="1" u="sng" dirty="0" err="1">
                <a:solidFill>
                  <a:schemeClr val="bg1"/>
                </a:solidFill>
              </a:rPr>
              <a:t>Invaders</a:t>
            </a:r>
            <a:r>
              <a:rPr lang="fi-FI" sz="4800" b="1" u="sng" dirty="0">
                <a:solidFill>
                  <a:schemeClr val="bg1"/>
                </a:solidFill>
              </a:rPr>
              <a:t>: </a:t>
            </a:r>
            <a:r>
              <a:rPr lang="fi-FI" sz="4800" b="1" u="sng" dirty="0" err="1">
                <a:solidFill>
                  <a:schemeClr val="bg1"/>
                </a:solidFill>
              </a:rPr>
              <a:t>Conclusion</a:t>
            </a:r>
            <a:endParaRPr lang="fi-FI" sz="48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A78517-8DF9-4A76-B063-3D9FDB8D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</a:rPr>
              <a:t>Feasible to develop AR location-based multiplayer-game that enables strategic teamplay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Deficiencies:</a:t>
            </a:r>
          </a:p>
          <a:p>
            <a:r>
              <a:rPr lang="en-US" sz="3600" dirty="0">
                <a:solidFill>
                  <a:schemeClr val="bg1"/>
                </a:solidFill>
              </a:rPr>
              <a:t>players field of view limited </a:t>
            </a:r>
          </a:p>
          <a:p>
            <a:r>
              <a:rPr lang="en-US" sz="3600" dirty="0">
                <a:solidFill>
                  <a:schemeClr val="bg1"/>
                </a:solidFill>
              </a:rPr>
              <a:t>ground is cut-off</a:t>
            </a:r>
          </a:p>
          <a:p>
            <a:r>
              <a:rPr lang="en-US" sz="3600" dirty="0">
                <a:solidFill>
                  <a:schemeClr val="bg1"/>
                </a:solidFill>
              </a:rPr>
              <a:t>occlusion: drone is not covered by a tree or player</a:t>
            </a:r>
          </a:p>
          <a:p>
            <a:r>
              <a:rPr lang="en-US" sz="3600" dirty="0">
                <a:solidFill>
                  <a:schemeClr val="bg1"/>
                </a:solidFill>
              </a:rPr>
              <a:t>GPS signals lack precision</a:t>
            </a:r>
          </a:p>
        </p:txBody>
      </p:sp>
    </p:spTree>
    <p:extLst>
      <p:ext uri="{BB962C8B-B14F-4D97-AF65-F5344CB8AC3E}">
        <p14:creationId xmlns:p14="http://schemas.microsoft.com/office/powerpoint/2010/main" val="1302950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A6DE15-41A9-4840-835F-AF21658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b="1" u="sng" dirty="0" err="1">
                <a:solidFill>
                  <a:schemeClr val="bg1"/>
                </a:solidFill>
              </a:rPr>
              <a:t>Augmented</a:t>
            </a:r>
            <a:r>
              <a:rPr lang="fi-FI" sz="4800" b="1" u="sng" dirty="0">
                <a:solidFill>
                  <a:schemeClr val="bg1"/>
                </a:solidFill>
              </a:rPr>
              <a:t> </a:t>
            </a:r>
            <a:r>
              <a:rPr lang="fi-FI" sz="4800" b="1" u="sng" dirty="0" err="1">
                <a:solidFill>
                  <a:schemeClr val="bg1"/>
                </a:solidFill>
              </a:rPr>
              <a:t>Invaders</a:t>
            </a:r>
            <a:r>
              <a:rPr lang="fi-FI" sz="4800" b="1" u="sng" dirty="0">
                <a:solidFill>
                  <a:schemeClr val="bg1"/>
                </a:solidFill>
              </a:rPr>
              <a:t>: </a:t>
            </a:r>
            <a:r>
              <a:rPr lang="fi-FI" sz="4800" b="1" u="sng" dirty="0" err="1">
                <a:solidFill>
                  <a:schemeClr val="bg1"/>
                </a:solidFill>
              </a:rPr>
              <a:t>Future</a:t>
            </a:r>
            <a:endParaRPr lang="fi-FI" sz="48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A78517-8DF9-4A76-B063-3D9FDB8D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i="1" dirty="0">
                <a:solidFill>
                  <a:schemeClr val="bg1"/>
                </a:solidFill>
              </a:rPr>
              <a:t>After improving and completing the prototype, the game will enable studies on:</a:t>
            </a:r>
          </a:p>
          <a:p>
            <a:pPr marL="0" indent="0">
              <a:buNone/>
            </a:pPr>
            <a:endParaRPr lang="en-US" sz="4000" i="1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strategic teamplay and group dynamics</a:t>
            </a:r>
          </a:p>
          <a:p>
            <a:r>
              <a:rPr lang="en-US" sz="4000" dirty="0">
                <a:solidFill>
                  <a:schemeClr val="bg1"/>
                </a:solidFill>
              </a:rPr>
              <a:t>playing with many players on a large scale</a:t>
            </a:r>
          </a:p>
          <a:p>
            <a:r>
              <a:rPr lang="en-US" sz="4000" dirty="0">
                <a:solidFill>
                  <a:schemeClr val="bg1"/>
                </a:solidFill>
              </a:rPr>
              <a:t>social acceptance of spontaneous, inclusive game sessions</a:t>
            </a:r>
          </a:p>
        </p:txBody>
      </p:sp>
    </p:spTree>
    <p:extLst>
      <p:ext uri="{BB962C8B-B14F-4D97-AF65-F5344CB8AC3E}">
        <p14:creationId xmlns:p14="http://schemas.microsoft.com/office/powerpoint/2010/main" val="980896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4151E4A6-9325-4ADC-A417-9F3CE1D2C124}"/>
              </a:ext>
            </a:extLst>
          </p:cNvPr>
          <p:cNvSpPr txBox="1"/>
          <p:nvPr/>
        </p:nvSpPr>
        <p:spPr>
          <a:xfrm>
            <a:off x="1394791" y="1283087"/>
            <a:ext cx="94024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Turning the classic Snake mobile game</a:t>
            </a:r>
          </a:p>
          <a:p>
            <a:pPr algn="ctr"/>
            <a:r>
              <a:rPr lang="en-US" sz="4400" b="1" dirty="0"/>
              <a:t>into a location–based exergame</a:t>
            </a:r>
          </a:p>
          <a:p>
            <a:pPr algn="ctr"/>
            <a:r>
              <a:rPr lang="en-US" sz="4400" b="1" dirty="0"/>
              <a:t>that encourages walking</a:t>
            </a:r>
          </a:p>
          <a:p>
            <a:pPr algn="ctr"/>
            <a:endParaRPr lang="en-US" sz="3600" dirty="0"/>
          </a:p>
          <a:p>
            <a:pPr algn="ctr"/>
            <a:r>
              <a:rPr lang="en-US" sz="3600" i="1" dirty="0"/>
              <a:t>[</a:t>
            </a:r>
            <a:r>
              <a:rPr lang="en-US" sz="3600" i="1" dirty="0" err="1"/>
              <a:t>Chittaro</a:t>
            </a:r>
            <a:r>
              <a:rPr lang="en-US" sz="3600" i="1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1218165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C101E2C-126B-4D92-A1C1-8AF4D5CC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D7342E7D-CE74-4318-A6F7-92920AA8B229}"/>
              </a:ext>
            </a:extLst>
          </p:cNvPr>
          <p:cNvSpPr/>
          <p:nvPr/>
        </p:nvSpPr>
        <p:spPr>
          <a:xfrm>
            <a:off x="9907398" y="6488668"/>
            <a:ext cx="2284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</a:t>
            </a:r>
            <a:r>
              <a:rPr lang="fi-FI" i="1" dirty="0" err="1">
                <a:solidFill>
                  <a:schemeClr val="bg2">
                    <a:lumMod val="50000"/>
                  </a:schemeClr>
                </a:solidFill>
              </a:rPr>
              <a:t>GamesGRABR</a:t>
            </a:r>
            <a:endParaRPr lang="fi-FI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68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CA3319F-B6C8-4DB3-B85B-90A039A7D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81" y="0"/>
            <a:ext cx="5605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8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D4FBBE2-5E86-45E4-8604-D72D04522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528" y="0"/>
            <a:ext cx="4647472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354562" y="811763"/>
            <a:ext cx="70166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EEA5C"/>
                </a:solidFill>
              </a:rPr>
              <a:t>LocoSnake</a:t>
            </a:r>
            <a:r>
              <a:rPr lang="en-US" sz="5400" b="1" dirty="0">
                <a:solidFill>
                  <a:srgbClr val="EEEA5C"/>
                </a:solidFill>
              </a:rPr>
              <a:t>: THE AIM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EEEA5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EEEA5C"/>
                </a:solidFill>
              </a:rPr>
              <a:t>Engage players in moderate physical activity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EEEA5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EEEA5C"/>
                </a:solidFill>
              </a:rPr>
              <a:t>Measure players enjoyment and attitude in relation with their lifestyle concerning physical activity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EEEA5C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i-FI" sz="3200" dirty="0">
              <a:solidFill>
                <a:srgbClr val="EEE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53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D4FBBE2-5E86-45E4-8604-D72D04522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528" y="0"/>
            <a:ext cx="4647472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177282" y="369620"/>
            <a:ext cx="719390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EEEA5C"/>
                </a:solidFill>
              </a:rPr>
              <a:t>LocoSnake</a:t>
            </a:r>
            <a:r>
              <a:rPr lang="en-US" sz="4800" b="1" dirty="0">
                <a:solidFill>
                  <a:srgbClr val="EEEA5C"/>
                </a:solidFill>
              </a:rPr>
              <a:t>: THE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EEEA5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Detects player's position and retrieves the satellite photograph of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EEEA5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Player controls the snake: where player walks, snake follows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EEEA5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When fruit is eaten: Vibration and sound effects, snake tongue animation, tail grows</a:t>
            </a:r>
            <a:endParaRPr lang="fi-FI" sz="3200" dirty="0">
              <a:solidFill>
                <a:srgbClr val="EEE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39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241041" y="183008"/>
            <a:ext cx="1170991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EEA5C"/>
                </a:solidFill>
              </a:rPr>
              <a:t>LocoSnake</a:t>
            </a:r>
            <a:r>
              <a:rPr lang="en-US" sz="5400" b="1" dirty="0">
                <a:solidFill>
                  <a:srgbClr val="EEEA5C"/>
                </a:solidFill>
              </a:rPr>
              <a:t>: RESEARCH</a:t>
            </a:r>
          </a:p>
          <a:p>
            <a:endParaRPr lang="en-US" sz="3200" dirty="0">
              <a:solidFill>
                <a:srgbClr val="EEEA5C"/>
              </a:solidFill>
            </a:endParaRPr>
          </a:p>
          <a:p>
            <a:r>
              <a:rPr lang="en-US" sz="3200" b="1" dirty="0">
                <a:solidFill>
                  <a:srgbClr val="EEEA5C"/>
                </a:solidFill>
              </a:rPr>
              <a:t>Two scenes: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Walking with </a:t>
            </a:r>
            <a:r>
              <a:rPr lang="en-US" sz="3200" dirty="0" err="1">
                <a:solidFill>
                  <a:srgbClr val="EEEA5C"/>
                </a:solidFill>
              </a:rPr>
              <a:t>LocoSnake</a:t>
            </a:r>
            <a:r>
              <a:rPr lang="en-US" sz="3200" dirty="0">
                <a:solidFill>
                  <a:srgbClr val="EEEA5C"/>
                </a:solidFill>
              </a:rPr>
              <a:t> 5 min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Walking without </a:t>
            </a:r>
            <a:r>
              <a:rPr lang="en-US" sz="3200" dirty="0" err="1">
                <a:solidFill>
                  <a:srgbClr val="EEEA5C"/>
                </a:solidFill>
              </a:rPr>
              <a:t>LocoSnake</a:t>
            </a:r>
            <a:r>
              <a:rPr lang="en-US" sz="3200" dirty="0">
                <a:solidFill>
                  <a:srgbClr val="EEEA5C"/>
                </a:solidFill>
              </a:rPr>
              <a:t> 5 min</a:t>
            </a:r>
          </a:p>
          <a:p>
            <a:pPr lvl="1"/>
            <a:endParaRPr lang="en-US" sz="3200" dirty="0">
              <a:solidFill>
                <a:srgbClr val="EEEA5C"/>
              </a:solidFill>
            </a:endParaRPr>
          </a:p>
          <a:p>
            <a:r>
              <a:rPr lang="en-US" sz="3200" b="1" dirty="0">
                <a:solidFill>
                  <a:srgbClr val="EEEA5C"/>
                </a:solidFill>
              </a:rPr>
              <a:t>Testers: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15 (14 male, 1 female)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Computer scientists and mathematicians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Aged 22-39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Previous video game usage: 14 do not play mobile exergames</a:t>
            </a:r>
          </a:p>
        </p:txBody>
      </p:sp>
    </p:spTree>
    <p:extLst>
      <p:ext uri="{BB962C8B-B14F-4D97-AF65-F5344CB8AC3E}">
        <p14:creationId xmlns:p14="http://schemas.microsoft.com/office/powerpoint/2010/main" val="262922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641D534-88B4-41E1-B3A7-1AF8CF5A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38" y="368559"/>
            <a:ext cx="9181323" cy="612088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2359F29-C4A2-4F4F-BF52-57076AA404F6}"/>
              </a:ext>
            </a:extLst>
          </p:cNvPr>
          <p:cNvSpPr/>
          <p:nvPr/>
        </p:nvSpPr>
        <p:spPr>
          <a:xfrm>
            <a:off x="10185920" y="6488668"/>
            <a:ext cx="2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GamesNosh</a:t>
            </a:r>
          </a:p>
        </p:txBody>
      </p:sp>
    </p:spTree>
    <p:extLst>
      <p:ext uri="{BB962C8B-B14F-4D97-AF65-F5344CB8AC3E}">
        <p14:creationId xmlns:p14="http://schemas.microsoft.com/office/powerpoint/2010/main" val="2749678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241041" y="108363"/>
            <a:ext cx="1148753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EEA5C"/>
                </a:solidFill>
              </a:rPr>
              <a:t>LocoSnake</a:t>
            </a:r>
            <a:r>
              <a:rPr lang="en-US" sz="5400" b="1" dirty="0">
                <a:solidFill>
                  <a:srgbClr val="EEEA5C"/>
                </a:solidFill>
              </a:rPr>
              <a:t>: RESEARCH MEASUREMENT</a:t>
            </a:r>
          </a:p>
          <a:p>
            <a:endParaRPr lang="en-US" sz="3200" b="1" dirty="0">
              <a:solidFill>
                <a:srgbClr val="EEEA5C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EEA5C"/>
                </a:solidFill>
              </a:rPr>
              <a:t>ENJOYMENT</a:t>
            </a:r>
            <a:r>
              <a:rPr lang="en-US" sz="3600" dirty="0">
                <a:solidFill>
                  <a:srgbClr val="EEEA5C"/>
                </a:solidFill>
              </a:rPr>
              <a:t>: Player Enjoyment Scale (PES)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EEA5C"/>
                </a:solidFill>
              </a:rPr>
              <a:t>ATTITUDE</a:t>
            </a:r>
            <a:r>
              <a:rPr lang="en-US" sz="3600" dirty="0">
                <a:solidFill>
                  <a:srgbClr val="EEEA5C"/>
                </a:solidFill>
              </a:rPr>
              <a:t>: Physical Activity Enjoyment Scale (PACES)</a:t>
            </a:r>
            <a:endParaRPr lang="en-US" sz="3600" b="1" dirty="0">
              <a:solidFill>
                <a:srgbClr val="EEEA5C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EEA5C"/>
                </a:solidFill>
              </a:rPr>
              <a:t>EXHAUSTION</a:t>
            </a:r>
            <a:r>
              <a:rPr lang="en-US" sz="3600" dirty="0">
                <a:solidFill>
                  <a:srgbClr val="EEEA5C"/>
                </a:solidFill>
              </a:rPr>
              <a:t>: Borg’s Rating of Perceived Exertion (RPE)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EEA5C"/>
                </a:solidFill>
              </a:rPr>
              <a:t>LIFESTYLE</a:t>
            </a:r>
            <a:r>
              <a:rPr lang="en-US" sz="3600" dirty="0">
                <a:solidFill>
                  <a:srgbClr val="EEEA5C"/>
                </a:solidFill>
              </a:rPr>
              <a:t>: Global Physical Activity Questionnaire (GPAQ)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EEEA5C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EEA5C"/>
                </a:solidFill>
              </a:rPr>
              <a:t>Walking speed (by using GPS)</a:t>
            </a:r>
          </a:p>
          <a:p>
            <a:pPr lvl="1"/>
            <a:endParaRPr lang="en-US" sz="3200" dirty="0">
              <a:solidFill>
                <a:srgbClr val="EEEA5C"/>
              </a:solidFill>
            </a:endParaRPr>
          </a:p>
          <a:p>
            <a:pPr lvl="1"/>
            <a:endParaRPr lang="en-US" sz="3200" dirty="0">
              <a:solidFill>
                <a:srgbClr val="EEE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54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241041" y="108363"/>
            <a:ext cx="1148753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EEEA5C"/>
                </a:solidFill>
              </a:rPr>
              <a:t>LocoSnake</a:t>
            </a:r>
            <a:r>
              <a:rPr lang="en-US" sz="6600" b="1" dirty="0">
                <a:solidFill>
                  <a:srgbClr val="EEEA5C"/>
                </a:solidFill>
              </a:rPr>
              <a:t>: HYPOTHESIS</a:t>
            </a:r>
          </a:p>
          <a:p>
            <a:endParaRPr lang="en-US" sz="3200" dirty="0">
              <a:solidFill>
                <a:srgbClr val="EEEA5C"/>
              </a:solidFill>
            </a:endParaRPr>
          </a:p>
          <a:p>
            <a:endParaRPr lang="en-US" sz="3200" dirty="0">
              <a:solidFill>
                <a:srgbClr val="EEEA5C"/>
              </a:solidFill>
            </a:endParaRPr>
          </a:p>
          <a:p>
            <a:pPr algn="ctr"/>
            <a:r>
              <a:rPr lang="en-US" sz="4400" i="1" dirty="0">
                <a:solidFill>
                  <a:srgbClr val="EEEA5C"/>
                </a:solidFill>
              </a:rPr>
              <a:t>People with sedentary lifestyle would respond better than already physically active people in terms of both enjoyment and attitude change</a:t>
            </a:r>
          </a:p>
          <a:p>
            <a:pPr lvl="1"/>
            <a:endParaRPr lang="en-US" sz="3200" dirty="0">
              <a:solidFill>
                <a:srgbClr val="EEE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31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241041" y="388281"/>
            <a:ext cx="1170991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EEEA5C"/>
                </a:solidFill>
              </a:rPr>
              <a:t>LocoSnake</a:t>
            </a:r>
            <a:r>
              <a:rPr lang="en-US" sz="4400" b="1" dirty="0">
                <a:solidFill>
                  <a:srgbClr val="EEEA5C"/>
                </a:solidFill>
              </a:rPr>
              <a:t>: RESULTS</a:t>
            </a:r>
          </a:p>
          <a:p>
            <a:endParaRPr lang="en-US" sz="2400" b="1" dirty="0">
              <a:solidFill>
                <a:srgbClr val="EEEA5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rgbClr val="EEEA5C"/>
                </a:solidFill>
              </a:rPr>
              <a:t>Is </a:t>
            </a:r>
            <a:r>
              <a:rPr lang="en-US" sz="2400" b="1" dirty="0" err="1">
                <a:solidFill>
                  <a:srgbClr val="EEEA5C"/>
                </a:solidFill>
              </a:rPr>
              <a:t>LocoSnake</a:t>
            </a:r>
            <a:r>
              <a:rPr lang="en-US" sz="2400" b="1" dirty="0">
                <a:solidFill>
                  <a:srgbClr val="EEEA5C"/>
                </a:solidFill>
              </a:rPr>
              <a:t> enjoyable?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A5C"/>
                </a:solidFill>
              </a:rPr>
              <a:t>Generally enjoyed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EEEA5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rgbClr val="EEEA5C"/>
                </a:solidFill>
              </a:rPr>
              <a:t>Does the exergame affect attitudes towards physical activity?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A5C"/>
                </a:solidFill>
              </a:rPr>
              <a:t>For people with more sedentary lifestyles: yes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EEEA5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rgbClr val="EEEA5C"/>
                </a:solidFill>
              </a:rPr>
              <a:t>Relation between enjoyment and effect on attitude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A5C"/>
                </a:solidFill>
              </a:rPr>
              <a:t>Players who enjoyed game more, had bigger difference in attitude change as well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A5C"/>
                </a:solidFill>
              </a:rPr>
              <a:t>Active people: focusing on game made walking less pleasant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EEA5C"/>
              </a:solidFill>
            </a:endParaRPr>
          </a:p>
          <a:p>
            <a:pPr lvl="1"/>
            <a:r>
              <a:rPr lang="en-US" sz="2400" b="1" dirty="0">
                <a:solidFill>
                  <a:srgbClr val="EEEA5C"/>
                </a:solidFill>
              </a:rPr>
              <a:t>In</a:t>
            </a:r>
            <a:r>
              <a:rPr lang="en-US" sz="2400" dirty="0">
                <a:solidFill>
                  <a:srgbClr val="EEEA5C"/>
                </a:solidFill>
              </a:rPr>
              <a:t> </a:t>
            </a:r>
            <a:r>
              <a:rPr lang="en-US" sz="2400" b="1" dirty="0">
                <a:solidFill>
                  <a:srgbClr val="EEEA5C"/>
                </a:solidFill>
              </a:rPr>
              <a:t>addition</a:t>
            </a:r>
            <a:r>
              <a:rPr lang="en-US" sz="2400" dirty="0">
                <a:solidFill>
                  <a:srgbClr val="EEEA5C"/>
                </a:solidFill>
              </a:rPr>
              <a:t>:</a:t>
            </a:r>
            <a:endParaRPr lang="en-US" sz="2000" dirty="0">
              <a:solidFill>
                <a:srgbClr val="EEEA5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A5C"/>
                </a:solidFill>
              </a:rPr>
              <a:t>Exhaustion level estimated higher when playing game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A5C"/>
                </a:solidFill>
              </a:rPr>
              <a:t>Walking speed slightly faster when playing game</a:t>
            </a:r>
          </a:p>
          <a:p>
            <a:pPr lvl="1"/>
            <a:endParaRPr lang="en-US" sz="3200" dirty="0">
              <a:solidFill>
                <a:srgbClr val="EEE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92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312665" y="388281"/>
            <a:ext cx="116382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EEEA5C"/>
                </a:solidFill>
              </a:rPr>
              <a:t>LocoSnake</a:t>
            </a:r>
            <a:r>
              <a:rPr lang="en-US" sz="4800" b="1" dirty="0">
                <a:solidFill>
                  <a:srgbClr val="EEEA5C"/>
                </a:solidFill>
              </a:rPr>
              <a:t>: LIMITATIONS AND FUTURE</a:t>
            </a:r>
          </a:p>
          <a:p>
            <a:endParaRPr lang="en-US" sz="2400" dirty="0">
              <a:solidFill>
                <a:srgbClr val="EEEA5C"/>
              </a:solidFill>
            </a:endParaRPr>
          </a:p>
          <a:p>
            <a:r>
              <a:rPr lang="en-US" sz="3200" b="1" dirty="0">
                <a:solidFill>
                  <a:srgbClr val="EEEA5C"/>
                </a:solidFill>
              </a:rPr>
              <a:t>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No evaluation of long term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All but one testers male, all testers from science department (homogeneous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EEEA5C"/>
              </a:solidFill>
            </a:endParaRPr>
          </a:p>
          <a:p>
            <a:r>
              <a:rPr lang="en-US" sz="3200" b="1" dirty="0">
                <a:solidFill>
                  <a:srgbClr val="EEEA5C"/>
                </a:solidFill>
              </a:rPr>
              <a:t>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Multiplayer features with multiple snakes competing on same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Automatic diary: to record distance walked during game sessions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User: Self-monitoring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EEA5C"/>
                </a:solidFill>
              </a:rPr>
              <a:t>Experimenter: Analyzing changes in users behavior</a:t>
            </a:r>
          </a:p>
        </p:txBody>
      </p:sp>
    </p:spTree>
    <p:extLst>
      <p:ext uri="{BB962C8B-B14F-4D97-AF65-F5344CB8AC3E}">
        <p14:creationId xmlns:p14="http://schemas.microsoft.com/office/powerpoint/2010/main" val="3769851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678D793-8275-44DD-8F24-0101F0AE6DFC}"/>
              </a:ext>
            </a:extLst>
          </p:cNvPr>
          <p:cNvSpPr txBox="1"/>
          <p:nvPr/>
        </p:nvSpPr>
        <p:spPr>
          <a:xfrm>
            <a:off x="1229139" y="2078429"/>
            <a:ext cx="9733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600" i="1" dirty="0" err="1"/>
              <a:t>Conclusion</a:t>
            </a:r>
            <a:endParaRPr lang="fi-FI" sz="7200" i="1" dirty="0"/>
          </a:p>
        </p:txBody>
      </p:sp>
    </p:spTree>
    <p:extLst>
      <p:ext uri="{BB962C8B-B14F-4D97-AF65-F5344CB8AC3E}">
        <p14:creationId xmlns:p14="http://schemas.microsoft.com/office/powerpoint/2010/main" val="3711213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678D793-8275-44DD-8F24-0101F0AE6DFC}"/>
              </a:ext>
            </a:extLst>
          </p:cNvPr>
          <p:cNvSpPr txBox="1"/>
          <p:nvPr/>
        </p:nvSpPr>
        <p:spPr>
          <a:xfrm>
            <a:off x="1229139" y="1080054"/>
            <a:ext cx="97337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5400" dirty="0" err="1"/>
              <a:t>Updating</a:t>
            </a:r>
            <a:r>
              <a:rPr lang="fi-FI" sz="5400" dirty="0"/>
              <a:t> classic </a:t>
            </a:r>
            <a:r>
              <a:rPr lang="fi-FI" sz="5400" dirty="0" err="1"/>
              <a:t>games</a:t>
            </a:r>
            <a:r>
              <a:rPr lang="fi-FI" sz="5400" dirty="0"/>
              <a:t> into </a:t>
            </a:r>
            <a:r>
              <a:rPr lang="fi-FI" sz="5400" dirty="0" err="1"/>
              <a:t>exergames</a:t>
            </a:r>
            <a:r>
              <a:rPr lang="fi-FI" sz="5400" dirty="0"/>
              <a:t> </a:t>
            </a:r>
            <a:r>
              <a:rPr lang="fi-FI" sz="5400" dirty="0" err="1"/>
              <a:t>by</a:t>
            </a:r>
            <a:r>
              <a:rPr lang="fi-FI" sz="5400" dirty="0"/>
              <a:t> </a:t>
            </a:r>
            <a:r>
              <a:rPr lang="fi-FI" sz="5400" dirty="0" err="1"/>
              <a:t>adding</a:t>
            </a:r>
            <a:r>
              <a:rPr lang="fi-FI" sz="5400" dirty="0"/>
              <a:t> AR/VR/</a:t>
            </a:r>
            <a:r>
              <a:rPr lang="fi-FI" sz="5400" dirty="0" err="1"/>
              <a:t>Location-based</a:t>
            </a:r>
            <a:r>
              <a:rPr lang="fi-FI" sz="5400" dirty="0"/>
              <a:t> </a:t>
            </a:r>
            <a:r>
              <a:rPr lang="fi-FI" sz="5400" dirty="0" err="1"/>
              <a:t>features</a:t>
            </a:r>
            <a:endParaRPr lang="fi-FI" sz="5400" dirty="0"/>
          </a:p>
          <a:p>
            <a:pPr algn="ctr"/>
            <a:r>
              <a:rPr lang="fi-FI" sz="5400" dirty="0"/>
              <a:t>=</a:t>
            </a:r>
            <a:br>
              <a:rPr lang="fi-FI" sz="5400" i="1" dirty="0"/>
            </a:br>
            <a:r>
              <a:rPr lang="fi-FI" sz="5400" i="1" dirty="0" err="1"/>
              <a:t>Recipe</a:t>
            </a:r>
            <a:r>
              <a:rPr lang="fi-FI" sz="5400" i="1" dirty="0"/>
              <a:t> for </a:t>
            </a:r>
            <a:r>
              <a:rPr lang="fi-FI" sz="5400" i="1" dirty="0" err="1"/>
              <a:t>success</a:t>
            </a:r>
            <a:r>
              <a:rPr lang="fi-FI" sz="54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2716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678D793-8275-44DD-8F24-0101F0AE6DFC}"/>
              </a:ext>
            </a:extLst>
          </p:cNvPr>
          <p:cNvSpPr txBox="1"/>
          <p:nvPr/>
        </p:nvSpPr>
        <p:spPr>
          <a:xfrm>
            <a:off x="1229139" y="1080054"/>
            <a:ext cx="97337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Font typeface="+mj-lt"/>
              <a:buAutoNum type="arabicPeriod"/>
            </a:pPr>
            <a:r>
              <a:rPr lang="fi-FI" sz="5400" dirty="0"/>
              <a:t>Fun, </a:t>
            </a:r>
            <a:r>
              <a:rPr lang="fi-FI" sz="5400" dirty="0" err="1"/>
              <a:t>proven</a:t>
            </a:r>
            <a:r>
              <a:rPr lang="fi-FI" sz="5400" dirty="0"/>
              <a:t> </a:t>
            </a:r>
            <a:r>
              <a:rPr lang="fi-FI" sz="5400" dirty="0" err="1"/>
              <a:t>concepts</a:t>
            </a:r>
            <a:r>
              <a:rPr lang="fi-FI" sz="5400" dirty="0"/>
              <a:t> to </a:t>
            </a:r>
            <a:r>
              <a:rPr lang="fi-FI" sz="5400" dirty="0" err="1"/>
              <a:t>work</a:t>
            </a:r>
            <a:endParaRPr lang="fi-FI" sz="5400" dirty="0"/>
          </a:p>
          <a:p>
            <a:pPr marL="914400" indent="-914400" algn="ctr">
              <a:buFont typeface="+mj-lt"/>
              <a:buAutoNum type="arabicPeriod"/>
            </a:pPr>
            <a:endParaRPr lang="fi-FI" sz="5400" dirty="0"/>
          </a:p>
          <a:p>
            <a:pPr marL="914400" indent="-914400" algn="ctr">
              <a:buFont typeface="+mj-lt"/>
              <a:buAutoNum type="arabicPeriod"/>
            </a:pPr>
            <a:r>
              <a:rPr lang="fi-FI" sz="5400" dirty="0" err="1"/>
              <a:t>Familiar</a:t>
            </a:r>
            <a:r>
              <a:rPr lang="fi-FI" sz="5400" dirty="0"/>
              <a:t>, </a:t>
            </a:r>
            <a:r>
              <a:rPr lang="fi-FI" sz="5400" dirty="0" err="1"/>
              <a:t>easy</a:t>
            </a:r>
            <a:r>
              <a:rPr lang="fi-FI" sz="5400" dirty="0"/>
              <a:t> to </a:t>
            </a:r>
            <a:r>
              <a:rPr lang="fi-FI" sz="5400" dirty="0" err="1"/>
              <a:t>understand</a:t>
            </a:r>
            <a:r>
              <a:rPr lang="fi-FI" sz="5400" dirty="0"/>
              <a:t>, </a:t>
            </a:r>
            <a:r>
              <a:rPr lang="fi-FI" sz="5400" dirty="0" err="1"/>
              <a:t>optimal</a:t>
            </a:r>
            <a:r>
              <a:rPr lang="fi-FI" sz="5400" dirty="0"/>
              <a:t> </a:t>
            </a:r>
            <a:r>
              <a:rPr lang="fi-FI" sz="5400" dirty="0" err="1"/>
              <a:t>learning</a:t>
            </a:r>
            <a:r>
              <a:rPr lang="fi-FI" sz="5400" dirty="0"/>
              <a:t> </a:t>
            </a:r>
            <a:r>
              <a:rPr lang="fi-FI" sz="5400" dirty="0" err="1"/>
              <a:t>curve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526064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678D793-8275-44DD-8F24-0101F0AE6DFC}"/>
              </a:ext>
            </a:extLst>
          </p:cNvPr>
          <p:cNvSpPr txBox="1"/>
          <p:nvPr/>
        </p:nvSpPr>
        <p:spPr>
          <a:xfrm>
            <a:off x="443948" y="60874"/>
            <a:ext cx="11304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b="1" u="sng" dirty="0"/>
              <a:t>CONCLUSION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fi-FI" sz="3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3200" dirty="0" err="1"/>
              <a:t>Exergames</a:t>
            </a:r>
            <a:r>
              <a:rPr lang="fi-FI" sz="3200" dirty="0"/>
              <a:t> </a:t>
            </a:r>
            <a:r>
              <a:rPr lang="fi-FI" sz="3200" dirty="0" err="1"/>
              <a:t>make</a:t>
            </a:r>
            <a:r>
              <a:rPr lang="fi-FI" sz="3200" dirty="0"/>
              <a:t> </a:t>
            </a:r>
            <a:r>
              <a:rPr lang="fi-FI" sz="3200" dirty="0" err="1"/>
              <a:t>sports</a:t>
            </a:r>
            <a:r>
              <a:rPr lang="fi-FI" sz="3200" dirty="0"/>
              <a:t> </a:t>
            </a:r>
            <a:r>
              <a:rPr lang="fi-FI" sz="3200" dirty="0" err="1"/>
              <a:t>more</a:t>
            </a:r>
            <a:r>
              <a:rPr lang="fi-FI" sz="3200" dirty="0"/>
              <a:t> </a:t>
            </a:r>
            <a:r>
              <a:rPr lang="fi-FI" sz="3200" dirty="0" err="1"/>
              <a:t>fun</a:t>
            </a:r>
            <a:r>
              <a:rPr lang="fi-FI" sz="3200" dirty="0"/>
              <a:t> for </a:t>
            </a:r>
            <a:r>
              <a:rPr lang="fi-FI" sz="3200" dirty="0" err="1"/>
              <a:t>people</a:t>
            </a:r>
            <a:r>
              <a:rPr lang="fi-FI" sz="3200" dirty="0"/>
              <a:t> </a:t>
            </a:r>
            <a:r>
              <a:rPr lang="fi-FI" sz="3200" dirty="0" err="1"/>
              <a:t>who</a:t>
            </a:r>
            <a:r>
              <a:rPr lang="fi-FI" sz="3200" dirty="0"/>
              <a:t> </a:t>
            </a:r>
            <a:r>
              <a:rPr lang="fi-FI" sz="3200" dirty="0" err="1"/>
              <a:t>do</a:t>
            </a:r>
            <a:r>
              <a:rPr lang="fi-FI" sz="3200" dirty="0"/>
              <a:t> </a:t>
            </a:r>
            <a:r>
              <a:rPr lang="fi-FI" sz="3200" dirty="0" err="1"/>
              <a:t>not</a:t>
            </a:r>
            <a:r>
              <a:rPr lang="fi-FI" sz="3200" dirty="0"/>
              <a:t> </a:t>
            </a:r>
            <a:r>
              <a:rPr lang="fi-FI" sz="3200" dirty="0" err="1"/>
              <a:t>like</a:t>
            </a:r>
            <a:r>
              <a:rPr lang="fi-FI" sz="3200" dirty="0"/>
              <a:t> </a:t>
            </a:r>
            <a:r>
              <a:rPr lang="fi-FI" sz="3200" dirty="0" err="1"/>
              <a:t>sports</a:t>
            </a:r>
            <a:r>
              <a:rPr lang="fi-FI" sz="3200" dirty="0"/>
              <a:t> </a:t>
            </a:r>
            <a:r>
              <a:rPr lang="fi-FI" sz="3200" dirty="0" err="1"/>
              <a:t>otherwise</a:t>
            </a:r>
            <a:endParaRPr lang="fi-FI" sz="32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fi-FI" sz="32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3200" dirty="0" err="1"/>
              <a:t>May</a:t>
            </a:r>
            <a:r>
              <a:rPr lang="fi-FI" sz="3200" dirty="0"/>
              <a:t> </a:t>
            </a:r>
            <a:r>
              <a:rPr lang="fi-FI" sz="3200" dirty="0" err="1"/>
              <a:t>improve</a:t>
            </a:r>
            <a:r>
              <a:rPr lang="fi-FI" sz="3200" dirty="0"/>
              <a:t> </a:t>
            </a:r>
            <a:r>
              <a:rPr lang="fi-FI" sz="3200" dirty="0" err="1"/>
              <a:t>attitude</a:t>
            </a:r>
            <a:r>
              <a:rPr lang="fi-FI" sz="3200" dirty="0"/>
              <a:t> </a:t>
            </a:r>
            <a:r>
              <a:rPr lang="fi-FI" sz="3200" dirty="0" err="1"/>
              <a:t>towards</a:t>
            </a:r>
            <a:r>
              <a:rPr lang="fi-FI" sz="3200" dirty="0"/>
              <a:t> </a:t>
            </a:r>
            <a:r>
              <a:rPr lang="fi-FI" sz="3200" dirty="0" err="1"/>
              <a:t>physical</a:t>
            </a:r>
            <a:r>
              <a:rPr lang="fi-FI" sz="3200" dirty="0"/>
              <a:t> </a:t>
            </a:r>
            <a:r>
              <a:rPr lang="fi-FI" sz="3200" dirty="0" err="1"/>
              <a:t>activity</a:t>
            </a:r>
            <a:endParaRPr lang="fi-FI" sz="32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fi-FI" sz="32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3200" dirty="0" err="1"/>
              <a:t>There</a:t>
            </a:r>
            <a:r>
              <a:rPr lang="fi-FI" sz="3200" dirty="0"/>
              <a:t> is </a:t>
            </a:r>
            <a:r>
              <a:rPr lang="fi-FI" sz="3200" dirty="0" err="1"/>
              <a:t>plenty</a:t>
            </a:r>
            <a:r>
              <a:rPr lang="fi-FI" sz="3200" dirty="0"/>
              <a:t> </a:t>
            </a:r>
            <a:r>
              <a:rPr lang="fi-FI" sz="3200" dirty="0" err="1"/>
              <a:t>different</a:t>
            </a:r>
            <a:r>
              <a:rPr lang="fi-FI" sz="3200" dirty="0"/>
              <a:t> </a:t>
            </a:r>
            <a:r>
              <a:rPr lang="fi-FI" sz="3200" dirty="0" err="1"/>
              <a:t>types</a:t>
            </a:r>
            <a:r>
              <a:rPr lang="fi-FI" sz="3200" dirty="0"/>
              <a:t> of </a:t>
            </a:r>
            <a:r>
              <a:rPr lang="fi-FI" sz="3200" dirty="0" err="1"/>
              <a:t>games</a:t>
            </a:r>
            <a:r>
              <a:rPr lang="fi-FI" sz="3200" dirty="0"/>
              <a:t> to </a:t>
            </a:r>
            <a:r>
              <a:rPr lang="fi-FI" sz="3200" dirty="0" err="1"/>
              <a:t>choose</a:t>
            </a:r>
            <a:r>
              <a:rPr lang="fi-FI" sz="3200" dirty="0"/>
              <a:t> </a:t>
            </a:r>
            <a:r>
              <a:rPr lang="fi-FI" sz="3200" dirty="0" err="1"/>
              <a:t>from</a:t>
            </a:r>
            <a:endParaRPr lang="fi-FI" sz="32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fi-FI" sz="32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3200" dirty="0" err="1"/>
              <a:t>Designing</a:t>
            </a:r>
            <a:r>
              <a:rPr lang="fi-FI" sz="3200" dirty="0"/>
              <a:t> and </a:t>
            </a:r>
            <a:r>
              <a:rPr lang="fi-FI" sz="3200" dirty="0" err="1"/>
              <a:t>implementing</a:t>
            </a:r>
            <a:r>
              <a:rPr lang="fi-FI" sz="3200" dirty="0"/>
              <a:t> a </a:t>
            </a:r>
            <a:r>
              <a:rPr lang="fi-FI" sz="3200" dirty="0" err="1"/>
              <a:t>location-based</a:t>
            </a:r>
            <a:r>
              <a:rPr lang="fi-FI" sz="3200" dirty="0"/>
              <a:t> </a:t>
            </a:r>
            <a:r>
              <a:rPr lang="fi-FI" sz="3200" dirty="0" err="1"/>
              <a:t>exergame</a:t>
            </a:r>
            <a:r>
              <a:rPr lang="fi-FI" sz="3200" dirty="0"/>
              <a:t> is </a:t>
            </a:r>
            <a:r>
              <a:rPr lang="fi-FI" sz="3200" dirty="0" err="1"/>
              <a:t>fairly</a:t>
            </a:r>
            <a:r>
              <a:rPr lang="fi-FI" sz="3200" dirty="0"/>
              <a:t> </a:t>
            </a:r>
            <a:r>
              <a:rPr lang="fi-FI" sz="3200" dirty="0" err="1"/>
              <a:t>simple</a:t>
            </a:r>
            <a:r>
              <a:rPr lang="fi-FI" sz="3200" dirty="0"/>
              <a:t>: </a:t>
            </a:r>
            <a:r>
              <a:rPr lang="fi-FI" sz="3200" dirty="0" err="1"/>
              <a:t>great</a:t>
            </a:r>
            <a:r>
              <a:rPr lang="fi-FI" sz="3200" dirty="0"/>
              <a:t> </a:t>
            </a:r>
            <a:r>
              <a:rPr lang="fi-FI" sz="3200" dirty="0" err="1"/>
              <a:t>tools</a:t>
            </a:r>
            <a:r>
              <a:rPr lang="fi-FI" sz="3200" dirty="0"/>
              <a:t> </a:t>
            </a:r>
            <a:r>
              <a:rPr lang="fi-FI" sz="3200" dirty="0" err="1"/>
              <a:t>exist</a:t>
            </a:r>
            <a:r>
              <a:rPr lang="fi-FI" sz="3200" dirty="0"/>
              <a:t>, </a:t>
            </a:r>
            <a:r>
              <a:rPr lang="fi-FI" sz="3200" dirty="0" err="1"/>
              <a:t>ideas</a:t>
            </a:r>
            <a:r>
              <a:rPr lang="fi-FI" sz="3200" dirty="0"/>
              <a:t> </a:t>
            </a:r>
            <a:r>
              <a:rPr lang="fi-FI" sz="3200" dirty="0" err="1"/>
              <a:t>are</a:t>
            </a:r>
            <a:r>
              <a:rPr lang="fi-FI" sz="3200" dirty="0"/>
              <a:t> </a:t>
            </a:r>
            <a:r>
              <a:rPr lang="fi-FI" sz="3200" dirty="0" err="1"/>
              <a:t>simple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49129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678D793-8275-44DD-8F24-0101F0AE6DFC}"/>
              </a:ext>
            </a:extLst>
          </p:cNvPr>
          <p:cNvSpPr txBox="1"/>
          <p:nvPr/>
        </p:nvSpPr>
        <p:spPr>
          <a:xfrm rot="20790062">
            <a:off x="-573759" y="1384811"/>
            <a:ext cx="9733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600" b="1" i="1" dirty="0"/>
              <a:t>THANK YOU!</a:t>
            </a:r>
            <a:endParaRPr lang="fi-FI" sz="7200" b="1" i="1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8E5E317-0F3F-4DE3-A8D4-C9A1FDBF1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0"/>
                    </a14:imgEffect>
                    <a14:imgEffect>
                      <a14:brightnessContrast bright="2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710">
            <a:off x="7449132" y="2639100"/>
            <a:ext cx="3206405" cy="3171426"/>
          </a:xfrm>
          <a:prstGeom prst="rect">
            <a:avLst/>
          </a:prstGeom>
          <a:effectLst>
            <a:outerShdw blurRad="25400" dist="50800" dir="8400000" sx="103000" sy="103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0392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2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2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20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200" fill="hold">
                                          <p:stCondLst>
                                            <p:cond delay="8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a 1" title="Turning the Snake Game into a Location-Based Exergame that Encourages Walking">
            <a:hlinkClick r:id="" action="ppaction://media"/>
            <a:extLst>
              <a:ext uri="{FF2B5EF4-FFF2-40B4-BE49-F238E27FC236}">
                <a16:creationId xmlns:a16="http://schemas.microsoft.com/office/drawing/2014/main" id="{2455BD7A-4265-4400-91FF-D7D8D3DAFB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7212" y="662182"/>
            <a:ext cx="9837575" cy="55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5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641D534-88B4-41E1-B3A7-1AF8CF5A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38" y="368559"/>
            <a:ext cx="9181323" cy="612088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2359F29-C4A2-4F4F-BF52-57076AA404F6}"/>
              </a:ext>
            </a:extLst>
          </p:cNvPr>
          <p:cNvSpPr/>
          <p:nvPr/>
        </p:nvSpPr>
        <p:spPr>
          <a:xfrm>
            <a:off x="10185920" y="6488668"/>
            <a:ext cx="2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GamesNosh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51CD34E-8519-40D7-97F1-FDE509F843A2}"/>
              </a:ext>
            </a:extLst>
          </p:cNvPr>
          <p:cNvSpPr/>
          <p:nvPr/>
        </p:nvSpPr>
        <p:spPr>
          <a:xfrm>
            <a:off x="10686661" y="613739"/>
            <a:ext cx="1505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Location-based</a:t>
            </a:r>
            <a:endParaRPr lang="fi-FI" sz="2800" b="1" dirty="0">
              <a:solidFill>
                <a:schemeClr val="accent2">
                  <a:lumMod val="50000"/>
                </a:schemeClr>
              </a:solidFill>
              <a:latin typeface="Ink Free" panose="03080402000500000000" pitchFamily="66" charset="0"/>
              <a:cs typeface="Angsana New" panose="020B0502040204020203" pitchFamily="18" charset="-34"/>
            </a:endParaRPr>
          </a:p>
        </p:txBody>
      </p:sp>
      <p:cxnSp>
        <p:nvCxnSpPr>
          <p:cNvPr id="8" name="Yhdistin: Kaareva 7">
            <a:extLst>
              <a:ext uri="{FF2B5EF4-FFF2-40B4-BE49-F238E27FC236}">
                <a16:creationId xmlns:a16="http://schemas.microsoft.com/office/drawing/2014/main" id="{FFCF55DD-50AE-463B-A168-D267C2E50DB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999679" y="2130806"/>
            <a:ext cx="830509" cy="68789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4CCEEFB2-5710-4904-BD33-FFFA3ACABF66}"/>
              </a:ext>
            </a:extLst>
          </p:cNvPr>
          <p:cNvSpPr/>
          <p:nvPr/>
        </p:nvSpPr>
        <p:spPr>
          <a:xfrm>
            <a:off x="10830188" y="1581433"/>
            <a:ext cx="1505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gameplay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advances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through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player’s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location</a:t>
            </a:r>
            <a:endParaRPr lang="fi-FI" sz="2000" b="1" dirty="0">
              <a:solidFill>
                <a:schemeClr val="accent2">
                  <a:lumMod val="75000"/>
                </a:schemeClr>
              </a:solidFill>
              <a:latin typeface="Ink Free" panose="03080402000500000000" pitchFamily="66" charset="0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6539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258DD3C-A628-428B-8594-AB65C70DC062}"/>
              </a:ext>
            </a:extLst>
          </p:cNvPr>
          <p:cNvSpPr txBox="1"/>
          <p:nvPr/>
        </p:nvSpPr>
        <p:spPr>
          <a:xfrm>
            <a:off x="241041" y="108363"/>
            <a:ext cx="1148753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EEEA5C"/>
                </a:solidFill>
              </a:rPr>
              <a:t>LocoSnake</a:t>
            </a:r>
            <a:r>
              <a:rPr lang="en-US" sz="4800" b="1" dirty="0">
                <a:solidFill>
                  <a:srgbClr val="EEEA5C"/>
                </a:solidFill>
              </a:rPr>
              <a:t>: OPEN QUESTION RESULTS</a:t>
            </a:r>
          </a:p>
          <a:p>
            <a:pPr lvl="1"/>
            <a:endParaRPr lang="en-US" sz="2800" dirty="0">
              <a:solidFill>
                <a:srgbClr val="EEEA5C"/>
              </a:solidFill>
            </a:endParaRPr>
          </a:p>
          <a:p>
            <a:pPr lvl="1"/>
            <a:r>
              <a:rPr lang="en-US" sz="2800" b="1" dirty="0">
                <a:solidFill>
                  <a:srgbClr val="EEEA5C"/>
                </a:solidFill>
              </a:rPr>
              <a:t>What you liked about </a:t>
            </a:r>
            <a:r>
              <a:rPr lang="en-US" sz="2800" b="1" dirty="0" err="1">
                <a:solidFill>
                  <a:srgbClr val="EEEA5C"/>
                </a:solidFill>
              </a:rPr>
              <a:t>LocoSnake</a:t>
            </a:r>
            <a:r>
              <a:rPr lang="en-US" sz="2800" b="1" dirty="0">
                <a:solidFill>
                  <a:srgbClr val="EEEA5C"/>
                </a:solidFill>
              </a:rPr>
              <a:t>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EEA5C"/>
                </a:solidFill>
              </a:rPr>
              <a:t>Link between game and real world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EEA5C"/>
                </a:solidFill>
              </a:rPr>
              <a:t>Feedback provided by game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EEEA5C"/>
              </a:solidFill>
            </a:endParaRPr>
          </a:p>
          <a:p>
            <a:pPr lvl="1"/>
            <a:r>
              <a:rPr lang="en-US" sz="2800" b="1" dirty="0">
                <a:solidFill>
                  <a:srgbClr val="EEEA5C"/>
                </a:solidFill>
              </a:rPr>
              <a:t>What you did not like?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EEA5C"/>
                </a:solidFill>
              </a:rPr>
              <a:t>GPS related 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EEEA5C"/>
              </a:solidFill>
            </a:endParaRPr>
          </a:p>
          <a:p>
            <a:pPr lvl="1"/>
            <a:r>
              <a:rPr lang="en-US" sz="2800" b="1" dirty="0">
                <a:solidFill>
                  <a:srgbClr val="EEEA5C"/>
                </a:solidFill>
              </a:rPr>
              <a:t>Did you experience difficulties during game?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EEA5C"/>
                </a:solidFill>
              </a:rPr>
              <a:t>Snakes ability to follow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EEEA5C"/>
              </a:solidFill>
            </a:endParaRPr>
          </a:p>
          <a:p>
            <a:pPr lvl="1"/>
            <a:r>
              <a:rPr lang="en-US" sz="2800" b="1" dirty="0">
                <a:solidFill>
                  <a:srgbClr val="EEEA5C"/>
                </a:solidFill>
              </a:rPr>
              <a:t>How would you like to see it improved?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EEA5C"/>
                </a:solidFill>
              </a:rPr>
              <a:t>Position accuracy</a:t>
            </a:r>
          </a:p>
        </p:txBody>
      </p:sp>
    </p:spTree>
    <p:extLst>
      <p:ext uri="{BB962C8B-B14F-4D97-AF65-F5344CB8AC3E}">
        <p14:creationId xmlns:p14="http://schemas.microsoft.com/office/powerpoint/2010/main" val="211960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641D534-88B4-41E1-B3A7-1AF8CF5A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38" y="368559"/>
            <a:ext cx="9181323" cy="612088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2359F29-C4A2-4F4F-BF52-57076AA404F6}"/>
              </a:ext>
            </a:extLst>
          </p:cNvPr>
          <p:cNvSpPr/>
          <p:nvPr/>
        </p:nvSpPr>
        <p:spPr>
          <a:xfrm>
            <a:off x="10185920" y="6488668"/>
            <a:ext cx="2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2">
                    <a:lumMod val="50000"/>
                  </a:schemeClr>
                </a:solidFill>
              </a:rPr>
              <a:t>Image: GamesNosh</a:t>
            </a:r>
          </a:p>
        </p:txBody>
      </p:sp>
      <p:cxnSp>
        <p:nvCxnSpPr>
          <p:cNvPr id="3" name="Yhdistin: Kaareva 2">
            <a:extLst>
              <a:ext uri="{FF2B5EF4-FFF2-40B4-BE49-F238E27FC236}">
                <a16:creationId xmlns:a16="http://schemas.microsoft.com/office/drawing/2014/main" id="{169C26D1-1751-4622-B91E-45B8D49D6BB6}"/>
              </a:ext>
            </a:extLst>
          </p:cNvPr>
          <p:cNvCxnSpPr>
            <a:cxnSpLocks/>
          </p:cNvCxnSpPr>
          <p:nvPr/>
        </p:nvCxnSpPr>
        <p:spPr>
          <a:xfrm flipV="1">
            <a:off x="1505338" y="1879136"/>
            <a:ext cx="1070082" cy="998557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Suorakulmio 11">
            <a:extLst>
              <a:ext uri="{FF2B5EF4-FFF2-40B4-BE49-F238E27FC236}">
                <a16:creationId xmlns:a16="http://schemas.microsoft.com/office/drawing/2014/main" id="{4FBF7CEE-FDC4-48A4-8067-B069D31A8981}"/>
              </a:ext>
            </a:extLst>
          </p:cNvPr>
          <p:cNvSpPr/>
          <p:nvPr/>
        </p:nvSpPr>
        <p:spPr>
          <a:xfrm>
            <a:off x="427594" y="2055248"/>
            <a:ext cx="802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AR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8057E47D-2358-4C46-BAA8-8313AD7CB08C}"/>
              </a:ext>
            </a:extLst>
          </p:cNvPr>
          <p:cNvSpPr/>
          <p:nvPr/>
        </p:nvSpPr>
        <p:spPr>
          <a:xfrm>
            <a:off x="1" y="2565737"/>
            <a:ext cx="17281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mix of </a:t>
            </a:r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game</a:t>
            </a:r>
            <a:endParaRPr lang="fi-FI" sz="2000" b="1" dirty="0">
              <a:solidFill>
                <a:schemeClr val="accent2">
                  <a:lumMod val="75000"/>
                </a:schemeClr>
              </a:solidFill>
              <a:latin typeface="Ink Free" panose="03080402000500000000" pitchFamily="66" charset="0"/>
              <a:cs typeface="Angsana New" panose="020B0502040204020203" pitchFamily="18" charset="-34"/>
            </a:endParaRPr>
          </a:p>
          <a:p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content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and</a:t>
            </a:r>
          </a:p>
          <a:p>
            <a:r>
              <a:rPr lang="fi-FI" sz="2000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player’s</a:t>
            </a:r>
            <a:r>
              <a:rPr lang="fi-FI" sz="2000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 </a:t>
            </a:r>
            <a:r>
              <a:rPr lang="fi-FI" b="1" dirty="0" err="1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  <a:cs typeface="Angsana New" panose="020B0502040204020203" pitchFamily="18" charset="-34"/>
              </a:rPr>
              <a:t>reality</a:t>
            </a:r>
            <a:endParaRPr lang="fi-FI" b="1" dirty="0">
              <a:solidFill>
                <a:schemeClr val="accent2">
                  <a:lumMod val="75000"/>
                </a:schemeClr>
              </a:solidFill>
              <a:latin typeface="Ink Free" panose="03080402000500000000" pitchFamily="66" charset="0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075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B0BFD5D-7594-4F4F-985E-7C260377E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38" y="-223932"/>
            <a:ext cx="13858875" cy="9229725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24C9D042-CB90-4E0E-99A5-B4F5A67E5A61}"/>
              </a:ext>
            </a:extLst>
          </p:cNvPr>
          <p:cNvSpPr/>
          <p:nvPr/>
        </p:nvSpPr>
        <p:spPr>
          <a:xfrm>
            <a:off x="9685176" y="6488668"/>
            <a:ext cx="2696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1"/>
                </a:solidFill>
                <a:highlight>
                  <a:srgbClr val="C0C0C0"/>
                </a:highlight>
              </a:rPr>
              <a:t> Image: Salt Lake Tribune    </a:t>
            </a:r>
          </a:p>
        </p:txBody>
      </p:sp>
    </p:spTree>
    <p:extLst>
      <p:ext uri="{BB962C8B-B14F-4D97-AF65-F5344CB8AC3E}">
        <p14:creationId xmlns:p14="http://schemas.microsoft.com/office/powerpoint/2010/main" val="88934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3232590-4B9D-4F4C-9CE4-86B9C991F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47177"/>
              </p:ext>
            </p:extLst>
          </p:nvPr>
        </p:nvGraphicFramePr>
        <p:xfrm>
          <a:off x="409242" y="319721"/>
          <a:ext cx="11298915" cy="553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8915">
                  <a:extLst>
                    <a:ext uri="{9D8B030D-6E8A-4147-A177-3AD203B41FA5}">
                      <a16:colId xmlns:a16="http://schemas.microsoft.com/office/drawing/2014/main" val="286694179"/>
                    </a:ext>
                  </a:extLst>
                </a:gridCol>
              </a:tblGrid>
              <a:tr h="717997">
                <a:tc>
                  <a:txBody>
                    <a:bodyPr/>
                    <a:lstStyle/>
                    <a:p>
                      <a:pPr algn="l"/>
                      <a:r>
                        <a:rPr lang="fi-FI" sz="4000" b="1" dirty="0"/>
                        <a:t>FEATURES OF EXERGAMES</a:t>
                      </a:r>
                      <a:endParaRPr lang="fi-FI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07824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AUGMENTED REALITY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243013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LOCATION-BASED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705281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SINGLEPLAYER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1968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60358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02744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20527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868292"/>
                  </a:ext>
                </a:extLst>
              </a:tr>
              <a:tr h="601646">
                <a:tc>
                  <a:txBody>
                    <a:bodyPr/>
                    <a:lstStyle/>
                    <a:p>
                      <a:pPr algn="l"/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6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2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9B2A1B8-7947-4D57-8E0C-FFDC5DB52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41" y="0"/>
            <a:ext cx="12446341" cy="70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0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846</Words>
  <Application>Microsoft Office PowerPoint</Application>
  <PresentationFormat>Laajakuva</PresentationFormat>
  <Paragraphs>222</Paragraphs>
  <Slides>50</Slides>
  <Notes>0</Notes>
  <HiddenSlides>0</HiddenSlides>
  <MMClips>2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Ink Free</vt:lpstr>
      <vt:lpstr>Office-teema</vt:lpstr>
      <vt:lpstr>Exergames  – Turning classic games into exercise</vt:lpstr>
      <vt:lpstr>Introduction</vt:lpstr>
      <vt:lpstr>Exergames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Augmented Invaders – tribute to Space Invaders</vt:lpstr>
      <vt:lpstr>Augmented Invaders: Multiplayer features</vt:lpstr>
      <vt:lpstr>PowerPoint-esitys</vt:lpstr>
      <vt:lpstr>PowerPoint-esitys</vt:lpstr>
      <vt:lpstr>PowerPoint-esitys</vt:lpstr>
      <vt:lpstr>PowerPoint-esitys</vt:lpstr>
      <vt:lpstr>Augmented Invaders: Implementation</vt:lpstr>
      <vt:lpstr>Augmented Invaders: Conclusion</vt:lpstr>
      <vt:lpstr>Augmented Invaders: Future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Exergames  – fun way to exercise or a waste of time?</dc:title>
  <dc:creator>Hely Herranen</dc:creator>
  <cp:lastModifiedBy>Hely Herranen</cp:lastModifiedBy>
  <cp:revision>250</cp:revision>
  <dcterms:created xsi:type="dcterms:W3CDTF">2019-02-11T08:27:16Z</dcterms:created>
  <dcterms:modified xsi:type="dcterms:W3CDTF">2019-02-14T06:18:14Z</dcterms:modified>
</cp:coreProperties>
</file>