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4"/>
    <p:sldMasterId id="2147483803" r:id="rId5"/>
    <p:sldMasterId id="2147483757" r:id="rId6"/>
    <p:sldMasterId id="2147483796" r:id="rId7"/>
  </p:sldMasterIdLst>
  <p:notesMasterIdLst>
    <p:notesMasterId r:id="rId35"/>
  </p:notesMasterIdLst>
  <p:handoutMasterIdLst>
    <p:handoutMasterId r:id="rId36"/>
  </p:handoutMasterIdLst>
  <p:sldIdLst>
    <p:sldId id="310" r:id="rId8"/>
    <p:sldId id="313" r:id="rId9"/>
    <p:sldId id="370" r:id="rId10"/>
    <p:sldId id="335" r:id="rId11"/>
    <p:sldId id="365" r:id="rId12"/>
    <p:sldId id="371" r:id="rId13"/>
    <p:sldId id="373" r:id="rId14"/>
    <p:sldId id="374" r:id="rId15"/>
    <p:sldId id="372" r:id="rId16"/>
    <p:sldId id="381" r:id="rId17"/>
    <p:sldId id="394" r:id="rId18"/>
    <p:sldId id="398" r:id="rId19"/>
    <p:sldId id="379" r:id="rId20"/>
    <p:sldId id="380" r:id="rId21"/>
    <p:sldId id="377" r:id="rId22"/>
    <p:sldId id="378" r:id="rId23"/>
    <p:sldId id="390" r:id="rId24"/>
    <p:sldId id="355" r:id="rId25"/>
    <p:sldId id="389" r:id="rId26"/>
    <p:sldId id="382" r:id="rId27"/>
    <p:sldId id="383" r:id="rId28"/>
    <p:sldId id="401" r:id="rId29"/>
    <p:sldId id="384" r:id="rId30"/>
    <p:sldId id="400" r:id="rId31"/>
    <p:sldId id="402" r:id="rId32"/>
    <p:sldId id="281" r:id="rId33"/>
    <p:sldId id="396" r:id="rId34"/>
  </p:sldIdLst>
  <p:sldSz cx="9144000" cy="5715000" type="screen16x10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mo Koponen" initials="JK" lastIdx="1" clrIdx="0">
    <p:extLst>
      <p:ext uri="{19B8F6BF-5375-455C-9EA6-DF929625EA0E}">
        <p15:presenceInfo xmlns:p15="http://schemas.microsoft.com/office/powerpoint/2012/main" userId="S::jarkop@uef.fi::69a0926c-f1b0-43dd-91bf-96c9a2d2dc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8"/>
    <a:srgbClr val="009F52"/>
    <a:srgbClr val="129152"/>
    <a:srgbClr val="115865"/>
    <a:srgbClr val="0E6B79"/>
    <a:srgbClr val="DAE648"/>
    <a:srgbClr val="6AB6C8"/>
    <a:srgbClr val="E54070"/>
    <a:srgbClr val="E2AB42"/>
    <a:srgbClr val="E7E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89940" autoAdjust="0"/>
  </p:normalViewPr>
  <p:slideViewPr>
    <p:cSldViewPr snapToGrid="0">
      <p:cViewPr varScale="1">
        <p:scale>
          <a:sx n="112" d="100"/>
          <a:sy n="112" d="100"/>
        </p:scale>
        <p:origin x="200" y="3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333221B3-AEEF-4E71-B54F-84FA5977A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746125"/>
            <a:ext cx="59610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9B94AAB-AEB6-4909-A9E9-7A8097C20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11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98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07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53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3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Palatino Linotype"/>
              </a:rPr>
              <a:t>Dynamic space warping algorithm it measures </a:t>
            </a:r>
            <a:r>
              <a:rPr lang="en-US" dirty="0" err="1">
                <a:latin typeface="Palatino Linotype"/>
              </a:rPr>
              <a:t>similarityof</a:t>
            </a:r>
            <a:r>
              <a:rPr lang="en-US" dirty="0">
                <a:latin typeface="Palatino Linotype"/>
              </a:rPr>
              <a:t> two nodes based on their TAR values.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Palatino Linotype"/>
              </a:rPr>
              <a:t>Distance Table is to constructed to find optimal correspondence between the points of two boundaries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57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Palatino Linotype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i-FI" sz="1200" dirty="0"/>
                  <a:t>Starting at an </a:t>
                </a:r>
                <a:r>
                  <a:rPr lang="fi-FI" sz="1200" dirty="0" err="1"/>
                  <a:t>arbitare</a:t>
                </a:r>
                <a:r>
                  <a:rPr lang="fi-FI" sz="1200" dirty="0"/>
                  <a:t> TAR </a:t>
                </a:r>
                <a:r>
                  <a:rPr lang="fi-FI" sz="1200" dirty="0" err="1"/>
                  <a:t>point</a:t>
                </a:r>
                <a:r>
                  <a:rPr lang="fi-FI" sz="1200" dirty="0"/>
                  <a:t> for A and B </a:t>
                </a:r>
                <a:r>
                  <a:rPr lang="fi-FI" sz="1200" dirty="0" err="1"/>
                  <a:t>contours</a:t>
                </a:r>
                <a:r>
                  <a:rPr lang="fi-FI" sz="1200" dirty="0"/>
                  <a:t>, </a:t>
                </a:r>
                <a:r>
                  <a:rPr lang="fi-FI" sz="1200" dirty="0" err="1"/>
                  <a:t>the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distance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table</a:t>
                </a:r>
                <a:r>
                  <a:rPr lang="fi-FI" sz="1200" dirty="0"/>
                  <a:t> DT is </a:t>
                </a:r>
                <a:r>
                  <a:rPr lang="fi-FI" sz="1200" dirty="0" err="1"/>
                  <a:t>searched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through</a:t>
                </a:r>
                <a:r>
                  <a:rPr lang="fi-FI" sz="1200" dirty="0"/>
                  <a:t> </a:t>
                </a:r>
                <a:r>
                  <a:rPr lang="fi-FI" sz="1200" dirty="0" err="1"/>
                  <a:t>predefined</a:t>
                </a:r>
                <a:r>
                  <a:rPr lang="fi-FI" sz="1200" dirty="0"/>
                  <a:t> </a:t>
                </a:r>
                <a:r>
                  <a:rPr lang="fi-FI" sz="1200" dirty="0" err="1"/>
                  <a:t>diagonal</a:t>
                </a:r>
                <a:r>
                  <a:rPr lang="fi-FI" sz="1200" dirty="0"/>
                  <a:t> </a:t>
                </a:r>
                <a:r>
                  <a:rPr lang="fi-FI" sz="1200" dirty="0" err="1"/>
                  <a:t>window</a:t>
                </a:r>
                <a:r>
                  <a:rPr lang="fi-FI" sz="1200" dirty="0"/>
                  <a:t> </a:t>
                </a:r>
                <a:r>
                  <a:rPr lang="fi-FI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fi-FI" sz="12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fi-FI" sz="1200" dirty="0"/>
              </a:p>
              <a:p>
                <a:pPr>
                  <a:lnSpc>
                    <a:spcPct val="150000"/>
                  </a:lnSpc>
                </a:pPr>
                <a:endParaRPr lang="fi-FI" sz="1200" dirty="0"/>
              </a:p>
              <a:p>
                <a:pPr>
                  <a:lnSpc>
                    <a:spcPct val="150000"/>
                  </a:lnSpc>
                </a:pPr>
                <a:r>
                  <a:rPr lang="fi-FI" sz="1200" dirty="0" err="1"/>
                  <a:t>The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least</a:t>
                </a:r>
                <a:r>
                  <a:rPr lang="fi-FI" sz="1200" dirty="0"/>
                  <a:t> </a:t>
                </a:r>
                <a:r>
                  <a:rPr lang="fi-FI" sz="1200" dirty="0" err="1"/>
                  <a:t>cost</a:t>
                </a:r>
                <a:r>
                  <a:rPr lang="fi-FI" sz="1200" dirty="0"/>
                  <a:t> </a:t>
                </a:r>
                <a:r>
                  <a:rPr lang="fi-FI" sz="1200" dirty="0" err="1"/>
                  <a:t>path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through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the</a:t>
                </a:r>
                <a:r>
                  <a:rPr lang="fi-FI" sz="1200" dirty="0"/>
                  <a:t> DT is </a:t>
                </a:r>
                <a:r>
                  <a:rPr lang="fi-FI" sz="1200" dirty="0" err="1"/>
                  <a:t>the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value</a:t>
                </a:r>
                <a:r>
                  <a:rPr lang="fi-FI" sz="1200" dirty="0"/>
                  <a:t> of </a:t>
                </a:r>
                <a:r>
                  <a:rPr lang="fi-FI" sz="1200" dirty="0" err="1"/>
                  <a:t>element</a:t>
                </a:r>
                <a:r>
                  <a:rPr lang="fi-FI" sz="1200" dirty="0"/>
                  <a:t> DT (N,N), </a:t>
                </a:r>
                <a:r>
                  <a:rPr lang="fi-FI" sz="1200" dirty="0" err="1"/>
                  <a:t>corresponding</a:t>
                </a:r>
                <a:r>
                  <a:rPr lang="fi-FI" sz="1200" dirty="0"/>
                  <a:t> </a:t>
                </a:r>
                <a:r>
                  <a:rPr lang="fi-FI" sz="1200" dirty="0" err="1"/>
                  <a:t>best</a:t>
                </a:r>
                <a:r>
                  <a:rPr lang="fi-FI" sz="1200" dirty="0"/>
                  <a:t> </a:t>
                </a:r>
                <a:r>
                  <a:rPr lang="fi-FI" sz="1200" dirty="0" err="1"/>
                  <a:t>matching</a:t>
                </a:r>
                <a:r>
                  <a:rPr lang="fi-FI" sz="1200" dirty="0"/>
                  <a:t> </a:t>
                </a:r>
                <a:r>
                  <a:rPr lang="fi-FI" sz="1200" dirty="0" err="1"/>
                  <a:t>between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the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two</a:t>
                </a:r>
                <a:r>
                  <a:rPr lang="fi-FI" sz="1200" dirty="0"/>
                  <a:t> TAR </a:t>
                </a:r>
                <a:r>
                  <a:rPr lang="fi-FI" sz="1200" dirty="0" err="1"/>
                  <a:t>points</a:t>
                </a:r>
                <a:r>
                  <a:rPr lang="fi-FI" sz="1200" dirty="0"/>
                  <a:t>, </a:t>
                </a:r>
                <a:r>
                  <a:rPr lang="fi-FI" sz="1200" dirty="0" err="1"/>
                  <a:t>according</a:t>
                </a:r>
                <a:r>
                  <a:rPr lang="fi-FI" sz="1200" dirty="0"/>
                  <a:t> to </a:t>
                </a:r>
                <a:r>
                  <a:rPr lang="fi-FI" sz="1200" dirty="0" err="1"/>
                  <a:t>the</a:t>
                </a:r>
                <a:r>
                  <a:rPr lang="fi-FI" sz="1200" dirty="0"/>
                  <a:t> </a:t>
                </a:r>
                <a:r>
                  <a:rPr lang="fi-FI" sz="1200" dirty="0" err="1"/>
                  <a:t>selected</a:t>
                </a:r>
                <a:r>
                  <a:rPr lang="fi-FI" sz="1200" dirty="0"/>
                  <a:t> </a:t>
                </a:r>
                <a:r>
                  <a:rPr lang="fi-FI" sz="1200" dirty="0" err="1"/>
                  <a:t>starting</a:t>
                </a:r>
                <a:r>
                  <a:rPr lang="fi-FI" sz="1200" dirty="0"/>
                  <a:t> </a:t>
                </a:r>
                <a:r>
                  <a:rPr lang="fi-FI" sz="1200" dirty="0" err="1"/>
                  <a:t>points</a:t>
                </a:r>
                <a:r>
                  <a:rPr lang="fi-FI" sz="1200" dirty="0"/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Palatino Linotype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54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8C99"/>
              </a:buClr>
              <a:buSzTx/>
              <a:buFontTx/>
              <a:buChar char="•"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2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0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3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alatino Linotype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34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Ranking quality measures the goodness of the retrieval ranking, that is, the method retrieves relevant images before the irrelevant images. </a:t>
            </a:r>
          </a:p>
          <a:p>
            <a:r>
              <a:rPr lang="en-US" dirty="0"/>
              <a:t>The higher the value of </a:t>
            </a:r>
            <a:r>
              <a:rPr lang="en-US" dirty="0" err="1"/>
              <a:t>Rq</a:t>
            </a:r>
            <a:r>
              <a:rPr lang="en-US" dirty="0"/>
              <a:t>, the better the ranking quality of a method, and vice versa. Note that </a:t>
            </a:r>
            <a:r>
              <a:rPr lang="en-US" dirty="0" err="1"/>
              <a:t>Rq</a:t>
            </a:r>
            <a:r>
              <a:rPr lang="en-US" dirty="0"/>
              <a:t> is independent from the accuracy. </a:t>
            </a:r>
            <a:r>
              <a:rPr lang="en-US" dirty="0" err="1"/>
              <a:t>Rq</a:t>
            </a:r>
            <a:r>
              <a:rPr lang="en-US" dirty="0"/>
              <a:t> is computed as follows:</a:t>
            </a:r>
          </a:p>
          <a:p>
            <a:pPr marL="228600" indent="-228600">
              <a:buAutoNum type="arabicPeriod"/>
            </a:pPr>
            <a:r>
              <a:rPr lang="en-US" dirty="0"/>
              <a:t>Each retrieved image is assigned a rank number according to its order and judged as relevant or irrelevant with respect to the query image. </a:t>
            </a:r>
          </a:p>
          <a:p>
            <a:pPr marL="228600" indent="-228600">
              <a:buAutoNum type="arabicPeriod"/>
            </a:pPr>
            <a:r>
              <a:rPr lang="en-US" dirty="0"/>
              <a:t>Pairs of the retrieved images are taken such that each pair contains a relevant and irrelevant images, and the relevant one is first, and the irrelevant is second. </a:t>
            </a:r>
          </a:p>
          <a:p>
            <a:pPr marL="228600" indent="-228600">
              <a:buAutoNum type="arabicPeriod"/>
            </a:pPr>
            <a:r>
              <a:rPr lang="en-US" dirty="0"/>
              <a:t>Let </a:t>
            </a:r>
            <a:r>
              <a:rPr lang="en-US" dirty="0" err="1"/>
              <a:t>Sþ</a:t>
            </a:r>
            <a:r>
              <a:rPr lang="en-US" dirty="0"/>
              <a:t> be the number of pairs with the relevant image’s ranking better than the ranking of the irrelevant image, S is the number of pairs with the irrelevant image’s ranking better, and S ¼ </a:t>
            </a:r>
            <a:r>
              <a:rPr lang="en-US" dirty="0" err="1"/>
              <a:t>SþþS</a:t>
            </a:r>
            <a:r>
              <a:rPr lang="en-US" dirty="0"/>
              <a:t>. </a:t>
            </a:r>
            <a:r>
              <a:rPr lang="en-US" dirty="0" err="1"/>
              <a:t>Rq</a:t>
            </a:r>
            <a:r>
              <a:rPr lang="en-US" dirty="0"/>
              <a:t> is computed as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9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74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16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4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6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7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9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7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9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0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3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353444"/>
            <a:ext cx="8280920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/>
              <a:t>Itä-Suomen yliopisto –</a:t>
            </a:r>
            <a:br>
              <a:rPr lang="fi-FI"/>
            </a:br>
            <a:r>
              <a:rPr lang="fi-FI"/>
              <a:t>Hyvällä tieteellä on tekijänsä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09228"/>
            <a:ext cx="6696744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>
                <a:latin typeface="Palatino Linotype" charset="0"/>
              </a:rPr>
              <a:t>Luentotilaisuus Mallipaikassa 30.10.2015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697260"/>
            <a:ext cx="6696744" cy="288032"/>
          </a:xfr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accent2"/>
                </a:solidFill>
              </a:defRPr>
            </a:lvl1pPr>
          </a:lstStyle>
          <a:p>
            <a:r>
              <a:rPr lang="fi-FI"/>
              <a:t>Etunimi Sukunimi, Titteli</a:t>
            </a:r>
          </a:p>
        </p:txBody>
      </p:sp>
      <p:pic>
        <p:nvPicPr>
          <p:cNvPr id="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395536" y="409228"/>
            <a:ext cx="8352928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857500"/>
            <a:ext cx="8352928" cy="1296144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/>
              <a:t>Hyvällä tieteellä on tekijänsä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225652"/>
            <a:ext cx="835292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>
                <a:latin typeface="Palatino Linotype" charset="0"/>
              </a:rPr>
              <a:t>Luentotilaisuus Mallipaikassa 30.10.2015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13684"/>
            <a:ext cx="8352928" cy="288032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i-FI"/>
              <a:t>Etunimi Sukunimi </a:t>
            </a:r>
          </a:p>
        </p:txBody>
      </p:sp>
    </p:spTree>
    <p:extLst>
      <p:ext uri="{BB962C8B-B14F-4D97-AF65-F5344CB8AC3E}">
        <p14:creationId xmlns:p14="http://schemas.microsoft.com/office/powerpoint/2010/main" val="32965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8352928" cy="34805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8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47688"/>
            <a:ext cx="8352928" cy="84005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37230"/>
            <a:ext cx="4896544" cy="34805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561356"/>
            <a:ext cx="3312368" cy="3456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8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568" y="2209428"/>
            <a:ext cx="7992888" cy="1296144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3568" y="3505572"/>
            <a:ext cx="7992888" cy="288032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5161756"/>
            <a:ext cx="3600400" cy="288032"/>
          </a:xfrm>
        </p:spPr>
        <p:txBody>
          <a:bodyPr/>
          <a:lstStyle>
            <a:lvl1pPr marL="0" indent="0" algn="r">
              <a:buNone/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fi-FI"/>
              <a:t>Etunimi Sukunimi </a:t>
            </a:r>
          </a:p>
        </p:txBody>
      </p:sp>
      <p:pic>
        <p:nvPicPr>
          <p:cNvPr id="1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09228"/>
            <a:ext cx="8352928" cy="46805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137420"/>
            <a:ext cx="7632848" cy="64807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rgbClr val="6A6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755576" y="2785492"/>
            <a:ext cx="7632848" cy="360040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6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17" descr="UEF_tunnus_harmaa_tausta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3" y="401520"/>
            <a:ext cx="1433153" cy="13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9" r:id="rId2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7688"/>
            <a:ext cx="8316664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537230"/>
            <a:ext cx="8316664" cy="34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ruutu 1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12" r:id="rId4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353444"/>
            <a:ext cx="79930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929507"/>
            <a:ext cx="79930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323528" y="518817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5226953"/>
            <a:ext cx="87471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4" y="5226953"/>
            <a:ext cx="4435475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5214600"/>
            <a:ext cx="360362" cy="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2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7" r:id="rId2"/>
    <p:sldLayoutId id="2147483771" r:id="rId3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2000" i="1">
          <a:solidFill>
            <a:srgbClr val="353535"/>
          </a:solidFill>
          <a:latin typeface="+mn-lt"/>
          <a:ea typeface="+mn-ea"/>
          <a:cs typeface="+mn-cs"/>
        </a:defRPr>
      </a:lvl1pPr>
      <a:lvl2pPr marL="3619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8064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600">
          <a:solidFill>
            <a:srgbClr val="353535"/>
          </a:solidFill>
          <a:latin typeface="+mn-lt"/>
        </a:defRPr>
      </a:lvl3pPr>
      <a:lvl4pPr marL="1163638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4pPr>
      <a:lvl5pPr marL="1517650" indent="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395536" y="5616624"/>
            <a:ext cx="8352928" cy="1211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5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6255" y="2940270"/>
            <a:ext cx="8544911" cy="1560785"/>
          </a:xfrm>
        </p:spPr>
        <p:txBody>
          <a:bodyPr/>
          <a:lstStyle/>
          <a:p>
            <a:r>
              <a:rPr lang="en-US" dirty="0" err="1"/>
              <a:t>Naif</a:t>
            </a:r>
            <a:r>
              <a:rPr lang="en-US" dirty="0"/>
              <a:t> </a:t>
            </a:r>
            <a:r>
              <a:rPr lang="en-US" dirty="0" err="1"/>
              <a:t>Alajlan</a:t>
            </a:r>
            <a:r>
              <a:rPr lang="en-US" dirty="0"/>
              <a:t>, Mohamed S. Kamel, Fellow, IEEE, and George H. Freeman</a:t>
            </a:r>
          </a:p>
          <a:p>
            <a:r>
              <a:rPr lang="fi-FI" sz="1600" dirty="0"/>
              <a:t>IEEE TRANSACTIONS ON PATTERN ANALYSIS AND MACHINE INTELLIGENCE, VOL. 30, NO. 6, JUNE 2008</a:t>
            </a:r>
          </a:p>
        </p:txBody>
      </p:sp>
      <p:sp>
        <p:nvSpPr>
          <p:cNvPr id="5" name="Alaotsikko 3"/>
          <p:cNvSpPr txBox="1">
            <a:spLocks/>
          </p:cNvSpPr>
          <p:nvPr/>
        </p:nvSpPr>
        <p:spPr bwMode="auto">
          <a:xfrm>
            <a:off x="323528" y="4683339"/>
            <a:ext cx="8352928" cy="5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Tx/>
              <a:buNone/>
              <a:defRPr sz="1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/>
              <a:t>Jarmo Koponen</a:t>
            </a: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fi-FI" b="1" dirty="0"/>
              <a:t> </a:t>
            </a:r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386255" y="1797269"/>
            <a:ext cx="8466083" cy="1143000"/>
          </a:xfrm>
        </p:spPr>
        <p:txBody>
          <a:bodyPr/>
          <a:lstStyle/>
          <a:p>
            <a:r>
              <a:rPr lang="fi-FI" dirty="0" err="1"/>
              <a:t>Geometry-Based</a:t>
            </a:r>
            <a:r>
              <a:rPr lang="fi-FI" dirty="0"/>
              <a:t> Image </a:t>
            </a:r>
            <a:r>
              <a:rPr lang="fi-FI" dirty="0" err="1"/>
              <a:t>Retrieval</a:t>
            </a:r>
            <a:r>
              <a:rPr lang="fi-FI" dirty="0"/>
              <a:t> in </a:t>
            </a:r>
            <a:r>
              <a:rPr lang="fi-FI" dirty="0" err="1"/>
              <a:t>Binary</a:t>
            </a:r>
            <a:r>
              <a:rPr lang="fi-FI" dirty="0"/>
              <a:t> Image </a:t>
            </a:r>
            <a:r>
              <a:rPr lang="fi-FI" dirty="0" err="1"/>
              <a:t>Databases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88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2" y="54443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TAR- normalization 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273772" y="1647588"/>
            <a:ext cx="8596456" cy="2076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2400" dirty="0" err="1"/>
              <a:t>Large</a:t>
            </a:r>
            <a:r>
              <a:rPr lang="fi-FI" sz="2400" dirty="0"/>
              <a:t> </a:t>
            </a:r>
            <a:r>
              <a:rPr lang="fi-FI" sz="2400" dirty="0" err="1"/>
              <a:t>object</a:t>
            </a:r>
            <a:r>
              <a:rPr lang="fi-FI" sz="2400" dirty="0"/>
              <a:t> </a:t>
            </a:r>
            <a:r>
              <a:rPr lang="fi-FI" sz="2400" dirty="0" err="1"/>
              <a:t>size</a:t>
            </a:r>
            <a:r>
              <a:rPr lang="fi-FI" sz="2400" dirty="0"/>
              <a:t> - </a:t>
            </a:r>
            <a:r>
              <a:rPr lang="fi-FI" sz="2400" dirty="0" err="1"/>
              <a:t>high</a:t>
            </a:r>
            <a:r>
              <a:rPr lang="fi-FI" sz="2400" dirty="0"/>
              <a:t> TAR </a:t>
            </a:r>
            <a:r>
              <a:rPr lang="fi-FI" sz="2400" dirty="0" err="1"/>
              <a:t>values</a:t>
            </a:r>
            <a:r>
              <a:rPr lang="fi-FI" sz="2400" dirty="0"/>
              <a:t>    </a:t>
            </a:r>
          </a:p>
          <a:p>
            <a:pPr algn="ctr">
              <a:lnSpc>
                <a:spcPct val="150000"/>
              </a:lnSpc>
            </a:pPr>
            <a:r>
              <a:rPr lang="fi-FI" sz="2400" dirty="0" err="1"/>
              <a:t>Normalization</a:t>
            </a:r>
            <a:r>
              <a:rPr lang="fi-FI" sz="2400" dirty="0"/>
              <a:t> </a:t>
            </a:r>
            <a:r>
              <a:rPr lang="fi-FI" sz="2400" dirty="0" err="1"/>
              <a:t>ensures</a:t>
            </a:r>
            <a:r>
              <a:rPr lang="fi-FI" sz="2400" dirty="0"/>
              <a:t> </a:t>
            </a:r>
            <a:r>
              <a:rPr lang="fi-FI" sz="2400" dirty="0" err="1"/>
              <a:t>equal</a:t>
            </a:r>
            <a:r>
              <a:rPr lang="fi-FI" sz="2400" dirty="0"/>
              <a:t> </a:t>
            </a:r>
            <a:r>
              <a:rPr lang="fi-FI" sz="2400" dirty="0" err="1"/>
              <a:t>contribution</a:t>
            </a:r>
            <a:r>
              <a:rPr lang="fi-FI" sz="2400" dirty="0"/>
              <a:t> of TAR </a:t>
            </a:r>
            <a:r>
              <a:rPr lang="fi-FI" sz="2400" dirty="0" err="1"/>
              <a:t>signatures</a:t>
            </a:r>
            <a:endParaRPr lang="fi-FI" sz="2400" dirty="0"/>
          </a:p>
          <a:p>
            <a:pPr algn="ctr">
              <a:lnSpc>
                <a:spcPct val="150000"/>
              </a:lnSpc>
            </a:pPr>
            <a:endParaRPr lang="fi-FI" sz="2000" dirty="0"/>
          </a:p>
          <a:p>
            <a:pPr algn="ctr">
              <a:lnSpc>
                <a:spcPct val="150000"/>
              </a:lnSpc>
            </a:pPr>
            <a:endParaRPr lang="fi-FI" sz="2000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FD59C5FC-1114-493E-88D1-9B2E77CFB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iruutu 2">
                <a:extLst>
                  <a:ext uri="{FF2B5EF4-FFF2-40B4-BE49-F238E27FC236}">
                    <a16:creationId xmlns:a16="http://schemas.microsoft.com/office/drawing/2014/main" id="{D9C8CF9E-775B-CF44-BC3B-DAF55BA0DAFE}"/>
                  </a:ext>
                </a:extLst>
              </p:cNvPr>
              <p:cNvSpPr txBox="1"/>
              <p:nvPr/>
            </p:nvSpPr>
            <p:spPr>
              <a:xfrm>
                <a:off x="2476073" y="3535291"/>
                <a:ext cx="4027385" cy="1040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𝑇𝐴𝑅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𝑒𝑎𝑐h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i-FI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𝑀𝑎𝑥𝑖𝑚𝑢𝑚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𝑇𝐴𝑅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sz="2000" b="0" i="1" dirty="0" smtClean="0">
                              <a:latin typeface="Cambria Math" panose="02040503050406030204" pitchFamily="18" charset="0"/>
                            </a:rPr>
                            <m:t>𝑡h𝑎𝑡</m:t>
                          </m:r>
                          <m:sSub>
                            <m:sSubPr>
                              <m:ctrlPr>
                                <a:rPr lang="e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i-FI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i-FI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" sz="2000" dirty="0"/>
              </a:p>
              <a:p>
                <a:endParaRPr lang="fi-FI" sz="2000" dirty="0"/>
              </a:p>
            </p:txBody>
          </p:sp>
        </mc:Choice>
        <mc:Fallback>
          <p:sp>
            <p:nvSpPr>
              <p:cNvPr id="3" name="Tekstiruutu 2">
                <a:extLst>
                  <a:ext uri="{FF2B5EF4-FFF2-40B4-BE49-F238E27FC236}">
                    <a16:creationId xmlns:a16="http://schemas.microsoft.com/office/drawing/2014/main" id="{D9C8CF9E-775B-CF44-BC3B-DAF55BA0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73" y="3535291"/>
                <a:ext cx="4027385" cy="1040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1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2" y="54443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Similarity </a:t>
            </a:r>
            <a:r>
              <a:rPr lang="fi-FI" sz="2400" b="0" dirty="0"/>
              <a:t>in </a:t>
            </a:r>
            <a:r>
              <a:rPr lang="fi-FI" sz="2400" b="0" dirty="0" err="1"/>
              <a:t>psychology</a:t>
            </a:r>
            <a:endParaRPr lang="en-US" sz="2400" b="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850779" y="3047362"/>
            <a:ext cx="7541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Similarity</a:t>
            </a:r>
            <a:r>
              <a:rPr lang="fi-FI" sz="2000" dirty="0"/>
              <a:t> </a:t>
            </a:r>
            <a:r>
              <a:rPr lang="fi-FI" sz="2000" dirty="0" err="1"/>
              <a:t>should</a:t>
            </a:r>
            <a:r>
              <a:rPr lang="fi-FI" sz="2000" dirty="0"/>
              <a:t> </a:t>
            </a:r>
            <a:r>
              <a:rPr lang="fi-FI" sz="2000" dirty="0" err="1"/>
              <a:t>follow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-to-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correspondence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stucutred</a:t>
            </a:r>
            <a:r>
              <a:rPr lang="fi-FI" sz="2000" dirty="0"/>
              <a:t> </a:t>
            </a:r>
            <a:r>
              <a:rPr lang="fi-FI" sz="2000" dirty="0" err="1"/>
              <a:t>representations</a:t>
            </a:r>
            <a:r>
              <a:rPr lang="fi-FI" sz="2000" dirty="0"/>
              <a:t> of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images</a:t>
            </a:r>
            <a:r>
              <a:rPr lang="fi-FI" sz="2000" dirty="0"/>
              <a:t> </a:t>
            </a:r>
          </a:p>
          <a:p>
            <a:endParaRPr lang="fi-FI" sz="2000" dirty="0"/>
          </a:p>
          <a:p>
            <a:r>
              <a:rPr lang="fi-FI" sz="2000" dirty="0"/>
              <a:t>Paper </a:t>
            </a:r>
            <a:r>
              <a:rPr lang="fi-FI" sz="2000" dirty="0" err="1"/>
              <a:t>propose</a:t>
            </a:r>
            <a:r>
              <a:rPr lang="fi-FI" sz="2000" dirty="0"/>
              <a:t> </a:t>
            </a:r>
            <a:r>
              <a:rPr lang="fi-FI" sz="2000" dirty="0" err="1"/>
              <a:t>similarity</a:t>
            </a:r>
            <a:r>
              <a:rPr lang="fi-FI" sz="2000" dirty="0"/>
              <a:t> </a:t>
            </a:r>
            <a:r>
              <a:rPr lang="fi-FI" sz="2000" dirty="0" err="1"/>
              <a:t>function</a:t>
            </a:r>
            <a:r>
              <a:rPr lang="fi-FI" sz="2000" dirty="0"/>
              <a:t> </a:t>
            </a:r>
            <a:r>
              <a:rPr lang="fi-FI" sz="2000" dirty="0" err="1"/>
              <a:t>based</a:t>
            </a:r>
            <a:r>
              <a:rPr lang="fi-FI" sz="2000" dirty="0"/>
              <a:t> on Maximum </a:t>
            </a:r>
            <a:r>
              <a:rPr lang="fi-FI" sz="2000" dirty="0" err="1"/>
              <a:t>Subtree</a:t>
            </a:r>
            <a:r>
              <a:rPr lang="fi-FI" sz="2000" dirty="0"/>
              <a:t> </a:t>
            </a:r>
            <a:r>
              <a:rPr lang="fi-FI" sz="2000" dirty="0" err="1"/>
              <a:t>Similarity</a:t>
            </a:r>
            <a:r>
              <a:rPr lang="fi-FI" sz="2000" dirty="0"/>
              <a:t> </a:t>
            </a:r>
            <a:r>
              <a:rPr lang="fi-FI" sz="2000" dirty="0" err="1"/>
              <a:t>Isomorphisms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CT’s</a:t>
            </a:r>
            <a:r>
              <a:rPr lang="fi-FI" sz="2000" dirty="0"/>
              <a:t>. 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62A8B9D-EDF7-49E1-BFC3-9C99D1E590AF}"/>
              </a:ext>
            </a:extLst>
          </p:cNvPr>
          <p:cNvGrpSpPr/>
          <p:nvPr/>
        </p:nvGrpSpPr>
        <p:grpSpPr>
          <a:xfrm>
            <a:off x="1565912" y="1041815"/>
            <a:ext cx="2890842" cy="1625824"/>
            <a:chOff x="5952034" y="1194805"/>
            <a:chExt cx="1539387" cy="718520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7AAE83C4-EE74-48FE-BAD7-74607A02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6221" y="1194805"/>
              <a:ext cx="835200" cy="718520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8B03E2C-6287-4F51-B70D-EB8A7488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2034" y="1264278"/>
              <a:ext cx="719361" cy="565335"/>
            </a:xfrm>
            <a:prstGeom prst="rect">
              <a:avLst/>
            </a:prstGeom>
          </p:spPr>
        </p:pic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04BC9484-88A8-4656-B89B-2BF8F98A0847}"/>
              </a:ext>
            </a:extLst>
          </p:cNvPr>
          <p:cNvGrpSpPr/>
          <p:nvPr/>
        </p:nvGrpSpPr>
        <p:grpSpPr>
          <a:xfrm>
            <a:off x="4870188" y="980086"/>
            <a:ext cx="2793333" cy="1741581"/>
            <a:chOff x="5944276" y="2267623"/>
            <a:chExt cx="1548178" cy="747215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22D1F5A-C166-4F92-A7E5-AD70239C8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7254" y="2267623"/>
              <a:ext cx="835200" cy="74721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C12AE4F6-0F71-43BA-934C-5293FC109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4276" y="2372498"/>
              <a:ext cx="719390" cy="560881"/>
            </a:xfrm>
            <a:prstGeom prst="rect">
              <a:avLst/>
            </a:prstGeom>
          </p:spPr>
        </p:pic>
      </p:grp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61E378E5-98FF-4D35-AF52-9F43C9344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220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2" y="54443"/>
            <a:ext cx="8352928" cy="840053"/>
          </a:xfrm>
        </p:spPr>
        <p:txBody>
          <a:bodyPr/>
          <a:lstStyle/>
          <a:p>
            <a:pPr algn="ctr"/>
            <a:r>
              <a:rPr lang="en-US" sz="2000" b="0" dirty="0"/>
              <a:t>Similarity Function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311427" y="2499524"/>
            <a:ext cx="8753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Proposed</a:t>
            </a:r>
            <a:r>
              <a:rPr lang="fi-FI" sz="2000" dirty="0"/>
              <a:t> </a:t>
            </a:r>
            <a:r>
              <a:rPr lang="fi-FI" sz="2000" dirty="0" err="1"/>
              <a:t>apporach</a:t>
            </a:r>
            <a:r>
              <a:rPr lang="fi-FI" sz="2000" dirty="0"/>
              <a:t> - </a:t>
            </a:r>
            <a:r>
              <a:rPr lang="en-US" sz="2000" dirty="0"/>
              <a:t>Similarity between CT’s measured based on the MSSI </a:t>
            </a:r>
          </a:p>
          <a:p>
            <a:r>
              <a:rPr lang="en-US" sz="2000" dirty="0"/>
              <a:t>-&gt; </a:t>
            </a:r>
            <a:r>
              <a:rPr lang="fi-FI" sz="2000" dirty="0" err="1"/>
              <a:t>select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yielding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maximum</a:t>
            </a:r>
            <a:r>
              <a:rPr lang="fi-FI" sz="2000" dirty="0"/>
              <a:t> </a:t>
            </a:r>
            <a:r>
              <a:rPr lang="fi-FI" sz="2000" dirty="0" err="1"/>
              <a:t>similarity</a:t>
            </a:r>
            <a:r>
              <a:rPr lang="fi-FI" sz="20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fi-FI" sz="2000" dirty="0" err="1"/>
              <a:t>Isomorphism</a:t>
            </a:r>
            <a:r>
              <a:rPr lang="fi-FI" sz="2000" dirty="0"/>
              <a:t> </a:t>
            </a:r>
            <a:r>
              <a:rPr lang="fi-FI" sz="2000" dirty="0" err="1"/>
              <a:t>ensures</a:t>
            </a:r>
            <a:r>
              <a:rPr lang="fi-FI" sz="2000" dirty="0"/>
              <a:t>: 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Similar</a:t>
            </a:r>
            <a:r>
              <a:rPr lang="fi-FI" sz="2000" dirty="0"/>
              <a:t> </a:t>
            </a:r>
            <a:r>
              <a:rPr lang="fi-FI" sz="2000" dirty="0" err="1"/>
              <a:t>nodes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paired</a:t>
            </a:r>
            <a:r>
              <a:rPr lang="fi-FI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MSSI </a:t>
            </a:r>
            <a:r>
              <a:rPr lang="fi-FI" sz="2000" dirty="0" err="1"/>
              <a:t>must</a:t>
            </a:r>
            <a:r>
              <a:rPr lang="fi-FI" sz="2000" dirty="0"/>
              <a:t> </a:t>
            </a:r>
            <a:r>
              <a:rPr lang="fi-FI" sz="2000" dirty="0" err="1"/>
              <a:t>include</a:t>
            </a:r>
            <a:r>
              <a:rPr lang="fi-FI" sz="2000" dirty="0"/>
              <a:t> at </a:t>
            </a:r>
            <a:r>
              <a:rPr lang="fi-FI" sz="2000" dirty="0" err="1"/>
              <a:t>least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root</a:t>
            </a:r>
            <a:r>
              <a:rPr lang="fi-FI" sz="2000" dirty="0"/>
              <a:t> </a:t>
            </a:r>
            <a:r>
              <a:rPr lang="fi-FI" sz="2000" dirty="0" err="1"/>
              <a:t>node</a:t>
            </a:r>
            <a:r>
              <a:rPr lang="fi-FI" sz="2000" dirty="0"/>
              <a:t> of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trees</a:t>
            </a:r>
            <a:r>
              <a:rPr lang="fi-FI" sz="2000" dirty="0"/>
              <a:t> -&gt; </a:t>
            </a:r>
            <a:r>
              <a:rPr lang="fi-FI" sz="2000" dirty="0" err="1"/>
              <a:t>number</a:t>
            </a:r>
            <a:r>
              <a:rPr lang="fi-FI" sz="2000" dirty="0"/>
              <a:t> of </a:t>
            </a:r>
            <a:r>
              <a:rPr lang="fi-FI" sz="2000" dirty="0" err="1"/>
              <a:t>it’s</a:t>
            </a:r>
            <a:r>
              <a:rPr lang="fi-FI" sz="2000" dirty="0"/>
              <a:t> </a:t>
            </a:r>
            <a:r>
              <a:rPr lang="fi-FI" sz="2000" dirty="0" err="1"/>
              <a:t>candiadats</a:t>
            </a:r>
            <a:r>
              <a:rPr lang="fi-FI" sz="2000" dirty="0"/>
              <a:t> </a:t>
            </a:r>
            <a:r>
              <a:rPr lang="fi-FI" sz="2000" dirty="0" err="1"/>
              <a:t>reduced</a:t>
            </a:r>
            <a:r>
              <a:rPr lang="fi-FI" sz="2000" dirty="0"/>
              <a:t> to </a:t>
            </a:r>
            <a:r>
              <a:rPr lang="fi-FI" sz="2000" dirty="0" err="1"/>
              <a:t>n+m</a:t>
            </a:r>
            <a:r>
              <a:rPr lang="fi-FI" sz="2000" dirty="0"/>
              <a:t>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EB88513-AC28-47A2-8DBA-62B41E93EA8F}"/>
              </a:ext>
            </a:extLst>
          </p:cNvPr>
          <p:cNvGrpSpPr/>
          <p:nvPr/>
        </p:nvGrpSpPr>
        <p:grpSpPr>
          <a:xfrm>
            <a:off x="525017" y="894496"/>
            <a:ext cx="2252401" cy="1130314"/>
            <a:chOff x="855615" y="2808895"/>
            <a:chExt cx="3430994" cy="1672333"/>
          </a:xfrm>
        </p:grpSpPr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8C9B22DA-AA8C-4DBF-ACB4-A565773B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615" y="2808895"/>
              <a:ext cx="1384706" cy="1672333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A6E2C5E9-DE40-4FE0-B5F6-77D747F4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2697" y="2810779"/>
              <a:ext cx="1383912" cy="1670449"/>
            </a:xfrm>
            <a:prstGeom prst="rect">
              <a:avLst/>
            </a:prstGeom>
          </p:spPr>
        </p:pic>
        <p:cxnSp>
          <p:nvCxnSpPr>
            <p:cNvPr id="15" name="Suora nuoliyhdysviiva 14">
              <a:extLst>
                <a:ext uri="{FF2B5EF4-FFF2-40B4-BE49-F238E27FC236}">
                  <a16:creationId xmlns:a16="http://schemas.microsoft.com/office/drawing/2014/main" id="{07232CC0-08E2-476B-A868-AC0540683D93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8" y="3021540"/>
              <a:ext cx="1822792" cy="37810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nuoliyhdysviiva 15">
              <a:extLst>
                <a:ext uri="{FF2B5EF4-FFF2-40B4-BE49-F238E27FC236}">
                  <a16:creationId xmlns:a16="http://schemas.microsoft.com/office/drawing/2014/main" id="{FA9A4F9E-B0F2-4F87-A39B-DD6F1DD3F3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8" y="3021026"/>
              <a:ext cx="1824987" cy="757759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nuoliyhdysviiva 16">
              <a:extLst>
                <a:ext uri="{FF2B5EF4-FFF2-40B4-BE49-F238E27FC236}">
                  <a16:creationId xmlns:a16="http://schemas.microsoft.com/office/drawing/2014/main" id="{CA2B1C69-FAF8-4151-9DDF-467A9BBADEDE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53" y="3021025"/>
              <a:ext cx="1321873" cy="118975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nuoliyhdysviiva 17">
              <a:extLst>
                <a:ext uri="{FF2B5EF4-FFF2-40B4-BE49-F238E27FC236}">
                  <a16:creationId xmlns:a16="http://schemas.microsoft.com/office/drawing/2014/main" id="{B5E0669C-D404-4886-ADFC-FE5387E2853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515" y="3021026"/>
              <a:ext cx="1456946" cy="99156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nuoliyhdysviiva 18">
              <a:extLst>
                <a:ext uri="{FF2B5EF4-FFF2-40B4-BE49-F238E27FC236}">
                  <a16:creationId xmlns:a16="http://schemas.microsoft.com/office/drawing/2014/main" id="{4549753F-5B0A-413C-969F-0DCDEC3CFEF0}"/>
                </a:ext>
              </a:extLst>
            </p:cNvPr>
            <p:cNvCxnSpPr>
              <a:cxnSpLocks/>
            </p:cNvCxnSpPr>
            <p:nvPr/>
          </p:nvCxnSpPr>
          <p:spPr>
            <a:xfrm>
              <a:off x="1656436" y="3021026"/>
              <a:ext cx="1718066" cy="93971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C8FC46F-9E09-427A-AD23-855D130FABA0}"/>
              </a:ext>
            </a:extLst>
          </p:cNvPr>
          <p:cNvSpPr/>
          <p:nvPr/>
        </p:nvSpPr>
        <p:spPr>
          <a:xfrm>
            <a:off x="1685820" y="2068061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T2= (V2, </a:t>
            </a:r>
            <a:r>
              <a:rPr lang="el-GR" dirty="0"/>
              <a:t>ε</a:t>
            </a:r>
            <a:r>
              <a:rPr lang="fi-FI" dirty="0"/>
              <a:t>2, </a:t>
            </a:r>
            <a:r>
              <a:rPr lang="el-GR" dirty="0"/>
              <a:t>σ</a:t>
            </a:r>
            <a:r>
              <a:rPr lang="fi-FI" dirty="0"/>
              <a:t>2)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52B02872-E158-413F-9F32-C2777ECA1AF5}"/>
              </a:ext>
            </a:extLst>
          </p:cNvPr>
          <p:cNvSpPr/>
          <p:nvPr/>
        </p:nvSpPr>
        <p:spPr>
          <a:xfrm>
            <a:off x="273254" y="2076868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T1= (V1, </a:t>
            </a:r>
            <a:r>
              <a:rPr lang="el-GR" dirty="0"/>
              <a:t>ε</a:t>
            </a:r>
            <a:r>
              <a:rPr lang="fi-FI" dirty="0"/>
              <a:t>1, </a:t>
            </a:r>
            <a:r>
              <a:rPr lang="el-GR" dirty="0"/>
              <a:t>σ</a:t>
            </a:r>
            <a:r>
              <a:rPr lang="fi-FI" dirty="0"/>
              <a:t>1)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1CF684-130B-41CD-8C14-DA36DC6F4CDF}"/>
              </a:ext>
            </a:extLst>
          </p:cNvPr>
          <p:cNvSpPr/>
          <p:nvPr/>
        </p:nvSpPr>
        <p:spPr>
          <a:xfrm>
            <a:off x="7119553" y="2086265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T2= (V2, </a:t>
            </a:r>
            <a:r>
              <a:rPr lang="el-GR" dirty="0"/>
              <a:t>ε</a:t>
            </a:r>
            <a:r>
              <a:rPr lang="fi-FI" dirty="0"/>
              <a:t>2, </a:t>
            </a:r>
            <a:r>
              <a:rPr lang="el-GR" dirty="0"/>
              <a:t>σ</a:t>
            </a:r>
            <a:r>
              <a:rPr lang="fi-FI" dirty="0"/>
              <a:t>2)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5B7C7D1E-C87D-4620-8E15-692180361F0D}"/>
              </a:ext>
            </a:extLst>
          </p:cNvPr>
          <p:cNvSpPr/>
          <p:nvPr/>
        </p:nvSpPr>
        <p:spPr>
          <a:xfrm>
            <a:off x="5815339" y="2081861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T1= (V1, </a:t>
            </a:r>
            <a:r>
              <a:rPr lang="el-GR" dirty="0"/>
              <a:t>ε</a:t>
            </a:r>
            <a:r>
              <a:rPr lang="fi-FI" dirty="0"/>
              <a:t>1, </a:t>
            </a:r>
            <a:r>
              <a:rPr lang="el-GR" dirty="0"/>
              <a:t>σ</a:t>
            </a:r>
            <a:r>
              <a:rPr lang="fi-FI" dirty="0"/>
              <a:t>1)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EEB3A641-7A8C-46F0-B093-C2C95A354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59" y="937747"/>
            <a:ext cx="909041" cy="113031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968FC84F-0FB5-4369-87B6-83C701E3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26" y="963159"/>
            <a:ext cx="908519" cy="1129041"/>
          </a:xfrm>
          <a:prstGeom prst="rect">
            <a:avLst/>
          </a:prstGeom>
        </p:spPr>
      </p:pic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2AFB00D1-DE9A-4C8B-BF4E-EEA3668C6C56}"/>
              </a:ext>
            </a:extLst>
          </p:cNvPr>
          <p:cNvCxnSpPr>
            <a:cxnSpLocks/>
          </p:cNvCxnSpPr>
          <p:nvPr/>
        </p:nvCxnSpPr>
        <p:spPr>
          <a:xfrm flipH="1">
            <a:off x="6489807" y="1156252"/>
            <a:ext cx="1179854" cy="16405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C6638B73-26EE-4757-B33B-F18724458F31}"/>
              </a:ext>
            </a:extLst>
          </p:cNvPr>
          <p:cNvCxnSpPr>
            <a:cxnSpLocks/>
          </p:cNvCxnSpPr>
          <p:nvPr/>
        </p:nvCxnSpPr>
        <p:spPr>
          <a:xfrm flipH="1">
            <a:off x="6494594" y="1178397"/>
            <a:ext cx="1143805" cy="43096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C543FB4B-580D-486F-9112-02BC04B99367}"/>
              </a:ext>
            </a:extLst>
          </p:cNvPr>
          <p:cNvCxnSpPr>
            <a:cxnSpLocks/>
          </p:cNvCxnSpPr>
          <p:nvPr/>
        </p:nvCxnSpPr>
        <p:spPr>
          <a:xfrm flipH="1">
            <a:off x="6573554" y="1249750"/>
            <a:ext cx="891433" cy="47125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117316AD-1393-4461-A565-8F6C3D370AC0}"/>
              </a:ext>
            </a:extLst>
          </p:cNvPr>
          <p:cNvCxnSpPr>
            <a:cxnSpLocks/>
          </p:cNvCxnSpPr>
          <p:nvPr/>
        </p:nvCxnSpPr>
        <p:spPr>
          <a:xfrm flipH="1">
            <a:off x="6752207" y="1153706"/>
            <a:ext cx="897557" cy="5672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76E732A7-F26E-4670-AB97-9D34DAB68210}"/>
              </a:ext>
            </a:extLst>
          </p:cNvPr>
          <p:cNvCxnSpPr>
            <a:cxnSpLocks/>
          </p:cNvCxnSpPr>
          <p:nvPr/>
        </p:nvCxnSpPr>
        <p:spPr>
          <a:xfrm flipH="1">
            <a:off x="6903766" y="1156252"/>
            <a:ext cx="734633" cy="6400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n numeron paikkamerkki 5">
            <a:extLst>
              <a:ext uri="{FF2B5EF4-FFF2-40B4-BE49-F238E27FC236}">
                <a16:creationId xmlns:a16="http://schemas.microsoft.com/office/drawing/2014/main" id="{01F33730-CCF3-4DD2-9F75-968093E3E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296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65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	 Algorithm 1 -MSSI solving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4192F4D-29A1-4732-A290-330136228A1E}"/>
              </a:ext>
            </a:extLst>
          </p:cNvPr>
          <p:cNvSpPr txBox="1"/>
          <p:nvPr/>
        </p:nvSpPr>
        <p:spPr>
          <a:xfrm>
            <a:off x="3866321" y="756976"/>
            <a:ext cx="5189241" cy="4117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/>
              <a:t>For </a:t>
            </a:r>
            <a:r>
              <a:rPr lang="fi-FI" sz="1600" dirty="0" err="1"/>
              <a:t>searching</a:t>
            </a:r>
            <a:r>
              <a:rPr lang="fi-FI" sz="1600" dirty="0"/>
              <a:t>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possible</a:t>
            </a:r>
            <a:r>
              <a:rPr lang="fi-FI" sz="1600" dirty="0"/>
              <a:t> </a:t>
            </a:r>
            <a:r>
              <a:rPr lang="fi-FI" sz="1600" dirty="0" err="1"/>
              <a:t>isomorphisms</a:t>
            </a: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Input: </a:t>
            </a:r>
            <a:r>
              <a:rPr lang="fi-FI" sz="1600" dirty="0" err="1"/>
              <a:t>Two</a:t>
            </a:r>
            <a:r>
              <a:rPr lang="fi-FI" sz="1600" dirty="0"/>
              <a:t> </a:t>
            </a:r>
            <a:r>
              <a:rPr lang="fi-FI" sz="1600" dirty="0" err="1"/>
              <a:t>Curvature</a:t>
            </a:r>
            <a:r>
              <a:rPr lang="fi-FI" sz="1600" dirty="0"/>
              <a:t> </a:t>
            </a:r>
            <a:r>
              <a:rPr lang="fi-FI" sz="1600" dirty="0" err="1"/>
              <a:t>Trees</a:t>
            </a: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err="1"/>
              <a:t>Examines</a:t>
            </a:r>
            <a:r>
              <a:rPr lang="fi-FI" sz="1600" dirty="0"/>
              <a:t>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subtree</a:t>
            </a:r>
            <a:r>
              <a:rPr lang="fi-FI" sz="1600" dirty="0"/>
              <a:t> </a:t>
            </a:r>
            <a:r>
              <a:rPr lang="fi-FI" sz="1600" dirty="0" err="1"/>
              <a:t>isomorphism</a:t>
            </a:r>
            <a:r>
              <a:rPr lang="fi-FI" sz="1600" dirty="0"/>
              <a:t> </a:t>
            </a:r>
            <a:r>
              <a:rPr lang="fi-FI" sz="1600" dirty="0" err="1"/>
              <a:t>between</a:t>
            </a:r>
            <a:r>
              <a:rPr lang="fi-FI" sz="1600" dirty="0"/>
              <a:t> </a:t>
            </a:r>
          </a:p>
          <a:p>
            <a:pPr>
              <a:lnSpc>
                <a:spcPct val="150000"/>
              </a:lnSpc>
            </a:pPr>
            <a:r>
              <a:rPr lang="fi-FI" sz="1600" dirty="0"/>
              <a:t>      </a:t>
            </a:r>
            <a:r>
              <a:rPr lang="fi-FI" sz="1600" dirty="0" err="1"/>
              <a:t>one</a:t>
            </a:r>
            <a:r>
              <a:rPr lang="fi-FI" sz="1600" dirty="0"/>
              <a:t> CT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nodes</a:t>
            </a:r>
            <a:r>
              <a:rPr lang="fi-FI" sz="1600" dirty="0"/>
              <a:t> &lt;- &gt; </a:t>
            </a:r>
            <a:r>
              <a:rPr lang="fi-FI" sz="1600" dirty="0" err="1"/>
              <a:t>another</a:t>
            </a:r>
            <a:r>
              <a:rPr lang="fi-FI" sz="1600" dirty="0"/>
              <a:t> </a:t>
            </a:r>
            <a:r>
              <a:rPr lang="fi-FI" sz="1600" dirty="0" err="1"/>
              <a:t>CT’s</a:t>
            </a:r>
            <a:r>
              <a:rPr lang="fi-FI" sz="1600" dirty="0"/>
              <a:t> </a:t>
            </a:r>
            <a:r>
              <a:rPr lang="fi-FI" sz="1600" dirty="0" err="1"/>
              <a:t>root</a:t>
            </a:r>
            <a:r>
              <a:rPr lang="fi-FI" sz="1600" dirty="0"/>
              <a:t> </a:t>
            </a:r>
            <a:r>
              <a:rPr lang="fi-FI" sz="1600" dirty="0" err="1"/>
              <a:t>node</a:t>
            </a:r>
            <a:endParaRPr lang="fi-FI" sz="1600" dirty="0"/>
          </a:p>
          <a:p>
            <a:pPr>
              <a:lnSpc>
                <a:spcPct val="150000"/>
              </a:lnSpc>
            </a:pPr>
            <a:r>
              <a:rPr lang="fi-FI" sz="1600" dirty="0"/>
              <a:t>      and </a:t>
            </a:r>
            <a:r>
              <a:rPr lang="fi-FI" sz="1600" dirty="0" err="1"/>
              <a:t>vice</a:t>
            </a:r>
            <a:r>
              <a:rPr lang="fi-FI" sz="1600" dirty="0"/>
              <a:t> </a:t>
            </a:r>
            <a:r>
              <a:rPr lang="fi-FI" sz="1600" dirty="0" err="1"/>
              <a:t>versa</a:t>
            </a:r>
            <a:r>
              <a:rPr lang="fi-FI" sz="1600" dirty="0"/>
              <a:t> </a:t>
            </a:r>
          </a:p>
          <a:p>
            <a:pPr>
              <a:lnSpc>
                <a:spcPct val="150000"/>
              </a:lnSpc>
            </a:pP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Output: Maximum </a:t>
            </a:r>
            <a:r>
              <a:rPr lang="fi-FI" sz="1600" dirty="0" err="1"/>
              <a:t>Subtree</a:t>
            </a:r>
            <a:r>
              <a:rPr lang="fi-FI" sz="1600" dirty="0"/>
              <a:t> </a:t>
            </a:r>
            <a:r>
              <a:rPr lang="fi-FI" sz="1600" dirty="0" err="1"/>
              <a:t>Similarity</a:t>
            </a:r>
            <a:r>
              <a:rPr lang="fi-FI" sz="1600" dirty="0"/>
              <a:t> </a:t>
            </a:r>
            <a:r>
              <a:rPr lang="fi-FI" sz="1600" dirty="0" err="1"/>
              <a:t>Isomorphism</a:t>
            </a:r>
            <a:r>
              <a:rPr lang="fi-FI" sz="1600" dirty="0"/>
              <a:t> </a:t>
            </a:r>
          </a:p>
          <a:p>
            <a:pPr>
              <a:lnSpc>
                <a:spcPct val="150000"/>
              </a:lnSpc>
            </a:pPr>
            <a:r>
              <a:rPr lang="fi-FI" sz="1600" dirty="0"/>
              <a:t>      </a:t>
            </a:r>
            <a:r>
              <a:rPr lang="fi-FI" sz="1600" dirty="0" err="1"/>
              <a:t>along</a:t>
            </a:r>
            <a:r>
              <a:rPr lang="fi-FI" sz="1600" dirty="0"/>
              <a:t> </a:t>
            </a:r>
            <a:r>
              <a:rPr lang="fi-FI" sz="1600" dirty="0" err="1"/>
              <a:t>its</a:t>
            </a:r>
            <a:r>
              <a:rPr lang="fi-FI" sz="1600" dirty="0"/>
              <a:t> </a:t>
            </a:r>
            <a:r>
              <a:rPr lang="fi-FI" sz="1600" dirty="0" err="1"/>
              <a:t>weight</a:t>
            </a:r>
            <a:r>
              <a:rPr lang="fi-FI" sz="1600" dirty="0"/>
              <a:t> 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90706F0-F676-4CE4-A7EE-F6AB96EF30A8}"/>
              </a:ext>
            </a:extLst>
          </p:cNvPr>
          <p:cNvGrpSpPr/>
          <p:nvPr/>
        </p:nvGrpSpPr>
        <p:grpSpPr>
          <a:xfrm>
            <a:off x="450004" y="715617"/>
            <a:ext cx="3416317" cy="3900993"/>
            <a:chOff x="2548194" y="1230952"/>
            <a:chExt cx="3507334" cy="3392359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4A65BC59-C400-48AF-AFB9-143D1019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194" y="1230952"/>
              <a:ext cx="3507334" cy="1254994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6550490-BF2B-4319-9922-9B9C85813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2087" y="2451798"/>
              <a:ext cx="2801548" cy="2171513"/>
            </a:xfrm>
            <a:prstGeom prst="rect">
              <a:avLst/>
            </a:prstGeom>
          </p:spPr>
        </p:pic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71B7DBF8-B56C-4254-BCD8-24333098A7FB}"/>
              </a:ext>
            </a:extLst>
          </p:cNvPr>
          <p:cNvSpPr/>
          <p:nvPr/>
        </p:nvSpPr>
        <p:spPr>
          <a:xfrm>
            <a:off x="3226960" y="4750840"/>
            <a:ext cx="4572000" cy="3824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 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DEF7151E-E356-41C9-A470-DDF4652DA7C7}"/>
              </a:ext>
            </a:extLst>
          </p:cNvPr>
          <p:cNvCxnSpPr>
            <a:cxnSpLocks/>
          </p:cNvCxnSpPr>
          <p:nvPr/>
        </p:nvCxnSpPr>
        <p:spPr>
          <a:xfrm flipH="1">
            <a:off x="2792896" y="1417983"/>
            <a:ext cx="1113182" cy="174597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3FE65BD2-DAB5-4F9C-B36D-1AD44BA92BF3}"/>
              </a:ext>
            </a:extLst>
          </p:cNvPr>
          <p:cNvCxnSpPr>
            <a:cxnSpLocks/>
          </p:cNvCxnSpPr>
          <p:nvPr/>
        </p:nvCxnSpPr>
        <p:spPr>
          <a:xfrm flipH="1">
            <a:off x="2773018" y="1384852"/>
            <a:ext cx="1133060" cy="6526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5FE7155F-7828-4626-A696-9D6E867D0627}"/>
              </a:ext>
            </a:extLst>
          </p:cNvPr>
          <p:cNvCxnSpPr>
            <a:cxnSpLocks/>
          </p:cNvCxnSpPr>
          <p:nvPr/>
        </p:nvCxnSpPr>
        <p:spPr>
          <a:xfrm flipV="1">
            <a:off x="1633330" y="4297018"/>
            <a:ext cx="2232991" cy="221973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417D8FAE-23BF-4D27-8B98-548189E1D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56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8" y="92384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 Algorithm 2 - MSSI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34192F4D-29A1-4732-A290-330136228A1E}"/>
                  </a:ext>
                </a:extLst>
              </p:cNvPr>
              <p:cNvSpPr txBox="1"/>
              <p:nvPr/>
            </p:nvSpPr>
            <p:spPr>
              <a:xfrm>
                <a:off x="4957481" y="1031700"/>
                <a:ext cx="4745403" cy="121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i-FI" sz="1800" dirty="0"/>
                  <a:t>To </a:t>
                </a:r>
                <a:r>
                  <a:rPr lang="fi-FI" sz="1800" dirty="0" err="1"/>
                  <a:t>find</a:t>
                </a:r>
                <a:r>
                  <a:rPr lang="fi-FI" sz="1800" dirty="0"/>
                  <a:t> MSSI </a:t>
                </a:r>
                <a:r>
                  <a:rPr lang="fi-FI" sz="1800" dirty="0" err="1"/>
                  <a:t>between</a:t>
                </a:r>
                <a:r>
                  <a:rPr lang="fi-FI" sz="1800" dirty="0"/>
                  <a:t> </a:t>
                </a:r>
                <a:r>
                  <a:rPr lang="fi-FI" sz="1800" dirty="0" err="1"/>
                  <a:t>two</a:t>
                </a:r>
                <a:r>
                  <a:rPr lang="fi-FI" sz="1800" dirty="0"/>
                  <a:t> </a:t>
                </a:r>
                <a:r>
                  <a:rPr lang="fi-FI" sz="1800" dirty="0" err="1"/>
                  <a:t>subtrees</a:t>
                </a:r>
                <a:endParaRPr lang="fi-FI" sz="1800" dirty="0"/>
              </a:p>
              <a:p>
                <a:pPr>
                  <a:lnSpc>
                    <a:spcPct val="150000"/>
                  </a:lnSpc>
                </a:pPr>
                <a:r>
                  <a:rPr lang="fi-FI" sz="1800" dirty="0" err="1"/>
                  <a:t>rooted</a:t>
                </a:r>
                <a:r>
                  <a:rPr lang="fi-FI" sz="1800" dirty="0"/>
                  <a:t> at u</a:t>
                </a:r>
                <a14:m>
                  <m:oMath xmlns:m="http://schemas.openxmlformats.org/officeDocument/2006/math">
                    <m:r>
                      <a:rPr lang="fi-F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i-F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i-FI" sz="1800" dirty="0"/>
                  <a:t>1 and v</a:t>
                </a:r>
                <a14:m>
                  <m:oMath xmlns:m="http://schemas.openxmlformats.org/officeDocument/2006/math">
                    <m:r>
                      <a:rPr lang="fi-F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i-F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i-FI" sz="1800" dirty="0"/>
                  <a:t>2 </a:t>
                </a:r>
              </a:p>
              <a:p>
                <a:pPr>
                  <a:lnSpc>
                    <a:spcPct val="150000"/>
                  </a:lnSpc>
                </a:pPr>
                <a:r>
                  <a:rPr lang="fi-FI" dirty="0"/>
                  <a:t> </a:t>
                </a:r>
              </a:p>
            </p:txBody>
          </p:sp>
        </mc:Choice>
        <mc:Fallback xmlns="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34192F4D-29A1-4732-A290-330136228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81" y="1031700"/>
                <a:ext cx="4745403" cy="1213474"/>
              </a:xfrm>
              <a:prstGeom prst="rect">
                <a:avLst/>
              </a:prstGeom>
              <a:blipFill>
                <a:blip r:embed="rId3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uva 9">
            <a:extLst>
              <a:ext uri="{FF2B5EF4-FFF2-40B4-BE49-F238E27FC236}">
                <a16:creationId xmlns:a16="http://schemas.microsoft.com/office/drawing/2014/main" id="{07613929-CC83-40EA-95EF-4864B4B62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6" y="1129748"/>
            <a:ext cx="3747952" cy="3877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EB01A8F-5B4E-44AA-9533-28528FEA49B7}"/>
                  </a:ext>
                </a:extLst>
              </p:cNvPr>
              <p:cNvSpPr txBox="1"/>
              <p:nvPr/>
            </p:nvSpPr>
            <p:spPr>
              <a:xfrm>
                <a:off x="4572000" y="3015223"/>
                <a:ext cx="4681090" cy="208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i-FI" sz="1800" dirty="0"/>
                  <a:t>  </a:t>
                </a:r>
                <a:r>
                  <a:rPr lang="fi-FI" sz="1800" dirty="0" err="1"/>
                  <a:t>Recursively</a:t>
                </a:r>
                <a:r>
                  <a:rPr lang="fi-FI" sz="1800" dirty="0"/>
                  <a:t> </a:t>
                </a:r>
                <a:r>
                  <a:rPr lang="fi-FI" sz="1800" dirty="0" err="1"/>
                  <a:t>matches</a:t>
                </a:r>
                <a:r>
                  <a:rPr lang="fi-FI" sz="1800" dirty="0"/>
                  <a:t> </a:t>
                </a:r>
                <a:r>
                  <a:rPr lang="fi-FI" sz="1800" dirty="0" err="1"/>
                  <a:t>the</a:t>
                </a:r>
                <a:r>
                  <a:rPr lang="fi-FI" sz="1800" dirty="0"/>
                  <a:t> </a:t>
                </a:r>
                <a:r>
                  <a:rPr lang="fi-FI" sz="1800" dirty="0" err="1"/>
                  <a:t>nodes</a:t>
                </a:r>
                <a:r>
                  <a:rPr lang="fi-FI" sz="1800" dirty="0"/>
                  <a:t> of </a:t>
                </a:r>
              </a:p>
              <a:p>
                <a:pPr>
                  <a:lnSpc>
                    <a:spcPct val="150000"/>
                  </a:lnSpc>
                </a:pPr>
                <a:r>
                  <a:rPr lang="fi-FI" sz="1800" dirty="0"/>
                  <a:t>       </a:t>
                </a:r>
                <a:r>
                  <a:rPr lang="fi-FI" sz="1800" dirty="0" err="1"/>
                  <a:t>rooted</a:t>
                </a:r>
                <a:r>
                  <a:rPr lang="fi-FI" sz="1800" dirty="0"/>
                  <a:t> </a:t>
                </a:r>
                <a:r>
                  <a:rPr lang="fi-FI" sz="1800" dirty="0" err="1"/>
                  <a:t>subtrees</a:t>
                </a:r>
                <a:r>
                  <a:rPr lang="fi-FI" sz="1800" dirty="0"/>
                  <a:t> at u </a:t>
                </a:r>
                <a14:m>
                  <m:oMath xmlns:m="http://schemas.openxmlformats.org/officeDocument/2006/math">
                    <m:r>
                      <a:rPr lang="fi-FI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i-FI" sz="1800" dirty="0"/>
                  <a:t> </a:t>
                </a:r>
                <a14:m>
                  <m:oMath xmlns:m="http://schemas.openxmlformats.org/officeDocument/2006/math">
                    <m:r>
                      <a:rPr lang="fi-FI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i-F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fi-FI" sz="1800" dirty="0"/>
                  <a:t>and v</a:t>
                </a:r>
                <a:r>
                  <a:rPr lang="fi-FI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i-F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i-FI" sz="1800" dirty="0"/>
                  <a:t> </a:t>
                </a:r>
                <a14:m>
                  <m:oMath xmlns:m="http://schemas.openxmlformats.org/officeDocument/2006/math">
                    <m:r>
                      <a:rPr lang="fi-FI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i-FI" sz="1800" dirty="0"/>
                  <a:t>2 and</a:t>
                </a:r>
              </a:p>
              <a:p>
                <a:pPr>
                  <a:lnSpc>
                    <a:spcPct val="150000"/>
                  </a:lnSpc>
                </a:pPr>
                <a:r>
                  <a:rPr lang="fi-FI" sz="1800" dirty="0"/>
                  <a:t>       </a:t>
                </a:r>
                <a:r>
                  <a:rPr lang="fi-FI" sz="1800" dirty="0" err="1"/>
                  <a:t>returns</a:t>
                </a:r>
                <a:r>
                  <a:rPr lang="fi-FI" sz="1800" dirty="0"/>
                  <a:t> </a:t>
                </a:r>
                <a:r>
                  <a:rPr lang="fi-FI" sz="1800" dirty="0" err="1"/>
                  <a:t>their</a:t>
                </a:r>
                <a:r>
                  <a:rPr lang="fi-FI" sz="1800" dirty="0"/>
                  <a:t> </a:t>
                </a:r>
                <a:r>
                  <a:rPr lang="fi-FI" sz="1800" dirty="0" err="1"/>
                  <a:t>maximum</a:t>
                </a:r>
                <a:r>
                  <a:rPr lang="fi-FI" sz="1800" dirty="0"/>
                  <a:t> </a:t>
                </a:r>
                <a:r>
                  <a:rPr lang="fi-FI" sz="1800" dirty="0" err="1"/>
                  <a:t>similarity</a:t>
                </a:r>
                <a:endParaRPr lang="fi-FI" sz="1800" dirty="0"/>
              </a:p>
              <a:p>
                <a:pPr>
                  <a:lnSpc>
                    <a:spcPct val="150000"/>
                  </a:lnSpc>
                </a:pPr>
                <a:r>
                  <a:rPr lang="fi-FI" sz="1800" dirty="0"/>
                  <a:t>       </a:t>
                </a:r>
                <a:r>
                  <a:rPr lang="fi-FI" sz="1800" dirty="0" err="1"/>
                  <a:t>ismorphism</a:t>
                </a:r>
                <a:endParaRPr lang="fi-FI" sz="1800" dirty="0"/>
              </a:p>
              <a:p>
                <a:pPr>
                  <a:lnSpc>
                    <a:spcPct val="150000"/>
                  </a:lnSpc>
                </a:pPr>
                <a:r>
                  <a:rPr lang="fi-FI" sz="1600" dirty="0"/>
                  <a:t> </a:t>
                </a:r>
              </a:p>
            </p:txBody>
          </p:sp>
        </mc:Choice>
        <mc:Fallback xmlns=""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EB01A8F-5B4E-44AA-9533-28528FEA4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15223"/>
                <a:ext cx="4681090" cy="2085956"/>
              </a:xfrm>
              <a:prstGeom prst="rect">
                <a:avLst/>
              </a:prstGeom>
              <a:blipFill>
                <a:blip r:embed="rId5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6C94840F-2E8E-41C6-BDDE-E392FBF38C40}"/>
              </a:ext>
            </a:extLst>
          </p:cNvPr>
          <p:cNvCxnSpPr>
            <a:cxnSpLocks/>
          </p:cNvCxnSpPr>
          <p:nvPr/>
        </p:nvCxnSpPr>
        <p:spPr>
          <a:xfrm flipH="1" flipV="1">
            <a:off x="3137452" y="3329612"/>
            <a:ext cx="1863173" cy="37888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64552CA-06CA-4B5D-A183-9FEAE81FD6CF}"/>
              </a:ext>
            </a:extLst>
          </p:cNvPr>
          <p:cNvCxnSpPr>
            <a:cxnSpLocks/>
          </p:cNvCxnSpPr>
          <p:nvPr/>
        </p:nvCxnSpPr>
        <p:spPr>
          <a:xfrm flipH="1" flipV="1">
            <a:off x="3137452" y="3475384"/>
            <a:ext cx="1863173" cy="23311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53272A6-D0EE-4AE0-89DA-69FABB216796}"/>
              </a:ext>
            </a:extLst>
          </p:cNvPr>
          <p:cNvCxnSpPr>
            <a:cxnSpLocks/>
          </p:cNvCxnSpPr>
          <p:nvPr/>
        </p:nvCxnSpPr>
        <p:spPr>
          <a:xfrm flipV="1">
            <a:off x="1875234" y="4196954"/>
            <a:ext cx="3125391" cy="6465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BD3F4B0-447D-4476-882D-6F514DE2D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02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1" y="27236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Dynamic Space Warping (DSW)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34604" y="499850"/>
            <a:ext cx="8938143" cy="18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Dynamic</a:t>
            </a:r>
            <a:r>
              <a:rPr lang="fi-FI" sz="2000" dirty="0"/>
              <a:t> </a:t>
            </a:r>
            <a:r>
              <a:rPr lang="fi-FI" sz="2000" dirty="0" err="1"/>
              <a:t>matching</a:t>
            </a:r>
            <a:r>
              <a:rPr lang="fi-FI" sz="2000" dirty="0"/>
              <a:t> </a:t>
            </a:r>
            <a:r>
              <a:rPr lang="fi-FI" sz="2000" dirty="0" err="1"/>
              <a:t>method</a:t>
            </a:r>
            <a:r>
              <a:rPr lang="fi-FI" sz="2000" dirty="0"/>
              <a:t> for TAR </a:t>
            </a:r>
            <a:r>
              <a:rPr lang="fi-FI" sz="2000" dirty="0" err="1"/>
              <a:t>based</a:t>
            </a:r>
            <a:r>
              <a:rPr lang="fi-FI" sz="2000" dirty="0"/>
              <a:t> </a:t>
            </a:r>
            <a:r>
              <a:rPr lang="fi-FI" sz="2000" dirty="0" err="1"/>
              <a:t>similarity</a:t>
            </a:r>
            <a:r>
              <a:rPr lang="fi-FI" sz="2000" dirty="0"/>
              <a:t> </a:t>
            </a:r>
            <a:r>
              <a:rPr lang="fi-FI" sz="2000" dirty="0" err="1"/>
              <a:t>function</a:t>
            </a:r>
            <a:r>
              <a:rPr lang="fi-FI" sz="2000" dirty="0"/>
              <a:t> </a:t>
            </a:r>
            <a:r>
              <a:rPr lang="fi-FI" sz="2000" dirty="0" err="1"/>
              <a:t>calculation</a:t>
            </a:r>
            <a:r>
              <a:rPr lang="fi-FI" sz="2000" dirty="0"/>
              <a:t>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    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nodes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Distance</a:t>
            </a:r>
            <a:r>
              <a:rPr lang="fi-FI" sz="2000" dirty="0"/>
              <a:t> </a:t>
            </a:r>
            <a:r>
              <a:rPr lang="fi-FI" sz="2000" dirty="0" err="1"/>
              <a:t>Table</a:t>
            </a:r>
            <a:r>
              <a:rPr lang="fi-FI" sz="2000" dirty="0"/>
              <a:t> (DT) </a:t>
            </a:r>
            <a:r>
              <a:rPr lang="fi-FI" sz="2000" dirty="0" err="1"/>
              <a:t>used</a:t>
            </a:r>
            <a:r>
              <a:rPr lang="fi-FI" sz="2000" dirty="0"/>
              <a:t> to  </a:t>
            </a:r>
            <a:r>
              <a:rPr lang="fi-FI" sz="2000" dirty="0" err="1"/>
              <a:t>find</a:t>
            </a:r>
            <a:r>
              <a:rPr lang="fi-FI" sz="2000" dirty="0"/>
              <a:t> (</a:t>
            </a:r>
            <a:r>
              <a:rPr lang="fi-FI" sz="2000" dirty="0" err="1"/>
              <a:t>calculate</a:t>
            </a:r>
            <a:r>
              <a:rPr lang="fi-FI" sz="2000" dirty="0"/>
              <a:t>) </a:t>
            </a:r>
            <a:r>
              <a:rPr lang="fi-FI" sz="2000" dirty="0" err="1"/>
              <a:t>Optimal</a:t>
            </a:r>
            <a:r>
              <a:rPr lang="fi-FI" sz="2000" dirty="0"/>
              <a:t> </a:t>
            </a:r>
            <a:r>
              <a:rPr lang="fi-FI" sz="2000" dirty="0" err="1"/>
              <a:t>Correspondence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points</a:t>
            </a:r>
            <a:r>
              <a:rPr lang="fi-FI" sz="2000" dirty="0"/>
              <a:t> of </a:t>
            </a:r>
            <a:r>
              <a:rPr lang="fi-FI" sz="2000" dirty="0" err="1"/>
              <a:t>two</a:t>
            </a:r>
            <a:r>
              <a:rPr lang="fi-FI" sz="2000" dirty="0"/>
              <a:t> </a:t>
            </a:r>
            <a:r>
              <a:rPr lang="fi-FI" sz="2000" dirty="0" err="1"/>
              <a:t>boundaries</a:t>
            </a:r>
            <a:endParaRPr lang="fi-FI" sz="12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DCFCFD-2FB0-4C27-8DFA-3B1738880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2" y="2829959"/>
            <a:ext cx="2366485" cy="19219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B9DA8B5-F353-4621-AE5E-8C41E52F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244" y="2878398"/>
            <a:ext cx="2646504" cy="21502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1E98B1-B38C-4476-B929-BD1989BAB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479" y="2261865"/>
            <a:ext cx="2366486" cy="2338217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4C1F516-22D3-482E-8866-2B8F9A7F3230}"/>
              </a:ext>
            </a:extLst>
          </p:cNvPr>
          <p:cNvGrpSpPr/>
          <p:nvPr/>
        </p:nvGrpSpPr>
        <p:grpSpPr>
          <a:xfrm>
            <a:off x="2032764" y="2952873"/>
            <a:ext cx="538333" cy="581712"/>
            <a:chOff x="1799067" y="1385338"/>
            <a:chExt cx="538333" cy="581712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3C6AD8D7-06E4-4482-9D8D-2222CDE9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9067" y="1603014"/>
              <a:ext cx="538333" cy="364036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547402AB-85F1-4ADA-97CB-FDC629EFF3B3}"/>
                </a:ext>
              </a:extLst>
            </p:cNvPr>
            <p:cNvSpPr txBox="1"/>
            <p:nvPr/>
          </p:nvSpPr>
          <p:spPr>
            <a:xfrm>
              <a:off x="1799067" y="138533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/>
                <a:t>TAR</a:t>
              </a:r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F27933B4-C4E1-40A6-AEAD-FFD537B2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552" y="3011849"/>
            <a:ext cx="536494" cy="560881"/>
          </a:xfrm>
          <a:prstGeom prst="rect">
            <a:avLst/>
          </a:prstGeom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A9DD4330-1703-4C92-A3D6-E9D7146EE33E}"/>
              </a:ext>
            </a:extLst>
          </p:cNvPr>
          <p:cNvCxnSpPr>
            <a:cxnSpLocks/>
          </p:cNvCxnSpPr>
          <p:nvPr/>
        </p:nvCxnSpPr>
        <p:spPr>
          <a:xfrm flipH="1" flipV="1">
            <a:off x="5727029" y="2656401"/>
            <a:ext cx="1195149" cy="619324"/>
          </a:xfrm>
          <a:prstGeom prst="line">
            <a:avLst/>
          </a:prstGeom>
          <a:ln w="15875">
            <a:solidFill>
              <a:srgbClr val="FF0000"/>
            </a:solidFill>
            <a:prstDash val="lg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A23D2FE4-174B-4A6E-8C8F-AB79C3AA3877}"/>
              </a:ext>
            </a:extLst>
          </p:cNvPr>
          <p:cNvCxnSpPr>
            <a:cxnSpLocks/>
          </p:cNvCxnSpPr>
          <p:nvPr/>
        </p:nvCxnSpPr>
        <p:spPr>
          <a:xfrm flipH="1" flipV="1">
            <a:off x="2571097" y="3275724"/>
            <a:ext cx="1041382" cy="135016"/>
          </a:xfrm>
          <a:prstGeom prst="line">
            <a:avLst/>
          </a:prstGeom>
          <a:ln w="15875">
            <a:solidFill>
              <a:srgbClr val="FF0000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BCBF0FC-7DE5-45BC-B6E7-97C4184E5E49}"/>
              </a:ext>
            </a:extLst>
          </p:cNvPr>
          <p:cNvCxnSpPr/>
          <p:nvPr/>
        </p:nvCxnSpPr>
        <p:spPr>
          <a:xfrm>
            <a:off x="1765852" y="3199094"/>
            <a:ext cx="32136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B2D01BAE-2B1B-4646-8F80-8F2C24B03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5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38" y="28117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DSW - Distance Table working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/>
              <p:nvPr/>
            </p:nvSpPr>
            <p:spPr>
              <a:xfrm>
                <a:off x="4356768" y="953801"/>
                <a:ext cx="4787232" cy="407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i-FI" sz="1600" dirty="0"/>
                  <a:t>-</a:t>
                </a:r>
                <a:r>
                  <a:rPr lang="fi-FI" sz="1600" dirty="0" err="1"/>
                  <a:t>Starting</a:t>
                </a:r>
                <a:r>
                  <a:rPr lang="fi-FI" sz="1600" dirty="0"/>
                  <a:t> at an </a:t>
                </a:r>
                <a:r>
                  <a:rPr lang="fi-FI" sz="1600" dirty="0" err="1"/>
                  <a:t>arbitare</a:t>
                </a:r>
                <a:r>
                  <a:rPr lang="fi-FI" sz="1600" dirty="0"/>
                  <a:t> TAR </a:t>
                </a:r>
                <a:r>
                  <a:rPr lang="fi-FI" sz="1600" dirty="0" err="1"/>
                  <a:t>point</a:t>
                </a:r>
                <a:r>
                  <a:rPr lang="fi-FI" sz="1600" dirty="0"/>
                  <a:t> for A and B </a:t>
                </a:r>
                <a:r>
                  <a:rPr lang="fi-FI" sz="1600" dirty="0" err="1"/>
                  <a:t>contours</a:t>
                </a:r>
                <a:r>
                  <a:rPr lang="fi-FI" sz="1600" dirty="0"/>
                  <a:t>, </a:t>
                </a:r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distance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table</a:t>
                </a:r>
                <a:r>
                  <a:rPr lang="fi-FI" sz="1600" dirty="0"/>
                  <a:t> DT is </a:t>
                </a:r>
                <a:r>
                  <a:rPr lang="fi-FI" sz="1600" dirty="0" err="1"/>
                  <a:t>searched</a:t>
                </a:r>
                <a:r>
                  <a:rPr lang="fi-FI" sz="1600" dirty="0"/>
                  <a:t> </a:t>
                </a:r>
                <a:r>
                  <a:rPr lang="fi-FI" sz="1600" dirty="0" err="1"/>
                  <a:t>through</a:t>
                </a:r>
                <a:r>
                  <a:rPr lang="fi-FI" sz="1600" dirty="0"/>
                  <a:t> </a:t>
                </a:r>
                <a:r>
                  <a:rPr lang="fi-FI" sz="1600" dirty="0" err="1"/>
                  <a:t>predefined</a:t>
                </a:r>
                <a:r>
                  <a:rPr lang="fi-FI" sz="1600" dirty="0"/>
                  <a:t> </a:t>
                </a:r>
                <a:r>
                  <a:rPr lang="fi-FI" sz="1600" dirty="0" err="1"/>
                  <a:t>diagonal</a:t>
                </a:r>
                <a:r>
                  <a:rPr lang="fi-FI" sz="1600" dirty="0"/>
                  <a:t> </a:t>
                </a:r>
                <a:r>
                  <a:rPr lang="fi-FI" sz="1600" dirty="0" err="1"/>
                  <a:t>window</a:t>
                </a:r>
                <a:r>
                  <a:rPr lang="fi-FI" sz="1600" dirty="0"/>
                  <a:t> </a:t>
                </a:r>
                <a14:m>
                  <m:oMath xmlns:m="http://schemas.openxmlformats.org/officeDocument/2006/math">
                    <m:r>
                      <a:rPr lang="fi-FI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fi-FI" sz="1600" dirty="0"/>
              </a:p>
              <a:p>
                <a:pPr>
                  <a:lnSpc>
                    <a:spcPct val="150000"/>
                  </a:lnSpc>
                </a:pPr>
                <a:endParaRPr lang="en" dirty="0"/>
              </a:p>
              <a:p>
                <a:pPr>
                  <a:lnSpc>
                    <a:spcPct val="150000"/>
                  </a:lnSpc>
                </a:pPr>
                <a:r>
                  <a:rPr lang="en" sz="1600" dirty="0"/>
                  <a:t>-Only the elements of DT that fall within </a:t>
                </a:r>
                <a14:m>
                  <m:oMath xmlns:m="http://schemas.openxmlformats.org/officeDocument/2006/math">
                    <m:r>
                      <a:rPr lang="fi-FI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" sz="1600" dirty="0"/>
                  <a:t> are updated during the DSW search</a:t>
                </a:r>
                <a:r>
                  <a:rPr lang="en" dirty="0"/>
                  <a:t> </a:t>
                </a:r>
                <a:endParaRPr lang="en" sz="1600" dirty="0"/>
              </a:p>
              <a:p>
                <a:pPr>
                  <a:lnSpc>
                    <a:spcPct val="150000"/>
                  </a:lnSpc>
                </a:pPr>
                <a:r>
                  <a:rPr lang="fi-FI" sz="1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i-FI" sz="1600" dirty="0"/>
                  <a:t>-</a:t>
                </a:r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least</a:t>
                </a:r>
                <a:r>
                  <a:rPr lang="fi-FI" sz="1600" dirty="0"/>
                  <a:t> </a:t>
                </a:r>
                <a:r>
                  <a:rPr lang="fi-FI" sz="1600" dirty="0" err="1"/>
                  <a:t>cost</a:t>
                </a:r>
                <a:r>
                  <a:rPr lang="fi-FI" sz="1600" dirty="0"/>
                  <a:t> </a:t>
                </a:r>
                <a:r>
                  <a:rPr lang="fi-FI" sz="1600" dirty="0" err="1"/>
                  <a:t>path</a:t>
                </a:r>
                <a:r>
                  <a:rPr lang="fi-FI" sz="1600" dirty="0"/>
                  <a:t> is </a:t>
                </a:r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value</a:t>
                </a:r>
                <a:r>
                  <a:rPr lang="fi-FI" sz="1600" dirty="0"/>
                  <a:t> of </a:t>
                </a:r>
                <a:r>
                  <a:rPr lang="fi-FI" sz="1600" dirty="0" err="1"/>
                  <a:t>element</a:t>
                </a:r>
                <a:r>
                  <a:rPr lang="fi-FI" sz="1600" dirty="0"/>
                  <a:t> DT (N,N), </a:t>
                </a:r>
                <a:r>
                  <a:rPr lang="fi-FI" sz="1600" dirty="0" err="1"/>
                  <a:t>corresponding</a:t>
                </a:r>
                <a:r>
                  <a:rPr lang="fi-FI" sz="1600" dirty="0"/>
                  <a:t> </a:t>
                </a:r>
                <a:r>
                  <a:rPr lang="fi-FI" sz="1600" dirty="0" err="1"/>
                  <a:t>best</a:t>
                </a:r>
                <a:r>
                  <a:rPr lang="fi-FI" sz="1600" dirty="0"/>
                  <a:t> </a:t>
                </a:r>
                <a:r>
                  <a:rPr lang="fi-FI" sz="1600" dirty="0" err="1"/>
                  <a:t>matching</a:t>
                </a:r>
                <a:r>
                  <a:rPr lang="fi-FI" sz="1600" dirty="0"/>
                  <a:t> </a:t>
                </a:r>
                <a:r>
                  <a:rPr lang="fi-FI" sz="1600" dirty="0" err="1"/>
                  <a:t>between</a:t>
                </a:r>
                <a:r>
                  <a:rPr lang="fi-FI" sz="1600" dirty="0"/>
                  <a:t> </a:t>
                </a:r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two</a:t>
                </a:r>
                <a:r>
                  <a:rPr lang="fi-FI" sz="1600" dirty="0"/>
                  <a:t> TAR </a:t>
                </a:r>
                <a:r>
                  <a:rPr lang="fi-FI" sz="1600" dirty="0" err="1"/>
                  <a:t>points</a:t>
                </a:r>
                <a:r>
                  <a:rPr lang="fi-FI" sz="1600" dirty="0"/>
                  <a:t>, </a:t>
                </a:r>
                <a:r>
                  <a:rPr lang="fi-FI" sz="1600" dirty="0" err="1"/>
                  <a:t>according</a:t>
                </a:r>
                <a:r>
                  <a:rPr lang="fi-FI" sz="1600" dirty="0"/>
                  <a:t> to </a:t>
                </a:r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selected</a:t>
                </a:r>
                <a:r>
                  <a:rPr lang="fi-FI" sz="1600" dirty="0"/>
                  <a:t> </a:t>
                </a:r>
                <a:r>
                  <a:rPr lang="fi-FI" sz="1600" dirty="0" err="1"/>
                  <a:t>starting</a:t>
                </a:r>
                <a:r>
                  <a:rPr lang="fi-FI" sz="1600" dirty="0"/>
                  <a:t> </a:t>
                </a:r>
                <a:r>
                  <a:rPr lang="fi-FI" sz="1600" dirty="0" err="1"/>
                  <a:t>points</a:t>
                </a:r>
                <a:r>
                  <a:rPr lang="fi-FI" sz="1600" dirty="0"/>
                  <a:t>.</a:t>
                </a:r>
              </a:p>
            </p:txBody>
          </p:sp>
        </mc:Choice>
        <mc:Fallback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68" y="953801"/>
                <a:ext cx="4787232" cy="4071051"/>
              </a:xfrm>
              <a:prstGeom prst="rect">
                <a:avLst/>
              </a:prstGeom>
              <a:blipFill>
                <a:blip r:embed="rId3"/>
                <a:stretch>
                  <a:fillRect l="-529" b="-62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uva 2">
            <a:extLst>
              <a:ext uri="{FF2B5EF4-FFF2-40B4-BE49-F238E27FC236}">
                <a16:creationId xmlns:a16="http://schemas.microsoft.com/office/drawing/2014/main" id="{D0DC05CF-4888-4B58-B548-C78A96A2A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11" y="1014645"/>
            <a:ext cx="3575639" cy="3527385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4A0858-A0F0-4658-AB3D-ED802495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C8505D65-5609-054A-921B-3F64056905E8}"/>
              </a:ext>
            </a:extLst>
          </p:cNvPr>
          <p:cNvCxnSpPr>
            <a:cxnSpLocks/>
          </p:cNvCxnSpPr>
          <p:nvPr/>
        </p:nvCxnSpPr>
        <p:spPr>
          <a:xfrm>
            <a:off x="960120" y="1531620"/>
            <a:ext cx="297180" cy="262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172F6CC-0BE3-BD4B-A78A-294BD4C0E498}"/>
              </a:ext>
            </a:extLst>
          </p:cNvPr>
          <p:cNvCxnSpPr>
            <a:cxnSpLocks/>
          </p:cNvCxnSpPr>
          <p:nvPr/>
        </p:nvCxnSpPr>
        <p:spPr>
          <a:xfrm flipH="1" flipV="1">
            <a:off x="3703320" y="4194810"/>
            <a:ext cx="194310" cy="240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0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6" y="210005"/>
            <a:ext cx="8352928" cy="840053"/>
          </a:xfrm>
        </p:spPr>
        <p:txBody>
          <a:bodyPr/>
          <a:lstStyle/>
          <a:p>
            <a:pPr algn="ctr"/>
            <a:r>
              <a:rPr lang="fi-FI" sz="2400" b="0" dirty="0" err="1"/>
              <a:t>Computational</a:t>
            </a:r>
            <a:r>
              <a:rPr lang="fi-FI" sz="2400" b="0" dirty="0"/>
              <a:t> </a:t>
            </a:r>
            <a:r>
              <a:rPr lang="fi-FI" sz="2400" b="0" dirty="0" err="1"/>
              <a:t>Complexity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77FBF8-C7CD-974C-8094-7F145549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537230"/>
            <a:ext cx="8543311" cy="3480594"/>
          </a:xfrm>
        </p:spPr>
        <p:txBody>
          <a:bodyPr/>
          <a:lstStyle/>
          <a:p>
            <a:pPr marL="0" lvl="0" indent="0">
              <a:buClr>
                <a:srgbClr val="008C99"/>
              </a:buClr>
              <a:buNone/>
              <a:defRPr/>
            </a:pPr>
            <a:r>
              <a:rPr lang="fi-FI" dirty="0" err="1"/>
              <a:t>Complexity</a:t>
            </a:r>
            <a:r>
              <a:rPr lang="fi-FI" dirty="0"/>
              <a:t> of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stage</a:t>
            </a:r>
            <a:r>
              <a:rPr lang="fi-FI" dirty="0"/>
              <a:t> is </a:t>
            </a:r>
            <a:r>
              <a:rPr lang="fi-FI" dirty="0" err="1"/>
              <a:t>evaluated</a:t>
            </a:r>
            <a:r>
              <a:rPr lang="fi-FI" dirty="0"/>
              <a:t> </a:t>
            </a:r>
            <a:r>
              <a:rPr lang="fi-FI" dirty="0" err="1"/>
              <a:t>separately</a:t>
            </a:r>
            <a:r>
              <a:rPr lang="fi-FI" dirty="0"/>
              <a:t>: </a:t>
            </a:r>
          </a:p>
          <a:p>
            <a:pPr marL="0" lvl="0" indent="0">
              <a:buClr>
                <a:srgbClr val="008C99"/>
              </a:buClr>
              <a:buNone/>
              <a:defRPr/>
            </a:pPr>
            <a:endParaRPr lang="fi-FI" dirty="0"/>
          </a:p>
          <a:p>
            <a:pPr lvl="1">
              <a:buClr>
                <a:srgbClr val="008C99"/>
              </a:buClr>
              <a:defRPr/>
            </a:pPr>
            <a:r>
              <a:rPr lang="fi-FI" dirty="0"/>
              <a:t>Image </a:t>
            </a:r>
            <a:r>
              <a:rPr lang="fi-FI" dirty="0" err="1"/>
              <a:t>query</a:t>
            </a:r>
            <a:r>
              <a:rPr lang="fi-FI" dirty="0"/>
              <a:t> </a:t>
            </a:r>
          </a:p>
          <a:p>
            <a:pPr lvl="1">
              <a:buClr>
                <a:srgbClr val="008C99"/>
              </a:buClr>
              <a:defRPr/>
            </a:pPr>
            <a:r>
              <a:rPr lang="fi-FI" dirty="0" err="1"/>
              <a:t>Curvatre</a:t>
            </a:r>
            <a:r>
              <a:rPr lang="fi-FI" dirty="0"/>
              <a:t> </a:t>
            </a:r>
            <a:r>
              <a:rPr lang="fi-FI" dirty="0" err="1"/>
              <a:t>Trees</a:t>
            </a:r>
            <a:r>
              <a:rPr lang="fi-FI" dirty="0"/>
              <a:t> </a:t>
            </a:r>
            <a:r>
              <a:rPr lang="fi-FI" dirty="0" err="1"/>
              <a:t>Matching</a:t>
            </a:r>
            <a:r>
              <a:rPr lang="fi-FI" dirty="0"/>
              <a:t> (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critical</a:t>
            </a:r>
            <a:r>
              <a:rPr lang="fi-FI" dirty="0"/>
              <a:t>)</a:t>
            </a:r>
          </a:p>
          <a:p>
            <a:pPr lvl="1">
              <a:buClr>
                <a:srgbClr val="008C99"/>
              </a:buClr>
              <a:defRPr/>
            </a:pPr>
            <a:r>
              <a:rPr lang="fi-FI" dirty="0" err="1"/>
              <a:t>Images</a:t>
            </a:r>
            <a:r>
              <a:rPr lang="fi-FI" dirty="0"/>
              <a:t> </a:t>
            </a:r>
            <a:r>
              <a:rPr lang="fi-FI" dirty="0" err="1"/>
              <a:t>retrieval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database</a:t>
            </a:r>
            <a:r>
              <a:rPr lang="fi-FI" dirty="0"/>
              <a:t> (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calculated</a:t>
            </a:r>
            <a:r>
              <a:rPr lang="fi-FI" dirty="0"/>
              <a:t> </a:t>
            </a:r>
            <a:r>
              <a:rPr lang="fi-FI" dirty="0" err="1"/>
              <a:t>prior</a:t>
            </a:r>
            <a:r>
              <a:rPr lang="fi-FI" dirty="0"/>
              <a:t> </a:t>
            </a:r>
            <a:r>
              <a:rPr lang="fi-FI" dirty="0" err="1"/>
              <a:t>matching</a:t>
            </a:r>
            <a:r>
              <a:rPr lang="fi-FI" dirty="0"/>
              <a:t>)</a:t>
            </a:r>
          </a:p>
          <a:p>
            <a:pPr marL="0" lvl="0" indent="0">
              <a:buClr>
                <a:srgbClr val="008C99"/>
              </a:buClr>
              <a:buNone/>
              <a:defRPr/>
            </a:pPr>
            <a:endParaRPr lang="fi-FI" dirty="0"/>
          </a:p>
          <a:p>
            <a:pPr lvl="0">
              <a:buClr>
                <a:srgbClr val="008C99"/>
              </a:buClr>
              <a:defRPr/>
            </a:pPr>
            <a:endParaRPr lang="fi-FI" dirty="0"/>
          </a:p>
          <a:p>
            <a:pPr marL="0" lvl="0" indent="0">
              <a:buClr>
                <a:srgbClr val="008C99"/>
              </a:buClr>
              <a:buNone/>
              <a:defRPr/>
            </a:pPr>
            <a:endParaRPr lang="fi-FI" b="0" dirty="0"/>
          </a:p>
          <a:p>
            <a:pPr marL="0" indent="0">
              <a:buNone/>
            </a:pPr>
            <a:r>
              <a:rPr lang="fi-FI" dirty="0"/>
              <a:t>  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C6A2C-B86B-654C-A431-05999E51A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D4D4D4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Esityksen nimi / Tekijä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83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71"/>
            <a:ext cx="8352928" cy="840053"/>
          </a:xfrm>
        </p:spPr>
        <p:txBody>
          <a:bodyPr/>
          <a:lstStyle/>
          <a:p>
            <a:r>
              <a:rPr lang="fi-FI" sz="2400" b="0" dirty="0"/>
              <a:t>		</a:t>
            </a:r>
            <a:r>
              <a:rPr lang="fi-FI" sz="2400" b="0" dirty="0" err="1"/>
              <a:t>Computational</a:t>
            </a:r>
            <a:r>
              <a:rPr lang="fi-FI" dirty="0"/>
              <a:t> </a:t>
            </a:r>
            <a:r>
              <a:rPr lang="fi-FI" sz="2400" b="0" dirty="0" err="1"/>
              <a:t>Complexity</a:t>
            </a:r>
            <a:r>
              <a:rPr lang="fi-FI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777FBF8-C7CD-974C-8094-7F1455494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788060"/>
                <a:ext cx="8543311" cy="4138880"/>
              </a:xfrm>
            </p:spPr>
            <p:txBody>
              <a:bodyPr anchor="ctr"/>
              <a:lstStyle/>
              <a:p>
                <a:pPr algn="ctr"/>
                <a:endParaRPr lang="fi-FI" dirty="0"/>
              </a:p>
              <a:p>
                <a:endParaRPr lang="fi-FI" dirty="0"/>
              </a:p>
              <a:p>
                <a:pPr marL="0" indent="0" algn="ctr">
                  <a:buNone/>
                </a:pPr>
                <a:r>
                  <a:rPr lang="fi-FI" dirty="0"/>
                  <a:t>TAR- </a:t>
                </a:r>
                <a:r>
                  <a:rPr lang="fi-FI" dirty="0" err="1"/>
                  <a:t>complexity</a:t>
                </a:r>
                <a:r>
                  <a:rPr lang="fi-FI" dirty="0"/>
                  <a:t> </a:t>
                </a:r>
                <a:r>
                  <a:rPr lang="fi-FI" dirty="0" err="1"/>
                  <a:t>with</a:t>
                </a:r>
                <a:r>
                  <a:rPr lang="fi-FI" dirty="0"/>
                  <a:t> </a:t>
                </a:r>
                <a:r>
                  <a:rPr lang="fi-FI" dirty="0" err="1"/>
                  <a:t>different</a:t>
                </a:r>
                <a:r>
                  <a:rPr lang="fi-FI" dirty="0"/>
                  <a:t> </a:t>
                </a:r>
                <a:r>
                  <a:rPr lang="fi-FI" dirty="0" err="1"/>
                  <a:t>triangle</a:t>
                </a:r>
                <a:r>
                  <a:rPr lang="fi-FI" dirty="0"/>
                  <a:t> side </a:t>
                </a:r>
                <a:r>
                  <a:rPr lang="fi-FI" dirty="0" err="1"/>
                  <a:t>lenghts</a:t>
                </a:r>
                <a:r>
                  <a:rPr lang="fi-FI" dirty="0"/>
                  <a:t>:</a:t>
                </a:r>
              </a:p>
              <a:p>
                <a:pPr marL="0" indent="0" algn="ctr">
                  <a:buNone/>
                </a:pPr>
                <a:r>
                  <a:rPr lang="fi-FI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i-FI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b="1" dirty="0"/>
                  <a:t> </a:t>
                </a:r>
              </a:p>
              <a:p>
                <a:pPr marL="0" indent="0">
                  <a:buNone/>
                </a:pPr>
                <a:r>
                  <a:rPr lang="fi-FI" dirty="0"/>
                  <a:t>		                 </a:t>
                </a:r>
                <a:r>
                  <a:rPr lang="fi-FI" sz="1600" dirty="0"/>
                  <a:t>N – </a:t>
                </a:r>
                <a:r>
                  <a:rPr lang="fi-FI" sz="1600" dirty="0" err="1"/>
                  <a:t>number</a:t>
                </a:r>
                <a:r>
                  <a:rPr lang="fi-FI" sz="1600" dirty="0"/>
                  <a:t> of  </a:t>
                </a:r>
                <a:r>
                  <a:rPr lang="fi-FI" sz="1600" dirty="0" err="1"/>
                  <a:t>boundary</a:t>
                </a:r>
                <a:r>
                  <a:rPr lang="fi-FI" sz="1600" dirty="0"/>
                  <a:t> </a:t>
                </a:r>
                <a:r>
                  <a:rPr lang="fi-FI" sz="1600" dirty="0" err="1"/>
                  <a:t>points</a:t>
                </a:r>
                <a:r>
                  <a:rPr lang="fi-FI" dirty="0"/>
                  <a:t> </a:t>
                </a:r>
              </a:p>
              <a:p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           TAR </a:t>
                </a:r>
                <a:r>
                  <a:rPr lang="fi-FI" dirty="0" err="1"/>
                  <a:t>computing</a:t>
                </a:r>
                <a:r>
                  <a:rPr lang="fi-FI" dirty="0"/>
                  <a:t> ~8 </a:t>
                </a:r>
                <a:r>
                  <a:rPr lang="fi-FI" dirty="0" err="1"/>
                  <a:t>milliseconds</a:t>
                </a:r>
                <a:r>
                  <a:rPr lang="fi-FI" dirty="0"/>
                  <a:t> per </a:t>
                </a:r>
                <a:r>
                  <a:rPr lang="fi-FI" dirty="0" err="1"/>
                  <a:t>shape</a:t>
                </a:r>
                <a:r>
                  <a:rPr lang="fi-FI" dirty="0"/>
                  <a:t> (1400 </a:t>
                </a:r>
                <a:r>
                  <a:rPr lang="fi-FI" dirty="0" err="1"/>
                  <a:t>shapes</a:t>
                </a:r>
                <a:r>
                  <a:rPr lang="fi-FI" dirty="0"/>
                  <a:t> </a:t>
                </a:r>
                <a:r>
                  <a:rPr lang="fi-FI" dirty="0" err="1"/>
                  <a:t>database</a:t>
                </a:r>
                <a:r>
                  <a:rPr lang="fi-FI" dirty="0"/>
                  <a:t>)</a:t>
                </a:r>
              </a:p>
              <a:p>
                <a:endParaRPr lang="fi-FI" dirty="0"/>
              </a:p>
              <a:p>
                <a:pPr marL="0" indent="0" algn="ctr">
                  <a:buNone/>
                </a:pPr>
                <a:r>
                  <a:rPr lang="fi-FI" dirty="0" err="1"/>
                  <a:t>CT’s</a:t>
                </a:r>
                <a:r>
                  <a:rPr lang="fi-FI" dirty="0"/>
                  <a:t>- </a:t>
                </a:r>
                <a:r>
                  <a:rPr lang="fi-FI" dirty="0" err="1"/>
                  <a:t>construction</a:t>
                </a:r>
                <a:r>
                  <a:rPr lang="fi-FI" dirty="0"/>
                  <a:t> </a:t>
                </a:r>
                <a:r>
                  <a:rPr lang="fi-FI" dirty="0" err="1"/>
                  <a:t>complexity</a:t>
                </a:r>
                <a:r>
                  <a:rPr lang="fi-FI" dirty="0"/>
                  <a:t>:</a:t>
                </a:r>
              </a:p>
              <a:p>
                <a:pPr marL="0" indent="0" algn="ctr">
                  <a:buNone/>
                </a:pPr>
                <a:r>
                  <a:rPr lang="fi-FI" dirty="0"/>
                  <a:t> </a:t>
                </a:r>
                <a:r>
                  <a:rPr lang="fi-FI" b="1" dirty="0"/>
                  <a:t>O(n.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i-FI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dirty="0"/>
                  <a:t> </a:t>
                </a:r>
              </a:p>
              <a:p>
                <a:pPr marL="0" indent="0" algn="ctr">
                  <a:buNone/>
                </a:pPr>
                <a:r>
                  <a:rPr lang="fi-FI" dirty="0"/>
                  <a:t>n – </a:t>
                </a:r>
                <a:r>
                  <a:rPr lang="fi-FI" dirty="0" err="1"/>
                  <a:t>number</a:t>
                </a:r>
                <a:r>
                  <a:rPr lang="fi-FI" dirty="0"/>
                  <a:t> of </a:t>
                </a:r>
                <a:r>
                  <a:rPr lang="fi-FI" dirty="0" err="1"/>
                  <a:t>nodes</a:t>
                </a:r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		</a:t>
                </a:r>
              </a:p>
              <a:p>
                <a:pPr marL="0" indent="0">
                  <a:buNone/>
                </a:pPr>
                <a:r>
                  <a:rPr lang="fi-FI" dirty="0"/>
                  <a:t>	         CT </a:t>
                </a:r>
                <a:r>
                  <a:rPr lang="fi-FI" dirty="0" err="1"/>
                  <a:t>construction</a:t>
                </a:r>
                <a:r>
                  <a:rPr lang="fi-FI" dirty="0"/>
                  <a:t> </a:t>
                </a:r>
                <a:r>
                  <a:rPr lang="fi-FI" dirty="0" err="1"/>
                  <a:t>computing</a:t>
                </a:r>
                <a:r>
                  <a:rPr lang="fi-FI" dirty="0"/>
                  <a:t> time~50 </a:t>
                </a:r>
                <a:r>
                  <a:rPr lang="fi-FI" dirty="0" err="1"/>
                  <a:t>milliseconds</a:t>
                </a:r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777FBF8-C7CD-974C-8094-7F1455494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88060"/>
                <a:ext cx="8543311" cy="4138880"/>
              </a:xfrm>
              <a:blipFill>
                <a:blip r:embed="rId3"/>
                <a:stretch>
                  <a:fillRect t="-3682" b="-55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C6A2C-B86B-654C-A431-05999E51A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D4D4D4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Esityksen nimi / Tekijä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2384F3D-9108-4CC0-85CD-B5883FD96B64}"/>
              </a:ext>
            </a:extLst>
          </p:cNvPr>
          <p:cNvSpPr/>
          <p:nvPr/>
        </p:nvSpPr>
        <p:spPr>
          <a:xfrm>
            <a:off x="2673121" y="3098696"/>
            <a:ext cx="3988139" cy="11112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693C45F-C183-4982-BF9E-2BC7B53439FB}"/>
              </a:ext>
            </a:extLst>
          </p:cNvPr>
          <p:cNvSpPr/>
          <p:nvPr/>
        </p:nvSpPr>
        <p:spPr>
          <a:xfrm>
            <a:off x="1539478" y="649910"/>
            <a:ext cx="6415088" cy="12253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62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71"/>
            <a:ext cx="8352928" cy="840053"/>
          </a:xfrm>
        </p:spPr>
        <p:txBody>
          <a:bodyPr/>
          <a:lstStyle/>
          <a:p>
            <a:r>
              <a:rPr lang="fi-FI" sz="2400" b="0" dirty="0"/>
              <a:t>		   </a:t>
            </a:r>
            <a:r>
              <a:rPr lang="fi-FI" sz="2400" b="0" dirty="0" err="1"/>
              <a:t>Computational</a:t>
            </a:r>
            <a:r>
              <a:rPr lang="fi-FI" dirty="0"/>
              <a:t> </a:t>
            </a:r>
            <a:r>
              <a:rPr lang="fi-FI" sz="2400" b="0" dirty="0" err="1"/>
              <a:t>Complexity</a:t>
            </a:r>
            <a:r>
              <a:rPr lang="fi-FI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777FBF8-C7CD-974C-8094-7F1455494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509" y="1745328"/>
                <a:ext cx="8543311" cy="2101982"/>
              </a:xfrm>
            </p:spPr>
            <p:txBody>
              <a:bodyPr anchor="ctr"/>
              <a:lstStyle/>
              <a:p>
                <a:pPr marL="0" indent="0">
                  <a:buNone/>
                </a:pPr>
                <a:r>
                  <a:rPr lang="fi-FI" dirty="0"/>
                  <a:t> 		</a:t>
                </a:r>
              </a:p>
              <a:p>
                <a:pPr marL="0" indent="0" algn="ctr">
                  <a:buNone/>
                </a:pPr>
                <a:r>
                  <a:rPr lang="fi-FI" dirty="0" err="1"/>
                  <a:t>Exact</a:t>
                </a:r>
                <a:r>
                  <a:rPr lang="fi-FI" dirty="0"/>
                  <a:t> CT </a:t>
                </a:r>
                <a:r>
                  <a:rPr lang="fi-FI" dirty="0" err="1"/>
                  <a:t>matching</a:t>
                </a:r>
                <a:r>
                  <a:rPr lang="fi-FI" dirty="0"/>
                  <a:t> </a:t>
                </a:r>
                <a:r>
                  <a:rPr lang="fi-FI" dirty="0" err="1"/>
                  <a:t>algorithm</a:t>
                </a:r>
                <a:r>
                  <a:rPr lang="fi-FI" dirty="0"/>
                  <a:t>:  </a:t>
                </a:r>
              </a:p>
              <a:p>
                <a:pPr marL="0" indent="0" algn="ctr">
                  <a:buNone/>
                </a:pPr>
                <a:endParaRPr lang="fi-FI" dirty="0"/>
              </a:p>
              <a:p>
                <a:pPr marL="0" indent="0" algn="ctr">
                  <a:buNone/>
                </a:pPr>
                <a:r>
                  <a:rPr lang="fi-FI" dirty="0"/>
                  <a:t> </a:t>
                </a:r>
                <a:r>
                  <a:rPr lang="fi-FI" b="1" dirty="0"/>
                  <a:t>O(</a:t>
                </a:r>
                <a:r>
                  <a:rPr lang="fi-FI" b="1" dirty="0" err="1"/>
                  <a:t>bnm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fi-FI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i-FI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i-FI" b="1" dirty="0"/>
              </a:p>
              <a:p>
                <a:pPr marL="0" indent="0" algn="ctr">
                  <a:buNone/>
                </a:pPr>
                <a:r>
                  <a:rPr lang="fi-FI" dirty="0"/>
                  <a:t>      b – </a:t>
                </a:r>
                <a:r>
                  <a:rPr lang="fi-FI" dirty="0" err="1"/>
                  <a:t>number</a:t>
                </a:r>
                <a:r>
                  <a:rPr lang="fi-FI" dirty="0"/>
                  <a:t> of </a:t>
                </a:r>
                <a:r>
                  <a:rPr lang="fi-FI" dirty="0" err="1"/>
                  <a:t>children</a:t>
                </a:r>
                <a:r>
                  <a:rPr lang="fi-FI" dirty="0"/>
                  <a:t> CT </a:t>
                </a:r>
                <a:r>
                  <a:rPr lang="fi-FI" dirty="0" err="1"/>
                  <a:t>nodes</a:t>
                </a:r>
                <a:r>
                  <a:rPr lang="fi-FI" dirty="0"/>
                  <a:t> </a:t>
                </a:r>
              </a:p>
              <a:p>
                <a:pPr marL="0" indent="0">
                  <a:buNone/>
                </a:pPr>
                <a:r>
                  <a:rPr lang="fi-FI" dirty="0"/>
                  <a:t>		           n and m – </a:t>
                </a:r>
                <a:r>
                  <a:rPr lang="fi-FI" dirty="0" err="1"/>
                  <a:t>number</a:t>
                </a:r>
                <a:r>
                  <a:rPr lang="fi-FI" dirty="0"/>
                  <a:t> of CT </a:t>
                </a:r>
                <a:r>
                  <a:rPr lang="fi-FI" dirty="0" err="1"/>
                  <a:t>levels</a:t>
                </a:r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		           N –</a:t>
                </a:r>
                <a:r>
                  <a:rPr lang="fi-FI" dirty="0" err="1"/>
                  <a:t>number</a:t>
                </a:r>
                <a:r>
                  <a:rPr lang="fi-FI" dirty="0"/>
                  <a:t> of </a:t>
                </a:r>
                <a:r>
                  <a:rPr lang="fi-FI" dirty="0" err="1"/>
                  <a:t>boundary</a:t>
                </a:r>
                <a:r>
                  <a:rPr lang="fi-FI" dirty="0"/>
                  <a:t> </a:t>
                </a:r>
                <a:r>
                  <a:rPr lang="fi-FI" dirty="0" err="1"/>
                  <a:t>points</a:t>
                </a:r>
                <a:endParaRPr lang="fi-FI" dirty="0"/>
              </a:p>
              <a:p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	   </a:t>
                </a:r>
                <a:r>
                  <a:rPr lang="fi-FI" dirty="0" err="1"/>
                  <a:t>Matching</a:t>
                </a:r>
                <a:r>
                  <a:rPr lang="fi-FI" dirty="0"/>
                  <a:t> </a:t>
                </a:r>
                <a:r>
                  <a:rPr lang="fi-FI" dirty="0" err="1"/>
                  <a:t>stages</a:t>
                </a:r>
                <a:r>
                  <a:rPr lang="fi-FI" dirty="0"/>
                  <a:t> </a:t>
                </a:r>
                <a:r>
                  <a:rPr lang="fi-FI" dirty="0" err="1"/>
                  <a:t>average</a:t>
                </a:r>
                <a:r>
                  <a:rPr lang="fi-FI" dirty="0"/>
                  <a:t> </a:t>
                </a:r>
                <a:r>
                  <a:rPr lang="fi-FI" dirty="0" err="1"/>
                  <a:t>prosessing</a:t>
                </a:r>
                <a:r>
                  <a:rPr lang="fi-FI" dirty="0"/>
                  <a:t> </a:t>
                </a:r>
                <a:r>
                  <a:rPr lang="fi-FI" dirty="0" err="1"/>
                  <a:t>time</a:t>
                </a:r>
                <a:r>
                  <a:rPr lang="fi-FI" dirty="0"/>
                  <a:t> 0,4 </a:t>
                </a:r>
                <a:r>
                  <a:rPr lang="fi-FI" dirty="0" err="1"/>
                  <a:t>seconds</a:t>
                </a:r>
                <a:r>
                  <a:rPr lang="fi-FI" dirty="0"/>
                  <a:t> / </a:t>
                </a:r>
                <a:r>
                  <a:rPr lang="fi-FI" dirty="0" err="1"/>
                  <a:t>query</a:t>
                </a:r>
                <a:endParaRPr lang="fi-FI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777FBF8-C7CD-974C-8094-7F1455494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09" y="1745328"/>
                <a:ext cx="8543311" cy="2101982"/>
              </a:xfrm>
              <a:blipFill>
                <a:blip r:embed="rId3"/>
                <a:stretch>
                  <a:fillRect t="-27246" b="-3072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7C6A2C-B86B-654C-A431-05999E51A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D4D4D4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Esityksen nimi / Tekijä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C6C758A-9079-4604-A12F-D015B29041D7}"/>
              </a:ext>
            </a:extLst>
          </p:cNvPr>
          <p:cNvSpPr/>
          <p:nvPr/>
        </p:nvSpPr>
        <p:spPr>
          <a:xfrm>
            <a:off x="2415573" y="1067990"/>
            <a:ext cx="4441181" cy="25506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19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5" name="Sisällön paikkamerkki 3"/>
          <p:cNvSpPr>
            <a:spLocks noGrp="1"/>
          </p:cNvSpPr>
          <p:nvPr>
            <p:ph idx="1"/>
          </p:nvPr>
        </p:nvSpPr>
        <p:spPr>
          <a:xfrm>
            <a:off x="391526" y="1450084"/>
            <a:ext cx="5677090" cy="78469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err="1">
                <a:solidFill>
                  <a:schemeClr val="tx1"/>
                </a:solidFill>
              </a:rPr>
              <a:t>Imaging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technology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advances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rapidly</a:t>
            </a:r>
            <a:r>
              <a:rPr lang="fi-FI" sz="2400" dirty="0">
                <a:solidFill>
                  <a:schemeClr val="tx1"/>
                </a:solidFill>
              </a:rPr>
              <a:t>,  </a:t>
            </a:r>
            <a:r>
              <a:rPr lang="fi-FI" sz="2400" dirty="0" err="1">
                <a:solidFill>
                  <a:schemeClr val="tx1"/>
                </a:solidFill>
              </a:rPr>
              <a:t>producing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large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amounts</a:t>
            </a:r>
            <a:r>
              <a:rPr lang="fi-FI" sz="2400" dirty="0">
                <a:solidFill>
                  <a:schemeClr val="tx1"/>
                </a:solidFill>
              </a:rPr>
              <a:t> of </a:t>
            </a:r>
            <a:r>
              <a:rPr lang="fi-FI" sz="2400" dirty="0" err="1">
                <a:solidFill>
                  <a:schemeClr val="tx1"/>
                </a:solidFill>
              </a:rPr>
              <a:t>images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</a:p>
          <a:p>
            <a:pPr marL="342900" indent="-342900"/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12A0B-7B1C-4CC2-84B7-50BFFEA9D16B}"/>
              </a:ext>
            </a:extLst>
          </p:cNvPr>
          <p:cNvSpPr txBox="1"/>
          <p:nvPr/>
        </p:nvSpPr>
        <p:spPr>
          <a:xfrm>
            <a:off x="3560344" y="0"/>
            <a:ext cx="20233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err="1"/>
              <a:t>Introduction</a:t>
            </a:r>
            <a:r>
              <a:rPr lang="fi-FI" sz="3600" dirty="0"/>
              <a:t> </a:t>
            </a:r>
          </a:p>
          <a:p>
            <a:endParaRPr lang="fi-FI" sz="4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7521CBA-3B56-49F7-86CE-FA54A8D5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23" y="171460"/>
            <a:ext cx="2103131" cy="2139433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D2E9C6D0-F573-4344-9A10-4D45A8465B64}"/>
              </a:ext>
            </a:extLst>
          </p:cNvPr>
          <p:cNvGrpSpPr/>
          <p:nvPr/>
        </p:nvGrpSpPr>
        <p:grpSpPr>
          <a:xfrm>
            <a:off x="131302" y="3081731"/>
            <a:ext cx="8881395" cy="1384081"/>
            <a:chOff x="197305" y="3671356"/>
            <a:chExt cx="8881395" cy="138408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DCF9F6A5-3A12-4EBD-BA55-39AEB00D2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305" y="3672907"/>
              <a:ext cx="1802244" cy="1376264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BF371336-6F0E-448A-9B46-E52BB18A0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4128" y="3671357"/>
              <a:ext cx="1804572" cy="1377815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1D70D4AC-338A-4CD0-A806-70E27A81A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2547" y="3671356"/>
              <a:ext cx="1804572" cy="137781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87E30CD0-5460-4616-8371-0C9C8CBC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3388" y="3677622"/>
              <a:ext cx="1804572" cy="137781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0B9CBD57-A6A5-45A9-9463-4720727FD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7181" y="3671356"/>
              <a:ext cx="1804572" cy="137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25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840053"/>
          </a:xfrm>
        </p:spPr>
        <p:txBody>
          <a:bodyPr/>
          <a:lstStyle/>
          <a:p>
            <a:pPr algn="ctr"/>
            <a:r>
              <a:rPr lang="fi-FI" sz="2400" b="0" dirty="0" err="1"/>
              <a:t>Proposed</a:t>
            </a:r>
            <a:r>
              <a:rPr lang="fi-FI" sz="2400" b="0" dirty="0"/>
              <a:t> </a:t>
            </a:r>
            <a:r>
              <a:rPr lang="fi-FI" sz="2400" b="0" dirty="0" err="1"/>
              <a:t>system</a:t>
            </a:r>
            <a:r>
              <a:rPr lang="fi-FI" sz="2400" b="0" dirty="0"/>
              <a:t> </a:t>
            </a:r>
            <a:r>
              <a:rPr lang="fi-FI" sz="2400" b="0" dirty="0" err="1"/>
              <a:t>experimental</a:t>
            </a:r>
            <a:r>
              <a:rPr lang="fi-FI" sz="2400" b="0" dirty="0"/>
              <a:t> </a:t>
            </a:r>
            <a:r>
              <a:rPr lang="fi-FI" sz="2400" b="0" dirty="0" err="1"/>
              <a:t>results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77FBF8-C7CD-974C-8094-7F145549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0722"/>
            <a:ext cx="8543311" cy="34805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1st </a:t>
            </a:r>
            <a:r>
              <a:rPr lang="fi-FI" dirty="0" err="1"/>
              <a:t>test</a:t>
            </a:r>
            <a:r>
              <a:rPr lang="fi-FI" dirty="0"/>
              <a:t>: </a:t>
            </a:r>
            <a:r>
              <a:rPr lang="fi-FI" dirty="0" err="1"/>
              <a:t>Shape</a:t>
            </a:r>
            <a:r>
              <a:rPr lang="fi-FI" dirty="0"/>
              <a:t> </a:t>
            </a:r>
            <a:r>
              <a:rPr lang="fi-FI" dirty="0" err="1"/>
              <a:t>retrieval</a:t>
            </a:r>
            <a:r>
              <a:rPr lang="fi-FI" dirty="0"/>
              <a:t>;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 </a:t>
            </a:r>
            <a:r>
              <a:rPr lang="fi-FI" dirty="0" err="1"/>
              <a:t>query</a:t>
            </a:r>
            <a:r>
              <a:rPr lang="fi-FI" dirty="0"/>
              <a:t> -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matches</a:t>
            </a:r>
            <a:r>
              <a:rPr lang="fi-FI" dirty="0"/>
              <a:t>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counted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40 </a:t>
            </a:r>
            <a:r>
              <a:rPr lang="fi-FI" dirty="0" err="1"/>
              <a:t>retrieved</a:t>
            </a:r>
            <a:r>
              <a:rPr lang="fi-FI" dirty="0"/>
              <a:t> </a:t>
            </a:r>
            <a:r>
              <a:rPr lang="fi-FI" dirty="0" err="1"/>
              <a:t>images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C4E424-317B-4475-8131-A33B0A62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3" y="1751557"/>
            <a:ext cx="3852093" cy="320472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128616C-431F-4975-AA5E-15569CBCADAB}"/>
              </a:ext>
            </a:extLst>
          </p:cNvPr>
          <p:cNvSpPr txBox="1"/>
          <p:nvPr/>
        </p:nvSpPr>
        <p:spPr>
          <a:xfrm>
            <a:off x="4107135" y="3353917"/>
            <a:ext cx="31117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r>
              <a:rPr lang="fi-FI" dirty="0"/>
              <a:t>1400 </a:t>
            </a:r>
            <a:r>
              <a:rPr lang="fi-FI" dirty="0" err="1"/>
              <a:t>shapes</a:t>
            </a:r>
            <a:r>
              <a:rPr lang="fi-FI" dirty="0"/>
              <a:t>  </a:t>
            </a:r>
            <a:r>
              <a:rPr lang="fi-FI" dirty="0" err="1"/>
              <a:t>database</a:t>
            </a:r>
            <a:r>
              <a:rPr lang="fi-FI" dirty="0"/>
              <a:t> - </a:t>
            </a:r>
            <a:r>
              <a:rPr lang="fi-FI" dirty="0" err="1"/>
              <a:t>semantically</a:t>
            </a:r>
            <a:r>
              <a:rPr lang="fi-FI" dirty="0"/>
              <a:t> </a:t>
            </a:r>
          </a:p>
          <a:p>
            <a:r>
              <a:rPr lang="fi-FI" dirty="0"/>
              <a:t> </a:t>
            </a:r>
            <a:r>
              <a:rPr lang="fi-FI" dirty="0" err="1"/>
              <a:t>classified</a:t>
            </a:r>
            <a:r>
              <a:rPr lang="fi-FI" dirty="0"/>
              <a:t> into 70 </a:t>
            </a:r>
            <a:r>
              <a:rPr lang="fi-FI" dirty="0" err="1"/>
              <a:t>classes</a:t>
            </a:r>
            <a:r>
              <a:rPr lang="fi-FI" dirty="0"/>
              <a:t> 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FDA295D-0C95-4F22-8E50-029255B9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36" y="4612962"/>
            <a:ext cx="4713135" cy="810659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3A3CBD87-4946-439C-8616-2F5A4EE6B647}"/>
              </a:ext>
            </a:extLst>
          </p:cNvPr>
          <p:cNvCxnSpPr>
            <a:cxnSpLocks/>
          </p:cNvCxnSpPr>
          <p:nvPr/>
        </p:nvCxnSpPr>
        <p:spPr>
          <a:xfrm flipV="1">
            <a:off x="7968456" y="2697195"/>
            <a:ext cx="1" cy="2641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E8830CF2-5D5A-4DCB-B8D0-D6572D37D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19" y="2239995"/>
            <a:ext cx="4381500" cy="45720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01249AE4-B5E7-4B9F-8B2D-4431FE9702F0}"/>
              </a:ext>
            </a:extLst>
          </p:cNvPr>
          <p:cNvSpPr txBox="1"/>
          <p:nvPr/>
        </p:nvSpPr>
        <p:spPr>
          <a:xfrm>
            <a:off x="7715822" y="297366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best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80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72" y="39267"/>
            <a:ext cx="8352928" cy="840053"/>
          </a:xfrm>
        </p:spPr>
        <p:txBody>
          <a:bodyPr/>
          <a:lstStyle/>
          <a:p>
            <a:pPr algn="ctr"/>
            <a:r>
              <a:rPr lang="fi-FI" sz="2400" b="0" dirty="0" err="1"/>
              <a:t>Proposed</a:t>
            </a:r>
            <a:r>
              <a:rPr lang="fi-FI" sz="2400" b="0" dirty="0"/>
              <a:t> </a:t>
            </a:r>
            <a:r>
              <a:rPr lang="fi-FI" sz="2400" b="0" dirty="0" err="1"/>
              <a:t>system</a:t>
            </a:r>
            <a:r>
              <a:rPr lang="fi-FI" sz="2400" b="0" dirty="0"/>
              <a:t> </a:t>
            </a:r>
            <a:r>
              <a:rPr lang="fi-FI" sz="2400" b="0" dirty="0" err="1"/>
              <a:t>experimental</a:t>
            </a:r>
            <a:r>
              <a:rPr lang="fi-FI" sz="2400" b="0" dirty="0"/>
              <a:t> </a:t>
            </a:r>
            <a:r>
              <a:rPr lang="fi-FI" sz="2400" b="0" dirty="0" err="1"/>
              <a:t>results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77FBF8-C7CD-974C-8094-7F145549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19" y="781335"/>
            <a:ext cx="8543311" cy="3480594"/>
          </a:xfrm>
        </p:spPr>
        <p:txBody>
          <a:bodyPr/>
          <a:lstStyle/>
          <a:p>
            <a:r>
              <a:rPr lang="fi-FI" dirty="0" err="1"/>
              <a:t>Retrieval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, 20 </a:t>
            </a:r>
            <a:r>
              <a:rPr lang="fi-FI" dirty="0" err="1"/>
              <a:t>query</a:t>
            </a:r>
            <a:r>
              <a:rPr lang="fi-FI" dirty="0"/>
              <a:t> </a:t>
            </a:r>
            <a:r>
              <a:rPr lang="fi-FI" dirty="0" err="1"/>
              <a:t>images</a:t>
            </a:r>
            <a:r>
              <a:rPr lang="fi-FI" dirty="0"/>
              <a:t> for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query</a:t>
            </a:r>
            <a:r>
              <a:rPr lang="fi-FI" dirty="0"/>
              <a:t>,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retrieves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dirty="0" err="1"/>
              <a:t>best</a:t>
            </a:r>
            <a:r>
              <a:rPr lang="fi-FI" dirty="0"/>
              <a:t> 50 </a:t>
            </a:r>
            <a:r>
              <a:rPr lang="fi-FI" dirty="0" err="1"/>
              <a:t>matches</a:t>
            </a:r>
            <a:r>
              <a:rPr lang="fi-FI" dirty="0"/>
              <a:t> out of </a:t>
            </a:r>
            <a:r>
              <a:rPr lang="fi-FI" dirty="0" err="1"/>
              <a:t>the</a:t>
            </a:r>
            <a:r>
              <a:rPr lang="fi-FI" dirty="0"/>
              <a:t> 13 500 </a:t>
            </a:r>
            <a:r>
              <a:rPr lang="fi-FI" dirty="0" err="1"/>
              <a:t>database</a:t>
            </a:r>
            <a:r>
              <a:rPr lang="fi-FI" dirty="0"/>
              <a:t> </a:t>
            </a:r>
            <a:r>
              <a:rPr lang="fi-FI" dirty="0" err="1"/>
              <a:t>images</a:t>
            </a:r>
            <a:endParaRPr lang="fi-FI" dirty="0"/>
          </a:p>
          <a:p>
            <a:r>
              <a:rPr lang="fi-FI" dirty="0"/>
              <a:t>-&gt;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relevant</a:t>
            </a:r>
            <a:r>
              <a:rPr lang="fi-FI" dirty="0"/>
              <a:t> and </a:t>
            </a:r>
            <a:r>
              <a:rPr lang="fi-FI" dirty="0" err="1"/>
              <a:t>irrelevant</a:t>
            </a:r>
            <a:r>
              <a:rPr lang="fi-FI" dirty="0"/>
              <a:t> </a:t>
            </a:r>
            <a:r>
              <a:rPr lang="fi-FI" dirty="0" err="1"/>
              <a:t>images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counted</a:t>
            </a:r>
            <a:r>
              <a:rPr lang="fi-FI" dirty="0"/>
              <a:t> -&gt; </a:t>
            </a:r>
            <a:r>
              <a:rPr lang="fi-FI" dirty="0" err="1"/>
              <a:t>accuracy</a:t>
            </a:r>
            <a:r>
              <a:rPr lang="fi-FI" dirty="0"/>
              <a:t> of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query</a:t>
            </a:r>
            <a:r>
              <a:rPr lang="fi-FI" dirty="0"/>
              <a:t> is </a:t>
            </a:r>
            <a:r>
              <a:rPr lang="fi-FI" dirty="0" err="1"/>
              <a:t>computed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D3FBC43-CFFF-495D-A15B-2915D510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1" y="2254026"/>
            <a:ext cx="3608901" cy="28642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A5EF4F-230A-4519-B47D-926DF9998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114" y="2789500"/>
            <a:ext cx="3793263" cy="2081259"/>
          </a:xfrm>
          <a:prstGeom prst="rect">
            <a:avLst/>
          </a:prstGeom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FE773929-F919-4065-ADA7-81C04FB11238}"/>
              </a:ext>
            </a:extLst>
          </p:cNvPr>
          <p:cNvCxnSpPr>
            <a:cxnSpLocks/>
          </p:cNvCxnSpPr>
          <p:nvPr/>
        </p:nvCxnSpPr>
        <p:spPr>
          <a:xfrm flipV="1">
            <a:off x="7102474" y="3757314"/>
            <a:ext cx="0" cy="1989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855C494-7274-427B-B9B9-3BAB0F6E7412}"/>
              </a:ext>
            </a:extLst>
          </p:cNvPr>
          <p:cNvCxnSpPr>
            <a:cxnSpLocks/>
          </p:cNvCxnSpPr>
          <p:nvPr/>
        </p:nvCxnSpPr>
        <p:spPr>
          <a:xfrm flipV="1">
            <a:off x="7150268" y="4784740"/>
            <a:ext cx="1" cy="2641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7259714-BFC8-40A8-808B-397312D1FF81}"/>
              </a:ext>
            </a:extLst>
          </p:cNvPr>
          <p:cNvSpPr txBox="1"/>
          <p:nvPr/>
        </p:nvSpPr>
        <p:spPr>
          <a:xfrm>
            <a:off x="6979787" y="5073064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#1 </a:t>
            </a:r>
          </a:p>
        </p:txBody>
      </p:sp>
    </p:spTree>
    <p:extLst>
      <p:ext uri="{BB962C8B-B14F-4D97-AF65-F5344CB8AC3E}">
        <p14:creationId xmlns:p14="http://schemas.microsoft.com/office/powerpoint/2010/main" val="365512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A8F6C-22EA-4843-9742-EE35DFED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FCE0F196-5D93-4075-9E83-B0A50412F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90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E38DC-7F8D-8843-830F-8916D57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0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Attributed Relational Graphs (ARG)</a:t>
            </a:r>
            <a:r>
              <a:rPr lang="fi-FI" sz="2400" b="0" dirty="0"/>
              <a:t> for </a:t>
            </a:r>
            <a:r>
              <a:rPr lang="fi-FI" sz="2400" b="0" dirty="0" err="1"/>
              <a:t>images</a:t>
            </a:r>
            <a:r>
              <a:rPr lang="fi-FI" sz="2400" b="0" dirty="0"/>
              <a:t> </a:t>
            </a:r>
            <a:r>
              <a:rPr lang="fi-FI" sz="2400" b="0" dirty="0" err="1"/>
              <a:t>retrieval</a:t>
            </a:r>
            <a:endParaRPr lang="fi-FI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A15D6-7669-A949-AC0A-7D0563F6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CBABD-41D0-47C6-BEE8-5256A0303ED7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17.2.2019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B03F5-EB73-D242-BBA7-EA01A2DF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9C5E4-DD34-409E-9E11-89682544FB1A}" type="slidenum">
              <a:rPr kumimoji="0" lang="fi-FI" sz="1100" b="1" i="0" u="none" strike="noStrike" kern="1200" cap="none" spc="0" normalizeH="0" baseline="0" noProof="0" smtClean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AC8CD9A-CDDE-47FC-9966-2B49075821E4}"/>
              </a:ext>
            </a:extLst>
          </p:cNvPr>
          <p:cNvSpPr/>
          <p:nvPr/>
        </p:nvSpPr>
        <p:spPr>
          <a:xfrm>
            <a:off x="383382" y="3067182"/>
            <a:ext cx="83772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hangingPunct="0">
              <a:spcAft>
                <a:spcPct val="30000"/>
              </a:spcAft>
              <a:buClr>
                <a:srgbClr val="008C99"/>
              </a:buCl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353535"/>
                </a:solidFill>
                <a:latin typeface="Palatino Linotype"/>
              </a:rPr>
              <a:t>Objects or regions are represented as graph nodes -&gt; their relationships are represented by arcs </a:t>
            </a:r>
          </a:p>
          <a:p>
            <a:pPr marL="285750" lvl="0" indent="-285750" eaLnBrk="0" hangingPunct="0">
              <a:spcAft>
                <a:spcPct val="30000"/>
              </a:spcAft>
              <a:buClr>
                <a:srgbClr val="008C99"/>
              </a:buCl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353535"/>
                </a:solidFill>
                <a:latin typeface="Palatino Linotype"/>
              </a:rPr>
              <a:t>Image matching is treated as an error-correction ARG matching problem </a:t>
            </a:r>
          </a:p>
          <a:p>
            <a:pPr marL="285750" lvl="0" indent="-285750" eaLnBrk="0" hangingPunct="0">
              <a:spcAft>
                <a:spcPct val="30000"/>
              </a:spcAft>
              <a:buClr>
                <a:srgbClr val="008C99"/>
              </a:buClr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srgbClr val="353535"/>
                </a:solidFill>
                <a:latin typeface="Palatino Linotype"/>
              </a:rPr>
              <a:t>ARG method has exponential time and space complexity  </a:t>
            </a:r>
            <a:endParaRPr lang="fi-FI" sz="1600" kern="0" dirty="0">
              <a:solidFill>
                <a:srgbClr val="353535"/>
              </a:solidFill>
              <a:latin typeface="Palatino Linotype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B1EAFA6-16F7-455A-8167-9D151BA92C45}"/>
              </a:ext>
            </a:extLst>
          </p:cNvPr>
          <p:cNvSpPr/>
          <p:nvPr/>
        </p:nvSpPr>
        <p:spPr>
          <a:xfrm>
            <a:off x="3297706" y="48511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Petrakis, E.: Design and evaluation of spatial similarity approaches for image retrieval. Image and Vision Computing 20, 59-76</a:t>
            </a:r>
          </a:p>
          <a:p>
            <a:r>
              <a:rPr lang="en-US" sz="800" dirty="0"/>
              <a:t>October 2001Image and Vision Computing 20(1):59-76</a:t>
            </a:r>
          </a:p>
          <a:p>
            <a:r>
              <a:rPr lang="en-US" sz="800" dirty="0"/>
              <a:t>DOI: 10.1016/S0262-8856(01)00077-4</a:t>
            </a:r>
            <a:endParaRPr lang="fi-FI" sz="8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663DC00-1BCB-4854-BC2A-A7CC8E03E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5" y="687923"/>
            <a:ext cx="3920925" cy="18404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1B001EB-3273-436E-8275-F6E4708A3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59" y="567067"/>
            <a:ext cx="2707735" cy="23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0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CF90E2-4530-4A8D-8867-535EFCB3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10" y="50732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Curvature scale space </a:t>
            </a:r>
            <a:r>
              <a:rPr lang="en-US" sz="2400" dirty="0"/>
              <a:t>(</a:t>
            </a:r>
            <a:r>
              <a:rPr lang="fi-FI" sz="2400" b="0" dirty="0"/>
              <a:t>CSS) –</a:t>
            </a:r>
            <a:r>
              <a:rPr lang="fi-FI" sz="2400" b="0" dirty="0" err="1"/>
              <a:t>shape</a:t>
            </a:r>
            <a:r>
              <a:rPr lang="fi-FI" sz="2400" b="0" dirty="0"/>
              <a:t> </a:t>
            </a:r>
            <a:r>
              <a:rPr lang="fi-FI" sz="2400" b="0" dirty="0" err="1"/>
              <a:t>descriptor</a:t>
            </a:r>
            <a:r>
              <a:rPr lang="fi-FI" sz="2400" b="0" dirty="0"/>
              <a:t>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6F36A-DACE-4505-99EC-9015788D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92" y="890785"/>
            <a:ext cx="8352928" cy="3480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best-known estimator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Combines different algorithms / algorithm ensemble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dirty="0"/>
              <a:t>-limited to concave segments</a:t>
            </a:r>
          </a:p>
          <a:p>
            <a:pPr marL="0" indent="0">
              <a:buNone/>
            </a:pPr>
            <a:r>
              <a:rPr lang="en-US" dirty="0"/>
              <a:t>-it failures to discriminate a shallow concavity from a deep ones</a:t>
            </a:r>
          </a:p>
          <a:p>
            <a:pPr marL="0" indent="0">
              <a:buNone/>
            </a:pPr>
            <a:r>
              <a:rPr lang="en-US" dirty="0"/>
              <a:t>-totally convex shapes like squares and triangles have the same CSS image - which is only the  background</a:t>
            </a:r>
          </a:p>
          <a:p>
            <a:pPr marL="0" indent="0">
              <a:buNone/>
            </a:pPr>
            <a:r>
              <a:rPr lang="en-US" dirty="0"/>
              <a:t>-requires a large number of scales to obtain the CSS image (may exceed 200)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527DA46-69E9-45ED-A673-CAAE3364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28" y="1662218"/>
            <a:ext cx="4952172" cy="132863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3AC5806-C4B5-408D-89A8-28355CBC1F63}"/>
              </a:ext>
            </a:extLst>
          </p:cNvPr>
          <p:cNvSpPr/>
          <p:nvPr/>
        </p:nvSpPr>
        <p:spPr>
          <a:xfrm>
            <a:off x="4306956" y="49805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/>
              <a:t>Mtar</a:t>
            </a:r>
            <a:r>
              <a:rPr lang="en-US" sz="800" dirty="0"/>
              <a:t>: a Robust 2d Shape Representation.. Available from: https://www.researchgate.net/publication/263874369_Mtar_a_Robust_2d_Shape_Representation [accessed Feb 17 2019].</a:t>
            </a:r>
            <a:endParaRPr lang="fi-FI" sz="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56447AA-B442-E04E-ACB1-CF3037A64293}"/>
              </a:ext>
            </a:extLst>
          </p:cNvPr>
          <p:cNvSpPr txBox="1"/>
          <p:nvPr/>
        </p:nvSpPr>
        <p:spPr>
          <a:xfrm>
            <a:off x="4392640" y="204953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Scales</a:t>
            </a:r>
            <a:endParaRPr lang="fi-FI" sz="1200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E317D3F-7C49-412D-8FBD-8954AE0C1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95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86C67-66B5-E44A-9641-75C78963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0510"/>
            <a:ext cx="8352928" cy="840053"/>
          </a:xfrm>
        </p:spPr>
        <p:txBody>
          <a:bodyPr/>
          <a:lstStyle/>
          <a:p>
            <a:pPr algn="ctr"/>
            <a:r>
              <a:rPr lang="fi-FI" sz="2400" b="0" dirty="0" err="1"/>
              <a:t>Conclusions</a:t>
            </a:r>
            <a:endParaRPr lang="fi-FI" sz="24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90E42-1EDF-F845-85C9-E708D3A6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17203"/>
            <a:ext cx="8352928" cy="3804118"/>
          </a:xfrm>
        </p:spPr>
        <p:txBody>
          <a:bodyPr/>
          <a:lstStyle/>
          <a:p>
            <a:r>
              <a:rPr lang="en" dirty="0"/>
              <a:t>matching of two CTs is formulated as a maximum similarity subtree isomorphism (MSSI) problem</a:t>
            </a:r>
          </a:p>
          <a:p>
            <a:endParaRPr lang="en" dirty="0"/>
          </a:p>
          <a:p>
            <a:r>
              <a:rPr lang="en" dirty="0"/>
              <a:t>matching algorithm is developed, which works in polynomial time and guarantees finding an exact solution to the MSSI problem</a:t>
            </a:r>
          </a:p>
          <a:p>
            <a:endParaRPr lang="en" dirty="0"/>
          </a:p>
          <a:p>
            <a:r>
              <a:rPr lang="en" sz="2000" dirty="0"/>
              <a:t>methods accuracy &gt; 11,3% better than others</a:t>
            </a:r>
            <a:r>
              <a:rPr lang="en" dirty="0"/>
              <a:t> +</a:t>
            </a:r>
            <a:r>
              <a:rPr lang="en" sz="2000" dirty="0"/>
              <a:t> shape retrieval tests shows  6% better results than CSS- method *</a:t>
            </a:r>
          </a:p>
          <a:p>
            <a:pPr marL="0" indent="0">
              <a:buNone/>
            </a:pPr>
            <a:r>
              <a:rPr lang="fi-FI" sz="1400" dirty="0"/>
              <a:t>					</a:t>
            </a:r>
          </a:p>
          <a:p>
            <a:pPr marL="0" indent="0">
              <a:buNone/>
            </a:pPr>
            <a:r>
              <a:rPr lang="fi-FI" sz="1400" dirty="0"/>
              <a:t>					</a:t>
            </a:r>
          </a:p>
          <a:p>
            <a:pPr marL="0" indent="0">
              <a:buNone/>
            </a:pPr>
            <a:r>
              <a:rPr lang="fi-FI" sz="1400" dirty="0"/>
              <a:t>				          </a:t>
            </a:r>
            <a:r>
              <a:rPr lang="fi-FI" sz="1600" dirty="0"/>
              <a:t>*(</a:t>
            </a:r>
            <a:r>
              <a:rPr lang="fi-FI" sz="1600" dirty="0" err="1"/>
              <a:t>Database</a:t>
            </a:r>
            <a:r>
              <a:rPr lang="fi-FI" sz="1600" dirty="0"/>
              <a:t> of 13500 </a:t>
            </a:r>
            <a:r>
              <a:rPr lang="fi-FI" sz="1600" dirty="0" err="1"/>
              <a:t>images</a:t>
            </a:r>
            <a:r>
              <a:rPr lang="fi-FI" sz="1600" dirty="0"/>
              <a:t> and 1400 </a:t>
            </a:r>
            <a:r>
              <a:rPr lang="fi-FI" sz="1600" dirty="0" err="1"/>
              <a:t>shapes</a:t>
            </a:r>
            <a:r>
              <a:rPr lang="fi-FI" sz="1600" dirty="0"/>
              <a:t>)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C62BE63-DECE-45FD-BDA7-A3D91F2A2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9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1331640" y="913284"/>
            <a:ext cx="6408712" cy="14401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5353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i-FI" sz="4000" b="0" i="1" dirty="0" err="1"/>
              <a:t>Question</a:t>
            </a:r>
            <a:endParaRPr lang="fi-FI" sz="4000" b="0" i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779912" y="4081636"/>
            <a:ext cx="1436228" cy="6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Tx/>
              <a:buNone/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i-FI" sz="2000" b="1" err="1">
                <a:solidFill>
                  <a:srgbClr val="009FB8"/>
                </a:solidFill>
              </a:rPr>
              <a:t>uef.fi</a:t>
            </a:r>
            <a:endParaRPr lang="fi-FI" sz="2000" b="1">
              <a:solidFill>
                <a:srgbClr val="009FB8"/>
              </a:solidFill>
            </a:endParaRPr>
          </a:p>
        </p:txBody>
      </p:sp>
      <p:pic>
        <p:nvPicPr>
          <p:cNvPr id="9" name="Kuva 5" descr="UEF_tunn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1" y="2388566"/>
            <a:ext cx="1693070" cy="169307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FA52844-045C-4BD6-9920-5CDBFDA4E2E1}"/>
              </a:ext>
            </a:extLst>
          </p:cNvPr>
          <p:cNvSpPr txBox="1">
            <a:spLocks/>
          </p:cNvSpPr>
          <p:nvPr/>
        </p:nvSpPr>
        <p:spPr>
          <a:xfrm>
            <a:off x="8351838" y="5214600"/>
            <a:ext cx="360362" cy="20902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968FCE-667E-425A-A932-89203AAD7009}"/>
              </a:ext>
            </a:extLst>
          </p:cNvPr>
          <p:cNvSpPr txBox="1">
            <a:spLocks/>
          </p:cNvSpPr>
          <p:nvPr/>
        </p:nvSpPr>
        <p:spPr>
          <a:xfrm>
            <a:off x="8504238" y="5367000"/>
            <a:ext cx="360362" cy="20902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07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1331640" y="913284"/>
            <a:ext cx="6408712" cy="14401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5353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i-FI" sz="4000" b="0" i="1" dirty="0" err="1"/>
              <a:t>Thank</a:t>
            </a:r>
            <a:r>
              <a:rPr lang="fi-FI" sz="4000" b="0" i="1" dirty="0"/>
              <a:t> </a:t>
            </a:r>
            <a:r>
              <a:rPr lang="fi-FI" sz="4000" b="0" i="1" dirty="0" err="1"/>
              <a:t>You</a:t>
            </a:r>
            <a:r>
              <a:rPr lang="fi-FI" sz="4000" b="0" i="1" dirty="0"/>
              <a:t>!!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779912" y="4081636"/>
            <a:ext cx="1436228" cy="6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Tx/>
              <a:buNone/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i-FI" sz="2000" b="1" err="1">
                <a:solidFill>
                  <a:srgbClr val="009FB8"/>
                </a:solidFill>
              </a:rPr>
              <a:t>uef.fi</a:t>
            </a:r>
            <a:endParaRPr lang="fi-FI" sz="2000" b="1">
              <a:solidFill>
                <a:srgbClr val="009FB8"/>
              </a:solidFill>
            </a:endParaRPr>
          </a:p>
        </p:txBody>
      </p:sp>
      <p:pic>
        <p:nvPicPr>
          <p:cNvPr id="9" name="Kuva 5" descr="UEF_tunn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1" y="2388566"/>
            <a:ext cx="1693070" cy="16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1C284-BDCD-4812-9CA7-36B2F534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" y="1185684"/>
            <a:ext cx="8415337" cy="840053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ct val="30000"/>
              </a:spcAft>
            </a:pPr>
            <a:r>
              <a:rPr lang="fi-FI" sz="2400" b="0" dirty="0">
                <a:ea typeface="+mn-ea"/>
                <a:cs typeface="+mn-cs"/>
              </a:rPr>
              <a:t>In </a:t>
            </a:r>
            <a:r>
              <a:rPr lang="fi-FI" sz="2400" b="0" dirty="0" err="1">
                <a:ea typeface="+mn-ea"/>
                <a:cs typeface="+mn-cs"/>
              </a:rPr>
              <a:t>large</a:t>
            </a:r>
            <a:r>
              <a:rPr lang="fi-FI" sz="2400" b="0" dirty="0">
                <a:ea typeface="+mn-ea"/>
                <a:cs typeface="+mn-cs"/>
              </a:rPr>
              <a:t> image </a:t>
            </a:r>
            <a:r>
              <a:rPr lang="fi-FI" sz="2400" b="0" dirty="0" err="1">
                <a:ea typeface="+mn-ea"/>
                <a:cs typeface="+mn-cs"/>
              </a:rPr>
              <a:t>datasets</a:t>
            </a:r>
            <a:r>
              <a:rPr lang="fi-FI" sz="2400" b="0" dirty="0">
                <a:ea typeface="+mn-ea"/>
                <a:cs typeface="+mn-cs"/>
              </a:rPr>
              <a:t>, </a:t>
            </a:r>
            <a:br>
              <a:rPr lang="fi-FI" sz="2400" b="0" dirty="0">
                <a:ea typeface="+mn-ea"/>
                <a:cs typeface="+mn-cs"/>
              </a:rPr>
            </a:br>
            <a:r>
              <a:rPr lang="fi-FI" sz="2400" b="0" dirty="0" err="1">
                <a:ea typeface="+mn-ea"/>
                <a:cs typeface="+mn-cs"/>
              </a:rPr>
              <a:t>textual</a:t>
            </a:r>
            <a:r>
              <a:rPr lang="fi-FI" sz="2400" b="0" dirty="0">
                <a:ea typeface="+mn-ea"/>
                <a:cs typeface="+mn-cs"/>
              </a:rPr>
              <a:t> </a:t>
            </a:r>
            <a:r>
              <a:rPr lang="fi-FI" sz="2400" b="0" dirty="0" err="1">
                <a:ea typeface="+mn-ea"/>
                <a:cs typeface="+mn-cs"/>
              </a:rPr>
              <a:t>annotation</a:t>
            </a:r>
            <a:r>
              <a:rPr lang="fi-FI" sz="2400" b="0" dirty="0">
                <a:ea typeface="+mn-ea"/>
                <a:cs typeface="+mn-cs"/>
              </a:rPr>
              <a:t> </a:t>
            </a:r>
            <a:r>
              <a:rPr lang="fi-FI" sz="2400" b="0" dirty="0" err="1">
                <a:ea typeface="+mn-ea"/>
                <a:cs typeface="+mn-cs"/>
              </a:rPr>
              <a:t>has</a:t>
            </a:r>
            <a:r>
              <a:rPr lang="fi-FI" sz="2400" b="0" dirty="0">
                <a:ea typeface="+mn-ea"/>
                <a:cs typeface="+mn-cs"/>
              </a:rPr>
              <a:t> </a:t>
            </a:r>
            <a:r>
              <a:rPr lang="fi-FI" sz="2400" b="0" dirty="0" err="1">
                <a:ea typeface="+mn-ea"/>
                <a:cs typeface="+mn-cs"/>
              </a:rPr>
              <a:t>become</a:t>
            </a:r>
            <a:r>
              <a:rPr lang="fi-FI" sz="2400" b="0" dirty="0">
                <a:ea typeface="+mn-ea"/>
                <a:cs typeface="+mn-cs"/>
              </a:rPr>
              <a:t> </a:t>
            </a:r>
            <a:r>
              <a:rPr lang="fi-FI" sz="2400" b="0" dirty="0" err="1">
                <a:ea typeface="+mn-ea"/>
                <a:cs typeface="+mn-cs"/>
              </a:rPr>
              <a:t>impractical</a:t>
            </a:r>
            <a:r>
              <a:rPr lang="fi-FI" sz="2400" b="0" dirty="0">
                <a:ea typeface="+mn-ea"/>
                <a:cs typeface="+mn-cs"/>
              </a:rPr>
              <a:t> and </a:t>
            </a:r>
            <a:r>
              <a:rPr lang="fi-FI" sz="2400" b="0" dirty="0" err="1">
                <a:ea typeface="+mn-ea"/>
                <a:cs typeface="+mn-cs"/>
              </a:rPr>
              <a:t>inefficient</a:t>
            </a:r>
            <a:r>
              <a:rPr lang="fi-FI" sz="2400" b="0" dirty="0">
                <a:ea typeface="+mn-ea"/>
                <a:cs typeface="+mn-cs"/>
              </a:rPr>
              <a:t> </a:t>
            </a:r>
            <a:r>
              <a:rPr lang="fi-FI" sz="2400" b="0" dirty="0"/>
              <a:t>for multiobject </a:t>
            </a:r>
            <a:r>
              <a:rPr lang="fi-FI" sz="2400" b="0" dirty="0" err="1"/>
              <a:t>images</a:t>
            </a:r>
            <a:r>
              <a:rPr lang="fi-FI" sz="2000" b="0" dirty="0"/>
              <a:t> </a:t>
            </a:r>
            <a:br>
              <a:rPr lang="fi-FI" sz="2000" b="0" dirty="0">
                <a:ea typeface="+mn-ea"/>
                <a:cs typeface="+mn-cs"/>
              </a:rPr>
            </a:b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CE72A68-5074-4778-A996-7910D6CC1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7" y="2598906"/>
            <a:ext cx="8415337" cy="133420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BA34C1-3513-4F01-B26A-424838A2D0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17.2.2019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6660BE-E128-4ABF-9C6D-78B678F2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1794C1-C889-4A1D-B47F-07E5F0C46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41D5739-74BD-4C72-BF67-527FBC3E8EB7}"/>
              </a:ext>
            </a:extLst>
          </p:cNvPr>
          <p:cNvSpPr txBox="1"/>
          <p:nvPr/>
        </p:nvSpPr>
        <p:spPr>
          <a:xfrm>
            <a:off x="3875031" y="0"/>
            <a:ext cx="1455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err="1"/>
              <a:t>Problem</a:t>
            </a:r>
            <a:r>
              <a:rPr lang="fi-FI" sz="3600" dirty="0"/>
              <a:t> </a:t>
            </a:r>
          </a:p>
          <a:p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19424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8240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Proposed solution</a:t>
            </a:r>
            <a:r>
              <a:rPr lang="en-US" b="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738E-2E5F-47AA-BCEB-05B4D295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1153682"/>
            <a:ext cx="8859520" cy="386414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7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1661737" y="1338184"/>
            <a:ext cx="6465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Curvature</a:t>
            </a:r>
            <a:r>
              <a:rPr lang="fi-FI" sz="2400" dirty="0"/>
              <a:t> </a:t>
            </a:r>
            <a:r>
              <a:rPr lang="fi-FI" sz="2400" dirty="0" err="1"/>
              <a:t>Tree</a:t>
            </a:r>
            <a:r>
              <a:rPr lang="fi-FI" sz="2400" dirty="0"/>
              <a:t>  -&gt;</a:t>
            </a:r>
          </a:p>
          <a:p>
            <a:endParaRPr lang="fi-FI" sz="2400" dirty="0"/>
          </a:p>
          <a:p>
            <a:r>
              <a:rPr lang="fi-FI" sz="2400" dirty="0" err="1"/>
              <a:t>Structural</a:t>
            </a:r>
            <a:r>
              <a:rPr lang="fi-FI" sz="2400" dirty="0"/>
              <a:t> </a:t>
            </a:r>
            <a:r>
              <a:rPr lang="fi-FI" sz="2400" dirty="0" err="1"/>
              <a:t>representation</a:t>
            </a:r>
            <a:r>
              <a:rPr lang="fi-FI" sz="2400" dirty="0"/>
              <a:t> of multiobject image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E2A3A7D-402E-5F4B-A4EE-656CC567AC52}"/>
              </a:ext>
            </a:extLst>
          </p:cNvPr>
          <p:cNvSpPr/>
          <p:nvPr/>
        </p:nvSpPr>
        <p:spPr>
          <a:xfrm>
            <a:off x="1478500" y="2837884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D37014B-58A9-4767-A9F0-2E126325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35" y="2743200"/>
            <a:ext cx="2456309" cy="18754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0037A9A-FD7B-48E4-ADA5-C2DBDD3E5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44" y="2894282"/>
            <a:ext cx="2048690" cy="1823995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8E83EA3-68CA-4947-A3F9-3AD51298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25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5" y="106503"/>
            <a:ext cx="8352928" cy="840053"/>
          </a:xfrm>
        </p:spPr>
        <p:txBody>
          <a:bodyPr/>
          <a:lstStyle/>
          <a:p>
            <a:pPr algn="ctr"/>
            <a:r>
              <a:rPr lang="en" dirty="0"/>
              <a:t>C</a:t>
            </a:r>
            <a:r>
              <a:rPr lang="fi-FI" dirty="0" err="1"/>
              <a:t>urvature</a:t>
            </a:r>
            <a:r>
              <a:rPr lang="fi-FI" dirty="0"/>
              <a:t> </a:t>
            </a:r>
            <a:r>
              <a:rPr lang="en" dirty="0"/>
              <a:t>T</a:t>
            </a:r>
            <a:r>
              <a:rPr lang="fi-FI" dirty="0" err="1"/>
              <a:t>ree</a:t>
            </a:r>
            <a:r>
              <a:rPr lang="fi-FI" dirty="0"/>
              <a:t> (CT)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/>
              <p:nvPr/>
            </p:nvSpPr>
            <p:spPr>
              <a:xfrm>
                <a:off x="410588" y="526529"/>
                <a:ext cx="6578596" cy="1429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fi-FI" sz="2000" dirty="0"/>
              </a:p>
              <a:p>
                <a:pPr>
                  <a:lnSpc>
                    <a:spcPct val="150000"/>
                  </a:lnSpc>
                </a:pPr>
                <a:r>
                  <a:rPr lang="en" sz="2000" dirty="0"/>
                  <a:t>-&gt; rooted, directed, unordered, and acyclic graph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" sz="2000" dirty="0"/>
                  <a:t> =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" sz="2000" dirty="0"/>
                  <a:t>) where </a:t>
                </a:r>
                <a14:m>
                  <m:oMath xmlns:m="http://schemas.openxmlformats.org/officeDocument/2006/math">
                    <m:r>
                      <a:rPr lang="e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en" sz="2000" dirty="0"/>
                  <a:t> is a set of nodes, and </a:t>
                </a:r>
                <a14:m>
                  <m:oMath xmlns:m="http://schemas.openxmlformats.org/officeDocument/2006/math">
                    <m:r>
                      <a:rPr lang="e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" sz="2000" dirty="0"/>
                  <a:t> is a set of edges. </a:t>
                </a:r>
              </a:p>
            </p:txBody>
          </p:sp>
        </mc:Choice>
        <mc:Fallback xmlns="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8" y="526529"/>
                <a:ext cx="6578596" cy="1429302"/>
              </a:xfrm>
              <a:prstGeom prst="rect">
                <a:avLst/>
              </a:prstGeom>
              <a:blipFill>
                <a:blip r:embed="rId3"/>
                <a:stretch>
                  <a:fillRect l="-926" b="-638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uva 9">
            <a:extLst>
              <a:ext uri="{FF2B5EF4-FFF2-40B4-BE49-F238E27FC236}">
                <a16:creationId xmlns:a16="http://schemas.microsoft.com/office/drawing/2014/main" id="{98206A1B-EF24-4B79-BB61-87E6A383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707" y="2092608"/>
            <a:ext cx="4130074" cy="3364386"/>
          </a:xfrm>
          <a:prstGeom prst="rect">
            <a:avLst/>
          </a:prstGeom>
        </p:spPr>
      </p:pic>
      <p:sp>
        <p:nvSpPr>
          <p:cNvPr id="3" name="Oikea aaltosulje 2">
            <a:extLst>
              <a:ext uri="{FF2B5EF4-FFF2-40B4-BE49-F238E27FC236}">
                <a16:creationId xmlns:a16="http://schemas.microsoft.com/office/drawing/2014/main" id="{66CC78A4-B851-AD40-99A2-CDC85E44C3D3}"/>
              </a:ext>
            </a:extLst>
          </p:cNvPr>
          <p:cNvSpPr/>
          <p:nvPr/>
        </p:nvSpPr>
        <p:spPr>
          <a:xfrm>
            <a:off x="6349429" y="2455524"/>
            <a:ext cx="503434" cy="280484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7CA0D5B1-0CBA-504D-A668-8B4A38D71477}"/>
                  </a:ext>
                </a:extLst>
              </p:cNvPr>
              <p:cNvSpPr/>
              <p:nvPr/>
            </p:nvSpPr>
            <p:spPr>
              <a:xfrm>
                <a:off x="7050829" y="3620912"/>
                <a:ext cx="3946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</m:t>
                    </m:r>
                  </m:oMath>
                </a14:m>
                <a:r>
                  <a:rPr lang="en" sz="2000" b="1" dirty="0"/>
                  <a:t> </a:t>
                </a:r>
                <a:endParaRPr lang="fi-FI" sz="2000" b="1" dirty="0"/>
              </a:p>
            </p:txBody>
          </p:sp>
        </mc:Choice>
        <mc:Fallback xmlns=""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7CA0D5B1-0CBA-504D-A668-8B4A38D7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29" y="3620912"/>
                <a:ext cx="3946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orakulmio 5">
                <a:extLst>
                  <a:ext uri="{FF2B5EF4-FFF2-40B4-BE49-F238E27FC236}">
                    <a16:creationId xmlns:a16="http://schemas.microsoft.com/office/drawing/2014/main" id="{B79FCDCB-F7FC-7A4F-958D-08AF3AD57FF5}"/>
                  </a:ext>
                </a:extLst>
              </p:cNvPr>
              <p:cNvSpPr/>
              <p:nvPr/>
            </p:nvSpPr>
            <p:spPr>
              <a:xfrm>
                <a:off x="3945663" y="2948160"/>
                <a:ext cx="3802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" sz="2000" b="1" dirty="0"/>
                  <a:t> </a:t>
                </a:r>
                <a:endParaRPr lang="fi-FI" sz="2000" b="1" dirty="0"/>
              </a:p>
            </p:txBody>
          </p:sp>
        </mc:Choice>
        <mc:Fallback xmlns="">
          <p:sp>
            <p:nvSpPr>
              <p:cNvPr id="6" name="Suorakulmio 5">
                <a:extLst>
                  <a:ext uri="{FF2B5EF4-FFF2-40B4-BE49-F238E27FC236}">
                    <a16:creationId xmlns:a16="http://schemas.microsoft.com/office/drawing/2014/main" id="{B79FCDCB-F7FC-7A4F-958D-08AF3AD57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63" y="2948160"/>
                <a:ext cx="38023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E7A8E4CD-7368-424C-9C5E-C3677AE65B11}"/>
              </a:ext>
            </a:extLst>
          </p:cNvPr>
          <p:cNvCxnSpPr/>
          <p:nvPr/>
        </p:nvCxnSpPr>
        <p:spPr>
          <a:xfrm>
            <a:off x="4325895" y="3148215"/>
            <a:ext cx="544849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A665320-6EE2-1246-9584-0488ECA258B5}"/>
              </a:ext>
            </a:extLst>
          </p:cNvPr>
          <p:cNvCxnSpPr>
            <a:cxnSpLocks/>
          </p:cNvCxnSpPr>
          <p:nvPr/>
        </p:nvCxnSpPr>
        <p:spPr>
          <a:xfrm>
            <a:off x="4325895" y="3148215"/>
            <a:ext cx="246105" cy="1264297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81E689F4-9D27-4B46-B8B6-BADF26B61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74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37" y="0"/>
            <a:ext cx="8352928" cy="840053"/>
          </a:xfrm>
        </p:spPr>
        <p:txBody>
          <a:bodyPr/>
          <a:lstStyle/>
          <a:p>
            <a:pPr algn="ctr"/>
            <a:r>
              <a:rPr lang="en-US" dirty="0"/>
              <a:t>Curvature Tree hierarchy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403652" y="756639"/>
            <a:ext cx="8425430" cy="16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dirty="0" err="1"/>
              <a:t>Each</a:t>
            </a:r>
            <a:r>
              <a:rPr lang="fi-FI" sz="2400" dirty="0"/>
              <a:t> </a:t>
            </a:r>
            <a:r>
              <a:rPr lang="fi-FI" sz="2400" dirty="0" err="1"/>
              <a:t>node</a:t>
            </a:r>
            <a:r>
              <a:rPr lang="fi-FI" sz="2400" dirty="0"/>
              <a:t> </a:t>
            </a:r>
            <a:r>
              <a:rPr lang="fi-FI" sz="2400" dirty="0" err="1"/>
              <a:t>contains</a:t>
            </a:r>
            <a:r>
              <a:rPr lang="fi-FI" sz="2400" dirty="0"/>
              <a:t> </a:t>
            </a:r>
            <a:r>
              <a:rPr lang="fi-FI" sz="2400" dirty="0" err="1"/>
              <a:t>details</a:t>
            </a:r>
            <a:r>
              <a:rPr lang="fi-FI" sz="2400" dirty="0"/>
              <a:t> of </a:t>
            </a:r>
            <a:r>
              <a:rPr lang="fi-FI" sz="2400" dirty="0" err="1"/>
              <a:t>corresponding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, </a:t>
            </a:r>
            <a:r>
              <a:rPr lang="fi-FI" sz="2400" dirty="0" err="1"/>
              <a:t>objects</a:t>
            </a:r>
            <a:r>
              <a:rPr lang="fi-FI" sz="2400" dirty="0"/>
              <a:t> and </a:t>
            </a:r>
            <a:r>
              <a:rPr lang="fi-FI" sz="2400" dirty="0" err="1"/>
              <a:t>holes</a:t>
            </a:r>
            <a:r>
              <a:rPr lang="fi-FI" sz="2400" dirty="0"/>
              <a:t> </a:t>
            </a:r>
            <a:r>
              <a:rPr lang="fi-FI" sz="2400" dirty="0" err="1"/>
              <a:t>shapes</a:t>
            </a:r>
            <a:r>
              <a:rPr lang="fi-FI" sz="2400" dirty="0"/>
              <a:t>  </a:t>
            </a:r>
          </a:p>
          <a:p>
            <a:pPr>
              <a:lnSpc>
                <a:spcPct val="150000"/>
              </a:lnSpc>
            </a:pPr>
            <a:endParaRPr lang="fi-FI" sz="2400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6484886-A999-DB40-91DC-77484825B87B}"/>
              </a:ext>
            </a:extLst>
          </p:cNvPr>
          <p:cNvGrpSpPr/>
          <p:nvPr/>
        </p:nvGrpSpPr>
        <p:grpSpPr>
          <a:xfrm>
            <a:off x="984733" y="2026098"/>
            <a:ext cx="7112070" cy="3286329"/>
            <a:chOff x="1010293" y="2262908"/>
            <a:chExt cx="6675699" cy="2706859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2539EA0C-D69E-E242-9771-C350B2B1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385" y="2262908"/>
              <a:ext cx="5383235" cy="2706859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F5A22A85-92F0-864F-A55E-38A7FB6E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293" y="3338071"/>
              <a:ext cx="6675699" cy="609653"/>
            </a:xfrm>
            <a:prstGeom prst="rect">
              <a:avLst/>
            </a:prstGeom>
          </p:spPr>
        </p:pic>
      </p:grp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5302DCA-7058-4EB2-A679-80C583FB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68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0" y="95429"/>
            <a:ext cx="8352928" cy="840053"/>
          </a:xfrm>
        </p:spPr>
        <p:txBody>
          <a:bodyPr/>
          <a:lstStyle/>
          <a:p>
            <a:pPr algn="ctr"/>
            <a:r>
              <a:rPr lang="fi-FI" sz="2400" b="0" dirty="0" err="1"/>
              <a:t>Triangle</a:t>
            </a:r>
            <a:r>
              <a:rPr lang="fi-FI" sz="2400" b="0" dirty="0"/>
              <a:t> Area </a:t>
            </a:r>
            <a:r>
              <a:rPr lang="fi-FI" sz="2400" b="0" dirty="0" err="1"/>
              <a:t>Representation</a:t>
            </a:r>
            <a:r>
              <a:rPr lang="fi-FI" sz="2400" b="0" dirty="0"/>
              <a:t> (TAR) </a:t>
            </a:r>
            <a:br>
              <a:rPr lang="fi-FI" dirty="0"/>
            </a:br>
            <a:endParaRPr lang="en-US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6B790A9-4347-4A88-BB24-E4FAA756034D}"/>
              </a:ext>
            </a:extLst>
          </p:cNvPr>
          <p:cNvSpPr/>
          <p:nvPr/>
        </p:nvSpPr>
        <p:spPr>
          <a:xfrm>
            <a:off x="236985" y="9196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Each objects shape is measured by boundary points</a:t>
            </a:r>
          </a:p>
          <a:p>
            <a:r>
              <a:rPr lang="en-US" sz="2000" dirty="0"/>
              <a:t>+ stored CT’s corresponding node </a:t>
            </a:r>
            <a:endParaRPr lang="fi-FI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B9952-7E29-4A96-9553-E65EEB25D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4" y="2501159"/>
            <a:ext cx="3590413" cy="24832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2F51E4F-0224-4F27-84BC-9E507D84E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99" y="882473"/>
            <a:ext cx="4692938" cy="32927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F3783D-DF55-4D55-A5C4-1CC8A2E68859}"/>
              </a:ext>
            </a:extLst>
          </p:cNvPr>
          <p:cNvCxnSpPr>
            <a:cxnSpLocks/>
          </p:cNvCxnSpPr>
          <p:nvPr/>
        </p:nvCxnSpPr>
        <p:spPr>
          <a:xfrm flipH="1">
            <a:off x="3823253" y="2020957"/>
            <a:ext cx="616225" cy="44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2F5CEBC-EA25-4918-839D-52C4714CE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99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4" y="10775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TAR- shapes boundary points measuring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/>
              <p:nvPr/>
            </p:nvSpPr>
            <p:spPr>
              <a:xfrm>
                <a:off x="491502" y="1144385"/>
                <a:ext cx="8155694" cy="399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fi-FI" sz="1200" dirty="0"/>
              </a:p>
              <a:p>
                <a:pPr>
                  <a:lnSpc>
                    <a:spcPct val="150000"/>
                  </a:lnSpc>
                </a:pPr>
                <a:endParaRPr lang="fi-FI" sz="1200" dirty="0"/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Palatino Linotype"/>
                </a:endParaRP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atin typeface="Palatino Linotype"/>
                  </a:rPr>
                  <a:t>For each three </a:t>
                </a:r>
                <a:r>
                  <a:rPr lang="en-US" sz="2000" b="1" dirty="0" err="1">
                    <a:latin typeface="Palatino Linotype"/>
                  </a:rPr>
                  <a:t>concecutive</a:t>
                </a:r>
                <a:r>
                  <a:rPr lang="en-US" sz="2000" b="1" dirty="0">
                    <a:latin typeface="Palatino Linotype"/>
                  </a:rPr>
                  <a:t>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i-FI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b>
                    </m:sSub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dirty="0">
                    <a:latin typeface="Palatino Linotyp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b>
                    </m:sSub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dirty="0">
                    <a:latin typeface="Palatino Linotyp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fi-FI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b>
                    </m:sSub>
                    <m:r>
                      <a:rPr lang="fi-FI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0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i-FI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i-FI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>
                    <a:latin typeface="Palatino Linotype"/>
                  </a:rPr>
                  <a:t>), </a:t>
                </a:r>
              </a:p>
              <a:p>
                <a:pPr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" sz="2000" dirty="0"/>
                  <a:t>The (signed) Area of Triangle Formed by them is: </a:t>
                </a: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i-FI" sz="2000" dirty="0"/>
                  <a:t> </a:t>
                </a:r>
                <a:endParaRPr lang="fi-FI" sz="1200" dirty="0"/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 sz="1200" dirty="0"/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i-FI" sz="2000" dirty="0"/>
                  <a:t> </a:t>
                </a:r>
                <a:r>
                  <a:rPr lang="fi-FI" sz="2000" dirty="0" err="1"/>
                  <a:t>where</a:t>
                </a:r>
                <a:r>
                  <a:rPr lang="fi-FI" sz="2000" dirty="0"/>
                  <a:t> </a:t>
                </a:r>
                <a:r>
                  <a:rPr lang="fi-FI" sz="2000" i="1" dirty="0" err="1"/>
                  <a:t>det</a:t>
                </a:r>
                <a:r>
                  <a:rPr lang="fi-FI" sz="2000" i="1" dirty="0"/>
                  <a:t> is </a:t>
                </a:r>
                <a:r>
                  <a:rPr lang="fi-FI" sz="2000" i="1" dirty="0" err="1"/>
                  <a:t>the</a:t>
                </a:r>
                <a:r>
                  <a:rPr lang="fi-FI" sz="2000" dirty="0"/>
                  <a:t> </a:t>
                </a:r>
              </a:p>
              <a:p>
                <a:pPr lvl="0" ea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i-FI" sz="2000" dirty="0"/>
                  <a:t> </a:t>
                </a:r>
                <a:r>
                  <a:rPr lang="fi-FI" sz="2000" dirty="0" err="1"/>
                  <a:t>matrix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determinant</a:t>
                </a:r>
                <a:r>
                  <a:rPr lang="fi-FI" sz="2000" dirty="0"/>
                  <a:t>.  </a:t>
                </a:r>
              </a:p>
            </p:txBody>
          </p:sp>
        </mc:Choice>
        <mc:Fallback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16132989-0843-3E46-B638-C41BE625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02" y="1144385"/>
                <a:ext cx="8155694" cy="3997954"/>
              </a:xfrm>
              <a:prstGeom prst="rect">
                <a:avLst/>
              </a:prstGeom>
              <a:blipFill>
                <a:blip r:embed="rId3"/>
                <a:stretch>
                  <a:fillRect l="-778" b="-126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B3568666-8284-48C9-8356-943E63379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524" y="3934418"/>
            <a:ext cx="4484509" cy="1283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iruutu 9">
                <a:extLst>
                  <a:ext uri="{FF2B5EF4-FFF2-40B4-BE49-F238E27FC236}">
                    <a16:creationId xmlns:a16="http://schemas.microsoft.com/office/drawing/2014/main" id="{00E1A96E-3428-467E-8282-81AE00D0FAFC}"/>
                  </a:ext>
                </a:extLst>
              </p:cNvPr>
              <p:cNvSpPr txBox="1"/>
              <p:nvPr/>
            </p:nvSpPr>
            <p:spPr>
              <a:xfrm>
                <a:off x="5211869" y="1355828"/>
                <a:ext cx="37962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Palatino Linotype"/>
                  </a:rPr>
                  <a:t>n </a:t>
                </a:r>
                <a:r>
                  <a:rPr lang="el-GR" sz="2000" dirty="0"/>
                  <a:t>ϵ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1,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fi-FI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fi-FI" sz="2000" dirty="0"/>
                  <a:t> -</a:t>
                </a:r>
                <a:r>
                  <a:rPr lang="fi-FI" sz="2000" dirty="0" err="1"/>
                  <a:t>contour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points</a:t>
                </a:r>
                <a:r>
                  <a:rPr lang="fi-FI" sz="2000" dirty="0"/>
                  <a:t> </a:t>
                </a:r>
              </a:p>
              <a:p>
                <a:r>
                  <a:rPr lang="fi-FI" sz="2000" dirty="0" err="1"/>
                  <a:t>ts</a:t>
                </a:r>
                <a:r>
                  <a:rPr lang="fi-FI" sz="2000" dirty="0"/>
                  <a:t> </a:t>
                </a:r>
                <a:r>
                  <a:rPr lang="el-GR" sz="2000" dirty="0"/>
                  <a:t>ϵ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i-FI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i-FI" sz="2000" dirty="0"/>
                          <m:t>Ts</m:t>
                        </m:r>
                      </m:e>
                    </m:d>
                  </m:oMath>
                </a14:m>
                <a:r>
                  <a:rPr lang="fi-FI" sz="2000" dirty="0"/>
                  <a:t> - </a:t>
                </a:r>
                <a:r>
                  <a:rPr lang="fi-FI" sz="2000" dirty="0" err="1"/>
                  <a:t>triangle</a:t>
                </a:r>
                <a:r>
                  <a:rPr lang="fi-FI" sz="2000" dirty="0"/>
                  <a:t> side </a:t>
                </a:r>
                <a:r>
                  <a:rPr lang="fi-FI" sz="2000" dirty="0" err="1"/>
                  <a:t>length</a:t>
                </a:r>
                <a:endParaRPr lang="fi-FI" dirty="0"/>
              </a:p>
            </p:txBody>
          </p:sp>
        </mc:Choice>
        <mc:Fallback xmlns="">
          <p:sp>
            <p:nvSpPr>
              <p:cNvPr id="10" name="Tekstiruutu 9">
                <a:extLst>
                  <a:ext uri="{FF2B5EF4-FFF2-40B4-BE49-F238E27FC236}">
                    <a16:creationId xmlns:a16="http://schemas.microsoft.com/office/drawing/2014/main" id="{00E1A96E-3428-467E-8282-81AE00D0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69" y="1355828"/>
                <a:ext cx="3796296" cy="707886"/>
              </a:xfrm>
              <a:prstGeom prst="rect">
                <a:avLst/>
              </a:prstGeom>
              <a:blipFill>
                <a:blip r:embed="rId5"/>
                <a:stretch>
                  <a:fillRect l="-1766" t="-69231" b="-10170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Kuva 11">
            <a:extLst>
              <a:ext uri="{FF2B5EF4-FFF2-40B4-BE49-F238E27FC236}">
                <a16:creationId xmlns:a16="http://schemas.microsoft.com/office/drawing/2014/main" id="{B2C5AB9F-C9B2-4DD3-8B3F-905A9DB83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7" y="572430"/>
            <a:ext cx="3850939" cy="2704170"/>
          </a:xfrm>
          <a:prstGeom prst="rect">
            <a:avLst/>
          </a:prstGeom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267A5A45-EB00-41D5-B903-D176179C433F}"/>
              </a:ext>
            </a:extLst>
          </p:cNvPr>
          <p:cNvCxnSpPr>
            <a:cxnSpLocks/>
          </p:cNvCxnSpPr>
          <p:nvPr/>
        </p:nvCxnSpPr>
        <p:spPr>
          <a:xfrm flipH="1" flipV="1">
            <a:off x="4094922" y="1355829"/>
            <a:ext cx="1169504" cy="224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66EE1789-8C95-43E2-8164-3C34548109A6}"/>
              </a:ext>
            </a:extLst>
          </p:cNvPr>
          <p:cNvCxnSpPr>
            <a:cxnSpLocks/>
          </p:cNvCxnSpPr>
          <p:nvPr/>
        </p:nvCxnSpPr>
        <p:spPr>
          <a:xfrm flipH="1" flipV="1">
            <a:off x="4240697" y="1709771"/>
            <a:ext cx="1023729" cy="138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C94E1015-FE74-49CD-B686-9F2689024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92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72427ED-AC20-475B-A8E0-B53C3E11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21" y="865273"/>
            <a:ext cx="4613401" cy="2172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6C09C-D619-4396-B7D0-65151637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47" y="62205"/>
            <a:ext cx="8352928" cy="840053"/>
          </a:xfrm>
        </p:spPr>
        <p:txBody>
          <a:bodyPr/>
          <a:lstStyle/>
          <a:p>
            <a:pPr algn="ctr"/>
            <a:r>
              <a:rPr lang="en-US" sz="2400" b="0" dirty="0"/>
              <a:t>TAR –  contour shape measuring 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132989-0843-3E46-B638-C41BE6254336}"/>
              </a:ext>
            </a:extLst>
          </p:cNvPr>
          <p:cNvSpPr txBox="1"/>
          <p:nvPr/>
        </p:nvSpPr>
        <p:spPr>
          <a:xfrm>
            <a:off x="161878" y="590122"/>
            <a:ext cx="7889517" cy="235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When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contour</a:t>
            </a:r>
            <a:r>
              <a:rPr lang="fi-FI" sz="2000" dirty="0"/>
              <a:t> is </a:t>
            </a:r>
            <a:r>
              <a:rPr lang="fi-FI" sz="2000" dirty="0" err="1"/>
              <a:t>travesed</a:t>
            </a:r>
            <a:r>
              <a:rPr lang="fi-FI" sz="2000" dirty="0"/>
              <a:t> in </a:t>
            </a:r>
            <a:r>
              <a:rPr lang="fi-FI" sz="2000" dirty="0" err="1"/>
              <a:t>counterclockwise</a:t>
            </a:r>
            <a:r>
              <a:rPr lang="fi-FI" sz="2000" dirty="0"/>
              <a:t> </a:t>
            </a:r>
            <a:r>
              <a:rPr lang="fi-FI" sz="2000" dirty="0" err="1"/>
              <a:t>direction</a:t>
            </a:r>
            <a:r>
              <a:rPr lang="fi-FI" sz="2000" dirty="0"/>
              <a:t> 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     </a:t>
            </a:r>
            <a:r>
              <a:rPr lang="fi-FI" sz="2000" dirty="0" err="1"/>
              <a:t>Positive</a:t>
            </a:r>
            <a:r>
              <a:rPr lang="fi-FI" sz="2000" dirty="0"/>
              <a:t> </a:t>
            </a:r>
            <a:r>
              <a:rPr lang="fi-FI" sz="2000" dirty="0" err="1"/>
              <a:t>values</a:t>
            </a:r>
            <a:r>
              <a:rPr lang="fi-FI" sz="2000" dirty="0"/>
              <a:t> - </a:t>
            </a:r>
            <a:r>
              <a:rPr lang="fi-FI" sz="2000" dirty="0" err="1"/>
              <a:t>convex</a:t>
            </a:r>
            <a:r>
              <a:rPr lang="fi-FI" sz="2000" dirty="0"/>
              <a:t>  </a:t>
            </a:r>
            <a:r>
              <a:rPr lang="fi-FI" sz="2000" dirty="0" err="1"/>
              <a:t>area</a:t>
            </a:r>
            <a:endParaRPr lang="fi-FI" sz="2000" dirty="0"/>
          </a:p>
          <a:p>
            <a:pPr>
              <a:lnSpc>
                <a:spcPct val="150000"/>
              </a:lnSpc>
            </a:pPr>
            <a:r>
              <a:rPr lang="fi-FI" sz="2000" dirty="0"/>
              <a:t>     Negative </a:t>
            </a:r>
            <a:r>
              <a:rPr lang="fi-FI" sz="2000" dirty="0" err="1"/>
              <a:t>values</a:t>
            </a:r>
            <a:r>
              <a:rPr lang="fi-FI" sz="2000" dirty="0"/>
              <a:t> - </a:t>
            </a:r>
            <a:r>
              <a:rPr lang="fi-FI" sz="2000" dirty="0" err="1"/>
              <a:t>concave</a:t>
            </a:r>
            <a:r>
              <a:rPr lang="fi-FI" sz="2000" dirty="0"/>
              <a:t> </a:t>
            </a:r>
            <a:r>
              <a:rPr lang="fi-FI" sz="2000" dirty="0" err="1"/>
              <a:t>area</a:t>
            </a:r>
            <a:endParaRPr lang="fi-FI" sz="2000" dirty="0"/>
          </a:p>
          <a:p>
            <a:pPr>
              <a:lnSpc>
                <a:spcPct val="150000"/>
              </a:lnSpc>
            </a:pPr>
            <a:r>
              <a:rPr lang="fi-FI" sz="2000" dirty="0"/>
              <a:t>     Zero </a:t>
            </a:r>
            <a:r>
              <a:rPr lang="fi-FI" sz="2000" dirty="0" err="1"/>
              <a:t>values</a:t>
            </a:r>
            <a:r>
              <a:rPr lang="fi-FI" sz="2000" dirty="0"/>
              <a:t> - </a:t>
            </a:r>
            <a:r>
              <a:rPr lang="fi-FI" sz="2000"/>
              <a:t>straight</a:t>
            </a:r>
            <a:r>
              <a:rPr lang="fi-FI" sz="2000" dirty="0"/>
              <a:t> </a:t>
            </a:r>
            <a:r>
              <a:rPr lang="fi-FI" sz="2000" dirty="0" err="1"/>
              <a:t>line</a:t>
            </a:r>
            <a:r>
              <a:rPr lang="fi-FI" sz="2000" dirty="0"/>
              <a:t> </a:t>
            </a:r>
            <a:r>
              <a:rPr lang="fi-FI" sz="2000" dirty="0" err="1"/>
              <a:t>area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2447A01-BFF3-412D-9C0F-D8C1E40EBFBB}"/>
              </a:ext>
            </a:extLst>
          </p:cNvPr>
          <p:cNvSpPr/>
          <p:nvPr/>
        </p:nvSpPr>
        <p:spPr>
          <a:xfrm>
            <a:off x="4228626" y="507681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800" dirty="0"/>
              <a:t>1) </a:t>
            </a:r>
            <a:r>
              <a:rPr lang="fi-FI" sz="800" dirty="0" err="1"/>
              <a:t>El</a:t>
            </a:r>
            <a:r>
              <a:rPr lang="fi-FI" sz="800" dirty="0"/>
              <a:t> </a:t>
            </a:r>
            <a:r>
              <a:rPr lang="fi-FI" sz="800" dirty="0" err="1"/>
              <a:t>rube</a:t>
            </a:r>
            <a:r>
              <a:rPr lang="fi-FI" sz="800" dirty="0"/>
              <a:t>, Ibrahim &amp; </a:t>
            </a:r>
            <a:r>
              <a:rPr lang="fi-FI" sz="800" dirty="0" err="1"/>
              <a:t>Alajlan</a:t>
            </a:r>
            <a:r>
              <a:rPr lang="fi-FI" sz="800" dirty="0"/>
              <a:t>, </a:t>
            </a:r>
            <a:r>
              <a:rPr lang="fi-FI" sz="800" dirty="0" err="1"/>
              <a:t>Naif</a:t>
            </a:r>
            <a:r>
              <a:rPr lang="fi-FI" sz="800" dirty="0"/>
              <a:t> &amp; </a:t>
            </a:r>
            <a:r>
              <a:rPr lang="fi-FI" sz="800" dirty="0" err="1"/>
              <a:t>Kamel</a:t>
            </a:r>
            <a:r>
              <a:rPr lang="fi-FI" sz="800" dirty="0"/>
              <a:t>, Mohamed S. &amp; Ahmed, </a:t>
            </a:r>
            <a:r>
              <a:rPr lang="fi-FI" sz="800" dirty="0" err="1"/>
              <a:t>Maher</a:t>
            </a:r>
            <a:r>
              <a:rPr lang="fi-FI" sz="800" dirty="0"/>
              <a:t> &amp; </a:t>
            </a:r>
            <a:r>
              <a:rPr lang="fi-FI" sz="800" dirty="0" err="1"/>
              <a:t>H.freeman</a:t>
            </a:r>
            <a:r>
              <a:rPr lang="fi-FI" sz="800" dirty="0"/>
              <a:t>, George. (2006). </a:t>
            </a:r>
            <a:r>
              <a:rPr lang="fi-FI" sz="800" dirty="0" err="1"/>
              <a:t>Mtar</a:t>
            </a:r>
            <a:r>
              <a:rPr lang="fi-FI" sz="800" dirty="0"/>
              <a:t>: a </a:t>
            </a:r>
            <a:r>
              <a:rPr lang="fi-FI" sz="800" dirty="0" err="1"/>
              <a:t>Robust</a:t>
            </a:r>
            <a:r>
              <a:rPr lang="fi-FI" sz="800" dirty="0"/>
              <a:t> 2d </a:t>
            </a:r>
            <a:r>
              <a:rPr lang="fi-FI" sz="800" dirty="0" err="1"/>
              <a:t>Shape</a:t>
            </a:r>
            <a:r>
              <a:rPr lang="fi-FI" sz="800" dirty="0"/>
              <a:t> </a:t>
            </a:r>
            <a:r>
              <a:rPr lang="fi-FI" sz="800" dirty="0" err="1"/>
              <a:t>Representation</a:t>
            </a:r>
            <a:r>
              <a:rPr lang="fi-FI" sz="800" dirty="0"/>
              <a:t>.. International Journal of Image and Graphics. 06. 10.1142/S021946780600232X.</a:t>
            </a:r>
            <a:r>
              <a:rPr lang="fi-FI" dirty="0"/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6AE7F5E-D96B-4C89-B830-812451C79330}"/>
              </a:ext>
            </a:extLst>
          </p:cNvPr>
          <p:cNvSpPr txBox="1"/>
          <p:nvPr/>
        </p:nvSpPr>
        <p:spPr>
          <a:xfrm>
            <a:off x="4653398" y="2784240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1)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82F530-4569-48DE-BC8F-30761029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9270"/>
            <a:ext cx="4276053" cy="190856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AA74E6F-A8D5-4FDB-BC9E-D9A3C4994E6B}"/>
              </a:ext>
            </a:extLst>
          </p:cNvPr>
          <p:cNvSpPr txBox="1"/>
          <p:nvPr/>
        </p:nvSpPr>
        <p:spPr>
          <a:xfrm>
            <a:off x="2825934" y="2379283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02054DB-D915-452A-A255-2256A02F773A}"/>
              </a:ext>
            </a:extLst>
          </p:cNvPr>
          <p:cNvSpPr txBox="1"/>
          <p:nvPr/>
        </p:nvSpPr>
        <p:spPr>
          <a:xfrm>
            <a:off x="1281280" y="4718560"/>
            <a:ext cx="3020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X </a:t>
            </a:r>
            <a:r>
              <a:rPr lang="fi-FI" sz="1600" dirty="0" err="1"/>
              <a:t>axis</a:t>
            </a:r>
            <a:r>
              <a:rPr lang="fi-FI" sz="1600" dirty="0"/>
              <a:t>, </a:t>
            </a:r>
            <a:r>
              <a:rPr lang="fi-FI" sz="1600" dirty="0" err="1"/>
              <a:t>contour</a:t>
            </a:r>
            <a:r>
              <a:rPr lang="fi-FI" sz="1600" dirty="0"/>
              <a:t> </a:t>
            </a:r>
            <a:r>
              <a:rPr lang="fi-FI" sz="1600" dirty="0" err="1"/>
              <a:t>points</a:t>
            </a:r>
            <a:r>
              <a:rPr lang="fi-FI" sz="1600" dirty="0"/>
              <a:t> </a:t>
            </a:r>
            <a:r>
              <a:rPr lang="fi-FI" sz="1600" dirty="0" err="1"/>
              <a:t>locations</a:t>
            </a:r>
            <a:endParaRPr lang="fi-FI" sz="16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9BE4C13-9DBB-4511-878F-277949801C93}"/>
              </a:ext>
            </a:extLst>
          </p:cNvPr>
          <p:cNvSpPr txBox="1"/>
          <p:nvPr/>
        </p:nvSpPr>
        <p:spPr>
          <a:xfrm>
            <a:off x="1281280" y="4198205"/>
            <a:ext cx="25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Y </a:t>
            </a:r>
            <a:r>
              <a:rPr lang="fi-FI" sz="1600" dirty="0" err="1"/>
              <a:t>axis</a:t>
            </a:r>
            <a:r>
              <a:rPr lang="fi-FI" sz="1600" dirty="0"/>
              <a:t>, </a:t>
            </a:r>
            <a:r>
              <a:rPr lang="fi-FI" sz="1600" dirty="0" err="1"/>
              <a:t>triangle</a:t>
            </a:r>
            <a:r>
              <a:rPr lang="fi-FI" sz="1600" dirty="0"/>
              <a:t> side </a:t>
            </a:r>
            <a:r>
              <a:rPr lang="fi-FI" sz="1600" dirty="0" err="1"/>
              <a:t>lenght</a:t>
            </a:r>
            <a:endParaRPr lang="fi-FI" sz="16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51AC87C-64B9-42E1-9ED3-EE5FF907C270}"/>
              </a:ext>
            </a:extLst>
          </p:cNvPr>
          <p:cNvSpPr txBox="1"/>
          <p:nvPr/>
        </p:nvSpPr>
        <p:spPr>
          <a:xfrm>
            <a:off x="1360784" y="3507217"/>
            <a:ext cx="261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/>
              <a:t>Triangle-area</a:t>
            </a:r>
            <a:r>
              <a:rPr lang="fi-FI" sz="2000" dirty="0"/>
              <a:t> </a:t>
            </a:r>
            <a:r>
              <a:rPr lang="fi-FI" sz="2000" dirty="0" err="1"/>
              <a:t>values</a:t>
            </a:r>
            <a:r>
              <a:rPr lang="fi-FI" sz="2000" dirty="0"/>
              <a:t> 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398470C5-94AA-4C4E-BC38-E918B8CCE8C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858717" y="4147086"/>
            <a:ext cx="679906" cy="220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DB65C35A-6CAB-4655-B415-850344685950}"/>
              </a:ext>
            </a:extLst>
          </p:cNvPr>
          <p:cNvCxnSpPr>
            <a:cxnSpLocks/>
          </p:cNvCxnSpPr>
          <p:nvPr/>
        </p:nvCxnSpPr>
        <p:spPr>
          <a:xfrm flipV="1">
            <a:off x="4437931" y="4790662"/>
            <a:ext cx="707226" cy="120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845205A3-FB04-4C27-AD72-D11D7687A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5214600"/>
            <a:ext cx="360362" cy="209021"/>
          </a:xfrm>
        </p:spPr>
        <p:txBody>
          <a:bodyPr/>
          <a:lstStyle/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570054"/>
      </p:ext>
    </p:extLst>
  </p:cSld>
  <p:clrMapOvr>
    <a:masterClrMapping/>
  </p:clrMapOvr>
</p:sld>
</file>

<file path=ppt/theme/theme1.xml><?xml version="1.0" encoding="utf-8"?>
<a:theme xmlns:a="http://schemas.openxmlformats.org/drawingml/2006/main" name="UEF Aloi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EF Välilehdet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EF Lope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f5a6f8-6191-451f-a1a2-324a55b6c0bd">
      <UserInfo>
        <DisplayName>Jarmo Koponen</DisplayName>
        <AccountId>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51A1081D845046B76D994DAF43009C" ma:contentTypeVersion="4" ma:contentTypeDescription="Create a new document." ma:contentTypeScope="" ma:versionID="757c5243d84afdb31a92db254903b31b">
  <xsd:schema xmlns:xsd="http://www.w3.org/2001/XMLSchema" xmlns:xs="http://www.w3.org/2001/XMLSchema" xmlns:p="http://schemas.microsoft.com/office/2006/metadata/properties" xmlns:ns2="95be9507-3fa5-4c10-b9e2-18fca693bb10" xmlns:ns3="61f5a6f8-6191-451f-a1a2-324a55b6c0bd" targetNamespace="http://schemas.microsoft.com/office/2006/metadata/properties" ma:root="true" ma:fieldsID="cf9fb2487bdeb0bdf120fb4f8d3c3f94" ns2:_="" ns3:_="">
    <xsd:import namespace="95be9507-3fa5-4c10-b9e2-18fca693bb10"/>
    <xsd:import namespace="61f5a6f8-6191-451f-a1a2-324a55b6c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e9507-3fa5-4c10-b9e2-18fca693b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5a6f8-6191-451f-a1a2-324a55b6c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8043B-8D30-474A-96CC-CDE3758C27F3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95be9507-3fa5-4c10-b9e2-18fca693bb10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1f5a6f8-6191-451f-a1a2-324a55b6c0bd"/>
  </ds:schemaRefs>
</ds:datastoreItem>
</file>

<file path=customXml/itemProps2.xml><?xml version="1.0" encoding="utf-8"?>
<ds:datastoreItem xmlns:ds="http://schemas.openxmlformats.org/officeDocument/2006/customXml" ds:itemID="{EB328AED-1D42-462D-AF74-D3E0536BC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2E3E2-1D1D-4D85-9990-881F0681A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e9507-3fa5-4c10-b9e2-18fca693bb10"/>
    <ds:schemaRef ds:uri="61f5a6f8-6191-451f-a1a2-324a55b6c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12983</TotalTime>
  <Words>1312</Words>
  <Application>Microsoft Macintosh PowerPoint</Application>
  <PresentationFormat>Näytössä katseltava esitys (16:10)</PresentationFormat>
  <Paragraphs>264</Paragraphs>
  <Slides>27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27</vt:i4>
      </vt:variant>
    </vt:vector>
  </HeadingPairs>
  <TitlesOfParts>
    <vt:vector size="36" baseType="lpstr">
      <vt:lpstr>Arial</vt:lpstr>
      <vt:lpstr>Cambria Math</vt:lpstr>
      <vt:lpstr>Myriad pro</vt:lpstr>
      <vt:lpstr>Palatino Linotype</vt:lpstr>
      <vt:lpstr>Wingdings</vt:lpstr>
      <vt:lpstr>UEF Aloitus</vt:lpstr>
      <vt:lpstr>UEF Basic</vt:lpstr>
      <vt:lpstr>UEF Välilehdet</vt:lpstr>
      <vt:lpstr>UEF Lopetus</vt:lpstr>
      <vt:lpstr>Geometry-Based Image Retrieval in Binary Image Databases</vt:lpstr>
      <vt:lpstr>PowerPoint-esitys</vt:lpstr>
      <vt:lpstr>In large image datasets,  textual annotation has become impractical and inefficient for multiobject images  </vt:lpstr>
      <vt:lpstr>Proposed solution </vt:lpstr>
      <vt:lpstr>Curvature Tree (CT) </vt:lpstr>
      <vt:lpstr>Curvature Tree hierarchy </vt:lpstr>
      <vt:lpstr>Triangle Area Representation (TAR)  </vt:lpstr>
      <vt:lpstr>TAR- shapes boundary points measuring </vt:lpstr>
      <vt:lpstr>TAR –  contour shape measuring  </vt:lpstr>
      <vt:lpstr>TAR- normalization  </vt:lpstr>
      <vt:lpstr>Similarity in psychology</vt:lpstr>
      <vt:lpstr>Similarity Function</vt:lpstr>
      <vt:lpstr>  Algorithm 1 -MSSI solving</vt:lpstr>
      <vt:lpstr> Algorithm 2 - MSSI solving</vt:lpstr>
      <vt:lpstr>Dynamic Space Warping (DSW) </vt:lpstr>
      <vt:lpstr>DSW - Distance Table working principle</vt:lpstr>
      <vt:lpstr>Computational Complexity </vt:lpstr>
      <vt:lpstr>  Computational Complexity </vt:lpstr>
      <vt:lpstr>     Computational Complexity </vt:lpstr>
      <vt:lpstr>Proposed system experimental results </vt:lpstr>
      <vt:lpstr>Proposed system experimental results</vt:lpstr>
      <vt:lpstr>Other methods from experimental results</vt:lpstr>
      <vt:lpstr>Attributed Relational Graphs (ARG) for images retrieval</vt:lpstr>
      <vt:lpstr>Curvature scale space (CSS) –shape descriptor </vt:lpstr>
      <vt:lpstr>Conclusions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Jarmo Koponen</dc:creator>
  <cp:lastModifiedBy>Jarmo Koponen</cp:lastModifiedBy>
  <cp:revision>580</cp:revision>
  <cp:lastPrinted>2019-02-18T07:43:05Z</cp:lastPrinted>
  <dcterms:modified xsi:type="dcterms:W3CDTF">2019-02-18T17:05:37Z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0x010100E151A1081D845046B76D994DAF43009C</vt:lpwstr>
  </property>
  <property fmtid="{D5CDD505-2E9C-101B-9397-08002B2CF9AE}" pid="3" name="WorkflowChangePath">
    <vt:lpwstr>c592f7f1-9584-4cd4-a9da-c800e04b60c4,2;</vt:lpwstr>
  </property>
  <property fmtid="{D5CDD505-2E9C-101B-9397-08002B2CF9AE}" pid="4" name="UEFTopic">
    <vt:lpwstr>422;#Markkinointi ja yliopiston esitteleminen|7c027237-da7e-49c2-8983-226d328ddf86;#418;#Brändi ja visuaalinen ilme|79679d35-22e0-4f5c-935e-8cc3d2868eb1</vt:lpwstr>
  </property>
</Properties>
</file>