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71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599"/>
  </p:normalViewPr>
  <p:slideViewPr>
    <p:cSldViewPr snapToGrid="0" snapToObjects="1">
      <p:cViewPr varScale="1">
        <p:scale>
          <a:sx n="95" d="100"/>
          <a:sy n="95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8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5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4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7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2E65-8897-9C4F-B772-225E325FF07D}" type="datetimeFigureOut">
              <a:rPr lang="en-US" smtClean="0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3AA3-B30A-B546-8E5B-DD4D9302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3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1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20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50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Detection of Anomalous Taxi Trajectories from GPS Traces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Jiawei Yang</a:t>
            </a:r>
          </a:p>
          <a:p>
            <a:r>
              <a:rPr lang="en-US" dirty="0" smtClean="0">
                <a:latin typeface="+mj-lt"/>
              </a:rPr>
              <a:t>2019.02.20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01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" y="-40154"/>
            <a:ext cx="10515600" cy="734695"/>
          </a:xfrm>
        </p:spPr>
        <p:txBody>
          <a:bodyPr>
            <a:normAutofit/>
          </a:bodyPr>
          <a:lstStyle/>
          <a:p>
            <a:r>
              <a:rPr lang="en-US" dirty="0" smtClean="0"/>
              <a:t>Idea of </a:t>
            </a:r>
            <a:r>
              <a:rPr lang="en-US" dirty="0" err="1" smtClean="0"/>
              <a:t>iBOAT</a:t>
            </a:r>
            <a:r>
              <a:rPr lang="en-US" dirty="0" smtClean="0"/>
              <a:t> : </a:t>
            </a:r>
            <a:r>
              <a:rPr lang="en-US" altLang="zh-CN" dirty="0" smtClean="0"/>
              <a:t>a</a:t>
            </a:r>
            <a:r>
              <a:rPr lang="en-US" dirty="0" smtClean="0"/>
              <a:t>daptive</a:t>
            </a:r>
            <a:r>
              <a:rPr lang="en-US" i="1" dirty="0" smtClean="0"/>
              <a:t> </a:t>
            </a:r>
            <a:r>
              <a:rPr lang="en-US" dirty="0" smtClean="0"/>
              <a:t>window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5390" y="4571063"/>
                <a:ext cx="42923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+mj-lt"/>
                  </a:rPr>
                  <a:t>Anomalous trajectories: {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altLang="en-US" sz="2200" b="0" i="0" baseline="-25000" dirty="0" smtClean="0">
                        <a:latin typeface="Cambria Math" charset="0"/>
                      </a:rPr>
                      <m:t>6 </m:t>
                    </m:r>
                    <m:r>
                      <a:rPr lang="en-US" altLang="en-US" sz="2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altLang="en-US" sz="2200" b="0" i="1" baseline="-25000" dirty="0" smtClean="0">
                        <a:latin typeface="Cambria Math" charset="0"/>
                      </a:rPr>
                      <m:t>2</m:t>
                    </m:r>
                    <m:r>
                      <a:rPr lang="en-US" altLang="en-US" sz="2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altLang="en-US" sz="2200" b="0" i="1" baseline="-25000" dirty="0" smtClean="0">
                        <a:latin typeface="Cambria Math" charset="0"/>
                      </a:rPr>
                      <m:t>3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}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0" y="4571063"/>
                <a:ext cx="4292394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1847" t="-16901" b="-10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9439" y="5201072"/>
                <a:ext cx="51716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FF0000"/>
                    </a:solidFill>
                    <a:latin typeface="+mj-lt"/>
                  </a:rPr>
                  <a:t>Anomaly score</a:t>
                </a:r>
                <a:r>
                  <a:rPr lang="en-US" sz="2200" dirty="0" smtClean="0">
                    <a:latin typeface="+mj-lt"/>
                  </a:rPr>
                  <a:t>: </a:t>
                </a:r>
              </a:p>
              <a:p>
                <a:r>
                  <a:rPr lang="en-US" sz="2200" dirty="0" smtClean="0">
                    <a:latin typeface="+mj-lt"/>
                  </a:rPr>
                  <a:t>s(t) =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</a:rPr>
                      <m:t>𝑑</m:t>
                    </m:r>
                    <m:r>
                      <a:rPr lang="en-US" sz="2200" b="0" i="1" smtClean="0">
                        <a:latin typeface="Cambria Math" charset="0"/>
                      </a:rPr>
                      <m:t>𝑖𝑠𝑡𝑎𝑛𝑐𝑒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en-US" sz="2200" b="0" i="0" baseline="-25000" dirty="0" smtClean="0">
                            <a:latin typeface="Cambria Math" charset="0"/>
                          </a:rPr>
                          <m:t>6 </m:t>
                        </m:r>
                        <m:r>
                          <a:rPr lang="en-US" altLang="en-US" sz="2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en-US" sz="2200" b="0" i="1" baseline="-25000" dirty="0" smtClean="0">
                            <a:latin typeface="Cambria Math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i="1" smtClean="0">
                        <a:latin typeface="Cambria Math" charset="0"/>
                      </a:rPr>
                      <m:t>𝑑</m:t>
                    </m:r>
                    <m:r>
                      <a:rPr lang="en-US" sz="2200" b="0" i="1" smtClean="0">
                        <a:latin typeface="Cambria Math" charset="0"/>
                      </a:rPr>
                      <m:t>𝑖𝑠𝑡𝑎𝑛𝑐𝑒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en-US" sz="2200" b="0" i="0" baseline="-25000" dirty="0" smtClean="0">
                            <a:latin typeface="Cambria Math" charset="0"/>
                          </a:rPr>
                          <m:t>2 </m:t>
                        </m:r>
                        <m:r>
                          <a:rPr lang="en-US" altLang="en-US" sz="2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en-US" sz="2200" b="0" i="1" baseline="-25000" dirty="0" smtClean="0">
                            <a:latin typeface="Cambria Math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39" y="5201072"/>
                <a:ext cx="517167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533" t="-5556" b="-5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33" y="1091016"/>
            <a:ext cx="4762500" cy="2857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348990" y="609011"/>
                <a:ext cx="7330440" cy="79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𝑠𝑢𝑝𝑝𝑜𝑟𝑡</m:t>
                      </m:r>
                      <m:r>
                        <a:rPr lang="en-US" sz="2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2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+mj-lt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hasTrajectories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en-US" sz="2200" b="0" i="0" baseline="-2500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altLang="en-US" sz="2200" b="0" i="0" baseline="-2500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-1  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latin typeface="+mj-lt"/>
                            </a:rPr>
                            <m:t>, &lt;</m:t>
                          </m:r>
                          <m:r>
                            <m:rPr>
                              <m:nor/>
                            </m:rPr>
                            <a:rPr lang="en-US" altLang="en-US" sz="2200" i="1" dirty="0" smtClean="0">
                              <a:latin typeface="+mj-lt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en-US" sz="2200" baseline="-25000" dirty="0" smtClean="0"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latin typeface="+mj-lt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altLang="en-US" sz="2200" i="1" dirty="0" smtClean="0">
                              <a:latin typeface="+mj-lt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en-US" sz="2200" baseline="-25000" dirty="0" smtClean="0">
                              <a:latin typeface="+mj-lt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latin typeface="+mj-lt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altLang="en-US" sz="2200" i="1" dirty="0" smtClean="0">
                              <a:latin typeface="+mj-lt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en-US" sz="2200" baseline="-25000" dirty="0" smtClean="0">
                              <a:latin typeface="+mj-lt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altLang="en-US" sz="2200" i="1" dirty="0" smtClean="0">
                              <a:latin typeface="+mj-lt"/>
                            </a:rPr>
                            <m:t>&gt;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latin typeface="+mj-lt"/>
                            </a:rPr>
                            <m:t>)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|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latin typeface="+mj-lt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altLang="en-US" sz="2200" baseline="-25000" dirty="0" smtClean="0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altLang="en-US" sz="2200" b="0" i="0" baseline="-25000" dirty="0" smtClean="0">
                              <a:latin typeface="+mj-lt"/>
                            </a:rPr>
                            <m:t>−1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2200" baseline="-25000" dirty="0" smtClean="0"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2200" baseline="-25000" dirty="0" smtClean="0">
                          <a:latin typeface="+mj-lt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2200" baseline="-25000" dirty="0" smtClean="0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2200" baseline="-25000" dirty="0" smtClean="0">
                          <a:latin typeface="+mj-lt"/>
                        </a:rPr>
                        <m:t> </m:t>
                      </m:r>
                      <m:r>
                        <a:rPr lang="en-US" altLang="en-US" sz="2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90" y="609011"/>
                <a:ext cx="7330440" cy="7922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967533" y="2430819"/>
                <a:ext cx="48757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Ongoing trace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+mj-lt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altLang="en-US" sz="2200" i="1" baseline="-25000" dirty="0" smtClean="0">
                        <a:latin typeface="+mj-lt"/>
                      </a:rPr>
                      <m:t> </m:t>
                    </m:r>
                  </m:oMath>
                </a14:m>
                <a:r>
                  <a:rPr lang="en-US" altLang="en-US" sz="2200" b="0" dirty="0" smtClean="0">
                    <a:latin typeface="+mj-lt"/>
                    <a:ea typeface="Cambria Math" charset="0"/>
                    <a:cs typeface="Cambria Math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+mj-lt"/>
                        <a:ea typeface="Cambria Math" charset="0"/>
                        <a:cs typeface="Cambria Math" charset="0"/>
                      </a:rPr>
                      <m:t>{      ,      ,     </m:t>
                    </m:r>
                    <m:r>
                      <a:rPr lang="en-US" altLang="en-US" sz="2200" b="0" i="1" baseline="-25000" dirty="0" smtClean="0">
                        <a:latin typeface="+mj-lt"/>
                      </a:rPr>
                      <m:t> </m:t>
                    </m:r>
                    <m:r>
                      <a:rPr lang="en-US" altLang="en-US" sz="2200" b="0" i="1" smtClean="0">
                        <a:latin typeface="+mj-lt"/>
                        <a:ea typeface="Cambria Math" charset="0"/>
                        <a:cs typeface="Cambria Math" charset="0"/>
                      </a:rPr>
                      <m:t>,      </m:t>
                    </m:r>
                    <m:r>
                      <a:rPr lang="en-US" altLang="en-US" sz="2200" b="0" i="1" baseline="-25000" dirty="0" smtClean="0">
                        <a:latin typeface="+mj-lt"/>
                      </a:rPr>
                      <m:t> </m:t>
                    </m:r>
                    <m:r>
                      <a:rPr lang="en-US" altLang="en-US" sz="2200" b="0" i="1" smtClean="0">
                        <a:latin typeface="+mj-lt"/>
                        <a:ea typeface="Cambria Math" charset="0"/>
                        <a:cs typeface="Cambria Math" charset="0"/>
                      </a:rPr>
                      <m:t>,    </m:t>
                    </m:r>
                    <m:r>
                      <a:rPr lang="en-US" altLang="en-US" sz="2200" b="0" i="1" baseline="-25000" dirty="0" smtClean="0">
                        <a:latin typeface="+mj-lt"/>
                      </a:rPr>
                      <m:t> </m:t>
                    </m:r>
                    <m:r>
                      <a:rPr lang="en-US" altLang="en-US" sz="2200" b="0" i="1" smtClean="0">
                        <a:latin typeface="+mj-lt"/>
                        <a:ea typeface="Cambria Math" charset="0"/>
                        <a:cs typeface="Cambria Math" charset="0"/>
                      </a:rPr>
                      <m:t>, …}</m:t>
                    </m:r>
                  </m:oMath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533" y="2430819"/>
                <a:ext cx="4875714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1625" t="-102857" b="-1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54859" y="2446402"/>
                <a:ext cx="5517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6 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859" y="2446402"/>
                <a:ext cx="551754" cy="430887"/>
              </a:xfrm>
              <a:prstGeom prst="rect">
                <a:avLst/>
              </a:prstGeom>
              <a:blipFill rotWithShape="0">
                <a:blip r:embed="rId7"/>
                <a:stretch>
                  <a:fillRect t="-16901" b="-1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58983" y="2468820"/>
                <a:ext cx="5100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983" y="2468820"/>
                <a:ext cx="510076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07360" y="2454107"/>
                <a:ext cx="5517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3 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60" y="2454107"/>
                <a:ext cx="551754" cy="430887"/>
              </a:xfrm>
              <a:prstGeom prst="rect">
                <a:avLst/>
              </a:prstGeom>
              <a:blipFill rotWithShape="0">
                <a:blip r:embed="rId9"/>
                <a:stretch>
                  <a:fillRect t="-18571" b="-10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144533" y="2467599"/>
                <a:ext cx="5517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4 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533" y="2467599"/>
                <a:ext cx="551754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17143" b="-10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99731" y="2460987"/>
                <a:ext cx="5100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5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31" y="2460987"/>
                <a:ext cx="510076" cy="430887"/>
              </a:xfrm>
              <a:prstGeom prst="rect">
                <a:avLst/>
              </a:prstGeom>
              <a:blipFill rotWithShape="0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/>
          <p:cNvSpPr/>
          <p:nvPr/>
        </p:nvSpPr>
        <p:spPr>
          <a:xfrm rot="5400000" flipH="1">
            <a:off x="7288041" y="2387127"/>
            <a:ext cx="430835" cy="110265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381823" y="3489336"/>
                <a:ext cx="5485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 smtClean="0">
                    <a:solidFill>
                      <a:srgbClr val="C00000"/>
                    </a:solidFill>
                    <a:latin typeface="+mj-lt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200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en-US" sz="22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23" y="3489336"/>
                <a:ext cx="548548" cy="430887"/>
              </a:xfrm>
              <a:prstGeom prst="rect">
                <a:avLst/>
              </a:prstGeom>
              <a:blipFill rotWithShape="0">
                <a:blip r:embed="rId12"/>
                <a:stretch>
                  <a:fillRect l="-1444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7795901" y="3481429"/>
                <a:ext cx="51854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i="1" dirty="0" smtClean="0">
                    <a:solidFill>
                      <a:schemeClr val="tx1"/>
                    </a:solidFill>
                    <a:latin typeface="+mj-lt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2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901" y="3481429"/>
                <a:ext cx="518541" cy="430887"/>
              </a:xfrm>
              <a:prstGeom prst="rect">
                <a:avLst/>
              </a:prstGeom>
              <a:blipFill rotWithShape="0">
                <a:blip r:embed="rId13"/>
                <a:stretch>
                  <a:fillRect l="-15294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967533" y="1458225"/>
                <a:ext cx="5805628" cy="755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2200" baseline="-25000" dirty="0" smtClean="0"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CN" sz="2200" b="0" i="0" baseline="-25000" dirty="0" smtClean="0">
                          <a:latin typeface="+mj-lt"/>
                        </a:rPr>
                        <m:t>+1</m:t>
                      </m:r>
                      <m:r>
                        <a:rPr lang="mr-IN" sz="220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20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20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sz="2200" dirty="0" smtClean="0">
                                  <a:latin typeface="+mj-lt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baseline="-25000" dirty="0" smtClean="0">
                                  <a:latin typeface="+mj-lt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zh-CN" altLang="en-US" sz="2200" b="0" i="0" dirty="0" smtClean="0">
                                  <a:latin typeface="+mj-lt"/>
                                </a:rPr>
                                <m:t>，</m:t>
                              </m:r>
                              <m:r>
                                <m:rPr>
                                  <m:nor/>
                                </m:rPr>
                                <a:rPr lang="en-US" altLang="zh-CN" sz="2200" b="0" i="0" dirty="0" smtClean="0">
                                  <a:latin typeface="+mj-lt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altLang="zh-CN" sz="2200" b="0" i="1" dirty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i="1" dirty="0" smtClean="0">
                                  <a:latin typeface="+mj-lt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b="0" i="0" baseline="-25000" dirty="0" smtClean="0">
                                  <a:latin typeface="+mj-lt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b="0" i="0" baseline="-25000" dirty="0" smtClean="0">
                                  <a:latin typeface="+mj-lt"/>
                                </a:rPr>
                                <m:t>+1 </m:t>
                              </m:r>
                              <m:r>
                                <m:rPr>
                                  <m:nor/>
                                </m:rPr>
                                <a:rPr lang="en-US" altLang="zh-CN" sz="2200" b="0" i="0" dirty="0" smtClean="0">
                                  <a:latin typeface="+mj-lt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altLang="zh-CN" sz="2200" b="0" i="0" dirty="0" smtClean="0">
                                  <a:latin typeface="+mj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200" b="0" i="0" dirty="0" smtClean="0">
                                  <a:latin typeface="+mj-lt"/>
                                </a:rPr>
                                <m:t>a</m:t>
                              </m:r>
                              <m:r>
                                <a:rPr lang="en-US" altLang="zh-CN" sz="2200" b="0" i="1" dirty="0" smtClean="0">
                                  <a:latin typeface="Cambria Math" charset="0"/>
                                </a:rPr>
                                <m:t>𝑛𝑜𝑚𝑙𝑜𝑢𝑠</m:t>
                              </m:r>
                              <m:r>
                                <a:rPr lang="en-US" altLang="zh-CN" sz="2200" b="0" i="1" dirty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altLang="zh-CN" sz="2200" b="0" i="1" dirty="0" smtClean="0">
                                  <a:latin typeface="Cambria Math" charset="0"/>
                                </a:rPr>
                                <m:t>𝑡𝑟𝑎𝑗𝑎𝑐𝑡𝑜𝑟𝑦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200" dirty="0" smtClean="0">
                                  <a:solidFill>
                                    <a:schemeClr val="tx1"/>
                                  </a:solidFill>
                                  <a:latin typeface="+mj-lt"/>
                                </a:rPr>
                                <m:t>hasTrajectories</m:t>
                              </m:r>
                              <m:r>
                                <m:rPr>
                                  <m:nor/>
                                </m:rPr>
                                <a:rPr lang="en-US" sz="2200" dirty="0" smtClean="0">
                                  <a:solidFill>
                                    <a:schemeClr val="tx1"/>
                                  </a:solidFill>
                                  <a:latin typeface="+mj-lt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200" dirty="0" smtClean="0">
                                  <a:solidFill>
                                    <a:schemeClr val="tx1"/>
                                  </a:solidFill>
                                  <a:latin typeface="+mj-lt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b="0" i="0" baseline="-25000" dirty="0" smtClean="0">
                                  <a:solidFill>
                                    <a:schemeClr val="tx1"/>
                                  </a:solidFill>
                                  <a:latin typeface="+mj-lt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200" dirty="0" smtClean="0">
                                  <a:latin typeface="+mj-lt"/>
                                </a:rPr>
                                <m:t>, &lt;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i="1" dirty="0" smtClean="0">
                                  <a:latin typeface="+mj-lt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baseline="-25000" dirty="0" smtClean="0">
                                  <a:latin typeface="+mj-lt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200" dirty="0" smtClean="0">
                                  <a:latin typeface="+mj-lt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i="1" dirty="0" smtClean="0">
                                  <a:latin typeface="+mj-lt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baseline="-25000" dirty="0" smtClean="0">
                                  <a:latin typeface="+mj-lt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sz="2200" dirty="0" smtClean="0">
                                  <a:latin typeface="+mj-lt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i="1" dirty="0" smtClean="0">
                                  <a:latin typeface="+mj-lt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baseline="-25000" dirty="0" smtClean="0">
                                  <a:latin typeface="+mj-lt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altLang="en-US" sz="2200" i="1" dirty="0" smtClean="0">
                                  <a:latin typeface="+mj-lt"/>
                                </a:rPr>
                                <m:t>&gt;</m:t>
                              </m:r>
                              <m:r>
                                <m:rPr>
                                  <m:nor/>
                                </m:rPr>
                                <a:rPr lang="en-US" sz="2200" dirty="0" smtClean="0">
                                  <a:latin typeface="+mj-lt"/>
                                </a:rPr>
                                <m:t>)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533" y="1458225"/>
                <a:ext cx="5805628" cy="75520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60534" y="3166340"/>
                <a:ext cx="4796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2200" b="0" i="0" baseline="-25000" dirty="0" smtClean="0">
                          <a:latin typeface="+mj-lt"/>
                        </a:rPr>
                        <m:t>0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534" y="3166340"/>
                <a:ext cx="479618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782455" y="3156960"/>
                <a:ext cx="4796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2200" b="0" i="0" baseline="-25000" dirty="0" smtClean="0">
                          <a:latin typeface="+mj-lt"/>
                        </a:rPr>
                        <m:t>0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455" y="3156960"/>
                <a:ext cx="479618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224224" y="3141920"/>
                <a:ext cx="4796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2200" b="0" i="0" baseline="-25000" dirty="0" smtClean="0">
                          <a:latin typeface="+mj-lt"/>
                        </a:rPr>
                        <m:t>1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24" y="3141920"/>
                <a:ext cx="479618" cy="43088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8192165" y="3490341"/>
                <a:ext cx="56853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i="1" dirty="0">
                    <a:latin typeface="+mj-lt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</a:t>
                </a:r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165" y="3490341"/>
                <a:ext cx="568531" cy="430887"/>
              </a:xfrm>
              <a:prstGeom prst="rect">
                <a:avLst/>
              </a:prstGeom>
              <a:blipFill rotWithShape="0">
                <a:blip r:embed="rId18"/>
                <a:stretch>
                  <a:fillRect l="-13978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30735" y="4405696"/>
                <a:ext cx="469193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2200" b="0" i="0" baseline="-25000" dirty="0" smtClean="0">
                          <a:latin typeface="+mj-lt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+mj-lt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hasTrajector</m:t>
                      </m:r>
                      <m:r>
                        <m:rPr>
                          <m:nor/>
                        </m:rPr>
                        <a:rPr lang="en-US" sz="2200" dirty="0" smtClean="0">
                          <a:solidFill>
                            <a:srgbClr val="C00000"/>
                          </a:solidFill>
                          <a:latin typeface="+mj-lt"/>
                        </a:rPr>
                        <m:t>ies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2200" b="0" i="0" baseline="-25000" dirty="0" smtClean="0">
                          <a:latin typeface="+mj-lt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, &lt;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2200" b="0" i="0" baseline="-25000" dirty="0" smtClean="0">
                          <a:latin typeface="+mj-lt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2200" b="0" i="0" baseline="-25000" dirty="0" smtClean="0">
                          <a:latin typeface="+mj-lt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2200" b="0" i="1" baseline="-25000" dirty="0" smtClean="0">
                          <a:latin typeface="+mj-lt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&gt;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)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,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35" y="4405696"/>
                <a:ext cx="4691935" cy="430887"/>
              </a:xfrm>
              <a:prstGeom prst="rect">
                <a:avLst/>
              </a:prstGeom>
              <a:blipFill rotWithShape="0">
                <a:blip r:embed="rId19"/>
                <a:stretch>
                  <a:fillRect t="-102857" b="-1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34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3516 0.000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16 0.00093 L 0.07513 0.00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4" grpId="0"/>
      <p:bldP spid="7" grpId="0"/>
      <p:bldP spid="8" grpId="0"/>
      <p:bldP spid="9" grpId="0"/>
      <p:bldP spid="9" grpId="1"/>
      <p:bldP spid="19" grpId="0"/>
      <p:bldP spid="20" grpId="0"/>
      <p:bldP spid="25" grpId="0" animBg="1"/>
      <p:bldP spid="25" grpId="1" animBg="1"/>
      <p:bldP spid="25" grpId="2" animBg="1"/>
      <p:bldP spid="26" grpId="0"/>
      <p:bldP spid="27" grpId="0"/>
      <p:bldP spid="5" grpId="0"/>
      <p:bldP spid="12" grpId="0"/>
      <p:bldP spid="22" grpId="0"/>
      <p:bldP spid="23" grpId="0"/>
      <p:bldP spid="2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2" y="37857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Experiment: data sets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3670" y="4455929"/>
            <a:ext cx="10533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Picked 9 source-destination pairs (T-1 toT-9) (trajectories : min 450, avg. 1000) </a:t>
            </a:r>
          </a:p>
          <a:p>
            <a:r>
              <a:rPr lang="en-US" sz="2200" dirty="0" smtClean="0">
                <a:latin typeface="+mj-lt"/>
              </a:rPr>
              <a:t>Three volunteers to manually label whether trajectories are anomalous or not (avg. 5.1%)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53670" y="2071771"/>
                <a:ext cx="7642412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+mj-lt"/>
                  </a:rPr>
                  <a:t>7600 taxis in Hangzhou, China </a:t>
                </a:r>
              </a:p>
              <a:p>
                <a:r>
                  <a:rPr lang="en-US" sz="2200" dirty="0" smtClean="0">
                    <a:latin typeface="+mj-lt"/>
                  </a:rPr>
                  <a:t>Sample rate= entry/minutes</a:t>
                </a:r>
              </a:p>
              <a:p>
                <a:r>
                  <a:rPr lang="en-US" sz="2200" dirty="0" smtClean="0">
                    <a:latin typeface="+mj-lt"/>
                  </a:rPr>
                  <a:t>Collected </a:t>
                </a:r>
                <a:r>
                  <a:rPr lang="en-US" sz="2200" dirty="0">
                    <a:latin typeface="+mj-lt"/>
                  </a:rPr>
                  <a:t>over a period of twelve </a:t>
                </a:r>
                <a:r>
                  <a:rPr lang="en-US" sz="2200" dirty="0" smtClean="0">
                    <a:latin typeface="+mj-lt"/>
                  </a:rPr>
                  <a:t>months</a:t>
                </a:r>
              </a:p>
              <a:p>
                <a:r>
                  <a:rPr lang="en-US" sz="2200" dirty="0" smtClean="0">
                    <a:latin typeface="+mj-lt"/>
                  </a:rPr>
                  <a:t>Focused range: [120.0</a:t>
                </a:r>
                <a:r>
                  <a:rPr lang="en-US" sz="2200" dirty="0">
                    <a:latin typeface="+mj-lt"/>
                  </a:rPr>
                  <a:t>◦E, 120.5◦E] and [30.15◦N, 30.40◦</a:t>
                </a:r>
                <a:r>
                  <a:rPr lang="en-US" sz="2200" dirty="0" smtClean="0">
                    <a:latin typeface="+mj-lt"/>
                  </a:rPr>
                  <a:t>N], </a:t>
                </a:r>
              </a:p>
              <a:p>
                <a:r>
                  <a:rPr lang="en-US" sz="2200" dirty="0">
                    <a:latin typeface="+mj-lt"/>
                  </a:rPr>
                  <a:t>E</a:t>
                </a:r>
                <a:r>
                  <a:rPr lang="en-US" sz="2200" dirty="0" smtClean="0">
                    <a:latin typeface="+mj-lt"/>
                  </a:rPr>
                  <a:t>ach </a:t>
                </a:r>
                <a:r>
                  <a:rPr lang="en-US" sz="2200" dirty="0">
                    <a:latin typeface="+mj-lt"/>
                  </a:rPr>
                  <a:t>grid cell is roughly </a:t>
                </a:r>
                <a:r>
                  <a:rPr lang="en-US" sz="2200" dirty="0" smtClean="0">
                    <a:latin typeface="+mj-lt"/>
                  </a:rPr>
                  <a:t>250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r-IN" sz="22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70" y="2071771"/>
                <a:ext cx="7642412" cy="1785104"/>
              </a:xfrm>
              <a:prstGeom prst="rect">
                <a:avLst/>
              </a:prstGeom>
              <a:blipFill rotWithShape="0">
                <a:blip r:embed="rId2"/>
                <a:stretch>
                  <a:fillRect l="-1037" t="-2389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0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2" y="37857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Experiment: ROC measurement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2" y="1704135"/>
            <a:ext cx="5308600" cy="124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2361" y="3977435"/>
                <a:ext cx="1435008" cy="583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+mj-lt"/>
                    <a:ea typeface="Times New Roman" charset="0"/>
                    <a:cs typeface="Times New Roman" charset="0"/>
                  </a:rPr>
                  <a:t>TPR=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2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𝑇𝑃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𝑇𝑃</m:t>
                        </m:r>
                        <m:r>
                          <a:rPr lang="en-US" sz="2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𝐹𝑁</m:t>
                        </m:r>
                      </m:den>
                    </m:f>
                  </m:oMath>
                </a14:m>
                <a:endParaRPr lang="en-US" sz="2200" dirty="0">
                  <a:latin typeface="+mj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61" y="3977435"/>
                <a:ext cx="1435008" cy="583878"/>
              </a:xfrm>
              <a:prstGeom prst="rect">
                <a:avLst/>
              </a:prstGeom>
              <a:blipFill rotWithShape="0">
                <a:blip r:embed="rId3"/>
                <a:stretch>
                  <a:fillRect l="-553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0758" y="4668877"/>
                <a:ext cx="1428596" cy="583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latin typeface="+mj-lt"/>
                    <a:ea typeface="Times New Roman" charset="0"/>
                    <a:cs typeface="Times New Roman" charset="0"/>
                  </a:rPr>
                  <a:t>F</a:t>
                </a:r>
                <a:r>
                  <a:rPr lang="en-US" sz="2200" dirty="0" smtClean="0">
                    <a:latin typeface="+mj-lt"/>
                    <a:ea typeface="Times New Roman" charset="0"/>
                    <a:cs typeface="Times New Roman" charset="0"/>
                  </a:rPr>
                  <a:t>PR=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2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𝐹𝑃</m:t>
                        </m:r>
                      </m:num>
                      <m:den>
                        <m:r>
                          <a:rPr lang="en-US" sz="2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𝐹𝑃</m:t>
                        </m:r>
                        <m:r>
                          <a:rPr lang="en-US" sz="2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𝑇𝑁</m:t>
                        </m:r>
                      </m:den>
                    </m:f>
                  </m:oMath>
                </a14:m>
                <a:endParaRPr lang="en-US" sz="2200" dirty="0">
                  <a:latin typeface="+mj-lt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58" y="4668877"/>
                <a:ext cx="1428596" cy="583878"/>
              </a:xfrm>
              <a:prstGeom prst="rect">
                <a:avLst/>
              </a:prstGeom>
              <a:blipFill rotWithShape="0">
                <a:blip r:embed="rId4"/>
                <a:stretch>
                  <a:fillRect l="-5532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412" y="1704135"/>
            <a:ext cx="6210300" cy="454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0758" y="5809129"/>
            <a:ext cx="4365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ROC=1 indicates </a:t>
            </a:r>
            <a:r>
              <a:rPr lang="en-US" sz="2200" smtClean="0">
                <a:latin typeface="+mj-lt"/>
              </a:rPr>
              <a:t>perfect prediction!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9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R</a:t>
            </a:r>
            <a:r>
              <a:rPr lang="en-US" dirty="0" smtClean="0"/>
              <a:t>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24" y="2088403"/>
            <a:ext cx="9855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</a:t>
            </a:r>
            <a:r>
              <a:rPr lang="en-US" dirty="0" err="1" smtClean="0"/>
              <a:t>iBAT</a:t>
            </a:r>
            <a:r>
              <a:rPr lang="en-US" dirty="0" smtClean="0"/>
              <a:t> </a:t>
            </a:r>
            <a:r>
              <a:rPr lang="en-US" dirty="0" err="1" smtClean="0"/>
              <a:t>v.s</a:t>
            </a:r>
            <a:r>
              <a:rPr lang="en-US" dirty="0" smtClean="0"/>
              <a:t>. </a:t>
            </a:r>
            <a:r>
              <a:rPr lang="en-US" dirty="0" err="1" smtClean="0"/>
              <a:t>iBOAT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26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+mj-lt"/>
              </a:rPr>
              <a:t>Equally good performance for tested </a:t>
            </a:r>
            <a:r>
              <a:rPr lang="en-US" sz="2200" smtClean="0">
                <a:latin typeface="+mj-lt"/>
              </a:rPr>
              <a:t>data sets</a:t>
            </a:r>
            <a:endParaRPr lang="en-US" sz="2200" dirty="0" smtClean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447831"/>
            <a:ext cx="10515600" cy="2141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>
              <a:latin typeface="+mj-lt"/>
            </a:endParaRPr>
          </a:p>
          <a:p>
            <a:r>
              <a:rPr lang="en-US" sz="2200" dirty="0" err="1" smtClean="0">
                <a:latin typeface="+mj-lt"/>
              </a:rPr>
              <a:t>iBOAT</a:t>
            </a:r>
            <a:r>
              <a:rPr lang="en-US" sz="2200" dirty="0" smtClean="0">
                <a:latin typeface="+mj-lt"/>
              </a:rPr>
              <a:t> has </a:t>
            </a:r>
            <a:r>
              <a:rPr lang="en-US" sz="2200" b="1" dirty="0" smtClean="0">
                <a:latin typeface="+mj-lt"/>
              </a:rPr>
              <a:t>two</a:t>
            </a:r>
            <a:r>
              <a:rPr lang="en-US" sz="2200" dirty="0" smtClean="0">
                <a:latin typeface="+mj-lt"/>
              </a:rPr>
              <a:t> advantage over </a:t>
            </a:r>
            <a:r>
              <a:rPr lang="en-US" sz="2200" dirty="0" err="1" smtClean="0">
                <a:latin typeface="+mj-lt"/>
              </a:rPr>
              <a:t>iBAT</a:t>
            </a:r>
            <a:r>
              <a:rPr lang="en-US" sz="2200" dirty="0" smtClean="0">
                <a:latin typeface="+mj-lt"/>
              </a:rPr>
              <a:t>:</a:t>
            </a:r>
          </a:p>
          <a:p>
            <a:pPr lvl="1"/>
            <a:r>
              <a:rPr lang="en-US" sz="2200" dirty="0" smtClean="0">
                <a:latin typeface="+mj-lt"/>
              </a:rPr>
              <a:t>Able to work in </a:t>
            </a:r>
            <a:r>
              <a:rPr lang="en-US" sz="2200" b="1" dirty="0" smtClean="0">
                <a:latin typeface="+mj-lt"/>
              </a:rPr>
              <a:t>real-time</a:t>
            </a:r>
            <a:r>
              <a:rPr lang="en-US" sz="2200" dirty="0" smtClean="0">
                <a:latin typeface="+mj-lt"/>
              </a:rPr>
              <a:t>, does not require full trajectories as input.</a:t>
            </a:r>
          </a:p>
          <a:p>
            <a:pPr lvl="1"/>
            <a:r>
              <a:rPr lang="en-US" sz="2200" dirty="0" smtClean="0">
                <a:latin typeface="+mj-lt"/>
              </a:rPr>
              <a:t>Able to determine which </a:t>
            </a:r>
            <a:r>
              <a:rPr lang="en-US" sz="2200" b="1" dirty="0" smtClean="0">
                <a:latin typeface="+mj-lt"/>
              </a:rPr>
              <a:t>parts</a:t>
            </a:r>
            <a:r>
              <a:rPr lang="en-US" sz="2200" dirty="0" smtClean="0">
                <a:latin typeface="+mj-lt"/>
              </a:rPr>
              <a:t> of a trajectory are anomalous.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2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Q&amp;A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42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535"/>
            <a:ext cx="6591300" cy="119189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utomatically detect taxi driving frauds </a:t>
            </a:r>
          </a:p>
          <a:p>
            <a:r>
              <a:rPr lang="en-US" sz="2200" dirty="0">
                <a:latin typeface="+mj-lt"/>
              </a:rPr>
              <a:t>R</a:t>
            </a:r>
            <a:r>
              <a:rPr lang="en-US" sz="2200" dirty="0" smtClean="0">
                <a:latin typeface="+mj-lt"/>
              </a:rPr>
              <a:t>oad network change in modern cites</a:t>
            </a:r>
            <a:endParaRPr lang="en-US" sz="2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7390"/>
            <a:ext cx="7504663" cy="45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3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How to define “anomaly”? 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366000" cy="415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6141" y="2181651"/>
            <a:ext cx="3421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Distance: </a:t>
            </a:r>
            <a:r>
              <a:rPr lang="en-US" sz="2200" dirty="0">
                <a:latin typeface="+mj-lt"/>
              </a:rPr>
              <a:t>f</a:t>
            </a:r>
            <a:r>
              <a:rPr lang="en-US" sz="2200" dirty="0" smtClean="0">
                <a:latin typeface="+mj-lt"/>
              </a:rPr>
              <a:t>ails on t2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04200" y="3581732"/>
            <a:ext cx="368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“</a:t>
            </a:r>
            <a:r>
              <a:rPr lang="en-US" sz="2200" b="1" dirty="0" smtClean="0">
                <a:latin typeface="+mj-lt"/>
              </a:rPr>
              <a:t>few</a:t>
            </a:r>
            <a:r>
              <a:rPr lang="en-US" sz="2200" dirty="0" smtClean="0">
                <a:latin typeface="+mj-lt"/>
              </a:rPr>
              <a:t>” and “</a:t>
            </a:r>
            <a:r>
              <a:rPr lang="en-US" sz="2200" b="1" dirty="0" smtClean="0">
                <a:latin typeface="+mj-lt"/>
              </a:rPr>
              <a:t>different</a:t>
            </a:r>
            <a:r>
              <a:rPr lang="en-US" sz="2200" dirty="0" smtClean="0">
                <a:latin typeface="+mj-lt"/>
              </a:rPr>
              <a:t>” </a:t>
            </a:r>
            <a:endParaRPr lang="en-US" sz="22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6141" y="2727803"/>
            <a:ext cx="22722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j-lt"/>
              </a:rPr>
              <a:t>Density: fails on t1</a:t>
            </a:r>
          </a:p>
        </p:txBody>
      </p:sp>
    </p:spTree>
    <p:extLst>
      <p:ext uri="{BB962C8B-B14F-4D97-AF65-F5344CB8AC3E}">
        <p14:creationId xmlns:p14="http://schemas.microsoft.com/office/powerpoint/2010/main" val="7658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157341"/>
            <a:ext cx="10515600" cy="1325563"/>
          </a:xfrm>
        </p:spPr>
        <p:txBody>
          <a:bodyPr/>
          <a:lstStyle/>
          <a:p>
            <a:r>
              <a:rPr lang="en-US" dirty="0" smtClean="0"/>
              <a:t>Methods: </a:t>
            </a:r>
            <a:r>
              <a:rPr lang="en-US" dirty="0" err="1" smtClean="0"/>
              <a:t>iBAT</a:t>
            </a:r>
            <a:r>
              <a:rPr lang="en-US" dirty="0" smtClean="0"/>
              <a:t> [1] versus </a:t>
            </a:r>
            <a:r>
              <a:rPr lang="en-US" dirty="0" err="1" smtClean="0"/>
              <a:t>iBOAT</a:t>
            </a:r>
            <a:r>
              <a:rPr lang="en-US" dirty="0" smtClean="0"/>
              <a:t> [2]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" y="5583356"/>
            <a:ext cx="10203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200" dirty="0" smtClean="0">
                <a:latin typeface="+mj-lt"/>
              </a:rPr>
              <a:t>[2] Chao Chen, Daqing Zhang, Pablo Samuel Castro, Nan Li, Lin Sun, </a:t>
            </a:r>
            <a:r>
              <a:rPr lang="en-US" sz="2200" dirty="0" err="1" smtClean="0">
                <a:latin typeface="+mj-lt"/>
              </a:rPr>
              <a:t>Shijian</a:t>
            </a:r>
            <a:r>
              <a:rPr lang="en-US" sz="2200" dirty="0" smtClean="0">
                <a:latin typeface="+mj-lt"/>
              </a:rPr>
              <a:t> Li, Real-Time Detection of Anomalous Taxi Trajectories from GPS Traces, International Conference on Mobile and Ubiquitous Systems: Computing, Networking, and Services, 63-74, 2011</a:t>
            </a:r>
            <a:endParaRPr lang="en-US" sz="2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" y="4284355"/>
            <a:ext cx="10934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[1] Daqing Zhang, Nan Li, </a:t>
            </a:r>
            <a:r>
              <a:rPr lang="en-US" sz="2200" dirty="0" err="1" smtClean="0">
                <a:latin typeface="+mj-lt"/>
              </a:rPr>
              <a:t>Zhi</a:t>
            </a:r>
            <a:r>
              <a:rPr lang="en-US" sz="2200" dirty="0" smtClean="0">
                <a:latin typeface="+mj-lt"/>
              </a:rPr>
              <a:t>-Hua Zhou, Chao Chen, Lin Sun, and </a:t>
            </a:r>
            <a:r>
              <a:rPr lang="en-US" sz="2200" dirty="0" err="1" smtClean="0">
                <a:latin typeface="+mj-lt"/>
              </a:rPr>
              <a:t>Shijian</a:t>
            </a:r>
            <a:r>
              <a:rPr lang="en-US" sz="2200" dirty="0" smtClean="0">
                <a:latin typeface="+mj-lt"/>
              </a:rPr>
              <a:t> Li, </a:t>
            </a:r>
            <a:r>
              <a:rPr lang="en-US" sz="2200" dirty="0" err="1" smtClean="0">
                <a:latin typeface="+mj-lt"/>
              </a:rPr>
              <a:t>iBAT</a:t>
            </a:r>
            <a:r>
              <a:rPr lang="en-US" sz="2200" dirty="0" smtClean="0">
                <a:latin typeface="+mj-lt"/>
              </a:rPr>
              <a:t>: detecting anomalous taxi trajectories from GPS traces. In Proceedings of the 13th international conference on Ubiquitous computing (</a:t>
            </a:r>
            <a:r>
              <a:rPr lang="en-US" sz="2200" dirty="0" err="1" smtClean="0">
                <a:latin typeface="+mj-lt"/>
              </a:rPr>
              <a:t>UbiComp</a:t>
            </a:r>
            <a:r>
              <a:rPr lang="en-US" sz="2200" dirty="0" smtClean="0">
                <a:latin typeface="+mj-lt"/>
              </a:rPr>
              <a:t> '11), 99-108, 2011</a:t>
            </a:r>
            <a:endParaRPr lang="en-US" sz="2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" y="3016132"/>
            <a:ext cx="6296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+mj-lt"/>
              </a:rPr>
              <a:t>Common: both calculate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anomaly score </a:t>
            </a:r>
            <a:r>
              <a:rPr lang="en-US" sz="2200" dirty="0" smtClean="0">
                <a:latin typeface="+mj-lt"/>
              </a:rPr>
              <a:t>for each trace</a:t>
            </a:r>
            <a:endParaRPr lang="en-US" sz="2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" y="1478330"/>
            <a:ext cx="122110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Different:</a:t>
            </a:r>
          </a:p>
          <a:p>
            <a:r>
              <a:rPr lang="en-US" sz="2200" dirty="0" err="1" smtClean="0">
                <a:latin typeface="+mj-lt"/>
              </a:rPr>
              <a:t>iBAT</a:t>
            </a:r>
            <a:r>
              <a:rPr lang="en-US" sz="2200" dirty="0" smtClean="0">
                <a:latin typeface="+mj-lt"/>
              </a:rPr>
              <a:t> detects anomalous trace </a:t>
            </a:r>
            <a:r>
              <a:rPr lang="en-US" sz="2200" b="1" dirty="0" smtClean="0">
                <a:latin typeface="+mj-lt"/>
              </a:rPr>
              <a:t>after</a:t>
            </a:r>
            <a:r>
              <a:rPr lang="en-US" sz="2200" dirty="0" smtClean="0">
                <a:latin typeface="+mj-lt"/>
              </a:rPr>
              <a:t> taxi arrives at the destination.</a:t>
            </a:r>
          </a:p>
          <a:p>
            <a:r>
              <a:rPr lang="en-US" sz="2200" dirty="0" err="1" smtClean="0">
                <a:latin typeface="+mj-lt"/>
              </a:rPr>
              <a:t>iBOAT</a:t>
            </a:r>
            <a:r>
              <a:rPr lang="en-US" sz="2200" dirty="0" smtClean="0">
                <a:latin typeface="+mj-lt"/>
              </a:rPr>
              <a:t> detects anomalous trace both </a:t>
            </a:r>
            <a:r>
              <a:rPr lang="en-US" sz="2200" b="1" dirty="0" smtClean="0">
                <a:latin typeface="+mj-lt"/>
              </a:rPr>
              <a:t>before and after</a:t>
            </a:r>
            <a:r>
              <a:rPr lang="en-US" sz="2200" dirty="0" smtClean="0">
                <a:latin typeface="+mj-lt"/>
              </a:rPr>
              <a:t> taxi arrives at the destination.</a:t>
            </a:r>
          </a:p>
        </p:txBody>
      </p:sp>
    </p:spTree>
    <p:extLst>
      <p:ext uri="{BB962C8B-B14F-4D97-AF65-F5344CB8AC3E}">
        <p14:creationId xmlns:p14="http://schemas.microsoft.com/office/powerpoint/2010/main" val="18351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330" y="-114935"/>
            <a:ext cx="10515600" cy="880745"/>
          </a:xfrm>
        </p:spPr>
        <p:txBody>
          <a:bodyPr/>
          <a:lstStyle/>
          <a:p>
            <a:r>
              <a:rPr lang="en-US" dirty="0" smtClean="0"/>
              <a:t>Preprocess GPS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0" y="1369615"/>
            <a:ext cx="5384613" cy="267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735" y="1280935"/>
            <a:ext cx="5401497" cy="28188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5261" y="4045505"/>
            <a:ext cx="23890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ugment trajectory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122" y="4531144"/>
            <a:ext cx="6907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GPS point:</a:t>
            </a:r>
          </a:p>
          <a:p>
            <a:r>
              <a:rPr lang="en-US" sz="2200" dirty="0" smtClean="0">
                <a:latin typeface="+mj-lt"/>
              </a:rPr>
              <a:t>[latitude, longitude, time,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status]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122" y="4045505"/>
            <a:ext cx="39118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+mj-lt"/>
              </a:rPr>
              <a:t>One taxi’s GPS trace in two hours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9735" y="4597791"/>
            <a:ext cx="59387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City map -&gt; grid-cells of equal size. </a:t>
            </a:r>
          </a:p>
          <a:p>
            <a:r>
              <a:rPr lang="en-US" sz="2200" dirty="0" smtClean="0">
                <a:latin typeface="+mj-lt"/>
              </a:rPr>
              <a:t>Insert gray cells between GPS points. </a:t>
            </a:r>
            <a:endParaRPr lang="en-US" sz="22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122" y="5447670"/>
            <a:ext cx="3200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j-lt"/>
              </a:rPr>
              <a:t>status </a:t>
            </a:r>
            <a:r>
              <a:rPr lang="en-US" sz="2200" dirty="0" smtClean="0">
                <a:latin typeface="+mj-lt"/>
              </a:rPr>
              <a:t>: vacant or occupied</a:t>
            </a:r>
            <a:endParaRPr lang="en-US" sz="22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6731" y="554573"/>
            <a:ext cx="58630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+mj-lt"/>
              </a:rPr>
              <a:t>To </a:t>
            </a:r>
            <a:r>
              <a:rPr lang="en-US" sz="2200" b="1" dirty="0" smtClean="0">
                <a:latin typeface="+mj-lt"/>
              </a:rPr>
              <a:t>equally</a:t>
            </a:r>
            <a:r>
              <a:rPr lang="en-US" sz="2200" dirty="0" smtClean="0">
                <a:latin typeface="+mj-lt"/>
              </a:rPr>
              <a:t> represent taxi trajectories in the system</a:t>
            </a:r>
            <a:endParaRPr lang="en-US" sz="2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400" y="6080426"/>
            <a:ext cx="4871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t: 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0</a:t>
            </a:r>
            <a:r>
              <a:rPr lang="en-US" sz="2200" dirty="0" smtClean="0">
                <a:latin typeface="+mj-lt"/>
              </a:rPr>
              <a:t> -&gt; </a:t>
            </a:r>
            <a:r>
              <a:rPr lang="mr-IN" sz="2200" i="1" dirty="0" smtClean="0">
                <a:latin typeface="+mj-lt"/>
              </a:rPr>
              <a:t>…</a:t>
            </a:r>
            <a:r>
              <a:rPr lang="en-US" sz="2200" dirty="0" smtClean="0">
                <a:latin typeface="+mj-lt"/>
              </a:rPr>
              <a:t> -&gt;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-&gt; 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3</a:t>
            </a:r>
            <a:r>
              <a:rPr lang="en-US" sz="2200" dirty="0" smtClean="0">
                <a:latin typeface="+mj-lt"/>
              </a:rPr>
              <a:t>-&gt;  </a:t>
            </a:r>
            <a:r>
              <a:rPr lang="mr-IN" sz="2200" i="1" dirty="0" smtClean="0">
                <a:latin typeface="+mj-lt"/>
              </a:rPr>
              <a:t>…</a:t>
            </a:r>
            <a:r>
              <a:rPr lang="en-US" sz="2200" dirty="0" smtClean="0">
                <a:latin typeface="+mj-lt"/>
              </a:rPr>
              <a:t>-&gt;  </a:t>
            </a:r>
            <a:r>
              <a:rPr lang="en-US" sz="2200" i="1" dirty="0" err="1" smtClean="0">
                <a:latin typeface="+mj-lt"/>
              </a:rPr>
              <a:t>p</a:t>
            </a:r>
            <a:r>
              <a:rPr lang="en-US" sz="2200" baseline="-25000" dirty="0" err="1" smtClean="0">
                <a:latin typeface="+mj-lt"/>
              </a:rPr>
              <a:t>n</a:t>
            </a:r>
            <a:endParaRPr lang="en-US" altLang="en-US" sz="2200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5013" y="6080425"/>
            <a:ext cx="6968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t: 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0</a:t>
            </a:r>
            <a:r>
              <a:rPr lang="en-US" sz="2200" dirty="0" smtClean="0">
                <a:latin typeface="+mj-lt"/>
              </a:rPr>
              <a:t> -&gt; </a:t>
            </a:r>
            <a:r>
              <a:rPr lang="en-US" sz="2200" i="1" dirty="0" smtClean="0">
                <a:latin typeface="+mj-lt"/>
              </a:rPr>
              <a:t>...</a:t>
            </a:r>
            <a:r>
              <a:rPr lang="en-US" sz="2200" dirty="0" smtClean="0">
                <a:latin typeface="+mj-lt"/>
              </a:rPr>
              <a:t> -&gt;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-&gt; </a:t>
            </a:r>
            <a:r>
              <a:rPr lang="en-US" sz="2200" b="1" i="1" dirty="0" smtClean="0">
                <a:latin typeface="+mj-lt"/>
              </a:rPr>
              <a:t>g</a:t>
            </a:r>
            <a:r>
              <a:rPr lang="en-US" sz="2200" b="1" baseline="-25000" dirty="0" smtClean="0">
                <a:latin typeface="+mj-lt"/>
              </a:rPr>
              <a:t>1</a:t>
            </a:r>
            <a:r>
              <a:rPr lang="en-US" sz="2200" dirty="0" smtClean="0">
                <a:latin typeface="+mj-lt"/>
              </a:rPr>
              <a:t> -&gt; </a:t>
            </a:r>
            <a:r>
              <a:rPr lang="en-US" sz="2200" b="1" i="1" dirty="0" smtClean="0">
                <a:latin typeface="+mj-lt"/>
              </a:rPr>
              <a:t>g</a:t>
            </a:r>
            <a:r>
              <a:rPr lang="en-US" sz="2200" b="1" baseline="-25000" dirty="0" smtClean="0">
                <a:latin typeface="+mj-lt"/>
              </a:rPr>
              <a:t>2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-&gt; </a:t>
            </a:r>
            <a:r>
              <a:rPr lang="en-US" sz="2200" b="1" i="1" dirty="0" smtClean="0">
                <a:latin typeface="+mj-lt"/>
              </a:rPr>
              <a:t>g</a:t>
            </a:r>
            <a:r>
              <a:rPr lang="en-US" sz="2200" b="1" baseline="-25000" dirty="0">
                <a:latin typeface="+mj-lt"/>
              </a:rPr>
              <a:t>3</a:t>
            </a:r>
            <a:r>
              <a:rPr lang="en-US" sz="2200" dirty="0" smtClean="0">
                <a:latin typeface="+mj-lt"/>
              </a:rPr>
              <a:t> -&gt;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3</a:t>
            </a:r>
            <a:r>
              <a:rPr lang="en-US" sz="2200" dirty="0" smtClean="0">
                <a:latin typeface="+mj-lt"/>
              </a:rPr>
              <a:t>-&gt; </a:t>
            </a:r>
            <a:r>
              <a:rPr lang="mr-IN" sz="2200" dirty="0" smtClean="0">
                <a:latin typeface="+mj-lt"/>
              </a:rPr>
              <a:t>…</a:t>
            </a:r>
            <a:r>
              <a:rPr lang="en-US" sz="2200" dirty="0" smtClean="0">
                <a:latin typeface="+mj-lt"/>
              </a:rPr>
              <a:t> -&gt;  </a:t>
            </a:r>
            <a:r>
              <a:rPr lang="en-US" sz="2200" i="1" dirty="0" err="1" smtClean="0">
                <a:latin typeface="+mj-lt"/>
              </a:rPr>
              <a:t>p</a:t>
            </a:r>
            <a:r>
              <a:rPr lang="en-US" sz="2200" baseline="-25000" dirty="0" err="1" smtClean="0">
                <a:latin typeface="+mj-lt"/>
              </a:rPr>
              <a:t>n</a:t>
            </a:r>
            <a:endParaRPr lang="en-US" alt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</a:t>
            </a:r>
            <a:r>
              <a:rPr lang="en-US" altLang="zh-CN" dirty="0" smtClean="0"/>
              <a:t>ed</a:t>
            </a:r>
            <a:r>
              <a:rPr lang="en-US" dirty="0" smtClean="0"/>
              <a:t> GPS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4523"/>
            <a:ext cx="8035290" cy="2833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300" y="5462578"/>
            <a:ext cx="4638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Trace set: T= {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 smtClean="0">
                <a:latin typeface="+mj-lt"/>
              </a:rPr>
              <a:t>0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 smtClean="0">
                <a:latin typeface="+mj-lt"/>
              </a:rPr>
              <a:t>1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>
                <a:latin typeface="+mj-lt"/>
              </a:rPr>
              <a:t>3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>
                <a:latin typeface="+mj-lt"/>
              </a:rPr>
              <a:t>4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>
                <a:latin typeface="+mj-lt"/>
              </a:rPr>
              <a:t>5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>
                <a:latin typeface="+mj-lt"/>
              </a:rPr>
              <a:t>6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>
                <a:latin typeface="+mj-lt"/>
              </a:rPr>
              <a:t>7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 smtClean="0">
                <a:latin typeface="+mj-lt"/>
              </a:rPr>
              <a:t>8</a:t>
            </a:r>
            <a:r>
              <a:rPr lang="en-US" sz="2200" dirty="0" smtClean="0">
                <a:latin typeface="+mj-lt"/>
              </a:rPr>
              <a:t>}</a:t>
            </a:r>
            <a:endParaRPr lang="en-US" sz="2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300" y="5931747"/>
            <a:ext cx="803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Trajectory set: P = {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1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3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4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5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6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7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8</a:t>
            </a:r>
            <a:r>
              <a:rPr lang="en-US" sz="2200" dirty="0" smtClean="0">
                <a:latin typeface="+mj-lt"/>
              </a:rPr>
              <a:t>,</a:t>
            </a:r>
            <a:r>
              <a:rPr lang="en-US" sz="2200" i="1" dirty="0" smtClean="0">
                <a:latin typeface="+mj-lt"/>
              </a:rPr>
              <a:t> p</a:t>
            </a:r>
            <a:r>
              <a:rPr lang="en-US" sz="2200" baseline="-25000" dirty="0">
                <a:latin typeface="+mj-lt"/>
              </a:rPr>
              <a:t>9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10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11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12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13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i="1" dirty="0" smtClean="0">
                <a:latin typeface="+mj-lt"/>
              </a:rPr>
              <a:t>p</a:t>
            </a:r>
            <a:r>
              <a:rPr lang="en-US" sz="2200" baseline="-25000" dirty="0" smtClean="0">
                <a:latin typeface="+mj-lt"/>
              </a:rPr>
              <a:t>14</a:t>
            </a:r>
            <a:r>
              <a:rPr lang="en-US" sz="2200" dirty="0" smtClean="0">
                <a:latin typeface="+mj-lt"/>
              </a:rPr>
              <a:t>}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42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" y="-53601"/>
            <a:ext cx="10515600" cy="734695"/>
          </a:xfrm>
        </p:spPr>
        <p:txBody>
          <a:bodyPr/>
          <a:lstStyle/>
          <a:p>
            <a:r>
              <a:rPr lang="en-US" dirty="0" smtClean="0"/>
              <a:t>Idea of </a:t>
            </a:r>
            <a:r>
              <a:rPr lang="en-US" dirty="0" err="1" smtClean="0"/>
              <a:t>iBAT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3151" y="3989729"/>
            <a:ext cx="20158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j-lt"/>
              </a:rPr>
              <a:t>P</a:t>
            </a:r>
            <a:r>
              <a:rPr lang="en-US" sz="2200" dirty="0" smtClean="0">
                <a:latin typeface="+mj-lt"/>
              </a:rPr>
              <a:t>ath </a:t>
            </a:r>
            <a:r>
              <a:rPr lang="en-US" sz="2200" dirty="0" smtClean="0">
                <a:latin typeface="+mj-lt"/>
              </a:rPr>
              <a:t>length n(t):</a:t>
            </a:r>
          </a:p>
          <a:p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 smtClean="0">
                <a:latin typeface="+mj-lt"/>
              </a:rPr>
              <a:t>0 </a:t>
            </a:r>
            <a:r>
              <a:rPr lang="en-US" sz="2200" i="1" dirty="0" smtClean="0">
                <a:latin typeface="+mj-lt"/>
              </a:rPr>
              <a:t>: 1</a:t>
            </a:r>
            <a:r>
              <a:rPr lang="en-US" sz="2200" dirty="0" smtClean="0">
                <a:latin typeface="+mj-lt"/>
              </a:rPr>
              <a:t> </a:t>
            </a:r>
          </a:p>
          <a:p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>
                <a:latin typeface="+mj-lt"/>
              </a:rPr>
              <a:t>8</a:t>
            </a:r>
            <a:r>
              <a:rPr lang="en-US" sz="2200" baseline="-250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: 2</a:t>
            </a:r>
            <a:r>
              <a:rPr lang="en-US" sz="2200" dirty="0" smtClean="0">
                <a:latin typeface="+mj-lt"/>
              </a:rPr>
              <a:t> </a:t>
            </a:r>
          </a:p>
          <a:p>
            <a:r>
              <a:rPr lang="en-US" sz="2200" i="1" dirty="0" smtClean="0">
                <a:latin typeface="+mj-lt"/>
              </a:rPr>
              <a:t>t</a:t>
            </a:r>
            <a:r>
              <a:rPr lang="en-US" sz="2200" baseline="-25000" dirty="0">
                <a:latin typeface="+mj-lt"/>
              </a:rPr>
              <a:t>3</a:t>
            </a:r>
            <a:r>
              <a:rPr lang="en-US" sz="2200" baseline="-250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: &gt;4</a:t>
            </a:r>
            <a:r>
              <a:rPr lang="en-US" sz="2200" dirty="0" smtClean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3151" y="5534582"/>
                <a:ext cx="3732497" cy="610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FF0000"/>
                    </a:solidFill>
                    <a:latin typeface="+mj-lt"/>
                  </a:rPr>
                  <a:t>Anomaly score</a:t>
                </a:r>
                <a:r>
                  <a:rPr lang="en-US" sz="2200" dirty="0" smtClean="0">
                    <a:latin typeface="+mj-lt"/>
                  </a:rPr>
                  <a:t>: s(t, N)=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r-IN" sz="22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sz="220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</a:rPr>
                              <m:t>𝐸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))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𝑁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sup>
                    </m:sSup>
                  </m:oMath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1" y="5534582"/>
                <a:ext cx="3732497" cy="610167"/>
              </a:xfrm>
              <a:prstGeom prst="rect">
                <a:avLst/>
              </a:prstGeom>
              <a:blipFill rotWithShape="0">
                <a:blip r:embed="rId2"/>
                <a:stretch>
                  <a:fillRect l="-2124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49439" y="6368756"/>
            <a:ext cx="4491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C(N)=2ln(N-1)+</a:t>
            </a:r>
            <a:r>
              <a:rPr lang="en-US" sz="2200" dirty="0">
                <a:latin typeface="+mj-lt"/>
              </a:rPr>
              <a:t> 0.57721566 </a:t>
            </a:r>
            <a:r>
              <a:rPr lang="en-US" sz="2200" dirty="0" smtClean="0">
                <a:latin typeface="+mj-lt"/>
              </a:rPr>
              <a:t>-2(N-1)/N</a:t>
            </a:r>
          </a:p>
          <a:p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746626" y="627566"/>
                <a:ext cx="32481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err="1" smtClean="0">
                    <a:latin typeface="+mj-lt"/>
                  </a:rPr>
                  <a:t>hasTrajectory</a:t>
                </a:r>
                <a:r>
                  <a:rPr lang="en-US" sz="2200" dirty="0" smtClean="0">
                    <a:latin typeface="+mj-lt"/>
                  </a:rPr>
                  <a:t>( T</a:t>
                </a:r>
                <a:r>
                  <a:rPr lang="en-US" sz="2200" dirty="0">
                    <a:latin typeface="+mj-lt"/>
                  </a:rPr>
                  <a:t>, </a:t>
                </a:r>
                <a:r>
                  <a:rPr lang="en-US" altLang="en-US" sz="2200" i="1" dirty="0" err="1" smtClean="0">
                    <a:latin typeface="+mj-lt"/>
                  </a:rPr>
                  <a:t>p</a:t>
                </a:r>
                <a:r>
                  <a:rPr lang="en-US" altLang="en-US" sz="2200" baseline="-25000" dirty="0" err="1" smtClean="0">
                    <a:latin typeface="+mj-lt"/>
                  </a:rPr>
                  <a:t>j</a:t>
                </a:r>
                <a:r>
                  <a:rPr lang="en-US" altLang="en-US" sz="2200" baseline="-25000" dirty="0" smtClean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);</a:t>
                </a:r>
                <a:r>
                  <a:rPr lang="en-US" altLang="en-US" sz="2200" i="1" dirty="0" smtClean="0">
                    <a:latin typeface="+mj-lt"/>
                  </a:rPr>
                  <a:t> </a:t>
                </a:r>
                <a:r>
                  <a:rPr lang="en-US" altLang="en-US" sz="2200" i="1" dirty="0" err="1" smtClean="0">
                    <a:latin typeface="+mj-lt"/>
                  </a:rPr>
                  <a:t>p</a:t>
                </a:r>
                <a:r>
                  <a:rPr lang="en-US" altLang="en-US" sz="2200" baseline="-25000" dirty="0" err="1" smtClean="0">
                    <a:latin typeface="+mj-lt"/>
                  </a:rPr>
                  <a:t>j</a:t>
                </a:r>
                <a:r>
                  <a:rPr lang="en-US" altLang="en-US" sz="2200" baseline="-25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</m:oMath>
                </a14:m>
                <a:r>
                  <a:rPr lang="en-US" altLang="en-US" sz="2200" baseline="-25000" dirty="0" smtClean="0">
                    <a:latin typeface="+mj-lt"/>
                  </a:rPr>
                  <a:t>i</a:t>
                </a:r>
                <a:r>
                  <a:rPr lang="en-US" sz="2200" dirty="0" smtClean="0">
                    <a:latin typeface="+mj-lt"/>
                  </a:rPr>
                  <a:t> </a:t>
                </a:r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26" y="627566"/>
                <a:ext cx="3248197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2444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998" y="3733083"/>
            <a:ext cx="5034672" cy="2981699"/>
          </a:xfrm>
          <a:prstGeom prst="rect">
            <a:avLst/>
          </a:prstGeom>
        </p:spPr>
      </p:pic>
      <p:pic>
        <p:nvPicPr>
          <p:cNvPr id="23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716199" y="1170457"/>
            <a:ext cx="5368290" cy="25689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33" y="1091016"/>
            <a:ext cx="4762500" cy="28575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2756647" y="1170457"/>
            <a:ext cx="551329" cy="443114"/>
          </a:xfrm>
          <a:prstGeom prst="donut">
            <a:avLst>
              <a:gd name="adj" fmla="val 62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05033" y="1170457"/>
            <a:ext cx="551329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05033" y="3289969"/>
            <a:ext cx="551329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907416" y="3448312"/>
            <a:ext cx="551329" cy="443114"/>
          </a:xfrm>
          <a:prstGeom prst="donut">
            <a:avLst>
              <a:gd name="adj" fmla="val 62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1933352" y="3488729"/>
            <a:ext cx="551329" cy="443114"/>
          </a:xfrm>
          <a:prstGeom prst="donut">
            <a:avLst>
              <a:gd name="adj" fmla="val 62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205033" y="1963490"/>
            <a:ext cx="551329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1617345" y="1952265"/>
            <a:ext cx="551329" cy="443114"/>
          </a:xfrm>
          <a:prstGeom prst="donut">
            <a:avLst>
              <a:gd name="adj" fmla="val 62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1066016" y="1952265"/>
            <a:ext cx="551329" cy="443114"/>
          </a:xfrm>
          <a:prstGeom prst="donut">
            <a:avLst>
              <a:gd name="adj" fmla="val 62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2586283" y="1954487"/>
            <a:ext cx="551329" cy="443114"/>
          </a:xfrm>
          <a:prstGeom prst="donut">
            <a:avLst>
              <a:gd name="adj" fmla="val 62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3090346" y="1966387"/>
            <a:ext cx="551329" cy="443114"/>
          </a:xfrm>
          <a:prstGeom prst="donut">
            <a:avLst>
              <a:gd name="adj" fmla="val 621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6757147" y="1392014"/>
            <a:ext cx="421341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6757147" y="1881377"/>
            <a:ext cx="421341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6761630" y="2405022"/>
            <a:ext cx="421341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8849016" y="1344484"/>
            <a:ext cx="429456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8853498" y="1886847"/>
            <a:ext cx="774595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9748185" y="2340992"/>
            <a:ext cx="1856627" cy="507144"/>
          </a:xfrm>
          <a:prstGeom prst="donut">
            <a:avLst>
              <a:gd name="adj" fmla="val 6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7612221" y="2734850"/>
            <a:ext cx="2015872" cy="508869"/>
          </a:xfrm>
          <a:prstGeom prst="donut">
            <a:avLst>
              <a:gd name="adj" fmla="val 6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9827659" y="2767727"/>
            <a:ext cx="1549100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7612221" y="3135622"/>
            <a:ext cx="926661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9929263" y="1848202"/>
            <a:ext cx="429456" cy="443114"/>
          </a:xfrm>
          <a:prstGeom prst="donut">
            <a:avLst>
              <a:gd name="adj" fmla="val 6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" y="-35215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iBAT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</a:t>
            </a:r>
            <a:r>
              <a:rPr lang="en-US" altLang="zh-CN" dirty="0" err="1" smtClean="0"/>
              <a:t>iBOAT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546765" y="1764847"/>
                <a:ext cx="43468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hasTrajector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C00000"/>
                          </a:solidFill>
                        </a:rPr>
                        <m:t>ies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T</m:t>
                      </m:r>
                      <m:r>
                        <m:rPr>
                          <m:nor/>
                        </m:rPr>
                        <a:rPr lang="en-US" dirty="0" smtClean="0"/>
                        <m:t>, &lt;</m:t>
                      </m:r>
                      <m:r>
                        <m:rPr>
                          <m:nor/>
                        </m:rPr>
                        <a:rPr lang="en-US" altLang="en-US" i="1" dirty="0" smtClean="0">
                          <a:solidFill>
                            <a:srgbClr val="FF0000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baseline="-25000" dirty="0" smtClean="0">
                          <a:solidFill>
                            <a:srgbClr val="FF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i="1" dirty="0" smtClean="0">
                          <a:solidFill>
                            <a:srgbClr val="FF0000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baseline="-25000" dirty="0" smtClean="0">
                          <a:solidFill>
                            <a:srgbClr val="FF0000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i="1" dirty="0" smtClean="0">
                          <a:solidFill>
                            <a:srgbClr val="FF0000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baseline="-25000" dirty="0" smtClean="0">
                          <a:solidFill>
                            <a:srgbClr val="FF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i="1" dirty="0" smtClean="0"/>
                        <m:t>&gt;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b="0" i="1" dirty="0" smtClean="0">
                          <a:latin typeface="Cambria Math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en-US" i="1" dirty="0"/>
                        <m:t>p</m:t>
                      </m:r>
                      <m:r>
                        <m:rPr>
                          <m:nor/>
                        </m:rPr>
                        <a:rPr lang="en-US" altLang="en-US" baseline="-25000" dirty="0"/>
                        <m:t>a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r>
                        <m:rPr>
                          <m:nor/>
                        </m:rPr>
                        <a:rPr lang="en-US" altLang="en-US" i="1" dirty="0"/>
                        <m:t>p</m:t>
                      </m:r>
                      <m:r>
                        <m:rPr>
                          <m:nor/>
                        </m:rPr>
                        <a:rPr lang="en-US" altLang="en-US" baseline="-25000" dirty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, </m:t>
                      </m:r>
                      <m:r>
                        <m:rPr>
                          <m:nor/>
                        </m:rPr>
                        <a:rPr lang="en-US" altLang="en-US" i="1" dirty="0"/>
                        <m:t>p</m:t>
                      </m:r>
                      <m:r>
                        <m:rPr>
                          <m:nor/>
                        </m:rPr>
                        <a:rPr lang="en-US" altLang="en-US" baseline="-25000" dirty="0"/>
                        <m:t>c</m:t>
                      </m:r>
                      <m:r>
                        <m:rPr>
                          <m:nor/>
                        </m:rPr>
                        <a:rPr lang="en-US" altLang="en-US" baseline="-25000" dirty="0"/>
                        <m:t> </m:t>
                      </m:r>
                      <m:r>
                        <a:rPr lang="en-US" alt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alt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765" y="1764847"/>
                <a:ext cx="4346896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746626" y="627566"/>
                <a:ext cx="348383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err="1" smtClean="0">
                    <a:latin typeface="+mj-lt"/>
                  </a:rPr>
                  <a:t>hasTrajectory</a:t>
                </a:r>
                <a:r>
                  <a:rPr lang="en-US" sz="2200" dirty="0" smtClean="0">
                    <a:latin typeface="+mj-lt"/>
                  </a:rPr>
                  <a:t>( T,  </a:t>
                </a:r>
                <a:r>
                  <a:rPr lang="en-US" altLang="en-US" sz="2200" i="1" dirty="0" err="1" smtClean="0">
                    <a:latin typeface="+mj-lt"/>
                  </a:rPr>
                  <a:t>p</a:t>
                </a:r>
                <a:r>
                  <a:rPr lang="en-US" altLang="en-US" sz="2200" baseline="-25000" dirty="0" err="1" smtClean="0">
                    <a:latin typeface="+mj-lt"/>
                  </a:rPr>
                  <a:t>j</a:t>
                </a:r>
                <a:r>
                  <a:rPr lang="en-US" altLang="en-US" sz="2200" baseline="-25000" dirty="0" smtClean="0">
                    <a:latin typeface="+mj-lt"/>
                  </a:rPr>
                  <a:t>  </a:t>
                </a:r>
                <a:r>
                  <a:rPr lang="en-US" sz="2200" dirty="0" smtClean="0">
                    <a:latin typeface="+mj-lt"/>
                  </a:rPr>
                  <a:t>) ;</a:t>
                </a:r>
                <a:r>
                  <a:rPr lang="en-US" altLang="en-US" sz="2200" i="1" dirty="0" smtClean="0">
                    <a:latin typeface="+mj-lt"/>
                  </a:rPr>
                  <a:t> </a:t>
                </a:r>
                <a:r>
                  <a:rPr lang="en-US" altLang="en-US" sz="2200" i="1" dirty="0" err="1" smtClean="0">
                    <a:latin typeface="+mj-lt"/>
                  </a:rPr>
                  <a:t>p</a:t>
                </a:r>
                <a:r>
                  <a:rPr lang="en-US" altLang="en-US" sz="2200" baseline="-25000" dirty="0" err="1" smtClean="0">
                    <a:latin typeface="+mj-lt"/>
                  </a:rPr>
                  <a:t>j</a:t>
                </a:r>
                <a:r>
                  <a:rPr lang="en-US" altLang="en-US" sz="2200" baseline="-25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</m:oMath>
                </a14:m>
                <a:r>
                  <a:rPr lang="en-US" altLang="en-US" sz="2200" baseline="-25000" dirty="0" smtClean="0">
                    <a:latin typeface="+mj-lt"/>
                  </a:rPr>
                  <a:t>i</a:t>
                </a:r>
                <a:r>
                  <a:rPr lang="en-US" sz="2200" dirty="0" smtClean="0">
                    <a:latin typeface="+mj-lt"/>
                  </a:rPr>
                  <a:t> </a:t>
                </a:r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26" y="627566"/>
                <a:ext cx="3483839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2277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383318" y="1764847"/>
                <a:ext cx="31293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hasTrajector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C00000"/>
                          </a:solidFill>
                        </a:rPr>
                        <m:t>ies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baseline="-25000" dirty="0" smtClean="0">
                          <a:solidFill>
                            <a:srgbClr val="FF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b="0" i="0" baseline="-2500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, &lt;</m:t>
                      </m:r>
                      <m:r>
                        <m:rPr>
                          <m:nor/>
                        </m:rPr>
                        <a:rPr lang="en-US" altLang="en-US" i="1" dirty="0" smtClean="0"/>
                        <m:t>p</m:t>
                      </m:r>
                      <m:r>
                        <m:rPr>
                          <m:nor/>
                        </m:rPr>
                        <a:rPr lang="en-US" altLang="en-US" baseline="-25000" dirty="0" smtClean="0"/>
                        <m:t>a</m:t>
                      </m:r>
                      <m:r>
                        <m:rPr>
                          <m:nor/>
                        </m:rPr>
                        <a:rPr lang="en-US" dirty="0" smtClean="0"/>
                        <m:t>, </m:t>
                      </m:r>
                      <m:r>
                        <m:rPr>
                          <m:nor/>
                        </m:rPr>
                        <a:rPr lang="en-US" altLang="en-US" i="1" dirty="0" smtClean="0"/>
                        <m:t>p</m:t>
                      </m:r>
                      <m:r>
                        <m:rPr>
                          <m:nor/>
                        </m:rPr>
                        <a:rPr lang="en-US" altLang="en-US" baseline="-25000" dirty="0" smtClean="0"/>
                        <m:t>b</m:t>
                      </m:r>
                      <m:r>
                        <m:rPr>
                          <m:nor/>
                        </m:rPr>
                        <a:rPr lang="en-US" dirty="0" smtClean="0"/>
                        <m:t>, </m:t>
                      </m:r>
                      <m:r>
                        <m:rPr>
                          <m:nor/>
                        </m:rPr>
                        <a:rPr lang="en-US" altLang="en-US" i="1" dirty="0" smtClean="0"/>
                        <m:t>p</m:t>
                      </m:r>
                      <m:r>
                        <m:rPr>
                          <m:nor/>
                        </m:rPr>
                        <a:rPr lang="en-US" altLang="en-US" baseline="-25000" dirty="0" smtClean="0"/>
                        <m:t>c</m:t>
                      </m:r>
                      <m:r>
                        <m:rPr>
                          <m:nor/>
                        </m:rPr>
                        <a:rPr lang="en-US" altLang="en-US" i="1" dirty="0" smtClean="0"/>
                        <m:t>&gt;</m:t>
                      </m:r>
                      <m:r>
                        <m:rPr>
                          <m:nor/>
                        </m:rPr>
                        <a:rPr lang="en-US" altLang="en-US" b="0" i="0" dirty="0" smtClean="0"/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318" y="1764847"/>
                <a:ext cx="3129383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565" y="2732737"/>
            <a:ext cx="6792258" cy="382942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711388" y="4894729"/>
            <a:ext cx="228600" cy="268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58452" y="5356965"/>
            <a:ext cx="228600" cy="268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87052" y="5676320"/>
            <a:ext cx="228600" cy="2689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 rot="20751110">
            <a:off x="3476064" y="4601313"/>
            <a:ext cx="1021977" cy="1780243"/>
          </a:xfrm>
          <a:prstGeom prst="donut">
            <a:avLst>
              <a:gd name="adj" fmla="val 44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708771" y="572944"/>
            <a:ext cx="304511" cy="704514"/>
          </a:xfrm>
          <a:prstGeom prst="donut">
            <a:avLst>
              <a:gd name="adj" fmla="val 721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5" idx="0"/>
          </p:cNvCxnSpPr>
          <p:nvPr/>
        </p:nvCxnSpPr>
        <p:spPr>
          <a:xfrm>
            <a:off x="6898341" y="1249414"/>
            <a:ext cx="1821872" cy="515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15652" y="1263993"/>
            <a:ext cx="2293799" cy="542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030505" y="650856"/>
            <a:ext cx="8758517" cy="37151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030506" y="1737693"/>
            <a:ext cx="8758517" cy="37151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36092" y="657594"/>
            <a:ext cx="742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iBAT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1109600" y="1712836"/>
            <a:ext cx="1010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iBOAT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69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02578 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20" grpId="0" animBg="1"/>
      <p:bldP spid="21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" y="-40154"/>
            <a:ext cx="10515600" cy="734695"/>
          </a:xfrm>
        </p:spPr>
        <p:txBody>
          <a:bodyPr/>
          <a:lstStyle/>
          <a:p>
            <a:r>
              <a:rPr lang="en-US" dirty="0" smtClean="0"/>
              <a:t>Idea of </a:t>
            </a:r>
            <a:r>
              <a:rPr lang="en-US" dirty="0" err="1" smtClean="0"/>
              <a:t>iBOAT</a:t>
            </a:r>
            <a:r>
              <a:rPr lang="en-US" dirty="0" smtClean="0"/>
              <a:t> : fix </a:t>
            </a:r>
            <a:r>
              <a:rPr lang="en-US" i="1" dirty="0" smtClean="0"/>
              <a:t>k </a:t>
            </a:r>
            <a:r>
              <a:rPr lang="en-US" dirty="0" smtClean="0"/>
              <a:t>window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5390" y="4571063"/>
                <a:ext cx="439658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+mj-lt"/>
                  </a:rPr>
                  <a:t>Anomalous trajectories: {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altLang="en-US" sz="2200" b="0" i="0" baseline="-25000" dirty="0" smtClean="0">
                        <a:latin typeface="Cambria Math" charset="0"/>
                      </a:rPr>
                      <m:t>2 </m:t>
                    </m:r>
                    <m:r>
                      <a:rPr lang="en-US" altLang="en-US" sz="2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altLang="en-US" sz="2200" b="0" i="1" baseline="-25000" dirty="0" smtClean="0">
                        <a:latin typeface="Cambria Math" charset="0"/>
                      </a:rPr>
                      <m:t>3</m:t>
                    </m:r>
                    <m:r>
                      <a:rPr lang="en-US" altLang="en-US" sz="2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altLang="zh-CN" sz="2200" b="0" i="1" baseline="-25000" dirty="0" smtClean="0">
                        <a:latin typeface="Cambria Math" charset="0"/>
                      </a:rPr>
                      <m:t>11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}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0" y="4571063"/>
                <a:ext cx="4396588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1803" t="-16901" b="-10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9439" y="5201072"/>
                <a:ext cx="75109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FF0000"/>
                    </a:solidFill>
                    <a:latin typeface="+mj-lt"/>
                  </a:rPr>
                  <a:t>Anomaly score</a:t>
                </a:r>
                <a:r>
                  <a:rPr lang="en-US" sz="2200" dirty="0" smtClean="0">
                    <a:latin typeface="+mj-lt"/>
                  </a:rPr>
                  <a:t>: </a:t>
                </a:r>
              </a:p>
              <a:p>
                <a:r>
                  <a:rPr lang="en-US" sz="2200" dirty="0" smtClean="0">
                    <a:latin typeface="+mj-lt"/>
                  </a:rPr>
                  <a:t>s(t) =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</a:rPr>
                      <m:t>𝑑</m:t>
                    </m:r>
                    <m:r>
                      <a:rPr lang="en-US" sz="2200" b="0" i="1" smtClean="0">
                        <a:latin typeface="Cambria Math" charset="0"/>
                      </a:rPr>
                      <m:t>𝑖𝑠𝑡𝑎𝑛𝑐𝑒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en-US" sz="2200" b="0" i="0" baseline="-25000" dirty="0" smtClean="0">
                            <a:latin typeface="Cambria Math" charset="0"/>
                          </a:rPr>
                          <m:t>1 </m:t>
                        </m:r>
                        <m:r>
                          <a:rPr lang="en-US" altLang="en-US" sz="2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en-US" sz="2200" b="0" i="1" baseline="-25000" dirty="0" smtClean="0">
                            <a:latin typeface="Cambria Math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i="1" smtClean="0">
                        <a:latin typeface="Cambria Math" charset="0"/>
                      </a:rPr>
                      <m:t>𝑑</m:t>
                    </m:r>
                    <m:r>
                      <a:rPr lang="en-US" sz="2200" b="0" i="1" smtClean="0">
                        <a:latin typeface="Cambria Math" charset="0"/>
                      </a:rPr>
                      <m:t>𝑖𝑠𝑡𝑎𝑛𝑐𝑒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en-US" sz="2200" b="0" i="0" baseline="-25000" dirty="0" smtClean="0">
                            <a:latin typeface="Cambria Math" charset="0"/>
                          </a:rPr>
                          <m:t>2 </m:t>
                        </m:r>
                        <m:r>
                          <a:rPr lang="en-US" altLang="en-US" sz="2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en-US" sz="2200" b="0" i="1" baseline="-25000" dirty="0" smtClean="0">
                            <a:latin typeface="Cambria Math" charset="0"/>
                          </a:rPr>
                          <m:t>3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i="1" smtClean="0">
                        <a:latin typeface="Cambria Math" charset="0"/>
                      </a:rPr>
                      <m:t>𝑑</m:t>
                    </m:r>
                    <m:r>
                      <a:rPr lang="en-US" sz="2200" b="0" i="1" smtClean="0">
                        <a:latin typeface="Cambria Math" charset="0"/>
                      </a:rPr>
                      <m:t>𝑖𝑠𝑡𝑎𝑛𝑐𝑒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en-US" sz="2200" b="0" i="0" baseline="-25000" dirty="0" smtClean="0">
                            <a:latin typeface="Cambria Math" charset="0"/>
                          </a:rPr>
                          <m:t>3 </m:t>
                        </m:r>
                        <m:r>
                          <a:rPr lang="en-US" altLang="en-US" sz="2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altLang="zh-CN" sz="2200" b="0" i="1" baseline="-25000" dirty="0" smtClean="0">
                            <a:latin typeface="Cambria Math" charset="0"/>
                          </a:rPr>
                          <m:t>11</m:t>
                        </m:r>
                      </m:e>
                    </m:d>
                  </m:oMath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39" y="5201072"/>
                <a:ext cx="7510902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055" t="-5556" b="-5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33" y="1091016"/>
            <a:ext cx="4762500" cy="2857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360420" y="609011"/>
                <a:ext cx="6972300" cy="79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𝑠𝑢𝑝𝑝𝑜𝑟𝑡</m:t>
                      </m:r>
                      <m:r>
                        <a:rPr lang="en-US" sz="2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2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+mj-lt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hasTrajectories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latin typeface="+mj-lt"/>
                            </a:rPr>
                            <m:t>, &lt;</m:t>
                          </m:r>
                          <m:r>
                            <m:rPr>
                              <m:nor/>
                            </m:rPr>
                            <a:rPr lang="en-US" altLang="en-US" sz="2200" i="1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en-US" sz="2200" baseline="-2500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altLang="en-US" sz="2200" i="1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en-US" sz="2200" baseline="-2500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altLang="en-US" sz="2200" i="1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altLang="en-US" sz="2200" baseline="-2500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altLang="en-US" sz="2200" i="1" dirty="0" smtClean="0">
                              <a:latin typeface="+mj-lt"/>
                            </a:rPr>
                            <m:t>&gt;</m:t>
                          </m:r>
                          <m:r>
                            <m:rPr>
                              <m:nor/>
                            </m:rPr>
                            <a:rPr lang="en-US" sz="2200" dirty="0" smtClean="0">
                              <a:latin typeface="+mj-lt"/>
                            </a:rPr>
                            <m:t>)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|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𝑇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</m:den>
                      </m:f>
                      <m:r>
                        <a:rPr lang="en-US" sz="2200" b="0" i="1" smtClean="0">
                          <a:latin typeface="Cambria Math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2200" baseline="-25000" dirty="0" smtClean="0"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2200" baseline="-25000" dirty="0" smtClean="0">
                          <a:latin typeface="+mj-lt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2200" i="1" dirty="0" smtClean="0">
                          <a:latin typeface="+mj-lt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2200" baseline="-25000" dirty="0" smtClean="0">
                          <a:latin typeface="+mj-lt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2200" baseline="-25000" dirty="0" smtClean="0">
                          <a:latin typeface="+mj-lt"/>
                        </a:rPr>
                        <m:t> </m:t>
                      </m:r>
                      <m:r>
                        <a:rPr lang="en-US" altLang="en-US" sz="2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420" y="609011"/>
                <a:ext cx="6972300" cy="7922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91979" y="2434389"/>
                <a:ext cx="47692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 smtClean="0"/>
                      <m:t>Ongoing</m:t>
                    </m:r>
                    <m:r>
                      <m:rPr>
                        <m:nor/>
                      </m:rPr>
                      <a:rPr lang="en-US" sz="2200" dirty="0" smtClean="0"/>
                      <m:t> </m:t>
                    </m:r>
                    <m:r>
                      <m:rPr>
                        <m:nor/>
                      </m:rPr>
                      <a:rPr lang="en-US" sz="2200" dirty="0" smtClean="0"/>
                      <m:t>trace</m:t>
                    </m:r>
                    <m:r>
                      <a:rPr lang="en-US" sz="2200" b="0" i="1" dirty="0" smtClean="0">
                        <a:latin typeface="Cambria Math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altLang="en-US" sz="2200" i="1" baseline="-25000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sz="2200" b="0" dirty="0" smtClean="0">
                    <a:latin typeface="+mj-lt"/>
                    <a:ea typeface="Cambria Math" charset="0"/>
                    <a:cs typeface="Cambria Math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{      ,      ,     </m:t>
                    </m:r>
                    <m:r>
                      <a:rPr lang="en-US" altLang="en-US" sz="2200" b="0" i="1" baseline="-25000" dirty="0" smtClean="0">
                        <a:latin typeface="Cambria Math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     </m:t>
                    </m:r>
                    <m:r>
                      <a:rPr lang="en-US" altLang="en-US" sz="2200" b="0" i="1" baseline="-25000" dirty="0" smtClean="0">
                        <a:latin typeface="Cambria Math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   </m:t>
                    </m:r>
                    <m:r>
                      <a:rPr lang="en-US" altLang="en-US" sz="2200" b="0" i="1" baseline="-25000" dirty="0" smtClean="0">
                        <a:latin typeface="Cambria Math" charset="0"/>
                      </a:rPr>
                      <m:t> </m:t>
                    </m:r>
                    <m:r>
                      <a:rPr lang="en-US" alt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…}</m:t>
                    </m:r>
                  </m:oMath>
                </a14:m>
                <a:endParaRPr lang="en-US" sz="22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979" y="2434389"/>
                <a:ext cx="4769294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511" t="-101408" r="-128" b="-1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22024" y="2449972"/>
                <a:ext cx="5517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1 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024" y="2449972"/>
                <a:ext cx="551754" cy="430887"/>
              </a:xfrm>
              <a:prstGeom prst="rect">
                <a:avLst/>
              </a:prstGeom>
              <a:blipFill rotWithShape="0">
                <a:blip r:embed="rId7"/>
                <a:stretch>
                  <a:fillRect t="-16901" b="-10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12701" y="2472390"/>
                <a:ext cx="5100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701" y="2472390"/>
                <a:ext cx="510076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61078" y="2457677"/>
                <a:ext cx="5517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3 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078" y="2457677"/>
                <a:ext cx="551754" cy="430887"/>
              </a:xfrm>
              <a:prstGeom prst="rect">
                <a:avLst/>
              </a:prstGeom>
              <a:blipFill rotWithShape="0">
                <a:blip r:embed="rId9"/>
                <a:stretch>
                  <a:fillRect t="-16901" b="-1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198251" y="2471169"/>
                <a:ext cx="6559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zh-CN" sz="2200" b="0" i="1" baseline="-25000" dirty="0" smtClean="0">
                          <a:latin typeface="Cambria Math" charset="0"/>
                        </a:rPr>
                        <m:t>11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51" y="2471169"/>
                <a:ext cx="655949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16901" b="-10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653449" y="2464557"/>
                <a:ext cx="5100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altLang="en-US" sz="2200" b="0" i="1" baseline="-25000" dirty="0" smtClean="0">
                          <a:latin typeface="Cambria Math" charset="0"/>
                        </a:rPr>
                        <m:t>5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449" y="2464557"/>
                <a:ext cx="510076" cy="430887"/>
              </a:xfrm>
              <a:prstGeom prst="rect">
                <a:avLst/>
              </a:prstGeom>
              <a:blipFill rotWithShape="0">
                <a:blip r:embed="rId11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/>
          <p:cNvSpPr/>
          <p:nvPr/>
        </p:nvSpPr>
        <p:spPr>
          <a:xfrm rot="5400000" flipH="1">
            <a:off x="7355206" y="2404144"/>
            <a:ext cx="430835" cy="107576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426586" y="3140849"/>
                <a:ext cx="5485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 smtClean="0">
                    <a:latin typeface="+mj-lt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200" dirty="0" smtClean="0">
                    <a:latin typeface="+mj-lt"/>
                  </a:rPr>
                  <a:t> 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586" y="3140849"/>
                <a:ext cx="548548" cy="430887"/>
              </a:xfrm>
              <a:prstGeom prst="rect">
                <a:avLst/>
              </a:prstGeom>
              <a:blipFill rotWithShape="0">
                <a:blip r:embed="rId12"/>
                <a:stretch>
                  <a:fillRect l="-14444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863727" y="3126409"/>
                <a:ext cx="5485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 smtClean="0">
                    <a:solidFill>
                      <a:srgbClr val="C00000"/>
                    </a:solidFill>
                    <a:latin typeface="+mj-lt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sz="2200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en-US" sz="22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27" y="3126409"/>
                <a:ext cx="548548" cy="430887"/>
              </a:xfrm>
              <a:prstGeom prst="rect">
                <a:avLst/>
              </a:prstGeom>
              <a:blipFill rotWithShape="0">
                <a:blip r:embed="rId13"/>
                <a:stretch>
                  <a:fillRect l="-14444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9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3321 -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4" grpId="0"/>
      <p:bldP spid="7" grpId="0"/>
      <p:bldP spid="8" grpId="0"/>
      <p:bldP spid="9" grpId="0"/>
      <p:bldP spid="19" grpId="0"/>
      <p:bldP spid="20" grpId="0"/>
      <p:bldP spid="25" grpId="0" animBg="1"/>
      <p:bldP spid="25" grpId="1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628</Words>
  <Application>Microsoft Macintosh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Cambria Math</vt:lpstr>
      <vt:lpstr>DengXian</vt:lpstr>
      <vt:lpstr>DengXian Light</vt:lpstr>
      <vt:lpstr>Mangal</vt:lpstr>
      <vt:lpstr>Times New Roman</vt:lpstr>
      <vt:lpstr>Arial</vt:lpstr>
      <vt:lpstr>Office Theme</vt:lpstr>
      <vt:lpstr>Detection of Anomalous Taxi Trajectories from GPS Traces</vt:lpstr>
      <vt:lpstr>Application </vt:lpstr>
      <vt:lpstr>How to define “anomaly”? </vt:lpstr>
      <vt:lpstr>Methods: iBAT [1] versus iBOAT [2] </vt:lpstr>
      <vt:lpstr>Preprocess GPS data</vt:lpstr>
      <vt:lpstr>Preprocessed GPS data</vt:lpstr>
      <vt:lpstr>Idea of iBAT </vt:lpstr>
      <vt:lpstr>iBAT to iBOAT</vt:lpstr>
      <vt:lpstr>Idea of iBOAT : fix k window</vt:lpstr>
      <vt:lpstr>Idea of iBOAT : adaptive window</vt:lpstr>
      <vt:lpstr>Experiment: data sets</vt:lpstr>
      <vt:lpstr>Experiment: ROC measurement</vt:lpstr>
      <vt:lpstr>Experiment: Results</vt:lpstr>
      <vt:lpstr>Conclusion: iBAT v.s. iBOAT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of Anomalous Taxi Trajectories from GPS Traces</dc:title>
  <dc:creator>Microsoft Office User</dc:creator>
  <cp:lastModifiedBy>Microsoft Office User</cp:lastModifiedBy>
  <cp:revision>50</cp:revision>
  <dcterms:created xsi:type="dcterms:W3CDTF">2019-02-17T23:33:55Z</dcterms:created>
  <dcterms:modified xsi:type="dcterms:W3CDTF">2019-02-19T08:54:22Z</dcterms:modified>
</cp:coreProperties>
</file>