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8" r:id="rId4"/>
    <p:sldId id="259" r:id="rId5"/>
    <p:sldId id="260" r:id="rId6"/>
    <p:sldId id="261" r:id="rId7"/>
    <p:sldId id="265" r:id="rId8"/>
    <p:sldId id="266" r:id="rId9"/>
    <p:sldId id="257" r:id="rId10"/>
    <p:sldId id="262" r:id="rId11"/>
    <p:sldId id="263" r:id="rId12"/>
    <p:sldId id="270" r:id="rId13"/>
    <p:sldId id="271" r:id="rId14"/>
    <p:sldId id="272" r:id="rId15"/>
    <p:sldId id="273" r:id="rId16"/>
    <p:sldId id="268" r:id="rId17"/>
    <p:sldId id="267" r:id="rId18"/>
    <p:sldId id="269" r:id="rId19"/>
    <p:sldId id="274" r:id="rId2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FC93029-BCC1-48A6-AC36-D2BFC1BC15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9FA7274-EFDA-44C3-922C-C966E60AB3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6539C45-D92B-4D65-BFDB-8C8E6726F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291E-0E15-410B-95E2-1C96A321B2E4}" type="datetimeFigureOut">
              <a:rPr lang="fi-FI" smtClean="0"/>
              <a:t>6.2.2019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0666276-B5A6-4AA2-B49A-34400E69C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D640852-BBD9-4B5A-8C2D-F13CDCF15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4BC5B-FB39-40F6-9295-16859F0B6F1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3621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EA79C2-92AD-4BEA-8DE9-414409369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8450B8E5-4F52-450F-8D3A-5492E1E4AA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F1C60E9-B458-4AB0-A3E9-DC9B0384C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291E-0E15-410B-95E2-1C96A321B2E4}" type="datetimeFigureOut">
              <a:rPr lang="fi-FI" smtClean="0"/>
              <a:t>6.2.2019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2BD7310-99E2-4683-8C94-ED54559AF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AEBD969-D76C-46BC-B74E-D7DF88490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4BC5B-FB39-40F6-9295-16859F0B6F1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7049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CEB58C1E-1B8B-44CA-949E-E3F0C44488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CE6B863-01FA-403B-9462-D07C6D93D7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D4AC126-9349-4907-8637-7D1632058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291E-0E15-410B-95E2-1C96A321B2E4}" type="datetimeFigureOut">
              <a:rPr lang="fi-FI" smtClean="0"/>
              <a:t>6.2.2019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17E6934-7E54-480C-8269-67B49F80E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DEA4AF4-09C8-4118-A276-981DEDA92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4BC5B-FB39-40F6-9295-16859F0B6F1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5270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8FD12C-DF30-4988-9D7E-F2692D3E0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6707542-CE11-4F0C-84C3-8F18A667EC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5892B49-28DF-4896-A8E8-FF2314D8D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291E-0E15-410B-95E2-1C96A321B2E4}" type="datetimeFigureOut">
              <a:rPr lang="fi-FI" smtClean="0"/>
              <a:t>6.2.2019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9F0D917-EA25-4D88-B3EC-4C64B87BB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A29D489-CBC1-46BB-B360-F0ABD2235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4BC5B-FB39-40F6-9295-16859F0B6F1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9128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DC9638E-4A97-4CB6-87B0-CAB394167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B34CECF-1B91-4B04-881D-CF9FE7AC92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1E2FD3B-51D8-4AF0-B6DB-EF7539E83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291E-0E15-410B-95E2-1C96A321B2E4}" type="datetimeFigureOut">
              <a:rPr lang="fi-FI" smtClean="0"/>
              <a:t>6.2.2019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D5EA689-58BC-4ACF-87A1-8ADA7D5F1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3FD8F0B-B26A-48FA-8544-A5394479A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4BC5B-FB39-40F6-9295-16859F0B6F1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612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F59F10-CE28-483C-A05D-DCF91B31B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7B53FFD-AC64-48E9-BCFF-F03E21E5ED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4C3E4F7-6217-480C-B1E8-B3032BD60C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6F6CD9B-C503-4BB0-B56C-512367DAE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291E-0E15-410B-95E2-1C96A321B2E4}" type="datetimeFigureOut">
              <a:rPr lang="fi-FI" smtClean="0"/>
              <a:t>6.2.2019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CFDF6CB-A30A-4442-951D-29C14F425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C58B56F-2A9D-4C64-891D-CE3D5ABDE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4BC5B-FB39-40F6-9295-16859F0B6F1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0045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E6278E4-FA1F-4AF2-A073-0DEA6CB8A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5B49637-5A9D-4037-A93C-F1020B823C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195C0A5-DA86-43C8-AE1E-06BC4A261F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5A821EA6-75CB-4116-AA54-6EB20659D6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E7132C0-388D-4395-8E35-42D9A2A340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25E03828-9376-4240-9B0A-F454C9ACC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291E-0E15-410B-95E2-1C96A321B2E4}" type="datetimeFigureOut">
              <a:rPr lang="fi-FI" smtClean="0"/>
              <a:t>6.2.2019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4A8822FE-76A6-47BD-B546-7B3B17AD7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9EF42870-1E9F-40C3-9F2C-6F7B58E83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4BC5B-FB39-40F6-9295-16859F0B6F1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3929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506780A-8B81-4380-9B28-3271D94A4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911ECF6-8547-49C5-851D-DFC01FF46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291E-0E15-410B-95E2-1C96A321B2E4}" type="datetimeFigureOut">
              <a:rPr lang="fi-FI" smtClean="0"/>
              <a:t>6.2.2019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3136DD0-A325-4EE3-BA14-98372C838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0E6A868-6E24-4D68-AC6C-ECDB38D91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4BC5B-FB39-40F6-9295-16859F0B6F1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1884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18C5DC6-34E8-4B12-9AF3-6BD4E8908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291E-0E15-410B-95E2-1C96A321B2E4}" type="datetimeFigureOut">
              <a:rPr lang="fi-FI" smtClean="0"/>
              <a:t>6.2.2019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1C72A306-9BE2-4CF3-AE69-FC89AF2E6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62ED162-14F3-45B7-89C3-0E7FD2446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4BC5B-FB39-40F6-9295-16859F0B6F1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460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DCC56A2-31C3-4A0A-904E-010A1A1B9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9079098-DE1C-4313-8DE8-67B80E124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FA539D4-75C6-4A9E-91EA-608608D67E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E9D084A-35A9-4D29-8215-3AF82068B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291E-0E15-410B-95E2-1C96A321B2E4}" type="datetimeFigureOut">
              <a:rPr lang="fi-FI" smtClean="0"/>
              <a:t>6.2.2019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755945E-DA93-4B3C-863A-13CF7DD2A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C8CF5EB-B68F-489E-A5FD-F9045A452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4BC5B-FB39-40F6-9295-16859F0B6F1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3895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0CF423-438B-4238-9ED8-B21D77265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4EB44E4A-4FB6-43F8-AE3D-80BE6EEF87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34B4F9F-5C78-482D-BC74-58F17A75A3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66CA0BE-0816-4A93-A2AD-C8B8977E3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291E-0E15-410B-95E2-1C96A321B2E4}" type="datetimeFigureOut">
              <a:rPr lang="fi-FI" smtClean="0"/>
              <a:t>6.2.2019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57A39BF-9988-4ADA-BCD5-BB7223692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957F928-E9A2-4D7C-9A1E-D4E48B8F7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4BC5B-FB39-40F6-9295-16859F0B6F1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7654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CFC292B9-38DD-4BB6-BEBB-D11269B4F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63243D9-B305-46DC-98C0-FA9EBB7DC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048BFCD-F4FD-4174-A3A3-B7002C49D2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7291E-0E15-410B-95E2-1C96A321B2E4}" type="datetimeFigureOut">
              <a:rPr lang="fi-FI" smtClean="0"/>
              <a:t>6.2.2019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D94661D-E35C-4A52-818E-44E7311439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8B469E7-1C5B-4C5D-93EC-B13EF92154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4BC5B-FB39-40F6-9295-16859F0B6F1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7240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A4265BE-E3B4-41F5-906F-7D89ECC54C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LAMI presentation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AF5CB62-0ED3-4E83-B0EB-0FEBFCC830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Joonas Pussinen</a:t>
            </a:r>
          </a:p>
        </p:txBody>
      </p:sp>
    </p:spTree>
    <p:extLst>
      <p:ext uri="{BB962C8B-B14F-4D97-AF65-F5344CB8AC3E}">
        <p14:creationId xmlns:p14="http://schemas.microsoft.com/office/powerpoint/2010/main" val="2463806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8125485-7A49-441C-B70E-577EAB859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easy route?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FD6DB8B-25B2-4696-9954-535C4A438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dirty="0"/>
              <a:t>Most navigators find fast or short routes</a:t>
            </a:r>
          </a:p>
          <a:p>
            <a:r>
              <a:rPr lang="en-US" dirty="0"/>
              <a:t>What would an </a:t>
            </a:r>
            <a:r>
              <a:rPr lang="en-US" i="1" dirty="0"/>
              <a:t>easy</a:t>
            </a:r>
            <a:r>
              <a:rPr lang="en-US" dirty="0"/>
              <a:t> route be like?</a:t>
            </a:r>
          </a:p>
          <a:p>
            <a:r>
              <a:rPr lang="en-US" dirty="0"/>
              <a:t>Driving on the highway</a:t>
            </a:r>
          </a:p>
          <a:p>
            <a:r>
              <a:rPr lang="en-US" b="1" dirty="0"/>
              <a:t>Complicated crossings </a:t>
            </a:r>
            <a:r>
              <a:rPr lang="en-US" dirty="0"/>
              <a:t>are hard</a:t>
            </a:r>
            <a:endParaRPr lang="en-US" b="1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23A29CF-3EA5-4D98-9576-C99D62105C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102" y="365126"/>
            <a:ext cx="3970959" cy="2646272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46CA5E83-840C-4B51-971B-B69AB37A2E79}"/>
              </a:ext>
            </a:extLst>
          </p:cNvPr>
          <p:cNvSpPr txBox="1"/>
          <p:nvPr/>
        </p:nvSpPr>
        <p:spPr>
          <a:xfrm>
            <a:off x="6598102" y="3011398"/>
            <a:ext cx="35541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00" dirty="0"/>
              <a:t>https://commons.wikimedia.org/wiki/File:Kantatie_78_Karhum%C3%A4ki_2.JPG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7E8B1FD8-E864-4352-B8C2-19A5DF5BF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782" y="3400764"/>
            <a:ext cx="3701598" cy="2776199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79A70B3C-3B51-4C10-9AD9-FBFF3494CE00}"/>
              </a:ext>
            </a:extLst>
          </p:cNvPr>
          <p:cNvSpPr txBox="1"/>
          <p:nvPr/>
        </p:nvSpPr>
        <p:spPr>
          <a:xfrm>
            <a:off x="6732782" y="6176963"/>
            <a:ext cx="37287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dirty="0"/>
              <a:t>https://commons.wikimedia.org/wiki/File:Makati_intersection.jpg</a:t>
            </a:r>
          </a:p>
        </p:txBody>
      </p:sp>
    </p:spTree>
    <p:extLst>
      <p:ext uri="{BB962C8B-B14F-4D97-AF65-F5344CB8AC3E}">
        <p14:creationId xmlns:p14="http://schemas.microsoft.com/office/powerpoint/2010/main" val="211900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F68447E-CEA2-4644-A01E-F4B22A970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complicated crossings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0CAFAA2-749F-43A5-8265-CF02D44458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1068082" cy="1131497"/>
          </a:xfrm>
        </p:spPr>
        <p:txBody>
          <a:bodyPr/>
          <a:lstStyle/>
          <a:p>
            <a:r>
              <a:rPr lang="en-US" dirty="0"/>
              <a:t>From OpenStreetMap data</a:t>
            </a:r>
          </a:p>
          <a:p>
            <a:r>
              <a:rPr lang="en-US" dirty="0"/>
              <a:t>Areas with high node density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4BC8C79A-D841-42D4-9939-87E92BD57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6471" y="2957122"/>
            <a:ext cx="5609811" cy="3354778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8A00CD68-98EC-41BA-ABBD-71FA7FE57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957122"/>
            <a:ext cx="5219700" cy="335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35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6356B1E-DD4C-4F44-B051-C310B5A25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density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57E9C362-5F82-4209-9B50-BE2139A3E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35500" cy="4351338"/>
          </a:xfrm>
        </p:spPr>
        <p:txBody>
          <a:bodyPr/>
          <a:lstStyle/>
          <a:p>
            <a:r>
              <a:rPr lang="en-US" dirty="0"/>
              <a:t>Kernel density estimation for nodes</a:t>
            </a:r>
          </a:p>
          <a:p>
            <a:r>
              <a:rPr lang="en-US" dirty="0"/>
              <a:t>Polygons around dense cells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CD9AB6C3-5BEB-483D-88F9-95A2D7B6B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6014" y="365126"/>
            <a:ext cx="5818295" cy="5811838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C5EF1A5B-3C1E-4322-8866-DB79F76FE82C}"/>
              </a:ext>
            </a:extLst>
          </p:cNvPr>
          <p:cNvSpPr txBox="1"/>
          <p:nvPr/>
        </p:nvSpPr>
        <p:spPr>
          <a:xfrm>
            <a:off x="5806014" y="6176963"/>
            <a:ext cx="50435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https://commons.wikimedia.org/wiki/File:Synthetic_data_2D_histograms.png</a:t>
            </a:r>
          </a:p>
        </p:txBody>
      </p:sp>
    </p:spTree>
    <p:extLst>
      <p:ext uri="{BB962C8B-B14F-4D97-AF65-F5344CB8AC3E}">
        <p14:creationId xmlns:p14="http://schemas.microsoft.com/office/powerpoint/2010/main" val="788867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1DD281-4E7E-4D51-829A-717CF403B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A150D11D-BD27-4906-9608-CAD8B455E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1" y="1690687"/>
            <a:ext cx="5257800" cy="335660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89AA7D8C-24A3-47D4-8ADD-54B02A2035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3800" y="1690688"/>
            <a:ext cx="5268924" cy="3356599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399A3C4C-903C-488C-BE96-72D04D380E99}"/>
              </a:ext>
            </a:extLst>
          </p:cNvPr>
          <p:cNvSpPr txBox="1"/>
          <p:nvPr/>
        </p:nvSpPr>
        <p:spPr>
          <a:xfrm>
            <a:off x="660401" y="5047287"/>
            <a:ext cx="2278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Shortest route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51FED74B-A700-435E-B625-6F966DA88B73}"/>
              </a:ext>
            </a:extLst>
          </p:cNvPr>
          <p:cNvSpPr txBox="1"/>
          <p:nvPr/>
        </p:nvSpPr>
        <p:spPr>
          <a:xfrm>
            <a:off x="6273800" y="5047287"/>
            <a:ext cx="2056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Easiest route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307A7A8B-91B3-462B-A703-9AA9E353A5B1}"/>
              </a:ext>
            </a:extLst>
          </p:cNvPr>
          <p:cNvSpPr txBox="1"/>
          <p:nvPr/>
        </p:nvSpPr>
        <p:spPr>
          <a:xfrm>
            <a:off x="389715" y="5880992"/>
            <a:ext cx="7940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Routes calculated with Dijkstra’s algorithm</a:t>
            </a:r>
          </a:p>
        </p:txBody>
      </p:sp>
    </p:spTree>
    <p:extLst>
      <p:ext uri="{BB962C8B-B14F-4D97-AF65-F5344CB8AC3E}">
        <p14:creationId xmlns:p14="http://schemas.microsoft.com/office/powerpoint/2010/main" val="2771403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4E22DB-7F57-4844-BFF7-35D6A292A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3AD72C14-748B-4749-BE28-F021A5D2FE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3040" y="1690688"/>
            <a:ext cx="9145919" cy="3523249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6A2583DD-E496-4B75-A8ED-2F528B392DC0}"/>
              </a:ext>
            </a:extLst>
          </p:cNvPr>
          <p:cNvSpPr txBox="1"/>
          <p:nvPr/>
        </p:nvSpPr>
        <p:spPr>
          <a:xfrm>
            <a:off x="838200" y="5429837"/>
            <a:ext cx="63026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On average: 16.86% longer, 11 more turns</a:t>
            </a:r>
          </a:p>
        </p:txBody>
      </p:sp>
    </p:spTree>
    <p:extLst>
      <p:ext uri="{BB962C8B-B14F-4D97-AF65-F5344CB8AC3E}">
        <p14:creationId xmlns:p14="http://schemas.microsoft.com/office/powerpoint/2010/main" val="843996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C26C92-D5D3-4D0C-B5C5-D98414E76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C979028-891B-4C94-91A2-EF2457A6F8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Finding easy to drive routes is possible</a:t>
            </a:r>
          </a:p>
          <a:p>
            <a:r>
              <a:rPr lang="en-US" dirty="0"/>
              <a:t>Many false positives</a:t>
            </a:r>
          </a:p>
          <a:p>
            <a:r>
              <a:rPr lang="en-US" dirty="0"/>
              <a:t>Requires more user testing</a:t>
            </a:r>
          </a:p>
        </p:txBody>
      </p:sp>
    </p:spTree>
    <p:extLst>
      <p:ext uri="{BB962C8B-B14F-4D97-AF65-F5344CB8AC3E}">
        <p14:creationId xmlns:p14="http://schemas.microsoft.com/office/powerpoint/2010/main" val="5250086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DB79E491-C7F0-4476-819C-CDCE7B740E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6" name="Alaotsikko 5">
            <a:extLst>
              <a:ext uri="{FF2B5EF4-FFF2-40B4-BE49-F238E27FC236}">
                <a16:creationId xmlns:a16="http://schemas.microsoft.com/office/drawing/2014/main" id="{1E96A6BB-DEDD-4DDF-9956-7B27BBA7DA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30148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687B0E4-60BE-4DF1-A6F8-E39D0D656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#1: Point matching scores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925DF75B-54AF-454A-90D0-E51E7F812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21939"/>
            <a:ext cx="5257800" cy="856319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1E66E7C6-7E7C-4FCD-99BF-00EDD9ED5A72}"/>
              </a:ext>
            </a:extLst>
          </p:cNvPr>
          <p:cNvSpPr txBox="1"/>
          <p:nvPr/>
        </p:nvSpPr>
        <p:spPr>
          <a:xfrm>
            <a:off x="838200" y="2728529"/>
            <a:ext cx="1926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Euclidean distance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B332CC9-D0DA-4645-AFA3-F0A785F4E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257480"/>
            <a:ext cx="5257800" cy="1336274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D309C769-6CD9-4928-9E73-2C3E3F3E14C2}"/>
              </a:ext>
            </a:extLst>
          </p:cNvPr>
          <p:cNvSpPr txBox="1"/>
          <p:nvPr/>
        </p:nvSpPr>
        <p:spPr>
          <a:xfrm>
            <a:off x="838200" y="4703644"/>
            <a:ext cx="4067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Calculating score from Euclidean distance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013D69AB-A989-40E2-9D59-049C49C99D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3665" y="1921939"/>
            <a:ext cx="5451607" cy="856318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D7BBC5E9-20F0-46B4-89B5-A78D7C3E789E}"/>
              </a:ext>
            </a:extLst>
          </p:cNvPr>
          <p:cNvSpPr txBox="1"/>
          <p:nvPr/>
        </p:nvSpPr>
        <p:spPr>
          <a:xfrm>
            <a:off x="6293665" y="3238360"/>
            <a:ext cx="3618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Calculating score from Node Valence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34D93F0E-A054-4DC8-9482-D81BCA71AD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3665" y="3779253"/>
            <a:ext cx="4323535" cy="1361555"/>
          </a:xfrm>
          <a:prstGeom prst="rect">
            <a:avLst/>
          </a:prstGeom>
        </p:spPr>
      </p:pic>
      <p:sp>
        <p:nvSpPr>
          <p:cNvPr id="13" name="Tekstiruutu 12">
            <a:extLst>
              <a:ext uri="{FF2B5EF4-FFF2-40B4-BE49-F238E27FC236}">
                <a16:creationId xmlns:a16="http://schemas.microsoft.com/office/drawing/2014/main" id="{9978E36B-F450-4BC6-97DD-F86E1B761BD7}"/>
              </a:ext>
            </a:extLst>
          </p:cNvPr>
          <p:cNvSpPr txBox="1"/>
          <p:nvPr/>
        </p:nvSpPr>
        <p:spPr>
          <a:xfrm>
            <a:off x="6293665" y="5312369"/>
            <a:ext cx="3488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Calculating score from Spider Index</a:t>
            </a:r>
          </a:p>
        </p:txBody>
      </p:sp>
    </p:spTree>
    <p:extLst>
      <p:ext uri="{BB962C8B-B14F-4D97-AF65-F5344CB8AC3E}">
        <p14:creationId xmlns:p14="http://schemas.microsoft.com/office/powerpoint/2010/main" val="2538205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A0D7CE2-2C49-4823-A071-F7F38E3DB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495800" cy="727075"/>
          </a:xfrm>
        </p:spPr>
        <p:txBody>
          <a:bodyPr>
            <a:normAutofit fontScale="90000"/>
          </a:bodyPr>
          <a:lstStyle/>
          <a:p>
            <a:r>
              <a:rPr lang="en-US" dirty="0"/>
              <a:t>Extra #2: Point matching results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DAABD7E-CA35-4313-9953-C2F301000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39819"/>
            <a:ext cx="5257800" cy="2695595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32C121F-BBF0-476B-B210-62147F5ED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035414"/>
            <a:ext cx="5257800" cy="2773585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4C3D1E5B-AFFC-443F-B762-AAF0955F70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0300" y="128284"/>
            <a:ext cx="4330700" cy="1927831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BE0D3C77-7970-4527-B3C2-2AB6421DFA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5968" y="2128601"/>
            <a:ext cx="4239363" cy="213092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D800AB95-B027-40D5-943D-6051DF2A44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0300" y="4332007"/>
            <a:ext cx="4239363" cy="239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467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CF21DC-2C22-4E97-ACE1-BFC9C14C2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#3: Generating polygons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E953DB7-5200-4224-B98A-0F09C1830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9362" y="436551"/>
            <a:ext cx="2594438" cy="598489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64BF9461-BFE9-4D1B-99A1-DC8F88499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2402821"/>
            <a:ext cx="8416462" cy="205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57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D7015A-F8BB-4C0C-B8DB-7D752DE203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Comparing maps</a:t>
            </a:r>
            <a:br>
              <a:rPr lang="en-US" dirty="0"/>
            </a:br>
            <a:r>
              <a:rPr lang="en-US" dirty="0"/>
              <a:t>with point matching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94A3CBF-7384-4254-AE82-3CE313180F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Hackeloeer</a:t>
            </a:r>
            <a:r>
              <a:rPr lang="en-US" dirty="0"/>
              <a:t>, A., </a:t>
            </a:r>
            <a:r>
              <a:rPr lang="en-US" dirty="0" err="1"/>
              <a:t>Klasing</a:t>
            </a:r>
            <a:r>
              <a:rPr lang="en-US" dirty="0"/>
              <a:t>, K., </a:t>
            </a:r>
            <a:r>
              <a:rPr lang="en-US" dirty="0" err="1"/>
              <a:t>Krisp</a:t>
            </a:r>
            <a:r>
              <a:rPr lang="en-US" dirty="0"/>
              <a:t>, J.M. and Meng, L., 2015. </a:t>
            </a:r>
            <a:r>
              <a:rPr lang="en-US" b="1" dirty="0"/>
              <a:t>Comparison of Point Matching Techniques for Road Network Matching</a:t>
            </a:r>
            <a:r>
              <a:rPr lang="en-US" dirty="0"/>
              <a:t>. </a:t>
            </a:r>
            <a:r>
              <a:rPr lang="en-US" i="1" dirty="0"/>
              <a:t>Uncertainty Modelling and Quality Control for Spatial Data</a:t>
            </a:r>
            <a:r>
              <a:rPr lang="en-US" dirty="0"/>
              <a:t>, p.213.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50247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D7055EBB-D15F-4A1F-B8A2-C962780313F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05407" y="1190625"/>
            <a:ext cx="6648394" cy="46101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6E7492C-9DAE-4131-8A1E-47EE1CDF5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matching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B61B155-07A0-4C1B-A128-F3FAD50D277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There are differences between maps</a:t>
            </a:r>
          </a:p>
          <a:p>
            <a:r>
              <a:rPr lang="en-US" dirty="0"/>
              <a:t>How to identify a point across different maps?</a:t>
            </a:r>
          </a:p>
          <a:p>
            <a:r>
              <a:rPr lang="en-US" dirty="0"/>
              <a:t>Map is a graph</a:t>
            </a:r>
          </a:p>
          <a:p>
            <a:pPr lvl="1"/>
            <a:r>
              <a:rPr lang="en-US" dirty="0"/>
              <a:t>Nodes = Intersections</a:t>
            </a:r>
          </a:p>
          <a:p>
            <a:pPr lvl="1"/>
            <a:r>
              <a:rPr lang="en-US" dirty="0"/>
              <a:t>Edges = Roads</a:t>
            </a:r>
          </a:p>
        </p:txBody>
      </p:sp>
    </p:spTree>
    <p:extLst>
      <p:ext uri="{BB962C8B-B14F-4D97-AF65-F5344CB8AC3E}">
        <p14:creationId xmlns:p14="http://schemas.microsoft.com/office/powerpoint/2010/main" val="401827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8A88846-D930-4A54-951A-006FFE050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 matching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4DECA2-B2A3-43BA-8AC2-5431DDD710E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Are these the same intersection?</a:t>
            </a:r>
          </a:p>
          <a:p>
            <a:r>
              <a:rPr lang="en-US" dirty="0"/>
              <a:t>How to calculate similarity between points?</a:t>
            </a:r>
          </a:p>
          <a:p>
            <a:r>
              <a:rPr lang="en-US" dirty="0"/>
              <a:t>Geometrical matching: Euclidean distance</a:t>
            </a:r>
          </a:p>
          <a:p>
            <a:endParaRPr lang="en-US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B3D72FCA-24AC-47B9-BC06-40B0CAAD6F2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05575" y="1162051"/>
            <a:ext cx="4916399" cy="5249714"/>
          </a:xfrm>
          <a:prstGeom prst="rect">
            <a:avLst/>
          </a:prstGeom>
        </p:spPr>
      </p:pic>
      <p:sp>
        <p:nvSpPr>
          <p:cNvPr id="8" name="Ellipsi 7">
            <a:extLst>
              <a:ext uri="{FF2B5EF4-FFF2-40B4-BE49-F238E27FC236}">
                <a16:creationId xmlns:a16="http://schemas.microsoft.com/office/drawing/2014/main" id="{17481A5E-F5D6-41E9-AF4E-A94DE3ADAD91}"/>
              </a:ext>
            </a:extLst>
          </p:cNvPr>
          <p:cNvSpPr/>
          <p:nvPr/>
        </p:nvSpPr>
        <p:spPr>
          <a:xfrm>
            <a:off x="8420099" y="3352800"/>
            <a:ext cx="1000126" cy="986461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0001849-9E22-4942-9254-4E5AC28CB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472" y="4186861"/>
            <a:ext cx="4379055" cy="104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25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33D3EA8-5487-4096-9C2D-C8A5C2C48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Topological point matching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433E620-2C2A-49B6-A9AF-6996DEAF6C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Node valence</a:t>
            </a:r>
          </a:p>
          <a:p>
            <a:pPr lvl="1"/>
            <a:r>
              <a:rPr lang="en-US" dirty="0"/>
              <a:t>How many lines connect to a node?</a:t>
            </a:r>
          </a:p>
          <a:p>
            <a:r>
              <a:rPr lang="en-US" dirty="0"/>
              <a:t>Spider index </a:t>
            </a:r>
          </a:p>
          <a:p>
            <a:pPr lvl="1"/>
            <a:r>
              <a:rPr lang="en-US" dirty="0"/>
              <a:t>Check for lines in 8 sectors</a:t>
            </a:r>
          </a:p>
          <a:p>
            <a:pPr lvl="1"/>
            <a:r>
              <a:rPr lang="en-US" dirty="0"/>
              <a:t>Compare sectors between two points</a:t>
            </a:r>
          </a:p>
          <a:p>
            <a:r>
              <a:rPr lang="en-US" dirty="0"/>
              <a:t>Exact angular index (EAI)</a:t>
            </a:r>
          </a:p>
          <a:p>
            <a:pPr lvl="1"/>
            <a:r>
              <a:rPr lang="en-US" dirty="0"/>
              <a:t>Sum of minimum angles</a:t>
            </a:r>
          </a:p>
          <a:p>
            <a:pPr lvl="1"/>
            <a:r>
              <a:rPr lang="en-US" dirty="0"/>
              <a:t>Add 180° for each missing line</a:t>
            </a:r>
          </a:p>
          <a:p>
            <a:pPr lvl="1"/>
            <a:r>
              <a:rPr lang="en-US" dirty="0"/>
              <a:t>Combine with Euclidean for more accuracy</a:t>
            </a:r>
          </a:p>
          <a:p>
            <a:endParaRPr lang="en-US" dirty="0"/>
          </a:p>
        </p:txBody>
      </p:sp>
      <p:grpSp>
        <p:nvGrpSpPr>
          <p:cNvPr id="15" name="Ryhmä 14">
            <a:extLst>
              <a:ext uri="{FF2B5EF4-FFF2-40B4-BE49-F238E27FC236}">
                <a16:creationId xmlns:a16="http://schemas.microsoft.com/office/drawing/2014/main" id="{BD932559-30DD-4B28-9623-61BC5A532378}"/>
              </a:ext>
            </a:extLst>
          </p:cNvPr>
          <p:cNvGrpSpPr/>
          <p:nvPr/>
        </p:nvGrpSpPr>
        <p:grpSpPr>
          <a:xfrm>
            <a:off x="8150210" y="405971"/>
            <a:ext cx="2490010" cy="2312836"/>
            <a:chOff x="8432431" y="321352"/>
            <a:chExt cx="2250312" cy="2026905"/>
          </a:xfrm>
        </p:grpSpPr>
        <p:pic>
          <p:nvPicPr>
            <p:cNvPr id="4" name="Kuva 3">
              <a:extLst>
                <a:ext uri="{FF2B5EF4-FFF2-40B4-BE49-F238E27FC236}">
                  <a16:creationId xmlns:a16="http://schemas.microsoft.com/office/drawing/2014/main" id="{A969FFF4-4CA2-45D7-8FF1-3F211B92B0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32431" y="321352"/>
              <a:ext cx="2250312" cy="2026905"/>
            </a:xfrm>
            <a:prstGeom prst="rect">
              <a:avLst/>
            </a:prstGeom>
          </p:spPr>
        </p:pic>
        <p:sp>
          <p:nvSpPr>
            <p:cNvPr id="7" name="Tekstiruutu 6">
              <a:extLst>
                <a:ext uri="{FF2B5EF4-FFF2-40B4-BE49-F238E27FC236}">
                  <a16:creationId xmlns:a16="http://schemas.microsoft.com/office/drawing/2014/main" id="{1D2E6869-ACB7-43AC-8DBC-5D6FD7C1B3D5}"/>
                </a:ext>
              </a:extLst>
            </p:cNvPr>
            <p:cNvSpPr txBox="1"/>
            <p:nvPr/>
          </p:nvSpPr>
          <p:spPr>
            <a:xfrm>
              <a:off x="8686800" y="125963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9" name="Tekstiruutu 8">
              <a:extLst>
                <a:ext uri="{FF2B5EF4-FFF2-40B4-BE49-F238E27FC236}">
                  <a16:creationId xmlns:a16="http://schemas.microsoft.com/office/drawing/2014/main" id="{9977F740-728C-48A1-A63B-C116907ACCE2}"/>
                </a:ext>
              </a:extLst>
            </p:cNvPr>
            <p:cNvSpPr txBox="1"/>
            <p:nvPr/>
          </p:nvSpPr>
          <p:spPr>
            <a:xfrm>
              <a:off x="9046483" y="50358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11" name="Tekstiruutu 10">
              <a:extLst>
                <a:ext uri="{FF2B5EF4-FFF2-40B4-BE49-F238E27FC236}">
                  <a16:creationId xmlns:a16="http://schemas.microsoft.com/office/drawing/2014/main" id="{12ECE966-9666-48A7-9623-AE0B5E14B226}"/>
                </a:ext>
              </a:extLst>
            </p:cNvPr>
            <p:cNvSpPr txBox="1"/>
            <p:nvPr/>
          </p:nvSpPr>
          <p:spPr>
            <a:xfrm>
              <a:off x="10052425" y="97897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</p:grpSp>
      <p:grpSp>
        <p:nvGrpSpPr>
          <p:cNvPr id="36" name="Ryhmä 35">
            <a:extLst>
              <a:ext uri="{FF2B5EF4-FFF2-40B4-BE49-F238E27FC236}">
                <a16:creationId xmlns:a16="http://schemas.microsoft.com/office/drawing/2014/main" id="{D6C68CC4-60C7-4F9A-B70B-0FBDD418EC70}"/>
              </a:ext>
            </a:extLst>
          </p:cNvPr>
          <p:cNvGrpSpPr/>
          <p:nvPr/>
        </p:nvGrpSpPr>
        <p:grpSpPr>
          <a:xfrm>
            <a:off x="8160716" y="2334786"/>
            <a:ext cx="2710838" cy="2653856"/>
            <a:chOff x="8306233" y="2624097"/>
            <a:chExt cx="2550462" cy="2387046"/>
          </a:xfrm>
        </p:grpSpPr>
        <p:pic>
          <p:nvPicPr>
            <p:cNvPr id="5" name="Kuva 4">
              <a:extLst>
                <a:ext uri="{FF2B5EF4-FFF2-40B4-BE49-F238E27FC236}">
                  <a16:creationId xmlns:a16="http://schemas.microsoft.com/office/drawing/2014/main" id="{2A43511D-2FF5-4ECF-9E24-58F5B0B838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06233" y="2624097"/>
              <a:ext cx="2550462" cy="2387046"/>
            </a:xfrm>
            <a:prstGeom prst="rect">
              <a:avLst/>
            </a:prstGeom>
          </p:spPr>
        </p:pic>
        <p:sp>
          <p:nvSpPr>
            <p:cNvPr id="6" name="Ellipsi 5">
              <a:extLst>
                <a:ext uri="{FF2B5EF4-FFF2-40B4-BE49-F238E27FC236}">
                  <a16:creationId xmlns:a16="http://schemas.microsoft.com/office/drawing/2014/main" id="{FBF1A6AC-3BC0-429C-ABBD-69B23C3FF9BC}"/>
                </a:ext>
              </a:extLst>
            </p:cNvPr>
            <p:cNvSpPr/>
            <p:nvPr/>
          </p:nvSpPr>
          <p:spPr>
            <a:xfrm>
              <a:off x="9031777" y="3236976"/>
              <a:ext cx="1161288" cy="1161288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cxnSp>
          <p:nvCxnSpPr>
            <p:cNvPr id="8" name="Suora yhdysviiva 7">
              <a:extLst>
                <a:ext uri="{FF2B5EF4-FFF2-40B4-BE49-F238E27FC236}">
                  <a16:creationId xmlns:a16="http://schemas.microsoft.com/office/drawing/2014/main" id="{594F0283-0D1C-47B8-9446-4E670371CDF1}"/>
                </a:ext>
              </a:extLst>
            </p:cNvPr>
            <p:cNvCxnSpPr>
              <a:stCxn id="6" idx="7"/>
              <a:endCxn id="6" idx="3"/>
            </p:cNvCxnSpPr>
            <p:nvPr/>
          </p:nvCxnSpPr>
          <p:spPr>
            <a:xfrm flipH="1">
              <a:off x="9201844" y="3407043"/>
              <a:ext cx="821154" cy="8211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uora yhdysviiva 9">
              <a:extLst>
                <a:ext uri="{FF2B5EF4-FFF2-40B4-BE49-F238E27FC236}">
                  <a16:creationId xmlns:a16="http://schemas.microsoft.com/office/drawing/2014/main" id="{D581B431-6DD6-49AB-A883-84AE8EE59BCE}"/>
                </a:ext>
              </a:extLst>
            </p:cNvPr>
            <p:cNvCxnSpPr>
              <a:stCxn id="6" idx="1"/>
              <a:endCxn id="6" idx="5"/>
            </p:cNvCxnSpPr>
            <p:nvPr/>
          </p:nvCxnSpPr>
          <p:spPr>
            <a:xfrm>
              <a:off x="9201844" y="3407043"/>
              <a:ext cx="821154" cy="8211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uora yhdysviiva 11">
              <a:extLst>
                <a:ext uri="{FF2B5EF4-FFF2-40B4-BE49-F238E27FC236}">
                  <a16:creationId xmlns:a16="http://schemas.microsoft.com/office/drawing/2014/main" id="{6C8F70FE-4F36-4D9E-A9A3-8FADEA72B9A2}"/>
                </a:ext>
              </a:extLst>
            </p:cNvPr>
            <p:cNvCxnSpPr>
              <a:stCxn id="6" idx="0"/>
              <a:endCxn id="6" idx="4"/>
            </p:cNvCxnSpPr>
            <p:nvPr/>
          </p:nvCxnSpPr>
          <p:spPr>
            <a:xfrm>
              <a:off x="9612421" y="3236976"/>
              <a:ext cx="0" cy="11612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uora yhdysviiva 13">
              <a:extLst>
                <a:ext uri="{FF2B5EF4-FFF2-40B4-BE49-F238E27FC236}">
                  <a16:creationId xmlns:a16="http://schemas.microsoft.com/office/drawing/2014/main" id="{DFE85FE8-C568-492A-A3D7-2CF84CD3FBDE}"/>
                </a:ext>
              </a:extLst>
            </p:cNvPr>
            <p:cNvCxnSpPr>
              <a:stCxn id="6" idx="2"/>
              <a:endCxn id="6" idx="6"/>
            </p:cNvCxnSpPr>
            <p:nvPr/>
          </p:nvCxnSpPr>
          <p:spPr>
            <a:xfrm>
              <a:off x="9031777" y="3817620"/>
              <a:ext cx="11612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kstiruutu 22">
              <a:extLst>
                <a:ext uri="{FF2B5EF4-FFF2-40B4-BE49-F238E27FC236}">
                  <a16:creationId xmlns:a16="http://schemas.microsoft.com/office/drawing/2014/main" id="{95C2F0DC-F22A-44E9-9043-E09F9A372A72}"/>
                </a:ext>
              </a:extLst>
            </p:cNvPr>
            <p:cNvSpPr txBox="1"/>
            <p:nvPr/>
          </p:nvSpPr>
          <p:spPr>
            <a:xfrm>
              <a:off x="9593687" y="3324927"/>
              <a:ext cx="311109" cy="372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/>
                <a:t>0</a:t>
              </a:r>
            </a:p>
          </p:txBody>
        </p:sp>
        <p:sp>
          <p:nvSpPr>
            <p:cNvPr id="25" name="Tekstiruutu 24">
              <a:extLst>
                <a:ext uri="{FF2B5EF4-FFF2-40B4-BE49-F238E27FC236}">
                  <a16:creationId xmlns:a16="http://schemas.microsoft.com/office/drawing/2014/main" id="{4CDE37CD-0CAE-4AF5-BD2B-CBFF54681CB5}"/>
                </a:ext>
              </a:extLst>
            </p:cNvPr>
            <p:cNvSpPr txBox="1"/>
            <p:nvPr/>
          </p:nvSpPr>
          <p:spPr>
            <a:xfrm>
              <a:off x="9832104" y="346303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/>
                <a:t>1</a:t>
              </a:r>
            </a:p>
          </p:txBody>
        </p:sp>
        <p:sp>
          <p:nvSpPr>
            <p:cNvPr id="26" name="Tekstiruutu 25">
              <a:extLst>
                <a:ext uri="{FF2B5EF4-FFF2-40B4-BE49-F238E27FC236}">
                  <a16:creationId xmlns:a16="http://schemas.microsoft.com/office/drawing/2014/main" id="{569D358A-8CDC-4BEF-8E42-EC455C1ABEBA}"/>
                </a:ext>
              </a:extLst>
            </p:cNvPr>
            <p:cNvSpPr txBox="1"/>
            <p:nvPr/>
          </p:nvSpPr>
          <p:spPr>
            <a:xfrm>
              <a:off x="9818215" y="37853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/>
                <a:t>0</a:t>
              </a:r>
            </a:p>
          </p:txBody>
        </p:sp>
        <p:sp>
          <p:nvSpPr>
            <p:cNvPr id="27" name="Tekstiruutu 26">
              <a:extLst>
                <a:ext uri="{FF2B5EF4-FFF2-40B4-BE49-F238E27FC236}">
                  <a16:creationId xmlns:a16="http://schemas.microsoft.com/office/drawing/2014/main" id="{2ACFC538-5E00-4798-90E2-C6FC9FE1CFE6}"/>
                </a:ext>
              </a:extLst>
            </p:cNvPr>
            <p:cNvSpPr txBox="1"/>
            <p:nvPr/>
          </p:nvSpPr>
          <p:spPr>
            <a:xfrm>
              <a:off x="9598763" y="397131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/>
                <a:t>0</a:t>
              </a:r>
            </a:p>
          </p:txBody>
        </p:sp>
        <p:sp>
          <p:nvSpPr>
            <p:cNvPr id="28" name="Tekstiruutu 27">
              <a:extLst>
                <a:ext uri="{FF2B5EF4-FFF2-40B4-BE49-F238E27FC236}">
                  <a16:creationId xmlns:a16="http://schemas.microsoft.com/office/drawing/2014/main" id="{4D50C29C-62DE-40EE-B871-1CEBE2B0FDD1}"/>
                </a:ext>
              </a:extLst>
            </p:cNvPr>
            <p:cNvSpPr txBox="1"/>
            <p:nvPr/>
          </p:nvSpPr>
          <p:spPr>
            <a:xfrm>
              <a:off x="9325371" y="397005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/>
                <a:t>0</a:t>
              </a:r>
            </a:p>
          </p:txBody>
        </p:sp>
        <p:sp>
          <p:nvSpPr>
            <p:cNvPr id="29" name="Tekstiruutu 28">
              <a:extLst>
                <a:ext uri="{FF2B5EF4-FFF2-40B4-BE49-F238E27FC236}">
                  <a16:creationId xmlns:a16="http://schemas.microsoft.com/office/drawing/2014/main" id="{315C87D3-7FAF-4425-8CB0-33EFA06A39EB}"/>
                </a:ext>
              </a:extLst>
            </p:cNvPr>
            <p:cNvSpPr txBox="1"/>
            <p:nvPr/>
          </p:nvSpPr>
          <p:spPr>
            <a:xfrm>
              <a:off x="9119577" y="381762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/>
                <a:t>1</a:t>
              </a:r>
            </a:p>
          </p:txBody>
        </p:sp>
        <p:sp>
          <p:nvSpPr>
            <p:cNvPr id="30" name="Tekstiruutu 29">
              <a:extLst>
                <a:ext uri="{FF2B5EF4-FFF2-40B4-BE49-F238E27FC236}">
                  <a16:creationId xmlns:a16="http://schemas.microsoft.com/office/drawing/2014/main" id="{988624FE-1C39-4676-9D28-AFAD14DD6E7A}"/>
                </a:ext>
              </a:extLst>
            </p:cNvPr>
            <p:cNvSpPr txBox="1"/>
            <p:nvPr/>
          </p:nvSpPr>
          <p:spPr>
            <a:xfrm>
              <a:off x="9112765" y="349816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/>
                <a:t>0</a:t>
              </a:r>
            </a:p>
          </p:txBody>
        </p:sp>
        <p:sp>
          <p:nvSpPr>
            <p:cNvPr id="31" name="Tekstiruutu 30">
              <a:extLst>
                <a:ext uri="{FF2B5EF4-FFF2-40B4-BE49-F238E27FC236}">
                  <a16:creationId xmlns:a16="http://schemas.microsoft.com/office/drawing/2014/main" id="{DD5D7F90-4350-4193-9263-90B7B248739D}"/>
                </a:ext>
              </a:extLst>
            </p:cNvPr>
            <p:cNvSpPr txBox="1"/>
            <p:nvPr/>
          </p:nvSpPr>
          <p:spPr>
            <a:xfrm>
              <a:off x="9273253" y="32885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/>
                <a:t>1</a:t>
              </a:r>
            </a:p>
          </p:txBody>
        </p:sp>
      </p:grpSp>
      <p:grpSp>
        <p:nvGrpSpPr>
          <p:cNvPr id="71" name="Ryhmä 70">
            <a:extLst>
              <a:ext uri="{FF2B5EF4-FFF2-40B4-BE49-F238E27FC236}">
                <a16:creationId xmlns:a16="http://schemas.microsoft.com/office/drawing/2014/main" id="{3FFCD21C-C5A6-439E-83E6-12EDE61D4133}"/>
              </a:ext>
            </a:extLst>
          </p:cNvPr>
          <p:cNvGrpSpPr/>
          <p:nvPr/>
        </p:nvGrpSpPr>
        <p:grpSpPr>
          <a:xfrm>
            <a:off x="8090254" y="4323659"/>
            <a:ext cx="3069436" cy="2273300"/>
            <a:chOff x="8090254" y="4323659"/>
            <a:chExt cx="3069436" cy="2273300"/>
          </a:xfrm>
        </p:grpSpPr>
        <p:grpSp>
          <p:nvGrpSpPr>
            <p:cNvPr id="69" name="Ryhmä 68">
              <a:extLst>
                <a:ext uri="{FF2B5EF4-FFF2-40B4-BE49-F238E27FC236}">
                  <a16:creationId xmlns:a16="http://schemas.microsoft.com/office/drawing/2014/main" id="{65251CC8-4381-4A06-9DC7-5FF6C9925452}"/>
                </a:ext>
              </a:extLst>
            </p:cNvPr>
            <p:cNvGrpSpPr/>
            <p:nvPr/>
          </p:nvGrpSpPr>
          <p:grpSpPr>
            <a:xfrm>
              <a:off x="8090254" y="4323659"/>
              <a:ext cx="2781300" cy="2273300"/>
              <a:chOff x="8090254" y="4323659"/>
              <a:chExt cx="2781300" cy="2273300"/>
            </a:xfrm>
          </p:grpSpPr>
          <p:grpSp>
            <p:nvGrpSpPr>
              <p:cNvPr id="65" name="Ryhmä 64">
                <a:extLst>
                  <a:ext uri="{FF2B5EF4-FFF2-40B4-BE49-F238E27FC236}">
                    <a16:creationId xmlns:a16="http://schemas.microsoft.com/office/drawing/2014/main" id="{3FDD363B-7BA5-4573-8CBC-9E92B1E99D1E}"/>
                  </a:ext>
                </a:extLst>
              </p:cNvPr>
              <p:cNvGrpSpPr/>
              <p:nvPr/>
            </p:nvGrpSpPr>
            <p:grpSpPr>
              <a:xfrm>
                <a:off x="8090254" y="4323659"/>
                <a:ext cx="2781300" cy="2273300"/>
                <a:chOff x="8013700" y="4298950"/>
                <a:chExt cx="2781300" cy="2273300"/>
              </a:xfrm>
            </p:grpSpPr>
            <p:grpSp>
              <p:nvGrpSpPr>
                <p:cNvPr id="64" name="Ryhmä 63">
                  <a:extLst>
                    <a:ext uri="{FF2B5EF4-FFF2-40B4-BE49-F238E27FC236}">
                      <a16:creationId xmlns:a16="http://schemas.microsoft.com/office/drawing/2014/main" id="{BF09CDD7-8B88-4D17-B720-ADD4037B0856}"/>
                    </a:ext>
                  </a:extLst>
                </p:cNvPr>
                <p:cNvGrpSpPr/>
                <p:nvPr/>
              </p:nvGrpSpPr>
              <p:grpSpPr>
                <a:xfrm>
                  <a:off x="8013700" y="4298950"/>
                  <a:ext cx="2781300" cy="2273300"/>
                  <a:chOff x="8013700" y="4298950"/>
                  <a:chExt cx="2781300" cy="2273300"/>
                </a:xfrm>
              </p:grpSpPr>
              <p:sp>
                <p:nvSpPr>
                  <p:cNvPr id="48" name="Vapaamuotoinen: Muoto 47">
                    <a:extLst>
                      <a:ext uri="{FF2B5EF4-FFF2-40B4-BE49-F238E27FC236}">
                        <a16:creationId xmlns:a16="http://schemas.microsoft.com/office/drawing/2014/main" id="{2D3F70DB-CA3A-463F-B25C-3D22153002B3}"/>
                      </a:ext>
                    </a:extLst>
                  </p:cNvPr>
                  <p:cNvSpPr/>
                  <p:nvPr/>
                </p:nvSpPr>
                <p:spPr>
                  <a:xfrm>
                    <a:off x="9575800" y="5678253"/>
                    <a:ext cx="444500" cy="168191"/>
                  </a:xfrm>
                  <a:custGeom>
                    <a:avLst/>
                    <a:gdLst>
                      <a:gd name="connsiteX0" fmla="*/ 0 w 444500"/>
                      <a:gd name="connsiteY0" fmla="*/ 165100 h 168191"/>
                      <a:gd name="connsiteX1" fmla="*/ 234950 w 444500"/>
                      <a:gd name="connsiteY1" fmla="*/ 146050 h 168191"/>
                      <a:gd name="connsiteX2" fmla="*/ 444500 w 444500"/>
                      <a:gd name="connsiteY2" fmla="*/ 0 h 1681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44500" h="168191">
                        <a:moveTo>
                          <a:pt x="0" y="165100"/>
                        </a:moveTo>
                        <a:cubicBezTo>
                          <a:pt x="80433" y="169333"/>
                          <a:pt x="160867" y="173567"/>
                          <a:pt x="234950" y="146050"/>
                        </a:cubicBezTo>
                        <a:cubicBezTo>
                          <a:pt x="309033" y="118533"/>
                          <a:pt x="397933" y="29633"/>
                          <a:pt x="444500" y="0"/>
                        </a:cubicBezTo>
                      </a:path>
                    </a:pathLst>
                  </a:custGeom>
                  <a:no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" name="Vapaamuotoinen: Muoto 46">
                    <a:extLst>
                      <a:ext uri="{FF2B5EF4-FFF2-40B4-BE49-F238E27FC236}">
                        <a16:creationId xmlns:a16="http://schemas.microsoft.com/office/drawing/2014/main" id="{B59E036F-EC6F-4EAC-A1FD-C5C980134DDE}"/>
                      </a:ext>
                    </a:extLst>
                  </p:cNvPr>
                  <p:cNvSpPr/>
                  <p:nvPr/>
                </p:nvSpPr>
                <p:spPr>
                  <a:xfrm>
                    <a:off x="9181072" y="5283200"/>
                    <a:ext cx="26428" cy="139700"/>
                  </a:xfrm>
                  <a:custGeom>
                    <a:avLst/>
                    <a:gdLst>
                      <a:gd name="connsiteX0" fmla="*/ 7378 w 26428"/>
                      <a:gd name="connsiteY0" fmla="*/ 0 h 139700"/>
                      <a:gd name="connsiteX1" fmla="*/ 1028 w 26428"/>
                      <a:gd name="connsiteY1" fmla="*/ 76200 h 139700"/>
                      <a:gd name="connsiteX2" fmla="*/ 26428 w 26428"/>
                      <a:gd name="connsiteY2" fmla="*/ 139700 h 139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6428" h="139700">
                        <a:moveTo>
                          <a:pt x="7378" y="0"/>
                        </a:moveTo>
                        <a:cubicBezTo>
                          <a:pt x="2615" y="26458"/>
                          <a:pt x="-2147" y="52917"/>
                          <a:pt x="1028" y="76200"/>
                        </a:cubicBezTo>
                        <a:cubicBezTo>
                          <a:pt x="4203" y="99483"/>
                          <a:pt x="15315" y="119591"/>
                          <a:pt x="26428" y="139700"/>
                        </a:cubicBezTo>
                      </a:path>
                    </a:pathLst>
                  </a:custGeom>
                  <a:no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Vapaamuotoinen: Muoto 45">
                    <a:extLst>
                      <a:ext uri="{FF2B5EF4-FFF2-40B4-BE49-F238E27FC236}">
                        <a16:creationId xmlns:a16="http://schemas.microsoft.com/office/drawing/2014/main" id="{351D8665-3882-4815-BD71-BD4C8CA5B2E0}"/>
                      </a:ext>
                    </a:extLst>
                  </p:cNvPr>
                  <p:cNvSpPr/>
                  <p:nvPr/>
                </p:nvSpPr>
                <p:spPr>
                  <a:xfrm>
                    <a:off x="9796463" y="4857750"/>
                    <a:ext cx="223837" cy="171450"/>
                  </a:xfrm>
                  <a:custGeom>
                    <a:avLst/>
                    <a:gdLst>
                      <a:gd name="connsiteX0" fmla="*/ 0 w 223837"/>
                      <a:gd name="connsiteY0" fmla="*/ 0 h 171450"/>
                      <a:gd name="connsiteX1" fmla="*/ 147637 w 223837"/>
                      <a:gd name="connsiteY1" fmla="*/ 61913 h 171450"/>
                      <a:gd name="connsiteX2" fmla="*/ 223837 w 223837"/>
                      <a:gd name="connsiteY2" fmla="*/ 171450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23837" h="171450">
                        <a:moveTo>
                          <a:pt x="0" y="0"/>
                        </a:moveTo>
                        <a:cubicBezTo>
                          <a:pt x="55165" y="16669"/>
                          <a:pt x="110331" y="33338"/>
                          <a:pt x="147637" y="61913"/>
                        </a:cubicBezTo>
                        <a:cubicBezTo>
                          <a:pt x="184943" y="90488"/>
                          <a:pt x="203993" y="142875"/>
                          <a:pt x="223837" y="171450"/>
                        </a:cubicBezTo>
                      </a:path>
                    </a:pathLst>
                  </a:custGeom>
                  <a:no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" name="Vapaamuotoinen: Muoto 39">
                    <a:extLst>
                      <a:ext uri="{FF2B5EF4-FFF2-40B4-BE49-F238E27FC236}">
                        <a16:creationId xmlns:a16="http://schemas.microsoft.com/office/drawing/2014/main" id="{7D9F90DB-D43E-470D-86C7-2469A30F613B}"/>
                      </a:ext>
                    </a:extLst>
                  </p:cNvPr>
                  <p:cNvSpPr/>
                  <p:nvPr/>
                </p:nvSpPr>
                <p:spPr>
                  <a:xfrm>
                    <a:off x="9632950" y="4298950"/>
                    <a:ext cx="939800" cy="933450"/>
                  </a:xfrm>
                  <a:custGeom>
                    <a:avLst/>
                    <a:gdLst>
                      <a:gd name="connsiteX0" fmla="*/ 0 w 939800"/>
                      <a:gd name="connsiteY0" fmla="*/ 933450 h 933450"/>
                      <a:gd name="connsiteX1" fmla="*/ 304800 w 939800"/>
                      <a:gd name="connsiteY1" fmla="*/ 361950 h 933450"/>
                      <a:gd name="connsiteX2" fmla="*/ 939800 w 939800"/>
                      <a:gd name="connsiteY2" fmla="*/ 0 h 933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939800" h="933450">
                        <a:moveTo>
                          <a:pt x="0" y="933450"/>
                        </a:moveTo>
                        <a:cubicBezTo>
                          <a:pt x="74083" y="725487"/>
                          <a:pt x="148167" y="517525"/>
                          <a:pt x="304800" y="361950"/>
                        </a:cubicBezTo>
                        <a:cubicBezTo>
                          <a:pt x="461433" y="206375"/>
                          <a:pt x="817033" y="61383"/>
                          <a:pt x="939800" y="0"/>
                        </a:cubicBezTo>
                      </a:path>
                    </a:pathLst>
                  </a:custGeom>
                  <a:noFill/>
                  <a:ln w="381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2" name="Vapaamuotoinen: Muoto 41">
                    <a:extLst>
                      <a:ext uri="{FF2B5EF4-FFF2-40B4-BE49-F238E27FC236}">
                        <a16:creationId xmlns:a16="http://schemas.microsoft.com/office/drawing/2014/main" id="{F23278E4-E3A6-48B7-95D1-8465D0740E3D}"/>
                      </a:ext>
                    </a:extLst>
                  </p:cNvPr>
                  <p:cNvSpPr/>
                  <p:nvPr/>
                </p:nvSpPr>
                <p:spPr>
                  <a:xfrm>
                    <a:off x="8013700" y="5168900"/>
                    <a:ext cx="1492250" cy="114300"/>
                  </a:xfrm>
                  <a:custGeom>
                    <a:avLst/>
                    <a:gdLst>
                      <a:gd name="connsiteX0" fmla="*/ 1492250 w 1492250"/>
                      <a:gd name="connsiteY0" fmla="*/ 114300 h 114300"/>
                      <a:gd name="connsiteX1" fmla="*/ 914400 w 1492250"/>
                      <a:gd name="connsiteY1" fmla="*/ 88900 h 114300"/>
                      <a:gd name="connsiteX2" fmla="*/ 0 w 1492250"/>
                      <a:gd name="connsiteY2" fmla="*/ 0 h 114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492250" h="114300">
                        <a:moveTo>
                          <a:pt x="1492250" y="114300"/>
                        </a:moveTo>
                        <a:cubicBezTo>
                          <a:pt x="1327679" y="111125"/>
                          <a:pt x="1163108" y="107950"/>
                          <a:pt x="914400" y="88900"/>
                        </a:cubicBezTo>
                        <a:cubicBezTo>
                          <a:pt x="665692" y="69850"/>
                          <a:pt x="332846" y="34925"/>
                          <a:pt x="0" y="0"/>
                        </a:cubicBezTo>
                      </a:path>
                    </a:pathLst>
                  </a:custGeom>
                  <a:noFill/>
                  <a:ln w="381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" name="Vapaamuotoinen: Muoto 42">
                    <a:extLst>
                      <a:ext uri="{FF2B5EF4-FFF2-40B4-BE49-F238E27FC236}">
                        <a16:creationId xmlns:a16="http://schemas.microsoft.com/office/drawing/2014/main" id="{16A34D21-BCFB-4495-A319-B14504639ABE}"/>
                      </a:ext>
                    </a:extLst>
                  </p:cNvPr>
                  <p:cNvSpPr/>
                  <p:nvPr/>
                </p:nvSpPr>
                <p:spPr>
                  <a:xfrm>
                    <a:off x="9561999" y="5435600"/>
                    <a:ext cx="77301" cy="1136650"/>
                  </a:xfrm>
                  <a:custGeom>
                    <a:avLst/>
                    <a:gdLst>
                      <a:gd name="connsiteX0" fmla="*/ 39201 w 77301"/>
                      <a:gd name="connsiteY0" fmla="*/ 0 h 1136650"/>
                      <a:gd name="connsiteX1" fmla="*/ 1101 w 77301"/>
                      <a:gd name="connsiteY1" fmla="*/ 450850 h 1136650"/>
                      <a:gd name="connsiteX2" fmla="*/ 77301 w 77301"/>
                      <a:gd name="connsiteY2" fmla="*/ 1136650 h 1136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7301" h="1136650">
                        <a:moveTo>
                          <a:pt x="39201" y="0"/>
                        </a:moveTo>
                        <a:cubicBezTo>
                          <a:pt x="16976" y="130704"/>
                          <a:pt x="-5249" y="261408"/>
                          <a:pt x="1101" y="450850"/>
                        </a:cubicBezTo>
                        <a:cubicBezTo>
                          <a:pt x="7451" y="640292"/>
                          <a:pt x="42376" y="888471"/>
                          <a:pt x="77301" y="1136650"/>
                        </a:cubicBezTo>
                      </a:path>
                    </a:pathLst>
                  </a:custGeom>
                  <a:noFill/>
                  <a:ln w="381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5" name="Vapaamuotoinen: Muoto 34">
                    <a:extLst>
                      <a:ext uri="{FF2B5EF4-FFF2-40B4-BE49-F238E27FC236}">
                        <a16:creationId xmlns:a16="http://schemas.microsoft.com/office/drawing/2014/main" id="{07F3EFCA-A1AD-4067-A41F-94FF11908A8A}"/>
                      </a:ext>
                    </a:extLst>
                  </p:cNvPr>
                  <p:cNvSpPr/>
                  <p:nvPr/>
                </p:nvSpPr>
                <p:spPr>
                  <a:xfrm>
                    <a:off x="9677400" y="4662416"/>
                    <a:ext cx="1117600" cy="614434"/>
                  </a:xfrm>
                  <a:custGeom>
                    <a:avLst/>
                    <a:gdLst>
                      <a:gd name="connsiteX0" fmla="*/ 0 w 495300"/>
                      <a:gd name="connsiteY0" fmla="*/ 330200 h 330200"/>
                      <a:gd name="connsiteX1" fmla="*/ 495300 w 495300"/>
                      <a:gd name="connsiteY1" fmla="*/ 0 h 330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95300" h="330200">
                        <a:moveTo>
                          <a:pt x="0" y="330200"/>
                        </a:moveTo>
                        <a:cubicBezTo>
                          <a:pt x="150283" y="200554"/>
                          <a:pt x="300567" y="70908"/>
                          <a:pt x="495300" y="0"/>
                        </a:cubicBezTo>
                      </a:path>
                    </a:pathLst>
                  </a:custGeom>
                  <a:no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" name="Vapaamuotoinen: Muoto 38">
                    <a:extLst>
                      <a:ext uri="{FF2B5EF4-FFF2-40B4-BE49-F238E27FC236}">
                        <a16:creationId xmlns:a16="http://schemas.microsoft.com/office/drawing/2014/main" id="{C7082027-0237-445D-AA51-22A6AB5BDD3B}"/>
                      </a:ext>
                    </a:extLst>
                  </p:cNvPr>
                  <p:cNvSpPr/>
                  <p:nvPr/>
                </p:nvSpPr>
                <p:spPr>
                  <a:xfrm>
                    <a:off x="9664700" y="5410200"/>
                    <a:ext cx="984250" cy="952500"/>
                  </a:xfrm>
                  <a:custGeom>
                    <a:avLst/>
                    <a:gdLst>
                      <a:gd name="connsiteX0" fmla="*/ 0 w 984250"/>
                      <a:gd name="connsiteY0" fmla="*/ 0 h 952500"/>
                      <a:gd name="connsiteX1" fmla="*/ 546100 w 984250"/>
                      <a:gd name="connsiteY1" fmla="*/ 406400 h 952500"/>
                      <a:gd name="connsiteX2" fmla="*/ 984250 w 984250"/>
                      <a:gd name="connsiteY2" fmla="*/ 952500 h 952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984250" h="952500">
                        <a:moveTo>
                          <a:pt x="0" y="0"/>
                        </a:moveTo>
                        <a:cubicBezTo>
                          <a:pt x="191029" y="123825"/>
                          <a:pt x="382058" y="247650"/>
                          <a:pt x="546100" y="406400"/>
                        </a:cubicBezTo>
                        <a:cubicBezTo>
                          <a:pt x="710142" y="565150"/>
                          <a:pt x="847196" y="758825"/>
                          <a:pt x="984250" y="952500"/>
                        </a:cubicBezTo>
                      </a:path>
                    </a:pathLst>
                  </a:custGeom>
                  <a:no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4" name="Ellipsi 43">
                    <a:extLst>
                      <a:ext uri="{FF2B5EF4-FFF2-40B4-BE49-F238E27FC236}">
                        <a16:creationId xmlns:a16="http://schemas.microsoft.com/office/drawing/2014/main" id="{150BCA00-8691-42A0-B28B-64C936D19007}"/>
                      </a:ext>
                    </a:extLst>
                  </p:cNvPr>
                  <p:cNvSpPr/>
                  <p:nvPr/>
                </p:nvSpPr>
                <p:spPr>
                  <a:xfrm>
                    <a:off x="9548606" y="5267157"/>
                    <a:ext cx="175128" cy="188359"/>
                  </a:xfrm>
                  <a:prstGeom prst="ellipse">
                    <a:avLst/>
                  </a:prstGeom>
                  <a:solidFill>
                    <a:srgbClr val="0070C0"/>
                  </a:solidFill>
                  <a:ln w="38100">
                    <a:solidFill>
                      <a:srgbClr val="00206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" name="Vapaamuotoinen: Muoto 36">
                    <a:extLst>
                      <a:ext uri="{FF2B5EF4-FFF2-40B4-BE49-F238E27FC236}">
                        <a16:creationId xmlns:a16="http://schemas.microsoft.com/office/drawing/2014/main" id="{C2C6D9ED-0EFC-496D-9686-6B09221EB741}"/>
                      </a:ext>
                    </a:extLst>
                  </p:cNvPr>
                  <p:cNvSpPr/>
                  <p:nvPr/>
                </p:nvSpPr>
                <p:spPr>
                  <a:xfrm>
                    <a:off x="8039100" y="5302250"/>
                    <a:ext cx="1460500" cy="153266"/>
                  </a:xfrm>
                  <a:custGeom>
                    <a:avLst/>
                    <a:gdLst>
                      <a:gd name="connsiteX0" fmla="*/ 1460500 w 1460500"/>
                      <a:gd name="connsiteY0" fmla="*/ 50800 h 153266"/>
                      <a:gd name="connsiteX1" fmla="*/ 882650 w 1460500"/>
                      <a:gd name="connsiteY1" fmla="*/ 152400 h 153266"/>
                      <a:gd name="connsiteX2" fmla="*/ 0 w 1460500"/>
                      <a:gd name="connsiteY2" fmla="*/ 0 h 1532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460500" h="153266">
                        <a:moveTo>
                          <a:pt x="1460500" y="50800"/>
                        </a:moveTo>
                        <a:cubicBezTo>
                          <a:pt x="1293283" y="105833"/>
                          <a:pt x="1126067" y="160867"/>
                          <a:pt x="882650" y="152400"/>
                        </a:cubicBezTo>
                        <a:cubicBezTo>
                          <a:pt x="639233" y="143933"/>
                          <a:pt x="319616" y="71966"/>
                          <a:pt x="0" y="0"/>
                        </a:cubicBezTo>
                      </a:path>
                    </a:pathLst>
                  </a:custGeom>
                  <a:no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32" name="Ellipsi 31">
                  <a:extLst>
                    <a:ext uri="{FF2B5EF4-FFF2-40B4-BE49-F238E27FC236}">
                      <a16:creationId xmlns:a16="http://schemas.microsoft.com/office/drawing/2014/main" id="{27C4289C-0EA1-4221-BE1F-9366798A12A3}"/>
                    </a:ext>
                  </a:extLst>
                </p:cNvPr>
                <p:cNvSpPr/>
                <p:nvPr/>
              </p:nvSpPr>
              <p:spPr>
                <a:xfrm>
                  <a:off x="9502272" y="5221841"/>
                  <a:ext cx="175128" cy="188359"/>
                </a:xfrm>
                <a:prstGeom prst="ellipse">
                  <a:avLst/>
                </a:prstGeom>
                <a:solidFill>
                  <a:srgbClr val="FF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6" name="Tekstiruutu 65">
                <a:extLst>
                  <a:ext uri="{FF2B5EF4-FFF2-40B4-BE49-F238E27FC236}">
                    <a16:creationId xmlns:a16="http://schemas.microsoft.com/office/drawing/2014/main" id="{EAFDB672-F1B5-45F6-AB36-F30E34E9388C}"/>
                  </a:ext>
                </a:extLst>
              </p:cNvPr>
              <p:cNvSpPr txBox="1"/>
              <p:nvPr/>
            </p:nvSpPr>
            <p:spPr>
              <a:xfrm>
                <a:off x="9959353" y="4610430"/>
                <a:ext cx="4972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20</a:t>
                </a:r>
                <a:r>
                  <a:rPr lang="fi-FI" b="1" dirty="0"/>
                  <a:t>°</a:t>
                </a:r>
                <a:endParaRPr lang="en-US" dirty="0"/>
              </a:p>
            </p:txBody>
          </p:sp>
          <p:sp>
            <p:nvSpPr>
              <p:cNvPr id="67" name="Tekstiruutu 66">
                <a:extLst>
                  <a:ext uri="{FF2B5EF4-FFF2-40B4-BE49-F238E27FC236}">
                    <a16:creationId xmlns:a16="http://schemas.microsoft.com/office/drawing/2014/main" id="{B95EEFB3-2D87-4E31-AAD6-5A2045908FEA}"/>
                  </a:ext>
                </a:extLst>
              </p:cNvPr>
              <p:cNvSpPr txBox="1"/>
              <p:nvPr/>
            </p:nvSpPr>
            <p:spPr>
              <a:xfrm>
                <a:off x="9800288" y="5833323"/>
                <a:ext cx="4972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45</a:t>
                </a:r>
                <a:r>
                  <a:rPr lang="fi-FI" b="1" dirty="0"/>
                  <a:t>°</a:t>
                </a:r>
                <a:endParaRPr lang="en-US" dirty="0"/>
              </a:p>
            </p:txBody>
          </p:sp>
          <p:sp>
            <p:nvSpPr>
              <p:cNvPr id="68" name="Tekstiruutu 67">
                <a:extLst>
                  <a:ext uri="{FF2B5EF4-FFF2-40B4-BE49-F238E27FC236}">
                    <a16:creationId xmlns:a16="http://schemas.microsoft.com/office/drawing/2014/main" id="{C3F052B2-A106-480D-93AE-A8E471D0C894}"/>
                  </a:ext>
                </a:extLst>
              </p:cNvPr>
              <p:cNvSpPr txBox="1"/>
              <p:nvPr/>
            </p:nvSpPr>
            <p:spPr>
              <a:xfrm>
                <a:off x="8827848" y="4931847"/>
                <a:ext cx="3802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5</a:t>
                </a:r>
                <a:r>
                  <a:rPr lang="fi-FI" b="1" dirty="0"/>
                  <a:t>°</a:t>
                </a:r>
                <a:endParaRPr lang="en-US" dirty="0"/>
              </a:p>
            </p:txBody>
          </p:sp>
        </p:grpSp>
        <p:sp>
          <p:nvSpPr>
            <p:cNvPr id="70" name="Tekstiruutu 69">
              <a:extLst>
                <a:ext uri="{FF2B5EF4-FFF2-40B4-BE49-F238E27FC236}">
                  <a16:creationId xmlns:a16="http://schemas.microsoft.com/office/drawing/2014/main" id="{201F612F-5D19-4E3A-AB12-1BB3B85AB02C}"/>
                </a:ext>
              </a:extLst>
            </p:cNvPr>
            <p:cNvSpPr txBox="1"/>
            <p:nvPr/>
          </p:nvSpPr>
          <p:spPr>
            <a:xfrm>
              <a:off x="10494123" y="5288416"/>
              <a:ext cx="6655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= 70</a:t>
              </a:r>
              <a:r>
                <a:rPr lang="fi-FI" b="1" dirty="0"/>
                <a:t>°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2673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852ADA-C35D-42A1-9F8B-10C8FC807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6C45485-3625-4276-9AF5-D29FEB61C1D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2 different locations, 2 map sources each</a:t>
            </a:r>
          </a:p>
          <a:p>
            <a:r>
              <a:rPr lang="en-US" dirty="0"/>
              <a:t>Ground truth matches</a:t>
            </a:r>
          </a:p>
          <a:p>
            <a:r>
              <a:rPr lang="en-US" dirty="0"/>
              <a:t>Number of correct matches</a:t>
            </a:r>
          </a:p>
          <a:p>
            <a:r>
              <a:rPr lang="en-US" dirty="0"/>
              <a:t>Number of false positives and false negatives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AF37B79B-76B2-4461-BE78-8CA13A5CC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2074" y="3852448"/>
            <a:ext cx="3219780" cy="2244090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8FD14BBA-E525-48E8-AF4F-6AF5AAAA2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2073" y="1029507"/>
            <a:ext cx="3219780" cy="2270698"/>
          </a:xfrm>
          <a:prstGeom prst="rect">
            <a:avLst/>
          </a:prstGeom>
        </p:spPr>
      </p:pic>
      <p:sp>
        <p:nvSpPr>
          <p:cNvPr id="13" name="Tekstiruutu 12">
            <a:extLst>
              <a:ext uri="{FF2B5EF4-FFF2-40B4-BE49-F238E27FC236}">
                <a16:creationId xmlns:a16="http://schemas.microsoft.com/office/drawing/2014/main" id="{BE3EDFC0-5A8A-420C-8605-ACD531C6488B}"/>
              </a:ext>
            </a:extLst>
          </p:cNvPr>
          <p:cNvSpPr txBox="1"/>
          <p:nvPr/>
        </p:nvSpPr>
        <p:spPr>
          <a:xfrm>
            <a:off x="7462073" y="3298450"/>
            <a:ext cx="2014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Moosach, Germany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70E3E79F-FD28-4B0F-A102-B8F629A22979}"/>
              </a:ext>
            </a:extLst>
          </p:cNvPr>
          <p:cNvSpPr txBox="1"/>
          <p:nvPr/>
        </p:nvSpPr>
        <p:spPr>
          <a:xfrm>
            <a:off x="7462073" y="6096538"/>
            <a:ext cx="1866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Munich, Germany</a:t>
            </a:r>
          </a:p>
        </p:txBody>
      </p:sp>
    </p:spTree>
    <p:extLst>
      <p:ext uri="{BB962C8B-B14F-4D97-AF65-F5344CB8AC3E}">
        <p14:creationId xmlns:p14="http://schemas.microsoft.com/office/powerpoint/2010/main" val="190706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4BCE23-90E2-4890-8556-050F73724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2F10894-D95D-4A09-B5E3-87AF9717C71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Euclidean fairly poor method</a:t>
            </a:r>
          </a:p>
          <a:p>
            <a:r>
              <a:rPr lang="en-US" dirty="0"/>
              <a:t>Node valence has good accuracy, but is too coarse</a:t>
            </a:r>
          </a:p>
          <a:p>
            <a:r>
              <a:rPr lang="en-US" dirty="0"/>
              <a:t>EAI has good accuracy, and a threshold can be set</a:t>
            </a:r>
          </a:p>
          <a:p>
            <a:r>
              <a:rPr lang="en-US" dirty="0"/>
              <a:t>Adding distance to EAI lowers accuracy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C92DE81B-5724-4A33-8D75-7C91ABC25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284" y="807461"/>
            <a:ext cx="4707082" cy="2446201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D0340C5E-BE95-42DF-922B-55C9D361E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284" y="3695998"/>
            <a:ext cx="4707082" cy="224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76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9510EA-C903-41B1-96E8-4BB7C2D84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0AC2E1F-9C11-4B3E-AFE4-7D39B7730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Geometrical methods:</a:t>
            </a:r>
          </a:p>
          <a:p>
            <a:pPr lvl="1"/>
            <a:r>
              <a:rPr lang="en-US" dirty="0"/>
              <a:t>Not precise enough</a:t>
            </a:r>
          </a:p>
          <a:p>
            <a:r>
              <a:rPr lang="en-US" dirty="0"/>
              <a:t>Topological methods:</a:t>
            </a:r>
          </a:p>
          <a:p>
            <a:pPr lvl="1"/>
            <a:r>
              <a:rPr lang="en-US" dirty="0"/>
              <a:t>Accurate and precise</a:t>
            </a:r>
          </a:p>
          <a:p>
            <a:pPr lvl="1"/>
            <a:r>
              <a:rPr lang="en-US" dirty="0"/>
              <a:t>Can be combined with geometrical methods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542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7C652980-F43B-4F89-9775-A635EE0BB0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Finding easy to drive routes</a:t>
            </a:r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2298E38D-21F7-45D3-9FA6-76C9B8AEEB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Krisp</a:t>
            </a:r>
            <a:r>
              <a:rPr lang="en-US" dirty="0"/>
              <a:t>, J.M. and </a:t>
            </a:r>
            <a:r>
              <a:rPr lang="en-US" dirty="0" err="1"/>
              <a:t>Keler</a:t>
            </a:r>
            <a:r>
              <a:rPr lang="en-US" dirty="0"/>
              <a:t>, A., 2015. </a:t>
            </a:r>
            <a:r>
              <a:rPr lang="en-US" b="1" dirty="0"/>
              <a:t>Car navigation–computing routes that avoid complicated crossings</a:t>
            </a:r>
            <a:r>
              <a:rPr lang="en-US" dirty="0"/>
              <a:t>. </a:t>
            </a:r>
            <a:r>
              <a:rPr lang="en-US" i="1" dirty="0"/>
              <a:t>International Journal of Geographical Information Science</a:t>
            </a:r>
            <a:r>
              <a:rPr lang="en-US" dirty="0"/>
              <a:t>, </a:t>
            </a:r>
            <a:r>
              <a:rPr lang="en-US" i="1" dirty="0"/>
              <a:t>29</a:t>
            </a:r>
            <a:r>
              <a:rPr lang="en-US" dirty="0"/>
              <a:t>(11), pp.1988-2000.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34521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6004</TotalTime>
  <Words>475</Words>
  <Application>Microsoft Office PowerPoint</Application>
  <PresentationFormat>Laajakuva</PresentationFormat>
  <Paragraphs>91</Paragraphs>
  <Slides>19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Office-teema</vt:lpstr>
      <vt:lpstr>LAMI presentation</vt:lpstr>
      <vt:lpstr>Comparing maps with point matching</vt:lpstr>
      <vt:lpstr>Map matching</vt:lpstr>
      <vt:lpstr>Point matching</vt:lpstr>
      <vt:lpstr>Topological point matching</vt:lpstr>
      <vt:lpstr>Evaluation</vt:lpstr>
      <vt:lpstr>Results</vt:lpstr>
      <vt:lpstr>Conclusion</vt:lpstr>
      <vt:lpstr>Finding easy to drive routes</vt:lpstr>
      <vt:lpstr>What is an easy route?</vt:lpstr>
      <vt:lpstr>Finding complicated crossings</vt:lpstr>
      <vt:lpstr>Estimating density</vt:lpstr>
      <vt:lpstr>Results</vt:lpstr>
      <vt:lpstr>Results</vt:lpstr>
      <vt:lpstr>Conclusion</vt:lpstr>
      <vt:lpstr>Thank you</vt:lpstr>
      <vt:lpstr>Extra #1: Point matching scores</vt:lpstr>
      <vt:lpstr>Extra #2: Point matching results</vt:lpstr>
      <vt:lpstr>Extra #3: Generating polygons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Comparison of Point Matching Techniques for Road Network Matching</dc:title>
  <dc:creator>Joonas Pussinen</dc:creator>
  <cp:lastModifiedBy>Joonas Pussinen</cp:lastModifiedBy>
  <cp:revision>174</cp:revision>
  <dcterms:created xsi:type="dcterms:W3CDTF">2019-01-30T16:08:45Z</dcterms:created>
  <dcterms:modified xsi:type="dcterms:W3CDTF">2019-02-06T21:03:45Z</dcterms:modified>
</cp:coreProperties>
</file>