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Video Games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Played Video Games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589-4508-A1B1-A93E081FE2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589-4508-A1B1-A93E081FE2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589-4508-A1B1-A93E081FE27C}"/>
              </c:ext>
            </c:extLst>
          </c:dPt>
          <c:dLbls>
            <c:dLbl>
              <c:idx val="0"/>
              <c:layout>
                <c:manualLayout>
                  <c:x val="-0.13796707921997509"/>
                  <c:y val="0.20818441600468562"/>
                </c:manualLayout>
              </c:layout>
              <c:tx>
                <c:rich>
                  <a:bodyPr/>
                  <a:lstStyle/>
                  <a:p>
                    <a:fld id="{0AF60383-C0B3-4A4D-9F31-A267DD545FD7}" type="CATEGORYNAME">
                      <a:rPr lang="en-US" sz="1600" baseline="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9CB9A334-7FC0-461F-BF85-C0DE7C5F11A3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589-4508-A1B1-A93E081FE27C}"/>
                </c:ext>
              </c:extLst>
            </c:dLbl>
            <c:dLbl>
              <c:idx val="1"/>
              <c:layout>
                <c:manualLayout>
                  <c:x val="-0.2288030336898226"/>
                  <c:y val="-0.10880897828829764"/>
                </c:manualLayout>
              </c:layout>
              <c:tx>
                <c:rich>
                  <a:bodyPr/>
                  <a:lstStyle/>
                  <a:p>
                    <a:fld id="{285F5AAB-B04B-4B69-9416-CE78B90EF9C1}" type="CATEGORYNAME">
                      <a:rPr lang="en-US" sz="1600" baseline="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4010C0E6-F882-4C0A-A39A-757F043D6B0F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95708193322618"/>
                      <c:h val="0.2733519320549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589-4508-A1B1-A93E081FE27C}"/>
                </c:ext>
              </c:extLst>
            </c:dLbl>
            <c:dLbl>
              <c:idx val="2"/>
              <c:layout>
                <c:manualLayout>
                  <c:x val="0.2473887799513243"/>
                  <c:y val="-6.0142733513294251E-2"/>
                </c:manualLayout>
              </c:layout>
              <c:tx>
                <c:rich>
                  <a:bodyPr/>
                  <a:lstStyle/>
                  <a:p>
                    <a:fld id="{05969E2B-1C79-4522-A74F-9EDE69F727E7}" type="CATEGORYNAME">
                      <a:rPr lang="en-US" sz="1600" baseline="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3D0E7FD1-D489-4FCF-860B-473BBD43B512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589-4508-A1B1-A93E081FE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Never</c:v>
                </c:pt>
                <c:pt idx="1">
                  <c:v>Monthly</c:v>
                </c:pt>
                <c:pt idx="2">
                  <c:v>Weekly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9-4508-A1B1-A93E081FE27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PC/Console Exergames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FBC-48B6-90A0-D3A530F551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FBC-48B6-90A0-D3A530F551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BC-48B6-90A0-D3A530F551E9}"/>
              </c:ext>
            </c:extLst>
          </c:dPt>
          <c:dLbls>
            <c:dLbl>
              <c:idx val="0"/>
              <c:layout>
                <c:manualLayout>
                  <c:x val="-0.21700957693162609"/>
                  <c:y val="3.4565619657167458E-2"/>
                </c:manualLayout>
              </c:layout>
              <c:tx>
                <c:rich>
                  <a:bodyPr/>
                  <a:lstStyle/>
                  <a:p>
                    <a:fld id="{F28413F5-DC99-442B-ADA2-FFD3C2580B40}" type="CATEGORYNAME">
                      <a:rPr lang="en-US" sz="160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579D78BE-081B-4C12-843C-01772671D68D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BC-48B6-90A0-D3A530F551E9}"/>
                </c:ext>
              </c:extLst>
            </c:dLbl>
            <c:dLbl>
              <c:idx val="1"/>
              <c:layout>
                <c:manualLayout>
                  <c:x val="0.23027247020423308"/>
                  <c:y val="-0.17224960309098031"/>
                </c:manualLayout>
              </c:layout>
              <c:tx>
                <c:rich>
                  <a:bodyPr/>
                  <a:lstStyle/>
                  <a:p>
                    <a:fld id="{7392FB90-D2E4-4C64-B2CB-A9C817A936D4}" type="CATEGORYNAME">
                      <a:rPr lang="en-US" sz="160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BE0693FD-7FDF-451D-B665-62B085166FFC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68292202154664"/>
                      <c:h val="0.2733519320549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FBC-48B6-90A0-D3A530F551E9}"/>
                </c:ext>
              </c:extLst>
            </c:dLbl>
            <c:dLbl>
              <c:idx val="2"/>
              <c:layout>
                <c:manualLayout>
                  <c:x val="0.1728677710027002"/>
                  <c:y val="0.23718646983194402"/>
                </c:manualLayout>
              </c:layout>
              <c:tx>
                <c:rich>
                  <a:bodyPr/>
                  <a:lstStyle/>
                  <a:p>
                    <a:fld id="{29BB4D82-AF24-4BC1-BDF8-E6BBBE37C5EA}" type="CATEGORYNAME">
                      <a:rPr lang="en-US" sz="1600" baseline="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7E3F1DA2-8661-43CB-BB4E-8CC4EC714117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BC-48B6-90A0-D3A530F551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Never</c:v>
                </c:pt>
                <c:pt idx="1">
                  <c:v>Monthly</c:v>
                </c:pt>
                <c:pt idx="2">
                  <c:v>Weekly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C-48B6-90A0-D3A530F551E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Mobile Exergames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Mobile Exergames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D5-4C47-859A-E85F923DDCD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D5-4C47-859A-E85F923DDCD8}"/>
              </c:ext>
            </c:extLst>
          </c:dPt>
          <c:dLbls>
            <c:dLbl>
              <c:idx val="0"/>
              <c:layout>
                <c:manualLayout>
                  <c:x val="-0.10308026903671029"/>
                  <c:y val="-0.21406587687735629"/>
                </c:manualLayout>
              </c:layout>
              <c:tx>
                <c:rich>
                  <a:bodyPr/>
                  <a:lstStyle/>
                  <a:p>
                    <a:fld id="{F28413F5-DC99-442B-ADA2-FFD3C2580B40}" type="CATEGORYNAME">
                      <a:rPr lang="en-US" sz="160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579D78BE-081B-4C12-843C-01772671D68D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D5-4C47-859A-E85F923DDCD8}"/>
                </c:ext>
              </c:extLst>
            </c:dLbl>
            <c:dLbl>
              <c:idx val="1"/>
              <c:layout>
                <c:manualLayout>
                  <c:x val="7.1015889626304632E-2"/>
                  <c:y val="0.14253882684073002"/>
                </c:manualLayout>
              </c:layout>
              <c:tx>
                <c:rich>
                  <a:bodyPr/>
                  <a:lstStyle/>
                  <a:p>
                    <a:fld id="{7392FB90-D2E4-4C64-B2CB-A9C817A936D4}" type="CATEGORYNAME">
                      <a:rPr lang="en-US" sz="900"/>
                      <a:pPr/>
                      <a:t>[CATEGORY NAME]</a:t>
                    </a:fld>
                    <a:r>
                      <a:rPr lang="en-US" sz="900" baseline="0" dirty="0"/>
                      <a:t>
</a:t>
                    </a:r>
                    <a:fld id="{BE0693FD-7FDF-451D-B665-62B085166FFC}" type="PERCENTAGE">
                      <a:rPr lang="en-US" sz="900" baseline="0"/>
                      <a:pPr/>
                      <a:t>[PERCENTAGE]</a:t>
                    </a:fld>
                    <a:endParaRPr lang="en-US" sz="9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D5-4C47-859A-E85F923DDC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Never</c:v>
                </c:pt>
                <c:pt idx="1">
                  <c:v>Sometimes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2"/>
                <c:pt idx="0">
                  <c:v>14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D5-4C47-859A-E85F923DDCD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Familiarity with GPS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FE-483C-A586-938A9035C69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FE-483C-A586-938A9035C69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FE-483C-A586-938A9035C692}"/>
              </c:ext>
            </c:extLst>
          </c:dPt>
          <c:dLbls>
            <c:dLbl>
              <c:idx val="0"/>
              <c:layout>
                <c:manualLayout>
                  <c:x val="-0.2262130279572199"/>
                  <c:y val="4.6588222597798962E-2"/>
                </c:manualLayout>
              </c:layout>
              <c:tx>
                <c:rich>
                  <a:bodyPr/>
                  <a:lstStyle/>
                  <a:p>
                    <a:fld id="{F28413F5-DC99-442B-ADA2-FFD3C2580B40}" type="CATEGORYNAME">
                      <a:rPr lang="en-US" sz="160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579D78BE-081B-4C12-843C-01772671D68D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76129035998418"/>
                      <c:h val="0.27621761965407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FE-483C-A586-938A9035C692}"/>
                </c:ext>
              </c:extLst>
            </c:dLbl>
            <c:dLbl>
              <c:idx val="1"/>
              <c:layout>
                <c:manualLayout>
                  <c:x val="0.13455497306314834"/>
                  <c:y val="-6.8054421322212372E-2"/>
                </c:manualLayout>
              </c:layout>
              <c:tx>
                <c:rich>
                  <a:bodyPr/>
                  <a:lstStyle/>
                  <a:p>
                    <a:fld id="{7392FB90-D2E4-4C64-B2CB-A9C817A936D4}" type="CATEGORYNAME">
                      <a:rPr lang="en-US" sz="160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BE0693FD-7FDF-451D-B665-62B085166FFC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68292202154664"/>
                      <c:h val="0.2733519320549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FE-483C-A586-938A9035C692}"/>
                </c:ext>
              </c:extLst>
            </c:dLbl>
            <c:dLbl>
              <c:idx val="2"/>
              <c:layout>
                <c:manualLayout>
                  <c:x val="0.23177084616644467"/>
                  <c:y val="0.13299119105650523"/>
                </c:manualLayout>
              </c:layout>
              <c:tx>
                <c:rich>
                  <a:bodyPr/>
                  <a:lstStyle/>
                  <a:p>
                    <a:fld id="{29BB4D82-AF24-4BC1-BDF8-E6BBBE37C5EA}" type="CATEGORYNAME">
                      <a:rPr lang="en-US" sz="1600" baseline="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7E3F1DA2-8661-43CB-BB4E-8CC4EC714117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CFE-483C-A586-938A9035C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 use</c:v>
                </c:pt>
                <c:pt idx="1">
                  <c:v>Monthly</c:v>
                </c:pt>
                <c:pt idx="2">
                  <c:v>Weekly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FE-483C-A586-938A9035C69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ΔPACES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5C-4147-BCEE-C82C1E8FCE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5C-4147-BCEE-C82C1E8FCE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75C-4147-BCEE-C82C1E8FCE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Negative</c:v>
                </c:pt>
                <c:pt idx="1">
                  <c:v>Positive</c:v>
                </c:pt>
                <c:pt idx="2">
                  <c:v>Zero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A-4588-BDE4-9CE66725DEF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2FDD-C002-4C51-B0F8-D280A812697E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3B55B-EBCB-42B3-A868-9B5BB725234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3916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B55B-EBCB-42B3-A868-9B5BB7252340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650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3B55B-EBCB-42B3-A868-9B5BB7252340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365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267E-279C-4F7D-B73F-C49BC8B88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506B9-3A28-4A96-96AB-97C7034A3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A12B4-2CDF-4242-AC8C-A9052A76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AC0-2F87-4075-9635-CB76772F5C67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B029-83F4-4BC9-8401-E7555F18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644B0-C738-4B16-8BEB-927702A9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869F-E0AD-407C-B114-AA5F720AE9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834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8F4-65E4-4F31-8665-B8DDAD7D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BA44A-FCA9-48B1-BBC8-9215020F6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28E9D-8B4B-4281-A21A-B65033D0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AC0-2F87-4075-9635-CB76772F5C67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14BA7-F50B-4D41-BE3F-5F747A70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3EFC3-2DDA-4F11-A8FE-846F2FB6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869F-E0AD-407C-B114-AA5F720AE9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164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B24399-6B7B-4CF8-A0FE-7C95AF54C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7679E-5066-4EEB-9227-286AFB800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D86A2-4A23-4D17-B082-A26C2329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AC0-2F87-4075-9635-CB76772F5C67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7ED36-541F-406B-9017-C3BA5054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FBE66-7398-4243-96CB-1930EDE1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869F-E0AD-407C-B114-AA5F720AE9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69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7055-2282-4514-B24D-D88BEA58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57B1-5478-4328-8313-CD64CA210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67A77-6170-48A1-AF08-7C925F53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AC0-2F87-4075-9635-CB76772F5C67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85559-0810-485D-978F-7D1346B2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A8DA3-3C12-43A3-9553-ABB8232F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869F-E0AD-407C-B114-AA5F720AE9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838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1B8B-C853-4A8F-AC43-1C86D13E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6BCDB-F126-419F-9F94-5EDB386C9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874E1-5DCC-4952-BC73-4B6C328A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AC0-2F87-4075-9635-CB76772F5C67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64DAB-160B-4A2F-B482-4CED6BF0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09DFC-783B-4754-8324-A5A94C19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869F-E0AD-407C-B114-AA5F720AE9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054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EF6F-B3F9-4CF4-AA0E-54DE08B3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9F326-A733-4AA0-B926-6E97331F6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75DC4-EEC8-4285-A6CF-110F8706C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CAB04-B510-44B4-BFB7-8403E6C4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AC0-2F87-4075-9635-CB76772F5C67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40483-BCB2-42CA-BE0E-75F69672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DC1B6-CADF-40E4-B150-86A6EE00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869F-E0AD-407C-B114-AA5F720AE9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779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1DD2A-308E-44DB-B3E3-B75E0626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A041C-7508-4501-A0E0-2EC0297C0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610E7-92D4-44A8-99A1-AA0E18EE5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3130E-1B73-438F-9D4F-14E8BCDCD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0F1EC-07CE-4A9C-BB6B-F87F7803C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9D815-6B17-4640-B495-CE57BFE5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AC0-2F87-4075-9635-CB76772F5C67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7349F-336A-4054-997C-F7F3205E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75998-6DB8-4A21-9BA5-8227AD7A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869F-E0AD-407C-B114-AA5F720AE9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8748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20D4-FEA4-4BF9-BA17-64AFB223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31223-A2E4-48E4-9028-B9A77D81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AC0-2F87-4075-9635-CB76772F5C67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28056-BBAB-4C86-9396-9A8F60F73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16C58-38C4-4DE3-97B1-B4DCF23A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869F-E0AD-407C-B114-AA5F720AE9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49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E1CAD-60BA-4871-986E-18E9E428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AC0-2F87-4075-9635-CB76772F5C67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7A97D-29A3-4926-8A60-BAE006D8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FEF34-60D7-423F-B19C-95A9D6E3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869F-E0AD-407C-B114-AA5F720AE9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737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88B6-9B51-464F-AD85-83A7BE79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5AEA1-20EE-46A3-A8F0-96FA8E6B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EE5DB-072A-4772-A702-F28EDB559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E1FD1-4303-43A2-8995-5864C3DA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AC0-2F87-4075-9635-CB76772F5C67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B5AF5-09EF-468F-B612-D14BEB5E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034FB-CC50-4CA3-A4AB-FA44EA94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869F-E0AD-407C-B114-AA5F720AE9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984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7673-8BBD-471F-B1A4-CD25BBA6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B1D70-FCC0-4EF7-AB0A-0157611F7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47AF5-AFD7-493E-AA37-C5143EF76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1C7CB-5BF9-4DE3-8CC4-A19B248A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2AC0-2F87-4075-9635-CB76772F5C67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A8188-D443-4DF4-B876-7E5A0E5E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94388-C2CF-43AC-8DA3-DD74A25B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869F-E0AD-407C-B114-AA5F720AE9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33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81DCE-2FFF-4DE6-B732-DC0EF20E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85BF5-EFF2-4304-93D7-55C4A85EE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59E24-D56B-4F09-B74A-2D18EB941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2AC0-2F87-4075-9635-CB76772F5C67}" type="datetimeFigureOut">
              <a:rPr lang="LID4096" smtClean="0"/>
              <a:t>02/21/2019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B1C3-B6E1-4D52-B07A-632BA272A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6A96E-B2EB-45A5-9D27-AF69AC1F9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869F-E0AD-407C-B114-AA5F720AE98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9010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entral.com/slideshow/ways-video-games-are-bad-for-your-health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milyrated.com/item/wii-fit-plus/" TargetMode="External"/><Relationship Id="rId4" Type="http://schemas.openxmlformats.org/officeDocument/2006/relationships/hyperlink" Target="http://www.healthylompoc.org/are-wii-fi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shortlist.com/tech/gaming/google-doodle-play-snake-online/32760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amazon.com/Pokemon-Nintendo-Pokewalker-entertainment-system/dp/B003EMT4L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appshopper.com/healthcare-fitness/goldwalk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ame2learn.com/?page_id=9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noisydecentgraphics.typepad.com/design/2009/09/the-hidden-park-iphone-game.html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apkmonk.com/app/com.retronyms.android.seeknspell_heav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://www.ianlivingston.ca/pinizoro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ofmac.com/58168/nike-gps-now-in-app-store-track-your-runs-without-19-shoe-senso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www.researchgate.net/publication/234787345_NEAT-o-Games_Blending_physical_activity_and_fun_in_the_daily_routine" TargetMode="Externa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slideplayer.com/slide/14690505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artsonline.co.uk/news/hacking-maker/youll-soon-be-able-use-pokemon-gos-tech-make-your-own-ar-games-experience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windows/status/934572413936955393" TargetMode="Externa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ystation.com/en-gb/games/the-playroom-vr-ps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droidcentral.com/you-can-be-captain-upcoming-vr-game-star-trek-bridge-crew" TargetMode="External"/><Relationship Id="rId4" Type="http://schemas.openxmlformats.org/officeDocument/2006/relationships/hyperlink" Target="https://www.youtube.com/watch?v=Vy4nfSwpNM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lex.com/pop-culture/2012/02/the-10-coolest-augmented-reality-app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://www.affinityvr.com/top-vr-gadgets-201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eamstime.com/two-plugs-unable-to-be-joined-together-incompatible-two-plugs-unable-to-be-joined-together-bad-team-work-communication-image121193705" TargetMode="External"/><Relationship Id="rId5" Type="http://schemas.openxmlformats.org/officeDocument/2006/relationships/hyperlink" Target="https://www.privateschoolreview.com/blog/which-is-the-most-expensive-private-school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dO7HgaNGo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unity3d.com/2018/08/02/evolving-multiplayer-games-beyond-unet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percallgroup.com/en/ptc-vuforia-reseller-iot.php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unity3d.com/hc/en-us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hyperlink" Target="https://www.freelancer.com/contest/GPS-tracking-service-company-Logo-design-387601-byentry-87128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D1F7-7E6A-4D00-84CE-93DABAD7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Augmented Invaders: A Mixed Reality Multiplayer Outdoor Game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1ABAC-A42C-499E-8D14-22DB555E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5849"/>
            <a:ext cx="10515600" cy="37711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Michael </a:t>
            </a:r>
            <a:r>
              <a:rPr lang="en-US" dirty="0" err="1"/>
              <a:t>Benfort</a:t>
            </a:r>
            <a:r>
              <a:rPr lang="en-US" dirty="0"/>
              <a:t>, Inga </a:t>
            </a:r>
            <a:r>
              <a:rPr lang="en-US" dirty="0" err="1"/>
              <a:t>Lehne</a:t>
            </a:r>
            <a:r>
              <a:rPr lang="en-US" dirty="0"/>
              <a:t>, Ralf </a:t>
            </a:r>
            <a:r>
              <a:rPr lang="en-US" dirty="0" err="1"/>
              <a:t>Morawe</a:t>
            </a:r>
            <a:r>
              <a:rPr lang="en-US" dirty="0"/>
              <a:t>, Melina </a:t>
            </a:r>
            <a:r>
              <a:rPr lang="en-US" dirty="0" err="1"/>
              <a:t>Cahnbley</a:t>
            </a:r>
            <a:r>
              <a:rPr lang="en-US" dirty="0"/>
              <a:t>, Gabriel Zachman, Johannes </a:t>
            </a:r>
            <a:r>
              <a:rPr lang="en-US" dirty="0" err="1"/>
              <a:t>Schoning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Muhammad Hassan</a:t>
            </a:r>
          </a:p>
          <a:p>
            <a:pPr marL="0" indent="0" algn="ctr">
              <a:buNone/>
            </a:pPr>
            <a:r>
              <a:rPr lang="en-US" dirty="0"/>
              <a:t>300176</a:t>
            </a:r>
          </a:p>
          <a:p>
            <a:pPr marL="0" indent="0" algn="ctr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4743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3636-2824-49D8-810C-C8846CB90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8438"/>
            <a:ext cx="10515600" cy="14564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Conclusion</a:t>
            </a:r>
          </a:p>
          <a:p>
            <a:pPr lvl="1"/>
            <a:r>
              <a:rPr lang="en-US" dirty="0"/>
              <a:t>Feasible to develop Multiplayer MR location based game</a:t>
            </a:r>
          </a:p>
          <a:p>
            <a:pPr lvl="1"/>
            <a:r>
              <a:rPr lang="en-US" dirty="0"/>
              <a:t>Slow wandering while playing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D7CB1-3CBF-45E5-BF9B-6B4D72BC09C8}"/>
              </a:ext>
            </a:extLst>
          </p:cNvPr>
          <p:cNvSpPr txBox="1"/>
          <p:nvPr/>
        </p:nvSpPr>
        <p:spPr>
          <a:xfrm>
            <a:off x="838200" y="2234868"/>
            <a:ext cx="8143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Limitations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FOV dependency on phone’s screen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Does not consider occlusion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Insufficient tracking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F9619-10A0-4A5D-9DDB-81D05720A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727" y="2078371"/>
            <a:ext cx="1545068" cy="1944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3391AB-A6EC-4FAA-83E4-470684F9562C}"/>
              </a:ext>
            </a:extLst>
          </p:cNvPr>
          <p:cNvSpPr txBox="1"/>
          <p:nvPr/>
        </p:nvSpPr>
        <p:spPr>
          <a:xfrm>
            <a:off x="838200" y="4022581"/>
            <a:ext cx="81432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Future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 of gyroscope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Massively multiplayer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Strategic team play</a:t>
            </a:r>
          </a:p>
          <a:p>
            <a:pPr lvl="1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8423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67D1-94C6-47C6-B42F-1BE0238B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Turning the classis Snake mobile game into a location-based exergame that encourages walking</a:t>
            </a:r>
            <a:endParaRPr lang="LID4096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18569-9404-4603-98D7-4840AF73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0853"/>
            <a:ext cx="10515600" cy="3336109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Luca </a:t>
            </a:r>
            <a:r>
              <a:rPr lang="en-US" sz="3200" dirty="0" err="1"/>
              <a:t>Chittaro</a:t>
            </a:r>
            <a:r>
              <a:rPr lang="en-US" sz="3200" dirty="0"/>
              <a:t> &amp; Riccardo </a:t>
            </a:r>
            <a:r>
              <a:rPr lang="en-US" sz="3200" dirty="0" err="1"/>
              <a:t>Sioni</a:t>
            </a:r>
            <a:endParaRPr lang="en-US" sz="3200" dirty="0"/>
          </a:p>
          <a:p>
            <a:pPr marL="0" indent="0" algn="ctr">
              <a:buNone/>
            </a:pPr>
            <a:r>
              <a:rPr lang="en-US" sz="2000" dirty="0"/>
              <a:t>HCI Lab, University of Udine, Italy (2012)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8642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6707-730F-4F3F-908E-6E3C3CF6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8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endParaRPr lang="LID4096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EC2C9C68-2167-4A2D-BE7F-A6D2A4EC36C8}"/>
              </a:ext>
            </a:extLst>
          </p:cNvPr>
          <p:cNvSpPr/>
          <p:nvPr/>
        </p:nvSpPr>
        <p:spPr>
          <a:xfrm>
            <a:off x="1329423" y="1685716"/>
            <a:ext cx="2210541" cy="20972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Activity</a:t>
            </a:r>
            <a:endParaRPr lang="LID4096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9E8979-B140-49D4-94C7-F8D305D6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037" y="1685716"/>
            <a:ext cx="2210541" cy="209723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800" dirty="0"/>
              <a:t>Health Benefits</a:t>
            </a:r>
            <a:endParaRPr lang="LID4096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937B2-0550-4E8E-88AA-CF97E9EC939E}"/>
              </a:ext>
            </a:extLst>
          </p:cNvPr>
          <p:cNvSpPr txBox="1"/>
          <p:nvPr/>
        </p:nvSpPr>
        <p:spPr>
          <a:xfrm rot="5400000">
            <a:off x="5448205" y="1681494"/>
            <a:ext cx="10943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/>
              <a:t>ᴕ</a:t>
            </a:r>
            <a:endParaRPr lang="LID4096" sz="15000" dirty="0"/>
          </a:p>
        </p:txBody>
      </p:sp>
      <p:pic>
        <p:nvPicPr>
          <p:cNvPr id="10" name="Picture 9" descr="A picture containing indoor, wall, living, table&#10;&#10;Description automatically generated">
            <a:extLst>
              <a:ext uri="{FF2B5EF4-FFF2-40B4-BE49-F238E27FC236}">
                <a16:creationId xmlns:a16="http://schemas.microsoft.com/office/drawing/2014/main" id="{F58CAA7B-11FD-4AAA-9EDF-808EE1939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78" y="4132634"/>
            <a:ext cx="3657600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E41D98-EF2D-4740-8F86-5828EF272C7F}"/>
              </a:ext>
            </a:extLst>
          </p:cNvPr>
          <p:cNvSpPr txBox="1"/>
          <p:nvPr/>
        </p:nvSpPr>
        <p:spPr>
          <a:xfrm>
            <a:off x="1329422" y="4231932"/>
            <a:ext cx="4766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Video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Sedentary lifestyle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Health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Children &amp; Teenagers</a:t>
            </a:r>
          </a:p>
          <a:p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https://www.healthcentral.com/slideshow/ways-video-games-are-bad-for-your-health</a:t>
            </a:r>
            <a:endParaRPr lang="en-US" sz="1000" dirty="0"/>
          </a:p>
          <a:p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15614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1BB1-E3CC-45E9-9F2E-F59ED8E7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Exergames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2EFC-F4B6-4E66-B259-0D58233F1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46181"/>
          </a:xfrm>
        </p:spPr>
        <p:txBody>
          <a:bodyPr/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/>
              <a:t>Enjoyable</a:t>
            </a:r>
          </a:p>
          <a:p>
            <a:pPr lvl="1"/>
            <a:r>
              <a:rPr lang="en-US" dirty="0"/>
              <a:t>Health advantages</a:t>
            </a:r>
          </a:p>
          <a:p>
            <a:pPr lvl="1"/>
            <a:r>
              <a:rPr lang="en-US" dirty="0"/>
              <a:t>For easy to carry devices (Mobile devices etc.)</a:t>
            </a:r>
          </a:p>
        </p:txBody>
      </p:sp>
      <p:pic>
        <p:nvPicPr>
          <p:cNvPr id="5" name="Picture 4" descr="A person playing a video game&#10;&#10;Description automatically generated">
            <a:extLst>
              <a:ext uri="{FF2B5EF4-FFF2-40B4-BE49-F238E27FC236}">
                <a16:creationId xmlns:a16="http://schemas.microsoft.com/office/drawing/2014/main" id="{F7AA5645-7CFF-4F92-AF41-33D095B28F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04297"/>
            <a:ext cx="2292086" cy="2054819"/>
          </a:xfrm>
          <a:prstGeom prst="rect">
            <a:avLst/>
          </a:prstGeom>
        </p:spPr>
      </p:pic>
      <p:pic>
        <p:nvPicPr>
          <p:cNvPr id="7" name="Picture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F8A4FECC-E1FF-4B9A-A296-808E06D2E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45" y="3904297"/>
            <a:ext cx="2292086" cy="20873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E336F7-90F8-4FA0-A639-8B994283ABA7}"/>
              </a:ext>
            </a:extLst>
          </p:cNvPr>
          <p:cNvSpPr txBox="1"/>
          <p:nvPr/>
        </p:nvSpPr>
        <p:spPr>
          <a:xfrm>
            <a:off x="337352" y="3904297"/>
            <a:ext cx="5157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Examples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Nintendo’s Wii Sports</a:t>
            </a:r>
          </a:p>
          <a:p>
            <a:pPr lvl="2"/>
            <a:r>
              <a:rPr 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http://www.healthylompoc.org/are-wii-fit/</a:t>
            </a:r>
            <a:endParaRPr lang="en-US" sz="1000" dirty="0"/>
          </a:p>
          <a:p>
            <a:pPr lvl="2"/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Nintendo’s Wii Fit</a:t>
            </a:r>
          </a:p>
          <a:p>
            <a:pPr lvl="2"/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https://familyrated.com/item/wii-fit-plus/</a:t>
            </a:r>
            <a:endParaRPr lang="en-US" sz="1000" dirty="0"/>
          </a:p>
          <a:p>
            <a:pPr lvl="2"/>
            <a:endParaRPr lang="en-US" sz="1400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614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C936-EBFA-4FF7-A119-B33433F9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13502-BD5D-4E79-BFDA-FBDA24747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Exergame</a:t>
            </a:r>
          </a:p>
          <a:p>
            <a:pPr lvl="1"/>
            <a:r>
              <a:rPr lang="en-US" dirty="0"/>
              <a:t>Target device: Mobile Phone</a:t>
            </a:r>
          </a:p>
          <a:p>
            <a:pPr lvl="1"/>
            <a:r>
              <a:rPr lang="en-US" dirty="0"/>
              <a:t>Enjoying</a:t>
            </a:r>
          </a:p>
          <a:p>
            <a:pPr lvl="1"/>
            <a:r>
              <a:rPr lang="en-US" dirty="0"/>
              <a:t>Easy to understand</a:t>
            </a:r>
          </a:p>
          <a:p>
            <a:pPr lvl="1"/>
            <a:r>
              <a:rPr lang="en-US" dirty="0" err="1"/>
              <a:t>Locosnake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https://www.shortlist.com/tech/gaming/google-doodle-play-snake-online/327607</a:t>
            </a:r>
            <a:endParaRPr lang="en-US" sz="1000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Evaluate Exergame</a:t>
            </a:r>
          </a:p>
          <a:p>
            <a:pPr lvl="1"/>
            <a:r>
              <a:rPr lang="en-US" dirty="0"/>
              <a:t>Solid basis</a:t>
            </a:r>
          </a:p>
          <a:p>
            <a:pPr lvl="1"/>
            <a:r>
              <a:rPr lang="en-US" dirty="0"/>
              <a:t>Standardized measures</a:t>
            </a:r>
          </a:p>
          <a:p>
            <a:pPr lvl="1"/>
            <a:r>
              <a:rPr lang="en-US" dirty="0"/>
              <a:t>Different lifestyles w.r.t physical activity</a:t>
            </a:r>
          </a:p>
        </p:txBody>
      </p:sp>
      <p:pic>
        <p:nvPicPr>
          <p:cNvPr id="5" name="Picture 4" descr="A close up of a cell phone&#10;&#10;Description automatically generated">
            <a:extLst>
              <a:ext uri="{FF2B5EF4-FFF2-40B4-BE49-F238E27FC236}">
                <a16:creationId xmlns:a16="http://schemas.microsoft.com/office/drawing/2014/main" id="{6EB4083C-99B0-4F08-8EFA-9C2121209C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91" y="2006600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E020-C0B5-49DF-BDAE-1D734CCB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Existing Exergames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34153-220B-4701-8389-D4B1CC3AD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3240" cy="2187575"/>
          </a:xfrm>
        </p:spPr>
        <p:txBody>
          <a:bodyPr/>
          <a:lstStyle/>
          <a:p>
            <a:r>
              <a:rPr lang="en-US" dirty="0"/>
              <a:t>Nintendo’s </a:t>
            </a:r>
            <a:r>
              <a:rPr lang="en-US" dirty="0" err="1"/>
              <a:t>Pokewalker</a:t>
            </a:r>
            <a:endParaRPr lang="en-US" dirty="0"/>
          </a:p>
          <a:p>
            <a:pPr lvl="1"/>
            <a:r>
              <a:rPr lang="en-US" dirty="0"/>
              <a:t>Small handheld device</a:t>
            </a:r>
          </a:p>
          <a:p>
            <a:pPr lvl="1"/>
            <a:r>
              <a:rPr lang="en-US" dirty="0"/>
              <a:t>Pedometer (Counting steps)</a:t>
            </a:r>
          </a:p>
          <a:p>
            <a:pPr lvl="1"/>
            <a:r>
              <a:rPr lang="en-US" dirty="0"/>
              <a:t>Load and take </a:t>
            </a:r>
            <a:r>
              <a:rPr lang="en-US" dirty="0" err="1"/>
              <a:t>Pokemon</a:t>
            </a:r>
            <a:r>
              <a:rPr lang="en-US" dirty="0"/>
              <a:t> for a walk</a:t>
            </a:r>
          </a:p>
          <a:p>
            <a:pPr marL="457200" lvl="1" indent="0">
              <a:buNone/>
            </a:pPr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https://www.amazon.com/Pokemon-Nintendo-Pokewalker-entertainment-system/dp/B003EMT4LM</a:t>
            </a:r>
            <a:endParaRPr lang="en-US" sz="1000" dirty="0"/>
          </a:p>
          <a:p>
            <a:pPr marL="457200" lvl="1" indent="0">
              <a:buNone/>
            </a:pPr>
            <a:endParaRPr lang="en-US" sz="1400" dirty="0"/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873688B3-EB58-43E3-8533-9E714944B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02" y="1825625"/>
            <a:ext cx="2117408" cy="2092643"/>
          </a:xfrm>
          <a:prstGeom prst="flowChartConnector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DFDB9-A105-4F2A-8A90-AE6742A0FF88}"/>
              </a:ext>
            </a:extLst>
          </p:cNvPr>
          <p:cNvSpPr txBox="1"/>
          <p:nvPr/>
        </p:nvSpPr>
        <p:spPr>
          <a:xfrm>
            <a:off x="838200" y="4148137"/>
            <a:ext cx="6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GoldWalker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iPhone game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Internal Sensors (Accelerometer &amp; GPS)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Store gold, recruit workers, Mine camps</a:t>
            </a:r>
          </a:p>
          <a:p>
            <a:pPr lvl="1"/>
            <a:r>
              <a:rPr 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http://appshopper.com/healthcare-fitness/goldwalker</a:t>
            </a:r>
            <a:endParaRPr lang="en-US" sz="1000" dirty="0"/>
          </a:p>
          <a:p>
            <a:pPr lvl="1"/>
            <a:endParaRPr lang="LID4096" sz="1400" dirty="0"/>
          </a:p>
        </p:txBody>
      </p:sp>
      <p:pic>
        <p:nvPicPr>
          <p:cNvPr id="9" name="Picture 8" descr="A picture containing mountain, nature&#10;&#10;Description automatically generated">
            <a:extLst>
              <a:ext uri="{FF2B5EF4-FFF2-40B4-BE49-F238E27FC236}">
                <a16:creationId xmlns:a16="http://schemas.microsoft.com/office/drawing/2014/main" id="{0FD28C3E-77C6-4D12-A2F5-7D8761D4D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06" y="4206875"/>
            <a:ext cx="1524000" cy="2286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F523-E5DA-40B1-B204-49EFD7A7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Existing Exergames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5E56-830E-4C3B-8F0C-B74D68F84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20132"/>
          </a:xfrm>
        </p:spPr>
        <p:txBody>
          <a:bodyPr/>
          <a:lstStyle/>
          <a:p>
            <a:r>
              <a:rPr lang="en-US" dirty="0"/>
              <a:t>World of Workout</a:t>
            </a:r>
          </a:p>
          <a:p>
            <a:pPr lvl="1"/>
            <a:r>
              <a:rPr lang="en-US" dirty="0"/>
              <a:t>iPhone game</a:t>
            </a:r>
          </a:p>
          <a:p>
            <a:pPr lvl="1"/>
            <a:r>
              <a:rPr lang="en-US" dirty="0"/>
              <a:t>RPG (role-playing game)</a:t>
            </a:r>
          </a:p>
          <a:p>
            <a:pPr lvl="1"/>
            <a:r>
              <a:rPr lang="en-US" dirty="0"/>
              <a:t>Quests completion on walking</a:t>
            </a:r>
          </a:p>
          <a:p>
            <a:pPr marL="457200" lvl="1" indent="0">
              <a:buNone/>
            </a:pPr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http://www.game2learn.com/?page_id=90</a:t>
            </a:r>
            <a:endParaRPr lang="en-US" sz="1000" dirty="0"/>
          </a:p>
          <a:p>
            <a:pPr marL="457200" lvl="1" indent="0">
              <a:buNone/>
            </a:pPr>
            <a:endParaRPr lang="LID4096" sz="1400" dirty="0"/>
          </a:p>
        </p:txBody>
      </p:sp>
      <p:pic>
        <p:nvPicPr>
          <p:cNvPr id="5" name="Picture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103E5CB3-D48B-4E5C-B4CE-D379E9302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87" y="1690688"/>
            <a:ext cx="1213295" cy="2332292"/>
          </a:xfrm>
          <a:prstGeom prst="round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6E2387-AEA7-480B-A692-70F3B40F8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684" y="1690688"/>
            <a:ext cx="1213295" cy="2332292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7943C2-5F4C-4113-84FD-0F353632D87C}"/>
              </a:ext>
            </a:extLst>
          </p:cNvPr>
          <p:cNvSpPr txBox="1"/>
          <p:nvPr/>
        </p:nvSpPr>
        <p:spPr>
          <a:xfrm>
            <a:off x="838201" y="4494179"/>
            <a:ext cx="71190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Hidden Park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iPhone game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Find magical creatures by walking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Find magical creatures by solving puzzles</a:t>
            </a:r>
          </a:p>
          <a:p>
            <a:pPr lvl="1"/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https://noisydecentgraphics.typepad.com/design/2009/09/the-hidden-park-iphone-game.html</a:t>
            </a:r>
            <a:endParaRPr lang="en-US" sz="1000" dirty="0"/>
          </a:p>
          <a:p>
            <a:pPr lvl="1"/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LID4096" sz="2400" dirty="0"/>
          </a:p>
        </p:txBody>
      </p:sp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BB03739D-1E6C-4ECF-B0F6-B318216A3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16" y="4345757"/>
            <a:ext cx="1524000" cy="2286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9F9B-73CE-4947-B5B9-37B8A47A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Existing Exergame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0EFEA-0D45-456F-8091-CCE80A643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0184" cy="1954523"/>
          </a:xfrm>
        </p:spPr>
        <p:txBody>
          <a:bodyPr/>
          <a:lstStyle/>
          <a:p>
            <a:r>
              <a:rPr lang="en-US" dirty="0"/>
              <a:t>Seek ‘n Spell</a:t>
            </a:r>
          </a:p>
          <a:p>
            <a:pPr lvl="1"/>
            <a:r>
              <a:rPr lang="en-US" dirty="0"/>
              <a:t>iPhone &amp; Android</a:t>
            </a:r>
          </a:p>
          <a:p>
            <a:pPr lvl="1"/>
            <a:r>
              <a:rPr lang="en-US" dirty="0"/>
              <a:t>Collect virtual letters by walking</a:t>
            </a:r>
          </a:p>
          <a:p>
            <a:pPr lvl="1"/>
            <a:r>
              <a:rPr lang="en-US" dirty="0"/>
              <a:t>Spell words to earn points</a:t>
            </a:r>
          </a:p>
          <a:p>
            <a:pPr marL="457200" lvl="1" indent="0">
              <a:buNone/>
            </a:pPr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https://www.apkmonk.com/app/com.retronyms.android.seeknspell_heavy/</a:t>
            </a:r>
            <a:endParaRPr lang="en-US" sz="1000" dirty="0"/>
          </a:p>
          <a:p>
            <a:pPr marL="457200" lvl="1" indent="0">
              <a:buNone/>
            </a:pPr>
            <a:endParaRPr lang="LID4096" sz="1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6E3F6B-94B7-4667-8591-1E3ED4DED8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"/>
          <a:stretch/>
        </p:blipFill>
        <p:spPr>
          <a:xfrm>
            <a:off x="8222186" y="1531854"/>
            <a:ext cx="3230880" cy="2248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E66E1F-4B88-4408-BEE2-9E1DF1921558}"/>
              </a:ext>
            </a:extLst>
          </p:cNvPr>
          <p:cNvSpPr txBox="1"/>
          <p:nvPr/>
        </p:nvSpPr>
        <p:spPr>
          <a:xfrm>
            <a:off x="838200" y="3915085"/>
            <a:ext cx="6260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PiNiZoRo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iPhone game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Find enemies by walking into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Defeat enemies by solving puzzles</a:t>
            </a:r>
          </a:p>
          <a:p>
            <a:pPr lvl="1"/>
            <a:r>
              <a:rPr 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http://www.ianlivingston.ca/pinizoro/</a:t>
            </a:r>
            <a:endParaRPr lang="en-US" sz="1000" dirty="0"/>
          </a:p>
          <a:p>
            <a:pPr lvl="1"/>
            <a:endParaRPr lang="LID4096" sz="1400" dirty="0"/>
          </a:p>
        </p:txBody>
      </p:sp>
      <p:pic>
        <p:nvPicPr>
          <p:cNvPr id="8" name="Picture 7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B559BD33-61A9-400D-919C-F1820F4ED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066" y="4179093"/>
            <a:ext cx="3200000" cy="17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E39D-A57E-47F5-9654-E35032D6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Existing Exergames </a:t>
            </a:r>
            <a:r>
              <a:rPr lang="en-US" sz="2400" dirty="0"/>
              <a:t>(supplementary sensors)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354B4-4659-45B6-8E77-A032D0B11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27196" cy="2182171"/>
          </a:xfrm>
        </p:spPr>
        <p:txBody>
          <a:bodyPr/>
          <a:lstStyle/>
          <a:p>
            <a:r>
              <a:rPr lang="en-US" dirty="0"/>
              <a:t>Nike+</a:t>
            </a:r>
          </a:p>
          <a:p>
            <a:pPr lvl="1"/>
            <a:r>
              <a:rPr lang="en-US" dirty="0"/>
              <a:t>iPhone Application</a:t>
            </a:r>
          </a:p>
          <a:p>
            <a:pPr lvl="1"/>
            <a:r>
              <a:rPr lang="en-US" dirty="0"/>
              <a:t>Use sensor inside Nike shoes</a:t>
            </a:r>
          </a:p>
          <a:p>
            <a:pPr lvl="1"/>
            <a:r>
              <a:rPr lang="en-US" dirty="0"/>
              <a:t>Compare activity with others</a:t>
            </a:r>
          </a:p>
          <a:p>
            <a:pPr marL="457200" lvl="1" indent="0">
              <a:buNone/>
            </a:pPr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https://www.cultofmac.com/58168/nike-gps-now-in-app-store-track-your-runs-without-19-shoe-sensor/</a:t>
            </a:r>
            <a:endParaRPr lang="en-US" sz="1000" dirty="0"/>
          </a:p>
          <a:p>
            <a:pPr marL="457200" lvl="1" indent="0">
              <a:buNone/>
            </a:pPr>
            <a:endParaRPr lang="LID4096" sz="1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25FB6E-19BA-4408-BD98-ADD5EA694A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/>
          <a:stretch/>
        </p:blipFill>
        <p:spPr>
          <a:xfrm>
            <a:off x="9839325" y="1322962"/>
            <a:ext cx="1514475" cy="2568101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709230-E4F6-4785-A5F5-AC891025D50E}"/>
              </a:ext>
            </a:extLst>
          </p:cNvPr>
          <p:cNvSpPr txBox="1"/>
          <p:nvPr/>
        </p:nvSpPr>
        <p:spPr>
          <a:xfrm>
            <a:off x="838200" y="4142733"/>
            <a:ext cx="68271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NEAT-o-Race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Virtual Race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Compete with buddies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Requires accelerometer </a:t>
            </a:r>
          </a:p>
          <a:p>
            <a:pPr lvl="1"/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https://www.researchgate.net/publication/234787345_NEAT-o-Games_Blending_physical_activity_and_fun_in_the_daily_routine</a:t>
            </a:r>
            <a:endParaRPr lang="en-US" sz="10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LID4096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6B938-693B-4FE3-B433-08C5EFBD4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90" y="4142733"/>
            <a:ext cx="2213610" cy="22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7F14-E46E-4D1D-8E99-D2251EE2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Existing Exergames </a:t>
            </a:r>
            <a:r>
              <a:rPr lang="en-US" sz="2400" dirty="0"/>
              <a:t>(supplementary sensors)</a:t>
            </a:r>
            <a:endParaRPr lang="LID4096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41B3-F194-4791-9EC8-B4B908598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381944" cy="2133532"/>
          </a:xfrm>
        </p:spPr>
        <p:txBody>
          <a:bodyPr>
            <a:normAutofit/>
          </a:bodyPr>
          <a:lstStyle/>
          <a:p>
            <a:r>
              <a:rPr lang="en-US" dirty="0" err="1"/>
              <a:t>UbiFit</a:t>
            </a:r>
            <a:r>
              <a:rPr lang="en-US" dirty="0"/>
              <a:t> Garden</a:t>
            </a:r>
          </a:p>
          <a:p>
            <a:pPr lvl="1"/>
            <a:r>
              <a:rPr lang="en-US" dirty="0"/>
              <a:t>Make personal goals</a:t>
            </a:r>
          </a:p>
          <a:p>
            <a:pPr lvl="1"/>
            <a:r>
              <a:rPr lang="en-US" dirty="0"/>
              <a:t>Achieve goals to beautify garden</a:t>
            </a:r>
          </a:p>
          <a:p>
            <a:pPr lvl="1"/>
            <a:r>
              <a:rPr lang="en-US" dirty="0"/>
              <a:t>Requires fitness device</a:t>
            </a:r>
          </a:p>
          <a:p>
            <a:pPr marL="457200" lvl="1" indent="0">
              <a:buNone/>
            </a:pPr>
            <a:r>
              <a:rPr lang="en-U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https://slideplayer.com/slide/14690505/</a:t>
            </a:r>
            <a:endParaRPr lang="en-US" sz="1000" dirty="0"/>
          </a:p>
          <a:p>
            <a:pPr marL="457200" lvl="1" indent="0">
              <a:buNone/>
            </a:pPr>
            <a:endParaRPr lang="LID4096" sz="1400" dirty="0"/>
          </a:p>
        </p:txBody>
      </p:sp>
      <p:pic>
        <p:nvPicPr>
          <p:cNvPr id="5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79249123-87A0-4A4B-B994-5C2F40DF1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 b="8860"/>
          <a:stretch/>
        </p:blipFill>
        <p:spPr>
          <a:xfrm>
            <a:off x="8220144" y="1825625"/>
            <a:ext cx="3277210" cy="1736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45D926-040B-46F8-A56B-D8E4A0362958}"/>
              </a:ext>
            </a:extLst>
          </p:cNvPr>
          <p:cNvSpPr txBox="1"/>
          <p:nvPr/>
        </p:nvSpPr>
        <p:spPr>
          <a:xfrm>
            <a:off x="838200" y="4463745"/>
            <a:ext cx="7381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Health Defender, </a:t>
            </a:r>
            <a:r>
              <a:rPr lang="en-US" sz="2800" dirty="0" err="1"/>
              <a:t>Monster&amp;Gold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Reads user’s HR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Requires heart rate sensor</a:t>
            </a:r>
          </a:p>
          <a:p>
            <a:pPr lvl="1"/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9416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859A-7019-47C2-95CE-A1827E58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Augmented &amp; Mixed Reality</a:t>
            </a:r>
            <a:endParaRPr lang="LID4096" dirty="0"/>
          </a:p>
        </p:txBody>
      </p:sp>
      <p:pic>
        <p:nvPicPr>
          <p:cNvPr id="5" name="Content Placeholder 4" descr="A hand holding a cellphone&#10;&#10;Description automatically generated">
            <a:extLst>
              <a:ext uri="{FF2B5EF4-FFF2-40B4-BE49-F238E27FC236}">
                <a16:creationId xmlns:a16="http://schemas.microsoft.com/office/drawing/2014/main" id="{37EB7209-F0DF-4374-9565-3D0739F2E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88" y="1356800"/>
            <a:ext cx="3274512" cy="26217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1D245-791D-4BDA-9F2A-AD8A8EE0C469}"/>
              </a:ext>
            </a:extLst>
          </p:cNvPr>
          <p:cNvSpPr txBox="1"/>
          <p:nvPr/>
        </p:nvSpPr>
        <p:spPr>
          <a:xfrm>
            <a:off x="838200" y="1916482"/>
            <a:ext cx="7241088" cy="148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Pokemon</a:t>
            </a:r>
            <a:r>
              <a:rPr lang="en-US" sz="2400" dirty="0"/>
              <a:t> Go</a:t>
            </a:r>
          </a:p>
          <a:p>
            <a:pPr marL="9715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Target Audience: Smart Phone Users</a:t>
            </a:r>
          </a:p>
          <a:p>
            <a:pPr marL="9715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No external device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https://www.digitalartsonline.co.uk/news/hacking-maker/youll-soon-be-able-use-pokemon-gos-tech-make-your-own-ar-games-experiences/</a:t>
            </a:r>
            <a:endParaRPr lang="en-US" sz="1000" dirty="0"/>
          </a:p>
        </p:txBody>
      </p:sp>
      <p:pic>
        <p:nvPicPr>
          <p:cNvPr id="8" name="Picture 7" descr="A picture containing sky, man&#10;&#10;Description automatically generated">
            <a:extLst>
              <a:ext uri="{FF2B5EF4-FFF2-40B4-BE49-F238E27FC236}">
                <a16:creationId xmlns:a16="http://schemas.microsoft.com/office/drawing/2014/main" id="{B739F727-30B1-460D-9169-6B1510E88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88" y="4053900"/>
            <a:ext cx="3274512" cy="2617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E81BBD-5E97-43D2-897F-06FA6CA663BA}"/>
              </a:ext>
            </a:extLst>
          </p:cNvPr>
          <p:cNvSpPr txBox="1"/>
          <p:nvPr/>
        </p:nvSpPr>
        <p:spPr>
          <a:xfrm>
            <a:off x="984739" y="4204971"/>
            <a:ext cx="7094550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Minecraft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Target Audience: Windows Machine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Headset &amp; Motion Controller are needed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https://twitter.com/windows/status/934572413936955393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321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BFBC-6172-4A6D-BBC7-29EF50CE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Techniques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586C6-7E50-402C-A9F1-C883D6E45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Health Defender: User’s opinions &amp; remarks</a:t>
            </a:r>
          </a:p>
          <a:p>
            <a:pPr lvl="1"/>
            <a:r>
              <a:rPr lang="en-US" sz="2800" dirty="0" err="1"/>
              <a:t>PiNiZoRo</a:t>
            </a:r>
            <a:r>
              <a:rPr lang="en-US" sz="2800" dirty="0"/>
              <a:t>: Carrying out pilot study</a:t>
            </a:r>
          </a:p>
          <a:p>
            <a:pPr lvl="1"/>
            <a:r>
              <a:rPr lang="en-US" sz="2800" dirty="0"/>
              <a:t>World of Workout: Measuring heart rate before &amp; after game</a:t>
            </a:r>
          </a:p>
          <a:p>
            <a:pPr lvl="1"/>
            <a:r>
              <a:rPr lang="en-US" sz="2800" dirty="0" err="1"/>
              <a:t>Monster&amp;Gold</a:t>
            </a:r>
            <a:r>
              <a:rPr lang="en-US" sz="2800" dirty="0"/>
              <a:t>: Questionnaire to assess understandability</a:t>
            </a:r>
          </a:p>
          <a:p>
            <a:pPr lvl="1"/>
            <a:r>
              <a:rPr lang="en-US" sz="2800" dirty="0" err="1"/>
              <a:t>UbiFit</a:t>
            </a:r>
            <a:r>
              <a:rPr lang="en-US" sz="2800" dirty="0"/>
              <a:t> Garden: 3-week field trial, interview at beginning as well as during trial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4200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3B2C-9B53-43AE-B3C2-EAD7C2BD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Locosnake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37450-298A-4498-90A7-E327F8599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Game Design</a:t>
            </a:r>
          </a:p>
          <a:p>
            <a:r>
              <a:rPr lang="en-US" dirty="0"/>
              <a:t>Based on classic snake</a:t>
            </a:r>
          </a:p>
          <a:p>
            <a:r>
              <a:rPr lang="en-US" dirty="0"/>
              <a:t>Player embodies snake</a:t>
            </a:r>
          </a:p>
          <a:p>
            <a:r>
              <a:rPr lang="en-US" dirty="0"/>
              <a:t>Movement in real world to control snake</a:t>
            </a:r>
          </a:p>
          <a:p>
            <a:r>
              <a:rPr lang="en-US" dirty="0"/>
              <a:t>Head of the snake is at player’s location</a:t>
            </a:r>
          </a:p>
          <a:p>
            <a:r>
              <a:rPr lang="en-US" dirty="0"/>
              <a:t>Eat on-screen items to gain points</a:t>
            </a:r>
          </a:p>
          <a:p>
            <a:r>
              <a:rPr lang="en-US" dirty="0"/>
              <a:t>Gaining points grows tail longer</a:t>
            </a:r>
          </a:p>
          <a:p>
            <a:r>
              <a:rPr lang="en-US" dirty="0"/>
              <a:t>Avoid colliding with tail</a:t>
            </a:r>
          </a:p>
          <a:p>
            <a:r>
              <a:rPr lang="en-US" dirty="0"/>
              <a:t>User sets four sided playing field using GPS localization</a:t>
            </a:r>
          </a:p>
          <a:p>
            <a:r>
              <a:rPr lang="en-US" dirty="0"/>
              <a:t>Snake in the closest position if player goes outside</a:t>
            </a:r>
          </a:p>
          <a:p>
            <a:pPr lvl="1"/>
            <a:endParaRPr lang="en-US" dirty="0"/>
          </a:p>
          <a:p>
            <a:pPr lvl="1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67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48B6-2B93-42E9-9DE0-12E58AC0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Game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512C-6D4D-4E8C-8187-E53876D8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 generated playing field</a:t>
            </a:r>
          </a:p>
          <a:p>
            <a:r>
              <a:rPr lang="en-US" dirty="0"/>
              <a:t>Three difficulty levels</a:t>
            </a:r>
          </a:p>
          <a:p>
            <a:pPr lvl="1"/>
            <a:r>
              <a:rPr lang="en-US" dirty="0"/>
              <a:t>Easy </a:t>
            </a:r>
          </a:p>
          <a:p>
            <a:pPr lvl="1"/>
            <a:r>
              <a:rPr lang="en-US" dirty="0"/>
              <a:t>Medium</a:t>
            </a:r>
          </a:p>
          <a:p>
            <a:pPr lvl="1"/>
            <a:r>
              <a:rPr lang="en-US" dirty="0"/>
              <a:t>Hard</a:t>
            </a:r>
          </a:p>
          <a:p>
            <a:r>
              <a:rPr lang="en-US" dirty="0"/>
              <a:t>Fruit persistence time is proportional to field size</a:t>
            </a:r>
          </a:p>
          <a:p>
            <a:r>
              <a:rPr lang="en-US" dirty="0"/>
              <a:t>Snake head always at center</a:t>
            </a:r>
          </a:p>
          <a:p>
            <a:r>
              <a:rPr lang="en-US" dirty="0"/>
              <a:t>Forward-up map orientation</a:t>
            </a:r>
          </a:p>
          <a:p>
            <a:r>
              <a:rPr lang="en-US" dirty="0"/>
              <a:t>Customize Intensity of physical exercise</a:t>
            </a:r>
          </a:p>
        </p:txBody>
      </p:sp>
    </p:spTree>
    <p:extLst>
      <p:ext uri="{BB962C8B-B14F-4D97-AF65-F5344CB8AC3E}">
        <p14:creationId xmlns:p14="http://schemas.microsoft.com/office/powerpoint/2010/main" val="193225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90A3-0B15-4F7F-806D-C53C061F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User Interface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DDE18-FD02-48D2-B2D2-0A87FF58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366"/>
          </a:xfrm>
        </p:spPr>
        <p:txBody>
          <a:bodyPr>
            <a:normAutofit/>
          </a:bodyPr>
          <a:lstStyle/>
          <a:p>
            <a:pPr lvl="2"/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2EB40-0A2E-4341-A969-D1D09A51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4" b="9835"/>
          <a:stretch/>
        </p:blipFill>
        <p:spPr>
          <a:xfrm>
            <a:off x="2022669" y="1690688"/>
            <a:ext cx="3089537" cy="4500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5D1CEF-65DA-4E6D-AFC3-68DE41B61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84" b="9835"/>
          <a:stretch/>
        </p:blipFill>
        <p:spPr>
          <a:xfrm>
            <a:off x="7079796" y="1690687"/>
            <a:ext cx="3089537" cy="45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F3B6-5B3B-4145-9461-A0B1D6B2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User study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2D21-5FBD-4710-BD50-CE4E2A6E4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Aspects</a:t>
            </a:r>
          </a:p>
          <a:p>
            <a:pPr lvl="1"/>
            <a:r>
              <a:rPr lang="en-US" dirty="0"/>
              <a:t>Enjoyable?</a:t>
            </a:r>
          </a:p>
          <a:p>
            <a:pPr lvl="1"/>
            <a:r>
              <a:rPr lang="en-US" dirty="0"/>
              <a:t>Persuasive enough?</a:t>
            </a:r>
          </a:p>
          <a:p>
            <a:pPr lvl="1"/>
            <a:r>
              <a:rPr lang="en-US" dirty="0"/>
              <a:t>Relation among user’s lifestyle, enjoyment and effect on attitude towards walking?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Participants</a:t>
            </a:r>
          </a:p>
          <a:p>
            <a:pPr lvl="1"/>
            <a:r>
              <a:rPr lang="en-US" dirty="0"/>
              <a:t>15 users (14 M, 1 FM)</a:t>
            </a:r>
          </a:p>
          <a:p>
            <a:pPr lvl="1"/>
            <a:r>
              <a:rPr lang="en-US" dirty="0"/>
              <a:t> iPhone with 3GS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698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F167-EFB4-4D29-93C7-565D506D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User study</a:t>
            </a:r>
            <a:endParaRPr lang="LID4096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CDCA5DF-E7C3-4D46-B8C7-2CC62059C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397725"/>
              </p:ext>
            </p:extLst>
          </p:nvPr>
        </p:nvGraphicFramePr>
        <p:xfrm>
          <a:off x="0" y="2445728"/>
          <a:ext cx="3449736" cy="3169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B503E25-A0DD-4594-A0FA-1478FD913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690753"/>
              </p:ext>
            </p:extLst>
          </p:nvPr>
        </p:nvGraphicFramePr>
        <p:xfrm>
          <a:off x="2936623" y="2445724"/>
          <a:ext cx="3449735" cy="316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E03FD64-82C3-4A73-92B4-B889A5BB7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708886"/>
              </p:ext>
            </p:extLst>
          </p:nvPr>
        </p:nvGraphicFramePr>
        <p:xfrm>
          <a:off x="5873245" y="2445724"/>
          <a:ext cx="3449735" cy="316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FF306D3-11D1-4004-925F-7F77E2870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69107"/>
              </p:ext>
            </p:extLst>
          </p:nvPr>
        </p:nvGraphicFramePr>
        <p:xfrm>
          <a:off x="8754631" y="2445724"/>
          <a:ext cx="3449735" cy="316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140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CAFB-049B-43A3-B093-BCF2650D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Measures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D75538-DDA7-44CC-BACA-FE61A7A19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Player Enjoyment Scale (PES)</a:t>
            </a:r>
          </a:p>
          <a:p>
            <a:pPr lvl="1"/>
            <a:r>
              <a:rPr lang="en-US" dirty="0"/>
              <a:t>13 bipolar statements</a:t>
            </a:r>
          </a:p>
          <a:p>
            <a:pPr lvl="1"/>
            <a:r>
              <a:rPr lang="en-US" dirty="0"/>
              <a:t>Positive &amp; negative</a:t>
            </a:r>
          </a:p>
          <a:p>
            <a:pPr lvl="1"/>
            <a:r>
              <a:rPr lang="en-US" dirty="0"/>
              <a:t>Scores from 1 to 7</a:t>
            </a:r>
          </a:p>
          <a:p>
            <a:r>
              <a:rPr lang="en-US" dirty="0"/>
              <a:t>4 Open Questions about usability &amp; likeness</a:t>
            </a:r>
          </a:p>
          <a:p>
            <a:r>
              <a:rPr lang="en-US" dirty="0"/>
              <a:t>Perceived Exertion &amp; walking speed</a:t>
            </a:r>
          </a:p>
          <a:p>
            <a:pPr lvl="1"/>
            <a:r>
              <a:rPr lang="en-US" dirty="0"/>
              <a:t>Borg’s Rating of Perceived Exertion (RPE)</a:t>
            </a:r>
          </a:p>
          <a:p>
            <a:pPr lvl="1"/>
            <a:r>
              <a:rPr lang="en-US" dirty="0"/>
              <a:t>Measure walking speed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866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F5CD-6A96-4E3A-8C7C-086780CC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09221-E81E-40AB-B15D-B79271483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524"/>
            <a:ext cx="10515600" cy="5242067"/>
          </a:xfrm>
        </p:spPr>
        <p:txBody>
          <a:bodyPr>
            <a:normAutofit/>
          </a:bodyPr>
          <a:lstStyle/>
          <a:p>
            <a:r>
              <a:rPr lang="en-US" dirty="0"/>
              <a:t>Physical Activity Enjoyment (PACES) &amp; attitude change</a:t>
            </a:r>
          </a:p>
          <a:p>
            <a:pPr lvl="1"/>
            <a:r>
              <a:rPr lang="en-US" dirty="0"/>
              <a:t>18 bipolar statements</a:t>
            </a:r>
          </a:p>
          <a:p>
            <a:pPr lvl="1"/>
            <a:r>
              <a:rPr lang="en-US" dirty="0"/>
              <a:t>Scores from 1 to 7 </a:t>
            </a:r>
          </a:p>
          <a:p>
            <a:pPr lvl="1"/>
            <a:r>
              <a:rPr lang="en-US" dirty="0"/>
              <a:t>Before and after playing </a:t>
            </a:r>
            <a:r>
              <a:rPr lang="en-US" dirty="0" err="1"/>
              <a:t>Locosnake</a:t>
            </a:r>
            <a:endParaRPr lang="en-US" dirty="0"/>
          </a:p>
          <a:p>
            <a:r>
              <a:rPr lang="en-US" dirty="0"/>
              <a:t>Global Physical Activity Questionnaire (GPAQ)</a:t>
            </a:r>
          </a:p>
          <a:p>
            <a:pPr lvl="1"/>
            <a:r>
              <a:rPr lang="en-US" dirty="0"/>
              <a:t>16 Question</a:t>
            </a:r>
          </a:p>
          <a:p>
            <a:pPr lvl="2"/>
            <a:r>
              <a:rPr lang="en-US" dirty="0"/>
              <a:t>At work</a:t>
            </a:r>
          </a:p>
          <a:p>
            <a:pPr lvl="2"/>
            <a:r>
              <a:rPr lang="en-US" dirty="0"/>
              <a:t>While traveling</a:t>
            </a:r>
          </a:p>
          <a:p>
            <a:pPr lvl="2"/>
            <a:r>
              <a:rPr lang="en-US" dirty="0"/>
              <a:t>While doing recreational activities</a:t>
            </a:r>
          </a:p>
          <a:p>
            <a:pPr lvl="1"/>
            <a:r>
              <a:rPr lang="en-US" dirty="0"/>
              <a:t>Answer in metabolic equivalent in terms of minutes per week (METM)</a:t>
            </a:r>
          </a:p>
        </p:txBody>
      </p:sp>
    </p:spTree>
    <p:extLst>
      <p:ext uri="{BB962C8B-B14F-4D97-AF65-F5344CB8AC3E}">
        <p14:creationId xmlns:p14="http://schemas.microsoft.com/office/powerpoint/2010/main" val="5691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C79A-09B3-40F4-BC1C-E627EE1E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FB482-D201-406E-BCE0-0A7DB755E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849"/>
            <a:ext cx="7231144" cy="520359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Guided users to a lawn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Asked to evaluate game for iPhone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Profiles were recorded (gender, age etc.)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Answered  GPAQ &amp; filled first PACES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Walk while playing (LS)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Walk while not playing (NLS)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 min tutorial in the beginning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5 min session for both LS &amp; NLS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Easy difficulty level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After game session for LS, fill RPE scale, second PACES and </a:t>
            </a:r>
            <a:r>
              <a:rPr lang="en-US" dirty="0" err="1"/>
              <a:t>mPES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After walk session for NLS, fill RPE scale only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A2112-95B9-4A0A-A68D-19D1C56F4BE4}"/>
              </a:ext>
            </a:extLst>
          </p:cNvPr>
          <p:cNvSpPr txBox="1"/>
          <p:nvPr/>
        </p:nvSpPr>
        <p:spPr>
          <a:xfrm>
            <a:off x="8550111" y="2102176"/>
            <a:ext cx="34125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Rating of Perceived Exertion (RPE)</a:t>
            </a:r>
          </a:p>
          <a:p>
            <a:endParaRPr lang="en-US" sz="2400" dirty="0"/>
          </a:p>
          <a:p>
            <a:r>
              <a:rPr lang="en-US" sz="2400" dirty="0"/>
              <a:t>Physical Activity Enjoyment Scale (PACES)</a:t>
            </a:r>
          </a:p>
          <a:p>
            <a:endParaRPr lang="en-US" sz="2400" dirty="0"/>
          </a:p>
          <a:p>
            <a:r>
              <a:rPr lang="en-US" sz="2400" dirty="0"/>
              <a:t>Player Enjoyment Scale (</a:t>
            </a:r>
            <a:r>
              <a:rPr lang="en-US" sz="2400" dirty="0" err="1"/>
              <a:t>mPES</a:t>
            </a:r>
            <a:r>
              <a:rPr lang="en-US" sz="2400" dirty="0"/>
              <a:t>)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4573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CE59-B74E-4093-BD5F-BE8194C4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46B8B-EFD4-45C8-964B-5B387153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276"/>
            <a:ext cx="7551656" cy="5090475"/>
          </a:xfrm>
        </p:spPr>
        <p:txBody>
          <a:bodyPr>
            <a:normAutofit/>
          </a:bodyPr>
          <a:lstStyle/>
          <a:p>
            <a:r>
              <a:rPr lang="en-US" sz="2400" dirty="0"/>
              <a:t>Mean Enjoyment Score (</a:t>
            </a:r>
            <a:r>
              <a:rPr lang="en-US" sz="2400" dirty="0" err="1"/>
              <a:t>mPES</a:t>
            </a:r>
            <a:r>
              <a:rPr lang="en-US" sz="2400" dirty="0"/>
              <a:t>): 60.13 out of 77</a:t>
            </a:r>
          </a:p>
          <a:p>
            <a:pPr marL="0" indent="0">
              <a:buNone/>
            </a:pPr>
            <a:r>
              <a:rPr lang="en-US" sz="2200" dirty="0"/>
              <a:t>   Walk while Playing (LS)                  Walk while Not </a:t>
            </a:r>
            <a:r>
              <a:rPr lang="en-US" sz="2200"/>
              <a:t>Playing </a:t>
            </a:r>
            <a:r>
              <a:rPr lang="en-US" sz="2200" smtClean="0"/>
              <a:t>(NLS</a:t>
            </a:r>
            <a:r>
              <a:rPr lang="en-US" sz="2200" dirty="0"/>
              <a:t>)</a:t>
            </a:r>
            <a:endParaRPr lang="en-US" dirty="0"/>
          </a:p>
          <a:p>
            <a:r>
              <a:rPr lang="en-US" sz="2000" dirty="0"/>
              <a:t>Mean RPE score</a:t>
            </a:r>
          </a:p>
          <a:p>
            <a:pPr marL="457200" lvl="1" indent="0">
              <a:buNone/>
            </a:pPr>
            <a:r>
              <a:rPr lang="en-US" sz="2000" dirty="0"/>
              <a:t>9.07					7.80</a:t>
            </a:r>
          </a:p>
          <a:p>
            <a:r>
              <a:rPr lang="en-US" sz="2000" dirty="0"/>
              <a:t>Average walking speed</a:t>
            </a:r>
          </a:p>
          <a:p>
            <a:pPr marL="457200" lvl="1" indent="0">
              <a:buNone/>
            </a:pPr>
            <a:r>
              <a:rPr lang="en-US" sz="2000" dirty="0"/>
              <a:t>1.62 m/s				 1.45 m/s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Mean PACES (out of 126)</a:t>
            </a:r>
          </a:p>
          <a:p>
            <a:pPr lvl="1"/>
            <a:r>
              <a:rPr lang="en-US" sz="2000" dirty="0"/>
              <a:t>After game : 99.53</a:t>
            </a:r>
          </a:p>
          <a:p>
            <a:pPr lvl="1"/>
            <a:r>
              <a:rPr lang="en-US" sz="2000" dirty="0"/>
              <a:t>Before game : 102.07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LID4096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7DA6EF2-54B8-47BE-82C9-19786B67B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023890"/>
              </p:ext>
            </p:extLst>
          </p:nvPr>
        </p:nvGraphicFramePr>
        <p:xfrm>
          <a:off x="8244787" y="4058239"/>
          <a:ext cx="4023150" cy="279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DD86E4-3ADF-4B23-8A5C-FA99BBA4309D}"/>
              </a:ext>
            </a:extLst>
          </p:cNvPr>
          <p:cNvSpPr txBox="1"/>
          <p:nvPr/>
        </p:nvSpPr>
        <p:spPr>
          <a:xfrm>
            <a:off x="8550110" y="1574276"/>
            <a:ext cx="3412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Rating of Perceived Exertion (RPE)</a:t>
            </a:r>
          </a:p>
          <a:p>
            <a:endParaRPr lang="en-US" sz="2000" dirty="0"/>
          </a:p>
          <a:p>
            <a:r>
              <a:rPr lang="en-US" sz="2000" dirty="0"/>
              <a:t>Physical Activity Enjoyment Scale (PACES)</a:t>
            </a:r>
          </a:p>
          <a:p>
            <a:endParaRPr lang="en-US" sz="2000" dirty="0"/>
          </a:p>
          <a:p>
            <a:r>
              <a:rPr lang="en-US" sz="2000" dirty="0"/>
              <a:t>Player Enjoyment Scale (</a:t>
            </a:r>
            <a:r>
              <a:rPr lang="en-US" sz="2000" dirty="0" err="1"/>
              <a:t>mPES</a:t>
            </a:r>
            <a:r>
              <a:rPr lang="en-US" sz="2000" dirty="0"/>
              <a:t>)</a:t>
            </a:r>
            <a:endParaRPr lang="LID4096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1043D6-4BA7-42CF-8F47-1E346E8B4BCE}"/>
              </a:ext>
            </a:extLst>
          </p:cNvPr>
          <p:cNvCxnSpPr>
            <a:cxnSpLocks/>
          </p:cNvCxnSpPr>
          <p:nvPr/>
        </p:nvCxnSpPr>
        <p:spPr>
          <a:xfrm flipH="1">
            <a:off x="4411096" y="2121303"/>
            <a:ext cx="1" cy="1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5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25F5-4751-4934-A7CB-A46FB9A9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Playroom VR (Japan Studios, 2013)</a:t>
            </a:r>
            <a:endParaRPr lang="LID4096" dirty="0"/>
          </a:p>
        </p:txBody>
      </p:sp>
      <p:pic>
        <p:nvPicPr>
          <p:cNvPr id="5" name="Content Placeholder 4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2BA6ABD2-28BF-4388-AF7C-7D539D5BF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50" y="2088912"/>
            <a:ext cx="4279550" cy="29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23457-B7F2-4B92-8DD6-74FAAA03997E}"/>
              </a:ext>
            </a:extLst>
          </p:cNvPr>
          <p:cNvSpPr txBox="1"/>
          <p:nvPr/>
        </p:nvSpPr>
        <p:spPr>
          <a:xfrm>
            <a:off x="609600" y="2088912"/>
            <a:ext cx="6019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Multiplayer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Playstation</a:t>
            </a:r>
            <a:r>
              <a:rPr lang="en-US" sz="2400" dirty="0"/>
              <a:t> VR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6 gaming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One HMD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 err="1"/>
              <a:t>Ghosthouse</a:t>
            </a:r>
            <a:r>
              <a:rPr lang="en-US" sz="2400" dirty="0"/>
              <a:t> (game mode)</a:t>
            </a:r>
          </a:p>
          <a:p>
            <a:pPr lvl="1"/>
            <a:endParaRPr lang="en-US" sz="2400" dirty="0"/>
          </a:p>
          <a:p>
            <a:pPr lvl="1"/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https://www.playstation.com/en-gb/games/the-playroom-vr-ps4/</a:t>
            </a:r>
            <a:endParaRPr lang="en-US" sz="1000" dirty="0"/>
          </a:p>
          <a:p>
            <a:pPr lvl="1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LID4096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B24A2D-7EFC-41AE-8200-C0DADF129849}"/>
              </a:ext>
            </a:extLst>
          </p:cNvPr>
          <p:cNvCxnSpPr>
            <a:cxnSpLocks/>
          </p:cNvCxnSpPr>
          <p:nvPr/>
        </p:nvCxnSpPr>
        <p:spPr>
          <a:xfrm flipV="1">
            <a:off x="4617720" y="3691434"/>
            <a:ext cx="2179320" cy="606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9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5A1F-542C-455B-9473-7762E6F3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Correlations</a:t>
            </a:r>
            <a:endParaRPr lang="LID4096" dirty="0"/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7E2221-52C3-494D-A2D6-20500E9F5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3684"/>
            <a:ext cx="7086600" cy="32194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D63152-3E4E-4BD3-B944-53CDF83D399B}"/>
              </a:ext>
            </a:extLst>
          </p:cNvPr>
          <p:cNvSpPr txBox="1"/>
          <p:nvPr/>
        </p:nvSpPr>
        <p:spPr>
          <a:xfrm>
            <a:off x="8550110" y="1574276"/>
            <a:ext cx="3412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Rating of Perceived Exertion (RPE)</a:t>
            </a:r>
          </a:p>
          <a:p>
            <a:endParaRPr lang="en-US" sz="2000" dirty="0"/>
          </a:p>
          <a:p>
            <a:r>
              <a:rPr lang="en-US" sz="2000" dirty="0"/>
              <a:t>Physical Activity Enjoyment Scale (PACES)</a:t>
            </a:r>
          </a:p>
          <a:p>
            <a:endParaRPr lang="en-US" sz="2000" dirty="0"/>
          </a:p>
          <a:p>
            <a:r>
              <a:rPr lang="en-US" sz="2000" dirty="0"/>
              <a:t>Player Enjoyment Scale (</a:t>
            </a:r>
            <a:r>
              <a:rPr lang="en-US" sz="2000" dirty="0" err="1"/>
              <a:t>mPES</a:t>
            </a:r>
            <a:r>
              <a:rPr lang="en-US" sz="2000" dirty="0"/>
              <a:t>)</a:t>
            </a:r>
            <a:endParaRPr lang="LID4096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CBA76-90F3-4E5D-B526-4503564EE0EA}"/>
              </a:ext>
            </a:extLst>
          </p:cNvPr>
          <p:cNvSpPr txBox="1"/>
          <p:nvPr/>
        </p:nvSpPr>
        <p:spPr>
          <a:xfrm>
            <a:off x="847928" y="5030196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Higher METM, lower </a:t>
            </a:r>
            <a:r>
              <a:rPr lang="el-GR" sz="2400" dirty="0"/>
              <a:t>Δ</a:t>
            </a:r>
            <a:r>
              <a:rPr lang="en-US" sz="2400" dirty="0"/>
              <a:t>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Higher METM, lower </a:t>
            </a:r>
            <a:r>
              <a:rPr lang="en-US" sz="2400" dirty="0" err="1"/>
              <a:t>mPES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Higher </a:t>
            </a:r>
            <a:r>
              <a:rPr lang="en-US" sz="2400" dirty="0" err="1"/>
              <a:t>mPES</a:t>
            </a:r>
            <a:r>
              <a:rPr lang="en-US" sz="2400" dirty="0"/>
              <a:t>, higher ΔPACES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0890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EC23-85B3-47BC-BF16-1DC9D335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Questions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F318-9281-4060-9327-EE40CC288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60"/>
            <a:ext cx="10515600" cy="50681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Like</a:t>
            </a:r>
          </a:p>
          <a:p>
            <a:pPr lvl="1"/>
            <a:r>
              <a:rPr lang="en-US" dirty="0"/>
              <a:t>Link between game &amp; real world</a:t>
            </a:r>
          </a:p>
          <a:p>
            <a:pPr lvl="1"/>
            <a:r>
              <a:rPr lang="en-US" dirty="0"/>
              <a:t>Concept/Idea</a:t>
            </a:r>
          </a:p>
          <a:p>
            <a:pPr lvl="1"/>
            <a:r>
              <a:rPr lang="en-US" dirty="0"/>
              <a:t>Feedback</a:t>
            </a:r>
          </a:p>
          <a:p>
            <a:r>
              <a:rPr lang="en-US" dirty="0"/>
              <a:t>Dislike</a:t>
            </a:r>
          </a:p>
          <a:p>
            <a:pPr lvl="1"/>
            <a:r>
              <a:rPr lang="en-US" dirty="0"/>
              <a:t>GPS-related problems</a:t>
            </a:r>
          </a:p>
          <a:p>
            <a:pPr lvl="1"/>
            <a:r>
              <a:rPr lang="en-US" dirty="0"/>
              <a:t>Game graphics and background music</a:t>
            </a:r>
          </a:p>
          <a:p>
            <a:r>
              <a:rPr lang="en-US" dirty="0"/>
              <a:t>Difficulties</a:t>
            </a:r>
          </a:p>
          <a:p>
            <a:pPr lvl="1"/>
            <a:r>
              <a:rPr lang="en-US" dirty="0"/>
              <a:t>GPS inaccuracy</a:t>
            </a:r>
          </a:p>
          <a:p>
            <a:r>
              <a:rPr lang="en-US" dirty="0"/>
              <a:t>Improvements</a:t>
            </a:r>
          </a:p>
          <a:p>
            <a:pPr lvl="1"/>
            <a:r>
              <a:rPr lang="en-US" dirty="0"/>
              <a:t>GPS accuracy</a:t>
            </a:r>
          </a:p>
          <a:p>
            <a:pPr lvl="1"/>
            <a:r>
              <a:rPr lang="en-US" dirty="0"/>
              <a:t>More type of fruits</a:t>
            </a:r>
          </a:p>
          <a:p>
            <a:pPr lvl="1"/>
            <a:r>
              <a:rPr lang="en-US" dirty="0"/>
              <a:t>Better Visuals </a:t>
            </a:r>
          </a:p>
          <a:p>
            <a:pPr lvl="1"/>
            <a:r>
              <a:rPr lang="en-US" dirty="0"/>
              <a:t>Side effects to some fruits</a:t>
            </a:r>
          </a:p>
          <a:p>
            <a:pPr lvl="1"/>
            <a:r>
              <a:rPr lang="en-US" dirty="0"/>
              <a:t>Add multiplayer feature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5117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064B-3D57-4298-BB18-469FEC60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36FB1-E530-4334-B732-DD554B67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813"/>
            <a:ext cx="10515600" cy="4027150"/>
          </a:xfrm>
        </p:spPr>
        <p:txBody>
          <a:bodyPr/>
          <a:lstStyle/>
          <a:p>
            <a:r>
              <a:rPr lang="en-US" dirty="0"/>
              <a:t>Generally enjoyed</a:t>
            </a:r>
          </a:p>
          <a:p>
            <a:r>
              <a:rPr lang="en-US" dirty="0"/>
              <a:t>Good understandability</a:t>
            </a:r>
          </a:p>
          <a:p>
            <a:r>
              <a:rPr lang="en-US" dirty="0"/>
              <a:t>Higher physical exertion</a:t>
            </a:r>
          </a:p>
          <a:p>
            <a:r>
              <a:rPr lang="en-US" dirty="0"/>
              <a:t>Walking speed was proportional to distance between user &amp; fruit</a:t>
            </a:r>
          </a:p>
          <a:p>
            <a:r>
              <a:rPr lang="en-US" dirty="0"/>
              <a:t>More successful for people with sedentary lifestyle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9888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844C4-EEDD-4076-8B69-97BA4A55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Work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7D0C9-D12A-47D0-A7CA-3B1D768BB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Replicate user study with female participants</a:t>
            </a:r>
          </a:p>
          <a:p>
            <a:r>
              <a:rPr lang="en-US" dirty="0"/>
              <a:t>Add multiplayer feature</a:t>
            </a:r>
          </a:p>
          <a:p>
            <a:r>
              <a:rPr lang="en-US" dirty="0"/>
              <a:t>Add social dimensions</a:t>
            </a:r>
          </a:p>
          <a:p>
            <a:r>
              <a:rPr lang="en-US" dirty="0"/>
              <a:t>Record distance walked &amp; time spent</a:t>
            </a:r>
          </a:p>
          <a:p>
            <a:r>
              <a:rPr lang="en-US" dirty="0"/>
              <a:t>Maintain automatic diary to support self monitoring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705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194E-2356-4967-A667-E1D9886E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1862"/>
          </a:xfrm>
        </p:spPr>
        <p:txBody>
          <a:bodyPr>
            <a:normAutofit/>
          </a:bodyPr>
          <a:lstStyle/>
          <a:p>
            <a:pPr algn="ctr"/>
            <a:r>
              <a:rPr lang="en-US" sz="15000" dirty="0"/>
              <a:t>Thank you</a:t>
            </a:r>
            <a:endParaRPr lang="LID4096" sz="15000" dirty="0"/>
          </a:p>
        </p:txBody>
      </p:sp>
    </p:spTree>
    <p:extLst>
      <p:ext uri="{BB962C8B-B14F-4D97-AF65-F5344CB8AC3E}">
        <p14:creationId xmlns:p14="http://schemas.microsoft.com/office/powerpoint/2010/main" val="81079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37C6-5460-49AD-971F-9FE6E102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Star Trek: Bridge Crew (Red Storm Ent, 2017)</a:t>
            </a:r>
            <a:endParaRPr lang="LID4096" dirty="0"/>
          </a:p>
        </p:txBody>
      </p:sp>
      <p:pic>
        <p:nvPicPr>
          <p:cNvPr id="5" name="Content Placeholder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B7A36F9-C2AE-48B8-BF14-497E914F0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0" y="1690688"/>
            <a:ext cx="3634740" cy="2144395"/>
          </a:xfrm>
        </p:spPr>
      </p:pic>
      <p:pic>
        <p:nvPicPr>
          <p:cNvPr id="8" name="Picture 7" descr="People in a room&#10;&#10;Description automatically generated">
            <a:extLst>
              <a:ext uri="{FF2B5EF4-FFF2-40B4-BE49-F238E27FC236}">
                <a16:creationId xmlns:a16="http://schemas.microsoft.com/office/drawing/2014/main" id="{426E2DED-F207-4DE1-B63D-415C9C56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0" y="4343082"/>
            <a:ext cx="3634740" cy="2144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23564F-67E9-4456-91D7-46D0D32860D1}"/>
              </a:ext>
            </a:extLst>
          </p:cNvPr>
          <p:cNvSpPr txBox="1"/>
          <p:nvPr/>
        </p:nvSpPr>
        <p:spPr>
          <a:xfrm>
            <a:off x="510540" y="2065368"/>
            <a:ext cx="637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Multiplayer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Multi VR headsets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Physically at distant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Team game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lvl="1"/>
            <a:r>
              <a:rPr 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https://www.youtube.com/watch?v=Vy4nfSwpNMA</a:t>
            </a:r>
            <a:endParaRPr lang="en-US" sz="1000" dirty="0"/>
          </a:p>
          <a:p>
            <a:pPr lvl="1"/>
            <a:endParaRPr lang="en-US" sz="1000" dirty="0"/>
          </a:p>
          <a:p>
            <a:pPr lvl="1"/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https://www.androidcentral.com/you-can-be-captain-upcoming-vr-game-star-trek-bridge-crew</a:t>
            </a:r>
            <a:endParaRPr lang="en-US" sz="1000" dirty="0"/>
          </a:p>
          <a:p>
            <a:pPr lvl="1"/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8911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24F2-B047-43B8-B670-D4941B79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Sky Invaders</a:t>
            </a:r>
            <a:endParaRPr lang="LID4096" dirty="0"/>
          </a:p>
        </p:txBody>
      </p:sp>
      <p:pic>
        <p:nvPicPr>
          <p:cNvPr id="5" name="Content Placeholder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8C342D67-F612-4DC9-822E-E5271669C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82" y="2116207"/>
            <a:ext cx="4517310" cy="27699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F762B-1E79-44AF-B7AF-EFE36E05D092}"/>
              </a:ext>
            </a:extLst>
          </p:cNvPr>
          <p:cNvSpPr txBox="1"/>
          <p:nvPr/>
        </p:nvSpPr>
        <p:spPr>
          <a:xfrm>
            <a:off x="612408" y="2116207"/>
            <a:ext cx="603114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Multiplayer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Augmented Reality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Outdoor game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hardware with several sensors</a:t>
            </a:r>
          </a:p>
          <a:p>
            <a:pPr lvl="1"/>
            <a:endParaRPr lang="en-US" sz="3600" dirty="0"/>
          </a:p>
          <a:p>
            <a:pPr lvl="1"/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https://www.complex.com/pop-culture/2012/02/the-10-coolest-augmented-reality-apps/</a:t>
            </a:r>
            <a:endParaRPr lang="en-US" sz="1000" dirty="0"/>
          </a:p>
          <a:p>
            <a:pPr lvl="1"/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3868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12A9-918F-41F8-BF48-0B451864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Issues</a:t>
            </a:r>
            <a:endParaRPr lang="LID4096" dirty="0"/>
          </a:p>
        </p:txBody>
      </p:sp>
      <p:pic>
        <p:nvPicPr>
          <p:cNvPr id="7" name="Content Placeholder 6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AEC96721-3150-4632-BC30-D69E718BA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501140"/>
            <a:ext cx="3429000" cy="192786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399BE3-E13E-4C92-B6BB-203DDAEBD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0"/>
          <a:stretch/>
        </p:blipFill>
        <p:spPr>
          <a:xfrm>
            <a:off x="838200" y="3874498"/>
            <a:ext cx="3429000" cy="1927860"/>
          </a:xfrm>
          <a:prstGeom prst="rect">
            <a:avLst/>
          </a:prstGeom>
        </p:spPr>
      </p:pic>
      <p:pic>
        <p:nvPicPr>
          <p:cNvPr id="6" name="Picture 5" descr="A close up of a box&#10;&#10;Description automatically generated">
            <a:extLst>
              <a:ext uri="{FF2B5EF4-FFF2-40B4-BE49-F238E27FC236}">
                <a16:creationId xmlns:a16="http://schemas.microsoft.com/office/drawing/2014/main" id="{8953D337-6022-4105-8C93-557F40BDA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1" y="3874498"/>
            <a:ext cx="3428999" cy="19278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5E2FA1-7B61-496B-912C-6DE6F1DC1A68}"/>
              </a:ext>
            </a:extLst>
          </p:cNvPr>
          <p:cNvSpPr txBox="1"/>
          <p:nvPr/>
        </p:nvSpPr>
        <p:spPr>
          <a:xfrm>
            <a:off x="7810500" y="6027938"/>
            <a:ext cx="3428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https://www.privateschoolreview.com/blog/which-is-the-most-expensive-private-school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B2A67-C176-449B-B462-BC75ECFB7BDE}"/>
              </a:ext>
            </a:extLst>
          </p:cNvPr>
          <p:cNvSpPr txBox="1"/>
          <p:nvPr/>
        </p:nvSpPr>
        <p:spPr>
          <a:xfrm>
            <a:off x="838200" y="6027938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https://www.dreamstime.com/two-plugs-unable-to-be-joined-together-incompatible-two-plugs-unable-to-be-joined-together-bad-team-work-communication-image121193705</a:t>
            </a:r>
            <a:endParaRPr lang="en-US" sz="1000" dirty="0"/>
          </a:p>
          <a:p>
            <a:endParaRPr lang="LID4096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7BD49-E63C-496E-9509-9C6292FEC79A}"/>
              </a:ext>
            </a:extLst>
          </p:cNvPr>
          <p:cNvSpPr txBox="1"/>
          <p:nvPr/>
        </p:nvSpPr>
        <p:spPr>
          <a:xfrm>
            <a:off x="4381500" y="3533313"/>
            <a:ext cx="342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http://www.affinityvr.com/top-vr-gadgets-2016/</a:t>
            </a:r>
            <a:endParaRPr lang="en-US" sz="1000" dirty="0"/>
          </a:p>
          <a:p>
            <a:endParaRPr lang="LID4096" sz="1000" dirty="0"/>
          </a:p>
        </p:txBody>
      </p:sp>
    </p:spTree>
    <p:extLst>
      <p:ext uri="{BB962C8B-B14F-4D97-AF65-F5344CB8AC3E}">
        <p14:creationId xmlns:p14="http://schemas.microsoft.com/office/powerpoint/2010/main" val="4407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D28F-E956-4487-9CB2-73783821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Proposed Game</a:t>
            </a:r>
            <a:endParaRPr lang="LID4096" dirty="0"/>
          </a:p>
        </p:txBody>
      </p:sp>
      <p:pic>
        <p:nvPicPr>
          <p:cNvPr id="5" name="Content Placeholder 4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9A012B28-05F4-4A34-A3E6-866E6367A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069607"/>
            <a:ext cx="4572000" cy="3429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B88E8-F3FA-4FEF-8CE3-34EC3A248FB9}"/>
              </a:ext>
            </a:extLst>
          </p:cNvPr>
          <p:cNvSpPr txBox="1"/>
          <p:nvPr/>
        </p:nvSpPr>
        <p:spPr>
          <a:xfrm>
            <a:off x="506028" y="2069607"/>
            <a:ext cx="55899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dirty="0"/>
              <a:t>Augmented Invaders</a:t>
            </a: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Smartphones (Android &amp; iOS)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Multiplayer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Mixed reality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First-person experience</a:t>
            </a:r>
          </a:p>
          <a:p>
            <a:pPr lvl="1"/>
            <a:endParaRPr lang="en-US" sz="2400" dirty="0"/>
          </a:p>
          <a:p>
            <a:pPr lvl="1"/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https://www.youtube.com/watch?v=TzdO7HgaNGo</a:t>
            </a:r>
            <a:endParaRPr lang="en-US" sz="10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1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CC90-F5E0-493B-BCB8-156C59D4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Design &amp; Concept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3C573-A796-4637-BB30-357487598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Easily accessible</a:t>
            </a:r>
          </a:p>
          <a:p>
            <a:pPr lvl="1"/>
            <a:r>
              <a:rPr lang="en-US" dirty="0"/>
              <a:t>GPS tracking</a:t>
            </a:r>
          </a:p>
          <a:p>
            <a:pPr lvl="1"/>
            <a:r>
              <a:rPr lang="en-US" dirty="0"/>
              <a:t>Free moving areas</a:t>
            </a:r>
          </a:p>
          <a:p>
            <a:pPr lvl="1"/>
            <a:r>
              <a:rPr lang="en-US" dirty="0"/>
              <a:t>Tutorial</a:t>
            </a:r>
          </a:p>
          <a:p>
            <a:pPr lvl="1"/>
            <a:r>
              <a:rPr lang="en-US" dirty="0"/>
              <a:t>Rendering via rear camera</a:t>
            </a:r>
          </a:p>
          <a:p>
            <a:pPr lvl="1"/>
            <a:r>
              <a:rPr lang="en-US" dirty="0"/>
              <a:t>Virtual alien drones</a:t>
            </a:r>
          </a:p>
          <a:p>
            <a:pPr lvl="1"/>
            <a:r>
              <a:rPr lang="en-US" dirty="0"/>
              <a:t>Augmented laser beams</a:t>
            </a:r>
          </a:p>
          <a:p>
            <a:pPr lvl="1"/>
            <a:r>
              <a:rPr lang="en-US" dirty="0"/>
              <a:t>Synchronization of drones &amp; beams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646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3F73-2450-466E-B05D-AC31B8EB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Implementation</a:t>
            </a:r>
            <a:endParaRPr lang="LID4096" dirty="0"/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76789778-4F46-4279-B39E-E6B4717386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37" y="3702959"/>
            <a:ext cx="3492442" cy="1964500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009CDE-DF9B-4807-B716-5EA0A4201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37" y="1690688"/>
            <a:ext cx="3492442" cy="1264831"/>
          </a:xfrm>
          <a:prstGeom prst="round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90CDB17-9037-464C-863D-0F36813B4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07" y="3702959"/>
            <a:ext cx="3492442" cy="1964500"/>
          </a:xfrm>
          <a:prstGeom prst="roundRect">
            <a:avLst/>
          </a:prstGeom>
        </p:spPr>
      </p:pic>
      <p:sp>
        <p:nvSpPr>
          <p:cNvPr id="14" name="Plus Sign 13">
            <a:extLst>
              <a:ext uri="{FF2B5EF4-FFF2-40B4-BE49-F238E27FC236}">
                <a16:creationId xmlns:a16="http://schemas.microsoft.com/office/drawing/2014/main" id="{806D8297-025F-40AC-A9DB-B22099F21F0D}"/>
              </a:ext>
            </a:extLst>
          </p:cNvPr>
          <p:cNvSpPr/>
          <p:nvPr/>
        </p:nvSpPr>
        <p:spPr>
          <a:xfrm>
            <a:off x="5861043" y="4228009"/>
            <a:ext cx="914400" cy="914400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55C640DD-D718-49BF-B051-EF0A9E0CF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07" y="1690688"/>
            <a:ext cx="3492442" cy="1104900"/>
          </a:xfrm>
          <a:prstGeom prst="roundRect">
            <a:avLst/>
          </a:prstGeom>
        </p:spPr>
      </p:pic>
      <p:sp>
        <p:nvSpPr>
          <p:cNvPr id="19" name="Plus Sign 18">
            <a:extLst>
              <a:ext uri="{FF2B5EF4-FFF2-40B4-BE49-F238E27FC236}">
                <a16:creationId xmlns:a16="http://schemas.microsoft.com/office/drawing/2014/main" id="{8A86C9D0-FBEC-455E-8412-286FAEFE1CF2}"/>
              </a:ext>
            </a:extLst>
          </p:cNvPr>
          <p:cNvSpPr/>
          <p:nvPr/>
        </p:nvSpPr>
        <p:spPr>
          <a:xfrm>
            <a:off x="5861043" y="1850273"/>
            <a:ext cx="914400" cy="914400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83DD54-EF1E-4326-82A2-39BFF941E23F}"/>
              </a:ext>
            </a:extLst>
          </p:cNvPr>
          <p:cNvSpPr txBox="1"/>
          <p:nvPr/>
        </p:nvSpPr>
        <p:spPr>
          <a:xfrm>
            <a:off x="1535837" y="2967736"/>
            <a:ext cx="374101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https://support.unity3d.com/hc/en-us</a:t>
            </a:r>
            <a:endParaRPr lang="en-US" sz="1000" dirty="0"/>
          </a:p>
          <a:p>
            <a:endParaRPr lang="LID4096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246E0A-B6DE-4CE6-A151-579684A8979F}"/>
              </a:ext>
            </a:extLst>
          </p:cNvPr>
          <p:cNvSpPr txBox="1"/>
          <p:nvPr/>
        </p:nvSpPr>
        <p:spPr>
          <a:xfrm>
            <a:off x="7608207" y="2967736"/>
            <a:ext cx="37410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https://www.percallgroup.com/en/ptc-vuforia-reseller-iot.php</a:t>
            </a:r>
            <a:endParaRPr lang="en-US" sz="1000" dirty="0"/>
          </a:p>
          <a:p>
            <a:endParaRPr lang="LID4096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3AF3E6-688F-4E9E-949E-09C5A6B021CD}"/>
              </a:ext>
            </a:extLst>
          </p:cNvPr>
          <p:cNvSpPr txBox="1"/>
          <p:nvPr/>
        </p:nvSpPr>
        <p:spPr>
          <a:xfrm>
            <a:off x="1535837" y="5836943"/>
            <a:ext cx="34924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https://blogs.unity3d.com/2018/08/02/evolving-multiplayer-games-beyond-unet/</a:t>
            </a:r>
            <a:endParaRPr lang="en-US" sz="1000" dirty="0"/>
          </a:p>
          <a:p>
            <a:endParaRPr lang="LID4096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A04F12-4510-48EC-8BE0-D17C21B66E67}"/>
              </a:ext>
            </a:extLst>
          </p:cNvPr>
          <p:cNvSpPr txBox="1"/>
          <p:nvPr/>
        </p:nvSpPr>
        <p:spPr>
          <a:xfrm>
            <a:off x="7794594" y="5729221"/>
            <a:ext cx="3306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https://www.freelancer.com/contest/GPS-tracking-service-company-Logo-design-387601-byentry-8712818</a:t>
            </a:r>
            <a:endParaRPr lang="en-US" sz="1000" dirty="0"/>
          </a:p>
          <a:p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39454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1115</Words>
  <Application>Microsoft Office PowerPoint</Application>
  <PresentationFormat>Widescreen</PresentationFormat>
  <Paragraphs>327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Augmented Invaders: A Mixed Reality Multiplayer Outdoor Game</vt:lpstr>
      <vt:lpstr>Augmented &amp; Mixed Reality</vt:lpstr>
      <vt:lpstr>The Playroom VR (Japan Studios, 2013)</vt:lpstr>
      <vt:lpstr>Star Trek: Bridge Crew (Red Storm Ent, 2017)</vt:lpstr>
      <vt:lpstr>Sky Invaders</vt:lpstr>
      <vt:lpstr>Issues</vt:lpstr>
      <vt:lpstr>Proposed Game</vt:lpstr>
      <vt:lpstr>Design &amp; Concept</vt:lpstr>
      <vt:lpstr>Implementation</vt:lpstr>
      <vt:lpstr>PowerPoint Presentation</vt:lpstr>
      <vt:lpstr>Turning the classis Snake mobile game into a location-based exergame that encourages walking</vt:lpstr>
      <vt:lpstr>Introduction</vt:lpstr>
      <vt:lpstr>Exergames</vt:lpstr>
      <vt:lpstr>Objectives</vt:lpstr>
      <vt:lpstr>Existing Exergames</vt:lpstr>
      <vt:lpstr>Existing Exergames</vt:lpstr>
      <vt:lpstr>Existing Exergame</vt:lpstr>
      <vt:lpstr>Existing Exergames (supplementary sensors)</vt:lpstr>
      <vt:lpstr>Existing Exergames (supplementary sensors)</vt:lpstr>
      <vt:lpstr>Evaluation Techniques</vt:lpstr>
      <vt:lpstr>Locosnake</vt:lpstr>
      <vt:lpstr>Game Concept</vt:lpstr>
      <vt:lpstr>User Interface</vt:lpstr>
      <vt:lpstr>User study</vt:lpstr>
      <vt:lpstr>User study</vt:lpstr>
      <vt:lpstr>Evaluation Measures</vt:lpstr>
      <vt:lpstr>Evaluation Measures</vt:lpstr>
      <vt:lpstr>Evaluation Procedure</vt:lpstr>
      <vt:lpstr>Results</vt:lpstr>
      <vt:lpstr>Correlations</vt:lpstr>
      <vt:lpstr>Open Questions</vt:lpstr>
      <vt:lpstr>Conclusion</vt:lpstr>
      <vt:lpstr>Future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Augmented Invaders: A Mixed Reality Multiplayer Outdoor Game</dc:title>
  <dc:creator>mhassanq1994@gmail.com</dc:creator>
  <cp:lastModifiedBy>Radu Mariescu-Istodor</cp:lastModifiedBy>
  <cp:revision>178</cp:revision>
  <dcterms:created xsi:type="dcterms:W3CDTF">2019-02-14T08:46:31Z</dcterms:created>
  <dcterms:modified xsi:type="dcterms:W3CDTF">2019-02-21T19:23:32Z</dcterms:modified>
</cp:coreProperties>
</file>