
<file path=[Content_Types].xml><?xml version="1.0" encoding="utf-8"?>
<Types xmlns="http://schemas.openxmlformats.org/package/2006/content-types">
  <Default Extension="emf" ContentType="image/x-emf"/>
  <Default Extension="jpeg" ContentType="image/jpeg"/>
  <Default Extension="jp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ppt/notesSlides/notesSlide19.xml" ContentType="application/vnd.openxmlformats-officedocument.presentationml.notesSlide+xml"/>
  <Override PartName="/ppt/notesSlides/notesSlide20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22.xml" ContentType="application/vnd.openxmlformats-officedocument.presentationml.notesSlid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notesSlides/notesSlide23.xml" ContentType="application/vnd.openxmlformats-officedocument.presentationml.notesSlide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24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28.xml" ContentType="application/vnd.openxmlformats-officedocument.presentationml.notesSlide+xml"/>
  <Override PartName="/ppt/notesSlides/notesSlide29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33.xml" ContentType="application/vnd.openxmlformats-officedocument.presentationml.notesSlide+xml"/>
  <Override PartName="/ppt/notesSlides/notesSlide34.xml" ContentType="application/vnd.openxmlformats-officedocument.presentationml.notesSlide+xml"/>
  <Override PartName="/ppt/notesSlides/notesSlide35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notesSlides/notesSlide36.xml" ContentType="application/vnd.openxmlformats-officedocument.presentationml.notesSlide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notesSlides/notesSlide37.xml" ContentType="application/vnd.openxmlformats-officedocument.presentationml.notesSlide+xml"/>
  <Override PartName="/ppt/notesSlides/notesSlide38.xml" ContentType="application/vnd.openxmlformats-officedocument.presentationml.notesSlide+xml"/>
  <Override PartName="/ppt/notesSlides/notesSlide39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41"/>
  </p:notesMasterIdLst>
  <p:sldIdLst>
    <p:sldId id="290" r:id="rId2"/>
    <p:sldId id="291" r:id="rId3"/>
    <p:sldId id="263" r:id="rId4"/>
    <p:sldId id="292" r:id="rId5"/>
    <p:sldId id="293" r:id="rId6"/>
    <p:sldId id="266" r:id="rId7"/>
    <p:sldId id="294" r:id="rId8"/>
    <p:sldId id="269" r:id="rId9"/>
    <p:sldId id="296" r:id="rId10"/>
    <p:sldId id="297" r:id="rId11"/>
    <p:sldId id="298" r:id="rId12"/>
    <p:sldId id="300" r:id="rId13"/>
    <p:sldId id="302" r:id="rId14"/>
    <p:sldId id="280" r:id="rId15"/>
    <p:sldId id="256" r:id="rId16"/>
    <p:sldId id="257" r:id="rId17"/>
    <p:sldId id="258" r:id="rId18"/>
    <p:sldId id="260" r:id="rId19"/>
    <p:sldId id="261" r:id="rId20"/>
    <p:sldId id="262" r:id="rId21"/>
    <p:sldId id="283" r:id="rId22"/>
    <p:sldId id="264" r:id="rId23"/>
    <p:sldId id="265" r:id="rId24"/>
    <p:sldId id="277" r:id="rId25"/>
    <p:sldId id="286" r:id="rId26"/>
    <p:sldId id="268" r:id="rId27"/>
    <p:sldId id="289" r:id="rId28"/>
    <p:sldId id="270" r:id="rId29"/>
    <p:sldId id="272" r:id="rId30"/>
    <p:sldId id="274" r:id="rId31"/>
    <p:sldId id="275" r:id="rId32"/>
    <p:sldId id="276" r:id="rId33"/>
    <p:sldId id="301" r:id="rId34"/>
    <p:sldId id="279" r:id="rId35"/>
    <p:sldId id="281" r:id="rId36"/>
    <p:sldId id="285" r:id="rId37"/>
    <p:sldId id="288" r:id="rId38"/>
    <p:sldId id="271" r:id="rId39"/>
    <p:sldId id="303" r:id="rId40"/>
  </p:sldIdLst>
  <p:sldSz cx="12192000" cy="6858000"/>
  <p:notesSz cx="6669088" cy="9872663"/>
  <p:defaultTextStyle>
    <a:defPPr>
      <a:defRPr lang="fi-FI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CCCC00"/>
    <a:srgbClr val="0000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6838" autoAdjust="0"/>
    <p:restoredTop sz="80494" autoAdjust="0"/>
  </p:normalViewPr>
  <p:slideViewPr>
    <p:cSldViewPr snapToGrid="0">
      <p:cViewPr varScale="1">
        <p:scale>
          <a:sx n="54" d="100"/>
          <a:sy n="54" d="100"/>
        </p:scale>
        <p:origin x="1080" y="44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viewProps" Target="viewProps.xml"/></Relationships>
</file>

<file path=ppt/diagrams/_rels/data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image" Target="../media/image38.jpg"/><Relationship Id="rId4" Type="http://schemas.openxmlformats.org/officeDocument/2006/relationships/image" Target="../media/image41.png"/></Relationships>
</file>

<file path=ppt/diagrams/_rels/drawing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jpeg"/><Relationship Id="rId2" Type="http://schemas.openxmlformats.org/officeDocument/2006/relationships/image" Target="../media/image39.png"/><Relationship Id="rId1" Type="http://schemas.openxmlformats.org/officeDocument/2006/relationships/image" Target="../media/image38.jpg"/><Relationship Id="rId4" Type="http://schemas.openxmlformats.org/officeDocument/2006/relationships/image" Target="../media/image41.png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2">
  <dgm:title val=""/>
  <dgm:desc val=""/>
  <dgm:catLst>
    <dgm:cat type="colorful" pri="10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2"/>
      <a:schemeClr val="accent3"/>
    </dgm:fillClrLst>
    <dgm:linClrLst>
      <a:schemeClr val="accent2"/>
      <a:schemeClr val="accent3"/>
    </dgm:linClrLst>
    <dgm:effectClrLst/>
    <dgm:txLinClrLst/>
    <dgm:txFillClrLst/>
    <dgm:txEffectClrLst/>
  </dgm:styleLbl>
  <dgm:styleLbl name="lnNode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2">
        <a:alpha val="50000"/>
      </a:schemeClr>
      <a:schemeClr val="accent3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2">
        <a:tint val="50000"/>
      </a:schemeClr>
      <a:schemeClr val="accent3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2">
        <a:tint val="50000"/>
      </a:schemeClr>
      <a:schemeClr val="accent3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f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>
      <a:schemeClr val="accent2"/>
      <a:schemeClr val="accent3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/>
    <dgm:linClrLst>
      <a:schemeClr val="accent2"/>
      <a:schemeClr val="accent3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2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1">
    <dgm:fillClrLst meth="repeat">
      <a:schemeClr val="accent3"/>
    </dgm:fillClrLst>
    <dgm:linClrLst meth="repeat">
      <a:schemeClr val="lt1">
        <a:shade val="80000"/>
      </a:schemeClr>
    </dgm:linClrLst>
    <dgm:effectClrLst/>
    <dgm:txLinClrLst/>
    <dgm:txFillClrLst/>
    <dgm:txEffectClrLst/>
  </dgm:styleLbl>
  <dgm:styleLbl name="asst2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2">
        <a:tint val="9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2">
        <a:tint val="7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2">
        <a:tint val="50000"/>
      </a:schemeClr>
    </dgm:fillClrLst>
    <dgm:linClrLst meth="repeat">
      <a:schemeClr val="accent5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2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>
      <a:schemeClr val="accent2"/>
      <a:schemeClr val="accent3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>
      <a:schemeClr val="accent2">
        <a:tint val="40000"/>
        <a:alpha val="90000"/>
      </a:schemeClr>
      <a:schemeClr val="accent3">
        <a:tint val="40000"/>
        <a:alpha val="90000"/>
      </a:schemeClr>
    </dgm:fillClrLst>
    <dgm:linClrLst>
      <a:schemeClr val="accent2">
        <a:tint val="40000"/>
        <a:alpha val="90000"/>
      </a:schemeClr>
      <a:schemeClr val="accent3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5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2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18/5/colors/Iconchunking_neutralicontext_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bg1"/>
    </dgm:fillClrLst>
    <dgm:linClrLst meth="repeat">
      <a:schemeClr val="lt1">
        <a:alpha val="0"/>
      </a:schemeClr>
    </dgm:linClrLst>
    <dgm:effectClrLst/>
    <dgm:txLinClrLst/>
    <dgm:txFillClrLst meth="repeat">
      <a:schemeClr val="dk1"/>
    </dgm:txFillClrLst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>
        <a:alpha val="0"/>
      </a:schemeClr>
    </dgm:linClrLst>
    <dgm:effectClrLst/>
    <dgm:txLinClrLst/>
    <dgm:txFillClrLst/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bg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EDBDFFF-34A1-4362-8696-2DDCD29B7861}" type="doc">
      <dgm:prSet loTypeId="urn:microsoft.com/office/officeart/2016/7/layout/LinearArrowProcessNumbered" loCatId="process" qsTypeId="urn:microsoft.com/office/officeart/2005/8/quickstyle/simple4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4C4825B-2E2D-45A9-B7D7-0A9CD13977AC}">
      <dgm:prSet custT="1"/>
      <dgm:spPr/>
      <dgm:t>
        <a:bodyPr/>
        <a:lstStyle/>
        <a:p>
          <a:pPr>
            <a:defRPr cap="all"/>
          </a:pPr>
          <a:endParaRPr lang="en-US" sz="2400" cap="none" dirty="0"/>
        </a:p>
        <a:p>
          <a:pPr>
            <a:defRPr cap="all"/>
          </a:pPr>
          <a:r>
            <a:rPr lang="en-US" sz="2400" cap="none" dirty="0"/>
            <a:t>Derive representative tag for each location cluster</a:t>
          </a:r>
        </a:p>
      </dgm:t>
    </dgm:pt>
    <dgm:pt modelId="{4896DF56-F452-4016-8EE1-BE0B6988AE74}" type="parTrans" cxnId="{1386E45D-F0E3-47FF-827E-6E4DA8178649}">
      <dgm:prSet/>
      <dgm:spPr/>
      <dgm:t>
        <a:bodyPr/>
        <a:lstStyle/>
        <a:p>
          <a:endParaRPr lang="en-US"/>
        </a:p>
      </dgm:t>
    </dgm:pt>
    <dgm:pt modelId="{2C31B6ED-BD9D-4206-89C5-3D5553BF4045}" type="sibTrans" cxnId="{1386E45D-F0E3-47FF-827E-6E4DA8178649}">
      <dgm:prSet phldrT="1"/>
      <dgm:spPr/>
      <dgm:t>
        <a:bodyPr/>
        <a:lstStyle/>
        <a:p>
          <a:r>
            <a:rPr lang="en-US" dirty="0"/>
            <a:t>1</a:t>
          </a:r>
        </a:p>
      </dgm:t>
    </dgm:pt>
    <dgm:pt modelId="{09FC30DD-EC70-492E-AD59-6DEB176FC4F6}">
      <dgm:prSet/>
      <dgm:spPr/>
      <dgm:t>
        <a:bodyPr/>
        <a:lstStyle/>
        <a:p>
          <a:pPr>
            <a:defRPr cap="all"/>
          </a:pPr>
          <a:endParaRPr lang="en-US" cap="none" dirty="0"/>
        </a:p>
        <a:p>
          <a:pPr>
            <a:defRPr cap="all"/>
          </a:pPr>
          <a:r>
            <a:rPr lang="en-US" cap="none" dirty="0"/>
            <a:t>Extract POIS using webservices, like Google Places</a:t>
          </a:r>
        </a:p>
      </dgm:t>
    </dgm:pt>
    <dgm:pt modelId="{15D2C416-8B05-41AD-A7FF-E70360FCDEF0}" type="parTrans" cxnId="{6751D76C-1289-4633-BC07-331344464DF5}">
      <dgm:prSet/>
      <dgm:spPr/>
      <dgm:t>
        <a:bodyPr/>
        <a:lstStyle/>
        <a:p>
          <a:endParaRPr lang="en-US"/>
        </a:p>
      </dgm:t>
    </dgm:pt>
    <dgm:pt modelId="{8193E3A8-1356-42C1-8909-A6930D430EE5}" type="sibTrans" cxnId="{6751D76C-1289-4633-BC07-331344464DF5}">
      <dgm:prSet phldrT="5"/>
      <dgm:spPr/>
      <dgm:t>
        <a:bodyPr/>
        <a:lstStyle/>
        <a:p>
          <a:r>
            <a:rPr lang="en-US" dirty="0"/>
            <a:t>2</a:t>
          </a:r>
        </a:p>
      </dgm:t>
    </dgm:pt>
    <dgm:pt modelId="{8B28D523-70DF-4773-80E1-5B5EEBF892DA}" type="pres">
      <dgm:prSet presAssocID="{3EDBDFFF-34A1-4362-8696-2DDCD29B7861}" presName="linearFlow" presStyleCnt="0">
        <dgm:presLayoutVars>
          <dgm:dir/>
          <dgm:animLvl val="lvl"/>
          <dgm:resizeHandles val="exact"/>
        </dgm:presLayoutVars>
      </dgm:prSet>
      <dgm:spPr/>
    </dgm:pt>
    <dgm:pt modelId="{32ADF8CC-1E0F-4E95-9550-F24929B90D85}" type="pres">
      <dgm:prSet presAssocID="{A4C4825B-2E2D-45A9-B7D7-0A9CD13977AC}" presName="compositeNode" presStyleCnt="0"/>
      <dgm:spPr/>
    </dgm:pt>
    <dgm:pt modelId="{4CE76500-5C59-4B1D-997F-6802AC6938F7}" type="pres">
      <dgm:prSet presAssocID="{A4C4825B-2E2D-45A9-B7D7-0A9CD13977AC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04A25F3D-22BE-4AD2-AB99-98BE3858D1C1}" type="pres">
      <dgm:prSet presAssocID="{A4C4825B-2E2D-45A9-B7D7-0A9CD13977AC}" presName="parSh" presStyleCnt="0"/>
      <dgm:spPr/>
    </dgm:pt>
    <dgm:pt modelId="{95E9861D-2C58-42B4-B43B-D0EFA0A453CF}" type="pres">
      <dgm:prSet presAssocID="{A4C4825B-2E2D-45A9-B7D7-0A9CD13977AC}" presName="lineNode" presStyleLbl="alignAccFollowNode1" presStyleIdx="0" presStyleCnt="6"/>
      <dgm:spPr/>
    </dgm:pt>
    <dgm:pt modelId="{AC375258-165F-4371-A4AF-78B664BBAA13}" type="pres">
      <dgm:prSet presAssocID="{A4C4825B-2E2D-45A9-B7D7-0A9CD13977AC}" presName="lineArrowNode" presStyleLbl="alignAccFollowNode1" presStyleIdx="1" presStyleCnt="6"/>
      <dgm:spPr/>
    </dgm:pt>
    <dgm:pt modelId="{1A8CD5A0-AD6A-43EA-81B6-64D6699FB527}" type="pres">
      <dgm:prSet presAssocID="{2C31B6ED-BD9D-4206-89C5-3D5553BF4045}" presName="sibTransNodeCircle" presStyleLbl="alignNode1" presStyleIdx="0" presStyleCnt="2">
        <dgm:presLayoutVars>
          <dgm:chMax val="0"/>
          <dgm:bulletEnabled/>
        </dgm:presLayoutVars>
      </dgm:prSet>
      <dgm:spPr/>
    </dgm:pt>
    <dgm:pt modelId="{28E887F8-B0FF-471D-8E11-A3A7FD8DD479}" type="pres">
      <dgm:prSet presAssocID="{2C31B6ED-BD9D-4206-89C5-3D5553BF4045}" presName="spacerBetweenCircleAndCallout" presStyleCnt="0">
        <dgm:presLayoutVars/>
      </dgm:prSet>
      <dgm:spPr/>
    </dgm:pt>
    <dgm:pt modelId="{C96D5A9D-C5AF-42BD-AA15-43527CAC7401}" type="pres">
      <dgm:prSet presAssocID="{A4C4825B-2E2D-45A9-B7D7-0A9CD13977AC}" presName="nodeText" presStyleLbl="alignAccFollowNode1" presStyleIdx="2" presStyleCnt="6">
        <dgm:presLayoutVars>
          <dgm:bulletEnabled val="1"/>
        </dgm:presLayoutVars>
      </dgm:prSet>
      <dgm:spPr/>
    </dgm:pt>
    <dgm:pt modelId="{0ADE9B29-7302-4895-9CB4-7B74756AC91F}" type="pres">
      <dgm:prSet presAssocID="{2C31B6ED-BD9D-4206-89C5-3D5553BF4045}" presName="sibTransComposite" presStyleCnt="0"/>
      <dgm:spPr/>
    </dgm:pt>
    <dgm:pt modelId="{86030A71-4AAB-4CEB-97E3-1AB479CEC3C0}" type="pres">
      <dgm:prSet presAssocID="{09FC30DD-EC70-492E-AD59-6DEB176FC4F6}" presName="compositeNode" presStyleCnt="0"/>
      <dgm:spPr/>
    </dgm:pt>
    <dgm:pt modelId="{9B7BB1DD-0628-4192-B5AC-B91E55D7DA66}" type="pres">
      <dgm:prSet presAssocID="{09FC30DD-EC70-492E-AD59-6DEB176FC4F6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D47FD6B0-529A-480E-AD07-02FFFCB2BA9B}" type="pres">
      <dgm:prSet presAssocID="{09FC30DD-EC70-492E-AD59-6DEB176FC4F6}" presName="parSh" presStyleCnt="0"/>
      <dgm:spPr/>
    </dgm:pt>
    <dgm:pt modelId="{DA4C1EBE-BF7A-4402-B5D8-6BB3F9B4416A}" type="pres">
      <dgm:prSet presAssocID="{09FC30DD-EC70-492E-AD59-6DEB176FC4F6}" presName="lineNode" presStyleLbl="alignAccFollowNode1" presStyleIdx="3" presStyleCnt="6"/>
      <dgm:spPr/>
    </dgm:pt>
    <dgm:pt modelId="{AD6ADA24-E7FF-4444-9105-F7BBEB0A6E13}" type="pres">
      <dgm:prSet presAssocID="{09FC30DD-EC70-492E-AD59-6DEB176FC4F6}" presName="lineArrowNode" presStyleLbl="alignAccFollowNode1" presStyleIdx="4" presStyleCnt="6"/>
      <dgm:spPr/>
    </dgm:pt>
    <dgm:pt modelId="{092534A6-B7F4-4D2B-9567-BCE500D07635}" type="pres">
      <dgm:prSet presAssocID="{8193E3A8-1356-42C1-8909-A6930D430EE5}" presName="sibTransNodeCircle" presStyleLbl="alignNode1" presStyleIdx="1" presStyleCnt="2" custLinFactNeighborX="31412" custLinFactNeighborY="-4487">
        <dgm:presLayoutVars>
          <dgm:chMax val="0"/>
          <dgm:bulletEnabled/>
        </dgm:presLayoutVars>
      </dgm:prSet>
      <dgm:spPr/>
    </dgm:pt>
    <dgm:pt modelId="{3FF45F97-12EF-4366-85F0-36AF528AB800}" type="pres">
      <dgm:prSet presAssocID="{8193E3A8-1356-42C1-8909-A6930D430EE5}" presName="spacerBetweenCircleAndCallout" presStyleCnt="0">
        <dgm:presLayoutVars/>
      </dgm:prSet>
      <dgm:spPr/>
    </dgm:pt>
    <dgm:pt modelId="{929F496D-F08A-46C4-916B-190416D694BC}" type="pres">
      <dgm:prSet presAssocID="{09FC30DD-EC70-492E-AD59-6DEB176FC4F6}" presName="nodeText" presStyleLbl="alignAccFollowNode1" presStyleIdx="5" presStyleCnt="6" custLinFactNeighborX="11192" custLinFactNeighborY="-2037">
        <dgm:presLayoutVars>
          <dgm:bulletEnabled val="1"/>
        </dgm:presLayoutVars>
      </dgm:prSet>
      <dgm:spPr/>
    </dgm:pt>
  </dgm:ptLst>
  <dgm:cxnLst>
    <dgm:cxn modelId="{D685D808-2CC6-4608-A69A-CA9E3B4C15E1}" type="presOf" srcId="{3EDBDFFF-34A1-4362-8696-2DDCD29B7861}" destId="{8B28D523-70DF-4773-80E1-5B5EEBF892DA}" srcOrd="0" destOrd="0" presId="urn:microsoft.com/office/officeart/2016/7/layout/LinearArrowProcessNumbered"/>
    <dgm:cxn modelId="{1386E45D-F0E3-47FF-827E-6E4DA8178649}" srcId="{3EDBDFFF-34A1-4362-8696-2DDCD29B7861}" destId="{A4C4825B-2E2D-45A9-B7D7-0A9CD13977AC}" srcOrd="0" destOrd="0" parTransId="{4896DF56-F452-4016-8EE1-BE0B6988AE74}" sibTransId="{2C31B6ED-BD9D-4206-89C5-3D5553BF4045}"/>
    <dgm:cxn modelId="{6751D76C-1289-4633-BC07-331344464DF5}" srcId="{3EDBDFFF-34A1-4362-8696-2DDCD29B7861}" destId="{09FC30DD-EC70-492E-AD59-6DEB176FC4F6}" srcOrd="1" destOrd="0" parTransId="{15D2C416-8B05-41AD-A7FF-E70360FCDEF0}" sibTransId="{8193E3A8-1356-42C1-8909-A6930D430EE5}"/>
    <dgm:cxn modelId="{D28A2451-D586-4724-BD10-793AF5061FDB}" type="presOf" srcId="{A4C4825B-2E2D-45A9-B7D7-0A9CD13977AC}" destId="{C96D5A9D-C5AF-42BD-AA15-43527CAC7401}" srcOrd="0" destOrd="0" presId="urn:microsoft.com/office/officeart/2016/7/layout/LinearArrowProcessNumbered"/>
    <dgm:cxn modelId="{751515AE-9075-4723-9515-C3F64FCF082B}" type="presOf" srcId="{09FC30DD-EC70-492E-AD59-6DEB176FC4F6}" destId="{929F496D-F08A-46C4-916B-190416D694BC}" srcOrd="0" destOrd="0" presId="urn:microsoft.com/office/officeart/2016/7/layout/LinearArrowProcessNumbered"/>
    <dgm:cxn modelId="{1CB076C4-B2BE-4910-A5A3-1C0F66C93710}" type="presOf" srcId="{8193E3A8-1356-42C1-8909-A6930D430EE5}" destId="{092534A6-B7F4-4D2B-9567-BCE500D07635}" srcOrd="0" destOrd="0" presId="urn:microsoft.com/office/officeart/2016/7/layout/LinearArrowProcessNumbered"/>
    <dgm:cxn modelId="{65D9D8E8-767F-4E87-9104-BD9F7E83F3F7}" type="presOf" srcId="{2C31B6ED-BD9D-4206-89C5-3D5553BF4045}" destId="{1A8CD5A0-AD6A-43EA-81B6-64D6699FB527}" srcOrd="0" destOrd="0" presId="urn:microsoft.com/office/officeart/2016/7/layout/LinearArrowProcessNumbered"/>
    <dgm:cxn modelId="{1F669B4D-7205-44F4-A8E6-8DC3FABEAF1D}" type="presParOf" srcId="{8B28D523-70DF-4773-80E1-5B5EEBF892DA}" destId="{32ADF8CC-1E0F-4E95-9550-F24929B90D85}" srcOrd="0" destOrd="0" presId="urn:microsoft.com/office/officeart/2016/7/layout/LinearArrowProcessNumbered"/>
    <dgm:cxn modelId="{2A4563BD-9650-49F4-A7C0-63ADF8475415}" type="presParOf" srcId="{32ADF8CC-1E0F-4E95-9550-F24929B90D85}" destId="{4CE76500-5C59-4B1D-997F-6802AC6938F7}" srcOrd="0" destOrd="0" presId="urn:microsoft.com/office/officeart/2016/7/layout/LinearArrowProcessNumbered"/>
    <dgm:cxn modelId="{8CD964ED-6C66-4A3B-8A51-5794035EFCBA}" type="presParOf" srcId="{32ADF8CC-1E0F-4E95-9550-F24929B90D85}" destId="{04A25F3D-22BE-4AD2-AB99-98BE3858D1C1}" srcOrd="1" destOrd="0" presId="urn:microsoft.com/office/officeart/2016/7/layout/LinearArrowProcessNumbered"/>
    <dgm:cxn modelId="{E2713FB9-6A2B-4466-A595-0B22779919D2}" type="presParOf" srcId="{04A25F3D-22BE-4AD2-AB99-98BE3858D1C1}" destId="{95E9861D-2C58-42B4-B43B-D0EFA0A453CF}" srcOrd="0" destOrd="0" presId="urn:microsoft.com/office/officeart/2016/7/layout/LinearArrowProcessNumbered"/>
    <dgm:cxn modelId="{7AED7897-533C-47E9-9F36-096856C1B563}" type="presParOf" srcId="{04A25F3D-22BE-4AD2-AB99-98BE3858D1C1}" destId="{AC375258-165F-4371-A4AF-78B664BBAA13}" srcOrd="1" destOrd="0" presId="urn:microsoft.com/office/officeart/2016/7/layout/LinearArrowProcessNumbered"/>
    <dgm:cxn modelId="{F06DC456-1492-4D01-A9F2-ABA8F8B302B5}" type="presParOf" srcId="{04A25F3D-22BE-4AD2-AB99-98BE3858D1C1}" destId="{1A8CD5A0-AD6A-43EA-81B6-64D6699FB527}" srcOrd="2" destOrd="0" presId="urn:microsoft.com/office/officeart/2016/7/layout/LinearArrowProcessNumbered"/>
    <dgm:cxn modelId="{1ABB016F-8A87-4851-9E94-C360EB2A54C1}" type="presParOf" srcId="{04A25F3D-22BE-4AD2-AB99-98BE3858D1C1}" destId="{28E887F8-B0FF-471D-8E11-A3A7FD8DD479}" srcOrd="3" destOrd="0" presId="urn:microsoft.com/office/officeart/2016/7/layout/LinearArrowProcessNumbered"/>
    <dgm:cxn modelId="{33D4ED39-2754-419D-88EF-5B8AA52B973E}" type="presParOf" srcId="{32ADF8CC-1E0F-4E95-9550-F24929B90D85}" destId="{C96D5A9D-C5AF-42BD-AA15-43527CAC7401}" srcOrd="2" destOrd="0" presId="urn:microsoft.com/office/officeart/2016/7/layout/LinearArrowProcessNumbered"/>
    <dgm:cxn modelId="{4A13890E-CBCD-4A8E-8829-18DCB6E41A0A}" type="presParOf" srcId="{8B28D523-70DF-4773-80E1-5B5EEBF892DA}" destId="{0ADE9B29-7302-4895-9CB4-7B74756AC91F}" srcOrd="1" destOrd="0" presId="urn:microsoft.com/office/officeart/2016/7/layout/LinearArrowProcessNumbered"/>
    <dgm:cxn modelId="{6F387931-9AF2-4E35-B60B-4C86384102E4}" type="presParOf" srcId="{8B28D523-70DF-4773-80E1-5B5EEBF892DA}" destId="{86030A71-4AAB-4CEB-97E3-1AB479CEC3C0}" srcOrd="2" destOrd="0" presId="urn:microsoft.com/office/officeart/2016/7/layout/LinearArrowProcessNumbered"/>
    <dgm:cxn modelId="{09B34AFD-F454-4CBA-9573-8AF078DCD2B0}" type="presParOf" srcId="{86030A71-4AAB-4CEB-97E3-1AB479CEC3C0}" destId="{9B7BB1DD-0628-4192-B5AC-B91E55D7DA66}" srcOrd="0" destOrd="0" presId="urn:microsoft.com/office/officeart/2016/7/layout/LinearArrowProcessNumbered"/>
    <dgm:cxn modelId="{AD448A3C-F3EB-42D1-A7CE-D91F58D93C10}" type="presParOf" srcId="{86030A71-4AAB-4CEB-97E3-1AB479CEC3C0}" destId="{D47FD6B0-529A-480E-AD07-02FFFCB2BA9B}" srcOrd="1" destOrd="0" presId="urn:microsoft.com/office/officeart/2016/7/layout/LinearArrowProcessNumbered"/>
    <dgm:cxn modelId="{B6422D4F-B2DA-4A35-B206-1C91C440505A}" type="presParOf" srcId="{D47FD6B0-529A-480E-AD07-02FFFCB2BA9B}" destId="{DA4C1EBE-BF7A-4402-B5D8-6BB3F9B4416A}" srcOrd="0" destOrd="0" presId="urn:microsoft.com/office/officeart/2016/7/layout/LinearArrowProcessNumbered"/>
    <dgm:cxn modelId="{EC86B3A2-7C6D-4596-8E75-E099DDBEE97C}" type="presParOf" srcId="{D47FD6B0-529A-480E-AD07-02FFFCB2BA9B}" destId="{AD6ADA24-E7FF-4444-9105-F7BBEB0A6E13}" srcOrd="1" destOrd="0" presId="urn:microsoft.com/office/officeart/2016/7/layout/LinearArrowProcessNumbered"/>
    <dgm:cxn modelId="{556B5F25-4CFB-488D-A253-35AEB46679A7}" type="presParOf" srcId="{D47FD6B0-529A-480E-AD07-02FFFCB2BA9B}" destId="{092534A6-B7F4-4D2B-9567-BCE500D07635}" srcOrd="2" destOrd="0" presId="urn:microsoft.com/office/officeart/2016/7/layout/LinearArrowProcessNumbered"/>
    <dgm:cxn modelId="{5AC3F478-3355-4CDD-8A06-90D41A0AE622}" type="presParOf" srcId="{D47FD6B0-529A-480E-AD07-02FFFCB2BA9B}" destId="{3FF45F97-12EF-4366-85F0-36AF528AB800}" srcOrd="3" destOrd="0" presId="urn:microsoft.com/office/officeart/2016/7/layout/LinearArrowProcessNumbered"/>
    <dgm:cxn modelId="{16919E62-9CD3-41D3-BFE9-449E6D919803}" type="presParOf" srcId="{86030A71-4AAB-4CEB-97E3-1AB479CEC3C0}" destId="{929F496D-F08A-46C4-916B-190416D694BC}" srcOrd="2" destOrd="0" presId="urn:microsoft.com/office/officeart/2016/7/layout/LinearArrow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E16C4D24-C042-4103-99B8-4C48B51BAD5A}" type="doc">
      <dgm:prSet loTypeId="urn:microsoft.com/office/officeart/2016/7/layout/BasicProcessNew" loCatId="process" qsTypeId="urn:microsoft.com/office/officeart/2005/8/quickstyle/simple2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C20D0C87-DFE8-4A4E-B671-2F785AC65855}">
      <dgm:prSet/>
      <dgm:spPr/>
      <dgm:t>
        <a:bodyPr/>
        <a:lstStyle/>
        <a:p>
          <a:r>
            <a:rPr lang="fi-FI" dirty="0" err="1"/>
            <a:t>Build</a:t>
          </a:r>
          <a:r>
            <a:rPr lang="fi-FI" dirty="0"/>
            <a:t> </a:t>
          </a:r>
          <a:r>
            <a:rPr lang="fi-FI" dirty="0" err="1"/>
            <a:t>profile</a:t>
          </a:r>
          <a:r>
            <a:rPr lang="fi-FI" dirty="0"/>
            <a:t> of locations and </a:t>
          </a:r>
          <a:r>
            <a:rPr lang="fi-FI" dirty="0" err="1"/>
            <a:t>users</a:t>
          </a:r>
          <a:endParaRPr lang="en-US" dirty="0"/>
        </a:p>
      </dgm:t>
    </dgm:pt>
    <dgm:pt modelId="{D7D448AD-169D-4BDC-9808-B2C3C080C2CE}" type="parTrans" cxnId="{98CEB5E0-6D46-4351-A98E-D5D5581B950C}">
      <dgm:prSet/>
      <dgm:spPr/>
      <dgm:t>
        <a:bodyPr/>
        <a:lstStyle/>
        <a:p>
          <a:endParaRPr lang="en-US"/>
        </a:p>
      </dgm:t>
    </dgm:pt>
    <dgm:pt modelId="{0381DE1F-3DD8-4FD6-8C69-AE72687A6FE7}" type="sibTrans" cxnId="{98CEB5E0-6D46-4351-A98E-D5D5581B950C}">
      <dgm:prSet/>
      <dgm:spPr/>
      <dgm:t>
        <a:bodyPr/>
        <a:lstStyle/>
        <a:p>
          <a:endParaRPr lang="en-US"/>
        </a:p>
      </dgm:t>
    </dgm:pt>
    <dgm:pt modelId="{CF1E957D-46CD-4B21-8868-0E3B6D0D831C}">
      <dgm:prSet/>
      <dgm:spPr/>
      <dgm:t>
        <a:bodyPr/>
        <a:lstStyle/>
        <a:p>
          <a:pPr>
            <a:lnSpc>
              <a:spcPct val="100000"/>
            </a:lnSpc>
          </a:pPr>
          <a:r>
            <a:rPr lang="fi-FI" dirty="0"/>
            <a:t>User-</a:t>
          </a:r>
          <a:r>
            <a:rPr lang="fi-FI" dirty="0" err="1"/>
            <a:t>Location</a:t>
          </a:r>
          <a:r>
            <a:rPr lang="fi-FI" dirty="0"/>
            <a:t> </a:t>
          </a:r>
          <a:r>
            <a:rPr lang="fi-FI" dirty="0" err="1"/>
            <a:t>matrix</a:t>
          </a:r>
          <a:endParaRPr lang="en-US" dirty="0"/>
        </a:p>
      </dgm:t>
    </dgm:pt>
    <dgm:pt modelId="{E68F3E75-A7AB-4316-B92B-DB6AA6102B81}" type="parTrans" cxnId="{5BE0D195-3608-4A60-9E32-083AED5F2671}">
      <dgm:prSet/>
      <dgm:spPr/>
      <dgm:t>
        <a:bodyPr/>
        <a:lstStyle/>
        <a:p>
          <a:endParaRPr lang="en-US"/>
        </a:p>
      </dgm:t>
    </dgm:pt>
    <dgm:pt modelId="{CD0B8056-A31E-494C-8EC9-DA02B7B876A2}" type="sibTrans" cxnId="{5BE0D195-3608-4A60-9E32-083AED5F2671}">
      <dgm:prSet/>
      <dgm:spPr/>
      <dgm:t>
        <a:bodyPr/>
        <a:lstStyle/>
        <a:p>
          <a:endParaRPr lang="en-US"/>
        </a:p>
      </dgm:t>
    </dgm:pt>
    <dgm:pt modelId="{B4D7ABD2-8662-42FE-9FC3-FFFFA4E2659C}">
      <dgm:prSet/>
      <dgm:spPr/>
      <dgm:t>
        <a:bodyPr/>
        <a:lstStyle/>
        <a:p>
          <a:r>
            <a:rPr lang="fi-FI" dirty="0"/>
            <a:t>User-User </a:t>
          </a:r>
          <a:r>
            <a:rPr lang="fi-FI" dirty="0" err="1"/>
            <a:t>similarity</a:t>
          </a:r>
          <a:r>
            <a:rPr lang="fi-FI" dirty="0"/>
            <a:t> </a:t>
          </a:r>
          <a:r>
            <a:rPr lang="fi-FI" dirty="0" err="1"/>
            <a:t>matrix</a:t>
          </a:r>
          <a:endParaRPr lang="en-US" dirty="0"/>
        </a:p>
      </dgm:t>
    </dgm:pt>
    <dgm:pt modelId="{1FC19DC2-0C6F-4FCA-A4FE-DD0C7C4F57B7}" type="parTrans" cxnId="{43C2EC5A-1609-4F9D-94E1-6984C6A8EEFC}">
      <dgm:prSet/>
      <dgm:spPr/>
      <dgm:t>
        <a:bodyPr/>
        <a:lstStyle/>
        <a:p>
          <a:endParaRPr lang="en-US"/>
        </a:p>
      </dgm:t>
    </dgm:pt>
    <dgm:pt modelId="{D7B1240F-9B5E-4A47-8B6E-A4FF1A0B6365}" type="sibTrans" cxnId="{43C2EC5A-1609-4F9D-94E1-6984C6A8EEFC}">
      <dgm:prSet/>
      <dgm:spPr/>
      <dgm:t>
        <a:bodyPr/>
        <a:lstStyle/>
        <a:p>
          <a:endParaRPr lang="en-US"/>
        </a:p>
      </dgm:t>
    </dgm:pt>
    <dgm:pt modelId="{258A9864-11FD-4F4F-A792-3D48DC522A49}" type="pres">
      <dgm:prSet presAssocID="{E16C4D24-C042-4103-99B8-4C48B51BAD5A}" presName="Name0" presStyleCnt="0">
        <dgm:presLayoutVars>
          <dgm:dir/>
          <dgm:resizeHandles val="exact"/>
        </dgm:presLayoutVars>
      </dgm:prSet>
      <dgm:spPr/>
    </dgm:pt>
    <dgm:pt modelId="{35A1342B-4976-4E7B-8F1E-B50DFFE268C9}" type="pres">
      <dgm:prSet presAssocID="{C20D0C87-DFE8-4A4E-B671-2F785AC65855}" presName="node" presStyleLbl="node1" presStyleIdx="0" presStyleCnt="5">
        <dgm:presLayoutVars>
          <dgm:bulletEnabled val="1"/>
        </dgm:presLayoutVars>
      </dgm:prSet>
      <dgm:spPr/>
    </dgm:pt>
    <dgm:pt modelId="{F3D0A73A-E648-4047-A197-4C6C9B4FAF5B}" type="pres">
      <dgm:prSet presAssocID="{0381DE1F-3DD8-4FD6-8C69-AE72687A6FE7}" presName="sibTransSpacerBeforeConnector" presStyleCnt="0"/>
      <dgm:spPr/>
    </dgm:pt>
    <dgm:pt modelId="{AB5BD21E-44E7-4726-B243-6D3E3DB569C9}" type="pres">
      <dgm:prSet presAssocID="{0381DE1F-3DD8-4FD6-8C69-AE72687A6FE7}" presName="sibTrans" presStyleLbl="node1" presStyleIdx="1" presStyleCnt="5"/>
      <dgm:spPr/>
    </dgm:pt>
    <dgm:pt modelId="{CC72C08E-8B90-419A-AE8E-4DD866DBA0CC}" type="pres">
      <dgm:prSet presAssocID="{0381DE1F-3DD8-4FD6-8C69-AE72687A6FE7}" presName="sibTransSpacerAfterConnector" presStyleCnt="0"/>
      <dgm:spPr/>
    </dgm:pt>
    <dgm:pt modelId="{5AD5EC37-D0FD-496F-8D40-E969AA45EECF}" type="pres">
      <dgm:prSet presAssocID="{CF1E957D-46CD-4B21-8868-0E3B6D0D831C}" presName="node" presStyleLbl="node1" presStyleIdx="2" presStyleCnt="5">
        <dgm:presLayoutVars>
          <dgm:bulletEnabled val="1"/>
        </dgm:presLayoutVars>
      </dgm:prSet>
      <dgm:spPr/>
    </dgm:pt>
    <dgm:pt modelId="{8AD61E24-CFB5-4FDB-8DA5-FEB167D203A5}" type="pres">
      <dgm:prSet presAssocID="{CD0B8056-A31E-494C-8EC9-DA02B7B876A2}" presName="sibTransSpacerBeforeConnector" presStyleCnt="0"/>
      <dgm:spPr/>
    </dgm:pt>
    <dgm:pt modelId="{FB2EE14B-0112-43D8-964A-D42F926EA7E9}" type="pres">
      <dgm:prSet presAssocID="{CD0B8056-A31E-494C-8EC9-DA02B7B876A2}" presName="sibTrans" presStyleLbl="node1" presStyleIdx="3" presStyleCnt="5"/>
      <dgm:spPr/>
    </dgm:pt>
    <dgm:pt modelId="{18CE304E-8D61-46A6-B55B-EB53DAE2123A}" type="pres">
      <dgm:prSet presAssocID="{CD0B8056-A31E-494C-8EC9-DA02B7B876A2}" presName="sibTransSpacerAfterConnector" presStyleCnt="0"/>
      <dgm:spPr/>
    </dgm:pt>
    <dgm:pt modelId="{4D066021-195F-4CD7-A7B6-062552CEDB2F}" type="pres">
      <dgm:prSet presAssocID="{B4D7ABD2-8662-42FE-9FC3-FFFFA4E2659C}" presName="node" presStyleLbl="node1" presStyleIdx="4" presStyleCnt="5">
        <dgm:presLayoutVars>
          <dgm:bulletEnabled val="1"/>
        </dgm:presLayoutVars>
      </dgm:prSet>
      <dgm:spPr/>
    </dgm:pt>
  </dgm:ptLst>
  <dgm:cxnLst>
    <dgm:cxn modelId="{76444222-2B95-4AB3-A5C5-E78D89E8D9E7}" type="presOf" srcId="{C20D0C87-DFE8-4A4E-B671-2F785AC65855}" destId="{35A1342B-4976-4E7B-8F1E-B50DFFE268C9}" srcOrd="0" destOrd="0" presId="urn:microsoft.com/office/officeart/2016/7/layout/BasicProcessNew"/>
    <dgm:cxn modelId="{D986AF4C-1728-497C-B376-605F8AF3A8BA}" type="presOf" srcId="{CD0B8056-A31E-494C-8EC9-DA02B7B876A2}" destId="{FB2EE14B-0112-43D8-964A-D42F926EA7E9}" srcOrd="0" destOrd="0" presId="urn:microsoft.com/office/officeart/2016/7/layout/BasicProcessNew"/>
    <dgm:cxn modelId="{400EC651-F956-40C7-A13F-6B3A5A578801}" type="presOf" srcId="{E16C4D24-C042-4103-99B8-4C48B51BAD5A}" destId="{258A9864-11FD-4F4F-A792-3D48DC522A49}" srcOrd="0" destOrd="0" presId="urn:microsoft.com/office/officeart/2016/7/layout/BasicProcessNew"/>
    <dgm:cxn modelId="{43C2EC5A-1609-4F9D-94E1-6984C6A8EEFC}" srcId="{E16C4D24-C042-4103-99B8-4C48B51BAD5A}" destId="{B4D7ABD2-8662-42FE-9FC3-FFFFA4E2659C}" srcOrd="2" destOrd="0" parTransId="{1FC19DC2-0C6F-4FCA-A4FE-DD0C7C4F57B7}" sibTransId="{D7B1240F-9B5E-4A47-8B6E-A4FF1A0B6365}"/>
    <dgm:cxn modelId="{5BE0D195-3608-4A60-9E32-083AED5F2671}" srcId="{E16C4D24-C042-4103-99B8-4C48B51BAD5A}" destId="{CF1E957D-46CD-4B21-8868-0E3B6D0D831C}" srcOrd="1" destOrd="0" parTransId="{E68F3E75-A7AB-4316-B92B-DB6AA6102B81}" sibTransId="{CD0B8056-A31E-494C-8EC9-DA02B7B876A2}"/>
    <dgm:cxn modelId="{70BDFEA6-866B-4002-8365-FA726ED5C97D}" type="presOf" srcId="{B4D7ABD2-8662-42FE-9FC3-FFFFA4E2659C}" destId="{4D066021-195F-4CD7-A7B6-062552CEDB2F}" srcOrd="0" destOrd="0" presId="urn:microsoft.com/office/officeart/2016/7/layout/BasicProcessNew"/>
    <dgm:cxn modelId="{B26DA8BD-CEE8-4E01-88C6-A8E5FF4AD673}" type="presOf" srcId="{CF1E957D-46CD-4B21-8868-0E3B6D0D831C}" destId="{5AD5EC37-D0FD-496F-8D40-E969AA45EECF}" srcOrd="0" destOrd="0" presId="urn:microsoft.com/office/officeart/2016/7/layout/BasicProcessNew"/>
    <dgm:cxn modelId="{98CEB5E0-6D46-4351-A98E-D5D5581B950C}" srcId="{E16C4D24-C042-4103-99B8-4C48B51BAD5A}" destId="{C20D0C87-DFE8-4A4E-B671-2F785AC65855}" srcOrd="0" destOrd="0" parTransId="{D7D448AD-169D-4BDC-9808-B2C3C080C2CE}" sibTransId="{0381DE1F-3DD8-4FD6-8C69-AE72687A6FE7}"/>
    <dgm:cxn modelId="{BA0547EF-B10F-413D-A665-95F3CFCF6ADC}" type="presOf" srcId="{0381DE1F-3DD8-4FD6-8C69-AE72687A6FE7}" destId="{AB5BD21E-44E7-4726-B243-6D3E3DB569C9}" srcOrd="0" destOrd="0" presId="urn:microsoft.com/office/officeart/2016/7/layout/BasicProcessNew"/>
    <dgm:cxn modelId="{8F204E85-D2A3-42EA-9808-D1B0CA7F8C1C}" type="presParOf" srcId="{258A9864-11FD-4F4F-A792-3D48DC522A49}" destId="{35A1342B-4976-4E7B-8F1E-B50DFFE268C9}" srcOrd="0" destOrd="0" presId="urn:microsoft.com/office/officeart/2016/7/layout/BasicProcessNew"/>
    <dgm:cxn modelId="{246A4C22-120B-430E-A5BC-B6525DD09FD7}" type="presParOf" srcId="{258A9864-11FD-4F4F-A792-3D48DC522A49}" destId="{F3D0A73A-E648-4047-A197-4C6C9B4FAF5B}" srcOrd="1" destOrd="0" presId="urn:microsoft.com/office/officeart/2016/7/layout/BasicProcessNew"/>
    <dgm:cxn modelId="{282235D3-30D1-437F-A945-5C2903AA2F58}" type="presParOf" srcId="{258A9864-11FD-4F4F-A792-3D48DC522A49}" destId="{AB5BD21E-44E7-4726-B243-6D3E3DB569C9}" srcOrd="2" destOrd="0" presId="urn:microsoft.com/office/officeart/2016/7/layout/BasicProcessNew"/>
    <dgm:cxn modelId="{C43E7A75-2742-426C-AB22-8C11D987955F}" type="presParOf" srcId="{258A9864-11FD-4F4F-A792-3D48DC522A49}" destId="{CC72C08E-8B90-419A-AE8E-4DD866DBA0CC}" srcOrd="3" destOrd="0" presId="urn:microsoft.com/office/officeart/2016/7/layout/BasicProcessNew"/>
    <dgm:cxn modelId="{1FCA5B13-8BE9-449F-9859-D9B9170B2AD4}" type="presParOf" srcId="{258A9864-11FD-4F4F-A792-3D48DC522A49}" destId="{5AD5EC37-D0FD-496F-8D40-E969AA45EECF}" srcOrd="4" destOrd="0" presId="urn:microsoft.com/office/officeart/2016/7/layout/BasicProcessNew"/>
    <dgm:cxn modelId="{C53B2100-2C95-4921-A823-6D3558262350}" type="presParOf" srcId="{258A9864-11FD-4F4F-A792-3D48DC522A49}" destId="{8AD61E24-CFB5-4FDB-8DA5-FEB167D203A5}" srcOrd="5" destOrd="0" presId="urn:microsoft.com/office/officeart/2016/7/layout/BasicProcessNew"/>
    <dgm:cxn modelId="{FF8514C1-E5D0-463D-942F-109B4EA175B9}" type="presParOf" srcId="{258A9864-11FD-4F4F-A792-3D48DC522A49}" destId="{FB2EE14B-0112-43D8-964A-D42F926EA7E9}" srcOrd="6" destOrd="0" presId="urn:microsoft.com/office/officeart/2016/7/layout/BasicProcessNew"/>
    <dgm:cxn modelId="{2328AD81-4771-498D-ABC6-70726FBBCBA7}" type="presParOf" srcId="{258A9864-11FD-4F4F-A792-3D48DC522A49}" destId="{18CE304E-8D61-46A6-B55B-EB53DAE2123A}" srcOrd="7" destOrd="0" presId="urn:microsoft.com/office/officeart/2016/7/layout/BasicProcessNew"/>
    <dgm:cxn modelId="{6F44A887-7BAC-480B-8048-25707898F9CB}" type="presParOf" srcId="{258A9864-11FD-4F4F-A792-3D48DC522A49}" destId="{4D066021-195F-4CD7-A7B6-062552CEDB2F}" srcOrd="8" destOrd="0" presId="urn:microsoft.com/office/officeart/2016/7/layout/BasicProcessNew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3EDBDFFF-34A1-4362-8696-2DDCD29B7861}" type="doc">
      <dgm:prSet loTypeId="urn:microsoft.com/office/officeart/2016/7/layout/LinearArrowProcessNumbered" loCatId="process" qsTypeId="urn:microsoft.com/office/officeart/2005/8/quickstyle/simple5" qsCatId="simple" csTypeId="urn:microsoft.com/office/officeart/2005/8/colors/colorful2" csCatId="colorful" phldr="1"/>
      <dgm:spPr/>
      <dgm:t>
        <a:bodyPr/>
        <a:lstStyle/>
        <a:p>
          <a:endParaRPr lang="en-US"/>
        </a:p>
      </dgm:t>
    </dgm:pt>
    <dgm:pt modelId="{A4C4825B-2E2D-45A9-B7D7-0A9CD13977AC}">
      <dgm:prSet custT="1"/>
      <dgm:spPr/>
      <dgm:t>
        <a:bodyPr/>
        <a:lstStyle/>
        <a:p>
          <a:pPr>
            <a:defRPr cap="all"/>
          </a:pPr>
          <a:r>
            <a:rPr lang="en-US" sz="2000" cap="none" dirty="0"/>
            <a:t>Derive representative tag for each location cluster</a:t>
          </a:r>
        </a:p>
      </dgm:t>
    </dgm:pt>
    <dgm:pt modelId="{4896DF56-F452-4016-8EE1-BE0B6988AE74}" type="parTrans" cxnId="{1386E45D-F0E3-47FF-827E-6E4DA8178649}">
      <dgm:prSet/>
      <dgm:spPr/>
      <dgm:t>
        <a:bodyPr/>
        <a:lstStyle/>
        <a:p>
          <a:endParaRPr lang="en-US"/>
        </a:p>
      </dgm:t>
    </dgm:pt>
    <dgm:pt modelId="{2C31B6ED-BD9D-4206-89C5-3D5553BF4045}" type="sibTrans" cxnId="{1386E45D-F0E3-47FF-827E-6E4DA8178649}">
      <dgm:prSet phldrT="1"/>
      <dgm:spPr/>
      <dgm:t>
        <a:bodyPr/>
        <a:lstStyle/>
        <a:p>
          <a:r>
            <a:rPr lang="en-US" dirty="0"/>
            <a:t>1</a:t>
          </a:r>
        </a:p>
      </dgm:t>
    </dgm:pt>
    <dgm:pt modelId="{47B64850-8B3D-47F7-B9D1-8188817FF2AC}">
      <dgm:prSet custT="1"/>
      <dgm:spPr/>
      <dgm:t>
        <a:bodyPr/>
        <a:lstStyle/>
        <a:p>
          <a:pPr>
            <a:defRPr cap="all"/>
          </a:pPr>
          <a:r>
            <a:rPr lang="en-US" sz="2000" cap="none" dirty="0"/>
            <a:t>Location Cluster </a:t>
          </a:r>
        </a:p>
        <a:p>
          <a:pPr>
            <a:defRPr cap="all"/>
          </a:pPr>
          <a:r>
            <a:rPr lang="en-US" sz="2000" dirty="0"/>
            <a:t>LC = (</a:t>
          </a:r>
          <a:r>
            <a:rPr lang="en-US" sz="2000" dirty="0" err="1"/>
            <a:t>Pc,gc</a:t>
          </a:r>
          <a:r>
            <a:rPr lang="en-US" sz="2000" dirty="0"/>
            <a:t>)</a:t>
          </a:r>
        </a:p>
      </dgm:t>
    </dgm:pt>
    <dgm:pt modelId="{ECB29BB3-E8B7-46F7-AF3A-0DA9E8E19355}" type="parTrans" cxnId="{E125CE2D-FCF9-4A20-A87B-3F438F9C9D79}">
      <dgm:prSet/>
      <dgm:spPr/>
      <dgm:t>
        <a:bodyPr/>
        <a:lstStyle/>
        <a:p>
          <a:endParaRPr lang="en-US"/>
        </a:p>
      </dgm:t>
    </dgm:pt>
    <dgm:pt modelId="{8F3528FB-987A-4DD0-8DFE-D33A5D039CB4}" type="sibTrans" cxnId="{E125CE2D-FCF9-4A20-A87B-3F438F9C9D79}">
      <dgm:prSet phldrT="2"/>
      <dgm:spPr/>
      <dgm:t>
        <a:bodyPr/>
        <a:lstStyle/>
        <a:p>
          <a:r>
            <a:rPr lang="en-US" dirty="0"/>
            <a:t>2</a:t>
          </a:r>
        </a:p>
      </dgm:t>
    </dgm:pt>
    <dgm:pt modelId="{459FAFEE-C863-4446-ADFF-EFF21CBD1085}">
      <dgm:prSet custT="1"/>
      <dgm:spPr/>
      <dgm:t>
        <a:bodyPr/>
        <a:lstStyle/>
        <a:p>
          <a:pPr>
            <a:defRPr cap="all"/>
          </a:pPr>
          <a:endParaRPr lang="en-US" sz="2000" cap="none" dirty="0"/>
        </a:p>
        <a:p>
          <a:pPr>
            <a:defRPr cap="all"/>
          </a:pPr>
          <a:r>
            <a:rPr lang="en-US" sz="2000" cap="none" dirty="0"/>
            <a:t>Score each tag (x) using TF-IDF</a:t>
          </a:r>
        </a:p>
      </dgm:t>
    </dgm:pt>
    <dgm:pt modelId="{5A1ABBE5-E9A2-4E3C-887F-CA66B77F1DF8}" type="parTrans" cxnId="{3D469FA6-E630-49C2-9AEF-707174712EED}">
      <dgm:prSet/>
      <dgm:spPr/>
      <dgm:t>
        <a:bodyPr/>
        <a:lstStyle/>
        <a:p>
          <a:endParaRPr lang="en-US"/>
        </a:p>
      </dgm:t>
    </dgm:pt>
    <dgm:pt modelId="{EB56914C-5C5D-422A-9076-43EA320EB533}" type="sibTrans" cxnId="{3D469FA6-E630-49C2-9AEF-707174712EED}">
      <dgm:prSet phldrT="3"/>
      <dgm:spPr/>
      <dgm:t>
        <a:bodyPr/>
        <a:lstStyle/>
        <a:p>
          <a:r>
            <a:rPr lang="en-US" dirty="0"/>
            <a:t>3</a:t>
          </a:r>
        </a:p>
      </dgm:t>
    </dgm:pt>
    <dgm:pt modelId="{D2D0AB3C-C2AF-487F-A8E6-067422A3D8F7}">
      <dgm:prSet/>
      <dgm:spPr/>
      <dgm:t>
        <a:bodyPr/>
        <a:lstStyle/>
        <a:p>
          <a:pPr algn="ctr">
            <a:lnSpc>
              <a:spcPct val="100000"/>
            </a:lnSpc>
            <a:defRPr cap="all"/>
          </a:pPr>
          <a:r>
            <a:rPr lang="en-US" cap="none" dirty="0"/>
            <a:t>High score </a:t>
          </a:r>
        </a:p>
        <a:p>
          <a:pPr algn="ctr">
            <a:lnSpc>
              <a:spcPct val="100000"/>
            </a:lnSpc>
            <a:defRPr cap="all"/>
          </a:pPr>
          <a:r>
            <a:rPr lang="en-US" cap="none" dirty="0"/>
            <a:t>= </a:t>
          </a:r>
        </a:p>
        <a:p>
          <a:pPr algn="l">
            <a:lnSpc>
              <a:spcPct val="100000"/>
            </a:lnSpc>
            <a:defRPr cap="all"/>
          </a:pPr>
          <a:r>
            <a:rPr lang="en-US" cap="none" dirty="0"/>
            <a:t>More distinctive tag</a:t>
          </a:r>
        </a:p>
      </dgm:t>
    </dgm:pt>
    <dgm:pt modelId="{B4EB5662-3076-479B-BB9B-A911F3ADEA62}" type="parTrans" cxnId="{FFDAA12F-DF1C-4A75-88D3-80D3DCCF5D00}">
      <dgm:prSet/>
      <dgm:spPr/>
      <dgm:t>
        <a:bodyPr/>
        <a:lstStyle/>
        <a:p>
          <a:endParaRPr lang="en-US"/>
        </a:p>
      </dgm:t>
    </dgm:pt>
    <dgm:pt modelId="{897BBA3B-46AD-4DF2-AC23-161A5656FAAC}" type="sibTrans" cxnId="{FFDAA12F-DF1C-4A75-88D3-80D3DCCF5D00}">
      <dgm:prSet phldrT="4"/>
      <dgm:spPr/>
      <dgm:t>
        <a:bodyPr/>
        <a:lstStyle/>
        <a:p>
          <a:r>
            <a:rPr lang="en-US" dirty="0"/>
            <a:t>4</a:t>
          </a:r>
        </a:p>
      </dgm:t>
    </dgm:pt>
    <dgm:pt modelId="{09FC30DD-EC70-492E-AD59-6DEB176FC4F6}">
      <dgm:prSet/>
      <dgm:spPr/>
      <dgm:t>
        <a:bodyPr/>
        <a:lstStyle/>
        <a:p>
          <a:pPr>
            <a:defRPr cap="all"/>
          </a:pPr>
          <a:endParaRPr lang="en-US" cap="none" dirty="0"/>
        </a:p>
        <a:p>
          <a:pPr>
            <a:defRPr cap="all"/>
          </a:pPr>
          <a:r>
            <a:rPr lang="en-US" cap="none" dirty="0"/>
            <a:t>Extract POIS using webservices, like Google Places</a:t>
          </a:r>
        </a:p>
      </dgm:t>
    </dgm:pt>
    <dgm:pt modelId="{15D2C416-8B05-41AD-A7FF-E70360FCDEF0}" type="parTrans" cxnId="{6751D76C-1289-4633-BC07-331344464DF5}">
      <dgm:prSet/>
      <dgm:spPr/>
      <dgm:t>
        <a:bodyPr/>
        <a:lstStyle/>
        <a:p>
          <a:endParaRPr lang="en-US"/>
        </a:p>
      </dgm:t>
    </dgm:pt>
    <dgm:pt modelId="{8193E3A8-1356-42C1-8909-A6930D430EE5}" type="sibTrans" cxnId="{6751D76C-1289-4633-BC07-331344464DF5}">
      <dgm:prSet phldrT="5"/>
      <dgm:spPr/>
      <dgm:t>
        <a:bodyPr/>
        <a:lstStyle/>
        <a:p>
          <a:r>
            <a:rPr lang="en-US" dirty="0"/>
            <a:t>5</a:t>
          </a:r>
        </a:p>
      </dgm:t>
    </dgm:pt>
    <dgm:pt modelId="{8B28D523-70DF-4773-80E1-5B5EEBF892DA}" type="pres">
      <dgm:prSet presAssocID="{3EDBDFFF-34A1-4362-8696-2DDCD29B7861}" presName="linearFlow" presStyleCnt="0">
        <dgm:presLayoutVars>
          <dgm:dir/>
          <dgm:animLvl val="lvl"/>
          <dgm:resizeHandles val="exact"/>
        </dgm:presLayoutVars>
      </dgm:prSet>
      <dgm:spPr/>
    </dgm:pt>
    <dgm:pt modelId="{32ADF8CC-1E0F-4E95-9550-F24929B90D85}" type="pres">
      <dgm:prSet presAssocID="{A4C4825B-2E2D-45A9-B7D7-0A9CD13977AC}" presName="compositeNode" presStyleCnt="0"/>
      <dgm:spPr/>
    </dgm:pt>
    <dgm:pt modelId="{4CE76500-5C59-4B1D-997F-6802AC6938F7}" type="pres">
      <dgm:prSet presAssocID="{A4C4825B-2E2D-45A9-B7D7-0A9CD13977AC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04A25F3D-22BE-4AD2-AB99-98BE3858D1C1}" type="pres">
      <dgm:prSet presAssocID="{A4C4825B-2E2D-45A9-B7D7-0A9CD13977AC}" presName="parSh" presStyleCnt="0"/>
      <dgm:spPr/>
    </dgm:pt>
    <dgm:pt modelId="{95E9861D-2C58-42B4-B43B-D0EFA0A453CF}" type="pres">
      <dgm:prSet presAssocID="{A4C4825B-2E2D-45A9-B7D7-0A9CD13977AC}" presName="lineNode" presStyleLbl="alignAccFollowNode1" presStyleIdx="0" presStyleCnt="15"/>
      <dgm:spPr/>
    </dgm:pt>
    <dgm:pt modelId="{AC375258-165F-4371-A4AF-78B664BBAA13}" type="pres">
      <dgm:prSet presAssocID="{A4C4825B-2E2D-45A9-B7D7-0A9CD13977AC}" presName="lineArrowNode" presStyleLbl="alignAccFollowNode1" presStyleIdx="1" presStyleCnt="15"/>
      <dgm:spPr/>
    </dgm:pt>
    <dgm:pt modelId="{1A8CD5A0-AD6A-43EA-81B6-64D6699FB527}" type="pres">
      <dgm:prSet presAssocID="{2C31B6ED-BD9D-4206-89C5-3D5553BF4045}" presName="sibTransNodeCircle" presStyleLbl="alignNode1" presStyleIdx="0" presStyleCnt="5">
        <dgm:presLayoutVars>
          <dgm:chMax val="0"/>
          <dgm:bulletEnabled/>
        </dgm:presLayoutVars>
      </dgm:prSet>
      <dgm:spPr/>
    </dgm:pt>
    <dgm:pt modelId="{28E887F8-B0FF-471D-8E11-A3A7FD8DD479}" type="pres">
      <dgm:prSet presAssocID="{2C31B6ED-BD9D-4206-89C5-3D5553BF4045}" presName="spacerBetweenCircleAndCallout" presStyleCnt="0">
        <dgm:presLayoutVars/>
      </dgm:prSet>
      <dgm:spPr/>
    </dgm:pt>
    <dgm:pt modelId="{C96D5A9D-C5AF-42BD-AA15-43527CAC7401}" type="pres">
      <dgm:prSet presAssocID="{A4C4825B-2E2D-45A9-B7D7-0A9CD13977AC}" presName="nodeText" presStyleLbl="alignAccFollowNode1" presStyleIdx="2" presStyleCnt="15">
        <dgm:presLayoutVars>
          <dgm:bulletEnabled val="1"/>
        </dgm:presLayoutVars>
      </dgm:prSet>
      <dgm:spPr/>
    </dgm:pt>
    <dgm:pt modelId="{0ADE9B29-7302-4895-9CB4-7B74756AC91F}" type="pres">
      <dgm:prSet presAssocID="{2C31B6ED-BD9D-4206-89C5-3D5553BF4045}" presName="sibTransComposite" presStyleCnt="0"/>
      <dgm:spPr/>
    </dgm:pt>
    <dgm:pt modelId="{B1DD6AEA-97A9-4A4A-9562-BD4444868725}" type="pres">
      <dgm:prSet presAssocID="{47B64850-8B3D-47F7-B9D1-8188817FF2AC}" presName="compositeNode" presStyleCnt="0"/>
      <dgm:spPr/>
    </dgm:pt>
    <dgm:pt modelId="{92CB44EC-252C-4FA9-A340-5249A93F0672}" type="pres">
      <dgm:prSet presAssocID="{47B64850-8B3D-47F7-B9D1-8188817FF2AC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5B484453-3E76-4CAE-AEA3-425087D8EE0C}" type="pres">
      <dgm:prSet presAssocID="{47B64850-8B3D-47F7-B9D1-8188817FF2AC}" presName="parSh" presStyleCnt="0"/>
      <dgm:spPr/>
    </dgm:pt>
    <dgm:pt modelId="{21E9A343-EABC-407E-BC54-214E46A325E6}" type="pres">
      <dgm:prSet presAssocID="{47B64850-8B3D-47F7-B9D1-8188817FF2AC}" presName="lineNode" presStyleLbl="alignAccFollowNode1" presStyleIdx="3" presStyleCnt="15"/>
      <dgm:spPr/>
    </dgm:pt>
    <dgm:pt modelId="{66313E29-CEB6-4747-A72F-65DB4540B233}" type="pres">
      <dgm:prSet presAssocID="{47B64850-8B3D-47F7-B9D1-8188817FF2AC}" presName="lineArrowNode" presStyleLbl="alignAccFollowNode1" presStyleIdx="4" presStyleCnt="15"/>
      <dgm:spPr/>
    </dgm:pt>
    <dgm:pt modelId="{2ACCA318-E349-4473-9A9A-AFA14DDD9E83}" type="pres">
      <dgm:prSet presAssocID="{8F3528FB-987A-4DD0-8DFE-D33A5D039CB4}" presName="sibTransNodeCircle" presStyleLbl="alignNode1" presStyleIdx="1" presStyleCnt="5">
        <dgm:presLayoutVars>
          <dgm:chMax val="0"/>
          <dgm:bulletEnabled/>
        </dgm:presLayoutVars>
      </dgm:prSet>
      <dgm:spPr/>
    </dgm:pt>
    <dgm:pt modelId="{47ACEDB1-A659-4631-8278-116A1CD6FA29}" type="pres">
      <dgm:prSet presAssocID="{8F3528FB-987A-4DD0-8DFE-D33A5D039CB4}" presName="spacerBetweenCircleAndCallout" presStyleCnt="0">
        <dgm:presLayoutVars/>
      </dgm:prSet>
      <dgm:spPr/>
    </dgm:pt>
    <dgm:pt modelId="{F4C6CBE3-36EF-4269-9A65-3BB68E2CF24D}" type="pres">
      <dgm:prSet presAssocID="{47B64850-8B3D-47F7-B9D1-8188817FF2AC}" presName="nodeText" presStyleLbl="alignAccFollowNode1" presStyleIdx="5" presStyleCnt="15" custScaleX="102275">
        <dgm:presLayoutVars>
          <dgm:bulletEnabled val="1"/>
        </dgm:presLayoutVars>
      </dgm:prSet>
      <dgm:spPr/>
    </dgm:pt>
    <dgm:pt modelId="{066760FC-FA39-41A2-9121-807E92EB7FA5}" type="pres">
      <dgm:prSet presAssocID="{8F3528FB-987A-4DD0-8DFE-D33A5D039CB4}" presName="sibTransComposite" presStyleCnt="0"/>
      <dgm:spPr/>
    </dgm:pt>
    <dgm:pt modelId="{6D4E4DE1-58D5-4C0D-9245-F8A8DC441DB9}" type="pres">
      <dgm:prSet presAssocID="{459FAFEE-C863-4446-ADFF-EFF21CBD1085}" presName="compositeNode" presStyleCnt="0"/>
      <dgm:spPr/>
    </dgm:pt>
    <dgm:pt modelId="{476F4F43-C383-4F56-ABF5-2F75306EF9AE}" type="pres">
      <dgm:prSet presAssocID="{459FAFEE-C863-4446-ADFF-EFF21CBD1085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058D6A9A-07A1-40F2-9FF3-B87E958D62F3}" type="pres">
      <dgm:prSet presAssocID="{459FAFEE-C863-4446-ADFF-EFF21CBD1085}" presName="parSh" presStyleCnt="0"/>
      <dgm:spPr/>
    </dgm:pt>
    <dgm:pt modelId="{1FB87925-1167-464D-AF9B-8BFE273AA907}" type="pres">
      <dgm:prSet presAssocID="{459FAFEE-C863-4446-ADFF-EFF21CBD1085}" presName="lineNode" presStyleLbl="alignAccFollowNode1" presStyleIdx="6" presStyleCnt="15"/>
      <dgm:spPr/>
    </dgm:pt>
    <dgm:pt modelId="{4180D215-C0D0-458B-A87A-B572317EBDE8}" type="pres">
      <dgm:prSet presAssocID="{459FAFEE-C863-4446-ADFF-EFF21CBD1085}" presName="lineArrowNode" presStyleLbl="alignAccFollowNode1" presStyleIdx="7" presStyleCnt="15"/>
      <dgm:spPr/>
    </dgm:pt>
    <dgm:pt modelId="{0C65F49F-C52B-44BE-94CE-C54B90851115}" type="pres">
      <dgm:prSet presAssocID="{EB56914C-5C5D-422A-9076-43EA320EB533}" presName="sibTransNodeCircle" presStyleLbl="alignNode1" presStyleIdx="2" presStyleCnt="5">
        <dgm:presLayoutVars>
          <dgm:chMax val="0"/>
          <dgm:bulletEnabled/>
        </dgm:presLayoutVars>
      </dgm:prSet>
      <dgm:spPr/>
    </dgm:pt>
    <dgm:pt modelId="{FA0DC275-2A35-47C7-A684-C1D3D2A30155}" type="pres">
      <dgm:prSet presAssocID="{EB56914C-5C5D-422A-9076-43EA320EB533}" presName="spacerBetweenCircleAndCallout" presStyleCnt="0">
        <dgm:presLayoutVars/>
      </dgm:prSet>
      <dgm:spPr/>
    </dgm:pt>
    <dgm:pt modelId="{665BA1A1-30D3-4DB0-82BF-A904A787463D}" type="pres">
      <dgm:prSet presAssocID="{459FAFEE-C863-4446-ADFF-EFF21CBD1085}" presName="nodeText" presStyleLbl="alignAccFollowNode1" presStyleIdx="8" presStyleCnt="15">
        <dgm:presLayoutVars>
          <dgm:bulletEnabled val="1"/>
        </dgm:presLayoutVars>
      </dgm:prSet>
      <dgm:spPr/>
    </dgm:pt>
    <dgm:pt modelId="{ABB77505-4D33-475C-B58F-F7FFDB4AF310}" type="pres">
      <dgm:prSet presAssocID="{EB56914C-5C5D-422A-9076-43EA320EB533}" presName="sibTransComposite" presStyleCnt="0"/>
      <dgm:spPr/>
    </dgm:pt>
    <dgm:pt modelId="{DE0DECE9-83A9-4318-9263-BC90D9375586}" type="pres">
      <dgm:prSet presAssocID="{D2D0AB3C-C2AF-487F-A8E6-067422A3D8F7}" presName="compositeNode" presStyleCnt="0"/>
      <dgm:spPr/>
    </dgm:pt>
    <dgm:pt modelId="{83D65FC2-6985-48D5-800A-485F1941EDD9}" type="pres">
      <dgm:prSet presAssocID="{D2D0AB3C-C2AF-487F-A8E6-067422A3D8F7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82725DE1-5029-488D-B3D5-D7BB458F9E23}" type="pres">
      <dgm:prSet presAssocID="{D2D0AB3C-C2AF-487F-A8E6-067422A3D8F7}" presName="parSh" presStyleCnt="0"/>
      <dgm:spPr/>
    </dgm:pt>
    <dgm:pt modelId="{6F801F0D-4CBE-4384-B687-14CDF9B4C4EA}" type="pres">
      <dgm:prSet presAssocID="{D2D0AB3C-C2AF-487F-A8E6-067422A3D8F7}" presName="lineNode" presStyleLbl="alignAccFollowNode1" presStyleIdx="9" presStyleCnt="15"/>
      <dgm:spPr/>
    </dgm:pt>
    <dgm:pt modelId="{C9CFC62B-26C1-4C1A-9D2F-9133C24F89F9}" type="pres">
      <dgm:prSet presAssocID="{D2D0AB3C-C2AF-487F-A8E6-067422A3D8F7}" presName="lineArrowNode" presStyleLbl="alignAccFollowNode1" presStyleIdx="10" presStyleCnt="15"/>
      <dgm:spPr/>
    </dgm:pt>
    <dgm:pt modelId="{F902CBDA-72E8-4038-BEDD-03EEA9101230}" type="pres">
      <dgm:prSet presAssocID="{897BBA3B-46AD-4DF2-AC23-161A5656FAAC}" presName="sibTransNodeCircle" presStyleLbl="alignNode1" presStyleIdx="3" presStyleCnt="5">
        <dgm:presLayoutVars>
          <dgm:chMax val="0"/>
          <dgm:bulletEnabled/>
        </dgm:presLayoutVars>
      </dgm:prSet>
      <dgm:spPr/>
    </dgm:pt>
    <dgm:pt modelId="{43CEDFD6-4A72-4090-A621-FC9486A0E566}" type="pres">
      <dgm:prSet presAssocID="{897BBA3B-46AD-4DF2-AC23-161A5656FAAC}" presName="spacerBetweenCircleAndCallout" presStyleCnt="0">
        <dgm:presLayoutVars/>
      </dgm:prSet>
      <dgm:spPr/>
    </dgm:pt>
    <dgm:pt modelId="{2704A541-610F-477C-9E1B-28E68D020D9E}" type="pres">
      <dgm:prSet presAssocID="{D2D0AB3C-C2AF-487F-A8E6-067422A3D8F7}" presName="nodeText" presStyleLbl="alignAccFollowNode1" presStyleIdx="11" presStyleCnt="15">
        <dgm:presLayoutVars>
          <dgm:bulletEnabled val="1"/>
        </dgm:presLayoutVars>
      </dgm:prSet>
      <dgm:spPr/>
    </dgm:pt>
    <dgm:pt modelId="{68055A15-6331-4442-8427-547B76F17504}" type="pres">
      <dgm:prSet presAssocID="{897BBA3B-46AD-4DF2-AC23-161A5656FAAC}" presName="sibTransComposite" presStyleCnt="0"/>
      <dgm:spPr/>
    </dgm:pt>
    <dgm:pt modelId="{86030A71-4AAB-4CEB-97E3-1AB479CEC3C0}" type="pres">
      <dgm:prSet presAssocID="{09FC30DD-EC70-492E-AD59-6DEB176FC4F6}" presName="compositeNode" presStyleCnt="0"/>
      <dgm:spPr/>
    </dgm:pt>
    <dgm:pt modelId="{9B7BB1DD-0628-4192-B5AC-B91E55D7DA66}" type="pres">
      <dgm:prSet presAssocID="{09FC30DD-EC70-492E-AD59-6DEB176FC4F6}" presName="parTx" presStyleLbl="node1" presStyleIdx="0" presStyleCnt="0">
        <dgm:presLayoutVars>
          <dgm:chMax val="0"/>
          <dgm:chPref val="0"/>
          <dgm:bulletEnabled val="1"/>
        </dgm:presLayoutVars>
      </dgm:prSet>
      <dgm:spPr/>
    </dgm:pt>
    <dgm:pt modelId="{D47FD6B0-529A-480E-AD07-02FFFCB2BA9B}" type="pres">
      <dgm:prSet presAssocID="{09FC30DD-EC70-492E-AD59-6DEB176FC4F6}" presName="parSh" presStyleCnt="0"/>
      <dgm:spPr/>
    </dgm:pt>
    <dgm:pt modelId="{DA4C1EBE-BF7A-4402-B5D8-6BB3F9B4416A}" type="pres">
      <dgm:prSet presAssocID="{09FC30DD-EC70-492E-AD59-6DEB176FC4F6}" presName="lineNode" presStyleLbl="alignAccFollowNode1" presStyleIdx="12" presStyleCnt="15"/>
      <dgm:spPr/>
    </dgm:pt>
    <dgm:pt modelId="{AD6ADA24-E7FF-4444-9105-F7BBEB0A6E13}" type="pres">
      <dgm:prSet presAssocID="{09FC30DD-EC70-492E-AD59-6DEB176FC4F6}" presName="lineArrowNode" presStyleLbl="alignAccFollowNode1" presStyleIdx="13" presStyleCnt="15"/>
      <dgm:spPr/>
    </dgm:pt>
    <dgm:pt modelId="{092534A6-B7F4-4D2B-9567-BCE500D07635}" type="pres">
      <dgm:prSet presAssocID="{8193E3A8-1356-42C1-8909-A6930D430EE5}" presName="sibTransNodeCircle" presStyleLbl="alignNode1" presStyleIdx="4" presStyleCnt="5">
        <dgm:presLayoutVars>
          <dgm:chMax val="0"/>
          <dgm:bulletEnabled/>
        </dgm:presLayoutVars>
      </dgm:prSet>
      <dgm:spPr/>
    </dgm:pt>
    <dgm:pt modelId="{3FF45F97-12EF-4366-85F0-36AF528AB800}" type="pres">
      <dgm:prSet presAssocID="{8193E3A8-1356-42C1-8909-A6930D430EE5}" presName="spacerBetweenCircleAndCallout" presStyleCnt="0">
        <dgm:presLayoutVars/>
      </dgm:prSet>
      <dgm:spPr/>
    </dgm:pt>
    <dgm:pt modelId="{929F496D-F08A-46C4-916B-190416D694BC}" type="pres">
      <dgm:prSet presAssocID="{09FC30DD-EC70-492E-AD59-6DEB176FC4F6}" presName="nodeText" presStyleLbl="alignAccFollowNode1" presStyleIdx="14" presStyleCnt="15" custLinFactNeighborX="4967" custLinFactNeighborY="-6203">
        <dgm:presLayoutVars>
          <dgm:bulletEnabled val="1"/>
        </dgm:presLayoutVars>
      </dgm:prSet>
      <dgm:spPr/>
    </dgm:pt>
  </dgm:ptLst>
  <dgm:cxnLst>
    <dgm:cxn modelId="{00C41525-ABEE-4C86-991B-8691C922CCEA}" type="presOf" srcId="{D2D0AB3C-C2AF-487F-A8E6-067422A3D8F7}" destId="{2704A541-610F-477C-9E1B-28E68D020D9E}" srcOrd="0" destOrd="0" presId="urn:microsoft.com/office/officeart/2016/7/layout/LinearArrowProcessNumbered"/>
    <dgm:cxn modelId="{E125CE2D-FCF9-4A20-A87B-3F438F9C9D79}" srcId="{3EDBDFFF-34A1-4362-8696-2DDCD29B7861}" destId="{47B64850-8B3D-47F7-B9D1-8188817FF2AC}" srcOrd="1" destOrd="0" parTransId="{ECB29BB3-E8B7-46F7-AF3A-0DA9E8E19355}" sibTransId="{8F3528FB-987A-4DD0-8DFE-D33A5D039CB4}"/>
    <dgm:cxn modelId="{FFDAA12F-DF1C-4A75-88D3-80D3DCCF5D00}" srcId="{3EDBDFFF-34A1-4362-8696-2DDCD29B7861}" destId="{D2D0AB3C-C2AF-487F-A8E6-067422A3D8F7}" srcOrd="3" destOrd="0" parTransId="{B4EB5662-3076-479B-BB9B-A911F3ADEA62}" sibTransId="{897BBA3B-46AD-4DF2-AC23-161A5656FAAC}"/>
    <dgm:cxn modelId="{26D2D25C-E0D3-4942-B3B9-6585A67B9A68}" type="presOf" srcId="{09FC30DD-EC70-492E-AD59-6DEB176FC4F6}" destId="{929F496D-F08A-46C4-916B-190416D694BC}" srcOrd="0" destOrd="0" presId="urn:microsoft.com/office/officeart/2016/7/layout/LinearArrowProcessNumbered"/>
    <dgm:cxn modelId="{1386E45D-F0E3-47FF-827E-6E4DA8178649}" srcId="{3EDBDFFF-34A1-4362-8696-2DDCD29B7861}" destId="{A4C4825B-2E2D-45A9-B7D7-0A9CD13977AC}" srcOrd="0" destOrd="0" parTransId="{4896DF56-F452-4016-8EE1-BE0B6988AE74}" sibTransId="{2C31B6ED-BD9D-4206-89C5-3D5553BF4045}"/>
    <dgm:cxn modelId="{84A6DE49-D742-45BF-8F28-7E32911A1FCB}" type="presOf" srcId="{A4C4825B-2E2D-45A9-B7D7-0A9CD13977AC}" destId="{C96D5A9D-C5AF-42BD-AA15-43527CAC7401}" srcOrd="0" destOrd="0" presId="urn:microsoft.com/office/officeart/2016/7/layout/LinearArrowProcessNumbered"/>
    <dgm:cxn modelId="{18405E4B-F801-4CE3-9FF6-E17679A5CE1B}" type="presOf" srcId="{47B64850-8B3D-47F7-B9D1-8188817FF2AC}" destId="{F4C6CBE3-36EF-4269-9A65-3BB68E2CF24D}" srcOrd="0" destOrd="0" presId="urn:microsoft.com/office/officeart/2016/7/layout/LinearArrowProcessNumbered"/>
    <dgm:cxn modelId="{6751D76C-1289-4633-BC07-331344464DF5}" srcId="{3EDBDFFF-34A1-4362-8696-2DDCD29B7861}" destId="{09FC30DD-EC70-492E-AD59-6DEB176FC4F6}" srcOrd="4" destOrd="0" parTransId="{15D2C416-8B05-41AD-A7FF-E70360FCDEF0}" sibTransId="{8193E3A8-1356-42C1-8909-A6930D430EE5}"/>
    <dgm:cxn modelId="{D73E4F5A-6F9C-4424-9A6D-78DE6CE1E1AE}" type="presOf" srcId="{EB56914C-5C5D-422A-9076-43EA320EB533}" destId="{0C65F49F-C52B-44BE-94CE-C54B90851115}" srcOrd="0" destOrd="0" presId="urn:microsoft.com/office/officeart/2016/7/layout/LinearArrowProcessNumbered"/>
    <dgm:cxn modelId="{BC368A95-BD14-4500-A84D-569EDE8185B2}" type="presOf" srcId="{2C31B6ED-BD9D-4206-89C5-3D5553BF4045}" destId="{1A8CD5A0-AD6A-43EA-81B6-64D6699FB527}" srcOrd="0" destOrd="0" presId="urn:microsoft.com/office/officeart/2016/7/layout/LinearArrowProcessNumbered"/>
    <dgm:cxn modelId="{7D2EC996-4BDC-4DCD-8866-9F6B4BF4FC82}" type="presOf" srcId="{3EDBDFFF-34A1-4362-8696-2DDCD29B7861}" destId="{8B28D523-70DF-4773-80E1-5B5EEBF892DA}" srcOrd="0" destOrd="0" presId="urn:microsoft.com/office/officeart/2016/7/layout/LinearArrowProcessNumbered"/>
    <dgm:cxn modelId="{4F02D496-DFED-42CA-A165-B3F936356453}" type="presOf" srcId="{459FAFEE-C863-4446-ADFF-EFF21CBD1085}" destId="{665BA1A1-30D3-4DB0-82BF-A904A787463D}" srcOrd="0" destOrd="0" presId="urn:microsoft.com/office/officeart/2016/7/layout/LinearArrowProcessNumbered"/>
    <dgm:cxn modelId="{AFF287A5-80F6-4BC1-9464-0353D1A7EF46}" type="presOf" srcId="{8193E3A8-1356-42C1-8909-A6930D430EE5}" destId="{092534A6-B7F4-4D2B-9567-BCE500D07635}" srcOrd="0" destOrd="0" presId="urn:microsoft.com/office/officeart/2016/7/layout/LinearArrowProcessNumbered"/>
    <dgm:cxn modelId="{3D469FA6-E630-49C2-9AEF-707174712EED}" srcId="{3EDBDFFF-34A1-4362-8696-2DDCD29B7861}" destId="{459FAFEE-C863-4446-ADFF-EFF21CBD1085}" srcOrd="2" destOrd="0" parTransId="{5A1ABBE5-E9A2-4E3C-887F-CA66B77F1DF8}" sibTransId="{EB56914C-5C5D-422A-9076-43EA320EB533}"/>
    <dgm:cxn modelId="{E706CBBF-6D41-404B-9093-406FCFFCF1FA}" type="presOf" srcId="{897BBA3B-46AD-4DF2-AC23-161A5656FAAC}" destId="{F902CBDA-72E8-4038-BEDD-03EEA9101230}" srcOrd="0" destOrd="0" presId="urn:microsoft.com/office/officeart/2016/7/layout/LinearArrowProcessNumbered"/>
    <dgm:cxn modelId="{1A733AE1-CAC4-4150-A608-BDC93F89118B}" type="presOf" srcId="{8F3528FB-987A-4DD0-8DFE-D33A5D039CB4}" destId="{2ACCA318-E349-4473-9A9A-AFA14DDD9E83}" srcOrd="0" destOrd="0" presId="urn:microsoft.com/office/officeart/2016/7/layout/LinearArrowProcessNumbered"/>
    <dgm:cxn modelId="{8FC58304-7051-4789-8DAC-9B9FEA69253F}" type="presParOf" srcId="{8B28D523-70DF-4773-80E1-5B5EEBF892DA}" destId="{32ADF8CC-1E0F-4E95-9550-F24929B90D85}" srcOrd="0" destOrd="0" presId="urn:microsoft.com/office/officeart/2016/7/layout/LinearArrowProcessNumbered"/>
    <dgm:cxn modelId="{4BB5903F-E888-454B-BF54-EBB804984A09}" type="presParOf" srcId="{32ADF8CC-1E0F-4E95-9550-F24929B90D85}" destId="{4CE76500-5C59-4B1D-997F-6802AC6938F7}" srcOrd="0" destOrd="0" presId="urn:microsoft.com/office/officeart/2016/7/layout/LinearArrowProcessNumbered"/>
    <dgm:cxn modelId="{E22C8FBA-1711-4952-BEFF-F8D624554113}" type="presParOf" srcId="{32ADF8CC-1E0F-4E95-9550-F24929B90D85}" destId="{04A25F3D-22BE-4AD2-AB99-98BE3858D1C1}" srcOrd="1" destOrd="0" presId="urn:microsoft.com/office/officeart/2016/7/layout/LinearArrowProcessNumbered"/>
    <dgm:cxn modelId="{4F41125C-D7F3-4D88-ACEC-7B64C8A6FAE6}" type="presParOf" srcId="{04A25F3D-22BE-4AD2-AB99-98BE3858D1C1}" destId="{95E9861D-2C58-42B4-B43B-D0EFA0A453CF}" srcOrd="0" destOrd="0" presId="urn:microsoft.com/office/officeart/2016/7/layout/LinearArrowProcessNumbered"/>
    <dgm:cxn modelId="{CAC30502-0EFC-4F4D-A6B7-51B88621F044}" type="presParOf" srcId="{04A25F3D-22BE-4AD2-AB99-98BE3858D1C1}" destId="{AC375258-165F-4371-A4AF-78B664BBAA13}" srcOrd="1" destOrd="0" presId="urn:microsoft.com/office/officeart/2016/7/layout/LinearArrowProcessNumbered"/>
    <dgm:cxn modelId="{6FE67658-9AE9-4DEA-B32B-56E4AFFA0996}" type="presParOf" srcId="{04A25F3D-22BE-4AD2-AB99-98BE3858D1C1}" destId="{1A8CD5A0-AD6A-43EA-81B6-64D6699FB527}" srcOrd="2" destOrd="0" presId="urn:microsoft.com/office/officeart/2016/7/layout/LinearArrowProcessNumbered"/>
    <dgm:cxn modelId="{71D7E56B-E2F5-498F-BFE6-9F265ED69CEF}" type="presParOf" srcId="{04A25F3D-22BE-4AD2-AB99-98BE3858D1C1}" destId="{28E887F8-B0FF-471D-8E11-A3A7FD8DD479}" srcOrd="3" destOrd="0" presId="urn:microsoft.com/office/officeart/2016/7/layout/LinearArrowProcessNumbered"/>
    <dgm:cxn modelId="{696FFD78-412C-4C81-99B1-D6EDF29F0779}" type="presParOf" srcId="{32ADF8CC-1E0F-4E95-9550-F24929B90D85}" destId="{C96D5A9D-C5AF-42BD-AA15-43527CAC7401}" srcOrd="2" destOrd="0" presId="urn:microsoft.com/office/officeart/2016/7/layout/LinearArrowProcessNumbered"/>
    <dgm:cxn modelId="{888830E3-61A2-4605-BBE0-B5623F433561}" type="presParOf" srcId="{8B28D523-70DF-4773-80E1-5B5EEBF892DA}" destId="{0ADE9B29-7302-4895-9CB4-7B74756AC91F}" srcOrd="1" destOrd="0" presId="urn:microsoft.com/office/officeart/2016/7/layout/LinearArrowProcessNumbered"/>
    <dgm:cxn modelId="{F2E9E91D-7D8F-42ED-8BF9-1693FC7B6EEA}" type="presParOf" srcId="{8B28D523-70DF-4773-80E1-5B5EEBF892DA}" destId="{B1DD6AEA-97A9-4A4A-9562-BD4444868725}" srcOrd="2" destOrd="0" presId="urn:microsoft.com/office/officeart/2016/7/layout/LinearArrowProcessNumbered"/>
    <dgm:cxn modelId="{8722F5EB-2D84-43DA-AFC0-37BE03A33A3E}" type="presParOf" srcId="{B1DD6AEA-97A9-4A4A-9562-BD4444868725}" destId="{92CB44EC-252C-4FA9-A340-5249A93F0672}" srcOrd="0" destOrd="0" presId="urn:microsoft.com/office/officeart/2016/7/layout/LinearArrowProcessNumbered"/>
    <dgm:cxn modelId="{D8BA7AAD-5FA9-4D4F-87B2-666C30B3C72B}" type="presParOf" srcId="{B1DD6AEA-97A9-4A4A-9562-BD4444868725}" destId="{5B484453-3E76-4CAE-AEA3-425087D8EE0C}" srcOrd="1" destOrd="0" presId="urn:microsoft.com/office/officeart/2016/7/layout/LinearArrowProcessNumbered"/>
    <dgm:cxn modelId="{BA2657FF-C48C-48E2-B6AB-81300007A6D5}" type="presParOf" srcId="{5B484453-3E76-4CAE-AEA3-425087D8EE0C}" destId="{21E9A343-EABC-407E-BC54-214E46A325E6}" srcOrd="0" destOrd="0" presId="urn:microsoft.com/office/officeart/2016/7/layout/LinearArrowProcessNumbered"/>
    <dgm:cxn modelId="{E49ADEF5-EE6A-4644-A4C8-3BE2DA9FEEF6}" type="presParOf" srcId="{5B484453-3E76-4CAE-AEA3-425087D8EE0C}" destId="{66313E29-CEB6-4747-A72F-65DB4540B233}" srcOrd="1" destOrd="0" presId="urn:microsoft.com/office/officeart/2016/7/layout/LinearArrowProcessNumbered"/>
    <dgm:cxn modelId="{AC820843-0275-415C-B8C2-B8B8F1BFCB46}" type="presParOf" srcId="{5B484453-3E76-4CAE-AEA3-425087D8EE0C}" destId="{2ACCA318-E349-4473-9A9A-AFA14DDD9E83}" srcOrd="2" destOrd="0" presId="urn:microsoft.com/office/officeart/2016/7/layout/LinearArrowProcessNumbered"/>
    <dgm:cxn modelId="{C940A0E3-554D-4AEF-8C3A-0B605A235447}" type="presParOf" srcId="{5B484453-3E76-4CAE-AEA3-425087D8EE0C}" destId="{47ACEDB1-A659-4631-8278-116A1CD6FA29}" srcOrd="3" destOrd="0" presId="urn:microsoft.com/office/officeart/2016/7/layout/LinearArrowProcessNumbered"/>
    <dgm:cxn modelId="{6B7A6203-1ED4-4CF1-A030-73B462307C8E}" type="presParOf" srcId="{B1DD6AEA-97A9-4A4A-9562-BD4444868725}" destId="{F4C6CBE3-36EF-4269-9A65-3BB68E2CF24D}" srcOrd="2" destOrd="0" presId="urn:microsoft.com/office/officeart/2016/7/layout/LinearArrowProcessNumbered"/>
    <dgm:cxn modelId="{C4FEDAB3-A413-4774-A02B-C5952CD48C73}" type="presParOf" srcId="{8B28D523-70DF-4773-80E1-5B5EEBF892DA}" destId="{066760FC-FA39-41A2-9121-807E92EB7FA5}" srcOrd="3" destOrd="0" presId="urn:microsoft.com/office/officeart/2016/7/layout/LinearArrowProcessNumbered"/>
    <dgm:cxn modelId="{4C19D67F-4E49-48DC-B1CA-1107AB8152E1}" type="presParOf" srcId="{8B28D523-70DF-4773-80E1-5B5EEBF892DA}" destId="{6D4E4DE1-58D5-4C0D-9245-F8A8DC441DB9}" srcOrd="4" destOrd="0" presId="urn:microsoft.com/office/officeart/2016/7/layout/LinearArrowProcessNumbered"/>
    <dgm:cxn modelId="{86214F26-CF93-4345-9671-47E04AE8C9D5}" type="presParOf" srcId="{6D4E4DE1-58D5-4C0D-9245-F8A8DC441DB9}" destId="{476F4F43-C383-4F56-ABF5-2F75306EF9AE}" srcOrd="0" destOrd="0" presId="urn:microsoft.com/office/officeart/2016/7/layout/LinearArrowProcessNumbered"/>
    <dgm:cxn modelId="{7895BBAE-220B-496F-86C6-735619C55AEE}" type="presParOf" srcId="{6D4E4DE1-58D5-4C0D-9245-F8A8DC441DB9}" destId="{058D6A9A-07A1-40F2-9FF3-B87E958D62F3}" srcOrd="1" destOrd="0" presId="urn:microsoft.com/office/officeart/2016/7/layout/LinearArrowProcessNumbered"/>
    <dgm:cxn modelId="{F8E5C754-CB96-4E20-B8D9-68797A65EB41}" type="presParOf" srcId="{058D6A9A-07A1-40F2-9FF3-B87E958D62F3}" destId="{1FB87925-1167-464D-AF9B-8BFE273AA907}" srcOrd="0" destOrd="0" presId="urn:microsoft.com/office/officeart/2016/7/layout/LinearArrowProcessNumbered"/>
    <dgm:cxn modelId="{073BCD17-0914-45E6-BE6C-B3DF6488DCB2}" type="presParOf" srcId="{058D6A9A-07A1-40F2-9FF3-B87E958D62F3}" destId="{4180D215-C0D0-458B-A87A-B572317EBDE8}" srcOrd="1" destOrd="0" presId="urn:microsoft.com/office/officeart/2016/7/layout/LinearArrowProcessNumbered"/>
    <dgm:cxn modelId="{1847AADD-3029-49FC-876A-A65E0CD04A0E}" type="presParOf" srcId="{058D6A9A-07A1-40F2-9FF3-B87E958D62F3}" destId="{0C65F49F-C52B-44BE-94CE-C54B90851115}" srcOrd="2" destOrd="0" presId="urn:microsoft.com/office/officeart/2016/7/layout/LinearArrowProcessNumbered"/>
    <dgm:cxn modelId="{1909C449-7ADC-4199-B856-C5058DE82675}" type="presParOf" srcId="{058D6A9A-07A1-40F2-9FF3-B87E958D62F3}" destId="{FA0DC275-2A35-47C7-A684-C1D3D2A30155}" srcOrd="3" destOrd="0" presId="urn:microsoft.com/office/officeart/2016/7/layout/LinearArrowProcessNumbered"/>
    <dgm:cxn modelId="{BF1CEDCA-C2D4-4B20-9BE6-C01FC798F172}" type="presParOf" srcId="{6D4E4DE1-58D5-4C0D-9245-F8A8DC441DB9}" destId="{665BA1A1-30D3-4DB0-82BF-A904A787463D}" srcOrd="2" destOrd="0" presId="urn:microsoft.com/office/officeart/2016/7/layout/LinearArrowProcessNumbered"/>
    <dgm:cxn modelId="{C194A4A7-70C5-496F-B34D-30D096F102BB}" type="presParOf" srcId="{8B28D523-70DF-4773-80E1-5B5EEBF892DA}" destId="{ABB77505-4D33-475C-B58F-F7FFDB4AF310}" srcOrd="5" destOrd="0" presId="urn:microsoft.com/office/officeart/2016/7/layout/LinearArrowProcessNumbered"/>
    <dgm:cxn modelId="{D60EDD56-277C-4E31-8BB1-607239404DB9}" type="presParOf" srcId="{8B28D523-70DF-4773-80E1-5B5EEBF892DA}" destId="{DE0DECE9-83A9-4318-9263-BC90D9375586}" srcOrd="6" destOrd="0" presId="urn:microsoft.com/office/officeart/2016/7/layout/LinearArrowProcessNumbered"/>
    <dgm:cxn modelId="{9203EC05-406F-42DE-AD9D-BD754374932A}" type="presParOf" srcId="{DE0DECE9-83A9-4318-9263-BC90D9375586}" destId="{83D65FC2-6985-48D5-800A-485F1941EDD9}" srcOrd="0" destOrd="0" presId="urn:microsoft.com/office/officeart/2016/7/layout/LinearArrowProcessNumbered"/>
    <dgm:cxn modelId="{F236A973-4EA3-41CB-AC77-6655E4E80505}" type="presParOf" srcId="{DE0DECE9-83A9-4318-9263-BC90D9375586}" destId="{82725DE1-5029-488D-B3D5-D7BB458F9E23}" srcOrd="1" destOrd="0" presId="urn:microsoft.com/office/officeart/2016/7/layout/LinearArrowProcessNumbered"/>
    <dgm:cxn modelId="{3AAAAA60-F4C4-459F-8567-02BA2CF8D1AC}" type="presParOf" srcId="{82725DE1-5029-488D-B3D5-D7BB458F9E23}" destId="{6F801F0D-4CBE-4384-B687-14CDF9B4C4EA}" srcOrd="0" destOrd="0" presId="urn:microsoft.com/office/officeart/2016/7/layout/LinearArrowProcessNumbered"/>
    <dgm:cxn modelId="{2BA1D992-138B-4EAC-8AAF-8A1117161A4E}" type="presParOf" srcId="{82725DE1-5029-488D-B3D5-D7BB458F9E23}" destId="{C9CFC62B-26C1-4C1A-9D2F-9133C24F89F9}" srcOrd="1" destOrd="0" presId="urn:microsoft.com/office/officeart/2016/7/layout/LinearArrowProcessNumbered"/>
    <dgm:cxn modelId="{FD03A973-BC75-438E-828A-ECEDBA41852C}" type="presParOf" srcId="{82725DE1-5029-488D-B3D5-D7BB458F9E23}" destId="{F902CBDA-72E8-4038-BEDD-03EEA9101230}" srcOrd="2" destOrd="0" presId="urn:microsoft.com/office/officeart/2016/7/layout/LinearArrowProcessNumbered"/>
    <dgm:cxn modelId="{0A5A432B-68A1-4D3B-AE9D-81F2887F474F}" type="presParOf" srcId="{82725DE1-5029-488D-B3D5-D7BB458F9E23}" destId="{43CEDFD6-4A72-4090-A621-FC9486A0E566}" srcOrd="3" destOrd="0" presId="urn:microsoft.com/office/officeart/2016/7/layout/LinearArrowProcessNumbered"/>
    <dgm:cxn modelId="{6A7204D3-A92E-493F-9CA1-7A68E9B3D6F8}" type="presParOf" srcId="{DE0DECE9-83A9-4318-9263-BC90D9375586}" destId="{2704A541-610F-477C-9E1B-28E68D020D9E}" srcOrd="2" destOrd="0" presId="urn:microsoft.com/office/officeart/2016/7/layout/LinearArrowProcessNumbered"/>
    <dgm:cxn modelId="{C2C68450-46DD-4A10-9081-5918D9AFB6CE}" type="presParOf" srcId="{8B28D523-70DF-4773-80E1-5B5EEBF892DA}" destId="{68055A15-6331-4442-8427-547B76F17504}" srcOrd="7" destOrd="0" presId="urn:microsoft.com/office/officeart/2016/7/layout/LinearArrowProcessNumbered"/>
    <dgm:cxn modelId="{0281CFC0-9B48-4331-832A-092648B631F9}" type="presParOf" srcId="{8B28D523-70DF-4773-80E1-5B5EEBF892DA}" destId="{86030A71-4AAB-4CEB-97E3-1AB479CEC3C0}" srcOrd="8" destOrd="0" presId="urn:microsoft.com/office/officeart/2016/7/layout/LinearArrowProcessNumbered"/>
    <dgm:cxn modelId="{77490D91-C85B-419D-9994-E712D2ECAC7D}" type="presParOf" srcId="{86030A71-4AAB-4CEB-97E3-1AB479CEC3C0}" destId="{9B7BB1DD-0628-4192-B5AC-B91E55D7DA66}" srcOrd="0" destOrd="0" presId="urn:microsoft.com/office/officeart/2016/7/layout/LinearArrowProcessNumbered"/>
    <dgm:cxn modelId="{B64DB1DF-6BFE-40A5-AF8C-B2FB9529F758}" type="presParOf" srcId="{86030A71-4AAB-4CEB-97E3-1AB479CEC3C0}" destId="{D47FD6B0-529A-480E-AD07-02FFFCB2BA9B}" srcOrd="1" destOrd="0" presId="urn:microsoft.com/office/officeart/2016/7/layout/LinearArrowProcessNumbered"/>
    <dgm:cxn modelId="{9CC05DD0-E9A8-4EC2-AA73-87C7F46C59FA}" type="presParOf" srcId="{D47FD6B0-529A-480E-AD07-02FFFCB2BA9B}" destId="{DA4C1EBE-BF7A-4402-B5D8-6BB3F9B4416A}" srcOrd="0" destOrd="0" presId="urn:microsoft.com/office/officeart/2016/7/layout/LinearArrowProcessNumbered"/>
    <dgm:cxn modelId="{7969F490-4D95-4A89-8390-2D9E1C8EAA3D}" type="presParOf" srcId="{D47FD6B0-529A-480E-AD07-02FFFCB2BA9B}" destId="{AD6ADA24-E7FF-4444-9105-F7BBEB0A6E13}" srcOrd="1" destOrd="0" presId="urn:microsoft.com/office/officeart/2016/7/layout/LinearArrowProcessNumbered"/>
    <dgm:cxn modelId="{A5B5E2AD-4C8D-4555-8FF7-2CBC3D12514D}" type="presParOf" srcId="{D47FD6B0-529A-480E-AD07-02FFFCB2BA9B}" destId="{092534A6-B7F4-4D2B-9567-BCE500D07635}" srcOrd="2" destOrd="0" presId="urn:microsoft.com/office/officeart/2016/7/layout/LinearArrowProcessNumbered"/>
    <dgm:cxn modelId="{7B9FDC8F-6FAD-43F4-9F0F-74269A0F229C}" type="presParOf" srcId="{D47FD6B0-529A-480E-AD07-02FFFCB2BA9B}" destId="{3FF45F97-12EF-4366-85F0-36AF528AB800}" srcOrd="3" destOrd="0" presId="urn:microsoft.com/office/officeart/2016/7/layout/LinearArrowProcessNumbered"/>
    <dgm:cxn modelId="{6CE66B55-7B1E-4F12-9F65-8ECC18ED3E6E}" type="presParOf" srcId="{86030A71-4AAB-4CEB-97E3-1AB479CEC3C0}" destId="{929F496D-F08A-46C4-916B-190416D694BC}" srcOrd="2" destOrd="0" presId="urn:microsoft.com/office/officeart/2016/7/layout/LinearArrowProcessNumbered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320249BE-B7B7-4792-BD34-32268EEEA5DD}" type="doc">
      <dgm:prSet loTypeId="urn:microsoft.com/office/officeart/2018/2/layout/IconVerticalSolidList" loCatId="icon" qsTypeId="urn:microsoft.com/office/officeart/2005/8/quickstyle/simple4" qsCatId="simple" csTypeId="urn:microsoft.com/office/officeart/2018/5/colors/Iconchunking_neutralicontext_colorful1" csCatId="colorful" phldr="1"/>
      <dgm:spPr/>
      <dgm:t>
        <a:bodyPr/>
        <a:lstStyle/>
        <a:p>
          <a:endParaRPr lang="en-US"/>
        </a:p>
      </dgm:t>
    </dgm:pt>
    <dgm:pt modelId="{DCA3A7EC-EF7D-46AD-80E0-128A667228D2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1,376,886 photographs with spatial and temporal context (Flickr API)</a:t>
          </a:r>
        </a:p>
      </dgm:t>
    </dgm:pt>
    <dgm:pt modelId="{E2F5C44D-5A96-46B4-BE73-0205005215F5}" type="parTrans" cxnId="{C7794469-D6F5-4534-A0D5-6764A694149D}">
      <dgm:prSet/>
      <dgm:spPr/>
      <dgm:t>
        <a:bodyPr/>
        <a:lstStyle/>
        <a:p>
          <a:endParaRPr lang="en-US"/>
        </a:p>
      </dgm:t>
    </dgm:pt>
    <dgm:pt modelId="{84A53EB9-9945-4B7B-8E60-6291EA554DF8}" type="sibTrans" cxnId="{C7794469-D6F5-4534-A0D5-6764A694149D}">
      <dgm:prSet/>
      <dgm:spPr/>
      <dgm:t>
        <a:bodyPr/>
        <a:lstStyle/>
        <a:p>
          <a:endParaRPr lang="en-US"/>
        </a:p>
      </dgm:t>
    </dgm:pt>
    <dgm:pt modelId="{F9689BF0-2214-4A55-A346-B23BBAF01861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Eight different cities of China</a:t>
          </a:r>
        </a:p>
      </dgm:t>
    </dgm:pt>
    <dgm:pt modelId="{E53CDA33-C607-4506-B1AA-9875C0B9A5CF}" type="parTrans" cxnId="{2A1B79B4-8EC9-4623-8037-0148C577883C}">
      <dgm:prSet/>
      <dgm:spPr/>
      <dgm:t>
        <a:bodyPr/>
        <a:lstStyle/>
        <a:p>
          <a:endParaRPr lang="en-US"/>
        </a:p>
      </dgm:t>
    </dgm:pt>
    <dgm:pt modelId="{653357DC-DE0B-4469-80BE-1A8D14CD9C70}" type="sibTrans" cxnId="{2A1B79B4-8EC9-4623-8037-0148C577883C}">
      <dgm:prSet/>
      <dgm:spPr/>
      <dgm:t>
        <a:bodyPr/>
        <a:lstStyle/>
        <a:p>
          <a:endParaRPr lang="en-US"/>
        </a:p>
      </dgm:t>
    </dgm:pt>
    <dgm:pt modelId="{1C5BD20B-60D1-4531-84ED-2E067F8AB27D}">
      <dgm:prSet/>
      <dgm:spPr/>
      <dgm:t>
        <a:bodyPr/>
        <a:lstStyle/>
        <a:p>
          <a:r>
            <a:rPr lang="en-US" dirty="0">
              <a:solidFill>
                <a:schemeClr val="tx1"/>
              </a:solidFill>
            </a:rPr>
            <a:t>Between January 01, 2000 and November 17, 2013</a:t>
          </a:r>
        </a:p>
      </dgm:t>
    </dgm:pt>
    <dgm:pt modelId="{DDDD7AFD-AD59-4150-917C-C836597F26A8}" type="parTrans" cxnId="{78990BEB-49EB-433E-9A52-9DA3ED3D9F88}">
      <dgm:prSet/>
      <dgm:spPr/>
      <dgm:t>
        <a:bodyPr/>
        <a:lstStyle/>
        <a:p>
          <a:endParaRPr lang="en-US"/>
        </a:p>
      </dgm:t>
    </dgm:pt>
    <dgm:pt modelId="{EFBA626C-EC59-475A-A200-E0E5C916D321}" type="sibTrans" cxnId="{78990BEB-49EB-433E-9A52-9DA3ED3D9F88}">
      <dgm:prSet/>
      <dgm:spPr/>
      <dgm:t>
        <a:bodyPr/>
        <a:lstStyle/>
        <a:p>
          <a:endParaRPr lang="en-US"/>
        </a:p>
      </dgm:t>
    </dgm:pt>
    <dgm:pt modelId="{C3B0209F-0F08-4346-BAA0-E2ED916FDA7F}">
      <dgm:prSet/>
      <dgm:spPr/>
      <dgm:t>
        <a:bodyPr/>
        <a:lstStyle/>
        <a:p>
          <a:r>
            <a:rPr lang="fi-FI" dirty="0">
              <a:solidFill>
                <a:schemeClr val="tx1"/>
              </a:solidFill>
            </a:rPr>
            <a:t>Clustered </a:t>
          </a:r>
          <a:r>
            <a:rPr lang="fi-FI" dirty="0" err="1">
              <a:solidFill>
                <a:schemeClr val="tx1"/>
              </a:solidFill>
            </a:rPr>
            <a:t>photos</a:t>
          </a:r>
          <a:r>
            <a:rPr lang="fi-FI" dirty="0">
              <a:solidFill>
                <a:schemeClr val="tx1"/>
              </a:solidFill>
            </a:rPr>
            <a:t>  geographically to describe locations </a:t>
          </a:r>
          <a:r>
            <a:rPr lang="fi-FI" dirty="0" err="1">
              <a:solidFill>
                <a:schemeClr val="tx1"/>
              </a:solidFill>
            </a:rPr>
            <a:t>using</a:t>
          </a:r>
          <a:r>
            <a:rPr lang="fi-FI" dirty="0">
              <a:solidFill>
                <a:schemeClr val="tx1"/>
              </a:solidFill>
            </a:rPr>
            <a:t> DBSCAN (</a:t>
          </a:r>
          <a:r>
            <a:rPr lang="fi-FI" dirty="0" err="1">
              <a:solidFill>
                <a:srgbClr val="FFFF00"/>
              </a:solidFill>
            </a:rPr>
            <a:t>D</a:t>
          </a:r>
          <a:r>
            <a:rPr lang="fi-FI" dirty="0" err="1">
              <a:solidFill>
                <a:schemeClr val="tx1"/>
              </a:solidFill>
            </a:rPr>
            <a:t>ensity</a:t>
          </a:r>
          <a:r>
            <a:rPr lang="fi-FI" dirty="0">
              <a:solidFill>
                <a:schemeClr val="tx1"/>
              </a:solidFill>
            </a:rPr>
            <a:t> </a:t>
          </a:r>
          <a:r>
            <a:rPr lang="fi-FI" dirty="0" err="1">
              <a:solidFill>
                <a:srgbClr val="FFFF00"/>
              </a:solidFill>
            </a:rPr>
            <a:t>B</a:t>
          </a:r>
          <a:r>
            <a:rPr lang="fi-FI" dirty="0" err="1">
              <a:solidFill>
                <a:schemeClr val="tx1"/>
              </a:solidFill>
            </a:rPr>
            <a:t>ased</a:t>
          </a:r>
          <a:r>
            <a:rPr lang="fi-FI" dirty="0">
              <a:solidFill>
                <a:schemeClr val="tx1"/>
              </a:solidFill>
            </a:rPr>
            <a:t> </a:t>
          </a:r>
          <a:r>
            <a:rPr lang="fi-FI" dirty="0">
              <a:solidFill>
                <a:srgbClr val="FFFF00"/>
              </a:solidFill>
            </a:rPr>
            <a:t>C</a:t>
          </a:r>
          <a:r>
            <a:rPr lang="fi-FI" dirty="0">
              <a:solidFill>
                <a:schemeClr val="tx1"/>
              </a:solidFill>
            </a:rPr>
            <a:t>lustering </a:t>
          </a:r>
          <a:r>
            <a:rPr lang="fi-FI" dirty="0" err="1">
              <a:solidFill>
                <a:srgbClr val="FFFF00"/>
              </a:solidFill>
            </a:rPr>
            <a:t>A</a:t>
          </a:r>
          <a:r>
            <a:rPr lang="fi-FI" dirty="0" err="1">
              <a:solidFill>
                <a:schemeClr val="tx1"/>
              </a:solidFill>
            </a:rPr>
            <a:t>lgorithms</a:t>
          </a:r>
          <a:r>
            <a:rPr lang="fi-FI" dirty="0">
              <a:solidFill>
                <a:schemeClr val="tx1"/>
              </a:solidFill>
            </a:rPr>
            <a:t>)</a:t>
          </a:r>
          <a:endParaRPr lang="en-US" dirty="0">
            <a:solidFill>
              <a:schemeClr val="tx1"/>
            </a:solidFill>
          </a:endParaRPr>
        </a:p>
      </dgm:t>
    </dgm:pt>
    <dgm:pt modelId="{43E3C3F2-011E-46BC-A3C0-1617FD6C73AC}" type="parTrans" cxnId="{1325FB4A-3038-478D-979C-6D73FADAFE18}">
      <dgm:prSet/>
      <dgm:spPr/>
      <dgm:t>
        <a:bodyPr/>
        <a:lstStyle/>
        <a:p>
          <a:endParaRPr lang="en-US"/>
        </a:p>
      </dgm:t>
    </dgm:pt>
    <dgm:pt modelId="{19B3FE21-03AB-4967-9E27-D3B75646280E}" type="sibTrans" cxnId="{1325FB4A-3038-478D-979C-6D73FADAFE18}">
      <dgm:prSet/>
      <dgm:spPr/>
      <dgm:t>
        <a:bodyPr/>
        <a:lstStyle/>
        <a:p>
          <a:endParaRPr lang="en-US"/>
        </a:p>
      </dgm:t>
    </dgm:pt>
    <dgm:pt modelId="{FC8D43CE-8AB0-468E-891B-20A5ECE9D56D}" type="pres">
      <dgm:prSet presAssocID="{320249BE-B7B7-4792-BD34-32268EEEA5DD}" presName="root" presStyleCnt="0">
        <dgm:presLayoutVars>
          <dgm:dir/>
          <dgm:resizeHandles val="exact"/>
        </dgm:presLayoutVars>
      </dgm:prSet>
      <dgm:spPr/>
    </dgm:pt>
    <dgm:pt modelId="{3A840D11-B5D5-4507-BDAE-FC761CB380E8}" type="pres">
      <dgm:prSet presAssocID="{DCA3A7EC-EF7D-46AD-80E0-128A667228D2}" presName="compNode" presStyleCnt="0"/>
      <dgm:spPr/>
    </dgm:pt>
    <dgm:pt modelId="{39C5B16D-3045-4461-983A-693A92FD9563}" type="pres">
      <dgm:prSet presAssocID="{DCA3A7EC-EF7D-46AD-80E0-128A667228D2}" presName="bgRect" presStyleLbl="bgShp" presStyleIdx="0" presStyleCnt="4"/>
      <dgm:spPr/>
    </dgm:pt>
    <dgm:pt modelId="{FA21AD8B-D1B9-4A92-B050-552777F89547}" type="pres">
      <dgm:prSet presAssocID="{DCA3A7EC-EF7D-46AD-80E0-128A667228D2}" presName="iconRect" presStyleLbl="node1" presStyleIdx="0" presStyleCnt="4"/>
      <dgm:spPr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noFill/>
        </a:ln>
      </dgm:spPr>
      <dgm:extLst/>
    </dgm:pt>
    <dgm:pt modelId="{5A19B673-0F0B-41D5-8839-8458D2E9378E}" type="pres">
      <dgm:prSet presAssocID="{DCA3A7EC-EF7D-46AD-80E0-128A667228D2}" presName="spaceRect" presStyleCnt="0"/>
      <dgm:spPr/>
    </dgm:pt>
    <dgm:pt modelId="{F8E2748B-802C-4789-9C0D-DD6D949B465C}" type="pres">
      <dgm:prSet presAssocID="{DCA3A7EC-EF7D-46AD-80E0-128A667228D2}" presName="parTx" presStyleLbl="revTx" presStyleIdx="0" presStyleCnt="4">
        <dgm:presLayoutVars>
          <dgm:chMax val="0"/>
          <dgm:chPref val="0"/>
        </dgm:presLayoutVars>
      </dgm:prSet>
      <dgm:spPr/>
    </dgm:pt>
    <dgm:pt modelId="{50E99C94-86C4-41BD-BF44-6ECF19E8999F}" type="pres">
      <dgm:prSet presAssocID="{84A53EB9-9945-4B7B-8E60-6291EA554DF8}" presName="sibTrans" presStyleCnt="0"/>
      <dgm:spPr/>
    </dgm:pt>
    <dgm:pt modelId="{FF19401B-3B56-40FF-BB77-45D77D2E1AF0}" type="pres">
      <dgm:prSet presAssocID="{F9689BF0-2214-4A55-A346-B23BBAF01861}" presName="compNode" presStyleCnt="0"/>
      <dgm:spPr/>
    </dgm:pt>
    <dgm:pt modelId="{EECAFD85-DBCC-43CA-B59B-E302DB87D636}" type="pres">
      <dgm:prSet presAssocID="{F9689BF0-2214-4A55-A346-B23BBAF01861}" presName="bgRect" presStyleLbl="bgShp" presStyleIdx="1" presStyleCnt="4"/>
      <dgm:spPr/>
    </dgm:pt>
    <dgm:pt modelId="{50C68EC3-8D43-439F-A7C7-A084464B228A}" type="pres">
      <dgm:prSet presAssocID="{F9689BF0-2214-4A55-A346-B23BBAF01861}" presName="iconRect" presStyleLbl="node1" presStyleIdx="1" presStyleCnt="4" custLinFactNeighborX="-3268" custLinFactNeighborY="17906"/>
      <dgm:spPr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</dgm:spPr>
      <dgm:extLst/>
    </dgm:pt>
    <dgm:pt modelId="{0DBB9146-52C0-4718-AC02-CA0440958DD8}" type="pres">
      <dgm:prSet presAssocID="{F9689BF0-2214-4A55-A346-B23BBAF01861}" presName="spaceRect" presStyleCnt="0"/>
      <dgm:spPr/>
    </dgm:pt>
    <dgm:pt modelId="{F1ED6A12-A522-4DB1-BB83-A797C9D242E6}" type="pres">
      <dgm:prSet presAssocID="{F9689BF0-2214-4A55-A346-B23BBAF01861}" presName="parTx" presStyleLbl="revTx" presStyleIdx="1" presStyleCnt="4">
        <dgm:presLayoutVars>
          <dgm:chMax val="0"/>
          <dgm:chPref val="0"/>
        </dgm:presLayoutVars>
      </dgm:prSet>
      <dgm:spPr/>
    </dgm:pt>
    <dgm:pt modelId="{C270B6AB-E739-48F8-A6CC-AE4C22867AEE}" type="pres">
      <dgm:prSet presAssocID="{653357DC-DE0B-4469-80BE-1A8D14CD9C70}" presName="sibTrans" presStyleCnt="0"/>
      <dgm:spPr/>
    </dgm:pt>
    <dgm:pt modelId="{05EEB482-6029-40CE-9AB6-4EE9C874CB44}" type="pres">
      <dgm:prSet presAssocID="{1C5BD20B-60D1-4531-84ED-2E067F8AB27D}" presName="compNode" presStyleCnt="0"/>
      <dgm:spPr/>
    </dgm:pt>
    <dgm:pt modelId="{92237429-1481-48DD-822C-ABA449E0CCA5}" type="pres">
      <dgm:prSet presAssocID="{1C5BD20B-60D1-4531-84ED-2E067F8AB27D}" presName="bgRect" presStyleLbl="bgShp" presStyleIdx="2" presStyleCnt="4"/>
      <dgm:spPr/>
    </dgm:pt>
    <dgm:pt modelId="{F542544E-F4CC-4C61-A538-54D380CBF554}" type="pres">
      <dgm:prSet presAssocID="{1C5BD20B-60D1-4531-84ED-2E067F8AB27D}" presName="iconRect" presStyleLbl="node1" presStyleIdx="2" presStyleCnt="4"/>
      <dgm:spPr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6000" r="-56000"/>
          </a:stretch>
        </a:blipFill>
        <a:ln>
          <a:noFill/>
        </a:ln>
      </dgm:spPr>
      <dgm:extLst/>
    </dgm:pt>
    <dgm:pt modelId="{A879B8FE-1EF5-4E82-8A7A-61CC73843CBF}" type="pres">
      <dgm:prSet presAssocID="{1C5BD20B-60D1-4531-84ED-2E067F8AB27D}" presName="spaceRect" presStyleCnt="0"/>
      <dgm:spPr/>
    </dgm:pt>
    <dgm:pt modelId="{7E59C40D-58A6-466F-9E64-E21C9A733B31}" type="pres">
      <dgm:prSet presAssocID="{1C5BD20B-60D1-4531-84ED-2E067F8AB27D}" presName="parTx" presStyleLbl="revTx" presStyleIdx="2" presStyleCnt="4">
        <dgm:presLayoutVars>
          <dgm:chMax val="0"/>
          <dgm:chPref val="0"/>
        </dgm:presLayoutVars>
      </dgm:prSet>
      <dgm:spPr/>
    </dgm:pt>
    <dgm:pt modelId="{93872EB5-C592-4602-B431-34ED4DCA5172}" type="pres">
      <dgm:prSet presAssocID="{EFBA626C-EC59-475A-A200-E0E5C916D321}" presName="sibTrans" presStyleCnt="0"/>
      <dgm:spPr/>
    </dgm:pt>
    <dgm:pt modelId="{2AA4D988-7B97-4E99-BFF9-388E3A94EE2D}" type="pres">
      <dgm:prSet presAssocID="{C3B0209F-0F08-4346-BAA0-E2ED916FDA7F}" presName="compNode" presStyleCnt="0"/>
      <dgm:spPr/>
    </dgm:pt>
    <dgm:pt modelId="{75E2BAA5-EEE0-49B3-AD55-806A7E36C83F}" type="pres">
      <dgm:prSet presAssocID="{C3B0209F-0F08-4346-BAA0-E2ED916FDA7F}" presName="bgRect" presStyleLbl="bgShp" presStyleIdx="3" presStyleCnt="4"/>
      <dgm:spPr/>
    </dgm:pt>
    <dgm:pt modelId="{1EE074C4-B528-4478-8D91-C8C7C9D748C8}" type="pres">
      <dgm:prSet presAssocID="{C3B0209F-0F08-4346-BAA0-E2ED916FDA7F}" presName="iconRect" presStyleLbl="node1" presStyleIdx="3" presStyleCnt="4"/>
      <dgm:spPr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7000" r="-37000"/>
          </a:stretch>
        </a:blipFill>
        <a:ln>
          <a:noFill/>
        </a:ln>
      </dgm:spPr>
      <dgm:extLst/>
    </dgm:pt>
    <dgm:pt modelId="{C5A74031-9887-4A8D-9647-3D7D8D8E1E97}" type="pres">
      <dgm:prSet presAssocID="{C3B0209F-0F08-4346-BAA0-E2ED916FDA7F}" presName="spaceRect" presStyleCnt="0"/>
      <dgm:spPr/>
    </dgm:pt>
    <dgm:pt modelId="{1B5B6AE8-5C37-4BDB-8534-B6EB068DC7EE}" type="pres">
      <dgm:prSet presAssocID="{C3B0209F-0F08-4346-BAA0-E2ED916FDA7F}" presName="parTx" presStyleLbl="revTx" presStyleIdx="3" presStyleCnt="4">
        <dgm:presLayoutVars>
          <dgm:chMax val="0"/>
          <dgm:chPref val="0"/>
        </dgm:presLayoutVars>
      </dgm:prSet>
      <dgm:spPr/>
    </dgm:pt>
  </dgm:ptLst>
  <dgm:cxnLst>
    <dgm:cxn modelId="{7BE45426-EEB0-4B4B-A0B7-083B3276FD25}" type="presOf" srcId="{1C5BD20B-60D1-4531-84ED-2E067F8AB27D}" destId="{7E59C40D-58A6-466F-9E64-E21C9A733B31}" srcOrd="0" destOrd="0" presId="urn:microsoft.com/office/officeart/2018/2/layout/IconVerticalSolidList"/>
    <dgm:cxn modelId="{51E71B2C-0855-44C3-888C-0C16374E5174}" type="presOf" srcId="{C3B0209F-0F08-4346-BAA0-E2ED916FDA7F}" destId="{1B5B6AE8-5C37-4BDB-8534-B6EB068DC7EE}" srcOrd="0" destOrd="0" presId="urn:microsoft.com/office/officeart/2018/2/layout/IconVerticalSolidList"/>
    <dgm:cxn modelId="{774E8A39-23CE-4FFF-B7B3-33B551947D28}" type="presOf" srcId="{320249BE-B7B7-4792-BD34-32268EEEA5DD}" destId="{FC8D43CE-8AB0-468E-891B-20A5ECE9D56D}" srcOrd="0" destOrd="0" presId="urn:microsoft.com/office/officeart/2018/2/layout/IconVerticalSolidList"/>
    <dgm:cxn modelId="{C7794469-D6F5-4534-A0D5-6764A694149D}" srcId="{320249BE-B7B7-4792-BD34-32268EEEA5DD}" destId="{DCA3A7EC-EF7D-46AD-80E0-128A667228D2}" srcOrd="0" destOrd="0" parTransId="{E2F5C44D-5A96-46B4-BE73-0205005215F5}" sibTransId="{84A53EB9-9945-4B7B-8E60-6291EA554DF8}"/>
    <dgm:cxn modelId="{1325FB4A-3038-478D-979C-6D73FADAFE18}" srcId="{320249BE-B7B7-4792-BD34-32268EEEA5DD}" destId="{C3B0209F-0F08-4346-BAA0-E2ED916FDA7F}" srcOrd="3" destOrd="0" parTransId="{43E3C3F2-011E-46BC-A3C0-1617FD6C73AC}" sibTransId="{19B3FE21-03AB-4967-9E27-D3B75646280E}"/>
    <dgm:cxn modelId="{BA00E457-ADEC-4A2B-9FC5-B3F20CB6F45F}" type="presOf" srcId="{F9689BF0-2214-4A55-A346-B23BBAF01861}" destId="{F1ED6A12-A522-4DB1-BB83-A797C9D242E6}" srcOrd="0" destOrd="0" presId="urn:microsoft.com/office/officeart/2018/2/layout/IconVerticalSolidList"/>
    <dgm:cxn modelId="{9C9528B2-1C46-4F8C-B768-D7FA172DAB19}" type="presOf" srcId="{DCA3A7EC-EF7D-46AD-80E0-128A667228D2}" destId="{F8E2748B-802C-4789-9C0D-DD6D949B465C}" srcOrd="0" destOrd="0" presId="urn:microsoft.com/office/officeart/2018/2/layout/IconVerticalSolidList"/>
    <dgm:cxn modelId="{2A1B79B4-8EC9-4623-8037-0148C577883C}" srcId="{320249BE-B7B7-4792-BD34-32268EEEA5DD}" destId="{F9689BF0-2214-4A55-A346-B23BBAF01861}" srcOrd="1" destOrd="0" parTransId="{E53CDA33-C607-4506-B1AA-9875C0B9A5CF}" sibTransId="{653357DC-DE0B-4469-80BE-1A8D14CD9C70}"/>
    <dgm:cxn modelId="{78990BEB-49EB-433E-9A52-9DA3ED3D9F88}" srcId="{320249BE-B7B7-4792-BD34-32268EEEA5DD}" destId="{1C5BD20B-60D1-4531-84ED-2E067F8AB27D}" srcOrd="2" destOrd="0" parTransId="{DDDD7AFD-AD59-4150-917C-C836597F26A8}" sibTransId="{EFBA626C-EC59-475A-A200-E0E5C916D321}"/>
    <dgm:cxn modelId="{DE8B7CEF-96D5-402F-B512-51813517745B}" type="presParOf" srcId="{FC8D43CE-8AB0-468E-891B-20A5ECE9D56D}" destId="{3A840D11-B5D5-4507-BDAE-FC761CB380E8}" srcOrd="0" destOrd="0" presId="urn:microsoft.com/office/officeart/2018/2/layout/IconVerticalSolidList"/>
    <dgm:cxn modelId="{B9F38C09-9325-438B-B0F1-17FF3FC4E031}" type="presParOf" srcId="{3A840D11-B5D5-4507-BDAE-FC761CB380E8}" destId="{39C5B16D-3045-4461-983A-693A92FD9563}" srcOrd="0" destOrd="0" presId="urn:microsoft.com/office/officeart/2018/2/layout/IconVerticalSolidList"/>
    <dgm:cxn modelId="{94D8AEE0-C1CC-43E8-BEBF-3237A0A7B25F}" type="presParOf" srcId="{3A840D11-B5D5-4507-BDAE-FC761CB380E8}" destId="{FA21AD8B-D1B9-4A92-B050-552777F89547}" srcOrd="1" destOrd="0" presId="urn:microsoft.com/office/officeart/2018/2/layout/IconVerticalSolidList"/>
    <dgm:cxn modelId="{74C1B1CA-ACCD-4DC5-9CFE-F68D2FB90E09}" type="presParOf" srcId="{3A840D11-B5D5-4507-BDAE-FC761CB380E8}" destId="{5A19B673-0F0B-41D5-8839-8458D2E9378E}" srcOrd="2" destOrd="0" presId="urn:microsoft.com/office/officeart/2018/2/layout/IconVerticalSolidList"/>
    <dgm:cxn modelId="{160D6C29-C1C6-41B2-B1D0-192A361199E1}" type="presParOf" srcId="{3A840D11-B5D5-4507-BDAE-FC761CB380E8}" destId="{F8E2748B-802C-4789-9C0D-DD6D949B465C}" srcOrd="3" destOrd="0" presId="urn:microsoft.com/office/officeart/2018/2/layout/IconVerticalSolidList"/>
    <dgm:cxn modelId="{D073AE6E-B1A6-4ED5-BCBA-F578A5388780}" type="presParOf" srcId="{FC8D43CE-8AB0-468E-891B-20A5ECE9D56D}" destId="{50E99C94-86C4-41BD-BF44-6ECF19E8999F}" srcOrd="1" destOrd="0" presId="urn:microsoft.com/office/officeart/2018/2/layout/IconVerticalSolidList"/>
    <dgm:cxn modelId="{BF59375A-983E-478A-9828-CD1FE108BD6B}" type="presParOf" srcId="{FC8D43CE-8AB0-468E-891B-20A5ECE9D56D}" destId="{FF19401B-3B56-40FF-BB77-45D77D2E1AF0}" srcOrd="2" destOrd="0" presId="urn:microsoft.com/office/officeart/2018/2/layout/IconVerticalSolidList"/>
    <dgm:cxn modelId="{09DDC475-A6D2-4B1B-A4AB-11A50FFCCF2F}" type="presParOf" srcId="{FF19401B-3B56-40FF-BB77-45D77D2E1AF0}" destId="{EECAFD85-DBCC-43CA-B59B-E302DB87D636}" srcOrd="0" destOrd="0" presId="urn:microsoft.com/office/officeart/2018/2/layout/IconVerticalSolidList"/>
    <dgm:cxn modelId="{8C46E23A-3605-436E-A8E6-DA4E9E4DDBD2}" type="presParOf" srcId="{FF19401B-3B56-40FF-BB77-45D77D2E1AF0}" destId="{50C68EC3-8D43-439F-A7C7-A084464B228A}" srcOrd="1" destOrd="0" presId="urn:microsoft.com/office/officeart/2018/2/layout/IconVerticalSolidList"/>
    <dgm:cxn modelId="{9562FDD7-FCF9-4282-9CD6-7033B6CD4207}" type="presParOf" srcId="{FF19401B-3B56-40FF-BB77-45D77D2E1AF0}" destId="{0DBB9146-52C0-4718-AC02-CA0440958DD8}" srcOrd="2" destOrd="0" presId="urn:microsoft.com/office/officeart/2018/2/layout/IconVerticalSolidList"/>
    <dgm:cxn modelId="{336303B9-975F-4EC5-AE52-13FE063949A1}" type="presParOf" srcId="{FF19401B-3B56-40FF-BB77-45D77D2E1AF0}" destId="{F1ED6A12-A522-4DB1-BB83-A797C9D242E6}" srcOrd="3" destOrd="0" presId="urn:microsoft.com/office/officeart/2018/2/layout/IconVerticalSolidList"/>
    <dgm:cxn modelId="{5507EC06-76DE-4CEB-9A72-8B59D4F7EF54}" type="presParOf" srcId="{FC8D43CE-8AB0-468E-891B-20A5ECE9D56D}" destId="{C270B6AB-E739-48F8-A6CC-AE4C22867AEE}" srcOrd="3" destOrd="0" presId="urn:microsoft.com/office/officeart/2018/2/layout/IconVerticalSolidList"/>
    <dgm:cxn modelId="{6C53C03F-F08E-4280-8DB8-17AB5ADC88CF}" type="presParOf" srcId="{FC8D43CE-8AB0-468E-891B-20A5ECE9D56D}" destId="{05EEB482-6029-40CE-9AB6-4EE9C874CB44}" srcOrd="4" destOrd="0" presId="urn:microsoft.com/office/officeart/2018/2/layout/IconVerticalSolidList"/>
    <dgm:cxn modelId="{199A97D2-13BB-411F-9CD0-7BE8D9E04594}" type="presParOf" srcId="{05EEB482-6029-40CE-9AB6-4EE9C874CB44}" destId="{92237429-1481-48DD-822C-ABA449E0CCA5}" srcOrd="0" destOrd="0" presId="urn:microsoft.com/office/officeart/2018/2/layout/IconVerticalSolidList"/>
    <dgm:cxn modelId="{7478D5D5-EA8C-4075-82EA-B502538509DB}" type="presParOf" srcId="{05EEB482-6029-40CE-9AB6-4EE9C874CB44}" destId="{F542544E-F4CC-4C61-A538-54D380CBF554}" srcOrd="1" destOrd="0" presId="urn:microsoft.com/office/officeart/2018/2/layout/IconVerticalSolidList"/>
    <dgm:cxn modelId="{AE5C3997-C5D5-452C-ADE7-41272714381A}" type="presParOf" srcId="{05EEB482-6029-40CE-9AB6-4EE9C874CB44}" destId="{A879B8FE-1EF5-4E82-8A7A-61CC73843CBF}" srcOrd="2" destOrd="0" presId="urn:microsoft.com/office/officeart/2018/2/layout/IconVerticalSolidList"/>
    <dgm:cxn modelId="{D8CDA517-ADA5-47F3-B1A9-09F97EBC4FF6}" type="presParOf" srcId="{05EEB482-6029-40CE-9AB6-4EE9C874CB44}" destId="{7E59C40D-58A6-466F-9E64-E21C9A733B31}" srcOrd="3" destOrd="0" presId="urn:microsoft.com/office/officeart/2018/2/layout/IconVerticalSolidList"/>
    <dgm:cxn modelId="{95D64236-58DD-4E81-95C3-EF6DDD0FB39A}" type="presParOf" srcId="{FC8D43CE-8AB0-468E-891B-20A5ECE9D56D}" destId="{93872EB5-C592-4602-B431-34ED4DCA5172}" srcOrd="5" destOrd="0" presId="urn:microsoft.com/office/officeart/2018/2/layout/IconVerticalSolidList"/>
    <dgm:cxn modelId="{1A4F8F12-A2F2-4E59-BD1B-8DC6C15EFFBA}" type="presParOf" srcId="{FC8D43CE-8AB0-468E-891B-20A5ECE9D56D}" destId="{2AA4D988-7B97-4E99-BFF9-388E3A94EE2D}" srcOrd="6" destOrd="0" presId="urn:microsoft.com/office/officeart/2018/2/layout/IconVerticalSolidList"/>
    <dgm:cxn modelId="{C9FCD26A-2533-46F9-84CA-C0C5004189F1}" type="presParOf" srcId="{2AA4D988-7B97-4E99-BFF9-388E3A94EE2D}" destId="{75E2BAA5-EEE0-49B3-AD55-806A7E36C83F}" srcOrd="0" destOrd="0" presId="urn:microsoft.com/office/officeart/2018/2/layout/IconVerticalSolidList"/>
    <dgm:cxn modelId="{2C332D38-3847-47A4-906E-BCEDB8F58CB9}" type="presParOf" srcId="{2AA4D988-7B97-4E99-BFF9-388E3A94EE2D}" destId="{1EE074C4-B528-4478-8D91-C8C7C9D748C8}" srcOrd="1" destOrd="0" presId="urn:microsoft.com/office/officeart/2018/2/layout/IconVerticalSolidList"/>
    <dgm:cxn modelId="{34667E46-6AB0-4CE6-9BE9-B26A35983E0E}" type="presParOf" srcId="{2AA4D988-7B97-4E99-BFF9-388E3A94EE2D}" destId="{C5A74031-9887-4A8D-9647-3D7D8D8E1E97}" srcOrd="2" destOrd="0" presId="urn:microsoft.com/office/officeart/2018/2/layout/IconVerticalSolidList"/>
    <dgm:cxn modelId="{574772C2-497D-49D3-B948-0FFAD880B39E}" type="presParOf" srcId="{2AA4D988-7B97-4E99-BFF9-388E3A94EE2D}" destId="{1B5B6AE8-5C37-4BDB-8534-B6EB068DC7EE}" srcOrd="3" destOrd="0" presId="urn:microsoft.com/office/officeart/2018/2/layout/IconVerticalSolidList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E9861D-2C58-42B4-B43B-D0EFA0A453CF}">
      <dsp:nvSpPr>
        <dsp:cNvPr id="0" name=""/>
        <dsp:cNvSpPr/>
      </dsp:nvSpPr>
      <dsp:spPr>
        <a:xfrm>
          <a:off x="2679518" y="931378"/>
          <a:ext cx="2143614" cy="71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AC375258-165F-4371-A4AF-78B664BBAA13}">
      <dsp:nvSpPr>
        <dsp:cNvPr id="0" name=""/>
        <dsp:cNvSpPr/>
      </dsp:nvSpPr>
      <dsp:spPr>
        <a:xfrm>
          <a:off x="4951750" y="814506"/>
          <a:ext cx="246515" cy="300619"/>
        </a:xfrm>
        <a:prstGeom prst="chevron">
          <a:avLst>
            <a:gd name="adj" fmla="val 90000"/>
          </a:avLst>
        </a:prstGeom>
        <a:solidFill>
          <a:schemeClr val="accent2">
            <a:tint val="40000"/>
            <a:alpha val="90000"/>
            <a:hueOff val="-169845"/>
            <a:satOff val="-15069"/>
            <a:lumOff val="-154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-169845"/>
              <a:satOff val="-15069"/>
              <a:lumOff val="-15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1A8CD5A0-AD6A-43EA-81B6-64D6699FB527}">
      <dsp:nvSpPr>
        <dsp:cNvPr id="0" name=""/>
        <dsp:cNvSpPr/>
      </dsp:nvSpPr>
      <dsp:spPr>
        <a:xfrm>
          <a:off x="1644556" y="171091"/>
          <a:ext cx="1520643" cy="1520643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9529" tIns="59529" rIns="59529" bIns="59529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kern="1200" dirty="0"/>
            <a:t>1</a:t>
          </a:r>
        </a:p>
      </dsp:txBody>
      <dsp:txXfrm>
        <a:off x="1867249" y="393784"/>
        <a:ext cx="1075257" cy="1075257"/>
      </dsp:txXfrm>
    </dsp:sp>
    <dsp:sp modelId="{C96D5A9D-C5AF-42BD-AA15-43527CAC7401}">
      <dsp:nvSpPr>
        <dsp:cNvPr id="0" name=""/>
        <dsp:cNvSpPr/>
      </dsp:nvSpPr>
      <dsp:spPr>
        <a:xfrm>
          <a:off x="0" y="1855891"/>
          <a:ext cx="4823133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2">
            <a:tint val="40000"/>
            <a:alpha val="90000"/>
            <a:hueOff val="-339690"/>
            <a:satOff val="-30138"/>
            <a:lumOff val="-308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-339690"/>
              <a:satOff val="-30138"/>
              <a:lumOff val="-30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0454" tIns="165100" rIns="380454" bIns="165100" numCol="1" spcCol="1270" anchor="t" anchorCtr="0">
          <a:noAutofit/>
        </a:bodyPr>
        <a:lstStyle/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endParaRPr lang="en-US" sz="2400" kern="1200" cap="none" dirty="0"/>
        </a:p>
        <a:p>
          <a:pPr marL="0" lvl="0" indent="0" algn="l" defTabSz="10668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400" kern="1200" cap="none" dirty="0"/>
            <a:t>Derive representative tag for each location cluster</a:t>
          </a:r>
        </a:p>
      </dsp:txBody>
      <dsp:txXfrm>
        <a:off x="0" y="2249011"/>
        <a:ext cx="4823133" cy="1572480"/>
      </dsp:txXfrm>
    </dsp:sp>
    <dsp:sp modelId="{DA4C1EBE-BF7A-4402-B5D8-6BB3F9B4416A}">
      <dsp:nvSpPr>
        <dsp:cNvPr id="0" name=""/>
        <dsp:cNvSpPr/>
      </dsp:nvSpPr>
      <dsp:spPr>
        <a:xfrm>
          <a:off x="5359037" y="938069"/>
          <a:ext cx="2411566" cy="65"/>
        </a:xfrm>
        <a:prstGeom prst="rect">
          <a:avLst/>
        </a:prstGeom>
        <a:solidFill>
          <a:schemeClr val="accent2">
            <a:tint val="40000"/>
            <a:alpha val="90000"/>
            <a:hueOff val="-509536"/>
            <a:satOff val="-45208"/>
            <a:lumOff val="-461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-509536"/>
              <a:satOff val="-45208"/>
              <a:lumOff val="-461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</dsp:sp>
    <dsp:sp modelId="{092534A6-B7F4-4D2B-9567-BCE500D07635}">
      <dsp:nvSpPr>
        <dsp:cNvPr id="0" name=""/>
        <dsp:cNvSpPr/>
      </dsp:nvSpPr>
      <dsp:spPr>
        <a:xfrm>
          <a:off x="7487946" y="109548"/>
          <a:ext cx="1520643" cy="1520643"/>
        </a:xfrm>
        <a:prstGeom prst="ellipse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  <dsp:txBody>
        <a:bodyPr spcFirstLastPara="0" vert="horz" wrap="square" lIns="59009" tIns="59009" rIns="59009" bIns="59009" numCol="1" spcCol="1270" anchor="ctr" anchorCtr="0">
          <a:noAutofit/>
        </a:bodyPr>
        <a:lstStyle/>
        <a:p>
          <a:pPr marL="0" lvl="0" indent="0" algn="ctr" defTabSz="2667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6000" kern="1200" dirty="0"/>
            <a:t>2</a:t>
          </a:r>
        </a:p>
      </dsp:txBody>
      <dsp:txXfrm>
        <a:off x="7710639" y="332241"/>
        <a:ext cx="1075257" cy="1075257"/>
      </dsp:txXfrm>
    </dsp:sp>
    <dsp:sp modelId="{929F496D-F08A-46C4-916B-190416D694BC}">
      <dsp:nvSpPr>
        <dsp:cNvPr id="0" name=""/>
        <dsp:cNvSpPr/>
      </dsp:nvSpPr>
      <dsp:spPr>
        <a:xfrm>
          <a:off x="5894940" y="1815852"/>
          <a:ext cx="4823133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380454" tIns="165100" rIns="380454" bIns="165100" numCol="1" spcCol="1270" anchor="t" anchorCtr="0">
          <a:noAutofit/>
        </a:bodyPr>
        <a:lstStyle/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endParaRPr lang="en-US" sz="2500" kern="1200" cap="none" dirty="0"/>
        </a:p>
        <a:p>
          <a:pPr marL="0" lvl="0" indent="0" algn="l" defTabSz="11112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500" kern="1200" cap="none" dirty="0"/>
            <a:t>Extract POIS using webservices, like Google Places</a:t>
          </a:r>
        </a:p>
      </dsp:txBody>
      <dsp:txXfrm>
        <a:off x="5894940" y="2208972"/>
        <a:ext cx="4823133" cy="1572480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5A1342B-4976-4E7B-8F1E-B50DFFE268C9}">
      <dsp:nvSpPr>
        <dsp:cNvPr id="0" name=""/>
        <dsp:cNvSpPr/>
      </dsp:nvSpPr>
      <dsp:spPr>
        <a:xfrm>
          <a:off x="1981" y="900249"/>
          <a:ext cx="3126953" cy="1876171"/>
        </a:xfrm>
        <a:prstGeom prst="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700" kern="1200" dirty="0" err="1"/>
            <a:t>Build</a:t>
          </a:r>
          <a:r>
            <a:rPr lang="fi-FI" sz="3700" kern="1200" dirty="0"/>
            <a:t> </a:t>
          </a:r>
          <a:r>
            <a:rPr lang="fi-FI" sz="3700" kern="1200" dirty="0" err="1"/>
            <a:t>profile</a:t>
          </a:r>
          <a:r>
            <a:rPr lang="fi-FI" sz="3700" kern="1200" dirty="0"/>
            <a:t> of locations and </a:t>
          </a:r>
          <a:r>
            <a:rPr lang="fi-FI" sz="3700" kern="1200" dirty="0" err="1"/>
            <a:t>users</a:t>
          </a:r>
          <a:endParaRPr lang="en-US" sz="3700" kern="1200" dirty="0"/>
        </a:p>
      </dsp:txBody>
      <dsp:txXfrm>
        <a:off x="1981" y="900249"/>
        <a:ext cx="3126953" cy="1876171"/>
      </dsp:txXfrm>
    </dsp:sp>
    <dsp:sp modelId="{AB5BD21E-44E7-4726-B243-6D3E3DB569C9}">
      <dsp:nvSpPr>
        <dsp:cNvPr id="0" name=""/>
        <dsp:cNvSpPr/>
      </dsp:nvSpPr>
      <dsp:spPr>
        <a:xfrm>
          <a:off x="3177107" y="1716835"/>
          <a:ext cx="469042" cy="243000"/>
        </a:xfrm>
        <a:prstGeom prst="rightArrow">
          <a:avLst>
            <a:gd name="adj1" fmla="val 50000"/>
            <a:gd name="adj2" fmla="val 50000"/>
          </a:avLst>
        </a:prstGeom>
        <a:solidFill>
          <a:schemeClr val="accent2">
            <a:hueOff val="-363841"/>
            <a:satOff val="-20982"/>
            <a:lumOff val="2157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5AD5EC37-D0FD-496F-8D40-E969AA45EECF}">
      <dsp:nvSpPr>
        <dsp:cNvPr id="0" name=""/>
        <dsp:cNvSpPr/>
      </dsp:nvSpPr>
      <dsp:spPr>
        <a:xfrm>
          <a:off x="3694323" y="900249"/>
          <a:ext cx="3126953" cy="1876171"/>
        </a:xfrm>
        <a:prstGeom prst="rect">
          <a:avLst/>
        </a:prstGeom>
        <a:solidFill>
          <a:schemeClr val="accent2">
            <a:hueOff val="-727682"/>
            <a:satOff val="-41964"/>
            <a:lumOff val="4314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644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700" kern="1200" dirty="0"/>
            <a:t>User-</a:t>
          </a:r>
          <a:r>
            <a:rPr lang="fi-FI" sz="3700" kern="1200" dirty="0" err="1"/>
            <a:t>Location</a:t>
          </a:r>
          <a:r>
            <a:rPr lang="fi-FI" sz="3700" kern="1200" dirty="0"/>
            <a:t> </a:t>
          </a:r>
          <a:r>
            <a:rPr lang="fi-FI" sz="3700" kern="1200" dirty="0" err="1"/>
            <a:t>matrix</a:t>
          </a:r>
          <a:endParaRPr lang="en-US" sz="3700" kern="1200" dirty="0"/>
        </a:p>
      </dsp:txBody>
      <dsp:txXfrm>
        <a:off x="3694323" y="900249"/>
        <a:ext cx="3126953" cy="1876171"/>
      </dsp:txXfrm>
    </dsp:sp>
    <dsp:sp modelId="{FB2EE14B-0112-43D8-964A-D42F926EA7E9}">
      <dsp:nvSpPr>
        <dsp:cNvPr id="0" name=""/>
        <dsp:cNvSpPr/>
      </dsp:nvSpPr>
      <dsp:spPr>
        <a:xfrm>
          <a:off x="6869449" y="1716835"/>
          <a:ext cx="469042" cy="243000"/>
        </a:xfrm>
        <a:prstGeom prst="rightArrow">
          <a:avLst>
            <a:gd name="adj1" fmla="val 50000"/>
            <a:gd name="adj2" fmla="val 50000"/>
          </a:avLst>
        </a:prstGeom>
        <a:solidFill>
          <a:schemeClr val="accent2">
            <a:hueOff val="-1091522"/>
            <a:satOff val="-62946"/>
            <a:lumOff val="6471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</dsp:sp>
    <dsp:sp modelId="{4D066021-195F-4CD7-A7B6-062552CEDB2F}">
      <dsp:nvSpPr>
        <dsp:cNvPr id="0" name=""/>
        <dsp:cNvSpPr/>
      </dsp:nvSpPr>
      <dsp:spPr>
        <a:xfrm>
          <a:off x="7386665" y="900249"/>
          <a:ext cx="3126953" cy="1876171"/>
        </a:xfrm>
        <a:prstGeom prst="rect">
          <a:avLst/>
        </a:prstGeom>
        <a:solidFill>
          <a:schemeClr val="accent2">
            <a:hueOff val="-1455363"/>
            <a:satOff val="-83928"/>
            <a:lumOff val="8628"/>
            <a:alphaOff val="0"/>
          </a:schemeClr>
        </a:solidFill>
        <a:ln w="1905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3">
          <a:scrgbClr r="0" g="0" b="0"/>
        </a:lnRef>
        <a:fillRef idx="1">
          <a:scrgbClr r="0" g="0" b="0"/>
        </a:fillRef>
        <a:effectRef idx="1">
          <a:scrgbClr r="0" g="0" b="0"/>
        </a:effectRef>
        <a:fontRef idx="minor">
          <a:schemeClr val="lt1"/>
        </a:fontRef>
      </dsp:style>
      <dsp:txBody>
        <a:bodyPr spcFirstLastPara="0" vert="horz" wrap="square" lIns="152400" tIns="152400" rIns="152400" bIns="152400" numCol="1" spcCol="1270" anchor="ctr" anchorCtr="0">
          <a:noAutofit/>
        </a:bodyPr>
        <a:lstStyle/>
        <a:p>
          <a:pPr marL="0" lvl="0" indent="0" algn="ctr" defTabSz="1644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3700" kern="1200" dirty="0"/>
            <a:t>User-User </a:t>
          </a:r>
          <a:r>
            <a:rPr lang="fi-FI" sz="3700" kern="1200" dirty="0" err="1"/>
            <a:t>similarity</a:t>
          </a:r>
          <a:r>
            <a:rPr lang="fi-FI" sz="3700" kern="1200" dirty="0"/>
            <a:t> </a:t>
          </a:r>
          <a:r>
            <a:rPr lang="fi-FI" sz="3700" kern="1200" dirty="0" err="1"/>
            <a:t>matrix</a:t>
          </a:r>
          <a:endParaRPr lang="en-US" sz="3700" kern="1200" dirty="0"/>
        </a:p>
      </dsp:txBody>
      <dsp:txXfrm>
        <a:off x="7386665" y="900249"/>
        <a:ext cx="3126953" cy="1876171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95E9861D-2C58-42B4-B43B-D0EFA0A453CF}">
      <dsp:nvSpPr>
        <dsp:cNvPr id="0" name=""/>
        <dsp:cNvSpPr/>
      </dsp:nvSpPr>
      <dsp:spPr>
        <a:xfrm>
          <a:off x="1065706" y="930656"/>
          <a:ext cx="849297" cy="72"/>
        </a:xfrm>
        <a:prstGeom prst="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AC375258-165F-4371-A4AF-78B664BBAA13}">
      <dsp:nvSpPr>
        <dsp:cNvPr id="0" name=""/>
        <dsp:cNvSpPr/>
      </dsp:nvSpPr>
      <dsp:spPr>
        <a:xfrm>
          <a:off x="1965961" y="858859"/>
          <a:ext cx="97669" cy="184710"/>
        </a:xfrm>
        <a:prstGeom prst="chevron">
          <a:avLst>
            <a:gd name="adj" fmla="val 90000"/>
          </a:avLst>
        </a:prstGeom>
        <a:solidFill>
          <a:schemeClr val="accent2">
            <a:tint val="40000"/>
            <a:alpha val="90000"/>
            <a:hueOff val="-60659"/>
            <a:satOff val="-5382"/>
            <a:lumOff val="-55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-60659"/>
              <a:satOff val="-5382"/>
              <a:lumOff val="-5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A8CD5A0-AD6A-43EA-81B6-64D6699FB527}">
      <dsp:nvSpPr>
        <dsp:cNvPr id="0" name=""/>
        <dsp:cNvSpPr/>
      </dsp:nvSpPr>
      <dsp:spPr>
        <a:xfrm>
          <a:off x="529258" y="500406"/>
          <a:ext cx="860571" cy="860571"/>
        </a:xfrm>
        <a:prstGeom prst="ellipse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0"/>
                <a:satOff val="0"/>
                <a:lumOff val="0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0"/>
              <a:satOff val="0"/>
              <a:lumOff val="0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3395" tIns="33395" rIns="33395" bIns="33395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1</a:t>
          </a:r>
        </a:p>
      </dsp:txBody>
      <dsp:txXfrm>
        <a:off x="655286" y="626434"/>
        <a:ext cx="608515" cy="608515"/>
      </dsp:txXfrm>
    </dsp:sp>
    <dsp:sp modelId="{C96D5A9D-C5AF-42BD-AA15-43527CAC7401}">
      <dsp:nvSpPr>
        <dsp:cNvPr id="0" name=""/>
        <dsp:cNvSpPr/>
      </dsp:nvSpPr>
      <dsp:spPr>
        <a:xfrm>
          <a:off x="4084" y="1526577"/>
          <a:ext cx="1910919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2">
            <a:tint val="40000"/>
            <a:alpha val="90000"/>
            <a:hueOff val="-121318"/>
            <a:satOff val="-10764"/>
            <a:lumOff val="-11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-121318"/>
              <a:satOff val="-10764"/>
              <a:lumOff val="-11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0735" tIns="165100" rIns="150735" bIns="1651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kern="1200" cap="none" dirty="0"/>
            <a:t>Derive representative tag for each location cluster</a:t>
          </a:r>
        </a:p>
      </dsp:txBody>
      <dsp:txXfrm>
        <a:off x="4084" y="1908761"/>
        <a:ext cx="1910919" cy="1583416"/>
      </dsp:txXfrm>
    </dsp:sp>
    <dsp:sp modelId="{21E9A343-EABC-407E-BC54-214E46A325E6}">
      <dsp:nvSpPr>
        <dsp:cNvPr id="0" name=""/>
        <dsp:cNvSpPr/>
      </dsp:nvSpPr>
      <dsp:spPr>
        <a:xfrm>
          <a:off x="2149794" y="930656"/>
          <a:ext cx="1924072" cy="72"/>
        </a:xfrm>
        <a:prstGeom prst="rect">
          <a:avLst/>
        </a:prstGeom>
        <a:solidFill>
          <a:schemeClr val="accent2">
            <a:tint val="40000"/>
            <a:alpha val="90000"/>
            <a:hueOff val="-181977"/>
            <a:satOff val="-16146"/>
            <a:lumOff val="-165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-181977"/>
              <a:satOff val="-16146"/>
              <a:lumOff val="-16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66313E29-CEB6-4747-A72F-65DB4540B233}">
      <dsp:nvSpPr>
        <dsp:cNvPr id="0" name=""/>
        <dsp:cNvSpPr/>
      </dsp:nvSpPr>
      <dsp:spPr>
        <a:xfrm>
          <a:off x="4125174" y="858859"/>
          <a:ext cx="98341" cy="184710"/>
        </a:xfrm>
        <a:prstGeom prst="chevron">
          <a:avLst>
            <a:gd name="adj" fmla="val 90000"/>
          </a:avLst>
        </a:prstGeom>
        <a:solidFill>
          <a:schemeClr val="accent2">
            <a:tint val="40000"/>
            <a:alpha val="90000"/>
            <a:hueOff val="-242636"/>
            <a:satOff val="-21527"/>
            <a:lumOff val="-22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-242636"/>
              <a:satOff val="-21527"/>
              <a:lumOff val="-22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2ACCA318-E349-4473-9A9A-AFA14DDD9E83}">
      <dsp:nvSpPr>
        <dsp:cNvPr id="0" name=""/>
        <dsp:cNvSpPr/>
      </dsp:nvSpPr>
      <dsp:spPr>
        <a:xfrm>
          <a:off x="2681544" y="500406"/>
          <a:ext cx="860571" cy="860571"/>
        </a:xfrm>
        <a:prstGeom prst="ellipse">
          <a:avLst/>
        </a:prstGeom>
        <a:gradFill rotWithShape="0">
          <a:gsLst>
            <a:gs pos="0">
              <a:schemeClr val="accent2">
                <a:hueOff val="-363841"/>
                <a:satOff val="-20982"/>
                <a:lumOff val="2157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363841"/>
                <a:satOff val="-20982"/>
                <a:lumOff val="2157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363841"/>
                <a:satOff val="-20982"/>
                <a:lumOff val="2157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363841"/>
              <a:satOff val="-20982"/>
              <a:lumOff val="2157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3395" tIns="33395" rIns="33395" bIns="33395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2</a:t>
          </a:r>
        </a:p>
      </dsp:txBody>
      <dsp:txXfrm>
        <a:off x="2807572" y="626434"/>
        <a:ext cx="608515" cy="608515"/>
      </dsp:txXfrm>
    </dsp:sp>
    <dsp:sp modelId="{F4C6CBE3-36EF-4269-9A65-3BB68E2CF24D}">
      <dsp:nvSpPr>
        <dsp:cNvPr id="0" name=""/>
        <dsp:cNvSpPr/>
      </dsp:nvSpPr>
      <dsp:spPr>
        <a:xfrm>
          <a:off x="2127328" y="1526577"/>
          <a:ext cx="2019949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2">
            <a:tint val="40000"/>
            <a:alpha val="90000"/>
            <a:hueOff val="-303295"/>
            <a:satOff val="-26909"/>
            <a:lumOff val="-275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-303295"/>
              <a:satOff val="-26909"/>
              <a:lumOff val="-27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5792" tIns="165100" rIns="155792" bIns="1651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kern="1200" cap="none" dirty="0"/>
            <a:t>Location Cluster </a:t>
          </a:r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kern="1200" dirty="0"/>
            <a:t>LC = (</a:t>
          </a:r>
          <a:r>
            <a:rPr lang="en-US" sz="2000" kern="1200" dirty="0" err="1"/>
            <a:t>Pc,gc</a:t>
          </a:r>
          <a:r>
            <a:rPr lang="en-US" sz="2000" kern="1200" dirty="0"/>
            <a:t>)</a:t>
          </a:r>
        </a:p>
      </dsp:txBody>
      <dsp:txXfrm>
        <a:off x="2127328" y="1919697"/>
        <a:ext cx="2019949" cy="1572480"/>
      </dsp:txXfrm>
    </dsp:sp>
    <dsp:sp modelId="{1FB87925-1167-464D-AF9B-8BFE273AA907}">
      <dsp:nvSpPr>
        <dsp:cNvPr id="0" name=""/>
        <dsp:cNvSpPr/>
      </dsp:nvSpPr>
      <dsp:spPr>
        <a:xfrm>
          <a:off x="4344258" y="930656"/>
          <a:ext cx="1910919" cy="72"/>
        </a:xfrm>
        <a:prstGeom prst="rect">
          <a:avLst/>
        </a:prstGeom>
        <a:solidFill>
          <a:schemeClr val="accent2">
            <a:tint val="40000"/>
            <a:alpha val="90000"/>
            <a:hueOff val="-363954"/>
            <a:satOff val="-32291"/>
            <a:lumOff val="-330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-363954"/>
              <a:satOff val="-32291"/>
              <a:lumOff val="-330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4180D215-C0D0-458B-A87A-B572317EBDE8}">
      <dsp:nvSpPr>
        <dsp:cNvPr id="0" name=""/>
        <dsp:cNvSpPr/>
      </dsp:nvSpPr>
      <dsp:spPr>
        <a:xfrm>
          <a:off x="6306135" y="858859"/>
          <a:ext cx="97669" cy="184710"/>
        </a:xfrm>
        <a:prstGeom prst="chevron">
          <a:avLst>
            <a:gd name="adj" fmla="val 90000"/>
          </a:avLst>
        </a:prstGeom>
        <a:solidFill>
          <a:schemeClr val="accent2">
            <a:tint val="40000"/>
            <a:alpha val="90000"/>
            <a:hueOff val="-424613"/>
            <a:satOff val="-37673"/>
            <a:lumOff val="-385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-424613"/>
              <a:satOff val="-37673"/>
              <a:lumOff val="-385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C65F49F-C52B-44BE-94CE-C54B90851115}">
      <dsp:nvSpPr>
        <dsp:cNvPr id="0" name=""/>
        <dsp:cNvSpPr/>
      </dsp:nvSpPr>
      <dsp:spPr>
        <a:xfrm>
          <a:off x="4869431" y="500406"/>
          <a:ext cx="860571" cy="860571"/>
        </a:xfrm>
        <a:prstGeom prst="ellipse">
          <a:avLst/>
        </a:prstGeom>
        <a:gradFill rotWithShape="0">
          <a:gsLst>
            <a:gs pos="0">
              <a:schemeClr val="accent2">
                <a:hueOff val="-727682"/>
                <a:satOff val="-41964"/>
                <a:lumOff val="4314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727682"/>
                <a:satOff val="-41964"/>
                <a:lumOff val="4314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727682"/>
                <a:satOff val="-41964"/>
                <a:lumOff val="4314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727682"/>
              <a:satOff val="-41964"/>
              <a:lumOff val="4314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3395" tIns="33395" rIns="33395" bIns="33395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3</a:t>
          </a:r>
        </a:p>
      </dsp:txBody>
      <dsp:txXfrm>
        <a:off x="4995459" y="626434"/>
        <a:ext cx="608515" cy="608515"/>
      </dsp:txXfrm>
    </dsp:sp>
    <dsp:sp modelId="{665BA1A1-30D3-4DB0-82BF-A904A787463D}">
      <dsp:nvSpPr>
        <dsp:cNvPr id="0" name=""/>
        <dsp:cNvSpPr/>
      </dsp:nvSpPr>
      <dsp:spPr>
        <a:xfrm>
          <a:off x="4344258" y="1526577"/>
          <a:ext cx="1910919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2">
            <a:tint val="40000"/>
            <a:alpha val="90000"/>
            <a:hueOff val="-485272"/>
            <a:satOff val="-43055"/>
            <a:lumOff val="-439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-485272"/>
              <a:satOff val="-43055"/>
              <a:lumOff val="-43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0735" tIns="165100" rIns="150735" bIns="165100" numCol="1" spcCol="1270" anchor="t" anchorCtr="0">
          <a:noAutofit/>
        </a:bodyPr>
        <a:lstStyle/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endParaRPr lang="en-US" sz="2000" kern="1200" cap="none" dirty="0"/>
        </a:p>
        <a:p>
          <a:pPr marL="0" lvl="0" indent="0" algn="l" defTabSz="8890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2000" kern="1200" cap="none" dirty="0"/>
            <a:t>Score each tag (x) using TF-IDF</a:t>
          </a:r>
        </a:p>
      </dsp:txBody>
      <dsp:txXfrm>
        <a:off x="4344258" y="1908761"/>
        <a:ext cx="1910919" cy="1583416"/>
      </dsp:txXfrm>
    </dsp:sp>
    <dsp:sp modelId="{6F801F0D-4CBE-4384-B687-14CDF9B4C4EA}">
      <dsp:nvSpPr>
        <dsp:cNvPr id="0" name=""/>
        <dsp:cNvSpPr/>
      </dsp:nvSpPr>
      <dsp:spPr>
        <a:xfrm>
          <a:off x="6467501" y="930655"/>
          <a:ext cx="1910919" cy="72"/>
        </a:xfrm>
        <a:prstGeom prst="rect">
          <a:avLst/>
        </a:prstGeom>
        <a:solidFill>
          <a:schemeClr val="accent2">
            <a:tint val="40000"/>
            <a:alpha val="90000"/>
            <a:hueOff val="-545931"/>
            <a:satOff val="-48437"/>
            <a:lumOff val="-494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-545931"/>
              <a:satOff val="-48437"/>
              <a:lumOff val="-49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C9CFC62B-26C1-4C1A-9D2F-9133C24F89F9}">
      <dsp:nvSpPr>
        <dsp:cNvPr id="0" name=""/>
        <dsp:cNvSpPr/>
      </dsp:nvSpPr>
      <dsp:spPr>
        <a:xfrm>
          <a:off x="8429379" y="858859"/>
          <a:ext cx="97669" cy="184710"/>
        </a:xfrm>
        <a:prstGeom prst="chevron">
          <a:avLst>
            <a:gd name="adj" fmla="val 90000"/>
          </a:avLst>
        </a:prstGeom>
        <a:solidFill>
          <a:schemeClr val="accent2">
            <a:tint val="40000"/>
            <a:alpha val="90000"/>
            <a:hueOff val="-606590"/>
            <a:satOff val="-53819"/>
            <a:lumOff val="-549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-606590"/>
              <a:satOff val="-53819"/>
              <a:lumOff val="-54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902CBDA-72E8-4038-BEDD-03EEA9101230}">
      <dsp:nvSpPr>
        <dsp:cNvPr id="0" name=""/>
        <dsp:cNvSpPr/>
      </dsp:nvSpPr>
      <dsp:spPr>
        <a:xfrm>
          <a:off x="6992675" y="500406"/>
          <a:ext cx="860571" cy="860571"/>
        </a:xfrm>
        <a:prstGeom prst="ellipse">
          <a:avLst/>
        </a:prstGeom>
        <a:gradFill rotWithShape="0">
          <a:gsLst>
            <a:gs pos="0">
              <a:schemeClr val="accent2">
                <a:hueOff val="-1091522"/>
                <a:satOff val="-62946"/>
                <a:lumOff val="6471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091522"/>
                <a:satOff val="-62946"/>
                <a:lumOff val="6471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091522"/>
                <a:satOff val="-62946"/>
                <a:lumOff val="6471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1091522"/>
              <a:satOff val="-62946"/>
              <a:lumOff val="6471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3395" tIns="33395" rIns="33395" bIns="33395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4</a:t>
          </a:r>
        </a:p>
      </dsp:txBody>
      <dsp:txXfrm>
        <a:off x="7118703" y="626434"/>
        <a:ext cx="608515" cy="608515"/>
      </dsp:txXfrm>
    </dsp:sp>
    <dsp:sp modelId="{2704A541-610F-477C-9E1B-28E68D020D9E}">
      <dsp:nvSpPr>
        <dsp:cNvPr id="0" name=""/>
        <dsp:cNvSpPr/>
      </dsp:nvSpPr>
      <dsp:spPr>
        <a:xfrm>
          <a:off x="6467501" y="1526577"/>
          <a:ext cx="1910919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2">
            <a:tint val="40000"/>
            <a:alpha val="90000"/>
            <a:hueOff val="-667249"/>
            <a:satOff val="-59200"/>
            <a:lumOff val="-604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-667249"/>
              <a:satOff val="-59200"/>
              <a:lumOff val="-604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0735" tIns="165100" rIns="150735" bIns="165100" numCol="1" spcCol="1270" anchor="t" anchorCtr="0">
          <a:noAutofit/>
        </a:bodyPr>
        <a:lstStyle/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 cap="none" dirty="0"/>
            <a:t>High score </a:t>
          </a:r>
        </a:p>
        <a:p>
          <a:pPr marL="0" lvl="0" indent="0" algn="ctr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 cap="none" dirty="0"/>
            <a:t>= </a:t>
          </a:r>
        </a:p>
        <a:p>
          <a:pPr marL="0" lvl="0" indent="0" algn="l" defTabSz="755650">
            <a:lnSpc>
              <a:spcPct val="10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 cap="none" dirty="0"/>
            <a:t>More distinctive tag</a:t>
          </a:r>
        </a:p>
      </dsp:txBody>
      <dsp:txXfrm>
        <a:off x="6467501" y="1908761"/>
        <a:ext cx="1910919" cy="1583416"/>
      </dsp:txXfrm>
    </dsp:sp>
    <dsp:sp modelId="{DA4C1EBE-BF7A-4402-B5D8-6BB3F9B4416A}">
      <dsp:nvSpPr>
        <dsp:cNvPr id="0" name=""/>
        <dsp:cNvSpPr/>
      </dsp:nvSpPr>
      <dsp:spPr>
        <a:xfrm>
          <a:off x="8590745" y="930655"/>
          <a:ext cx="955459" cy="71"/>
        </a:xfrm>
        <a:prstGeom prst="rect">
          <a:avLst/>
        </a:prstGeom>
        <a:solidFill>
          <a:schemeClr val="accent2">
            <a:tint val="40000"/>
            <a:alpha val="90000"/>
            <a:hueOff val="-727908"/>
            <a:satOff val="-64582"/>
            <a:lumOff val="-659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-727908"/>
              <a:satOff val="-64582"/>
              <a:lumOff val="-65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092534A6-B7F4-4D2B-9567-BCE500D07635}">
      <dsp:nvSpPr>
        <dsp:cNvPr id="0" name=""/>
        <dsp:cNvSpPr/>
      </dsp:nvSpPr>
      <dsp:spPr>
        <a:xfrm>
          <a:off x="9115919" y="500406"/>
          <a:ext cx="860571" cy="860571"/>
        </a:xfrm>
        <a:prstGeom prst="ellipse">
          <a:avLst/>
        </a:prstGeom>
        <a:gradFill rotWithShape="0">
          <a:gsLst>
            <a:gs pos="0">
              <a:schemeClr val="accent2">
                <a:hueOff val="-1455363"/>
                <a:satOff val="-83928"/>
                <a:lumOff val="8628"/>
                <a:alphaOff val="0"/>
                <a:satMod val="103000"/>
                <a:lumMod val="102000"/>
                <a:tint val="94000"/>
              </a:schemeClr>
            </a:gs>
            <a:gs pos="50000">
              <a:schemeClr val="accent2">
                <a:hueOff val="-1455363"/>
                <a:satOff val="-83928"/>
                <a:lumOff val="8628"/>
                <a:alphaOff val="0"/>
                <a:satMod val="110000"/>
                <a:lumMod val="100000"/>
                <a:shade val="100000"/>
              </a:schemeClr>
            </a:gs>
            <a:gs pos="100000">
              <a:schemeClr val="accent2">
                <a:hueOff val="-1455363"/>
                <a:satOff val="-83928"/>
                <a:lumOff val="8628"/>
                <a:alphaOff val="0"/>
                <a:lumMod val="99000"/>
                <a:satMod val="120000"/>
                <a:shade val="78000"/>
              </a:schemeClr>
            </a:gs>
          </a:gsLst>
          <a:lin ang="5400000" scaled="0"/>
        </a:gradFill>
        <a:ln w="6350" cap="flat" cmpd="sng" algn="ctr">
          <a:solidFill>
            <a:schemeClr val="accent2">
              <a:hueOff val="-1455363"/>
              <a:satOff val="-83928"/>
              <a:lumOff val="8628"/>
              <a:alphaOff val="0"/>
            </a:schemeClr>
          </a:solidFill>
          <a:prstDash val="solid"/>
          <a:miter lim="800000"/>
        </a:ln>
        <a:effectLst>
          <a:outerShdw blurRad="57150" dist="19050" dir="5400000" algn="ctr" rotWithShape="0">
            <a:srgbClr val="000000">
              <a:alpha val="63000"/>
            </a:srgbClr>
          </a:outerShdw>
        </a:effectLst>
      </dsp:spPr>
      <dsp:style>
        <a:lnRef idx="1">
          <a:scrgbClr r="0" g="0" b="0"/>
        </a:lnRef>
        <a:fillRef idx="3">
          <a:scrgbClr r="0" g="0" b="0"/>
        </a:fillRef>
        <a:effectRef idx="3">
          <a:scrgbClr r="0" g="0" b="0"/>
        </a:effectRef>
        <a:fontRef idx="minor">
          <a:schemeClr val="lt1"/>
        </a:fontRef>
      </dsp:style>
      <dsp:txBody>
        <a:bodyPr spcFirstLastPara="0" vert="horz" wrap="square" lIns="33395" tIns="33395" rIns="33395" bIns="33395" numCol="1" spcCol="1270" anchor="ctr" anchorCtr="0">
          <a:noAutofit/>
        </a:bodyPr>
        <a:lstStyle/>
        <a:p>
          <a:pPr marL="0" lvl="0" indent="0" algn="ctr" defTabSz="16891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3800" kern="1200" dirty="0"/>
            <a:t>5</a:t>
          </a:r>
        </a:p>
      </dsp:txBody>
      <dsp:txXfrm>
        <a:off x="9241947" y="626434"/>
        <a:ext cx="608515" cy="608515"/>
      </dsp:txXfrm>
    </dsp:sp>
    <dsp:sp modelId="{929F496D-F08A-46C4-916B-190416D694BC}">
      <dsp:nvSpPr>
        <dsp:cNvPr id="0" name=""/>
        <dsp:cNvSpPr/>
      </dsp:nvSpPr>
      <dsp:spPr>
        <a:xfrm>
          <a:off x="8685661" y="1404651"/>
          <a:ext cx="1910919" cy="1965600"/>
        </a:xfrm>
        <a:prstGeom prst="upArrowCallout">
          <a:avLst>
            <a:gd name="adj1" fmla="val 50000"/>
            <a:gd name="adj2" fmla="val 20000"/>
            <a:gd name="adj3" fmla="val 20000"/>
            <a:gd name="adj4" fmla="val 100000"/>
          </a:avLst>
        </a:prstGeom>
        <a:solidFill>
          <a:schemeClr val="accent2">
            <a:tint val="40000"/>
            <a:alpha val="90000"/>
            <a:hueOff val="-849226"/>
            <a:satOff val="-75346"/>
            <a:lumOff val="-769"/>
            <a:alphaOff val="0"/>
          </a:schemeClr>
        </a:solidFill>
        <a:ln w="6350" cap="flat" cmpd="sng" algn="ctr">
          <a:solidFill>
            <a:schemeClr val="accent2">
              <a:tint val="40000"/>
              <a:alpha val="90000"/>
              <a:hueOff val="-849226"/>
              <a:satOff val="-75346"/>
              <a:lumOff val="-769"/>
              <a:alphaOff val="0"/>
            </a:schemeClr>
          </a:solidFill>
          <a:prstDash val="solid"/>
          <a:miter lim="800000"/>
        </a:ln>
        <a:effectLst/>
      </dsp:spPr>
      <dsp:style>
        <a:lnRef idx="1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  <dsp:txBody>
        <a:bodyPr spcFirstLastPara="0" vert="horz" wrap="square" lIns="150735" tIns="165100" rIns="150735" bIns="165100" numCol="1" spcCol="1270" anchor="t" anchorCtr="0">
          <a:noAutofit/>
        </a:bodyPr>
        <a:lstStyle/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endParaRPr lang="en-US" sz="1700" kern="1200" cap="none" dirty="0"/>
        </a:p>
        <a:p>
          <a:pPr marL="0" lvl="0" indent="0" algn="l" defTabSz="75565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  <a:defRPr cap="all"/>
          </a:pPr>
          <a:r>
            <a:rPr lang="en-US" sz="1700" kern="1200" cap="none" dirty="0"/>
            <a:t>Extract POIS using webservices, like Google Places</a:t>
          </a:r>
        </a:p>
      </dsp:txBody>
      <dsp:txXfrm>
        <a:off x="8685661" y="1786835"/>
        <a:ext cx="1910919" cy="1583416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39C5B16D-3045-4461-983A-693A92FD9563}">
      <dsp:nvSpPr>
        <dsp:cNvPr id="0" name=""/>
        <dsp:cNvSpPr/>
      </dsp:nvSpPr>
      <dsp:spPr>
        <a:xfrm>
          <a:off x="0" y="2442"/>
          <a:ext cx="6513603" cy="1238008"/>
        </a:xfrm>
        <a:prstGeom prst="roundRect">
          <a:avLst>
            <a:gd name="adj" fmla="val 10000"/>
          </a:avLst>
        </a:prstGeom>
        <a:solidFill>
          <a:schemeClr val="accent2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A21AD8B-D1B9-4A92-B050-552777F89547}">
      <dsp:nvSpPr>
        <dsp:cNvPr id="0" name=""/>
        <dsp:cNvSpPr/>
      </dsp:nvSpPr>
      <dsp:spPr>
        <a:xfrm>
          <a:off x="374497" y="280994"/>
          <a:ext cx="680904" cy="680904"/>
        </a:xfrm>
        <a:prstGeom prst="rect">
          <a:avLst/>
        </a:prstGeom>
        <a:blipFill>
          <a:blip xmlns:r="http://schemas.openxmlformats.org/officeDocument/2006/relationships" r:embed="rId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17000" r="-17000"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8E2748B-802C-4789-9C0D-DD6D949B465C}">
      <dsp:nvSpPr>
        <dsp:cNvPr id="0" name=""/>
        <dsp:cNvSpPr/>
      </dsp:nvSpPr>
      <dsp:spPr>
        <a:xfrm>
          <a:off x="1429899" y="2442"/>
          <a:ext cx="5083704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tx1"/>
              </a:solidFill>
            </a:rPr>
            <a:t>1,376,886 photographs with spatial and temporal context (Flickr API)</a:t>
          </a:r>
        </a:p>
      </dsp:txBody>
      <dsp:txXfrm>
        <a:off x="1429899" y="2442"/>
        <a:ext cx="5083704" cy="1238008"/>
      </dsp:txXfrm>
    </dsp:sp>
    <dsp:sp modelId="{EECAFD85-DBCC-43CA-B59B-E302DB87D636}">
      <dsp:nvSpPr>
        <dsp:cNvPr id="0" name=""/>
        <dsp:cNvSpPr/>
      </dsp:nvSpPr>
      <dsp:spPr>
        <a:xfrm>
          <a:off x="0" y="1549953"/>
          <a:ext cx="6513603" cy="1238008"/>
        </a:xfrm>
        <a:prstGeom prst="roundRect">
          <a:avLst>
            <a:gd name="adj" fmla="val 10000"/>
          </a:avLst>
        </a:prstGeom>
        <a:solidFill>
          <a:schemeClr val="accent3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50C68EC3-8D43-439F-A7C7-A084464B228A}">
      <dsp:nvSpPr>
        <dsp:cNvPr id="0" name=""/>
        <dsp:cNvSpPr/>
      </dsp:nvSpPr>
      <dsp:spPr>
        <a:xfrm>
          <a:off x="352245" y="1950428"/>
          <a:ext cx="680904" cy="680904"/>
        </a:xfrm>
        <a:prstGeom prst="rect">
          <a:avLst/>
        </a:prstGeom>
        <a:blipFill>
          <a:blip xmlns:r="http://schemas.openxmlformats.org/officeDocument/2006/relationships"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25000" r="-25000"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F1ED6A12-A522-4DB1-BB83-A797C9D242E6}">
      <dsp:nvSpPr>
        <dsp:cNvPr id="0" name=""/>
        <dsp:cNvSpPr/>
      </dsp:nvSpPr>
      <dsp:spPr>
        <a:xfrm>
          <a:off x="1429899" y="1549953"/>
          <a:ext cx="5083704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tx1"/>
              </a:solidFill>
            </a:rPr>
            <a:t>Eight different cities of China</a:t>
          </a:r>
        </a:p>
      </dsp:txBody>
      <dsp:txXfrm>
        <a:off x="1429899" y="1549953"/>
        <a:ext cx="5083704" cy="1238008"/>
      </dsp:txXfrm>
    </dsp:sp>
    <dsp:sp modelId="{92237429-1481-48DD-822C-ABA449E0CCA5}">
      <dsp:nvSpPr>
        <dsp:cNvPr id="0" name=""/>
        <dsp:cNvSpPr/>
      </dsp:nvSpPr>
      <dsp:spPr>
        <a:xfrm>
          <a:off x="0" y="3097464"/>
          <a:ext cx="6513603" cy="1238008"/>
        </a:xfrm>
        <a:prstGeom prst="roundRect">
          <a:avLst>
            <a:gd name="adj" fmla="val 10000"/>
          </a:avLst>
        </a:prstGeom>
        <a:solidFill>
          <a:schemeClr val="accent4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F542544E-F4CC-4C61-A538-54D380CBF554}">
      <dsp:nvSpPr>
        <dsp:cNvPr id="0" name=""/>
        <dsp:cNvSpPr/>
      </dsp:nvSpPr>
      <dsp:spPr>
        <a:xfrm>
          <a:off x="374497" y="3376015"/>
          <a:ext cx="680904" cy="680904"/>
        </a:xfrm>
        <a:prstGeom prst="rect">
          <a:avLst/>
        </a:prstGeom>
        <a:blipFill>
          <a:blip xmlns:r="http://schemas.openxmlformats.org/officeDocument/2006/relationships"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56000" r="-56000"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7E59C40D-58A6-466F-9E64-E21C9A733B31}">
      <dsp:nvSpPr>
        <dsp:cNvPr id="0" name=""/>
        <dsp:cNvSpPr/>
      </dsp:nvSpPr>
      <dsp:spPr>
        <a:xfrm>
          <a:off x="1429899" y="3097464"/>
          <a:ext cx="5083704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en-US" sz="2200" kern="1200" dirty="0">
              <a:solidFill>
                <a:schemeClr val="tx1"/>
              </a:solidFill>
            </a:rPr>
            <a:t>Between January 01, 2000 and November 17, 2013</a:t>
          </a:r>
        </a:p>
      </dsp:txBody>
      <dsp:txXfrm>
        <a:off x="1429899" y="3097464"/>
        <a:ext cx="5083704" cy="1238008"/>
      </dsp:txXfrm>
    </dsp:sp>
    <dsp:sp modelId="{75E2BAA5-EEE0-49B3-AD55-806A7E36C83F}">
      <dsp:nvSpPr>
        <dsp:cNvPr id="0" name=""/>
        <dsp:cNvSpPr/>
      </dsp:nvSpPr>
      <dsp:spPr>
        <a:xfrm>
          <a:off x="0" y="4644974"/>
          <a:ext cx="6513603" cy="1238008"/>
        </a:xfrm>
        <a:prstGeom prst="roundRect">
          <a:avLst>
            <a:gd name="adj" fmla="val 10000"/>
          </a:avLst>
        </a:prstGeom>
        <a:solidFill>
          <a:schemeClr val="accent5">
            <a:hueOff val="0"/>
            <a:satOff val="0"/>
            <a:lumOff val="0"/>
            <a:alphaOff val="0"/>
          </a:schemeClr>
        </a:solidFill>
        <a:ln>
          <a:noFill/>
        </a:ln>
        <a:effectLst/>
      </dsp:spPr>
      <dsp:style>
        <a:lnRef idx="0">
          <a:scrgbClr r="0" g="0" b="0"/>
        </a:lnRef>
        <a:fillRef idx="1">
          <a:scrgbClr r="0" g="0" b="0"/>
        </a:fillRef>
        <a:effectRef idx="2">
          <a:scrgbClr r="0" g="0" b="0"/>
        </a:effectRef>
        <a:fontRef idx="minor"/>
      </dsp:style>
    </dsp:sp>
    <dsp:sp modelId="{1EE074C4-B528-4478-8D91-C8C7C9D748C8}">
      <dsp:nvSpPr>
        <dsp:cNvPr id="0" name=""/>
        <dsp:cNvSpPr/>
      </dsp:nvSpPr>
      <dsp:spPr>
        <a:xfrm>
          <a:off x="374497" y="4923526"/>
          <a:ext cx="680904" cy="680904"/>
        </a:xfrm>
        <a:prstGeom prst="rect">
          <a:avLst/>
        </a:prstGeom>
        <a:blipFill>
          <a:blip xmlns:r="http://schemas.openxmlformats.org/officeDocument/2006/relationships"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 l="-37000" r="-37000"/>
          </a:stretch>
        </a:blipFill>
        <a:ln>
          <a:noFill/>
        </a:ln>
        <a:effectLst/>
      </dsp:spPr>
      <dsp:style>
        <a:lnRef idx="0">
          <a:scrgbClr r="0" g="0" b="0"/>
        </a:lnRef>
        <a:fillRef idx="3">
          <a:scrgbClr r="0" g="0" b="0"/>
        </a:fillRef>
        <a:effectRef idx="2">
          <a:scrgbClr r="0" g="0" b="0"/>
        </a:effectRef>
        <a:fontRef idx="minor">
          <a:schemeClr val="lt1"/>
        </a:fontRef>
      </dsp:style>
    </dsp:sp>
    <dsp:sp modelId="{1B5B6AE8-5C37-4BDB-8534-B6EB068DC7EE}">
      <dsp:nvSpPr>
        <dsp:cNvPr id="0" name=""/>
        <dsp:cNvSpPr/>
      </dsp:nvSpPr>
      <dsp:spPr>
        <a:xfrm>
          <a:off x="1429899" y="4644974"/>
          <a:ext cx="5083704" cy="1238008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31023" tIns="131023" rIns="131023" bIns="131023" numCol="1" spcCol="1270" anchor="ctr" anchorCtr="0">
          <a:noAutofit/>
        </a:bodyPr>
        <a:lstStyle/>
        <a:p>
          <a:pPr marL="0" lvl="0" indent="0" algn="l" defTabSz="977900">
            <a:lnSpc>
              <a:spcPct val="90000"/>
            </a:lnSpc>
            <a:spcBef>
              <a:spcPct val="0"/>
            </a:spcBef>
            <a:spcAft>
              <a:spcPct val="35000"/>
            </a:spcAft>
            <a:buNone/>
          </a:pPr>
          <a:r>
            <a:rPr lang="fi-FI" sz="2200" kern="1200" dirty="0">
              <a:solidFill>
                <a:schemeClr val="tx1"/>
              </a:solidFill>
            </a:rPr>
            <a:t>Clustered </a:t>
          </a:r>
          <a:r>
            <a:rPr lang="fi-FI" sz="2200" kern="1200" dirty="0" err="1">
              <a:solidFill>
                <a:schemeClr val="tx1"/>
              </a:solidFill>
            </a:rPr>
            <a:t>photos</a:t>
          </a:r>
          <a:r>
            <a:rPr lang="fi-FI" sz="2200" kern="1200" dirty="0">
              <a:solidFill>
                <a:schemeClr val="tx1"/>
              </a:solidFill>
            </a:rPr>
            <a:t>  geographically to describe locations </a:t>
          </a:r>
          <a:r>
            <a:rPr lang="fi-FI" sz="2200" kern="1200" dirty="0" err="1">
              <a:solidFill>
                <a:schemeClr val="tx1"/>
              </a:solidFill>
            </a:rPr>
            <a:t>using</a:t>
          </a:r>
          <a:r>
            <a:rPr lang="fi-FI" sz="2200" kern="1200" dirty="0">
              <a:solidFill>
                <a:schemeClr val="tx1"/>
              </a:solidFill>
            </a:rPr>
            <a:t> DBSCAN (</a:t>
          </a:r>
          <a:r>
            <a:rPr lang="fi-FI" sz="2200" kern="1200" dirty="0" err="1">
              <a:solidFill>
                <a:srgbClr val="FFFF00"/>
              </a:solidFill>
            </a:rPr>
            <a:t>D</a:t>
          </a:r>
          <a:r>
            <a:rPr lang="fi-FI" sz="2200" kern="1200" dirty="0" err="1">
              <a:solidFill>
                <a:schemeClr val="tx1"/>
              </a:solidFill>
            </a:rPr>
            <a:t>ensity</a:t>
          </a:r>
          <a:r>
            <a:rPr lang="fi-FI" sz="2200" kern="1200" dirty="0">
              <a:solidFill>
                <a:schemeClr val="tx1"/>
              </a:solidFill>
            </a:rPr>
            <a:t> </a:t>
          </a:r>
          <a:r>
            <a:rPr lang="fi-FI" sz="2200" kern="1200" dirty="0" err="1">
              <a:solidFill>
                <a:srgbClr val="FFFF00"/>
              </a:solidFill>
            </a:rPr>
            <a:t>B</a:t>
          </a:r>
          <a:r>
            <a:rPr lang="fi-FI" sz="2200" kern="1200" dirty="0" err="1">
              <a:solidFill>
                <a:schemeClr val="tx1"/>
              </a:solidFill>
            </a:rPr>
            <a:t>ased</a:t>
          </a:r>
          <a:r>
            <a:rPr lang="fi-FI" sz="2200" kern="1200" dirty="0">
              <a:solidFill>
                <a:schemeClr val="tx1"/>
              </a:solidFill>
            </a:rPr>
            <a:t> </a:t>
          </a:r>
          <a:r>
            <a:rPr lang="fi-FI" sz="2200" kern="1200" dirty="0">
              <a:solidFill>
                <a:srgbClr val="FFFF00"/>
              </a:solidFill>
            </a:rPr>
            <a:t>C</a:t>
          </a:r>
          <a:r>
            <a:rPr lang="fi-FI" sz="2200" kern="1200" dirty="0">
              <a:solidFill>
                <a:schemeClr val="tx1"/>
              </a:solidFill>
            </a:rPr>
            <a:t>lustering </a:t>
          </a:r>
          <a:r>
            <a:rPr lang="fi-FI" sz="2200" kern="1200" dirty="0" err="1">
              <a:solidFill>
                <a:srgbClr val="FFFF00"/>
              </a:solidFill>
            </a:rPr>
            <a:t>A</a:t>
          </a:r>
          <a:r>
            <a:rPr lang="fi-FI" sz="2200" kern="1200" dirty="0" err="1">
              <a:solidFill>
                <a:schemeClr val="tx1"/>
              </a:solidFill>
            </a:rPr>
            <a:t>lgorithms</a:t>
          </a:r>
          <a:r>
            <a:rPr lang="fi-FI" sz="2200" kern="1200" dirty="0">
              <a:solidFill>
                <a:schemeClr val="tx1"/>
              </a:solidFill>
            </a:rPr>
            <a:t>)</a:t>
          </a:r>
          <a:endParaRPr lang="en-US" sz="2200" kern="1200" dirty="0">
            <a:solidFill>
              <a:schemeClr val="tx1"/>
            </a:solidFill>
          </a:endParaRPr>
        </a:p>
      </dsp:txBody>
      <dsp:txXfrm>
        <a:off x="1429899" y="4644974"/>
        <a:ext cx="5083704" cy="1238008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16/7/layout/LinearArrowProcessNumbered">
  <dgm:title val="Linear Arrow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shape called UpArrowCallout. Also the nodes are connected by an arrow like shape emphasizing the process natur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3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op="equ"/>
      <dgm:constr type="w" for="ch" forName="sibTransComposite" refType="w" refFor="ch" refForName="compositeNode" fact="0"/>
      <dgm:constr type="w" for="des" forName="parTx"/>
      <dgm:constr type="h" for="des" forName="parTx" op="equ"/>
      <dgm:constr type="h" for="des" forName="parSh" op="equ"/>
      <dgm:constr type="w" for="des" forName="nodeText"/>
      <dgm:constr type="h" for="des" forName="nodeText" op="equ"/>
      <dgm:constr type="w" for="des" forName="parSh"/>
      <dgm:constr type="w" for="des" forName="parSh" op="equ"/>
      <dgm:constr type="primFontSz" for="des" forName="parTx" val="26"/>
      <dgm:constr type="primFontSz" for="des" forName="parTx" op="equ"/>
      <dgm:constr type="primFontSz" for="des" forName="parSh" op="equ"/>
      <dgm:constr type="primFontSz" for="des" forName="nodeText" op="equ"/>
      <dgm:constr type="secFontSz" for="des" forName="nodeText" op="equ"/>
      <dgm:constr type="primFontSz" for="des" forName="sibTransNodeCircle" op="equ"/>
      <dgm:constr type="h" for="des" forName="sibTransNodeCircle" op="equ"/>
      <dgm:constr type="w" for="des" forName="sibTransNodeCircle" op="equ"/>
      <dgm:constr type="h" for="des" forName="parTx" refType="primFontSz" refFor="des" refForName="parTx" fact="1.5"/>
      <dgm:constr type="h" for="ch" forName="compositeNode" refType="h"/>
      <dgm:constr type="h" for="des" forName="parSh" refType="w"/>
      <dgm:constr type="h" for="des" forName="nodeText" refType="primFontSz" refFor="des" refForName="parTx" fact="2.1"/>
      <dgm:constr type="h" for="des" forName="parSh" refType="h" refFor="des" refForName="parTx" op="lte" fact="1.2"/>
      <dgm:constr type="h" for="des" forName="parSh" refType="h" refFor="des" refForName="parTx" op="gte" fact="1.2"/>
    </dgm:constrLst>
    <dgm:ruleLst>
      <dgm:rule type="primFontSz" for="des" forName="parSh" val="5" fact="NaN" max="NaN"/>
    </dgm:ruleLst>
    <dgm:forEach name="Name3" axis="ch" ptType="node">
      <dgm:layoutNode name="compositeNode">
        <dgm:alg type="composite"/>
        <dgm:shape xmlns:r="http://schemas.openxmlformats.org/officeDocument/2006/relationships" r:blip="">
          <dgm:adjLst/>
        </dgm:shape>
        <dgm:presOf/>
        <dgm:choose name="Name004">
          <dgm:if name="Name5" axis="self" ptType="node" func="cnt" op="equ" val="0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/>
              <dgm:constr type="t" for="ch" forName="nodeText" refType="b" refFor="ch" refForName="parSh"/>
            </dgm:constrLst>
          </dgm:if>
          <dgm:else name="Name6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 fact="0.9"/>
              <dgm:constr type="t" for="ch" forName="nodeText" refType="b" refFor="ch" refForName="parSh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zOrderOff="1" hideGeom="1">
            <dgm:adjLst/>
          </dgm:shape>
          <dgm:presOf/>
          <dgm:constrLst>
            <dgm:constr type="h" refType="w" op="lte" fact="0.4"/>
            <dgm:constr type="h"/>
          </dgm:constrLst>
          <dgm:ruleLst>
            <dgm:rule type="h" val="INF" fact="NaN" max="NaN"/>
          </dgm:ruleLst>
        </dgm:layoutNode>
        <dgm:layoutNode name="parSh">
          <dgm:alg type="composite"/>
          <dgm:shape xmlns:r="http://schemas.openxmlformats.org/officeDocument/2006/relationships" r:blip="">
            <dgm:adjLst/>
          </dgm:shape>
          <dgm:presOf axis="self" ptType="node"/>
          <dgm:choose name="casesForFirstAndLastNode">
            <dgm:if name="ifFirstNode" axis="self" ptType="node" func="pos" op="equ" val="1">
              <dgm:choose name="removeLineWhenOnlyOneNode">
                <dgm:if name="ifOnlyOneNode" axis="followSib" ptType="node" func="cnt" op="equ" val="0">
                  <dgm:constrLst>
                    <dgm:constr type="h"/>
                    <dgm:constr type="h" for="ch" forName="lineNode" val="0.002"/>
                    <dgm:constr type="w" for="ch" forName="lineNode" refType="w" fact="0"/>
                    <dgm:constr type="w" for="ch" forName="lineArrowNode" refType="w" fact="0"/>
                    <dgm:constr type="h" for="ch" forName="lineArrowNode" refType="h" fact="0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if>
                <dgm:else name="ifMoreThanOneNode">
                  <dgm:constrLst>
                    <dgm:constr type="h"/>
                    <dgm:constr type="h" for="ch" forName="lineNode" val="0.002"/>
                    <dgm:constr type="w" for="ch" forName="lineNode" refType="w" fact="0.4"/>
                    <dgm:constr type="l" for="ch" forName="lineNode" refType="w" fact="0.5"/>
                    <dgm:constr type="w" for="ch" forName="lineArrowNode" refType="w" fact="0.046"/>
                    <dgm:constr type="h" for="ch" forName="lineArrowNode" refType="h" fact="0.18"/>
                    <dgm:constr type="l" for="ch" forName="lineArrowNode" refType="w" fact="0.924"/>
                    <dgm:constr type="t" for="ch" forName="lineArrowNode" refType="h" fact="0.18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else>
              </dgm:choose>
            </dgm:if>
            <dgm:if name="ifLastNode" axis="self" ptType="node" func="revPos" op="equ" val="1">
              <dgm:constrLst>
                <dgm:constr type="h"/>
                <dgm:constr type="h" for="ch" forName="lineNode" val="0.002"/>
                <dgm:constr type="w" for="ch" forName="lineNode" refType="w" fact="0.45"/>
                <dgm:constr type="w" for="ch" forName="lineArrowNode" refType="w" fact="0"/>
                <dgm:constr type="h" for="ch" forName="lineArrowNode" refType="h" fact="0"/>
                <dgm:constr type="ctrY" for="ch" forName="lineNode" refType="ctrY" refFor="ch" refForName="sibTransNodeCircle"/>
                <dgm:constr type="h" for="ch" forName="sibTransNodeCircle" refType="h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if>
            <dgm:else name="allOtherNodes">
              <dgm:constrLst>
                <dgm:constr type="h"/>
                <dgm:constr type="h" for="ch" forName="lineNode" val="0.002"/>
                <dgm:constr type="w" for="ch" forName="lineNode" refType="w" fact="0.9"/>
                <dgm:constr type="w" for="ch" forName="lineArrowNode" refType="w" fact="0.046"/>
                <dgm:constr type="h" for="ch" forName="lineArrowNode" refType="h" fact="0.18"/>
                <dgm:constr type="l" for="ch" forName="lineArrowNode" refType="w" fact="0.924"/>
                <dgm:constr type="t" for="ch" forName="lineArrowNode" refType="h" fact="0.18"/>
                <dgm:constr type="ctrY" for="ch" forName="lineNode" refType="ctrY" refFor="ch" refForName="sibTransNodeCircle"/>
                <dgm:constr type="h" for="ch" forName="sibTransNodeCircle" refType="h" fact="0.9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else>
          </dgm:choose>
          <dgm:layoutNode name="lineNode" styleLbl="alignAccFollowNode1">
            <dgm:alg type="sp"/>
            <dgm:shape xmlns:r="http://schemas.openxmlformats.org/officeDocument/2006/relationships" type="rect" r:blip="">
              <dgm:adjLst/>
            </dgm:shape>
            <dgm:presOf/>
            <dgm:constrLst/>
            <dgm:ruleLst/>
          </dgm:layoutNode>
          <dgm:layoutNode name="lineArrowNode" styleLbl="alignAccFollowNode1">
            <dgm:alg type="sp"/>
            <dgm:shape xmlns:r="http://schemas.openxmlformats.org/officeDocument/2006/relationships" type="chevron" r:blip="">
              <dgm:adjLst>
                <dgm:adj idx="1" val="0.9"/>
              </dgm:adjLst>
            </dgm:shape>
            <dgm:presOf/>
            <dgm:ruleLst/>
          </dgm:layoutNode>
          <dgm:forEach name="Name19" axis="followSib" ptType="sibTrans" hideLastTrans="0" cnt="1">
            <dgm:layoutNode name="sibTransNodeCircle" styleLbl="alignNode1">
              <dgm:varLst>
                <dgm:chMax val="0"/>
                <dgm:bulletEnabled/>
              </dgm:varLst>
              <dgm:presOf axis="self" ptType="sibTrans"/>
              <dgm:alg type="tx">
                <dgm:param type="txAnchorVert" val="mid"/>
                <dgm:param type="txAnchorHorzCh" val="ctr"/>
                <dgm:param type="parTxRTLAlign" val="l"/>
              </dgm:alg>
              <dgm:shape xmlns:r="http://schemas.openxmlformats.org/officeDocument/2006/relationships" type="ellipse" r:blip="">
                <dgm:adjLst/>
              </dgm:shape>
              <dgm:constrLst>
                <dgm:constr type="w" refType="h" op="equ"/>
                <dgm:constr type="primFontSz" val="60"/>
                <dgm:constr type="tMarg" refType="w" fact="0.11"/>
                <dgm:constr type="lMarg" refType="w" fact="0.11"/>
                <dgm:constr type="rMarg" refType="w" fact="0.11"/>
                <dgm:constr type="bMarg" refType="w" fact="0.11"/>
              </dgm:constrLst>
              <dgm:ruleLst>
                <dgm:rule type="primFontSz" val="14" fact="NaN" max="NaN"/>
              </dgm:ruleLst>
            </dgm:layoutNode>
            <dgm:layoutNode name="spacerBetweenCircleAndCallout">
              <dgm:varLst/>
              <dgm:presOf/>
              <dgm:alg type="sp"/>
              <dgm:shape xmlns:r="http://schemas.openxmlformats.org/officeDocument/2006/relationships" r:blip="">
                <dgm:adjLst/>
              </dgm:shape>
              <dgm:constrLst/>
              <dgm:ruleLst/>
            </dgm:layoutNode>
          </dgm:forEach>
          <dgm:presOf/>
          <dgm:ruleLst/>
        </dgm:layoutNode>
        <dgm:layoutNode name="nodeText" styleLbl="alignAccFollowNode1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upArrowCallout" r:blip="">
            <dgm:adjLst>
              <dgm:adj idx="1" val="0.5"/>
              <dgm:adj idx="2" val="0.2"/>
              <dgm:adj idx="3" val="0.2"/>
              <dgm:adj idx="4" val="1"/>
            </dgm:adjLst>
          </dgm:shape>
          <dgm:presOf axis="desOrSelf" ptType="node"/>
          <dgm:constrLst>
            <dgm:constr type="secFontSz" val="16"/>
            <dgm:constr type="primFontSz" val="26"/>
            <dgm:constr type="h"/>
            <dgm:constr type="tMarg" val="13"/>
            <dgm:constr type="lMarg" refType="w" fact="0.2236"/>
            <dgm:constr type="rMarg" refType="w" fact="0.2236"/>
            <dgm:constr type="bMarg" val="13"/>
          </dgm:constrLst>
          <dgm:ruleLst>
            <dgm:rule type="secFontSz" val="11" fact="NaN" max="NaN"/>
            <dgm:rule type="primFontSz" val="11" fact="NaN" max="NaN"/>
            <dgm:rule type="h" val="INF" fact="NaN" max="NaN"/>
          </dgm:ruleLst>
        </dgm:layoutNode>
      </dgm:layoutNode>
      <dgm:forEach name="sibTransForEach" axis="followSib" ptType="sibTrans" cnt="1">
        <dgm:layoutNode name="sibTransComposite" styleLbl="alignAccFollowNode1">
          <dgm:alg type="sp"/>
          <dgm:shape xmlns:r="http://schemas.openxmlformats.org/officeDocument/2006/relationships" r:blip="">
            <dgm:adjLst/>
          </dgm:shape>
          <dgm:ruleLst/>
        </dgm:layoutNode>
        <dgm:ruleLst>
          <dgm:rule type="h" val="INF" fact="NaN" max="NaN"/>
        </dgm:ruleLst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16/7/layout/BasicProcessNew">
  <dgm:title val="Basic Process New"/>
  <dgm:desc val=""/>
  <dgm:catLst>
    <dgm:cat type="process" pri="500"/>
  </dgm:catLst>
  <dgm:sampData useDef="1">
    <dgm:dataModel>
      <dgm:ptLst/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Name0">
    <dgm:varLst>
      <dgm:dir/>
      <dgm:resizeHandles val="exact"/>
    </dgm:varLst>
    <dgm:choose name="Name1">
      <dgm:if name="Name2" func="var" arg="dir" op="equ" val="norm">
        <dgm:alg type="lin"/>
      </dgm:if>
      <dgm:else name="Name3">
        <dgm:alg type="lin">
          <dgm:param type="linDir" val="fromR"/>
        </dgm:alg>
      </dgm:else>
    </dgm:choose>
    <dgm:shape xmlns:r="http://schemas.openxmlformats.org/officeDocument/2006/relationships" r:blip="">
      <dgm:adjLst/>
    </dgm:shape>
    <dgm:presOf/>
    <dgm:constrLst>
      <dgm:constr type="w" for="ch" ptType="node" refType="w"/>
      <dgm:constr type="h" for="ch" ptType="node" op="equ"/>
      <dgm:constr type="primFontSz" for="ch" ptType="node" op="equ" val="65"/>
      <dgm:constr type="w" for="ch" ptType="sibTrans" refType="w" refFor="ch" refPtType="node" fact="0.15"/>
      <dgm:constr type="h" for="ch" forName="sibTrans" op="equ"/>
    </dgm:constrLst>
    <dgm:ruleLst>
      <dgm:rule type="h" for="ch" forName="sibTrans" val="6.75" fact="NaN" max="NaN"/>
      <dgm:rule type="w" for="ch" forName="sibTrans" val="8.75" fact="NaN" max="NaN"/>
    </dgm:ruleLst>
    <dgm:forEach name="nodesForEach" axis="ch" ptType="node">
      <dgm:layoutNode name="node">
        <dgm:varLst>
          <dgm:bulletEnabled val="1"/>
        </dgm:varLst>
        <dgm:alg type="tx"/>
        <dgm:shape xmlns:r="http://schemas.openxmlformats.org/officeDocument/2006/relationships" type="rect" r:blip="">
          <dgm:adjLst>
            <dgm:adj idx="1" val="0.1"/>
          </dgm:adjLst>
        </dgm:shape>
        <dgm:presOf axis="desOrSelf" ptType="node"/>
        <dgm:constrLst>
          <dgm:constr type="h" refType="w" fact="0.6"/>
          <dgm:constr type="lMarg" val="12"/>
          <dgm:constr type="rMarg" val="12"/>
          <dgm:constr type="tMarg" val="12"/>
          <dgm:constr type="bMarg" val="12"/>
        </dgm:constrLst>
        <dgm:ruleLst>
          <dgm:rule type="primFontSz" val="11" fact="NaN" max="NaN"/>
          <dgm:rule type="primFontSz" val="18" fact="NaN" max="NaN"/>
          <dgm:rule type="h" val="NaN" fact="1.5" max="NaN"/>
          <dgm:rule type="primFontSz" val="11" fact="NaN" max="NaN"/>
          <dgm:rule type="h" val="INF" fact="NaN" max="NaN"/>
        </dgm:ruleLst>
      </dgm:layoutNode>
      <dgm:forEach name="sibTransForEach" axis="followSib" ptType="sibTrans" cnt="1">
        <dgm:layoutNode name="sibTransSpacerBeforeConnector" styleLbl="node1">
          <dgm:alg type="sp"/>
          <dgm:shape xmlns:r="http://schemas.openxmlformats.org/officeDocument/2006/relationships" r:blip="">
            <dgm:adjLst/>
          </dgm:shape>
          <dgm:constrLst>
            <dgm:constr type="w" val="4.5"/>
          </dgm:constrLst>
          <dgm:presOf/>
          <dgm:ruleLst>
            <dgm:rule type="w" val="4.5" fact="NaN" max="NaN"/>
          </dgm:ruleLst>
        </dgm:layoutNode>
        <dgm:layoutNode name="sibTrans" styleLbl="node1">
          <dgm:alg type="sp"/>
          <dgm:shape xmlns:r="http://schemas.openxmlformats.org/officeDocument/2006/relationships" type="rightArrow" r:blip="">
            <dgm:adjLst>
              <dgm:adj idx="1" val="0.5"/>
            </dgm:adjLst>
          </dgm:shape>
          <dgm:presOf axis="self"/>
          <dgm:constrLst>
            <dgm:constr type="h" val="6.75"/>
          </dgm:constrLst>
          <dgm:ruleLst>
            <dgm:rule type="h" val="6.75" fact="NaN" max="NaN"/>
            <dgm:rule type="w" val="8.75" fact="NaN" max="NaN"/>
          </dgm:ruleLst>
        </dgm:layoutNode>
        <dgm:layoutNode name="sibTransSpacerAfterConnector">
          <dgm:alg type="sp"/>
          <dgm:shape xmlns:r="http://schemas.openxmlformats.org/officeDocument/2006/relationships" r:blip="">
            <dgm:adjLst/>
          </dgm:shape>
          <dgm:constrLst>
            <dgm:constr type="w" val="4.5"/>
          </dgm:constrLst>
          <dgm:presOf/>
          <dgm:ruleLst/>
        </dgm:layoutNode>
      </dgm:forEach>
    </dgm:forEach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16/7/layout/LinearArrowProcessNumbered">
  <dgm:title val="Linear Arrow Process Numbered"/>
  <dgm:desc val="Used to show a progression; a timeline; sequential steps in a task, process, or workflow; or to emphasize movement or direction. Automatic numbers have been introduced to show the steps of the process which appears in a circle. Level 1 and Level 2 text appear in a shape called UpArrowCallout. Also the nodes are connected by an arrow like shape emphasizing the process nature."/>
  <dgm:catLst>
    <dgm:cat type="process" pri="5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101" type="sibTrans" cxnId="4">
          <dgm:prSet phldrT="1"/>
          <dgm:t>
            <a:bodyPr/>
            <a:lstStyle/>
            <a:p>
              <a:r>
                <a:t>1</a:t>
              </a:r>
            </a:p>
          </dgm:t>
        </dgm:pt>
        <dgm:pt modelId="201" type="sibTrans" cxnId="5">
          <dgm:prSet phldrT="2"/>
          <dgm:t>
            <a:bodyPr/>
            <a:lstStyle/>
            <a:p>
              <a:r>
                <a:t>2</a:t>
              </a:r>
            </a:p>
          </dgm:t>
        </dgm:pt>
        <dgm:pt modelId="301" type="sibTrans" cxnId="6">
          <dgm:prSet phldrT="3"/>
          <dgm:t>
            <a:bodyPr/>
            <a:lstStyle/>
            <a:p>
              <a:r>
                <a:t>3</a:t>
              </a:r>
            </a:p>
          </dgm:t>
        </dgm:pt>
      </dgm:ptLst>
      <dgm:cxnLst>
        <dgm:cxn modelId="4" srcId="0" destId="1" srcOrd="0" destOrd="0" sibTransId="101"/>
        <dgm:cxn modelId="5" srcId="0" destId="2" srcOrd="1" destOrd="0" sibTransId="201"/>
        <dgm:cxn modelId="6" srcId="0" destId="3" srcOrd="3" destOrd="0" sibTransId="301"/>
        <dgm:cxn modelId="13" srcId="1" destId="11" srcOrd="0" destOrd="0"/>
        <dgm:cxn modelId="23" srcId="2" destId="21" srcOrd="0" destOrd="0"/>
        <dgm:cxn modelId="33" srcId="3" destId="31" srcOrd="0" destOrd="0"/>
      </dgm:cxnLst>
      <dgm:bg/>
      <dgm:whole/>
    </dgm:dataModel>
  </dgm:sampData>
  <dgm:style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  <dgm:pt modelId="3">
          <dgm:prSet phldr="1"/>
        </dgm:pt>
        <dgm:pt modelId="31">
          <dgm:prSet phldr="1"/>
        </dgm:pt>
        <dgm:pt modelId="4">
          <dgm:prSet phldr="1"/>
        </dgm:pt>
        <dgm:pt modelId="41">
          <dgm:prSet phldr="1"/>
        </dgm:pt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linearFlow">
    <dgm:varLst>
      <dgm:dir/>
      <dgm:animLvl val="lvl"/>
      <dgm:resizeHandles val="exact"/>
    </dgm:varLst>
    <dgm:alg type="lin">
      <dgm:param type="linDir" val="fromL"/>
      <dgm:param type="nodeVertAlign" val="t"/>
    </dgm:alg>
    <dgm:shape xmlns:r="http://schemas.openxmlformats.org/officeDocument/2006/relationships" r:blip="">
      <dgm:adjLst/>
    </dgm:shape>
    <dgm:presOf/>
    <dgm:constrLst>
      <dgm:constr type="w" for="ch" forName="compositeNode" refType="w"/>
      <dgm:constr type="h" for="ch" forName="compositeNode" op="equ"/>
      <dgm:constr type="w" for="ch" forName="sibTransComposite" refType="w" refFor="ch" refForName="compositeNode" fact="0"/>
      <dgm:constr type="w" for="des" forName="parTx"/>
      <dgm:constr type="h" for="des" forName="parTx" op="equ"/>
      <dgm:constr type="h" for="des" forName="parSh" op="equ"/>
      <dgm:constr type="w" for="des" forName="nodeText"/>
      <dgm:constr type="h" for="des" forName="nodeText" op="equ"/>
      <dgm:constr type="w" for="des" forName="parSh"/>
      <dgm:constr type="w" for="des" forName="parSh" op="equ"/>
      <dgm:constr type="primFontSz" for="des" forName="parTx" val="26"/>
      <dgm:constr type="primFontSz" for="des" forName="parTx" op="equ"/>
      <dgm:constr type="primFontSz" for="des" forName="parSh" op="equ"/>
      <dgm:constr type="primFontSz" for="des" forName="nodeText" op="equ"/>
      <dgm:constr type="secFontSz" for="des" forName="nodeText" op="equ"/>
      <dgm:constr type="primFontSz" for="des" forName="sibTransNodeCircle" op="equ"/>
      <dgm:constr type="h" for="des" forName="sibTransNodeCircle" op="equ"/>
      <dgm:constr type="w" for="des" forName="sibTransNodeCircle" op="equ"/>
      <dgm:constr type="h" for="des" forName="parTx" refType="primFontSz" refFor="des" refForName="parTx" fact="1.5"/>
      <dgm:constr type="h" for="ch" forName="compositeNode" refType="h"/>
      <dgm:constr type="h" for="des" forName="parSh" refType="w"/>
      <dgm:constr type="h" for="des" forName="nodeText" refType="primFontSz" refFor="des" refForName="parTx" fact="2.1"/>
      <dgm:constr type="h" for="des" forName="parSh" refType="h" refFor="des" refForName="parTx" op="lte" fact="1.2"/>
      <dgm:constr type="h" for="des" forName="parSh" refType="h" refFor="des" refForName="parTx" op="gte" fact="1.2"/>
    </dgm:constrLst>
    <dgm:ruleLst>
      <dgm:rule type="primFontSz" for="des" forName="parSh" val="5" fact="NaN" max="NaN"/>
    </dgm:ruleLst>
    <dgm:forEach name="Name3" axis="ch" ptType="node">
      <dgm:layoutNode name="compositeNode">
        <dgm:alg type="composite"/>
        <dgm:shape xmlns:r="http://schemas.openxmlformats.org/officeDocument/2006/relationships" r:blip="">
          <dgm:adjLst/>
        </dgm:shape>
        <dgm:presOf/>
        <dgm:choose name="Name004">
          <dgm:if name="Name5" axis="self" ptType="node" func="cnt" op="equ" val="0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/>
              <dgm:constr type="t" for="ch" forName="nodeText" refType="b" refFor="ch" refForName="parSh"/>
            </dgm:constrLst>
          </dgm:if>
          <dgm:else name="Name6">
            <dgm:constrLst>
              <dgm:constr type="w" for="ch" forName="parTx" refType="w"/>
              <dgm:constr type="w" for="ch" forName="parSh" refType="w" refFor="ch" refForName="parTx"/>
              <dgm:constr type="w" for="ch" forName="nodeText" refType="w" refFor="ch" refForName="parTx" fact="0.9"/>
              <dgm:constr type="t" for="ch" forName="nodeText" refType="b" refFor="ch" refForName="parSh"/>
            </dgm:constrLst>
          </dgm:else>
        </dgm:choose>
        <dgm:ruleLst>
          <dgm:rule type="h" val="INF" fact="NaN" max="NaN"/>
        </dgm:ruleLst>
        <dgm:layoutNode name="parTx">
          <dgm:varLst>
            <dgm:chMax val="0"/>
            <dgm:chPref val="0"/>
            <dgm:bulletEnabled val="1"/>
          </dgm:varLst>
          <dgm:alg type="tx"/>
          <dgm:shape xmlns:r="http://schemas.openxmlformats.org/officeDocument/2006/relationships" type="rect" r:blip="" zOrderOff="1" hideGeom="1">
            <dgm:adjLst/>
          </dgm:shape>
          <dgm:presOf/>
          <dgm:constrLst>
            <dgm:constr type="h" refType="w" op="lte" fact="0.4"/>
            <dgm:constr type="h"/>
          </dgm:constrLst>
          <dgm:ruleLst>
            <dgm:rule type="h" val="INF" fact="NaN" max="NaN"/>
          </dgm:ruleLst>
        </dgm:layoutNode>
        <dgm:layoutNode name="parSh">
          <dgm:alg type="composite"/>
          <dgm:shape xmlns:r="http://schemas.openxmlformats.org/officeDocument/2006/relationships" r:blip="">
            <dgm:adjLst/>
          </dgm:shape>
          <dgm:presOf axis="self" ptType="node"/>
          <dgm:choose name="casesForFirstAndLastNode">
            <dgm:if name="ifFirstNode" axis="self" ptType="node" func="pos" op="equ" val="1">
              <dgm:choose name="removeLineWhenOnlyOneNode">
                <dgm:if name="ifOnlyOneNode" axis="followSib" ptType="node" func="cnt" op="equ" val="0">
                  <dgm:constrLst>
                    <dgm:constr type="h"/>
                    <dgm:constr type="h" for="ch" forName="lineNode" val="0.002"/>
                    <dgm:constr type="w" for="ch" forName="lineNode" refType="w" fact="0"/>
                    <dgm:constr type="w" for="ch" forName="lineArrowNode" refType="w" fact="0"/>
                    <dgm:constr type="h" for="ch" forName="lineArrowNode" refType="h" fact="0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if>
                <dgm:else name="ifMoreThanOneNode">
                  <dgm:constrLst>
                    <dgm:constr type="h"/>
                    <dgm:constr type="h" for="ch" forName="lineNode" val="0.002"/>
                    <dgm:constr type="w" for="ch" forName="lineNode" refType="w" fact="0.4"/>
                    <dgm:constr type="l" for="ch" forName="lineNode" refType="w" fact="0.5"/>
                    <dgm:constr type="w" for="ch" forName="lineArrowNode" refType="w" fact="0.046"/>
                    <dgm:constr type="h" for="ch" forName="lineArrowNode" refType="h" fact="0.18"/>
                    <dgm:constr type="l" for="ch" forName="lineArrowNode" refType="w" fact="0.924"/>
                    <dgm:constr type="t" for="ch" forName="lineArrowNode" refType="h" fact="0.18"/>
                    <dgm:constr type="ctrY" for="ch" forName="lineNode" refType="ctrY" refFor="ch" refForName="sibTransNodeCircle"/>
                    <dgm:constr type="h" for="ch" forName="sibTransNodeCircle" refType="h" fact="0.9"/>
                    <dgm:constr type="w" for="ch" forName="sibTransNodeCircle" refType="h" refFor="ch" refForName="sibTransNodeCircle"/>
                    <dgm:constr type="ctrX" for="ch" forName="sibTransNodeCircle" refType="w" fact="0.45"/>
                    <dgm:constr type="ctrY" for="ch" forName="sibTransNodeCircle" refType="h" fact="0.25"/>
                    <dgm:constr type="t" for="ch" forName="spacerBetweenCircleAndCallout" refType="b" refFor="ch" refForName="sibTransNodeCircle"/>
                    <dgm:constr type="h" for="ch" forName="spacerBetweenCircleAndCallout" val="4.6"/>
                  </dgm:constrLst>
                </dgm:else>
              </dgm:choose>
            </dgm:if>
            <dgm:if name="ifLastNode" axis="self" ptType="node" func="revPos" op="equ" val="1">
              <dgm:constrLst>
                <dgm:constr type="h"/>
                <dgm:constr type="h" for="ch" forName="lineNode" val="0.002"/>
                <dgm:constr type="w" for="ch" forName="lineNode" refType="w" fact="0.45"/>
                <dgm:constr type="w" for="ch" forName="lineArrowNode" refType="w" fact="0"/>
                <dgm:constr type="h" for="ch" forName="lineArrowNode" refType="h" fact="0"/>
                <dgm:constr type="ctrY" for="ch" forName="lineNode" refType="ctrY" refFor="ch" refForName="sibTransNodeCircle"/>
                <dgm:constr type="h" for="ch" forName="sibTransNodeCircle" refType="h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if>
            <dgm:else name="allOtherNodes">
              <dgm:constrLst>
                <dgm:constr type="h"/>
                <dgm:constr type="h" for="ch" forName="lineNode" val="0.002"/>
                <dgm:constr type="w" for="ch" forName="lineNode" refType="w" fact="0.9"/>
                <dgm:constr type="w" for="ch" forName="lineArrowNode" refType="w" fact="0.046"/>
                <dgm:constr type="h" for="ch" forName="lineArrowNode" refType="h" fact="0.18"/>
                <dgm:constr type="l" for="ch" forName="lineArrowNode" refType="w" fact="0.924"/>
                <dgm:constr type="t" for="ch" forName="lineArrowNode" refType="h" fact="0.18"/>
                <dgm:constr type="ctrY" for="ch" forName="lineNode" refType="ctrY" refFor="ch" refForName="sibTransNodeCircle"/>
                <dgm:constr type="h" for="ch" forName="sibTransNodeCircle" refType="h" fact="0.9"/>
                <dgm:constr type="w" for="ch" forName="sibTransNodeCircle" refType="h" refFor="ch" refForName="sibTransNodeCircle"/>
                <dgm:constr type="ctrX" for="ch" forName="sibTransNodeCircle" refType="w" fact="0.45"/>
                <dgm:constr type="ctrY" for="ch" forName="sibTransNodeCircle" refType="h" fact="0.25"/>
                <dgm:constr type="t" for="ch" forName="spacerBetweenCircleAndCallout" refType="b" refFor="ch" refForName="sibTransNodeCircle"/>
                <dgm:constr type="h" for="ch" forName="spacerBetweenCircleAndCallout" val="4.6"/>
              </dgm:constrLst>
            </dgm:else>
          </dgm:choose>
          <dgm:layoutNode name="lineNode" styleLbl="alignAccFollowNode1">
            <dgm:alg type="sp"/>
            <dgm:shape xmlns:r="http://schemas.openxmlformats.org/officeDocument/2006/relationships" type="rect" r:blip="">
              <dgm:adjLst/>
            </dgm:shape>
            <dgm:presOf/>
            <dgm:constrLst/>
            <dgm:ruleLst/>
          </dgm:layoutNode>
          <dgm:layoutNode name="lineArrowNode" styleLbl="alignAccFollowNode1">
            <dgm:alg type="sp"/>
            <dgm:shape xmlns:r="http://schemas.openxmlformats.org/officeDocument/2006/relationships" type="chevron" r:blip="">
              <dgm:adjLst>
                <dgm:adj idx="1" val="0.9"/>
              </dgm:adjLst>
            </dgm:shape>
            <dgm:presOf/>
            <dgm:ruleLst/>
          </dgm:layoutNode>
          <dgm:forEach name="Name19" axis="followSib" ptType="sibTrans" hideLastTrans="0" cnt="1">
            <dgm:layoutNode name="sibTransNodeCircle" styleLbl="alignNode1">
              <dgm:varLst>
                <dgm:chMax val="0"/>
                <dgm:bulletEnabled/>
              </dgm:varLst>
              <dgm:presOf axis="self" ptType="sibTrans"/>
              <dgm:alg type="tx">
                <dgm:param type="txAnchorVert" val="mid"/>
                <dgm:param type="txAnchorHorzCh" val="ctr"/>
                <dgm:param type="parTxRTLAlign" val="l"/>
              </dgm:alg>
              <dgm:shape xmlns:r="http://schemas.openxmlformats.org/officeDocument/2006/relationships" type="ellipse" r:blip="">
                <dgm:adjLst/>
              </dgm:shape>
              <dgm:constrLst>
                <dgm:constr type="w" refType="h" op="equ"/>
                <dgm:constr type="primFontSz" val="60"/>
                <dgm:constr type="tMarg" refType="w" fact="0.11"/>
                <dgm:constr type="lMarg" refType="w" fact="0.11"/>
                <dgm:constr type="rMarg" refType="w" fact="0.11"/>
                <dgm:constr type="bMarg" refType="w" fact="0.11"/>
              </dgm:constrLst>
              <dgm:ruleLst>
                <dgm:rule type="primFontSz" val="14" fact="NaN" max="NaN"/>
              </dgm:ruleLst>
            </dgm:layoutNode>
            <dgm:layoutNode name="spacerBetweenCircleAndCallout">
              <dgm:varLst/>
              <dgm:presOf/>
              <dgm:alg type="sp"/>
              <dgm:shape xmlns:r="http://schemas.openxmlformats.org/officeDocument/2006/relationships" r:blip="">
                <dgm:adjLst/>
              </dgm:shape>
              <dgm:constrLst/>
              <dgm:ruleLst/>
            </dgm:layoutNode>
          </dgm:forEach>
          <dgm:presOf/>
          <dgm:ruleLst/>
        </dgm:layoutNode>
        <dgm:layoutNode name="nodeText" styleLbl="alignAccFollowNode1">
          <dgm:varLst>
            <dgm:bulletEnabled val="1"/>
          </dgm:varLst>
          <dgm:alg type="tx">
            <dgm:param type="parTxLTRAlign" val="l"/>
            <dgm:param type="parTxRTLAlign" val="r"/>
            <dgm:param type="txAnchorVert" val="t"/>
          </dgm:alg>
          <dgm:shape xmlns:r="http://schemas.openxmlformats.org/officeDocument/2006/relationships" type="upArrowCallout" r:blip="">
            <dgm:adjLst>
              <dgm:adj idx="1" val="0.5"/>
              <dgm:adj idx="2" val="0.2"/>
              <dgm:adj idx="3" val="0.2"/>
              <dgm:adj idx="4" val="1"/>
            </dgm:adjLst>
          </dgm:shape>
          <dgm:presOf axis="desOrSelf" ptType="node"/>
          <dgm:constrLst>
            <dgm:constr type="secFontSz" val="16"/>
            <dgm:constr type="primFontSz" val="26"/>
            <dgm:constr type="h"/>
            <dgm:constr type="tMarg" val="13"/>
            <dgm:constr type="lMarg" refType="w" fact="0.2236"/>
            <dgm:constr type="rMarg" refType="w" fact="0.2236"/>
            <dgm:constr type="bMarg" val="13"/>
          </dgm:constrLst>
          <dgm:ruleLst>
            <dgm:rule type="secFontSz" val="11" fact="NaN" max="NaN"/>
            <dgm:rule type="primFontSz" val="11" fact="NaN" max="NaN"/>
            <dgm:rule type="h" val="INF" fact="NaN" max="NaN"/>
          </dgm:ruleLst>
        </dgm:layoutNode>
      </dgm:layoutNode>
      <dgm:forEach name="sibTransForEach" axis="followSib" ptType="sibTrans" cnt="1">
        <dgm:layoutNode name="sibTransComposite" styleLbl="alignAccFollowNode1">
          <dgm:alg type="sp"/>
          <dgm:shape xmlns:r="http://schemas.openxmlformats.org/officeDocument/2006/relationships" r:blip="">
            <dgm:adjLst/>
          </dgm:shape>
          <dgm:ruleLst/>
        </dgm:layoutNode>
        <dgm:ruleLst>
          <dgm:rule type="h" val="INF" fact="NaN" max="NaN"/>
        </dgm:ruleLst>
      </dgm:forEach>
    </dgm:forEach>
  </dgm:layoutNode>
  <dgm:extLst>
    <a:ext uri="{4F341089-5ED1-44EC-B178-C955D00A3D55}">
      <dgm1611:autoBuNodeInfoLst xmlns:dgm1611="http://schemas.microsoft.com/office/drawing/2016/11/diagram">
        <dgm1611:autoBuNodeInfo lvl="1" ptType="sibTrans">
          <dgm1611:buPr prefix="" leadZeros="0">
            <a:buAutoNum type="arabicParenBoth"/>
          </dgm1611:buPr>
        </dgm1611:autoBuNodeInfo>
      </dgm1611:autoBuNodeInfoLst>
    </a:ext>
  </dgm:extLst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18/2/layout/IconVerticalSolidList">
  <dgm:title val="Icon Vertical Solid List"/>
  <dgm:desc val="Use to show a series of visuals from top to bottom with Level 1 or Level 1 and Level 2 text grouped in a shape. Works best with icons or small pictures with lengthier descriptions."/>
  <dgm:catLst>
    <dgm:cat type="icon" pri="500"/>
  </dgm:catLst>
  <dgm:sampData useDef="1">
    <dgm:dataModel>
      <dgm:ptLst/>
      <dgm:bg/>
      <dgm:whole/>
    </dgm:dataModel>
  </dgm:sampData>
  <dgm:styleData useDef="1">
    <dgm:dataModel>
      <dgm:ptLst/>
      <dgm:bg/>
      <dgm:whole/>
    </dgm:dataModel>
  </dgm:styleData>
  <dgm:clrData useDef="1">
    <dgm:dataModel>
      <dgm:ptLst/>
      <dgm:bg/>
      <dgm:whole/>
    </dgm:dataModel>
  </dgm:clrData>
  <dgm:layoutNode name="root">
    <dgm:varLst>
      <dgm:dir/>
      <dgm:resizeHandles val="exact"/>
    </dgm:varLst>
    <dgm:choose name="Name0">
      <dgm:if name="Name1" axis="self" func="var" arg="dir" op="equ" val="norm">
        <dgm:alg type="lin">
          <dgm:param type="linDir" val="fromT"/>
          <dgm:param type="nodeHorzAlign" val="l"/>
        </dgm:alg>
      </dgm:if>
      <dgm:else name="Name2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hoose name="Name3">
      <dgm:if name="Name4" axis="ch" ptType="node" func="cnt" op="lte" val="3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5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5" axis="ch" ptType="node" func="cnt" op="lte" val="4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22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if name="Name6" axis="ch" ptType="node" func="cnt" op="lte" val="6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9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if>
      <dgm:else name="Name7">
        <dgm:constrLst>
          <dgm:constr type="h" for="ch" forName="compNode" refType="h" fact="0.3"/>
          <dgm:constr type="w" for="ch" forName="compNode" refType="w"/>
          <dgm:constr type="h" for="ch" forName="sibTrans" refType="h" refFor="ch" refForName="compNode" fact="0.25"/>
          <dgm:constr type="primFontSz" for="des" forName="parTx" val="16"/>
          <dgm:constr type="primFontSz" for="des" forName="desTx" refType="primFontSz" refFor="des" refForName="parTx" op="lte" fact="0.75"/>
          <dgm:constr type="h" for="des" forName="compNode" op="equ"/>
          <dgm:constr type="h" for="des" forName="bgRect" op="equ"/>
          <dgm:constr type="h" for="des" forName="iconRect" op="equ"/>
          <dgm:constr type="w" for="des" forName="iconRect" op="equ"/>
          <dgm:constr type="h" for="des" forName="spaceRect" op="equ"/>
          <dgm:constr type="h" for="des" forName="parTx" op="equ"/>
          <dgm:constr type="h" for="des" forName="desTx" op="equ"/>
        </dgm:constrLst>
      </dgm:else>
    </dgm:choose>
    <dgm:ruleLst>
      <dgm:rule type="h" for="ch" forName="compNode" val="0" fact="NaN" max="NaN"/>
    </dgm:ruleLst>
    <dgm:forEach name="Name8" axis="ch" ptType="node">
      <dgm:layoutNode name="compNode">
        <dgm:alg type="composite"/>
        <dgm:shape xmlns:r="http://schemas.openxmlformats.org/officeDocument/2006/relationships" r:blip="">
          <dgm:adjLst/>
        </dgm:shape>
        <dgm:presOf axis="self"/>
        <dgm:choose name="Name9">
          <dgm:if name="Name10" axis="ch" ptType="node" func="cnt" op="gte" val="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w" for="ch" forName="parTx" refType="w" fact="0.45"/>
              <dgm:constr type="h" for="ch" forName="parTx" refType="h"/>
              <dgm:constr type="l" for="ch" forName="parTx" refType="r" refFor="ch" refForName="spaceRect"/>
              <dgm:constr type="t" for="ch" forName="parTx"/>
              <dgm:constr type="h" for="ch" forName="desTx" refType="h"/>
              <dgm:constr type="l" for="ch" forName="desTx" refType="r" refFor="ch" refForName="parTx"/>
              <dgm:constr type="t" for="ch" forName="desTx"/>
            </dgm:constrLst>
          </dgm:if>
          <dgm:else name="Name11">
            <dgm:constrLst>
              <dgm:constr type="w" for="ch" forName="bgRect" refType="w"/>
              <dgm:constr type="h" for="ch" forName="bgRect" refType="h"/>
              <dgm:constr type="l" for="ch" forName="bgRect"/>
              <dgm:constr type="t" for="ch" forName="bgRect"/>
              <dgm:constr type="h" for="ch" forName="iconRect" refType="h" fact="0.55"/>
              <dgm:constr type="w" for="ch" forName="iconRect" refType="h" refFor="ch" refForName="iconRect"/>
              <dgm:constr type="l" for="ch" forName="iconRect" refType="h" refFor="ch" refForName="iconRect" fact="0.55"/>
              <dgm:constr type="ctrY" for="ch" forName="iconRect" refType="ctrY" refFor="ch" refForName="bgRect"/>
              <dgm:constr type="w" for="ch" forName="spaceRect" refType="l" refFor="ch" refForName="iconRect"/>
              <dgm:constr type="h" for="ch" forName="spaceRect" refType="h"/>
              <dgm:constr type="l" for="ch" forName="spaceRect" refType="r" refFor="ch" refForName="iconRect"/>
              <dgm:constr type="t" for="ch" forName="spaceRect"/>
              <dgm:constr type="h" for="ch" forName="parTx" refType="h"/>
              <dgm:constr type="l" for="ch" forName="parTx" refType="r" refFor="ch" refForName="spaceRect"/>
              <dgm:constr type="t" for="ch" forName="parTx"/>
            </dgm:constrLst>
          </dgm:else>
        </dgm:choose>
        <dgm:ruleLst>
          <dgm:rule type="h" val="INF" fact="NaN" max="NaN"/>
        </dgm:ruleLst>
        <dgm:layoutNode name="bgRect" styleLbl="bgShp">
          <dgm:alg type="sp"/>
          <dgm:shape xmlns:r="http://schemas.openxmlformats.org/officeDocument/2006/relationships" type="roundRect" r:blip="">
            <dgm:adjLst>
              <dgm:adj idx="1" val="0.1"/>
            </dgm:adjLst>
          </dgm:shape>
          <dgm:presOf/>
          <dgm:constrLst/>
          <dgm:ruleLst/>
        </dgm:layoutNode>
        <dgm:layoutNode name="iconRect" styleLbl="node1">
          <dgm:alg type="sp"/>
          <dgm:shape xmlns:r="http://schemas.openxmlformats.org/officeDocument/2006/relationships" type="rect" r:blip="" blipPhldr="1">
            <dgm:adjLst/>
          </dgm:shape>
          <dgm:presOf/>
          <dgm:constrLst/>
          <dgm:ruleLst/>
        </dgm:layoutNode>
        <dgm:layoutNode name="spaceRect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  <dgm:layoutNode name="parTx" styleLbl="revTx">
          <dgm:varLst>
            <dgm:chMax val="0"/>
            <dgm:chPref val="0"/>
          </dgm:varLst>
          <dgm:alg type="tx">
            <dgm:param type="txAnchorVert" val="mid"/>
            <dgm:param type="parTxLTRAlign" val="l"/>
            <dgm:param type="shpTxLTRAlignCh" val="l"/>
            <dgm:param type="parTxRTLAlign" val="r"/>
            <dgm:param type="shpTxRTLAlignCh" val="r"/>
          </dgm:alg>
          <dgm:shape xmlns:r="http://schemas.openxmlformats.org/officeDocument/2006/relationships" type="rect" r:blip="">
            <dgm:adjLst/>
          </dgm:shape>
          <dgm:presOf axis="self" ptType="node"/>
          <dgm:constrLst>
            <dgm:constr type="lMarg" refType="h" fact="0.3"/>
            <dgm:constr type="rMarg" refType="h" fact="0.3"/>
            <dgm:constr type="tMarg" refType="h" fact="0.3"/>
            <dgm:constr type="bMarg" refType="h" fact="0.3"/>
          </dgm:constrLst>
          <dgm:ruleLst>
            <dgm:rule type="primFontSz" val="14" fact="NaN" max="NaN"/>
            <dgm:rule type="h" val="INF" fact="NaN" max="NaN"/>
          </dgm:ruleLst>
        </dgm:layoutNode>
        <dgm:choose name="Name12">
          <dgm:if name="Name13" axis="ch" ptType="node" func="cnt" op="gte" val="1">
            <dgm:layoutNode name="desTx" styleLbl="revTx">
              <dgm:varLst/>
              <dgm:alg type="tx">
                <dgm:param type="txAnchorVertCh" val="mid"/>
                <dgm:param type="parTxLTRAlign" val="l"/>
                <dgm:param type="shpTxLTRAlignCh" val="l"/>
                <dgm:param type="parTxRTLAlign" val="r"/>
                <dgm:param type="shpTxRTLAlignCh" val="r"/>
                <dgm:param type="stBulletLvl" val="0"/>
              </dgm:alg>
              <dgm:shape xmlns:r="http://schemas.openxmlformats.org/officeDocument/2006/relationships" type="rect" r:blip="">
                <dgm:adjLst/>
              </dgm:shape>
              <dgm:presOf axis="des" ptType="node"/>
              <dgm:constrLst>
                <dgm:constr type="primFontSz" val="18"/>
                <dgm:constr type="secFontSz" refType="primFontSz"/>
                <dgm:constr type="lMarg" refType="h" fact="0.3"/>
                <dgm:constr type="rMarg" refType="h" fact="0.3"/>
                <dgm:constr type="tMarg" refType="h" fact="0.3"/>
                <dgm:constr type="bMarg" refType="h" fact="0.3"/>
              </dgm:constrLst>
              <dgm:ruleLst>
                <dgm:rule type="primFontSz" val="11" fact="NaN" max="NaN"/>
              </dgm:ruleLst>
            </dgm:layoutNode>
          </dgm:if>
          <dgm:else name="Name14"/>
        </dgm:choose>
      </dgm:layoutNode>
      <dgm:forEach name="Name15" axis="followSib" ptType="sibTrans" cnt="1">
        <dgm:layoutNode name="sibTrans">
          <dgm:alg type="sp"/>
          <dgm:shape xmlns:r="http://schemas.openxmlformats.org/officeDocument/2006/relationships" r:blip="">
            <dgm:adjLst/>
          </dgm:shape>
          <dgm:presOf axis="self"/>
          <dgm:constrLst/>
          <dgm:ruleLst/>
        </dgm:layoutNode>
      </dgm:forEach>
    </dgm:forEach>
  </dgm:layoutNode>
  <dgm:extLst>
    <a:ext uri="{68A01E43-0DF5-4B5B-8FA6-DAF915123BFB}">
      <dgm1612:lstStyle xmlns:dgm1612="http://schemas.microsoft.com/office/drawing/2016/12/diagram">
        <a:lvl1pPr>
          <a:lnSpc>
            <a:spcPct val="100000"/>
          </a:lnSpc>
        </a:lvl1pPr>
        <a:lvl2pPr>
          <a:lnSpc>
            <a:spcPct val="100000"/>
          </a:lnSpc>
        </a:lvl2pPr>
      </dgm1612:lstStyle>
    </a:ext>
  </dgm:extLst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2">
  <dgm:title val=""/>
  <dgm:desc val=""/>
  <dgm:catLst>
    <dgm:cat type="simple" pri="102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3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5">
  <dgm:title val=""/>
  <dgm:desc val=""/>
  <dgm:catLst>
    <dgm:cat type="simple" pri="105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3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3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4">
  <dgm:title val=""/>
  <dgm:desc val=""/>
  <dgm:catLst>
    <dgm:cat type="simple" pri="104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3">
        <a:scrgbClr r="0" g="0" b="0"/>
      </a:fillRef>
      <a:effectRef idx="2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2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3">
        <a:scrgbClr r="0" g="0" b="0"/>
      </a:fillRef>
      <a:effectRef idx="2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88925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778250" y="0"/>
            <a:ext cx="2889250" cy="493713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A8825A8-7A16-4A3D-A610-04EEFA859320}" type="datetimeFigureOut">
              <a:rPr lang="en-US" smtClean="0"/>
              <a:t>2/25/2019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42863" y="739775"/>
            <a:ext cx="6583362" cy="3703638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66750" y="4689475"/>
            <a:ext cx="5335588" cy="4443413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9377363"/>
            <a:ext cx="288925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778250" y="9377363"/>
            <a:ext cx="2889250" cy="49371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F43BABF1-003C-40B0-B3FE-49E365361CFF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21467841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1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3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8.xml"/><Relationship Id="rId1" Type="http://schemas.openxmlformats.org/officeDocument/2006/relationships/notesMaster" Target="../notesMasters/notesMaster1.xml"/></Relationships>
</file>

<file path=ppt/notesSlides/_rels/notesSlide3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3BABF1-003C-40B0-B3FE-49E365361CFF}" type="slidenum">
              <a:rPr lang="en-US" smtClean="0"/>
              <a:t>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3342146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A </a:t>
            </a:r>
            <a:r>
              <a:rPr lang="fi-FI" dirty="0" err="1"/>
              <a:t>signal</a:t>
            </a:r>
            <a:r>
              <a:rPr lang="fi-FI" dirty="0"/>
              <a:t> is a </a:t>
            </a:r>
            <a:r>
              <a:rPr lang="fi-FI" dirty="0" err="1"/>
              <a:t>fucntion</a:t>
            </a:r>
            <a:r>
              <a:rPr lang="fi-FI" dirty="0"/>
              <a:t> </a:t>
            </a:r>
            <a:r>
              <a:rPr lang="fi-FI" dirty="0" err="1"/>
              <a:t>that</a:t>
            </a:r>
            <a:r>
              <a:rPr lang="fi-FI" dirty="0"/>
              <a:t> </a:t>
            </a:r>
            <a:r>
              <a:rPr lang="fi-FI" dirty="0" err="1"/>
              <a:t>conveys</a:t>
            </a:r>
            <a:r>
              <a:rPr lang="fi-FI" dirty="0"/>
              <a:t> </a:t>
            </a:r>
            <a:r>
              <a:rPr lang="fi-FI" dirty="0" err="1"/>
              <a:t>information</a:t>
            </a:r>
            <a:r>
              <a:rPr lang="fi-FI" dirty="0"/>
              <a:t> </a:t>
            </a:r>
            <a:r>
              <a:rPr lang="fi-FI" dirty="0" err="1"/>
              <a:t>about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behaviour</a:t>
            </a:r>
            <a:r>
              <a:rPr lang="fi-FI" dirty="0"/>
              <a:t> </a:t>
            </a:r>
            <a:r>
              <a:rPr lang="fi-FI" dirty="0" err="1"/>
              <a:t>or</a:t>
            </a:r>
            <a:r>
              <a:rPr lang="fi-FI" dirty="0"/>
              <a:t> </a:t>
            </a:r>
            <a:r>
              <a:rPr lang="fi-FI" dirty="0" err="1"/>
              <a:t>attributes</a:t>
            </a:r>
            <a:r>
              <a:rPr lang="fi-FI" dirty="0"/>
              <a:t> of a </a:t>
            </a:r>
            <a:r>
              <a:rPr lang="fi-FI" dirty="0" err="1"/>
              <a:t>phenemena</a:t>
            </a:r>
            <a:r>
              <a:rPr lang="fi-FI" dirty="0"/>
              <a:t>.</a:t>
            </a:r>
          </a:p>
          <a:p>
            <a:r>
              <a:rPr lang="fi-FI" dirty="0" err="1"/>
              <a:t>Cosine</a:t>
            </a:r>
            <a:r>
              <a:rPr lang="fi-FI" dirty="0"/>
              <a:t> </a:t>
            </a:r>
            <a:r>
              <a:rPr lang="fi-FI" dirty="0" err="1"/>
              <a:t>similarity</a:t>
            </a:r>
            <a:r>
              <a:rPr lang="fi-FI" dirty="0"/>
              <a:t> </a:t>
            </a:r>
            <a:r>
              <a:rPr lang="fi-FI" dirty="0" err="1"/>
              <a:t>measures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 </a:t>
            </a:r>
            <a:r>
              <a:rPr lang="fi-FI" dirty="0" err="1"/>
              <a:t>cosine</a:t>
            </a:r>
            <a:r>
              <a:rPr lang="fi-FI" dirty="0"/>
              <a:t> </a:t>
            </a:r>
            <a:r>
              <a:rPr lang="fi-FI" dirty="0" err="1"/>
              <a:t>between</a:t>
            </a:r>
            <a:r>
              <a:rPr lang="fi-FI" dirty="0"/>
              <a:t> </a:t>
            </a:r>
            <a:r>
              <a:rPr lang="fi-FI" dirty="0" err="1"/>
              <a:t>two</a:t>
            </a:r>
            <a:r>
              <a:rPr lang="fi-FI" dirty="0"/>
              <a:t> feature </a:t>
            </a:r>
            <a:r>
              <a:rPr lang="fi-FI" dirty="0" err="1"/>
              <a:t>vectors</a:t>
            </a:r>
            <a:r>
              <a:rPr lang="fi-FI" dirty="0"/>
              <a:t> </a:t>
            </a:r>
            <a:r>
              <a:rPr lang="fi-FI" dirty="0" err="1"/>
              <a:t>projected</a:t>
            </a:r>
            <a:r>
              <a:rPr lang="fi-FI" dirty="0"/>
              <a:t> in a multi-</a:t>
            </a:r>
            <a:r>
              <a:rPr lang="fi-FI" dirty="0" err="1"/>
              <a:t>dimensional</a:t>
            </a:r>
            <a:r>
              <a:rPr lang="fi-FI" dirty="0"/>
              <a:t> </a:t>
            </a:r>
            <a:r>
              <a:rPr lang="fi-FI" dirty="0" err="1"/>
              <a:t>space</a:t>
            </a:r>
            <a:r>
              <a:rPr lang="fi-FI" dirty="0"/>
              <a:t>.</a:t>
            </a:r>
          </a:p>
          <a:p>
            <a:r>
              <a:rPr lang="fi-FI" dirty="0" err="1"/>
              <a:t>Think</a:t>
            </a:r>
            <a:r>
              <a:rPr lang="fi-FI" dirty="0"/>
              <a:t> of </a:t>
            </a:r>
            <a:r>
              <a:rPr lang="fi-FI" dirty="0" err="1"/>
              <a:t>vector</a:t>
            </a:r>
            <a:r>
              <a:rPr lang="fi-FI" dirty="0"/>
              <a:t> as a </a:t>
            </a:r>
            <a:r>
              <a:rPr lang="fi-FI" dirty="0" err="1"/>
              <a:t>way</a:t>
            </a:r>
            <a:r>
              <a:rPr lang="fi-FI" dirty="0"/>
              <a:t> of </a:t>
            </a:r>
            <a:r>
              <a:rPr lang="fi-FI" dirty="0" err="1"/>
              <a:t>representing</a:t>
            </a:r>
            <a:r>
              <a:rPr lang="fi-FI" dirty="0"/>
              <a:t> data. It is a </a:t>
            </a:r>
            <a:r>
              <a:rPr lang="fi-FI" dirty="0" err="1"/>
              <a:t>kind</a:t>
            </a:r>
            <a:r>
              <a:rPr lang="fi-FI" dirty="0"/>
              <a:t> of </a:t>
            </a:r>
            <a:r>
              <a:rPr lang="fi-FI" dirty="0" err="1"/>
              <a:t>matrix</a:t>
            </a:r>
            <a:r>
              <a:rPr lang="fi-FI" dirty="0"/>
              <a:t> </a:t>
            </a:r>
            <a:r>
              <a:rPr lang="fi-FI" dirty="0" err="1"/>
              <a:t>which</a:t>
            </a:r>
            <a:r>
              <a:rPr lang="fi-FI" dirty="0"/>
              <a:t> </a:t>
            </a:r>
            <a:r>
              <a:rPr lang="fi-FI" dirty="0" err="1"/>
              <a:t>shows</a:t>
            </a:r>
            <a:r>
              <a:rPr lang="fi-FI" dirty="0"/>
              <a:t> </a:t>
            </a:r>
            <a:r>
              <a:rPr lang="fi-FI" dirty="0" err="1"/>
              <a:t>the</a:t>
            </a:r>
            <a:r>
              <a:rPr lang="fi-FI" dirty="0"/>
              <a:t> input </a:t>
            </a:r>
            <a:r>
              <a:rPr lang="fi-FI" dirty="0" err="1"/>
              <a:t>values</a:t>
            </a:r>
            <a:r>
              <a:rPr lang="fi-FI" dirty="0"/>
              <a:t>. A </a:t>
            </a:r>
            <a:r>
              <a:rPr lang="fi-FI" dirty="0" err="1"/>
              <a:t>vector</a:t>
            </a:r>
            <a:r>
              <a:rPr lang="fi-FI" dirty="0"/>
              <a:t> of N </a:t>
            </a:r>
            <a:r>
              <a:rPr lang="fi-FI" dirty="0" err="1"/>
              <a:t>elements</a:t>
            </a:r>
            <a:r>
              <a:rPr lang="fi-FI" dirty="0"/>
              <a:t> is a N-</a:t>
            </a:r>
            <a:r>
              <a:rPr lang="fi-FI" dirty="0" err="1"/>
              <a:t>dimensional</a:t>
            </a:r>
            <a:r>
              <a:rPr lang="fi-FI" dirty="0"/>
              <a:t> </a:t>
            </a:r>
            <a:r>
              <a:rPr lang="fi-FI" dirty="0" err="1"/>
              <a:t>vector</a:t>
            </a:r>
            <a:r>
              <a:rPr lang="fi-FI" dirty="0"/>
              <a:t>.</a:t>
            </a:r>
          </a:p>
          <a:p>
            <a:r>
              <a:rPr lang="fi-FI" dirty="0"/>
              <a:t>Feature is an </a:t>
            </a:r>
            <a:r>
              <a:rPr lang="fi-FI" dirty="0" err="1"/>
              <a:t>individual</a:t>
            </a:r>
            <a:r>
              <a:rPr lang="fi-FI" dirty="0"/>
              <a:t> </a:t>
            </a:r>
            <a:r>
              <a:rPr lang="fi-FI" dirty="0" err="1"/>
              <a:t>meansurable</a:t>
            </a:r>
            <a:r>
              <a:rPr lang="fi-FI" dirty="0"/>
              <a:t> </a:t>
            </a:r>
            <a:r>
              <a:rPr lang="fi-FI" dirty="0" err="1"/>
              <a:t>property</a:t>
            </a:r>
            <a:r>
              <a:rPr lang="fi-FI" dirty="0"/>
              <a:t> of a </a:t>
            </a:r>
            <a:r>
              <a:rPr lang="fi-FI" dirty="0" err="1"/>
              <a:t>phenomena</a:t>
            </a:r>
            <a:r>
              <a:rPr lang="fi-FI" dirty="0"/>
              <a:t> </a:t>
            </a:r>
            <a:r>
              <a:rPr lang="fi-FI" dirty="0" err="1"/>
              <a:t>being</a:t>
            </a:r>
            <a:r>
              <a:rPr lang="fi-FI" dirty="0"/>
              <a:t> </a:t>
            </a:r>
            <a:r>
              <a:rPr lang="fi-FI" dirty="0" err="1"/>
              <a:t>observed</a:t>
            </a:r>
            <a:r>
              <a:rPr lang="fi-FI" dirty="0"/>
              <a:t>.</a:t>
            </a:r>
          </a:p>
          <a:p>
            <a:r>
              <a:rPr lang="fi-FI" dirty="0"/>
              <a:t>Feature </a:t>
            </a:r>
            <a:r>
              <a:rPr lang="fi-FI" dirty="0" err="1"/>
              <a:t>vector</a:t>
            </a:r>
            <a:r>
              <a:rPr lang="fi-FI" dirty="0"/>
              <a:t> is just a </a:t>
            </a:r>
            <a:r>
              <a:rPr lang="fi-FI" dirty="0" err="1"/>
              <a:t>collection</a:t>
            </a:r>
            <a:r>
              <a:rPr lang="fi-FI" dirty="0"/>
              <a:t> of </a:t>
            </a:r>
            <a:r>
              <a:rPr lang="fi-FI" dirty="0" err="1"/>
              <a:t>the</a:t>
            </a:r>
            <a:r>
              <a:rPr lang="fi-FI" dirty="0"/>
              <a:t> </a:t>
            </a:r>
            <a:r>
              <a:rPr lang="fi-FI" dirty="0" err="1"/>
              <a:t>measured</a:t>
            </a:r>
            <a:r>
              <a:rPr lang="fi-FI" dirty="0"/>
              <a:t> </a:t>
            </a:r>
            <a:r>
              <a:rPr lang="fi-FI" dirty="0" err="1"/>
              <a:t>values</a:t>
            </a:r>
            <a:r>
              <a:rPr lang="fi-FI" dirty="0"/>
              <a:t> of a </a:t>
            </a:r>
            <a:r>
              <a:rPr lang="fi-FI" dirty="0" err="1"/>
              <a:t>particular</a:t>
            </a:r>
            <a:r>
              <a:rPr lang="fi-FI" dirty="0"/>
              <a:t> feature. </a:t>
            </a:r>
          </a:p>
          <a:p>
            <a:r>
              <a:rPr lang="fi-FI" dirty="0" err="1"/>
              <a:t>Defined</a:t>
            </a:r>
            <a:r>
              <a:rPr lang="fi-FI" baseline="0" dirty="0"/>
              <a:t> the similarity equation between the input data points</a:t>
            </a:r>
          </a:p>
          <a:p>
            <a:r>
              <a:rPr lang="fi-FI" baseline="0" dirty="0"/>
              <a:t>Create weight matrix W and degree matrix D used by Spectral Clustering Algorithm</a:t>
            </a:r>
          </a:p>
          <a:p>
            <a:r>
              <a:rPr lang="fi-FI" baseline="0" dirty="0"/>
              <a:t>Apply K-means</a:t>
            </a:r>
          </a:p>
          <a:p>
            <a:r>
              <a:rPr lang="fi-FI" baseline="0" dirty="0"/>
              <a:t>Graph Laplacian L</a:t>
            </a:r>
          </a:p>
          <a:p>
            <a:endParaRPr lang="fi-FI" baseline="0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3BABF1-003C-40B0-B3FE-49E365361CFF}" type="slidenum">
              <a:rPr lang="en-US" smtClean="0"/>
              <a:t>10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45971841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3BABF1-003C-40B0-B3FE-49E365361CFF}" type="slidenum">
              <a:rPr lang="en-US" smtClean="0"/>
              <a:t>11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92838092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fi-FI" dirty="0"/>
              <a:t>Area = 10 * 10 km2</a:t>
            </a:r>
          </a:p>
          <a:p>
            <a:r>
              <a:rPr lang="fi-FI" dirty="0" err="1"/>
              <a:t>Threshold</a:t>
            </a:r>
            <a:r>
              <a:rPr lang="fi-FI" dirty="0"/>
              <a:t> of </a:t>
            </a:r>
            <a:r>
              <a:rPr lang="fi-FI" dirty="0" err="1"/>
              <a:t>atleast</a:t>
            </a:r>
            <a:r>
              <a:rPr lang="fi-FI" dirty="0"/>
              <a:t> 30 </a:t>
            </a:r>
            <a:r>
              <a:rPr lang="fi-FI" dirty="0" err="1"/>
              <a:t>checkins</a:t>
            </a:r>
            <a:endParaRPr lang="fi-FI" dirty="0"/>
          </a:p>
          <a:p>
            <a:r>
              <a:rPr lang="fi-FI" dirty="0"/>
              <a:t>228 </a:t>
            </a:r>
            <a:r>
              <a:rPr lang="fi-FI" dirty="0" err="1"/>
              <a:t>Areas</a:t>
            </a:r>
            <a:r>
              <a:rPr lang="fi-FI" dirty="0"/>
              <a:t> for London</a:t>
            </a:r>
          </a:p>
          <a:p>
            <a:r>
              <a:rPr lang="fi-FI" dirty="0"/>
              <a:t>214 </a:t>
            </a:r>
            <a:r>
              <a:rPr lang="fi-FI" dirty="0" err="1"/>
              <a:t>Areas</a:t>
            </a:r>
            <a:r>
              <a:rPr lang="fi-FI" dirty="0"/>
              <a:t> for </a:t>
            </a:r>
            <a:r>
              <a:rPr lang="fi-FI" dirty="0" err="1"/>
              <a:t>Newyork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3BABF1-003C-40B0-B3FE-49E365361CFF}" type="slidenum">
              <a:rPr lang="en-US" smtClean="0"/>
              <a:t>12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16872235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3BABF1-003C-40B0-B3FE-49E365361CFF}" type="slidenum">
              <a:rPr lang="en-US" smtClean="0"/>
              <a:t>13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8298238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3BABF1-003C-40B0-B3FE-49E365361CFF}" type="slidenum">
              <a:rPr lang="en-US" smtClean="0"/>
              <a:t>14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64315114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3BABF1-003C-40B0-B3FE-49E365361CFF}" type="slidenum">
              <a:rPr lang="en-US" smtClean="0"/>
              <a:t>15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5166453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3BABF1-003C-40B0-B3FE-49E365361CFF}" type="slidenum">
              <a:rPr lang="en-US" smtClean="0"/>
              <a:t>16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750748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3BABF1-003C-40B0-B3FE-49E365361CFF}" type="slidenum">
              <a:rPr lang="en-US" smtClean="0"/>
              <a:t>17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5858649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3BABF1-003C-40B0-B3FE-49E365361CFF}" type="slidenum">
              <a:rPr lang="en-US" smtClean="0"/>
              <a:t>18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1432311"/>
      </p:ext>
    </p:extLst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3BABF1-003C-40B0-B3FE-49E365361CFF}" type="slidenum">
              <a:rPr lang="en-US" smtClean="0"/>
              <a:t>19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89575358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3BABF1-003C-40B0-B3FE-49E365361CFF}" type="slidenum">
              <a:rPr lang="en-US" smtClean="0"/>
              <a:t>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10206207"/>
      </p:ext>
    </p:extLst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3BABF1-003C-40B0-B3FE-49E365361CFF}" type="slidenum">
              <a:rPr lang="en-US" smtClean="0"/>
              <a:t>20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51198912"/>
      </p:ext>
    </p:extLst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3BABF1-003C-40B0-B3FE-49E365361CFF}" type="slidenum">
              <a:rPr lang="en-US" smtClean="0"/>
              <a:t>21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0172808"/>
      </p:ext>
    </p:extLst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3BABF1-003C-40B0-B3FE-49E365361CFF}" type="slidenum">
              <a:rPr lang="en-US" smtClean="0"/>
              <a:t>22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33586143"/>
      </p:ext>
    </p:extLst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3BABF1-003C-40B0-B3FE-49E365361CFF}" type="slidenum">
              <a:rPr lang="en-US" smtClean="0"/>
              <a:t>23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4262237"/>
      </p:ext>
    </p:extLst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kernel density estimation algorithm is nonparametric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way of estimating an unknown probability distribution based on a set of data samples which</a:t>
            </a:r>
            <a:b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are independently drawn from the unknown distribution.</a:t>
            </a:r>
            <a:r>
              <a:rPr lang="en-US" dirty="0"/>
              <a:t> </a:t>
            </a:r>
            <a:br>
              <a:rPr lang="en-US" dirty="0"/>
            </a:br>
            <a:endParaRPr lang="en-US" dirty="0"/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 </a:t>
            </a:r>
            <a:r>
              <a:rPr lang="en-US" sz="1200" b="1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Kullback-Leibler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divergence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between two probability distributions is a measure of how different the two distributions are.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3BABF1-003C-40B0-B3FE-49E365361CFF}" type="slidenum">
              <a:rPr lang="en-US" smtClean="0"/>
              <a:t>24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54989568"/>
      </p:ext>
    </p:extLst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3BABF1-003C-40B0-B3FE-49E365361CFF}" type="slidenum">
              <a:rPr lang="en-US" smtClean="0"/>
              <a:t>25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76729372"/>
      </p:ext>
    </p:extLst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3BABF1-003C-40B0-B3FE-49E365361CFF}" type="slidenum">
              <a:rPr lang="en-US" smtClean="0"/>
              <a:t>26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38681216"/>
      </p:ext>
    </p:extLst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3BABF1-003C-40B0-B3FE-49E365361CFF}" type="slidenum">
              <a:rPr lang="en-US" smtClean="0"/>
              <a:t>27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603284665"/>
      </p:ext>
    </p:extLst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Users created contents like photos or videos can be measured in popularity while some users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want to see popular photos that many other users have seen, others may want to see photos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that are regarded to have high expertise. The number of unique visits made to those locations,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we can determine rank the location on the general popularity score</a:t>
            </a:r>
            <a:r>
              <a:rPr lang="en-US" dirty="0"/>
              <a:t> .</a:t>
            </a:r>
            <a:br>
              <a:rPr lang="en-US" dirty="0"/>
            </a:br>
            <a:endParaRPr lang="en-US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Collaborative filtering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is a method of making automatic predictions (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filtering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about the interests of a user by collecting preferences or taste information from many users (collaborating).</a:t>
            </a:r>
          </a:p>
          <a:p>
            <a:endParaRPr lang="en-US" sz="1200" b="1" i="0" kern="1200" dirty="0">
              <a:solidFill>
                <a:schemeClr val="tx1"/>
              </a:solidFill>
              <a:effectLst/>
              <a:latin typeface="+mn-lt"/>
              <a:ea typeface="+mn-ea"/>
              <a:cs typeface="+mn-cs"/>
            </a:endParaRPr>
          </a:p>
          <a:p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Classic Rank (CLR).</a:t>
            </a:r>
            <a:br>
              <a:rPr lang="en-US" sz="1200" b="0" i="1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</a:b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Hypertext Induced Topic Search (HITS) based Inference method to calculate the location’s interest and user’s travel experiences in terms of authority score and hub score by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exploiting the reinforcement relationship between users and locations.</a:t>
            </a:r>
            <a:br>
              <a:rPr lang="en-US" dirty="0"/>
            </a:b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3BABF1-003C-40B0-B3FE-49E365361CFF}" type="slidenum">
              <a:rPr lang="en-US" smtClean="0"/>
              <a:t>28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95736901"/>
      </p:ext>
    </p:extLst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3BABF1-003C-40B0-B3FE-49E365361CFF}" type="slidenum">
              <a:rPr lang="en-US" smtClean="0"/>
              <a:t>29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23288343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3BABF1-003C-40B0-B3FE-49E365361CFF}" type="slidenum">
              <a:rPr lang="en-US" smtClean="0"/>
              <a:t>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277307229"/>
      </p:ext>
    </p:extLst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Mean average precision (</a:t>
            </a:r>
            <a:r>
              <a:rPr lang="en-US" sz="1200" b="0" i="0" kern="1200" dirty="0" err="1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MAP@n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) is a widely used evaluation</a:t>
            </a:r>
            <a:r>
              <a:rPr lang="en-US" sz="1200" b="0" i="0" kern="1200" baseline="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 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metric to measure the ranking effectiveness that is mean over the precision values after each</a:t>
            </a:r>
            <a:r>
              <a:rPr lang="en-US" dirty="0"/>
              <a:t> correct recommendation in the top-n. </a:t>
            </a:r>
          </a:p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 average precision is precision averaged across all values of recall between 0 and 1</a:t>
            </a:r>
            <a:br>
              <a:rPr lang="en-US" dirty="0"/>
            </a:br>
            <a:r>
              <a:rPr lang="en-US" dirty="0"/>
              <a:t>Recall is a fraction of relevant instances that have been retrieved over the total amount of relevant instances.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43BABF1-003C-40B0-B3FE-49E365361CFF}" type="slidenum">
              <a:rPr lang="en-US" smtClean="0"/>
              <a:t>30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63682236"/>
      </p:ext>
    </p:extLst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The </a:t>
            </a:r>
            <a:r>
              <a:rPr lang="en-US" sz="1200" b="1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mean reciprocal rank</a:t>
            </a:r>
            <a:r>
              <a:rPr lang="en-US" sz="1200" b="0" i="0" kern="1200" dirty="0">
                <a:solidFill>
                  <a:schemeClr val="tx1"/>
                </a:solidFill>
                <a:effectLst/>
                <a:latin typeface="+mn-lt"/>
                <a:ea typeface="+mn-ea"/>
                <a:cs typeface="+mn-cs"/>
              </a:rPr>
              <a:t> is a statistical measure for evaluating any process that produces a list of possible responses to a sample of queries, ordered by probability of correctness.</a:t>
            </a:r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3BABF1-003C-40B0-B3FE-49E365361CFF}" type="slidenum">
              <a:rPr lang="en-US" smtClean="0"/>
              <a:t>31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50159538"/>
      </p:ext>
    </p:extLst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3BABF1-003C-40B0-B3FE-49E365361CFF}" type="slidenum">
              <a:rPr lang="en-US" smtClean="0"/>
              <a:t>32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24804389"/>
      </p:ext>
    </p:extLst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3BABF1-003C-40B0-B3FE-49E365361CFF}" type="slidenum">
              <a:rPr lang="en-US" smtClean="0"/>
              <a:t>33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38491362"/>
      </p:ext>
    </p:extLst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3BABF1-003C-40B0-B3FE-49E365361CFF}" type="slidenum">
              <a:rPr lang="en-US" smtClean="0"/>
              <a:t>34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1532782"/>
      </p:ext>
    </p:extLst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3BABF1-003C-40B0-B3FE-49E365361CFF}" type="slidenum">
              <a:rPr lang="en-US" smtClean="0"/>
              <a:t>35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121327646"/>
      </p:ext>
    </p:extLst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3BABF1-003C-40B0-B3FE-49E365361CFF}" type="slidenum">
              <a:rPr lang="en-US" smtClean="0"/>
              <a:t>36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06405913"/>
      </p:ext>
    </p:extLst>
  </p:cSld>
  <p:clrMapOvr>
    <a:masterClrMapping/>
  </p:clrMapOvr>
</p:notes>
</file>

<file path=ppt/notesSlides/notesSlide3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3BABF1-003C-40B0-B3FE-49E365361CFF}" type="slidenum">
              <a:rPr lang="en-US" smtClean="0"/>
              <a:t>37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26683447"/>
      </p:ext>
    </p:extLst>
  </p:cSld>
  <p:clrMapOvr>
    <a:masterClrMapping/>
  </p:clrMapOvr>
</p:notes>
</file>

<file path=ppt/notesSlides/notesSlide3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3BABF1-003C-40B0-B3FE-49E365361CFF}" type="slidenum">
              <a:rPr lang="en-US" smtClean="0"/>
              <a:t>38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37480615"/>
      </p:ext>
    </p:extLst>
  </p:cSld>
  <p:clrMapOvr>
    <a:masterClrMapping/>
  </p:clrMapOvr>
</p:notes>
</file>

<file path=ppt/notesSlides/notesSlide3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3BABF1-003C-40B0-B3FE-49E365361CFF}" type="slidenum">
              <a:rPr lang="en-US" smtClean="0"/>
              <a:t>39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32427065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3BABF1-003C-40B0-B3FE-49E365361CFF}" type="slidenum">
              <a:rPr lang="en-US" smtClean="0"/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49019984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3BABF1-003C-40B0-B3FE-49E365361CFF}" type="slidenum">
              <a:rPr lang="en-US" smtClean="0"/>
              <a:t>5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16514581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3BABF1-003C-40B0-B3FE-49E365361CFF}" type="slidenum">
              <a:rPr lang="en-US" smtClean="0"/>
              <a:t>6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74615523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3BABF1-003C-40B0-B3FE-49E365361CFF}" type="slidenum">
              <a:rPr lang="en-US" smtClean="0"/>
              <a:t>7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501521299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3BABF1-003C-40B0-B3FE-49E365361CFF}" type="slidenum">
              <a:rPr lang="en-US" smtClean="0"/>
              <a:t>8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44123115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5"/>
          </p:nvPr>
        </p:nvSpPr>
        <p:spPr/>
        <p:txBody>
          <a:bodyPr/>
          <a:lstStyle/>
          <a:p>
            <a:fld id="{F43BABF1-003C-40B0-B3FE-49E365361CFF}" type="slidenum">
              <a:rPr lang="en-US" smtClean="0"/>
              <a:t>9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739044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DD60BAB-2590-4AF8-9D40-034C8DA3DDC2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FDBCA4DA-066F-495A-8E1A-82773D0FC9C4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65748301-F8C5-43FD-BD91-29D0600FA21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6419-D3EE-48D8-AFBA-48EFEC6DCF97}" type="datetimeFigureOut">
              <a:rPr lang="fi-FI" smtClean="0"/>
              <a:t>25.2.2019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90DFADC8-4E4F-45F6-8FD9-3F544A932C03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406B322E-E4ED-452F-938A-B6A499561BC6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CE22E-C091-4974-847F-4F5000F8B41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0075282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F8351738-1B9A-414E-9077-480D0B7004D6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A126BB18-4C34-4336-936E-17EBFDA7938E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CC3D8252-01CE-4FE4-B49A-BF2A033A7C73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6419-D3EE-48D8-AFBA-48EFEC6DCF97}" type="datetimeFigureOut">
              <a:rPr lang="fi-FI" smtClean="0"/>
              <a:t>25.2.2019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B96F4228-EB60-45C9-A989-0A48C8BEB7C4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B405FE79-B7C2-49F3-9E2D-7FC5CAD1FAF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CE22E-C091-4974-847F-4F5000F8B41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42264245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>
            <a:extLst>
              <a:ext uri="{FF2B5EF4-FFF2-40B4-BE49-F238E27FC236}">
                <a16:creationId xmlns:a16="http://schemas.microsoft.com/office/drawing/2014/main" id="{4F2FEC40-A398-4E03-A331-DCF392F66519}"/>
              </a:ext>
            </a:extLst>
          </p:cNvPr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Vertical Text Placeholder 2">
            <a:extLst>
              <a:ext uri="{FF2B5EF4-FFF2-40B4-BE49-F238E27FC236}">
                <a16:creationId xmlns:a16="http://schemas.microsoft.com/office/drawing/2014/main" id="{7FA6F56A-D377-4DBF-B54D-B8507B8EDBFB}"/>
              </a:ext>
            </a:extLst>
          </p:cNvPr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D3CA80CA-13BE-4602-BB0F-9CC8E516057E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6419-D3EE-48D8-AFBA-48EFEC6DCF97}" type="datetimeFigureOut">
              <a:rPr lang="fi-FI" smtClean="0"/>
              <a:t>25.2.2019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7DB96F59-A642-4262-9511-750774F35766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1310B7D-D852-43B6-8BBD-0E11EF8D03D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CE22E-C091-4974-847F-4F5000F8B41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28395842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0A98E1D-70E4-4751-921D-E8743CCACC63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E807C6C-2E95-40A3-AB3B-346188E7A52A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903AB31D-519F-412C-A914-6CCFE27BEC21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6419-D3EE-48D8-AFBA-48EFEC6DCF97}" type="datetimeFigureOut">
              <a:rPr lang="fi-FI" smtClean="0"/>
              <a:t>25.2.2019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E66AF39C-369F-4C4A-BB48-684C3C5DEDA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1CDEFB30-33A0-4028-A23E-E0CDDC54E79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CE22E-C091-4974-847F-4F5000F8B41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58589047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52CB604-0823-4EE4-88A7-B97340A96311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B0765562-73FE-4744-8121-7E8BC1DBBC2F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0523FC53-9040-4588-969D-AEC6101E3565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6419-D3EE-48D8-AFBA-48EFEC6DCF97}" type="datetimeFigureOut">
              <a:rPr lang="fi-FI" smtClean="0"/>
              <a:t>25.2.2019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A053D3AE-6869-4599-953F-CB1313DFE04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935461DB-DDB8-46AD-931B-AEA151763CDD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CE22E-C091-4974-847F-4F5000F8B41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824303909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2D0E765-2108-49D5-BB08-E55289479054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CCC50717-B229-4C8D-8420-DDF2510AC79B}"/>
              </a:ext>
            </a:extLst>
          </p:cNvPr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5ED43566-90E5-40F8-888A-6847DC1FCA7B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21A75371-C6EE-4973-B480-36CB96378402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6419-D3EE-48D8-AFBA-48EFEC6DCF97}" type="datetimeFigureOut">
              <a:rPr lang="fi-FI" smtClean="0"/>
              <a:t>25.2.2019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C2AFFE1-C8CF-49F1-B3B4-A3AA94A9D51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135DE2F-0E45-4EAD-868F-DEFBA1437D03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CE22E-C091-4974-847F-4F5000F8B41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229859462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F1F0869-085F-49B7-B068-4AD76858BD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48D7A417-87D1-43AA-A87E-CC6752433F2D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>
            <a:extLst>
              <a:ext uri="{FF2B5EF4-FFF2-40B4-BE49-F238E27FC236}">
                <a16:creationId xmlns:a16="http://schemas.microsoft.com/office/drawing/2014/main" id="{E457CFF6-D09F-4DDB-B726-8F3FE82BE90F}"/>
              </a:ext>
            </a:extLst>
          </p:cNvPr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5" name="Text Placeholder 4">
            <a:extLst>
              <a:ext uri="{FF2B5EF4-FFF2-40B4-BE49-F238E27FC236}">
                <a16:creationId xmlns:a16="http://schemas.microsoft.com/office/drawing/2014/main" id="{AD5C7D99-315D-4958-88BC-250CA6C81D88}"/>
              </a:ext>
            </a:extLst>
          </p:cNvPr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01B76546-D05D-4F86-A664-97158AD54D3E}"/>
              </a:ext>
            </a:extLst>
          </p:cNvPr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7" name="Date Placeholder 6">
            <a:extLst>
              <a:ext uri="{FF2B5EF4-FFF2-40B4-BE49-F238E27FC236}">
                <a16:creationId xmlns:a16="http://schemas.microsoft.com/office/drawing/2014/main" id="{A9B3DBE9-A0C6-402E-8C8E-B31585E0DE69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6419-D3EE-48D8-AFBA-48EFEC6DCF97}" type="datetimeFigureOut">
              <a:rPr lang="fi-FI" smtClean="0"/>
              <a:t>25.2.2019</a:t>
            </a:fld>
            <a:endParaRPr lang="fi-FI"/>
          </a:p>
        </p:txBody>
      </p:sp>
      <p:sp>
        <p:nvSpPr>
          <p:cNvPr id="8" name="Footer Placeholder 7">
            <a:extLst>
              <a:ext uri="{FF2B5EF4-FFF2-40B4-BE49-F238E27FC236}">
                <a16:creationId xmlns:a16="http://schemas.microsoft.com/office/drawing/2014/main" id="{24C1F0CB-7675-4580-BD17-2F7238DDFEFC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9" name="Slide Number Placeholder 8">
            <a:extLst>
              <a:ext uri="{FF2B5EF4-FFF2-40B4-BE49-F238E27FC236}">
                <a16:creationId xmlns:a16="http://schemas.microsoft.com/office/drawing/2014/main" id="{141DF456-8E18-4826-98C9-0EDB3AE9845E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CE22E-C091-4974-847F-4F5000F8B41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007234859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B1F4A064-B316-4CD0-853C-18EE88F4C1F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Date Placeholder 2">
            <a:extLst>
              <a:ext uri="{FF2B5EF4-FFF2-40B4-BE49-F238E27FC236}">
                <a16:creationId xmlns:a16="http://schemas.microsoft.com/office/drawing/2014/main" id="{747AF8F5-73F2-438D-81E3-7CB03C521D2C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6419-D3EE-48D8-AFBA-48EFEC6DCF97}" type="datetimeFigureOut">
              <a:rPr lang="fi-FI" smtClean="0"/>
              <a:t>25.2.2019</a:t>
            </a:fld>
            <a:endParaRPr lang="fi-FI"/>
          </a:p>
        </p:txBody>
      </p:sp>
      <p:sp>
        <p:nvSpPr>
          <p:cNvPr id="4" name="Footer Placeholder 3">
            <a:extLst>
              <a:ext uri="{FF2B5EF4-FFF2-40B4-BE49-F238E27FC236}">
                <a16:creationId xmlns:a16="http://schemas.microsoft.com/office/drawing/2014/main" id="{B937A26E-2050-4BBB-80E1-768A9FB1C71F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5" name="Slide Number Placeholder 4">
            <a:extLst>
              <a:ext uri="{FF2B5EF4-FFF2-40B4-BE49-F238E27FC236}">
                <a16:creationId xmlns:a16="http://schemas.microsoft.com/office/drawing/2014/main" id="{38A3F11B-C858-4E13-AFB5-241488AC90C2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CE22E-C091-4974-847F-4F5000F8B41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377257029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>
            <a:extLst>
              <a:ext uri="{FF2B5EF4-FFF2-40B4-BE49-F238E27FC236}">
                <a16:creationId xmlns:a16="http://schemas.microsoft.com/office/drawing/2014/main" id="{8D2CD43C-DA4D-45CC-B07D-FE8E70B3033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6419-D3EE-48D8-AFBA-48EFEC6DCF97}" type="datetimeFigureOut">
              <a:rPr lang="fi-FI" smtClean="0"/>
              <a:t>25.2.2019</a:t>
            </a:fld>
            <a:endParaRPr lang="fi-FI"/>
          </a:p>
        </p:txBody>
      </p:sp>
      <p:sp>
        <p:nvSpPr>
          <p:cNvPr id="3" name="Footer Placeholder 2">
            <a:extLst>
              <a:ext uri="{FF2B5EF4-FFF2-40B4-BE49-F238E27FC236}">
                <a16:creationId xmlns:a16="http://schemas.microsoft.com/office/drawing/2014/main" id="{986A0061-1FBD-4F76-9071-745218EE2F32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4" name="Slide Number Placeholder 3">
            <a:extLst>
              <a:ext uri="{FF2B5EF4-FFF2-40B4-BE49-F238E27FC236}">
                <a16:creationId xmlns:a16="http://schemas.microsoft.com/office/drawing/2014/main" id="{723F0F66-B666-4916-9108-1394C6ED6365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CE22E-C091-4974-847F-4F5000F8B41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46891397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68311E7-DEE6-4682-9BC2-79B778CCC8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F7A2BEBE-0BCB-49DA-BA65-10F246AE12B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F7CA934D-1152-4BD9-AEDC-191582D05AF1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9941041D-80C4-409E-9E62-E8DC650E7B6B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6419-D3EE-48D8-AFBA-48EFEC6DCF97}" type="datetimeFigureOut">
              <a:rPr lang="fi-FI" smtClean="0"/>
              <a:t>25.2.2019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B2DEC6D8-F659-42B1-9C63-EE5A9F92BE75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53EA07D8-78CB-4DB6-9E5D-38CADE25B7BC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CE22E-C091-4974-847F-4F5000F8B41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518485975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DC55D677-44F0-4D0E-AA3A-3ED99B202130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Picture Placeholder 2">
            <a:extLst>
              <a:ext uri="{FF2B5EF4-FFF2-40B4-BE49-F238E27FC236}">
                <a16:creationId xmlns:a16="http://schemas.microsoft.com/office/drawing/2014/main" id="{01B9FB3E-4649-4FE4-912B-B07B77E4AC75}"/>
              </a:ext>
            </a:extLst>
          </p:cNvPr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fi-FI"/>
          </a:p>
        </p:txBody>
      </p:sp>
      <p:sp>
        <p:nvSpPr>
          <p:cNvPr id="4" name="Text Placeholder 3">
            <a:extLst>
              <a:ext uri="{FF2B5EF4-FFF2-40B4-BE49-F238E27FC236}">
                <a16:creationId xmlns:a16="http://schemas.microsoft.com/office/drawing/2014/main" id="{C66DFAF6-0660-45C8-A112-46B2BF515779}"/>
              </a:ext>
            </a:extLst>
          </p:cNvPr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>
            <a:extLst>
              <a:ext uri="{FF2B5EF4-FFF2-40B4-BE49-F238E27FC236}">
                <a16:creationId xmlns:a16="http://schemas.microsoft.com/office/drawing/2014/main" id="{45CBB3EC-4DC3-4E82-AFC8-0726DB334E14}"/>
              </a:ext>
            </a:extLst>
          </p:cNvPr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2426419-D3EE-48D8-AFBA-48EFEC6DCF97}" type="datetimeFigureOut">
              <a:rPr lang="fi-FI" smtClean="0"/>
              <a:t>25.2.2019</a:t>
            </a:fld>
            <a:endParaRPr lang="fi-FI"/>
          </a:p>
        </p:txBody>
      </p:sp>
      <p:sp>
        <p:nvSpPr>
          <p:cNvPr id="6" name="Footer Placeholder 5">
            <a:extLst>
              <a:ext uri="{FF2B5EF4-FFF2-40B4-BE49-F238E27FC236}">
                <a16:creationId xmlns:a16="http://schemas.microsoft.com/office/drawing/2014/main" id="{5C080379-F6D3-4B2D-8F99-91167A52D3A0}"/>
              </a:ext>
            </a:extLst>
          </p:cNvPr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7" name="Slide Number Placeholder 6">
            <a:extLst>
              <a:ext uri="{FF2B5EF4-FFF2-40B4-BE49-F238E27FC236}">
                <a16:creationId xmlns:a16="http://schemas.microsoft.com/office/drawing/2014/main" id="{79E25549-0B8B-4264-84E1-0265166FF2E8}"/>
              </a:ext>
            </a:extLst>
          </p:cNvPr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839CE22E-C091-4974-847F-4F5000F8B41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41844864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>
            <a:extLst>
              <a:ext uri="{FF2B5EF4-FFF2-40B4-BE49-F238E27FC236}">
                <a16:creationId xmlns:a16="http://schemas.microsoft.com/office/drawing/2014/main" id="{0F45443A-55C5-40FF-8B22-90D7F114EF0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fi-FI"/>
          </a:p>
        </p:txBody>
      </p:sp>
      <p:sp>
        <p:nvSpPr>
          <p:cNvPr id="3" name="Text Placeholder 2">
            <a:extLst>
              <a:ext uri="{FF2B5EF4-FFF2-40B4-BE49-F238E27FC236}">
                <a16:creationId xmlns:a16="http://schemas.microsoft.com/office/drawing/2014/main" id="{58947D8A-0471-4CDD-812F-B2A217846E72}"/>
              </a:ext>
            </a:extLst>
          </p:cNvPr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fi-FI"/>
          </a:p>
        </p:txBody>
      </p:sp>
      <p:sp>
        <p:nvSpPr>
          <p:cNvPr id="4" name="Date Placeholder 3">
            <a:extLst>
              <a:ext uri="{FF2B5EF4-FFF2-40B4-BE49-F238E27FC236}">
                <a16:creationId xmlns:a16="http://schemas.microsoft.com/office/drawing/2014/main" id="{87F1F59D-9CA0-4401-B62C-F89BC1DD0EC9}"/>
              </a:ext>
            </a:extLst>
          </p:cNvPr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D2426419-D3EE-48D8-AFBA-48EFEC6DCF97}" type="datetimeFigureOut">
              <a:rPr lang="fi-FI" smtClean="0"/>
              <a:t>25.2.2019</a:t>
            </a:fld>
            <a:endParaRPr lang="fi-FI"/>
          </a:p>
        </p:txBody>
      </p:sp>
      <p:sp>
        <p:nvSpPr>
          <p:cNvPr id="5" name="Footer Placeholder 4">
            <a:extLst>
              <a:ext uri="{FF2B5EF4-FFF2-40B4-BE49-F238E27FC236}">
                <a16:creationId xmlns:a16="http://schemas.microsoft.com/office/drawing/2014/main" id="{C1AF7EE7-4088-47E4-8F48-961C32531DF3}"/>
              </a:ext>
            </a:extLst>
          </p:cNvPr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fi-FI"/>
          </a:p>
        </p:txBody>
      </p:sp>
      <p:sp>
        <p:nvSpPr>
          <p:cNvPr id="6" name="Slide Number Placeholder 5">
            <a:extLst>
              <a:ext uri="{FF2B5EF4-FFF2-40B4-BE49-F238E27FC236}">
                <a16:creationId xmlns:a16="http://schemas.microsoft.com/office/drawing/2014/main" id="{A4E6617E-8B93-4041-94C1-07FFE43D79D7}"/>
              </a:ext>
            </a:extLst>
          </p:cNvPr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9CE22E-C091-4974-847F-4F5000F8B410}" type="slidenum">
              <a:rPr lang="fi-FI" smtClean="0"/>
              <a:t>‹#›</a:t>
            </a:fld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115854877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fi-FI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png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5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emf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jp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www.amazon.com/Polaroid-Waterproof-Instant-Portable-Handheld/dp/B01LX0U5VN" TargetMode="External"/><Relationship Id="rId5" Type="http://schemas.openxmlformats.org/officeDocument/2006/relationships/hyperlink" Target="https://www.androidauthority.com/best-camera-phones-670620/" TargetMode="External"/><Relationship Id="rId4" Type="http://schemas.openxmlformats.org/officeDocument/2006/relationships/image" Target="../media/image21.jpg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5.png"/><Relationship Id="rId5" Type="http://schemas.openxmlformats.org/officeDocument/2006/relationships/image" Target="../media/image24.png"/><Relationship Id="rId4" Type="http://schemas.openxmlformats.org/officeDocument/2006/relationships/image" Target="../media/image23.jpg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0.jpg"/><Relationship Id="rId5" Type="http://schemas.openxmlformats.org/officeDocument/2006/relationships/image" Target="../media/image29.jpg"/><Relationship Id="rId4" Type="http://schemas.openxmlformats.org/officeDocument/2006/relationships/image" Target="../media/image28.jp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1.xml"/><Relationship Id="rId7" Type="http://schemas.microsoft.com/office/2007/relationships/diagramDrawing" Target="../diagrams/drawing1.xml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1.xml"/><Relationship Id="rId5" Type="http://schemas.openxmlformats.org/officeDocument/2006/relationships/diagramQuickStyle" Target="../diagrams/quickStyle1.xml"/><Relationship Id="rId4" Type="http://schemas.openxmlformats.org/officeDocument/2006/relationships/diagramLayout" Target="../diagrams/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2.xml"/><Relationship Id="rId7" Type="http://schemas.microsoft.com/office/2007/relationships/diagramDrawing" Target="../diagrams/drawing2.xml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2.xml"/><Relationship Id="rId5" Type="http://schemas.openxmlformats.org/officeDocument/2006/relationships/diagramQuickStyle" Target="../diagrams/quickStyle2.xml"/><Relationship Id="rId4" Type="http://schemas.openxmlformats.org/officeDocument/2006/relationships/diagramLayout" Target="../diagrams/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emf"/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4.jpg"/><Relationship Id="rId4" Type="http://schemas.openxmlformats.org/officeDocument/2006/relationships/image" Target="../media/image3.png"/></Relationships>
</file>

<file path=ppt/slides/_rels/slide3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6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7.png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3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4.xml"/><Relationship Id="rId7" Type="http://schemas.microsoft.com/office/2007/relationships/diagramDrawing" Target="../diagrams/drawing4.xml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4.xml"/><Relationship Id="rId5" Type="http://schemas.openxmlformats.org/officeDocument/2006/relationships/diagramQuickStyle" Target="../diagrams/quickStyle4.xml"/><Relationship Id="rId4" Type="http://schemas.openxmlformats.org/officeDocument/2006/relationships/diagramLayout" Target="../diagrams/layout4.xml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png"/><Relationship Id="rId2" Type="http://schemas.openxmlformats.org/officeDocument/2006/relationships/notesSlide" Target="../notesSlides/notesSlide37.xml"/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notesSlide" Target="../notesSlides/notesSlide38.xm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emf"/><Relationship Id="rId2" Type="http://schemas.openxmlformats.org/officeDocument/2006/relationships/notesSlide" Target="../notesSlides/notesSlide39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emf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9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6B52ECB-D167-4386-9C57-3AD902E190C6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99500" y="2024092"/>
            <a:ext cx="9306187" cy="2537625"/>
          </a:xfrm>
        </p:spPr>
        <p:txBody>
          <a:bodyPr>
            <a:noAutofit/>
          </a:bodyPr>
          <a:lstStyle/>
          <a:p>
            <a:r>
              <a:rPr lang="en-US" sz="4800" b="1" dirty="0"/>
              <a:t>Exploiting Semantic Annotations for Clustering Geographic Areas and Users in </a:t>
            </a:r>
            <a:r>
              <a:rPr lang="fi-FI" sz="4800" b="1" dirty="0" err="1"/>
              <a:t>Location-based</a:t>
            </a:r>
            <a:br>
              <a:rPr lang="fi-FI" sz="4800" b="1" dirty="0"/>
            </a:br>
            <a:r>
              <a:rPr lang="fi-FI" sz="4800" b="1" dirty="0"/>
              <a:t> Social Networks</a:t>
            </a:r>
          </a:p>
        </p:txBody>
      </p:sp>
      <p:sp>
        <p:nvSpPr>
          <p:cNvPr id="3" name="Subtitle 2">
            <a:extLst>
              <a:ext uri="{FF2B5EF4-FFF2-40B4-BE49-F238E27FC236}">
                <a16:creationId xmlns:a16="http://schemas.microsoft.com/office/drawing/2014/main" id="{818597DF-F69D-4FF1-9B4D-E39CE8E57EF0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523998" y="4833122"/>
            <a:ext cx="9144000" cy="1655762"/>
          </a:xfrm>
        </p:spPr>
        <p:txBody>
          <a:bodyPr>
            <a:normAutofit/>
          </a:bodyPr>
          <a:lstStyle/>
          <a:p>
            <a:r>
              <a:rPr lang="fi-FI" sz="2000" dirty="0" err="1"/>
              <a:t>Noulas</a:t>
            </a:r>
            <a:r>
              <a:rPr lang="fi-FI" sz="2000" dirty="0"/>
              <a:t>, A., </a:t>
            </a:r>
            <a:r>
              <a:rPr lang="fi-FI" sz="2000" dirty="0" err="1"/>
              <a:t>Scellato</a:t>
            </a:r>
            <a:r>
              <a:rPr lang="fi-FI" sz="2000" dirty="0"/>
              <a:t>, S., </a:t>
            </a:r>
            <a:r>
              <a:rPr lang="fi-FI" sz="2000" dirty="0" err="1"/>
              <a:t>Mascolo</a:t>
            </a:r>
            <a:r>
              <a:rPr lang="fi-FI" sz="2000" dirty="0"/>
              <a:t>, C., &amp; </a:t>
            </a:r>
            <a:r>
              <a:rPr lang="fi-FI" sz="2000" dirty="0" err="1"/>
              <a:t>Pontil</a:t>
            </a:r>
            <a:r>
              <a:rPr lang="fi-FI" sz="2000" dirty="0"/>
              <a:t>, M. (2011, </a:t>
            </a:r>
            <a:r>
              <a:rPr lang="fi-FI" sz="2000" dirty="0" err="1"/>
              <a:t>July</a:t>
            </a:r>
            <a:r>
              <a:rPr lang="fi-FI" sz="2000" dirty="0"/>
              <a:t>). In </a:t>
            </a:r>
            <a:r>
              <a:rPr lang="fi-FI" sz="2000" i="1" dirty="0" err="1"/>
              <a:t>Fifth</a:t>
            </a:r>
            <a:r>
              <a:rPr lang="fi-FI" sz="2000" i="1" dirty="0"/>
              <a:t> </a:t>
            </a:r>
            <a:r>
              <a:rPr lang="fi-FI" sz="2000" i="1" dirty="0" err="1"/>
              <a:t>international</a:t>
            </a:r>
            <a:r>
              <a:rPr lang="fi-FI" sz="2000" i="1" dirty="0"/>
              <a:t> AAAI </a:t>
            </a:r>
            <a:r>
              <a:rPr lang="fi-FI" sz="2000" i="1" dirty="0" err="1"/>
              <a:t>conference</a:t>
            </a:r>
            <a:r>
              <a:rPr lang="fi-FI" sz="2000" i="1" dirty="0"/>
              <a:t> on </a:t>
            </a:r>
            <a:r>
              <a:rPr lang="fi-FI" sz="2000" i="1" dirty="0" err="1"/>
              <a:t>Weblogs</a:t>
            </a:r>
            <a:r>
              <a:rPr lang="fi-FI" sz="2000" i="1" dirty="0"/>
              <a:t> and </a:t>
            </a:r>
            <a:r>
              <a:rPr lang="fi-FI" sz="2000" i="1" dirty="0" err="1"/>
              <a:t>social</a:t>
            </a:r>
            <a:r>
              <a:rPr lang="fi-FI" sz="2000" i="1" dirty="0"/>
              <a:t> Media</a:t>
            </a:r>
            <a:r>
              <a:rPr lang="fi-FI" sz="2000" dirty="0"/>
              <a:t>.</a:t>
            </a:r>
          </a:p>
          <a:p>
            <a:endParaRPr lang="fi-FI" sz="2000" dirty="0"/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2000" dirty="0"/>
              <a:t>Nancy Fazal</a:t>
            </a:r>
          </a:p>
          <a:p>
            <a:pPr>
              <a:lnSpc>
                <a:spcPct val="100000"/>
              </a:lnSpc>
              <a:spcBef>
                <a:spcPts val="0"/>
              </a:spcBef>
            </a:pPr>
            <a:r>
              <a:rPr lang="fi-FI" sz="2000" dirty="0"/>
              <a:t>21.2.2019</a:t>
            </a:r>
          </a:p>
          <a:p>
            <a:endParaRPr lang="fi-FI" sz="2000" dirty="0"/>
          </a:p>
        </p:txBody>
      </p:sp>
      <p:pic>
        <p:nvPicPr>
          <p:cNvPr id="4" name="Picture 2" descr="UEF">
            <a:extLst>
              <a:ext uri="{FF2B5EF4-FFF2-40B4-BE49-F238E27FC236}">
                <a16:creationId xmlns:a16="http://schemas.microsoft.com/office/drawing/2014/main" id="{50286D9F-E4D8-488C-A396-1392211C8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910" y="488214"/>
            <a:ext cx="216217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42974032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6F86B3F-3DAD-4B54-A42F-95B561216BD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Representation of Geographic Areas</a:t>
            </a:r>
            <a:endParaRPr lang="fi-FI" b="1" dirty="0"/>
          </a:p>
        </p:txBody>
      </p:sp>
      <p:pic>
        <p:nvPicPr>
          <p:cNvPr id="16" name="Picture 2">
            <a:extLst>
              <a:ext uri="{FF2B5EF4-FFF2-40B4-BE49-F238E27FC236}">
                <a16:creationId xmlns:a16="http://schemas.microsoft.com/office/drawing/2014/main" id="{D0B5B8E4-2DA4-49E0-964D-19C2F6B3E4E5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1092" y="2518751"/>
            <a:ext cx="6118363" cy="110513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4">
            <a:extLst>
              <a:ext uri="{FF2B5EF4-FFF2-40B4-BE49-F238E27FC236}">
                <a16:creationId xmlns:a16="http://schemas.microsoft.com/office/drawing/2014/main" id="{85E8C089-1636-4530-BCEF-10CDB18E4952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31420" y="4798847"/>
            <a:ext cx="4496944" cy="115925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>
            <a:extLst>
              <a:ext uri="{FF2B5EF4-FFF2-40B4-BE49-F238E27FC236}">
                <a16:creationId xmlns:a16="http://schemas.microsoft.com/office/drawing/2014/main" id="{3F33B8A1-09F8-47BD-BEC5-88183C699B19}"/>
              </a:ext>
            </a:extLst>
          </p:cNvPr>
          <p:cNvSpPr txBox="1"/>
          <p:nvPr/>
        </p:nvSpPr>
        <p:spPr>
          <a:xfrm>
            <a:off x="444617" y="4076419"/>
            <a:ext cx="489078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400" dirty="0" err="1">
                <a:solidFill>
                  <a:srgbClr val="0000FF"/>
                </a:solidFill>
              </a:rPr>
              <a:t>Similarity</a:t>
            </a:r>
            <a:r>
              <a:rPr lang="fi-FI" sz="2400" dirty="0">
                <a:solidFill>
                  <a:srgbClr val="0000FF"/>
                </a:solidFill>
              </a:rPr>
              <a:t> </a:t>
            </a:r>
            <a:r>
              <a:rPr lang="fi-FI" sz="2400" dirty="0" err="1">
                <a:solidFill>
                  <a:srgbClr val="0000FF"/>
                </a:solidFill>
              </a:rPr>
              <a:t>between</a:t>
            </a:r>
            <a:r>
              <a:rPr lang="fi-FI" sz="2400" dirty="0">
                <a:solidFill>
                  <a:srgbClr val="0000FF"/>
                </a:solidFill>
              </a:rPr>
              <a:t> </a:t>
            </a:r>
            <a:r>
              <a:rPr lang="fi-FI" sz="2400" dirty="0" err="1">
                <a:solidFill>
                  <a:srgbClr val="0000FF"/>
                </a:solidFill>
              </a:rPr>
              <a:t>two</a:t>
            </a:r>
            <a:r>
              <a:rPr lang="fi-FI" sz="2400" dirty="0">
                <a:solidFill>
                  <a:srgbClr val="0000FF"/>
                </a:solidFill>
              </a:rPr>
              <a:t> </a:t>
            </a:r>
            <a:r>
              <a:rPr lang="fi-FI" sz="2400" dirty="0" err="1">
                <a:solidFill>
                  <a:srgbClr val="0000FF"/>
                </a:solidFill>
              </a:rPr>
              <a:t>areas</a:t>
            </a:r>
            <a:r>
              <a:rPr lang="fi-FI" sz="2400" dirty="0">
                <a:solidFill>
                  <a:srgbClr val="0000FF"/>
                </a:solidFill>
              </a:rPr>
              <a:t> a and b</a:t>
            </a:r>
          </a:p>
        </p:txBody>
      </p:sp>
    </p:spTree>
    <p:extLst>
      <p:ext uri="{BB962C8B-B14F-4D97-AF65-F5344CB8AC3E}">
        <p14:creationId xmlns:p14="http://schemas.microsoft.com/office/powerpoint/2010/main" val="4168951819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dirty="0" err="1"/>
              <a:t>Eigenvalue</a:t>
            </a:r>
            <a:r>
              <a:rPr lang="fi-FI" dirty="0"/>
              <a:t> </a:t>
            </a:r>
            <a:r>
              <a:rPr lang="fi-FI" dirty="0" err="1"/>
              <a:t>Distribution</a:t>
            </a:r>
            <a:r>
              <a:rPr lang="fi-FI" dirty="0"/>
              <a:t> of </a:t>
            </a:r>
            <a:r>
              <a:rPr lang="fi-FI" dirty="0" err="1"/>
              <a:t>Graph</a:t>
            </a:r>
            <a:r>
              <a:rPr lang="fi-FI" dirty="0"/>
              <a:t> </a:t>
            </a:r>
            <a:r>
              <a:rPr lang="fi-FI" dirty="0" err="1"/>
              <a:t>Laplacian</a:t>
            </a:r>
            <a:endParaRPr lang="en-US" b="1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4063" y="2210933"/>
            <a:ext cx="5562255" cy="34119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54214" y="2210937"/>
            <a:ext cx="5576592" cy="34119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Oval 7"/>
          <p:cNvSpPr/>
          <p:nvPr/>
        </p:nvSpPr>
        <p:spPr>
          <a:xfrm>
            <a:off x="3373267" y="3667833"/>
            <a:ext cx="464027" cy="498139"/>
          </a:xfrm>
          <a:prstGeom prst="ellipse">
            <a:avLst/>
          </a:prstGeom>
          <a:noFill/>
          <a:ln w="317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9446521" y="3418768"/>
            <a:ext cx="464027" cy="498139"/>
          </a:xfrm>
          <a:prstGeom prst="ellipse">
            <a:avLst/>
          </a:prstGeom>
          <a:noFill/>
          <a:ln w="31750">
            <a:solidFill>
              <a:srgbClr val="FF0000"/>
            </a:solidFill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E0C2BE72-2B5A-4E40-99E7-545E6DF30178}"/>
              </a:ext>
            </a:extLst>
          </p:cNvPr>
          <p:cNvSpPr txBox="1"/>
          <p:nvPr/>
        </p:nvSpPr>
        <p:spPr>
          <a:xfrm>
            <a:off x="2268509" y="5826365"/>
            <a:ext cx="1846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 dirty="0">
                <a:solidFill>
                  <a:srgbClr val="002060"/>
                </a:solidFill>
              </a:rPr>
              <a:t>New York </a:t>
            </a:r>
            <a:r>
              <a:rPr lang="fi-FI" sz="2000" b="1" dirty="0" err="1">
                <a:solidFill>
                  <a:srgbClr val="002060"/>
                </a:solidFill>
              </a:rPr>
              <a:t>Areas</a:t>
            </a:r>
            <a:endParaRPr lang="fi-FI" sz="2000" b="1" dirty="0">
              <a:solidFill>
                <a:srgbClr val="002060"/>
              </a:solidFill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5CDDD56-AB22-4C8C-9575-DB5A69447C2E}"/>
              </a:ext>
            </a:extLst>
          </p:cNvPr>
          <p:cNvSpPr txBox="1"/>
          <p:nvPr/>
        </p:nvSpPr>
        <p:spPr>
          <a:xfrm>
            <a:off x="8439130" y="5826365"/>
            <a:ext cx="1846300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2000" b="1" dirty="0">
                <a:solidFill>
                  <a:srgbClr val="002060"/>
                </a:solidFill>
              </a:rPr>
              <a:t>London </a:t>
            </a:r>
            <a:r>
              <a:rPr lang="fi-FI" sz="2000" b="1" dirty="0" err="1">
                <a:solidFill>
                  <a:srgbClr val="002060"/>
                </a:solidFill>
              </a:rPr>
              <a:t>Areas</a:t>
            </a:r>
            <a:endParaRPr lang="fi-FI" sz="20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87759424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597BF-D25A-4372-AE94-3CAA1F878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4497"/>
            <a:ext cx="10515600" cy="875846"/>
          </a:xfrm>
        </p:spPr>
        <p:txBody>
          <a:bodyPr/>
          <a:lstStyle/>
          <a:p>
            <a:pPr algn="ctr"/>
            <a:r>
              <a:rPr lang="fi-FI" b="1" dirty="0"/>
              <a:t>Area Clustering </a:t>
            </a:r>
            <a:r>
              <a:rPr lang="fi-FI" b="1" dirty="0" err="1"/>
              <a:t>Results</a:t>
            </a:r>
            <a:r>
              <a:rPr lang="fi-FI" b="1" dirty="0"/>
              <a:t> (</a:t>
            </a:r>
            <a:r>
              <a:rPr lang="fi-FI" b="1" dirty="0" err="1"/>
              <a:t>NewYork</a:t>
            </a:r>
            <a:r>
              <a:rPr lang="fi-FI" b="1" dirty="0"/>
              <a:t>)</a:t>
            </a:r>
          </a:p>
        </p:txBody>
      </p:sp>
      <p:sp>
        <p:nvSpPr>
          <p:cNvPr id="13" name="Rectangle 12">
            <a:extLst>
              <a:ext uri="{FF2B5EF4-FFF2-40B4-BE49-F238E27FC236}">
                <a16:creationId xmlns:a16="http://schemas.microsoft.com/office/drawing/2014/main" id="{225F0192-2843-48AA-A211-F7A71547B3E5}"/>
              </a:ext>
            </a:extLst>
          </p:cNvPr>
          <p:cNvSpPr/>
          <p:nvPr/>
        </p:nvSpPr>
        <p:spPr>
          <a:xfrm>
            <a:off x="3008637" y="4001593"/>
            <a:ext cx="285226" cy="248674"/>
          </a:xfrm>
          <a:prstGeom prst="rect">
            <a:avLst/>
          </a:prstGeom>
          <a:solidFill>
            <a:srgbClr val="99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E24D4C0-6D07-40A7-A5E9-A0455C9F62FF}"/>
              </a:ext>
            </a:extLst>
          </p:cNvPr>
          <p:cNvSpPr/>
          <p:nvPr/>
        </p:nvSpPr>
        <p:spPr>
          <a:xfrm>
            <a:off x="883426" y="3955346"/>
            <a:ext cx="285226" cy="248674"/>
          </a:xfrm>
          <a:prstGeom prst="rect">
            <a:avLst/>
          </a:prstGeom>
          <a:solidFill>
            <a:srgbClr val="CF39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A985192-B199-4BE1-A4E6-D838D01EBD04}"/>
              </a:ext>
            </a:extLst>
          </p:cNvPr>
          <p:cNvSpPr/>
          <p:nvPr/>
        </p:nvSpPr>
        <p:spPr>
          <a:xfrm>
            <a:off x="3026866" y="3083570"/>
            <a:ext cx="285226" cy="248674"/>
          </a:xfrm>
          <a:prstGeom prst="rect">
            <a:avLst/>
          </a:prstGeom>
          <a:solidFill>
            <a:srgbClr val="007E39"/>
          </a:solidFill>
          <a:ln>
            <a:solidFill>
              <a:srgbClr val="007E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3EA4546-2A01-4E3B-A755-226FE70CEE90}"/>
              </a:ext>
            </a:extLst>
          </p:cNvPr>
          <p:cNvSpPr/>
          <p:nvPr/>
        </p:nvSpPr>
        <p:spPr>
          <a:xfrm>
            <a:off x="883426" y="3077704"/>
            <a:ext cx="285226" cy="24867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D969B0F-149B-42AE-927C-B9A2D69F5250}"/>
              </a:ext>
            </a:extLst>
          </p:cNvPr>
          <p:cNvSpPr/>
          <p:nvPr/>
        </p:nvSpPr>
        <p:spPr>
          <a:xfrm>
            <a:off x="3051066" y="2252815"/>
            <a:ext cx="285226" cy="248674"/>
          </a:xfrm>
          <a:prstGeom prst="rect">
            <a:avLst/>
          </a:prstGeom>
          <a:solidFill>
            <a:srgbClr val="CC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B0E402B-E5C0-4732-920A-04F56456A000}"/>
              </a:ext>
            </a:extLst>
          </p:cNvPr>
          <p:cNvSpPr/>
          <p:nvPr/>
        </p:nvSpPr>
        <p:spPr>
          <a:xfrm>
            <a:off x="3048135" y="1466911"/>
            <a:ext cx="285226" cy="2486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AF2E6C4-4646-4AFC-8128-0989CD750648}"/>
              </a:ext>
            </a:extLst>
          </p:cNvPr>
          <p:cNvSpPr/>
          <p:nvPr/>
        </p:nvSpPr>
        <p:spPr>
          <a:xfrm>
            <a:off x="883426" y="2247045"/>
            <a:ext cx="285226" cy="248674"/>
          </a:xfrm>
          <a:prstGeom prst="rect">
            <a:avLst/>
          </a:prstGeom>
          <a:solidFill>
            <a:srgbClr val="33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85EE294-0338-4DA8-88EC-993D8D4597DC}"/>
              </a:ext>
            </a:extLst>
          </p:cNvPr>
          <p:cNvSpPr/>
          <p:nvPr/>
        </p:nvSpPr>
        <p:spPr>
          <a:xfrm>
            <a:off x="838200" y="1471371"/>
            <a:ext cx="285226" cy="248674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931487C-2A78-4F25-8932-2A3C9A2BFEC2}"/>
              </a:ext>
            </a:extLst>
          </p:cNvPr>
          <p:cNvSpPr txBox="1"/>
          <p:nvPr/>
        </p:nvSpPr>
        <p:spPr>
          <a:xfrm>
            <a:off x="1123319" y="1444639"/>
            <a:ext cx="1166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Cluster 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F595226-9B78-401F-8952-EF29A08C1906}"/>
              </a:ext>
            </a:extLst>
          </p:cNvPr>
          <p:cNvSpPr txBox="1"/>
          <p:nvPr/>
        </p:nvSpPr>
        <p:spPr>
          <a:xfrm>
            <a:off x="3360436" y="1424639"/>
            <a:ext cx="1166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Cluster 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331DB86-8FC0-4DD1-9172-776127F3DC06}"/>
              </a:ext>
            </a:extLst>
          </p:cNvPr>
          <p:cNvSpPr txBox="1"/>
          <p:nvPr/>
        </p:nvSpPr>
        <p:spPr>
          <a:xfrm>
            <a:off x="1203257" y="2190386"/>
            <a:ext cx="1166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Cluster 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BFC0F73-1EA6-42D1-8921-BE2AFF5010EA}"/>
              </a:ext>
            </a:extLst>
          </p:cNvPr>
          <p:cNvSpPr txBox="1"/>
          <p:nvPr/>
        </p:nvSpPr>
        <p:spPr>
          <a:xfrm>
            <a:off x="3429296" y="2199016"/>
            <a:ext cx="1166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Cluster 4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FDBF0D2-B2E2-49E4-82B8-3080E5F79841}"/>
              </a:ext>
            </a:extLst>
          </p:cNvPr>
          <p:cNvSpPr txBox="1"/>
          <p:nvPr/>
        </p:nvSpPr>
        <p:spPr>
          <a:xfrm>
            <a:off x="1169351" y="3022512"/>
            <a:ext cx="1166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Cluster 5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28AA345-0086-460C-BB29-B9C4F00BD721}"/>
              </a:ext>
            </a:extLst>
          </p:cNvPr>
          <p:cNvSpPr txBox="1"/>
          <p:nvPr/>
        </p:nvSpPr>
        <p:spPr>
          <a:xfrm>
            <a:off x="3312092" y="3059268"/>
            <a:ext cx="1166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Cluster 6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9093688-10D2-4B48-AE69-8BE2C7863B55}"/>
              </a:ext>
            </a:extLst>
          </p:cNvPr>
          <p:cNvSpPr txBox="1"/>
          <p:nvPr/>
        </p:nvSpPr>
        <p:spPr>
          <a:xfrm>
            <a:off x="1169351" y="3941264"/>
            <a:ext cx="1166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Cluster 7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544A9CB-4089-412E-8D21-9AF51D1DD6EA}"/>
              </a:ext>
            </a:extLst>
          </p:cNvPr>
          <p:cNvSpPr txBox="1"/>
          <p:nvPr/>
        </p:nvSpPr>
        <p:spPr>
          <a:xfrm>
            <a:off x="3289775" y="4001593"/>
            <a:ext cx="1166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Cluster 8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0391A910-DD02-4FE9-A8C8-3809F65F2F79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206836" y="1268439"/>
            <a:ext cx="4654327" cy="3407020"/>
          </a:xfrm>
          <a:prstGeom prst="rect">
            <a:avLst/>
          </a:prstGeom>
        </p:spPr>
      </p:pic>
      <p:pic>
        <p:nvPicPr>
          <p:cNvPr id="22" name="Picture 2">
            <a:extLst>
              <a:ext uri="{FF2B5EF4-FFF2-40B4-BE49-F238E27FC236}">
                <a16:creationId xmlns:a16="http://schemas.microsoft.com/office/drawing/2014/main" id="{E1D37A50-80AC-4B93-BA10-EAED43CE63F4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7504" y="5112935"/>
            <a:ext cx="11550896" cy="15812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315490280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13F597BF-D25A-4372-AE94-3CAA1F878592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34497"/>
            <a:ext cx="10515600" cy="875846"/>
          </a:xfrm>
        </p:spPr>
        <p:txBody>
          <a:bodyPr/>
          <a:lstStyle/>
          <a:p>
            <a:pPr algn="ctr"/>
            <a:r>
              <a:rPr lang="fi-FI" b="1" dirty="0"/>
              <a:t>Area Clustering </a:t>
            </a:r>
            <a:r>
              <a:rPr lang="fi-FI" b="1" dirty="0" err="1"/>
              <a:t>Results</a:t>
            </a:r>
            <a:r>
              <a:rPr lang="fi-FI" b="1" dirty="0"/>
              <a:t> (London)</a:t>
            </a:r>
          </a:p>
        </p:txBody>
      </p:sp>
      <p:pic>
        <p:nvPicPr>
          <p:cNvPr id="8" name="Picture 7">
            <a:extLst>
              <a:ext uri="{FF2B5EF4-FFF2-40B4-BE49-F238E27FC236}">
                <a16:creationId xmlns:a16="http://schemas.microsoft.com/office/drawing/2014/main" id="{163E4C22-7458-48F9-983E-F1F514C81A5C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728687" y="1177274"/>
            <a:ext cx="4781008" cy="3470227"/>
          </a:xfrm>
          <a:prstGeom prst="rect">
            <a:avLst/>
          </a:prstGeom>
        </p:spPr>
      </p:pic>
      <p:sp>
        <p:nvSpPr>
          <p:cNvPr id="13" name="Rectangle 12">
            <a:extLst>
              <a:ext uri="{FF2B5EF4-FFF2-40B4-BE49-F238E27FC236}">
                <a16:creationId xmlns:a16="http://schemas.microsoft.com/office/drawing/2014/main" id="{225F0192-2843-48AA-A211-F7A71547B3E5}"/>
              </a:ext>
            </a:extLst>
          </p:cNvPr>
          <p:cNvSpPr/>
          <p:nvPr/>
        </p:nvSpPr>
        <p:spPr>
          <a:xfrm>
            <a:off x="2992611" y="3626244"/>
            <a:ext cx="285226" cy="248674"/>
          </a:xfrm>
          <a:prstGeom prst="rect">
            <a:avLst/>
          </a:prstGeom>
          <a:solidFill>
            <a:srgbClr val="996633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1E24D4C0-6D07-40A7-A5E9-A0455C9F62FF}"/>
              </a:ext>
            </a:extLst>
          </p:cNvPr>
          <p:cNvSpPr/>
          <p:nvPr/>
        </p:nvSpPr>
        <p:spPr>
          <a:xfrm>
            <a:off x="838093" y="3586628"/>
            <a:ext cx="285226" cy="248674"/>
          </a:xfrm>
          <a:prstGeom prst="rect">
            <a:avLst/>
          </a:prstGeom>
          <a:solidFill>
            <a:srgbClr val="CF39A4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5" name="Rectangle 14">
            <a:extLst>
              <a:ext uri="{FF2B5EF4-FFF2-40B4-BE49-F238E27FC236}">
                <a16:creationId xmlns:a16="http://schemas.microsoft.com/office/drawing/2014/main" id="{FA985192-B199-4BE1-A4E6-D838D01EBD04}"/>
              </a:ext>
            </a:extLst>
          </p:cNvPr>
          <p:cNvSpPr/>
          <p:nvPr/>
        </p:nvSpPr>
        <p:spPr>
          <a:xfrm>
            <a:off x="3011378" y="2902371"/>
            <a:ext cx="285226" cy="248674"/>
          </a:xfrm>
          <a:prstGeom prst="rect">
            <a:avLst/>
          </a:prstGeom>
          <a:solidFill>
            <a:srgbClr val="007E39"/>
          </a:solidFill>
          <a:ln>
            <a:solidFill>
              <a:srgbClr val="007E39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03EA4546-2A01-4E3B-A755-226FE70CEE90}"/>
              </a:ext>
            </a:extLst>
          </p:cNvPr>
          <p:cNvSpPr/>
          <p:nvPr/>
        </p:nvSpPr>
        <p:spPr>
          <a:xfrm>
            <a:off x="838093" y="2902371"/>
            <a:ext cx="285226" cy="248674"/>
          </a:xfrm>
          <a:prstGeom prst="rect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BD969B0F-149B-42AE-927C-B9A2D69F5250}"/>
              </a:ext>
            </a:extLst>
          </p:cNvPr>
          <p:cNvSpPr/>
          <p:nvPr/>
        </p:nvSpPr>
        <p:spPr>
          <a:xfrm>
            <a:off x="3004549" y="2224807"/>
            <a:ext cx="285226" cy="248674"/>
          </a:xfrm>
          <a:prstGeom prst="rect">
            <a:avLst/>
          </a:prstGeom>
          <a:solidFill>
            <a:srgbClr val="CCCC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8" name="Rectangle 17">
            <a:extLst>
              <a:ext uri="{FF2B5EF4-FFF2-40B4-BE49-F238E27FC236}">
                <a16:creationId xmlns:a16="http://schemas.microsoft.com/office/drawing/2014/main" id="{AB0E402B-E5C0-4732-920A-04F56456A000}"/>
              </a:ext>
            </a:extLst>
          </p:cNvPr>
          <p:cNvSpPr/>
          <p:nvPr/>
        </p:nvSpPr>
        <p:spPr>
          <a:xfrm>
            <a:off x="3048135" y="1466911"/>
            <a:ext cx="285226" cy="248674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19" name="Rectangle 18">
            <a:extLst>
              <a:ext uri="{FF2B5EF4-FFF2-40B4-BE49-F238E27FC236}">
                <a16:creationId xmlns:a16="http://schemas.microsoft.com/office/drawing/2014/main" id="{1AF2E6C4-4646-4AFC-8128-0989CD750648}"/>
              </a:ext>
            </a:extLst>
          </p:cNvPr>
          <p:cNvSpPr/>
          <p:nvPr/>
        </p:nvSpPr>
        <p:spPr>
          <a:xfrm>
            <a:off x="841374" y="2167475"/>
            <a:ext cx="285226" cy="248674"/>
          </a:xfrm>
          <a:prstGeom prst="rect">
            <a:avLst/>
          </a:prstGeom>
          <a:solidFill>
            <a:srgbClr val="33CCCC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0" name="Rectangle 19">
            <a:extLst>
              <a:ext uri="{FF2B5EF4-FFF2-40B4-BE49-F238E27FC236}">
                <a16:creationId xmlns:a16="http://schemas.microsoft.com/office/drawing/2014/main" id="{A85EE294-0338-4DA8-88EC-993D8D4597DC}"/>
              </a:ext>
            </a:extLst>
          </p:cNvPr>
          <p:cNvSpPr/>
          <p:nvPr/>
        </p:nvSpPr>
        <p:spPr>
          <a:xfrm>
            <a:off x="838200" y="1471371"/>
            <a:ext cx="285226" cy="248674"/>
          </a:xfrm>
          <a:prstGeom prst="rect">
            <a:avLst/>
          </a:prstGeom>
          <a:solidFill>
            <a:srgbClr val="0000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sp>
        <p:nvSpPr>
          <p:cNvPr id="28" name="TextBox 27">
            <a:extLst>
              <a:ext uri="{FF2B5EF4-FFF2-40B4-BE49-F238E27FC236}">
                <a16:creationId xmlns:a16="http://schemas.microsoft.com/office/drawing/2014/main" id="{F931487C-2A78-4F25-8932-2A3C9A2BFEC2}"/>
              </a:ext>
            </a:extLst>
          </p:cNvPr>
          <p:cNvSpPr txBox="1"/>
          <p:nvPr/>
        </p:nvSpPr>
        <p:spPr>
          <a:xfrm>
            <a:off x="1123319" y="1444639"/>
            <a:ext cx="1166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Cluster 1</a:t>
            </a:r>
          </a:p>
        </p:txBody>
      </p:sp>
      <p:sp>
        <p:nvSpPr>
          <p:cNvPr id="31" name="TextBox 30">
            <a:extLst>
              <a:ext uri="{FF2B5EF4-FFF2-40B4-BE49-F238E27FC236}">
                <a16:creationId xmlns:a16="http://schemas.microsoft.com/office/drawing/2014/main" id="{0F595226-9B78-401F-8952-EF29A08C1906}"/>
              </a:ext>
            </a:extLst>
          </p:cNvPr>
          <p:cNvSpPr txBox="1"/>
          <p:nvPr/>
        </p:nvSpPr>
        <p:spPr>
          <a:xfrm>
            <a:off x="3360436" y="1424639"/>
            <a:ext cx="1166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Cluster 2</a:t>
            </a:r>
          </a:p>
        </p:txBody>
      </p:sp>
      <p:sp>
        <p:nvSpPr>
          <p:cNvPr id="32" name="TextBox 31">
            <a:extLst>
              <a:ext uri="{FF2B5EF4-FFF2-40B4-BE49-F238E27FC236}">
                <a16:creationId xmlns:a16="http://schemas.microsoft.com/office/drawing/2014/main" id="{C331DB86-8FC0-4DD1-9172-776127F3DC06}"/>
              </a:ext>
            </a:extLst>
          </p:cNvPr>
          <p:cNvSpPr txBox="1"/>
          <p:nvPr/>
        </p:nvSpPr>
        <p:spPr>
          <a:xfrm>
            <a:off x="1123319" y="2130582"/>
            <a:ext cx="1166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Cluster 3</a:t>
            </a:r>
          </a:p>
        </p:txBody>
      </p:sp>
      <p:sp>
        <p:nvSpPr>
          <p:cNvPr id="33" name="TextBox 32">
            <a:extLst>
              <a:ext uri="{FF2B5EF4-FFF2-40B4-BE49-F238E27FC236}">
                <a16:creationId xmlns:a16="http://schemas.microsoft.com/office/drawing/2014/main" id="{0BFC0F73-1EA6-42D1-8921-BE2AFF5010EA}"/>
              </a:ext>
            </a:extLst>
          </p:cNvPr>
          <p:cNvSpPr txBox="1"/>
          <p:nvPr/>
        </p:nvSpPr>
        <p:spPr>
          <a:xfrm>
            <a:off x="3312092" y="2158919"/>
            <a:ext cx="1166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Cluster 4</a:t>
            </a:r>
          </a:p>
        </p:txBody>
      </p:sp>
      <p:sp>
        <p:nvSpPr>
          <p:cNvPr id="34" name="TextBox 33">
            <a:extLst>
              <a:ext uri="{FF2B5EF4-FFF2-40B4-BE49-F238E27FC236}">
                <a16:creationId xmlns:a16="http://schemas.microsoft.com/office/drawing/2014/main" id="{7FDBF0D2-B2E2-49E4-82B8-3080E5F79841}"/>
              </a:ext>
            </a:extLst>
          </p:cNvPr>
          <p:cNvSpPr txBox="1"/>
          <p:nvPr/>
        </p:nvSpPr>
        <p:spPr>
          <a:xfrm>
            <a:off x="1169351" y="2856003"/>
            <a:ext cx="1166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Cluster 5</a:t>
            </a:r>
          </a:p>
        </p:txBody>
      </p:sp>
      <p:sp>
        <p:nvSpPr>
          <p:cNvPr id="35" name="TextBox 34">
            <a:extLst>
              <a:ext uri="{FF2B5EF4-FFF2-40B4-BE49-F238E27FC236}">
                <a16:creationId xmlns:a16="http://schemas.microsoft.com/office/drawing/2014/main" id="{328AA345-0086-460C-BB29-B9C4F00BD721}"/>
              </a:ext>
            </a:extLst>
          </p:cNvPr>
          <p:cNvSpPr txBox="1"/>
          <p:nvPr/>
        </p:nvSpPr>
        <p:spPr>
          <a:xfrm>
            <a:off x="3289775" y="2886128"/>
            <a:ext cx="1166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Cluster 6</a:t>
            </a:r>
          </a:p>
        </p:txBody>
      </p:sp>
      <p:sp>
        <p:nvSpPr>
          <p:cNvPr id="36" name="TextBox 35">
            <a:extLst>
              <a:ext uri="{FF2B5EF4-FFF2-40B4-BE49-F238E27FC236}">
                <a16:creationId xmlns:a16="http://schemas.microsoft.com/office/drawing/2014/main" id="{E9093688-10D2-4B48-AE69-8BE2C7863B55}"/>
              </a:ext>
            </a:extLst>
          </p:cNvPr>
          <p:cNvSpPr txBox="1"/>
          <p:nvPr/>
        </p:nvSpPr>
        <p:spPr>
          <a:xfrm>
            <a:off x="1169351" y="3565915"/>
            <a:ext cx="1166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Cluster 7</a:t>
            </a:r>
          </a:p>
        </p:txBody>
      </p:sp>
      <p:sp>
        <p:nvSpPr>
          <p:cNvPr id="37" name="TextBox 36">
            <a:extLst>
              <a:ext uri="{FF2B5EF4-FFF2-40B4-BE49-F238E27FC236}">
                <a16:creationId xmlns:a16="http://schemas.microsoft.com/office/drawing/2014/main" id="{E544A9CB-4089-412E-8D21-9AF51D1DD6EA}"/>
              </a:ext>
            </a:extLst>
          </p:cNvPr>
          <p:cNvSpPr txBox="1"/>
          <p:nvPr/>
        </p:nvSpPr>
        <p:spPr>
          <a:xfrm>
            <a:off x="3277837" y="3622839"/>
            <a:ext cx="1166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Cluster 8</a:t>
            </a:r>
          </a:p>
        </p:txBody>
      </p:sp>
      <p:sp>
        <p:nvSpPr>
          <p:cNvPr id="42" name="Rectangle 41">
            <a:extLst>
              <a:ext uri="{FF2B5EF4-FFF2-40B4-BE49-F238E27FC236}">
                <a16:creationId xmlns:a16="http://schemas.microsoft.com/office/drawing/2014/main" id="{BB04AD7A-CFB3-436A-85B6-1C7E3B335FE2}"/>
              </a:ext>
            </a:extLst>
          </p:cNvPr>
          <p:cNvSpPr/>
          <p:nvPr/>
        </p:nvSpPr>
        <p:spPr>
          <a:xfrm>
            <a:off x="4839588" y="1498267"/>
            <a:ext cx="285226" cy="248674"/>
          </a:xfrm>
          <a:prstGeom prst="rect">
            <a:avLst/>
          </a:prstGeom>
          <a:solidFill>
            <a:schemeClr val="bg1">
              <a:lumMod val="6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6BAAA225-841E-4A6B-ACCF-8DBD014700F1}"/>
              </a:ext>
            </a:extLst>
          </p:cNvPr>
          <p:cNvSpPr txBox="1"/>
          <p:nvPr/>
        </p:nvSpPr>
        <p:spPr>
          <a:xfrm>
            <a:off x="5124814" y="1459267"/>
            <a:ext cx="116607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/>
              <a:t>Cluster 9</a:t>
            </a:r>
          </a:p>
        </p:txBody>
      </p:sp>
      <p:pic>
        <p:nvPicPr>
          <p:cNvPr id="44" name="Picture 3">
            <a:extLst>
              <a:ext uri="{FF2B5EF4-FFF2-40B4-BE49-F238E27FC236}">
                <a16:creationId xmlns:a16="http://schemas.microsoft.com/office/drawing/2014/main" id="{8DBAC49B-F295-4E79-8E1D-E5581D8FAD9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6340" y="5039383"/>
            <a:ext cx="11739319" cy="141176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914492421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>
                <a:solidFill>
                  <a:srgbClr val="002060"/>
                </a:solidFill>
              </a:rPr>
              <a:t>User Clustering Results</a:t>
            </a:r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153" y="1659406"/>
            <a:ext cx="11641540" cy="17994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75230" y="4159406"/>
            <a:ext cx="11641540" cy="180144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extBox 3"/>
          <p:cNvSpPr txBox="1"/>
          <p:nvPr/>
        </p:nvSpPr>
        <p:spPr>
          <a:xfrm>
            <a:off x="5007372" y="3542279"/>
            <a:ext cx="1840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00FF"/>
                </a:solidFill>
              </a:rPr>
              <a:t>New York</a:t>
            </a:r>
          </a:p>
        </p:txBody>
      </p:sp>
      <p:sp>
        <p:nvSpPr>
          <p:cNvPr id="7" name="TextBox 6"/>
          <p:cNvSpPr txBox="1"/>
          <p:nvPr/>
        </p:nvSpPr>
        <p:spPr>
          <a:xfrm>
            <a:off x="5175913" y="5960848"/>
            <a:ext cx="184017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b="1" dirty="0">
                <a:solidFill>
                  <a:srgbClr val="0000FF"/>
                </a:solidFill>
              </a:rPr>
              <a:t>London</a:t>
            </a:r>
          </a:p>
        </p:txBody>
      </p:sp>
    </p:spTree>
    <p:extLst>
      <p:ext uri="{BB962C8B-B14F-4D97-AF65-F5344CB8AC3E}">
        <p14:creationId xmlns:p14="http://schemas.microsoft.com/office/powerpoint/2010/main" val="481103179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D6989B8-5945-4A8A-ABA1-37965C2B1FD9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523997" y="2737075"/>
            <a:ext cx="9144000" cy="2862074"/>
          </a:xfrm>
        </p:spPr>
        <p:txBody>
          <a:bodyPr>
            <a:noAutofit/>
          </a:bodyPr>
          <a:lstStyle/>
          <a:p>
            <a:r>
              <a:rPr lang="fi-FI" b="1" dirty="0"/>
              <a:t>Travel </a:t>
            </a:r>
            <a:r>
              <a:rPr lang="fi-FI" b="1" dirty="0" err="1"/>
              <a:t>Recommedation</a:t>
            </a:r>
            <a:r>
              <a:rPr lang="fi-FI" b="1" dirty="0"/>
              <a:t> Using </a:t>
            </a:r>
            <a:r>
              <a:rPr lang="fi-FI" b="1" dirty="0" err="1"/>
              <a:t>Geo-tagged</a:t>
            </a:r>
            <a:r>
              <a:rPr lang="fi-FI" b="1" dirty="0"/>
              <a:t> </a:t>
            </a:r>
            <a:r>
              <a:rPr lang="fi-FI" b="1" dirty="0" err="1"/>
              <a:t>Photos</a:t>
            </a:r>
            <a:r>
              <a:rPr lang="fi-FI" b="1" dirty="0"/>
              <a:t> in </a:t>
            </a:r>
            <a:br>
              <a:rPr lang="fi-FI" b="1" dirty="0"/>
            </a:br>
            <a:r>
              <a:rPr lang="fi-FI" b="1" dirty="0"/>
              <a:t>Social Media for </a:t>
            </a:r>
            <a:r>
              <a:rPr lang="fi-FI" b="1" dirty="0" err="1"/>
              <a:t>Tourist</a:t>
            </a:r>
            <a:br>
              <a:rPr lang="fi-FI" b="1" dirty="0"/>
            </a:br>
            <a:br>
              <a:rPr lang="fi-FI" sz="1400" b="1" dirty="0"/>
            </a:br>
            <a:r>
              <a:rPr lang="fi-FI" sz="2000" dirty="0" err="1"/>
              <a:t>Memon</a:t>
            </a:r>
            <a:r>
              <a:rPr lang="fi-FI" sz="2000" dirty="0"/>
              <a:t>, I., Chen, L., </a:t>
            </a:r>
            <a:r>
              <a:rPr lang="fi-FI" sz="2000" dirty="0" err="1"/>
              <a:t>Majid</a:t>
            </a:r>
            <a:r>
              <a:rPr lang="fi-FI" sz="2000" dirty="0"/>
              <a:t>, A., Lv, M., </a:t>
            </a:r>
            <a:r>
              <a:rPr lang="fi-FI" sz="2000" dirty="0" err="1"/>
              <a:t>Hussain</a:t>
            </a:r>
            <a:r>
              <a:rPr lang="fi-FI" sz="2000" dirty="0"/>
              <a:t>, I., &amp; Chen, G. (2015).  </a:t>
            </a:r>
            <a:r>
              <a:rPr lang="fi-FI" sz="2000" i="1" dirty="0"/>
              <a:t>Wireless Personal </a:t>
            </a:r>
            <a:r>
              <a:rPr lang="fi-FI" sz="2000" i="1" dirty="0" err="1"/>
              <a:t>Communications</a:t>
            </a:r>
            <a:r>
              <a:rPr lang="fi-FI" sz="2000" dirty="0"/>
              <a:t>, </a:t>
            </a:r>
            <a:r>
              <a:rPr lang="fi-FI" sz="2000" i="1" dirty="0"/>
              <a:t>80</a:t>
            </a:r>
            <a:r>
              <a:rPr lang="fi-FI" sz="2000" dirty="0"/>
              <a:t>(4), 1347-1362</a:t>
            </a:r>
            <a:r>
              <a:rPr lang="fi-FI" sz="1400" dirty="0"/>
              <a:t>.</a:t>
            </a:r>
            <a:endParaRPr lang="fi-FI" sz="1400" b="1" dirty="0"/>
          </a:p>
        </p:txBody>
      </p:sp>
      <p:pic>
        <p:nvPicPr>
          <p:cNvPr id="6" name="Picture 2" descr="UEF">
            <a:extLst>
              <a:ext uri="{FF2B5EF4-FFF2-40B4-BE49-F238E27FC236}">
                <a16:creationId xmlns:a16="http://schemas.microsoft.com/office/drawing/2014/main" id="{50286D9F-E4D8-488C-A396-1392211C88F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0629" y="896775"/>
            <a:ext cx="216217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58800026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" name="Rectangle 11">
            <a:extLst>
              <a:ext uri="{FF2B5EF4-FFF2-40B4-BE49-F238E27FC236}">
                <a16:creationId xmlns:a16="http://schemas.microsoft.com/office/drawing/2014/main" id="{823AC064-BC96-4F32-8AE1-B2FD38754823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96882" y="280374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2716690A-9F14-4E66-8EF1-AF56001E50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46351" y="433545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b="1" dirty="0">
                <a:solidFill>
                  <a:srgbClr val="FFFFFF"/>
                </a:solidFill>
              </a:rPr>
              <a:t>Advancement in Technology</a:t>
            </a:r>
          </a:p>
        </p:txBody>
      </p:sp>
      <p:cxnSp>
        <p:nvCxnSpPr>
          <p:cNvPr id="17" name="Straight Connector 13">
            <a:extLst>
              <a:ext uri="{FF2B5EF4-FFF2-40B4-BE49-F238E27FC236}">
                <a16:creationId xmlns:a16="http://schemas.microsoft.com/office/drawing/2014/main" id="{7E7C77BC-7138-40B1-A15B-20F57A49462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30078" y="1522292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" name="Content Placeholder 4" descr="A close up of electronics&#10;&#10;Description automatically generated">
            <a:extLst>
              <a:ext uri="{FF2B5EF4-FFF2-40B4-BE49-F238E27FC236}">
                <a16:creationId xmlns:a16="http://schemas.microsoft.com/office/drawing/2014/main" id="{E05AC18E-CF92-4ECA-9E6C-AA652A20FCA8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35518" y="2426817"/>
            <a:ext cx="4511993" cy="3997637"/>
          </a:xfrm>
          <a:prstGeom prst="rect">
            <a:avLst/>
          </a:prstGeom>
        </p:spPr>
      </p:pic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DB146403-F3D6-484B-B2ED-97F9565D0370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116278" y="2596836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7" name="Picture 6">
            <a:extLst>
              <a:ext uri="{FF2B5EF4-FFF2-40B4-BE49-F238E27FC236}">
                <a16:creationId xmlns:a16="http://schemas.microsoft.com/office/drawing/2014/main" id="{447A6903-B1F2-4BB8-B16F-9890FA55503A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34933" y="2937164"/>
            <a:ext cx="4824181" cy="2797607"/>
          </a:xfrm>
          <a:prstGeom prst="rect">
            <a:avLst/>
          </a:prstGeom>
        </p:spPr>
      </p:pic>
      <p:sp>
        <p:nvSpPr>
          <p:cNvPr id="8" name="TextBox 7">
            <a:extLst>
              <a:ext uri="{FF2B5EF4-FFF2-40B4-BE49-F238E27FC236}">
                <a16:creationId xmlns:a16="http://schemas.microsoft.com/office/drawing/2014/main" id="{53A5993B-6F39-4CC9-BAEF-9921A3305299}"/>
              </a:ext>
            </a:extLst>
          </p:cNvPr>
          <p:cNvSpPr txBox="1"/>
          <p:nvPr/>
        </p:nvSpPr>
        <p:spPr>
          <a:xfrm>
            <a:off x="5799911" y="6254436"/>
            <a:ext cx="618308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>
                <a:hlinkClick r:id="rId5"/>
              </a:rPr>
              <a:t>https://www.androidauthority.com/best-camera-phones-670620/</a:t>
            </a:r>
            <a:endParaRPr lang="fi-FI" sz="1200" dirty="0"/>
          </a:p>
          <a:p>
            <a:r>
              <a:rPr lang="fi-FI" sz="1200" dirty="0">
                <a:hlinkClick r:id="rId6"/>
              </a:rPr>
              <a:t>https://www.amazon.com/Polaroid-Waterproof-Instant-Portable-Handheld/dp/B01LX0U5VN</a:t>
            </a:r>
            <a:endParaRPr lang="fi-FI" sz="1200" dirty="0"/>
          </a:p>
          <a:p>
            <a:endParaRPr lang="fi-FI" sz="1200" dirty="0"/>
          </a:p>
        </p:txBody>
      </p:sp>
    </p:spTree>
    <p:extLst>
      <p:ext uri="{BB962C8B-B14F-4D97-AF65-F5344CB8AC3E}">
        <p14:creationId xmlns:p14="http://schemas.microsoft.com/office/powerpoint/2010/main" val="358322877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cxnSp>
        <p:nvCxnSpPr>
          <p:cNvPr id="59" name="Straight Connector 55">
            <a:extLst>
              <a:ext uri="{FF2B5EF4-FFF2-40B4-BE49-F238E27FC236}">
                <a16:creationId xmlns:a16="http://schemas.microsoft.com/office/drawing/2014/main" id="{DFDA47BC-3069-47F5-8257-24B3B1F76A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3129276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" name="Content Placeholder 10">
            <a:extLst>
              <a:ext uri="{FF2B5EF4-FFF2-40B4-BE49-F238E27FC236}">
                <a16:creationId xmlns:a16="http://schemas.microsoft.com/office/drawing/2014/main" id="{33782878-3F6E-4DDE-BD8A-06FF7F8AABA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/>
        </p:blipFill>
        <p:spPr>
          <a:xfrm>
            <a:off x="6256859" y="1313410"/>
            <a:ext cx="2648371" cy="1986278"/>
          </a:xfrm>
          <a:prstGeom prst="rect">
            <a:avLst/>
          </a:prstGeom>
        </p:spPr>
      </p:pic>
      <p:sp>
        <p:nvSpPr>
          <p:cNvPr id="61" name="Rectangle 57">
            <a:extLst>
              <a:ext uri="{FF2B5EF4-FFF2-40B4-BE49-F238E27FC236}">
                <a16:creationId xmlns:a16="http://schemas.microsoft.com/office/drawing/2014/main" id="{7AE95D8F-9825-4222-8846-E3461598CC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 bwMode="ltGray">
          <a:xfrm>
            <a:off x="378068" y="4633546"/>
            <a:ext cx="11438793" cy="1844256"/>
          </a:xfrm>
          <a:prstGeom prst="rect">
            <a:avLst/>
          </a:prstGeom>
          <a:solidFill>
            <a:srgbClr val="404040"/>
          </a:solidFill>
          <a:ln w="127000" cap="sq" cmpd="thinThick">
            <a:solidFill>
              <a:srgbClr val="40404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C5CBA78C-CC8C-40CA-A9A7-59702443654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27538" y="4756638"/>
            <a:ext cx="11139854" cy="930447"/>
          </a:xfrm>
        </p:spPr>
        <p:txBody>
          <a:bodyPr vert="horz" lIns="91440" tIns="45720" rIns="91440" bIns="45720" rtlCol="0" anchor="b">
            <a:normAutofit/>
          </a:bodyPr>
          <a:lstStyle/>
          <a:p>
            <a:pPr algn="ctr"/>
            <a:r>
              <a:rPr lang="en-US" sz="5400" b="1" dirty="0">
                <a:solidFill>
                  <a:srgbClr val="FFFFFF"/>
                </a:solidFill>
              </a:rPr>
              <a:t>Social Media Services</a:t>
            </a:r>
          </a:p>
        </p:txBody>
      </p:sp>
      <p:pic>
        <p:nvPicPr>
          <p:cNvPr id="17" name="Picture 16">
            <a:extLst>
              <a:ext uri="{FF2B5EF4-FFF2-40B4-BE49-F238E27FC236}">
                <a16:creationId xmlns:a16="http://schemas.microsoft.com/office/drawing/2014/main" id="{40914185-E3A1-4E4B-8B3C-F961E0B613A8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-3" b="31171"/>
          <a:stretch/>
        </p:blipFill>
        <p:spPr>
          <a:xfrm>
            <a:off x="3290143" y="1188987"/>
            <a:ext cx="2646677" cy="2235124"/>
          </a:xfrm>
          <a:prstGeom prst="rect">
            <a:avLst/>
          </a:prstGeom>
        </p:spPr>
      </p:pic>
      <p:cxnSp>
        <p:nvCxnSpPr>
          <p:cNvPr id="65" name="Straight Connector 59">
            <a:extLst>
              <a:ext uri="{FF2B5EF4-FFF2-40B4-BE49-F238E27FC236}">
                <a16:creationId xmlns:a16="http://schemas.microsoft.com/office/drawing/2014/main" id="{942B920A-73AD-402A-8EEF-B88E1A9398B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6097686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6" name="Straight Connector 61">
            <a:extLst>
              <a:ext uri="{FF2B5EF4-FFF2-40B4-BE49-F238E27FC236}">
                <a16:creationId xmlns:a16="http://schemas.microsoft.com/office/drawing/2014/main" id="{00C9EB70-BC82-414A-BF8D-AD7FC6727616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9066096" y="477749"/>
            <a:ext cx="0" cy="3657600"/>
          </a:xfrm>
          <a:prstGeom prst="line">
            <a:avLst/>
          </a:prstGeom>
          <a:ln w="101600" cmpd="dbl">
            <a:solidFill>
              <a:srgbClr val="59595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15" name="Picture 14" descr="A close up of a sign&#10;&#10;Description automatically generated">
            <a:extLst>
              <a:ext uri="{FF2B5EF4-FFF2-40B4-BE49-F238E27FC236}">
                <a16:creationId xmlns:a16="http://schemas.microsoft.com/office/drawing/2014/main" id="{D852E961-5C38-42D7-BAA1-91FBD5913950}"/>
              </a:ext>
            </a:extLst>
          </p:cNvPr>
          <p:cNvPicPr>
            <a:picLocks noChangeAspect="1"/>
          </p:cNvPicPr>
          <p:nvPr/>
        </p:nvPicPr>
        <p:blipFill rotWithShape="1"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966" r="-2" b="824"/>
          <a:stretch/>
        </p:blipFill>
        <p:spPr>
          <a:xfrm>
            <a:off x="9225269" y="1363452"/>
            <a:ext cx="2648372" cy="1930822"/>
          </a:xfrm>
          <a:prstGeom prst="rect">
            <a:avLst/>
          </a:prstGeom>
        </p:spPr>
      </p:pic>
      <p:cxnSp>
        <p:nvCxnSpPr>
          <p:cNvPr id="67" name="Straight Connector 63">
            <a:extLst>
              <a:ext uri="{FF2B5EF4-FFF2-40B4-BE49-F238E27FC236}">
                <a16:creationId xmlns:a16="http://schemas.microsoft.com/office/drawing/2014/main" id="{3217665F-0036-444A-8D4A-33AF36A36A4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CxnSpPr>
            <a:cxnSpLocks noGrp="1" noRot="1" noChangeAspect="1" noMove="1" noResize="1" noEditPoints="1" noAdjustHandles="1" noChangeArrowheads="1" noChangeShapeType="1"/>
          </p:cNvCxn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CxnSpPr>
        <p:spPr>
          <a:xfrm>
            <a:off x="2209800" y="5738691"/>
            <a:ext cx="7772400" cy="0"/>
          </a:xfrm>
          <a:prstGeom prst="line">
            <a:avLst/>
          </a:prstGeom>
          <a:ln w="22225">
            <a:solidFill>
              <a:srgbClr val="D9D9D9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5122" name="Picture 2" descr="C:\Users\Nancy Fazal\Desktop\download.png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8068" y="1513099"/>
            <a:ext cx="2562225" cy="17811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274232999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E001F36-6F14-48F5-8FF0-834FBC1D265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105818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i-FI" sz="5400" b="1" dirty="0" err="1"/>
              <a:t>Geo-tagged</a:t>
            </a:r>
            <a:r>
              <a:rPr lang="fi-FI" sz="5400" b="1" dirty="0"/>
              <a:t> Photo</a:t>
            </a:r>
          </a:p>
        </p:txBody>
      </p:sp>
      <p:pic>
        <p:nvPicPr>
          <p:cNvPr id="5" name="Content Placeholder 4">
            <a:extLst>
              <a:ext uri="{FF2B5EF4-FFF2-40B4-BE49-F238E27FC236}">
                <a16:creationId xmlns:a16="http://schemas.microsoft.com/office/drawing/2014/main" id="{10FC4F16-2BDB-48A7-9CD7-D2661291F9E4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47164" y="1423818"/>
            <a:ext cx="7366703" cy="5195346"/>
          </a:xfrm>
        </p:spPr>
      </p:pic>
      <p:sp>
        <p:nvSpPr>
          <p:cNvPr id="3" name="Speech Bubble: Rectangle with Corners Rounded 2">
            <a:extLst>
              <a:ext uri="{FF2B5EF4-FFF2-40B4-BE49-F238E27FC236}">
                <a16:creationId xmlns:a16="http://schemas.microsoft.com/office/drawing/2014/main" id="{32FF9689-4396-43BA-BB3A-EC096F21B78D}"/>
              </a:ext>
            </a:extLst>
          </p:cNvPr>
          <p:cNvSpPr/>
          <p:nvPr/>
        </p:nvSpPr>
        <p:spPr>
          <a:xfrm>
            <a:off x="4511039" y="1748789"/>
            <a:ext cx="2717074" cy="976449"/>
          </a:xfrm>
          <a:prstGeom prst="wedgeRoundRectCallout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r>
              <a:rPr lang="fi-FI" sz="2400" dirty="0" err="1">
                <a:solidFill>
                  <a:srgbClr val="FF0000"/>
                </a:solidFill>
              </a:rPr>
              <a:t>Latitude</a:t>
            </a:r>
            <a:r>
              <a:rPr lang="fi-FI" sz="2400" dirty="0">
                <a:solidFill>
                  <a:srgbClr val="FF0000"/>
                </a:solidFill>
              </a:rPr>
              <a:t>: 48.85906</a:t>
            </a:r>
          </a:p>
          <a:p>
            <a:r>
              <a:rPr lang="fi-FI" sz="2400" dirty="0" err="1">
                <a:solidFill>
                  <a:srgbClr val="FF0000"/>
                </a:solidFill>
              </a:rPr>
              <a:t>Longitude</a:t>
            </a:r>
            <a:r>
              <a:rPr lang="fi-FI" sz="2400" dirty="0">
                <a:solidFill>
                  <a:srgbClr val="FF0000"/>
                </a:solidFill>
              </a:rPr>
              <a:t>: 2.29486</a:t>
            </a:r>
          </a:p>
        </p:txBody>
      </p:sp>
      <p:sp>
        <p:nvSpPr>
          <p:cNvPr id="4" name="Arrow: Right 3">
            <a:extLst>
              <a:ext uri="{FF2B5EF4-FFF2-40B4-BE49-F238E27FC236}">
                <a16:creationId xmlns:a16="http://schemas.microsoft.com/office/drawing/2014/main" id="{4777B312-06CE-4B6F-93BB-1528D2464771}"/>
              </a:ext>
            </a:extLst>
          </p:cNvPr>
          <p:cNvSpPr/>
          <p:nvPr/>
        </p:nvSpPr>
        <p:spPr>
          <a:xfrm>
            <a:off x="3849185" y="2027959"/>
            <a:ext cx="661853" cy="156754"/>
          </a:xfrm>
          <a:prstGeom prst="rightArrow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13935946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90FB47D-4D40-46A2-A011-672CC37FAF2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sz="5400" b="1" dirty="0" err="1"/>
              <a:t>Problem</a:t>
            </a:r>
            <a:r>
              <a:rPr lang="fi-FI" sz="5400" b="1" dirty="0"/>
              <a:t> Definition</a:t>
            </a:r>
          </a:p>
        </p:txBody>
      </p:sp>
      <p:sp>
        <p:nvSpPr>
          <p:cNvPr id="6" name="Cylinder 5">
            <a:extLst>
              <a:ext uri="{FF2B5EF4-FFF2-40B4-BE49-F238E27FC236}">
                <a16:creationId xmlns:a16="http://schemas.microsoft.com/office/drawing/2014/main" id="{A2E35635-9E88-4BCD-A100-05294D0FBB03}"/>
              </a:ext>
            </a:extLst>
          </p:cNvPr>
          <p:cNvSpPr/>
          <p:nvPr/>
        </p:nvSpPr>
        <p:spPr>
          <a:xfrm>
            <a:off x="814315" y="2840106"/>
            <a:ext cx="1715590" cy="1429135"/>
          </a:xfrm>
          <a:prstGeom prst="can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000" b="1" dirty="0" err="1"/>
              <a:t>Geo-tagged</a:t>
            </a:r>
            <a:r>
              <a:rPr lang="fi-FI" sz="2000" b="1" dirty="0"/>
              <a:t> Social Media</a:t>
            </a:r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B108F056-5FFD-4228-A89F-D76DCA134A59}"/>
              </a:ext>
            </a:extLst>
          </p:cNvPr>
          <p:cNvSpPr/>
          <p:nvPr/>
        </p:nvSpPr>
        <p:spPr>
          <a:xfrm>
            <a:off x="3283191" y="3014543"/>
            <a:ext cx="2190203" cy="123503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fi-FI" sz="2000" b="1" dirty="0" err="1"/>
              <a:t>Locate</a:t>
            </a:r>
            <a:r>
              <a:rPr lang="fi-FI" sz="2000" b="1" dirty="0"/>
              <a:t> </a:t>
            </a:r>
            <a:r>
              <a:rPr lang="fi-FI" sz="2000" b="1" dirty="0" err="1"/>
              <a:t>Tourist</a:t>
            </a:r>
            <a:r>
              <a:rPr lang="fi-FI" sz="2000" b="1" dirty="0"/>
              <a:t> </a:t>
            </a:r>
            <a:r>
              <a:rPr lang="fi-FI" sz="2000" b="1" dirty="0" err="1"/>
              <a:t>Location</a:t>
            </a:r>
            <a:r>
              <a:rPr lang="fi-FI" sz="2000" b="1" dirty="0"/>
              <a:t> and </a:t>
            </a:r>
            <a:r>
              <a:rPr lang="fi-FI" sz="2000" b="1" dirty="0" err="1"/>
              <a:t>Build</a:t>
            </a:r>
            <a:r>
              <a:rPr lang="fi-FI" sz="2000" b="1" dirty="0"/>
              <a:t> </a:t>
            </a:r>
            <a:r>
              <a:rPr lang="fi-FI" sz="2000" b="1" dirty="0" err="1"/>
              <a:t>Traveling</a:t>
            </a:r>
            <a:r>
              <a:rPr lang="fi-FI" sz="2000" b="1" dirty="0"/>
              <a:t> </a:t>
            </a:r>
            <a:r>
              <a:rPr lang="fi-FI" sz="2000" b="1" dirty="0" err="1"/>
              <a:t>History</a:t>
            </a:r>
            <a:endParaRPr lang="fi-FI" sz="2000" b="1" dirty="0"/>
          </a:p>
        </p:txBody>
      </p:sp>
      <p:sp>
        <p:nvSpPr>
          <p:cNvPr id="16" name="Rectangle 15">
            <a:extLst>
              <a:ext uri="{FF2B5EF4-FFF2-40B4-BE49-F238E27FC236}">
                <a16:creationId xmlns:a16="http://schemas.microsoft.com/office/drawing/2014/main" id="{DC63E2A2-4C0B-4146-A49D-1C3C69100DC3}"/>
              </a:ext>
            </a:extLst>
          </p:cNvPr>
          <p:cNvSpPr/>
          <p:nvPr/>
        </p:nvSpPr>
        <p:spPr>
          <a:xfrm>
            <a:off x="6226680" y="3008525"/>
            <a:ext cx="2190203" cy="123503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  <a:p>
            <a:pPr algn="ctr"/>
            <a:r>
              <a:rPr lang="fi-FI" sz="2000" b="1" dirty="0" err="1"/>
              <a:t>Derive</a:t>
            </a:r>
            <a:r>
              <a:rPr lang="fi-FI" sz="2000" b="1" dirty="0"/>
              <a:t> Travel </a:t>
            </a:r>
            <a:r>
              <a:rPr lang="fi-FI" sz="2000" b="1" dirty="0" err="1"/>
              <a:t>Preferences</a:t>
            </a:r>
            <a:endParaRPr lang="fi-FI" sz="2000" b="1" dirty="0"/>
          </a:p>
          <a:p>
            <a:pPr algn="ctr"/>
            <a:endParaRPr lang="fi-FI" dirty="0"/>
          </a:p>
        </p:txBody>
      </p:sp>
      <p:sp>
        <p:nvSpPr>
          <p:cNvPr id="17" name="Rectangle 16">
            <a:extLst>
              <a:ext uri="{FF2B5EF4-FFF2-40B4-BE49-F238E27FC236}">
                <a16:creationId xmlns:a16="http://schemas.microsoft.com/office/drawing/2014/main" id="{AD6F87A9-B551-4586-8455-D7A014575669}"/>
              </a:ext>
            </a:extLst>
          </p:cNvPr>
          <p:cNvSpPr/>
          <p:nvPr/>
        </p:nvSpPr>
        <p:spPr>
          <a:xfrm>
            <a:off x="9170169" y="2992934"/>
            <a:ext cx="2190203" cy="1235033"/>
          </a:xfrm>
          <a:prstGeom prst="rect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  <a:p>
            <a:pPr algn="ctr"/>
            <a:r>
              <a:rPr lang="fi-FI" sz="2000" b="1" dirty="0" err="1"/>
              <a:t>Recommend</a:t>
            </a:r>
            <a:r>
              <a:rPr lang="fi-FI" sz="2000" b="1" dirty="0"/>
              <a:t> New </a:t>
            </a:r>
            <a:r>
              <a:rPr lang="fi-FI" sz="2000" b="1" dirty="0" err="1"/>
              <a:t>Places</a:t>
            </a:r>
            <a:endParaRPr lang="fi-FI" sz="2000" b="1" dirty="0"/>
          </a:p>
          <a:p>
            <a:pPr algn="ctr"/>
            <a:endParaRPr lang="fi-FI" dirty="0"/>
          </a:p>
        </p:txBody>
      </p:sp>
      <p:sp>
        <p:nvSpPr>
          <p:cNvPr id="18" name="Arrow: Right 17">
            <a:extLst>
              <a:ext uri="{FF2B5EF4-FFF2-40B4-BE49-F238E27FC236}">
                <a16:creationId xmlns:a16="http://schemas.microsoft.com/office/drawing/2014/main" id="{8118B9F0-5B6E-46A1-A438-B0925514840D}"/>
              </a:ext>
            </a:extLst>
          </p:cNvPr>
          <p:cNvSpPr/>
          <p:nvPr/>
        </p:nvSpPr>
        <p:spPr>
          <a:xfrm>
            <a:off x="2529905" y="3533138"/>
            <a:ext cx="753286" cy="166642"/>
          </a:xfrm>
          <a:prstGeom prst="righ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19" name="Arrow: Right 18">
            <a:extLst>
              <a:ext uri="{FF2B5EF4-FFF2-40B4-BE49-F238E27FC236}">
                <a16:creationId xmlns:a16="http://schemas.microsoft.com/office/drawing/2014/main" id="{978B09CF-7BC5-4554-8729-16401BE98D52}"/>
              </a:ext>
            </a:extLst>
          </p:cNvPr>
          <p:cNvSpPr/>
          <p:nvPr/>
        </p:nvSpPr>
        <p:spPr>
          <a:xfrm>
            <a:off x="8416883" y="3459400"/>
            <a:ext cx="753286" cy="166642"/>
          </a:xfrm>
          <a:prstGeom prst="righ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  <p:sp>
        <p:nvSpPr>
          <p:cNvPr id="20" name="Arrow: Right 19">
            <a:extLst>
              <a:ext uri="{FF2B5EF4-FFF2-40B4-BE49-F238E27FC236}">
                <a16:creationId xmlns:a16="http://schemas.microsoft.com/office/drawing/2014/main" id="{C71627FB-6156-4D84-AD58-3D9B63156945}"/>
              </a:ext>
            </a:extLst>
          </p:cNvPr>
          <p:cNvSpPr/>
          <p:nvPr/>
        </p:nvSpPr>
        <p:spPr>
          <a:xfrm>
            <a:off x="5473394" y="3527130"/>
            <a:ext cx="753286" cy="166642"/>
          </a:xfrm>
          <a:prstGeom prst="rightArrow">
            <a:avLst/>
          </a:prstGeom>
          <a:solidFill>
            <a:schemeClr val="accent1">
              <a:lumMod val="50000"/>
            </a:schemeClr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/>
          </a:p>
        </p:txBody>
      </p:sp>
    </p:spTree>
    <p:extLst>
      <p:ext uri="{BB962C8B-B14F-4D97-AF65-F5344CB8AC3E}">
        <p14:creationId xmlns:p14="http://schemas.microsoft.com/office/powerpoint/2010/main" val="227654537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C965D539-DA41-4C1B-A8BC-D69390FBC74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14400" y="377914"/>
            <a:ext cx="10670796" cy="809334"/>
          </a:xfrm>
        </p:spPr>
        <p:txBody>
          <a:bodyPr>
            <a:noAutofit/>
          </a:bodyPr>
          <a:lstStyle/>
          <a:p>
            <a:pPr algn="ctr"/>
            <a:r>
              <a:rPr lang="fi-FI" sz="4800" b="1" dirty="0" err="1"/>
              <a:t>Location-based</a:t>
            </a:r>
            <a:r>
              <a:rPr lang="fi-FI" sz="4800" b="1" dirty="0"/>
              <a:t> Social Networks (LBSN)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DB5326F5-6356-489B-A225-2437ED6BF2D6}"/>
              </a:ext>
            </a:extLst>
          </p:cNvPr>
          <p:cNvSpPr txBox="1"/>
          <p:nvPr/>
        </p:nvSpPr>
        <p:spPr>
          <a:xfrm>
            <a:off x="5975758" y="6581001"/>
            <a:ext cx="6216242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/>
              <a:t>http://geoawesomeness.com/wp-content/uploads/2012/11/location-based-social-networks.jpg</a:t>
            </a:r>
          </a:p>
        </p:txBody>
      </p:sp>
      <p:pic>
        <p:nvPicPr>
          <p:cNvPr id="10" name="Content Placeholder 9">
            <a:extLst>
              <a:ext uri="{FF2B5EF4-FFF2-40B4-BE49-F238E27FC236}">
                <a16:creationId xmlns:a16="http://schemas.microsoft.com/office/drawing/2014/main" id="{4B18B2BA-07E4-44C5-95F1-CBBADB0C6DAB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65027" y="1215909"/>
            <a:ext cx="7702491" cy="5308485"/>
          </a:xfrm>
          <a:prstGeom prst="rect">
            <a:avLst/>
          </a:prstGeom>
          <a:solidFill>
            <a:srgbClr val="FFFFFF">
              <a:shade val="85000"/>
            </a:srgbClr>
          </a:solidFill>
          <a:ln w="190500" cap="rnd">
            <a:solidFill>
              <a:srgbClr val="FFFFFF"/>
            </a:solidFill>
          </a:ln>
          <a:effectLst>
            <a:outerShdw blurRad="50000" algn="tl" rotWithShape="0">
              <a:srgbClr val="000000">
                <a:alpha val="41000"/>
              </a:srgbClr>
            </a:outerShdw>
          </a:effectLst>
          <a:scene3d>
            <a:camera prst="orthographicFront"/>
            <a:lightRig rig="twoPt" dir="t">
              <a:rot lat="0" lon="0" rev="7800000"/>
            </a:lightRig>
          </a:scene3d>
          <a:sp3d contourW="6350">
            <a:bevelT w="50800" h="16510"/>
            <a:contourClr>
              <a:srgbClr val="C0C0C0"/>
            </a:contourClr>
          </a:sp3d>
        </p:spPr>
      </p:pic>
    </p:spTree>
    <p:extLst>
      <p:ext uri="{BB962C8B-B14F-4D97-AF65-F5344CB8AC3E}">
        <p14:creationId xmlns:p14="http://schemas.microsoft.com/office/powerpoint/2010/main" val="919360786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0714018C-AE5F-4D30-82FA-AB986CB34C1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333102" y="150454"/>
            <a:ext cx="11362510" cy="1124041"/>
          </a:xfrm>
        </p:spPr>
        <p:txBody>
          <a:bodyPr>
            <a:noAutofit/>
          </a:bodyPr>
          <a:lstStyle/>
          <a:p>
            <a:pPr algn="ctr"/>
            <a:r>
              <a:rPr lang="fi-FI" sz="4800" b="1" dirty="0" err="1"/>
              <a:t>Tourists</a:t>
            </a:r>
            <a:r>
              <a:rPr lang="fi-FI" sz="4800" b="1" dirty="0"/>
              <a:t> </a:t>
            </a:r>
            <a:r>
              <a:rPr lang="fi-FI" sz="4800" b="1" dirty="0" err="1"/>
              <a:t>location</a:t>
            </a:r>
            <a:r>
              <a:rPr lang="fi-FI" sz="4800" b="1" dirty="0"/>
              <a:t> recommendation </a:t>
            </a:r>
            <a:r>
              <a:rPr lang="fi-FI" sz="4800" b="1" dirty="0" err="1"/>
              <a:t>system</a:t>
            </a:r>
            <a:endParaRPr lang="fi-FI" sz="4800" b="1" dirty="0"/>
          </a:p>
        </p:txBody>
      </p:sp>
      <p:pic>
        <p:nvPicPr>
          <p:cNvPr id="10" name="Picture 9" descr="A close up of a logo&#10;&#10;Description automatically generated">
            <a:extLst>
              <a:ext uri="{FF2B5EF4-FFF2-40B4-BE49-F238E27FC236}">
                <a16:creationId xmlns:a16="http://schemas.microsoft.com/office/drawing/2014/main" id="{445DE844-892B-4BBA-B173-D36E75061238}"/>
              </a:ext>
            </a:extLst>
          </p:cNvPr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17083" y="5350672"/>
            <a:ext cx="571206" cy="928209"/>
          </a:xfrm>
          <a:prstGeom prst="rect">
            <a:avLst/>
          </a:prstGeom>
        </p:spPr>
      </p:pic>
      <p:pic>
        <p:nvPicPr>
          <p:cNvPr id="14" name="Content Placeholder 13">
            <a:extLst>
              <a:ext uri="{FF2B5EF4-FFF2-40B4-BE49-F238E27FC236}">
                <a16:creationId xmlns:a16="http://schemas.microsoft.com/office/drawing/2014/main" id="{5A248E23-D13E-47ED-A8D8-506E9ED5984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85759" y="1538254"/>
            <a:ext cx="3744968" cy="5150372"/>
          </a:xfrm>
        </p:spPr>
      </p:pic>
      <p:pic>
        <p:nvPicPr>
          <p:cNvPr id="16" name="Picture 15" descr="A screenshot of a cell phone&#10;&#10;Description automatically generated">
            <a:extLst>
              <a:ext uri="{FF2B5EF4-FFF2-40B4-BE49-F238E27FC236}">
                <a16:creationId xmlns:a16="http://schemas.microsoft.com/office/drawing/2014/main" id="{B420F1B0-0D61-42EA-9E64-F408E5A1D162}"/>
              </a:ext>
            </a:extLst>
          </p:cNvPr>
          <p:cNvPicPr>
            <a:picLocks noChangeAspect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761491" y="1645920"/>
            <a:ext cx="1815578" cy="3393339"/>
          </a:xfrm>
          <a:prstGeom prst="rect">
            <a:avLst/>
          </a:prstGeom>
        </p:spPr>
      </p:pic>
      <p:pic>
        <p:nvPicPr>
          <p:cNvPr id="32" name="Picture 31" descr="A screenshot of a cell phone&#10;&#10;Description automatically generated">
            <a:extLst>
              <a:ext uri="{FF2B5EF4-FFF2-40B4-BE49-F238E27FC236}">
                <a16:creationId xmlns:a16="http://schemas.microsoft.com/office/drawing/2014/main" id="{C357176B-68BF-467A-9E34-8C3A56EF7E47}"/>
              </a:ext>
            </a:extLst>
          </p:cNvPr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577069" y="1645920"/>
            <a:ext cx="3618826" cy="506162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615287448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95724071-AC7B-4A67-934B-CD7F907458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4573"/>
            <a:ext cx="12192000" cy="185587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B73956-49EE-45FA-8BB8-91A181A97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i-FI" sz="5400" b="1" dirty="0">
                <a:solidFill>
                  <a:schemeClr val="bg1"/>
                </a:solidFill>
              </a:rPr>
              <a:t>Discover Locations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lvl="0" indent="0">
              <a:lnSpc>
                <a:spcPct val="150000"/>
              </a:lnSpc>
              <a:buNone/>
            </a:pPr>
            <a:endParaRPr lang="fi-FI" dirty="0"/>
          </a:p>
          <a:p>
            <a:pPr>
              <a:lnSpc>
                <a:spcPct val="150000"/>
              </a:lnSpc>
            </a:pPr>
            <a:r>
              <a:rPr lang="fi-FI" sz="3600" dirty="0"/>
              <a:t>Cluster photos geographically</a:t>
            </a:r>
          </a:p>
          <a:p>
            <a:pPr>
              <a:lnSpc>
                <a:spcPct val="150000"/>
              </a:lnSpc>
            </a:pPr>
            <a:r>
              <a:rPr lang="fi-FI" sz="3600" dirty="0"/>
              <a:t>DBSCAN (</a:t>
            </a:r>
            <a:r>
              <a:rPr lang="en-US" sz="3600" dirty="0">
                <a:solidFill>
                  <a:srgbClr val="FF0000"/>
                </a:solidFill>
              </a:rPr>
              <a:t>D</a:t>
            </a:r>
            <a:r>
              <a:rPr lang="en-US" sz="3600" dirty="0"/>
              <a:t>ensity-</a:t>
            </a:r>
            <a:r>
              <a:rPr lang="en-US" sz="3600" dirty="0">
                <a:solidFill>
                  <a:srgbClr val="FF0000"/>
                </a:solidFill>
              </a:rPr>
              <a:t>b</a:t>
            </a:r>
            <a:r>
              <a:rPr lang="en-US" sz="3600" dirty="0"/>
              <a:t>ased </a:t>
            </a:r>
            <a:r>
              <a:rPr lang="en-US" sz="3600" dirty="0">
                <a:solidFill>
                  <a:srgbClr val="FF0000"/>
                </a:solidFill>
              </a:rPr>
              <a:t>s</a:t>
            </a:r>
            <a:r>
              <a:rPr lang="en-US" sz="3600" dirty="0"/>
              <a:t>patial </a:t>
            </a:r>
            <a:r>
              <a:rPr lang="en-US" sz="3600" dirty="0">
                <a:solidFill>
                  <a:srgbClr val="FF0000"/>
                </a:solidFill>
              </a:rPr>
              <a:t>c</a:t>
            </a:r>
            <a:r>
              <a:rPr lang="en-US" sz="3600" dirty="0"/>
              <a:t>lustering of </a:t>
            </a:r>
            <a:r>
              <a:rPr lang="en-US" sz="3600" dirty="0">
                <a:solidFill>
                  <a:srgbClr val="FF0000"/>
                </a:solidFill>
              </a:rPr>
              <a:t>a</a:t>
            </a:r>
            <a:r>
              <a:rPr lang="en-US" sz="3600" dirty="0"/>
              <a:t>pplications with </a:t>
            </a:r>
            <a:r>
              <a:rPr lang="en-US" sz="3600" dirty="0">
                <a:solidFill>
                  <a:srgbClr val="FF0000"/>
                </a:solidFill>
              </a:rPr>
              <a:t>n</a:t>
            </a:r>
            <a:r>
              <a:rPr lang="en-US" sz="3600" dirty="0"/>
              <a:t>oise</a:t>
            </a:r>
            <a:r>
              <a:rPr lang="fi-FI" sz="3600" dirty="0"/>
              <a:t>)</a:t>
            </a:r>
            <a:endParaRPr lang="en-US" sz="3600" dirty="0"/>
          </a:p>
          <a:p>
            <a:pPr marL="0" indent="0">
              <a:buNone/>
            </a:pPr>
            <a:endParaRPr lang="en-US" sz="3600" dirty="0"/>
          </a:p>
          <a:p>
            <a:endParaRPr lang="fi-FI" sz="3600" dirty="0"/>
          </a:p>
          <a:p>
            <a:pPr marL="0" indent="0">
              <a:buNone/>
            </a:pPr>
            <a:endParaRPr lang="fi-FI" sz="3600" dirty="0"/>
          </a:p>
        </p:txBody>
      </p:sp>
    </p:spTree>
    <p:extLst>
      <p:ext uri="{BB962C8B-B14F-4D97-AF65-F5344CB8AC3E}">
        <p14:creationId xmlns:p14="http://schemas.microsoft.com/office/powerpoint/2010/main" val="1885096745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95724071-AC7B-4A67-934B-CD7F907458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4573"/>
            <a:ext cx="12192000" cy="185587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B1E5FE-2E1B-484F-B412-0F4830170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54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Semantic Enrichment</a:t>
            </a:r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1D56A13F-B59A-41E5-9028-B67E0F2634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933338125"/>
              </p:ext>
            </p:extLst>
          </p:nvPr>
        </p:nvGraphicFramePr>
        <p:xfrm>
          <a:off x="736962" y="2029237"/>
          <a:ext cx="10718074" cy="3992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208522585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tint val="95000"/>
            <a:satMod val="170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9">
            <a:extLst>
              <a:ext uri="{FF2B5EF4-FFF2-40B4-BE49-F238E27FC236}">
                <a16:creationId xmlns:a16="http://schemas.microsoft.com/office/drawing/2014/main" id="{95724071-AC7B-4A67-934B-CD7F907458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4573"/>
            <a:ext cx="12192000" cy="185587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B2B73956-49EE-45FA-8BB8-91A181A975D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i-FI" sz="5400" b="1" dirty="0" err="1">
                <a:solidFill>
                  <a:schemeClr val="bg1"/>
                </a:solidFill>
              </a:rPr>
              <a:t>Location</a:t>
            </a:r>
            <a:r>
              <a:rPr lang="fi-FI" sz="5400" b="1" dirty="0">
                <a:solidFill>
                  <a:schemeClr val="bg1"/>
                </a:solidFill>
              </a:rPr>
              <a:t> and </a:t>
            </a:r>
            <a:r>
              <a:rPr lang="fi-FI" sz="5400" b="1" dirty="0" err="1">
                <a:solidFill>
                  <a:schemeClr val="bg1"/>
                </a:solidFill>
              </a:rPr>
              <a:t>User’s</a:t>
            </a:r>
            <a:r>
              <a:rPr lang="fi-FI" sz="5400" b="1" dirty="0">
                <a:solidFill>
                  <a:schemeClr val="bg1"/>
                </a:solidFill>
              </a:rPr>
              <a:t> </a:t>
            </a:r>
            <a:r>
              <a:rPr lang="fi-FI" sz="5400" b="1" dirty="0" err="1">
                <a:solidFill>
                  <a:schemeClr val="bg1"/>
                </a:solidFill>
              </a:rPr>
              <a:t>Profiling</a:t>
            </a:r>
            <a:endParaRPr lang="fi-FI" sz="5400" b="1" dirty="0">
              <a:solidFill>
                <a:schemeClr val="bg1"/>
              </a:solidFill>
            </a:endParaRP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C13A6F1B-23ED-4907-8066-EFB6CB206B42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994238347"/>
              </p:ext>
            </p:extLst>
          </p:nvPr>
        </p:nvGraphicFramePr>
        <p:xfrm>
          <a:off x="838200" y="2500291"/>
          <a:ext cx="10515600" cy="3676671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31196472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33108" y="355398"/>
            <a:ext cx="10925783" cy="1325563"/>
          </a:xfrm>
        </p:spPr>
        <p:txBody>
          <a:bodyPr>
            <a:noAutofit/>
          </a:bodyPr>
          <a:lstStyle/>
          <a:p>
            <a:pPr algn="ctr"/>
            <a:r>
              <a:rPr lang="fi-FI" sz="5400" b="1" dirty="0">
                <a:solidFill>
                  <a:srgbClr val="002060"/>
                </a:solidFill>
              </a:rPr>
              <a:t>Model User Preference and Similarities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0250" y="1825625"/>
            <a:ext cx="11573301" cy="4351338"/>
          </a:xfrm>
        </p:spPr>
        <p:txBody>
          <a:bodyPr>
            <a:noAutofit/>
          </a:bodyPr>
          <a:lstStyle/>
          <a:p>
            <a:pPr>
              <a:lnSpc>
                <a:spcPct val="200000"/>
              </a:lnSpc>
            </a:pPr>
            <a:r>
              <a:rPr lang="en-US" dirty="0"/>
              <a:t>Analyze Photos geo-location information to model user’s similarity</a:t>
            </a:r>
          </a:p>
          <a:p>
            <a:pPr>
              <a:lnSpc>
                <a:spcPct val="250000"/>
              </a:lnSpc>
            </a:pPr>
            <a:r>
              <a:rPr lang="en-US" dirty="0"/>
              <a:t>Kernel Density Estimation to model user’s travel preference</a:t>
            </a:r>
          </a:p>
          <a:p>
            <a:pPr>
              <a:lnSpc>
                <a:spcPct val="250000"/>
              </a:lnSpc>
            </a:pPr>
            <a:r>
              <a:rPr lang="en-US" dirty="0" err="1"/>
              <a:t>Kullback-Leibler</a:t>
            </a:r>
            <a:r>
              <a:rPr lang="en-US" dirty="0"/>
              <a:t>  Divergence to calculate similarity between users</a:t>
            </a:r>
          </a:p>
        </p:txBody>
      </p:sp>
    </p:spTree>
    <p:extLst>
      <p:ext uri="{BB962C8B-B14F-4D97-AF65-F5344CB8AC3E}">
        <p14:creationId xmlns:p14="http://schemas.microsoft.com/office/powerpoint/2010/main" val="2107443029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sz="5400" b="1" dirty="0">
                <a:solidFill>
                  <a:srgbClr val="002060"/>
                </a:solidFill>
              </a:rPr>
              <a:t>Data set  Acquisition</a:t>
            </a:r>
            <a:endParaRPr lang="en-US" sz="54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573206" y="1825625"/>
            <a:ext cx="11109278" cy="4351338"/>
          </a:xfrm>
        </p:spPr>
        <p:txBody>
          <a:bodyPr>
            <a:normAutofit/>
          </a:bodyPr>
          <a:lstStyle/>
          <a:p>
            <a:pPr lvl="0">
              <a:lnSpc>
                <a:spcPct val="200000"/>
              </a:lnSpc>
            </a:pPr>
            <a:r>
              <a:rPr lang="en-US" dirty="0"/>
              <a:t>1,376,886 photographs with spatial and temporal context (Flickr API)</a:t>
            </a:r>
          </a:p>
          <a:p>
            <a:pPr>
              <a:lnSpc>
                <a:spcPct val="200000"/>
              </a:lnSpc>
            </a:pPr>
            <a:r>
              <a:rPr lang="en-US" dirty="0"/>
              <a:t>Eight different cities of China (Name of cities in different languages)</a:t>
            </a:r>
          </a:p>
          <a:p>
            <a:pPr lvl="0">
              <a:lnSpc>
                <a:spcPct val="200000"/>
              </a:lnSpc>
            </a:pPr>
            <a:r>
              <a:rPr lang="en-US" dirty="0"/>
              <a:t>Between January 01, 2000 and November 17, 2013</a:t>
            </a:r>
          </a:p>
          <a:p>
            <a:pPr marL="0" indent="0">
              <a:buNone/>
            </a:pPr>
            <a:endParaRPr lang="en-US" dirty="0"/>
          </a:p>
          <a:p>
            <a:pPr lvl="0"/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576020308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2BDA09AC-FA0D-46C1-B438-E98CE2319EC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>
            <a:normAutofit/>
          </a:bodyPr>
          <a:lstStyle/>
          <a:p>
            <a:pPr algn="ctr"/>
            <a:r>
              <a:rPr lang="fi-FI" sz="5400" b="1" dirty="0">
                <a:solidFill>
                  <a:srgbClr val="002060"/>
                </a:solidFill>
              </a:rPr>
              <a:t>Data set Summary</a:t>
            </a:r>
          </a:p>
        </p:txBody>
      </p:sp>
      <p:pic>
        <p:nvPicPr>
          <p:cNvPr id="3" name="Picture 2">
            <a:extLst>
              <a:ext uri="{FF2B5EF4-FFF2-40B4-BE49-F238E27FC236}">
                <a16:creationId xmlns:a16="http://schemas.microsoft.com/office/drawing/2014/main" id="{528C526E-7A4F-4B7E-90AE-ADA3D60B0540}"/>
              </a:ext>
            </a:extLst>
          </p:cNvPr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008909" y="1496051"/>
            <a:ext cx="8203070" cy="493736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964424883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ED8969F2-195E-4461-9FC3-07CB6E65537A}"/>
              </a:ext>
            </a:extLst>
          </p:cNvPr>
          <p:cNvSpPr>
            <a:spLocks noGrp="1"/>
          </p:cNvSpPr>
          <p:nvPr>
            <p:ph idx="4294967295"/>
          </p:nvPr>
        </p:nvSpPr>
        <p:spPr>
          <a:xfrm>
            <a:off x="914400" y="1764665"/>
            <a:ext cx="10515600" cy="4351338"/>
          </a:xfrm>
        </p:spPr>
        <p:txBody>
          <a:bodyPr>
            <a:normAutofit/>
          </a:bodyPr>
          <a:lstStyle/>
          <a:p>
            <a:pPr marL="0" indent="0">
              <a:buNone/>
            </a:pPr>
            <a:endParaRPr lang="fi-FI" sz="6600" b="1" dirty="0"/>
          </a:p>
          <a:p>
            <a:pPr marL="0" indent="0" algn="ctr">
              <a:buNone/>
            </a:pPr>
            <a:r>
              <a:rPr lang="fi-FI" sz="6600" b="1" dirty="0">
                <a:solidFill>
                  <a:srgbClr val="002060"/>
                </a:solidFill>
              </a:rPr>
              <a:t>Performance Comparison</a:t>
            </a:r>
            <a:endParaRPr lang="fi-FI" sz="6600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1391110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4351DFE5-F63D-4BE0-BDA9-E3EB88F01AA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355601" y="0"/>
            <a:ext cx="11480494" cy="2753936"/>
          </a:xfrm>
          <a:prstGeom prst="rect">
            <a:avLst/>
          </a:prstGeom>
          <a:gradFill>
            <a:gsLst>
              <a:gs pos="0">
                <a:schemeClr val="accent1">
                  <a:lumMod val="90000"/>
                </a:schemeClr>
              </a:gs>
              <a:gs pos="25000">
                <a:schemeClr val="accent1">
                  <a:lumMod val="90000"/>
                </a:schemeClr>
              </a:gs>
              <a:gs pos="94000">
                <a:schemeClr val="bg2">
                  <a:lumMod val="25000"/>
                </a:schemeClr>
              </a:gs>
              <a:gs pos="100000">
                <a:schemeClr val="bg2">
                  <a:lumMod val="25000"/>
                </a:schemeClr>
              </a:gs>
            </a:gsLst>
            <a:lin ang="4200000" scaled="0"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3AA16612-ACD2-4A16-8F2B-4514FD6BF28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PicPr>
            <a:picLocks noGrp="1" noRot="1" noChangeAspect="1" noMove="1" noResize="1" noEditPoints="1" noAdjustHandles="1" noChangeArrowheads="1" noChangeShapeType="1" noCrop="1"/>
          </p:cNvPic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2192000" cy="6858000"/>
          </a:xfrm>
          <a:prstGeom prst="rect">
            <a:avLst/>
          </a:prstGeom>
        </p:spPr>
      </p:pic>
      <p:sp>
        <p:nvSpPr>
          <p:cNvPr id="2" name="Title 1">
            <a:extLst>
              <a:ext uri="{FF2B5EF4-FFF2-40B4-BE49-F238E27FC236}">
                <a16:creationId xmlns:a16="http://schemas.microsoft.com/office/drawing/2014/main" id="{1CE28382-67E6-498C-89FF-64C4990E43B7}"/>
              </a:ext>
            </a:extLst>
          </p:cNvPr>
          <p:cNvSpPr>
            <a:spLocks noGrp="1"/>
          </p:cNvSpPr>
          <p:nvPr>
            <p:ph type="ctrTitle"/>
          </p:nvPr>
        </p:nvSpPr>
        <p:spPr>
          <a:xfrm>
            <a:off x="1179074" y="868243"/>
            <a:ext cx="9833548" cy="1325563"/>
          </a:xfr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z="5400" b="1" kern="1200" dirty="0">
                <a:solidFill>
                  <a:srgbClr val="FFFFFF"/>
                </a:solidFill>
                <a:latin typeface="+mj-lt"/>
                <a:ea typeface="+mj-ea"/>
                <a:cs typeface="+mj-cs"/>
              </a:rPr>
              <a:t>Baseline Methods</a:t>
            </a: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82B570CF-31B1-461E-A33A-FE0E5736C42C}"/>
              </a:ext>
            </a:extLst>
          </p:cNvPr>
          <p:cNvSpPr>
            <a:spLocks noGrp="1"/>
          </p:cNvSpPr>
          <p:nvPr>
            <p:ph type="subTitle" idx="1"/>
          </p:nvPr>
        </p:nvSpPr>
        <p:spPr>
          <a:xfrm>
            <a:off x="1179226" y="2598417"/>
            <a:ext cx="9833548" cy="3664881"/>
          </a:xfrm>
        </p:spPr>
        <p:txBody>
          <a:bodyPr vert="horz" lIns="91440" tIns="45720" rIns="91440" bIns="45720" rtlCol="0">
            <a:noAutofit/>
          </a:bodyPr>
          <a:lstStyle/>
          <a:p>
            <a:pPr indent="-2286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Popularity Rank (PR)</a:t>
            </a:r>
          </a:p>
          <a:p>
            <a:pPr indent="-2286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Collaborative Filtering Rank (CFR)</a:t>
            </a:r>
          </a:p>
          <a:p>
            <a:pPr indent="-2286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Classic Rank (CLR)</a:t>
            </a:r>
          </a:p>
          <a:p>
            <a:pPr indent="-2286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Personalized Context Method</a:t>
            </a:r>
          </a:p>
          <a:p>
            <a:pPr indent="-228600" algn="l">
              <a:lnSpc>
                <a:spcPct val="150000"/>
              </a:lnSpc>
              <a:buFont typeface="Arial" panose="020B0604020202020204" pitchFamily="34" charset="0"/>
              <a:buChar char="•"/>
            </a:pPr>
            <a:r>
              <a:rPr lang="en-US" sz="2800" dirty="0">
                <a:solidFill>
                  <a:srgbClr val="000000"/>
                </a:solidFill>
              </a:rPr>
              <a:t>Context Rank </a:t>
            </a:r>
            <a:r>
              <a:rPr lang="en-US" sz="2800" dirty="0">
                <a:solidFill>
                  <a:srgbClr val="FF0000"/>
                </a:solidFill>
              </a:rPr>
              <a:t>(Proposed Method)</a:t>
            </a:r>
          </a:p>
        </p:txBody>
      </p:sp>
    </p:spTree>
    <p:extLst>
      <p:ext uri="{BB962C8B-B14F-4D97-AF65-F5344CB8AC3E}">
        <p14:creationId xmlns:p14="http://schemas.microsoft.com/office/powerpoint/2010/main" val="3518167017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52A31C-CA25-4EC2-BCED-272D8B60C6A2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fi-FI" sz="4800" b="1" dirty="0"/>
              <a:t>Time </a:t>
            </a:r>
            <a:r>
              <a:rPr lang="fi-FI" sz="4800" b="1" dirty="0" err="1"/>
              <a:t>Consuming</a:t>
            </a:r>
            <a:r>
              <a:rPr lang="fi-FI" sz="4800" b="1" dirty="0"/>
              <a:t> </a:t>
            </a:r>
            <a:r>
              <a:rPr lang="fi-FI" sz="4800" b="1" dirty="0" err="1"/>
              <a:t>Computation</a:t>
            </a:r>
            <a:r>
              <a:rPr lang="fi-FI" sz="4800" b="1" dirty="0"/>
              <a:t> </a:t>
            </a:r>
            <a:r>
              <a:rPr lang="fi-FI" sz="4800" b="1" dirty="0" err="1"/>
              <a:t>Prediction</a:t>
            </a:r>
            <a:endParaRPr lang="fi-FI" sz="4800" b="1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42197" y="1405196"/>
            <a:ext cx="9389660" cy="463607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5964072" y="6195240"/>
            <a:ext cx="151490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/>
              <a:t>Methods</a:t>
            </a:r>
          </a:p>
        </p:txBody>
      </p:sp>
      <p:sp>
        <p:nvSpPr>
          <p:cNvPr id="7" name="Rectangle 6"/>
          <p:cNvSpPr/>
          <p:nvPr/>
        </p:nvSpPr>
        <p:spPr>
          <a:xfrm>
            <a:off x="9485194" y="5500048"/>
            <a:ext cx="1446663" cy="50027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TextBox 8"/>
          <p:cNvSpPr txBox="1"/>
          <p:nvPr/>
        </p:nvSpPr>
        <p:spPr>
          <a:xfrm>
            <a:off x="9253183" y="5415549"/>
            <a:ext cx="15285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1600" b="1" dirty="0"/>
              <a:t>Context Rank     (Proposed)</a:t>
            </a:r>
          </a:p>
        </p:txBody>
      </p:sp>
    </p:spTree>
    <p:extLst>
      <p:ext uri="{BB962C8B-B14F-4D97-AF65-F5344CB8AC3E}">
        <p14:creationId xmlns:p14="http://schemas.microsoft.com/office/powerpoint/2010/main" val="3956825777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932C39D-F3F7-4A37-8043-1C16E02B32F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486561" y="365125"/>
            <a:ext cx="10867239" cy="1044225"/>
          </a:xfrm>
        </p:spPr>
        <p:txBody>
          <a:bodyPr>
            <a:noAutofit/>
          </a:bodyPr>
          <a:lstStyle/>
          <a:p>
            <a:pPr algn="ctr"/>
            <a:r>
              <a:rPr lang="fi-FI" sz="4800" b="1" dirty="0" err="1"/>
              <a:t>Location-based</a:t>
            </a:r>
            <a:r>
              <a:rPr lang="fi-FI" sz="4800" b="1" dirty="0"/>
              <a:t> Social Networks (LBSN)</a:t>
            </a:r>
            <a:endParaRPr lang="fi-FI" sz="4800" dirty="0"/>
          </a:p>
        </p:txBody>
      </p:sp>
      <p:pic>
        <p:nvPicPr>
          <p:cNvPr id="4" name="Content Placeholder 9">
            <a:extLst>
              <a:ext uri="{FF2B5EF4-FFF2-40B4-BE49-F238E27FC236}">
                <a16:creationId xmlns:a16="http://schemas.microsoft.com/office/drawing/2014/main" id="{B1FBDF42-63A7-4BFA-BB9D-D672356C74B2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alphaModFix amt="20000"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29241" y="1365104"/>
            <a:ext cx="7333518" cy="5127771"/>
          </a:xfrm>
          <a:prstGeom prst="rect">
            <a:avLst/>
          </a:prstGeom>
          <a:ln>
            <a:noFill/>
          </a:ln>
          <a:effectLst>
            <a:outerShdw blurRad="190500" algn="tl" rotWithShape="0">
              <a:srgbClr val="000000">
                <a:alpha val="70000"/>
              </a:srgbClr>
            </a:outerShdw>
          </a:effectLst>
        </p:spPr>
      </p:pic>
      <p:pic>
        <p:nvPicPr>
          <p:cNvPr id="7" name="Picture 6">
            <a:extLst>
              <a:ext uri="{FF2B5EF4-FFF2-40B4-BE49-F238E27FC236}">
                <a16:creationId xmlns:a16="http://schemas.microsoft.com/office/drawing/2014/main" id="{12DF6A9E-C455-4A3D-B8AE-4BC3885A34AF}"/>
              </a:ext>
            </a:extLst>
          </p:cNvPr>
          <p:cNvPicPr>
            <a:picLocks noChangeAspect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0026" r="9690"/>
          <a:stretch/>
        </p:blipFill>
        <p:spPr>
          <a:xfrm>
            <a:off x="736756" y="2152546"/>
            <a:ext cx="3650551" cy="2544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pic>
        <p:nvPicPr>
          <p:cNvPr id="11" name="Picture 10" descr="A close up of a device&#10;&#10;Description automatically generated">
            <a:extLst>
              <a:ext uri="{FF2B5EF4-FFF2-40B4-BE49-F238E27FC236}">
                <a16:creationId xmlns:a16="http://schemas.microsoft.com/office/drawing/2014/main" id="{341C4C48-2698-4F0E-AAED-87CEC026B95D}"/>
              </a:ext>
            </a:extLst>
          </p:cNvPr>
          <p:cNvPicPr>
            <a:picLocks noChangeAspect="1"/>
          </p:cNvPicPr>
          <p:nvPr/>
        </p:nvPicPr>
        <p:blipFill rotWithShape="1"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4138" b="4534"/>
          <a:stretch/>
        </p:blipFill>
        <p:spPr>
          <a:xfrm>
            <a:off x="7438721" y="2152546"/>
            <a:ext cx="3714762" cy="2544478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  <p:sp>
        <p:nvSpPr>
          <p:cNvPr id="22" name="TextBox 21">
            <a:extLst>
              <a:ext uri="{FF2B5EF4-FFF2-40B4-BE49-F238E27FC236}">
                <a16:creationId xmlns:a16="http://schemas.microsoft.com/office/drawing/2014/main" id="{B029BA98-B032-4C77-B4A6-E44C53EFC6DA}"/>
              </a:ext>
            </a:extLst>
          </p:cNvPr>
          <p:cNvSpPr txBox="1"/>
          <p:nvPr/>
        </p:nvSpPr>
        <p:spPr>
          <a:xfrm>
            <a:off x="10195420" y="6492875"/>
            <a:ext cx="185955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1200" dirty="0"/>
              <a:t>https://www.google.com/</a:t>
            </a:r>
          </a:p>
        </p:txBody>
      </p:sp>
      <p:cxnSp>
        <p:nvCxnSpPr>
          <p:cNvPr id="5" name="Straight Connector 4"/>
          <p:cNvCxnSpPr/>
          <p:nvPr/>
        </p:nvCxnSpPr>
        <p:spPr>
          <a:xfrm>
            <a:off x="4387307" y="3424785"/>
            <a:ext cx="3023129" cy="0"/>
          </a:xfrm>
          <a:prstGeom prst="line">
            <a:avLst/>
          </a:prstGeom>
          <a:ln w="22225">
            <a:solidFill>
              <a:srgbClr val="FF0000"/>
            </a:solidFill>
            <a:prstDash val="sysDash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243411193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140A2DD-4B00-4710-89D6-7C77957298A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b="1" dirty="0"/>
              <a:t>MAP (</a:t>
            </a:r>
            <a:r>
              <a:rPr lang="fi-FI" b="1" dirty="0" err="1">
                <a:solidFill>
                  <a:srgbClr val="FF0000"/>
                </a:solidFill>
              </a:rPr>
              <a:t>M</a:t>
            </a:r>
            <a:r>
              <a:rPr lang="fi-FI" b="1" dirty="0" err="1"/>
              <a:t>ean</a:t>
            </a:r>
            <a:r>
              <a:rPr lang="fi-FI" b="1" dirty="0"/>
              <a:t> </a:t>
            </a:r>
            <a:r>
              <a:rPr lang="fi-FI" b="1" dirty="0" err="1">
                <a:solidFill>
                  <a:srgbClr val="FF0000"/>
                </a:solidFill>
              </a:rPr>
              <a:t>A</a:t>
            </a:r>
            <a:r>
              <a:rPr lang="fi-FI" b="1" dirty="0" err="1"/>
              <a:t>verage</a:t>
            </a:r>
            <a:r>
              <a:rPr lang="fi-FI" b="1" dirty="0"/>
              <a:t> </a:t>
            </a:r>
            <a:r>
              <a:rPr lang="fi-FI" b="1" dirty="0">
                <a:solidFill>
                  <a:srgbClr val="FF0000"/>
                </a:solidFill>
              </a:rPr>
              <a:t>P</a:t>
            </a:r>
            <a:r>
              <a:rPr lang="fi-FI" b="1" dirty="0"/>
              <a:t>recision) Comparison</a:t>
            </a:r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356" y="1619265"/>
            <a:ext cx="10112991" cy="47936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13758096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4F20BE-2B46-4DBD-B263-C896C64EE41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fi-FI" b="1" dirty="0"/>
              <a:t>MRR (</a:t>
            </a:r>
            <a:r>
              <a:rPr lang="fi-FI" b="1" dirty="0" err="1">
                <a:solidFill>
                  <a:srgbClr val="FF0000"/>
                </a:solidFill>
              </a:rPr>
              <a:t>M</a:t>
            </a:r>
            <a:r>
              <a:rPr lang="fi-FI" b="1" dirty="0" err="1"/>
              <a:t>ean</a:t>
            </a:r>
            <a:r>
              <a:rPr lang="fi-FI" b="1" dirty="0"/>
              <a:t> </a:t>
            </a:r>
            <a:r>
              <a:rPr lang="fi-FI" b="1" dirty="0" err="1">
                <a:solidFill>
                  <a:srgbClr val="FF0000"/>
                </a:solidFill>
              </a:rPr>
              <a:t>R</a:t>
            </a:r>
            <a:r>
              <a:rPr lang="fi-FI" b="1" dirty="0" err="1"/>
              <a:t>eciprocal</a:t>
            </a:r>
            <a:r>
              <a:rPr lang="fi-FI" b="1" dirty="0"/>
              <a:t> </a:t>
            </a:r>
            <a:r>
              <a:rPr lang="fi-FI" b="1" dirty="0">
                <a:solidFill>
                  <a:srgbClr val="FF0000"/>
                </a:solidFill>
              </a:rPr>
              <a:t>R</a:t>
            </a:r>
            <a:r>
              <a:rPr lang="fi-FI" b="1" dirty="0"/>
              <a:t>ank) Comparison</a:t>
            </a:r>
            <a:endParaRPr lang="fi-FI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59809" y="1624083"/>
            <a:ext cx="10536071" cy="50091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790477008"/>
      </p:ext>
    </p:extLst>
  </p:cSld>
  <p:clrMapOvr>
    <a:masterClrMapping/>
  </p:clrMapOvr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757744B-BCD7-4869-A54A-2EE3D3B5B9F0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pPr algn="ctr"/>
            <a:r>
              <a:rPr lang="fi-FI" sz="5400" b="1" dirty="0" err="1">
                <a:solidFill>
                  <a:srgbClr val="002060"/>
                </a:solidFill>
              </a:rPr>
              <a:t>Conclusion</a:t>
            </a:r>
            <a:endParaRPr lang="fi-FI" sz="5400" b="1" dirty="0">
              <a:solidFill>
                <a:srgbClr val="002060"/>
              </a:solidFill>
            </a:endParaRPr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49BAF8C2-6680-44B7-8B5D-8C633A8ED34B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fi-FI" dirty="0" err="1"/>
              <a:t>Better</a:t>
            </a:r>
            <a:r>
              <a:rPr lang="fi-FI" dirty="0"/>
              <a:t> </a:t>
            </a:r>
            <a:r>
              <a:rPr lang="fi-FI" dirty="0" err="1"/>
              <a:t>recommendations</a:t>
            </a:r>
            <a:r>
              <a:rPr lang="fi-FI" dirty="0"/>
              <a:t> and </a:t>
            </a:r>
            <a:r>
              <a:rPr lang="fi-FI" dirty="0" err="1"/>
              <a:t>Prediction</a:t>
            </a:r>
            <a:endParaRPr lang="fi-FI" dirty="0"/>
          </a:p>
          <a:p>
            <a:pPr marL="0" indent="0">
              <a:buNone/>
            </a:pPr>
            <a:endParaRPr lang="fi-FI" dirty="0"/>
          </a:p>
          <a:p>
            <a:r>
              <a:rPr lang="fi-FI" dirty="0"/>
              <a:t>Short and </a:t>
            </a:r>
            <a:r>
              <a:rPr lang="fi-FI" dirty="0" err="1"/>
              <a:t>targeted</a:t>
            </a:r>
            <a:r>
              <a:rPr lang="fi-FI" dirty="0"/>
              <a:t> </a:t>
            </a:r>
            <a:r>
              <a:rPr lang="fi-FI" dirty="0" err="1"/>
              <a:t>visits</a:t>
            </a:r>
            <a:r>
              <a:rPr lang="fi-FI" dirty="0"/>
              <a:t> </a:t>
            </a:r>
            <a:r>
              <a:rPr lang="fi-FI" dirty="0" err="1"/>
              <a:t>are</a:t>
            </a:r>
            <a:r>
              <a:rPr lang="fi-FI" dirty="0"/>
              <a:t>  </a:t>
            </a:r>
            <a:r>
              <a:rPr lang="fi-FI" dirty="0" err="1"/>
              <a:t>easier</a:t>
            </a:r>
            <a:r>
              <a:rPr lang="fi-FI" dirty="0"/>
              <a:t> to </a:t>
            </a:r>
            <a:r>
              <a:rPr lang="fi-FI" dirty="0" err="1"/>
              <a:t>predict</a:t>
            </a:r>
            <a:r>
              <a:rPr lang="fi-FI" dirty="0"/>
              <a:t> </a:t>
            </a:r>
            <a:r>
              <a:rPr lang="fi-FI" dirty="0" err="1"/>
              <a:t>using</a:t>
            </a:r>
            <a:r>
              <a:rPr lang="fi-FI" dirty="0"/>
              <a:t> </a:t>
            </a:r>
            <a:r>
              <a:rPr lang="fi-FI" dirty="0" err="1"/>
              <a:t>methods</a:t>
            </a:r>
            <a:r>
              <a:rPr lang="fi-FI" dirty="0"/>
              <a:t> </a:t>
            </a:r>
            <a:r>
              <a:rPr lang="fi-FI" dirty="0" err="1"/>
              <a:t>based</a:t>
            </a:r>
            <a:r>
              <a:rPr lang="fi-FI" dirty="0"/>
              <a:t> on Popularity.</a:t>
            </a:r>
          </a:p>
          <a:p>
            <a:pPr marL="0" indent="0">
              <a:buNone/>
            </a:pPr>
            <a:endParaRPr lang="fi-FI" dirty="0"/>
          </a:p>
          <a:p>
            <a:r>
              <a:rPr lang="fi-FI" dirty="0"/>
              <a:t>Collaborative filtering Methods ease in long tourist visits.</a:t>
            </a:r>
          </a:p>
          <a:p>
            <a:endParaRPr lang="fi-FI" dirty="0"/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994030738"/>
      </p:ext>
    </p:extLst>
  </p:cSld>
  <p:clrMapOvr>
    <a:masterClrMapping/>
  </p:clrMapOvr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889EBBE9-4AB9-49AD-AAAF-2D15141B3135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fi-FI"/>
          </a:p>
        </p:txBody>
      </p:sp>
      <p:sp>
        <p:nvSpPr>
          <p:cNvPr id="3" name="Content Placeholder 2">
            <a:extLst>
              <a:ext uri="{FF2B5EF4-FFF2-40B4-BE49-F238E27FC236}">
                <a16:creationId xmlns:a16="http://schemas.microsoft.com/office/drawing/2014/main" id="{595A076E-14F2-4D9C-8054-C82FF1F7C7ED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pPr marL="0" indent="0" algn="ctr">
              <a:buNone/>
            </a:pPr>
            <a:endParaRPr lang="fi-FI" sz="6000" dirty="0"/>
          </a:p>
          <a:p>
            <a:pPr marL="0" indent="0" algn="ctr">
              <a:buNone/>
            </a:pPr>
            <a:r>
              <a:rPr lang="fi-FI" sz="6600" dirty="0" err="1"/>
              <a:t>Thank</a:t>
            </a:r>
            <a:r>
              <a:rPr lang="fi-FI" sz="6600" dirty="0"/>
              <a:t> </a:t>
            </a:r>
            <a:r>
              <a:rPr lang="fi-FI" sz="6600" dirty="0" err="1"/>
              <a:t>You</a:t>
            </a:r>
            <a:r>
              <a:rPr lang="fi-FI" sz="6600" dirty="0"/>
              <a:t>!</a:t>
            </a:r>
          </a:p>
        </p:txBody>
      </p:sp>
      <p:pic>
        <p:nvPicPr>
          <p:cNvPr id="4" name="Picture 2" descr="UEF">
            <a:extLst>
              <a:ext uri="{FF2B5EF4-FFF2-40B4-BE49-F238E27FC236}">
                <a16:creationId xmlns:a16="http://schemas.microsoft.com/office/drawing/2014/main" id="{ADB169E0-3A4E-49F9-97AB-EB841647529A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14912" y="4911725"/>
            <a:ext cx="2162175" cy="14001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973581137"/>
      </p:ext>
    </p:extLst>
  </p:cSld>
  <p:clrMapOvr>
    <a:masterClrMapping/>
  </p:clrMapOvr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65A748A9-213E-431D-BEFC-C73C09DFC95D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ctr"/>
            <a:r>
              <a:rPr lang="fi-FI" sz="4800" b="1" dirty="0" err="1">
                <a:solidFill>
                  <a:srgbClr val="002060"/>
                </a:solidFill>
              </a:rPr>
              <a:t>Model</a:t>
            </a:r>
            <a:r>
              <a:rPr lang="fi-FI" sz="4800" b="1" dirty="0">
                <a:solidFill>
                  <a:srgbClr val="002060"/>
                </a:solidFill>
              </a:rPr>
              <a:t> User </a:t>
            </a:r>
            <a:r>
              <a:rPr lang="fi-FI" sz="4800" b="1" dirty="0" err="1">
                <a:solidFill>
                  <a:srgbClr val="002060"/>
                </a:solidFill>
              </a:rPr>
              <a:t>Preference</a:t>
            </a:r>
            <a:r>
              <a:rPr lang="fi-FI" sz="4800" b="1" dirty="0">
                <a:solidFill>
                  <a:srgbClr val="002060"/>
                </a:solidFill>
              </a:rPr>
              <a:t> and </a:t>
            </a:r>
            <a:r>
              <a:rPr lang="fi-FI" sz="4800" b="1" dirty="0" err="1">
                <a:solidFill>
                  <a:srgbClr val="002060"/>
                </a:solidFill>
              </a:rPr>
              <a:t>Similarities</a:t>
            </a:r>
            <a:endParaRPr lang="fi-FI" sz="4800" b="1" dirty="0">
              <a:solidFill>
                <a:srgbClr val="002060"/>
              </a:solidFill>
            </a:endParaRPr>
          </a:p>
        </p:txBody>
      </p:sp>
      <p:sp>
        <p:nvSpPr>
          <p:cNvPr id="6" name="Content Placeholder 5">
            <a:extLst>
              <a:ext uri="{FF2B5EF4-FFF2-40B4-BE49-F238E27FC236}">
                <a16:creationId xmlns:a16="http://schemas.microsoft.com/office/drawing/2014/main" id="{81EF8758-8B66-44F1-BD5D-3B8A12BC4A53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r>
              <a:rPr lang="fi-FI" dirty="0"/>
              <a:t>User </a:t>
            </a:r>
            <a:r>
              <a:rPr lang="fi-FI" dirty="0" err="1"/>
              <a:t>u’s</a:t>
            </a:r>
            <a:r>
              <a:rPr lang="fi-FI" dirty="0"/>
              <a:t> </a:t>
            </a:r>
            <a:r>
              <a:rPr lang="fi-FI" dirty="0" err="1"/>
              <a:t>travel</a:t>
            </a:r>
            <a:r>
              <a:rPr lang="fi-FI" dirty="0"/>
              <a:t> </a:t>
            </a:r>
            <a:r>
              <a:rPr lang="fi-FI" dirty="0" err="1"/>
              <a:t>performance</a:t>
            </a:r>
            <a:r>
              <a:rPr lang="fi-FI" dirty="0"/>
              <a:t>:</a:t>
            </a:r>
          </a:p>
          <a:p>
            <a:pPr marL="0" indent="0">
              <a:buNone/>
            </a:pPr>
            <a:endParaRPr lang="fi-FI" dirty="0"/>
          </a:p>
          <a:p>
            <a:pPr marL="0" indent="0">
              <a:buNone/>
            </a:pPr>
            <a:endParaRPr lang="fi-FI" dirty="0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49794BD8-800E-4718-8A25-EAAD846CD8C9}"/>
              </a:ext>
            </a:extLst>
          </p:cNvPr>
          <p:cNvSpPr/>
          <p:nvPr/>
        </p:nvSpPr>
        <p:spPr>
          <a:xfrm>
            <a:off x="946425" y="4362276"/>
            <a:ext cx="389561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fi-FI" sz="2800" dirty="0" err="1"/>
              <a:t>Similarity</a:t>
            </a:r>
            <a:r>
              <a:rPr lang="fi-FI" sz="2800" dirty="0"/>
              <a:t> </a:t>
            </a:r>
            <a:r>
              <a:rPr lang="fi-FI" sz="2800" dirty="0" err="1"/>
              <a:t>between</a:t>
            </a:r>
            <a:r>
              <a:rPr lang="fi-FI" sz="2800" dirty="0"/>
              <a:t> </a:t>
            </a:r>
            <a:r>
              <a:rPr lang="fi-FI" sz="2800" dirty="0" err="1"/>
              <a:t>Users</a:t>
            </a:r>
            <a:r>
              <a:rPr lang="fi-FI" sz="2800" dirty="0"/>
              <a:t>:</a:t>
            </a:r>
          </a:p>
        </p:txBody>
      </p:sp>
      <p:pic>
        <p:nvPicPr>
          <p:cNvPr id="8194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67456" y="2538482"/>
            <a:ext cx="5191736" cy="15978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81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60969" y="5117909"/>
            <a:ext cx="10516654" cy="114372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73262457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" name="Rectangle 18">
            <a:extLst>
              <a:ext uri="{FF2B5EF4-FFF2-40B4-BE49-F238E27FC236}">
                <a16:creationId xmlns:a16="http://schemas.microsoft.com/office/drawing/2014/main" id="{95724071-AC7B-4A67-934B-CD7F9074580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-4573"/>
            <a:ext cx="12192000" cy="1855871"/>
          </a:xfrm>
          <a:prstGeom prst="rect">
            <a:avLst/>
          </a:prstGeom>
          <a:solidFill>
            <a:schemeClr val="tx1">
              <a:lumMod val="85000"/>
              <a:lumOff val="1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16B1E5FE-2E1B-484F-B412-0F48301709F3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</p:spPr>
        <p:txBody>
          <a:bodyPr vert="horz" lIns="91440" tIns="45720" rIns="91440" bIns="45720" rtlCol="0">
            <a:normAutofit/>
          </a:bodyPr>
          <a:lstStyle/>
          <a:p>
            <a:pPr algn="ctr"/>
            <a:r>
              <a:rPr lang="en-US" sz="5400" b="1" kern="1200" dirty="0">
                <a:solidFill>
                  <a:schemeClr val="bg1"/>
                </a:solidFill>
                <a:latin typeface="+mj-lt"/>
                <a:ea typeface="+mj-ea"/>
                <a:cs typeface="+mj-cs"/>
              </a:rPr>
              <a:t>Semantic Enrichment</a:t>
            </a:r>
          </a:p>
        </p:txBody>
      </p:sp>
      <p:graphicFrame>
        <p:nvGraphicFramePr>
          <p:cNvPr id="14" name="Content Placeholder 2">
            <a:extLst>
              <a:ext uri="{FF2B5EF4-FFF2-40B4-BE49-F238E27FC236}">
                <a16:creationId xmlns:a16="http://schemas.microsoft.com/office/drawing/2014/main" id="{1D56A13F-B59A-41E5-9028-B67E0F263440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157753333"/>
              </p:ext>
            </p:extLst>
          </p:nvPr>
        </p:nvGraphicFramePr>
        <p:xfrm>
          <a:off x="635727" y="2500291"/>
          <a:ext cx="10718074" cy="3992584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3535910513"/>
      </p:ext>
    </p:extLst>
  </p:cSld>
  <p:clrMapOvr>
    <a:masterClrMapping/>
  </p:clrMapOvr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: Shape 9">
            <a:extLst>
              <a:ext uri="{FF2B5EF4-FFF2-40B4-BE49-F238E27FC236}">
                <a16:creationId xmlns:a16="http://schemas.microsoft.com/office/drawing/2014/main" id="{46C2E80F-49A6-4372-B103-219D417A55E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84096" y="470925"/>
            <a:ext cx="4381009" cy="5892104"/>
          </a:xfrm>
          <a:custGeom>
            <a:avLst/>
            <a:gdLst>
              <a:gd name="connsiteX0" fmla="*/ 0 w 4381009"/>
              <a:gd name="connsiteY0" fmla="*/ 0 h 5892104"/>
              <a:gd name="connsiteX1" fmla="*/ 4157628 w 4381009"/>
              <a:gd name="connsiteY1" fmla="*/ 0 h 5892104"/>
              <a:gd name="connsiteX2" fmla="*/ 4169302 w 4381009"/>
              <a:gd name="connsiteY2" fmla="*/ 68659 h 5892104"/>
              <a:gd name="connsiteX3" fmla="*/ 4191571 w 4381009"/>
              <a:gd name="connsiteY3" fmla="*/ 205472 h 5892104"/>
              <a:gd name="connsiteX4" fmla="*/ 4213368 w 4381009"/>
              <a:gd name="connsiteY4" fmla="*/ 342890 h 5892104"/>
              <a:gd name="connsiteX5" fmla="*/ 4232030 w 4381009"/>
              <a:gd name="connsiteY5" fmla="*/ 480913 h 5892104"/>
              <a:gd name="connsiteX6" fmla="*/ 4250848 w 4381009"/>
              <a:gd name="connsiteY6" fmla="*/ 618332 h 5892104"/>
              <a:gd name="connsiteX7" fmla="*/ 4268412 w 4381009"/>
              <a:gd name="connsiteY7" fmla="*/ 756355 h 5892104"/>
              <a:gd name="connsiteX8" fmla="*/ 4283467 w 4381009"/>
              <a:gd name="connsiteY8" fmla="*/ 892563 h 5892104"/>
              <a:gd name="connsiteX9" fmla="*/ 4297737 w 4381009"/>
              <a:gd name="connsiteY9" fmla="*/ 1030587 h 5892104"/>
              <a:gd name="connsiteX10" fmla="*/ 4310754 w 4381009"/>
              <a:gd name="connsiteY10" fmla="*/ 1168005 h 5892104"/>
              <a:gd name="connsiteX11" fmla="*/ 4322045 w 4381009"/>
              <a:gd name="connsiteY11" fmla="*/ 1303002 h 5892104"/>
              <a:gd name="connsiteX12" fmla="*/ 4333336 w 4381009"/>
              <a:gd name="connsiteY12" fmla="*/ 1439815 h 5892104"/>
              <a:gd name="connsiteX13" fmla="*/ 4342745 w 4381009"/>
              <a:gd name="connsiteY13" fmla="*/ 1574812 h 5892104"/>
              <a:gd name="connsiteX14" fmla="*/ 4350115 w 4381009"/>
              <a:gd name="connsiteY14" fmla="*/ 1709808 h 5892104"/>
              <a:gd name="connsiteX15" fmla="*/ 4357799 w 4381009"/>
              <a:gd name="connsiteY15" fmla="*/ 1844200 h 5892104"/>
              <a:gd name="connsiteX16" fmla="*/ 4364229 w 4381009"/>
              <a:gd name="connsiteY16" fmla="*/ 1977381 h 5892104"/>
              <a:gd name="connsiteX17" fmla="*/ 4368777 w 4381009"/>
              <a:gd name="connsiteY17" fmla="*/ 2109351 h 5892104"/>
              <a:gd name="connsiteX18" fmla="*/ 4372697 w 4381009"/>
              <a:gd name="connsiteY18" fmla="*/ 2241321 h 5892104"/>
              <a:gd name="connsiteX19" fmla="*/ 4376461 w 4381009"/>
              <a:gd name="connsiteY19" fmla="*/ 2372080 h 5892104"/>
              <a:gd name="connsiteX20" fmla="*/ 4378186 w 4381009"/>
              <a:gd name="connsiteY20" fmla="*/ 2501023 h 5892104"/>
              <a:gd name="connsiteX21" fmla="*/ 4380068 w 4381009"/>
              <a:gd name="connsiteY21" fmla="*/ 2629966 h 5892104"/>
              <a:gd name="connsiteX22" fmla="*/ 4381009 w 4381009"/>
              <a:gd name="connsiteY22" fmla="*/ 2757093 h 5892104"/>
              <a:gd name="connsiteX23" fmla="*/ 4380068 w 4381009"/>
              <a:gd name="connsiteY23" fmla="*/ 2883010 h 5892104"/>
              <a:gd name="connsiteX24" fmla="*/ 4380068 w 4381009"/>
              <a:gd name="connsiteY24" fmla="*/ 3007715 h 5892104"/>
              <a:gd name="connsiteX25" fmla="*/ 4378186 w 4381009"/>
              <a:gd name="connsiteY25" fmla="*/ 3131210 h 5892104"/>
              <a:gd name="connsiteX26" fmla="*/ 4375363 w 4381009"/>
              <a:gd name="connsiteY26" fmla="*/ 3252283 h 5892104"/>
              <a:gd name="connsiteX27" fmla="*/ 4372697 w 4381009"/>
              <a:gd name="connsiteY27" fmla="*/ 3372146 h 5892104"/>
              <a:gd name="connsiteX28" fmla="*/ 4369718 w 4381009"/>
              <a:gd name="connsiteY28" fmla="*/ 3489587 h 5892104"/>
              <a:gd name="connsiteX29" fmla="*/ 4365170 w 4381009"/>
              <a:gd name="connsiteY29" fmla="*/ 3606423 h 5892104"/>
              <a:gd name="connsiteX30" fmla="*/ 4360309 w 4381009"/>
              <a:gd name="connsiteY30" fmla="*/ 3721443 h 5892104"/>
              <a:gd name="connsiteX31" fmla="*/ 4355918 w 4381009"/>
              <a:gd name="connsiteY31" fmla="*/ 3834041 h 5892104"/>
              <a:gd name="connsiteX32" fmla="*/ 4343529 w 4381009"/>
              <a:gd name="connsiteY32" fmla="*/ 4053789 h 5892104"/>
              <a:gd name="connsiteX33" fmla="*/ 4330356 w 4381009"/>
              <a:gd name="connsiteY33" fmla="*/ 4264457 h 5892104"/>
              <a:gd name="connsiteX34" fmla="*/ 4316556 w 4381009"/>
              <a:gd name="connsiteY34" fmla="*/ 4466650 h 5892104"/>
              <a:gd name="connsiteX35" fmla="*/ 4301344 w 4381009"/>
              <a:gd name="connsiteY35" fmla="*/ 4657946 h 5892104"/>
              <a:gd name="connsiteX36" fmla="*/ 4285506 w 4381009"/>
              <a:gd name="connsiteY36" fmla="*/ 4840767 h 5892104"/>
              <a:gd name="connsiteX37" fmla="*/ 4268412 w 4381009"/>
              <a:gd name="connsiteY37" fmla="*/ 5010269 h 5892104"/>
              <a:gd name="connsiteX38" fmla="*/ 4251633 w 4381009"/>
              <a:gd name="connsiteY38" fmla="*/ 5169481 h 5892104"/>
              <a:gd name="connsiteX39" fmla="*/ 4234853 w 4381009"/>
              <a:gd name="connsiteY39" fmla="*/ 5315980 h 5892104"/>
              <a:gd name="connsiteX40" fmla="*/ 4219014 w 4381009"/>
              <a:gd name="connsiteY40" fmla="*/ 5450371 h 5892104"/>
              <a:gd name="connsiteX41" fmla="*/ 4203959 w 4381009"/>
              <a:gd name="connsiteY41" fmla="*/ 5569628 h 5892104"/>
              <a:gd name="connsiteX42" fmla="*/ 4189689 w 4381009"/>
              <a:gd name="connsiteY42" fmla="*/ 5677384 h 5892104"/>
              <a:gd name="connsiteX43" fmla="*/ 4177770 w 4381009"/>
              <a:gd name="connsiteY43" fmla="*/ 5768189 h 5892104"/>
              <a:gd name="connsiteX44" fmla="*/ 4166479 w 4381009"/>
              <a:gd name="connsiteY44" fmla="*/ 5844465 h 5892104"/>
              <a:gd name="connsiteX45" fmla="*/ 4159132 w 4381009"/>
              <a:gd name="connsiteY45" fmla="*/ 5892104 h 5892104"/>
              <a:gd name="connsiteX46" fmla="*/ 0 w 4381009"/>
              <a:gd name="connsiteY46" fmla="*/ 5892104 h 5892104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  <a:cxn ang="0">
                <a:pos x="connsiteX18" y="connsiteY18"/>
              </a:cxn>
              <a:cxn ang="0">
                <a:pos x="connsiteX19" y="connsiteY19"/>
              </a:cxn>
              <a:cxn ang="0">
                <a:pos x="connsiteX20" y="connsiteY20"/>
              </a:cxn>
              <a:cxn ang="0">
                <a:pos x="connsiteX21" y="connsiteY21"/>
              </a:cxn>
              <a:cxn ang="0">
                <a:pos x="connsiteX22" y="connsiteY22"/>
              </a:cxn>
              <a:cxn ang="0">
                <a:pos x="connsiteX23" y="connsiteY23"/>
              </a:cxn>
              <a:cxn ang="0">
                <a:pos x="connsiteX24" y="connsiteY24"/>
              </a:cxn>
              <a:cxn ang="0">
                <a:pos x="connsiteX25" y="connsiteY25"/>
              </a:cxn>
              <a:cxn ang="0">
                <a:pos x="connsiteX26" y="connsiteY26"/>
              </a:cxn>
              <a:cxn ang="0">
                <a:pos x="connsiteX27" y="connsiteY27"/>
              </a:cxn>
              <a:cxn ang="0">
                <a:pos x="connsiteX28" y="connsiteY28"/>
              </a:cxn>
              <a:cxn ang="0">
                <a:pos x="connsiteX29" y="connsiteY29"/>
              </a:cxn>
              <a:cxn ang="0">
                <a:pos x="connsiteX30" y="connsiteY30"/>
              </a:cxn>
              <a:cxn ang="0">
                <a:pos x="connsiteX31" y="connsiteY31"/>
              </a:cxn>
              <a:cxn ang="0">
                <a:pos x="connsiteX32" y="connsiteY32"/>
              </a:cxn>
              <a:cxn ang="0">
                <a:pos x="connsiteX33" y="connsiteY33"/>
              </a:cxn>
              <a:cxn ang="0">
                <a:pos x="connsiteX34" y="connsiteY34"/>
              </a:cxn>
              <a:cxn ang="0">
                <a:pos x="connsiteX35" y="connsiteY35"/>
              </a:cxn>
              <a:cxn ang="0">
                <a:pos x="connsiteX36" y="connsiteY36"/>
              </a:cxn>
              <a:cxn ang="0">
                <a:pos x="connsiteX37" y="connsiteY37"/>
              </a:cxn>
              <a:cxn ang="0">
                <a:pos x="connsiteX38" y="connsiteY38"/>
              </a:cxn>
              <a:cxn ang="0">
                <a:pos x="connsiteX39" y="connsiteY39"/>
              </a:cxn>
              <a:cxn ang="0">
                <a:pos x="connsiteX40" y="connsiteY40"/>
              </a:cxn>
              <a:cxn ang="0">
                <a:pos x="connsiteX41" y="connsiteY41"/>
              </a:cxn>
              <a:cxn ang="0">
                <a:pos x="connsiteX42" y="connsiteY42"/>
              </a:cxn>
              <a:cxn ang="0">
                <a:pos x="connsiteX43" y="connsiteY43"/>
              </a:cxn>
              <a:cxn ang="0">
                <a:pos x="connsiteX44" y="connsiteY44"/>
              </a:cxn>
              <a:cxn ang="0">
                <a:pos x="connsiteX45" y="connsiteY45"/>
              </a:cxn>
              <a:cxn ang="0">
                <a:pos x="connsiteX46" y="connsiteY46"/>
              </a:cxn>
            </a:cxnLst>
            <a:rect l="l" t="t" r="r" b="b"/>
            <a:pathLst>
              <a:path w="4381009" h="5892104">
                <a:moveTo>
                  <a:pt x="0" y="0"/>
                </a:moveTo>
                <a:lnTo>
                  <a:pt x="4157628" y="0"/>
                </a:lnTo>
                <a:lnTo>
                  <a:pt x="4169302" y="68659"/>
                </a:lnTo>
                <a:lnTo>
                  <a:pt x="4191571" y="205472"/>
                </a:lnTo>
                <a:lnTo>
                  <a:pt x="4213368" y="342890"/>
                </a:lnTo>
                <a:lnTo>
                  <a:pt x="4232030" y="480913"/>
                </a:lnTo>
                <a:lnTo>
                  <a:pt x="4250848" y="618332"/>
                </a:lnTo>
                <a:lnTo>
                  <a:pt x="4268412" y="756355"/>
                </a:lnTo>
                <a:lnTo>
                  <a:pt x="4283467" y="892563"/>
                </a:lnTo>
                <a:lnTo>
                  <a:pt x="4297737" y="1030587"/>
                </a:lnTo>
                <a:lnTo>
                  <a:pt x="4310754" y="1168005"/>
                </a:lnTo>
                <a:lnTo>
                  <a:pt x="4322045" y="1303002"/>
                </a:lnTo>
                <a:lnTo>
                  <a:pt x="4333336" y="1439815"/>
                </a:lnTo>
                <a:lnTo>
                  <a:pt x="4342745" y="1574812"/>
                </a:lnTo>
                <a:lnTo>
                  <a:pt x="4350115" y="1709808"/>
                </a:lnTo>
                <a:lnTo>
                  <a:pt x="4357799" y="1844200"/>
                </a:lnTo>
                <a:lnTo>
                  <a:pt x="4364229" y="1977381"/>
                </a:lnTo>
                <a:lnTo>
                  <a:pt x="4368777" y="2109351"/>
                </a:lnTo>
                <a:lnTo>
                  <a:pt x="4372697" y="2241321"/>
                </a:lnTo>
                <a:lnTo>
                  <a:pt x="4376461" y="2372080"/>
                </a:lnTo>
                <a:lnTo>
                  <a:pt x="4378186" y="2501023"/>
                </a:lnTo>
                <a:lnTo>
                  <a:pt x="4380068" y="2629966"/>
                </a:lnTo>
                <a:lnTo>
                  <a:pt x="4381009" y="2757093"/>
                </a:lnTo>
                <a:lnTo>
                  <a:pt x="4380068" y="2883010"/>
                </a:lnTo>
                <a:lnTo>
                  <a:pt x="4380068" y="3007715"/>
                </a:lnTo>
                <a:lnTo>
                  <a:pt x="4378186" y="3131210"/>
                </a:lnTo>
                <a:lnTo>
                  <a:pt x="4375363" y="3252283"/>
                </a:lnTo>
                <a:lnTo>
                  <a:pt x="4372697" y="3372146"/>
                </a:lnTo>
                <a:lnTo>
                  <a:pt x="4369718" y="3489587"/>
                </a:lnTo>
                <a:lnTo>
                  <a:pt x="4365170" y="3606423"/>
                </a:lnTo>
                <a:lnTo>
                  <a:pt x="4360309" y="3721443"/>
                </a:lnTo>
                <a:lnTo>
                  <a:pt x="4355918" y="3834041"/>
                </a:lnTo>
                <a:lnTo>
                  <a:pt x="4343529" y="4053789"/>
                </a:lnTo>
                <a:lnTo>
                  <a:pt x="4330356" y="4264457"/>
                </a:lnTo>
                <a:lnTo>
                  <a:pt x="4316556" y="4466650"/>
                </a:lnTo>
                <a:lnTo>
                  <a:pt x="4301344" y="4657946"/>
                </a:lnTo>
                <a:lnTo>
                  <a:pt x="4285506" y="4840767"/>
                </a:lnTo>
                <a:lnTo>
                  <a:pt x="4268412" y="5010269"/>
                </a:lnTo>
                <a:lnTo>
                  <a:pt x="4251633" y="5169481"/>
                </a:lnTo>
                <a:lnTo>
                  <a:pt x="4234853" y="5315980"/>
                </a:lnTo>
                <a:lnTo>
                  <a:pt x="4219014" y="5450371"/>
                </a:lnTo>
                <a:lnTo>
                  <a:pt x="4203959" y="5569628"/>
                </a:lnTo>
                <a:lnTo>
                  <a:pt x="4189689" y="5677384"/>
                </a:lnTo>
                <a:lnTo>
                  <a:pt x="4177770" y="5768189"/>
                </a:lnTo>
                <a:lnTo>
                  <a:pt x="4166479" y="5844465"/>
                </a:lnTo>
                <a:lnTo>
                  <a:pt x="4159132" y="5892104"/>
                </a:lnTo>
                <a:lnTo>
                  <a:pt x="0" y="5892104"/>
                </a:lnTo>
                <a:close/>
              </a:path>
            </a:pathLst>
          </a:custGeom>
          <a:solidFill>
            <a:srgbClr val="40404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wrap="square" rtlCol="0" anchor="ctr">
            <a:noAutofit/>
          </a:bodyPr>
          <a:lstStyle/>
          <a:p>
            <a:pPr marL="0" marR="0" lvl="0" indent="0" algn="ctr" defTabSz="4572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en-US" sz="1800" b="0" i="0" u="none" strike="noStrike" kern="1200" cap="none" spc="0" normalizeH="0" baseline="0" noProof="0">
              <a:ln>
                <a:noFill/>
              </a:ln>
              <a:solidFill>
                <a:prstClr val="white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sp>
        <p:nvSpPr>
          <p:cNvPr id="2" name="Title 1">
            <a:extLst>
              <a:ext uri="{FF2B5EF4-FFF2-40B4-BE49-F238E27FC236}">
                <a16:creationId xmlns:a16="http://schemas.microsoft.com/office/drawing/2014/main" id="{A6ED06FB-8167-419B-AF98-2763378A6747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63029" y="1012004"/>
            <a:ext cx="3416158" cy="4795408"/>
          </a:xfrm>
        </p:spPr>
        <p:txBody>
          <a:bodyPr>
            <a:normAutofit/>
          </a:bodyPr>
          <a:lstStyle/>
          <a:p>
            <a:pPr algn="ctr"/>
            <a:r>
              <a:rPr lang="fi-FI" sz="5400" b="1" dirty="0">
                <a:solidFill>
                  <a:srgbClr val="FFFFFF"/>
                </a:solidFill>
              </a:rPr>
              <a:t>Discover Locations</a:t>
            </a:r>
          </a:p>
        </p:txBody>
      </p:sp>
      <p:graphicFrame>
        <p:nvGraphicFramePr>
          <p:cNvPr id="5" name="Content Placeholder 2">
            <a:extLst>
              <a:ext uri="{FF2B5EF4-FFF2-40B4-BE49-F238E27FC236}">
                <a16:creationId xmlns:a16="http://schemas.microsoft.com/office/drawing/2014/main" id="{91E59984-3904-4119-B6F4-67D07F0367B9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973569647"/>
              </p:ext>
            </p:extLst>
          </p:nvPr>
        </p:nvGraphicFramePr>
        <p:xfrm>
          <a:off x="5194300" y="470924"/>
          <a:ext cx="6513604" cy="5885426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1632060854"/>
      </p:ext>
    </p:extLst>
  </p:cSld>
  <p:clrMapOvr>
    <a:masterClrMapping/>
  </p:clrMapOvr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0DF92B1-3C23-4170-B7BB-20BD1A67A606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612727" y="351477"/>
            <a:ext cx="11035352" cy="1325563"/>
          </a:xfrm>
        </p:spPr>
        <p:txBody>
          <a:bodyPr>
            <a:normAutofit/>
          </a:bodyPr>
          <a:lstStyle/>
          <a:p>
            <a:pPr algn="ctr"/>
            <a:r>
              <a:rPr lang="fi-FI" b="1" dirty="0">
                <a:solidFill>
                  <a:srgbClr val="002060"/>
                </a:solidFill>
              </a:rPr>
              <a:t>Overview of Location Distribution and Popularity</a:t>
            </a: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79327" y="1424372"/>
            <a:ext cx="8702153" cy="524255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447255348"/>
      </p:ext>
    </p:extLst>
  </p:cSld>
  <p:clrMapOvr>
    <a:masterClrMapping/>
  </p:clrMapOvr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30F49999-BFDF-48A2-90CC-843120210D1E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38200" y="242295"/>
            <a:ext cx="10515600" cy="999651"/>
          </a:xfrm>
        </p:spPr>
        <p:txBody>
          <a:bodyPr>
            <a:normAutofit/>
          </a:bodyPr>
          <a:lstStyle/>
          <a:p>
            <a:pPr algn="ctr"/>
            <a:r>
              <a:rPr lang="fi-FI" sz="5400" b="1" dirty="0"/>
              <a:t>Prediction Recommendation</a:t>
            </a:r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r="24548"/>
          <a:stretch/>
        </p:blipFill>
        <p:spPr bwMode="auto">
          <a:xfrm>
            <a:off x="2361064" y="1643974"/>
            <a:ext cx="5430792" cy="492406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4">
            <a:extLst>
              <a:ext uri="{FF2B5EF4-FFF2-40B4-BE49-F238E27FC236}">
                <a16:creationId xmlns:a16="http://schemas.microsoft.com/office/drawing/2014/main" id="{C0220964-7A43-40F2-83B9-77A11F579343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83117" t="6416" r="7073" b="54837"/>
          <a:stretch/>
        </p:blipFill>
        <p:spPr bwMode="auto">
          <a:xfrm>
            <a:off x="8083686" y="2052402"/>
            <a:ext cx="621024" cy="167802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Rectangle 5">
            <a:extLst>
              <a:ext uri="{FF2B5EF4-FFF2-40B4-BE49-F238E27FC236}">
                <a16:creationId xmlns:a16="http://schemas.microsoft.com/office/drawing/2014/main" id="{5E2C37DC-4046-40FE-AA9A-5A4B86E66900}"/>
              </a:ext>
            </a:extLst>
          </p:cNvPr>
          <p:cNvSpPr/>
          <p:nvPr/>
        </p:nvSpPr>
        <p:spPr>
          <a:xfrm>
            <a:off x="8738821" y="2125466"/>
            <a:ext cx="280679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Collaborative Filtering Rank </a:t>
            </a:r>
            <a:endParaRPr lang="fi-FI" dirty="0"/>
          </a:p>
        </p:txBody>
      </p:sp>
      <p:sp>
        <p:nvSpPr>
          <p:cNvPr id="7" name="Rectangle 6">
            <a:extLst>
              <a:ext uri="{FF2B5EF4-FFF2-40B4-BE49-F238E27FC236}">
                <a16:creationId xmlns:a16="http://schemas.microsoft.com/office/drawing/2014/main" id="{67FD6469-9547-466F-BBCD-39168F6F9D04}"/>
              </a:ext>
            </a:extLst>
          </p:cNvPr>
          <p:cNvSpPr/>
          <p:nvPr/>
        </p:nvSpPr>
        <p:spPr>
          <a:xfrm>
            <a:off x="8738821" y="2507689"/>
            <a:ext cx="1369286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Classic Rank </a:t>
            </a:r>
            <a:endParaRPr lang="fi-FI" dirty="0"/>
          </a:p>
        </p:txBody>
      </p:sp>
      <p:sp>
        <p:nvSpPr>
          <p:cNvPr id="8" name="Rectangle 7">
            <a:extLst>
              <a:ext uri="{FF2B5EF4-FFF2-40B4-BE49-F238E27FC236}">
                <a16:creationId xmlns:a16="http://schemas.microsoft.com/office/drawing/2014/main" id="{43EFD93B-930B-487E-AA1A-7DA57B11806A}"/>
              </a:ext>
            </a:extLst>
          </p:cNvPr>
          <p:cNvSpPr/>
          <p:nvPr/>
        </p:nvSpPr>
        <p:spPr>
          <a:xfrm>
            <a:off x="8754417" y="2851239"/>
            <a:ext cx="170931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Popularity Rank </a:t>
            </a:r>
            <a:endParaRPr lang="fi-FI" dirty="0"/>
          </a:p>
        </p:txBody>
      </p:sp>
      <p:sp>
        <p:nvSpPr>
          <p:cNvPr id="9" name="Rectangle 8">
            <a:extLst>
              <a:ext uri="{FF2B5EF4-FFF2-40B4-BE49-F238E27FC236}">
                <a16:creationId xmlns:a16="http://schemas.microsoft.com/office/drawing/2014/main" id="{14A91814-0600-4ED5-89B6-19447C097C4E}"/>
              </a:ext>
            </a:extLst>
          </p:cNvPr>
          <p:cNvSpPr/>
          <p:nvPr/>
        </p:nvSpPr>
        <p:spPr>
          <a:xfrm>
            <a:off x="8754417" y="3207580"/>
            <a:ext cx="1480534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dirty="0">
                <a:solidFill>
                  <a:srgbClr val="000000"/>
                </a:solidFill>
              </a:rPr>
              <a:t>Context Rank </a:t>
            </a:r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3657815250"/>
      </p:ext>
    </p:extLst>
  </p:cSld>
  <p:clrMapOvr>
    <a:masterClrMapping/>
  </p:clrMapOvr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5C18DA88-E78C-4D6E-845C-19634F65BA57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fi-FI" b="1" dirty="0"/>
              <a:t>MAP (</a:t>
            </a:r>
            <a:r>
              <a:rPr lang="fi-FI" b="1" dirty="0" err="1">
                <a:solidFill>
                  <a:srgbClr val="FF0000"/>
                </a:solidFill>
              </a:rPr>
              <a:t>M</a:t>
            </a:r>
            <a:r>
              <a:rPr lang="fi-FI" b="1" dirty="0" err="1"/>
              <a:t>ean</a:t>
            </a:r>
            <a:r>
              <a:rPr lang="fi-FI" b="1" dirty="0"/>
              <a:t> </a:t>
            </a:r>
            <a:r>
              <a:rPr lang="fi-FI" b="1" dirty="0" err="1">
                <a:solidFill>
                  <a:srgbClr val="FF0000"/>
                </a:solidFill>
              </a:rPr>
              <a:t>A</a:t>
            </a:r>
            <a:r>
              <a:rPr lang="fi-FI" b="1" dirty="0" err="1"/>
              <a:t>verage</a:t>
            </a:r>
            <a:r>
              <a:rPr lang="fi-FI" b="1" dirty="0"/>
              <a:t> </a:t>
            </a:r>
            <a:r>
              <a:rPr lang="fi-FI" b="1" dirty="0">
                <a:solidFill>
                  <a:srgbClr val="FF0000"/>
                </a:solidFill>
              </a:rPr>
              <a:t>P</a:t>
            </a:r>
            <a:r>
              <a:rPr lang="fi-FI" b="1" dirty="0"/>
              <a:t>recision) Comparison</a:t>
            </a:r>
            <a:endParaRPr lang="fi-FI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D22A6A4-F750-4E18-9561-53C2C2F72CC5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964562" y="2130230"/>
            <a:ext cx="3722550" cy="1601600"/>
          </a:xfrm>
          <a:prstGeom prst="rect">
            <a:avLst/>
          </a:prstGeom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3B0FC2C9-4453-4D8D-A7CC-60DB28AE4730}"/>
              </a:ext>
            </a:extLst>
          </p:cNvPr>
          <p:cNvSpPr txBox="1"/>
          <p:nvPr/>
        </p:nvSpPr>
        <p:spPr>
          <a:xfrm>
            <a:off x="1485900" y="3927764"/>
            <a:ext cx="75438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dirty="0" err="1"/>
              <a:t>Nq</a:t>
            </a:r>
            <a:r>
              <a:rPr lang="fi-FI" dirty="0"/>
              <a:t> = Total </a:t>
            </a:r>
            <a:r>
              <a:rPr lang="fi-FI" dirty="0" err="1"/>
              <a:t>number</a:t>
            </a:r>
            <a:r>
              <a:rPr lang="fi-FI" dirty="0"/>
              <a:t> of </a:t>
            </a:r>
            <a:r>
              <a:rPr lang="fi-FI" dirty="0" err="1"/>
              <a:t>queries</a:t>
            </a:r>
            <a:endParaRPr lang="fi-FI" dirty="0"/>
          </a:p>
          <a:p>
            <a:r>
              <a:rPr lang="fi-FI" dirty="0" err="1"/>
              <a:t>Api</a:t>
            </a:r>
            <a:r>
              <a:rPr lang="fi-FI" dirty="0"/>
              <a:t> = AP for </a:t>
            </a:r>
            <a:r>
              <a:rPr lang="fi-FI" dirty="0" err="1"/>
              <a:t>query</a:t>
            </a:r>
            <a:r>
              <a:rPr lang="fi-FI" dirty="0"/>
              <a:t> i</a:t>
            </a:r>
          </a:p>
          <a:p>
            <a:endParaRPr lang="fi-FI" dirty="0"/>
          </a:p>
        </p:txBody>
      </p:sp>
    </p:spTree>
    <p:extLst>
      <p:ext uri="{BB962C8B-B14F-4D97-AF65-F5344CB8AC3E}">
        <p14:creationId xmlns:p14="http://schemas.microsoft.com/office/powerpoint/2010/main" val="4240157328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>
            <a:extLst>
              <a:ext uri="{FF2B5EF4-FFF2-40B4-BE49-F238E27FC236}">
                <a16:creationId xmlns:a16="http://schemas.microsoft.com/office/drawing/2014/main" id="{798E1408-AC1F-4137-9435-A505164D61A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852055" y="890185"/>
            <a:ext cx="10515600" cy="997143"/>
          </a:xfrm>
        </p:spPr>
        <p:txBody>
          <a:bodyPr>
            <a:normAutofit/>
          </a:bodyPr>
          <a:lstStyle/>
          <a:p>
            <a:pPr algn="ctr"/>
            <a:r>
              <a:rPr lang="fi-FI" sz="4800" b="1" dirty="0" err="1"/>
              <a:t>Problem</a:t>
            </a:r>
            <a:r>
              <a:rPr lang="fi-FI" sz="4800" b="1" dirty="0"/>
              <a:t> Definition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marL="0" indent="0">
              <a:buNone/>
            </a:pPr>
            <a:endParaRPr lang="en-US" dirty="0"/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Model Human activity and geographical areas using LBSN places</a:t>
            </a:r>
          </a:p>
          <a:p>
            <a:pPr marL="0" indent="0">
              <a:buNone/>
            </a:pPr>
            <a:endParaRPr lang="en-US" dirty="0"/>
          </a:p>
          <a:p>
            <a:r>
              <a:rPr lang="en-US" dirty="0"/>
              <a:t>Recommendation systems and digital tourist guides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96664968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Foursquare City  Guide </a:t>
            </a:r>
          </a:p>
        </p:txBody>
      </p:sp>
      <p:pic>
        <p:nvPicPr>
          <p:cNvPr id="2050" name="Picture 2" descr="C:\Users\Nancy Fazal\Desktop\com.joelapenna.foursquared_512x512.png"/>
          <p:cNvPicPr>
            <a:picLocks noGrp="1" noChangeAspect="1" noChangeArrowheads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85146" y="1951630"/>
            <a:ext cx="4164425" cy="3562066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ectangular Callout 4"/>
          <p:cNvSpPr/>
          <p:nvPr/>
        </p:nvSpPr>
        <p:spPr>
          <a:xfrm>
            <a:off x="631932" y="2204114"/>
            <a:ext cx="3275463" cy="955343"/>
          </a:xfrm>
          <a:prstGeom prst="wedgeRectCallou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000" b="1" dirty="0"/>
              <a:t>Let user search Nearby POI’s </a:t>
            </a:r>
          </a:p>
        </p:txBody>
      </p:sp>
      <p:sp>
        <p:nvSpPr>
          <p:cNvPr id="12" name="Rectangular Callout 11"/>
          <p:cNvSpPr/>
          <p:nvPr/>
        </p:nvSpPr>
        <p:spPr>
          <a:xfrm>
            <a:off x="8273024" y="4074268"/>
            <a:ext cx="3275463" cy="955343"/>
          </a:xfrm>
          <a:prstGeom prst="wedgeRectCallou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Ratings</a:t>
            </a:r>
          </a:p>
        </p:txBody>
      </p:sp>
      <p:sp>
        <p:nvSpPr>
          <p:cNvPr id="13" name="Rectangular Callout 12"/>
          <p:cNvSpPr/>
          <p:nvPr/>
        </p:nvSpPr>
        <p:spPr>
          <a:xfrm>
            <a:off x="631930" y="4075300"/>
            <a:ext cx="3275463" cy="955343"/>
          </a:xfrm>
          <a:prstGeom prst="wedgeRectCallou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Personalized recommendations</a:t>
            </a:r>
          </a:p>
        </p:txBody>
      </p:sp>
      <p:sp>
        <p:nvSpPr>
          <p:cNvPr id="14" name="Rectangular Callout 13"/>
          <p:cNvSpPr/>
          <p:nvPr/>
        </p:nvSpPr>
        <p:spPr>
          <a:xfrm>
            <a:off x="8273025" y="2204114"/>
            <a:ext cx="3275463" cy="955343"/>
          </a:xfrm>
          <a:prstGeom prst="wedgeRectCallout">
            <a:avLst/>
          </a:prstGeom>
          <a:solidFill>
            <a:schemeClr val="accent3">
              <a:lumMod val="40000"/>
              <a:lumOff val="60000"/>
            </a:schemeClr>
          </a:solidFill>
          <a:ln>
            <a:solidFill>
              <a:schemeClr val="tx1">
                <a:lumMod val="75000"/>
                <a:lumOff val="25000"/>
              </a:schemeClr>
            </a:solidFill>
          </a:ln>
        </p:spPr>
        <p:style>
          <a:lnRef idx="1">
            <a:schemeClr val="accent2"/>
          </a:lnRef>
          <a:fillRef idx="2">
            <a:schemeClr val="accent2"/>
          </a:fillRef>
          <a:effectRef idx="1">
            <a:schemeClr val="accent2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sz="2000" b="1" dirty="0"/>
              <a:t>Tips and Expertise</a:t>
            </a:r>
          </a:p>
        </p:txBody>
      </p:sp>
    </p:spTree>
    <p:extLst>
      <p:ext uri="{BB962C8B-B14F-4D97-AF65-F5344CB8AC3E}">
        <p14:creationId xmlns:p14="http://schemas.microsoft.com/office/powerpoint/2010/main" val="46208871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" fill="hold">
                      <p:stCondLst>
                        <p:cond delay="indefinite"/>
                      </p:stCondLst>
                      <p:childTnLst>
                        <p:par>
                          <p:cTn id="11" fill="hold">
                            <p:stCondLst>
                              <p:cond delay="0"/>
                            </p:stCondLst>
                            <p:childTnLst>
                              <p:par>
                                <p:cTn id="12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 animBg="1"/>
      <p:bldP spid="12" grpId="0" animBg="1"/>
      <p:bldP spid="13" grpId="0" animBg="1"/>
      <p:bldP spid="14" grpId="0" animBg="1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Foursquare Dataset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3200" dirty="0"/>
              <a:t>Rate limited access from API</a:t>
            </a:r>
          </a:p>
          <a:p>
            <a:r>
              <a:rPr lang="en-US" sz="3200" dirty="0"/>
              <a:t>Collected public stream of tweets with Foursquare check-ins</a:t>
            </a:r>
          </a:p>
          <a:p>
            <a:r>
              <a:rPr lang="en-US" sz="3200" dirty="0"/>
              <a:t>12 million time stamped location check-ins  by 679 thousand users</a:t>
            </a:r>
          </a:p>
          <a:p>
            <a:r>
              <a:rPr lang="en-US" sz="3200" dirty="0"/>
              <a:t>3 million recorded locations on planet</a:t>
            </a:r>
          </a:p>
          <a:p>
            <a:r>
              <a:rPr lang="en-US" sz="3200" dirty="0"/>
              <a:t>Between May, 27</a:t>
            </a:r>
            <a:r>
              <a:rPr lang="en-US" sz="3200" baseline="30000" dirty="0"/>
              <a:t>th</a:t>
            </a:r>
            <a:r>
              <a:rPr lang="en-US" sz="3200" dirty="0"/>
              <a:t> 2010 – September, 14</a:t>
            </a:r>
            <a:r>
              <a:rPr lang="en-US" sz="3200" baseline="30000" dirty="0"/>
              <a:t>th</a:t>
            </a:r>
            <a:r>
              <a:rPr lang="en-US" sz="3200" dirty="0"/>
              <a:t> 2010</a:t>
            </a:r>
          </a:p>
        </p:txBody>
      </p:sp>
    </p:spTree>
    <p:extLst>
      <p:ext uri="{BB962C8B-B14F-4D97-AF65-F5344CB8AC3E}">
        <p14:creationId xmlns:p14="http://schemas.microsoft.com/office/powerpoint/2010/main" val="262448001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65909" y="101888"/>
            <a:ext cx="10515600" cy="1325563"/>
          </a:xfrm>
        </p:spPr>
        <p:txBody>
          <a:bodyPr/>
          <a:lstStyle/>
          <a:p>
            <a:pPr algn="ctr"/>
            <a:r>
              <a:rPr lang="en-US" b="1" dirty="0" err="1"/>
              <a:t>Spatio</a:t>
            </a:r>
            <a:r>
              <a:rPr lang="en-US" b="1" dirty="0"/>
              <a:t>-Temporal margin of Dataset in </a:t>
            </a:r>
            <a:r>
              <a:rPr lang="en-US" b="1" dirty="0" err="1"/>
              <a:t>NewYork</a:t>
            </a:r>
            <a:endParaRPr lang="en-US" b="1" dirty="0"/>
          </a:p>
        </p:txBody>
      </p:sp>
      <p:pic>
        <p:nvPicPr>
          <p:cNvPr id="4" name="Content Placeholder 3">
            <a:extLst>
              <a:ext uri="{FF2B5EF4-FFF2-40B4-BE49-F238E27FC236}">
                <a16:creationId xmlns:a16="http://schemas.microsoft.com/office/drawing/2014/main" id="{31E6A7EC-E55E-45AA-9A17-682B3D7B8B9F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b="9736"/>
          <a:stretch/>
        </p:blipFill>
        <p:spPr>
          <a:xfrm>
            <a:off x="845212" y="1671554"/>
            <a:ext cx="7877420" cy="3872724"/>
          </a:xfrm>
          <a:prstGeom prst="rect">
            <a:avLst/>
          </a:prstGeom>
          <a:ln w="38100" cap="sq">
            <a:solidFill>
              <a:srgbClr val="000000"/>
            </a:solidFill>
            <a:prstDash val="solid"/>
            <a:miter lim="800000"/>
          </a:ln>
          <a:effectLst>
            <a:outerShdw blurRad="50800" dist="38100" dir="2700000" algn="tl" rotWithShape="0">
              <a:srgbClr val="000000">
                <a:alpha val="43000"/>
              </a:srgbClr>
            </a:outerShdw>
          </a:effectLst>
        </p:spPr>
      </p:pic>
      <p:sp>
        <p:nvSpPr>
          <p:cNvPr id="5" name="TextBox 4"/>
          <p:cNvSpPr txBox="1"/>
          <p:nvPr/>
        </p:nvSpPr>
        <p:spPr>
          <a:xfrm>
            <a:off x="1738023" y="5749638"/>
            <a:ext cx="118735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Morning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6167133" y="5749638"/>
            <a:ext cx="789295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000" b="1" dirty="0"/>
              <a:t>Night</a:t>
            </a:r>
          </a:p>
        </p:txBody>
      </p:sp>
      <p:sp>
        <p:nvSpPr>
          <p:cNvPr id="10" name="Oval 9"/>
          <p:cNvSpPr/>
          <p:nvPr/>
        </p:nvSpPr>
        <p:spPr>
          <a:xfrm>
            <a:off x="9212238" y="1406768"/>
            <a:ext cx="482221" cy="473123"/>
          </a:xfrm>
          <a:prstGeom prst="ellipse">
            <a:avLst/>
          </a:prstGeom>
          <a:solidFill>
            <a:srgbClr val="FF00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8" name="TextBox 17"/>
          <p:cNvSpPr txBox="1"/>
          <p:nvPr/>
        </p:nvSpPr>
        <p:spPr>
          <a:xfrm>
            <a:off x="9749114" y="1510559"/>
            <a:ext cx="2183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Arts &amp; Entertainment</a:t>
            </a:r>
          </a:p>
        </p:txBody>
      </p:sp>
      <p:sp>
        <p:nvSpPr>
          <p:cNvPr id="19" name="TextBox 18"/>
          <p:cNvSpPr txBox="1"/>
          <p:nvPr/>
        </p:nvSpPr>
        <p:spPr>
          <a:xfrm>
            <a:off x="9742780" y="2168035"/>
            <a:ext cx="2183642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College &amp; Education</a:t>
            </a:r>
          </a:p>
        </p:txBody>
      </p:sp>
      <p:sp>
        <p:nvSpPr>
          <p:cNvPr id="20" name="TextBox 19"/>
          <p:cNvSpPr txBox="1"/>
          <p:nvPr/>
        </p:nvSpPr>
        <p:spPr>
          <a:xfrm>
            <a:off x="9709141" y="2800304"/>
            <a:ext cx="94376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Shops</a:t>
            </a:r>
          </a:p>
        </p:txBody>
      </p:sp>
      <p:sp>
        <p:nvSpPr>
          <p:cNvPr id="21" name="TextBox 20"/>
          <p:cNvSpPr txBox="1"/>
          <p:nvPr/>
        </p:nvSpPr>
        <p:spPr>
          <a:xfrm>
            <a:off x="9685774" y="3430099"/>
            <a:ext cx="8988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Food</a:t>
            </a:r>
          </a:p>
        </p:txBody>
      </p:sp>
      <p:sp>
        <p:nvSpPr>
          <p:cNvPr id="22" name="TextBox 21"/>
          <p:cNvSpPr txBox="1"/>
          <p:nvPr/>
        </p:nvSpPr>
        <p:spPr>
          <a:xfrm>
            <a:off x="9742780" y="4121615"/>
            <a:ext cx="2002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Parks &amp; Outdoors</a:t>
            </a:r>
          </a:p>
        </p:txBody>
      </p:sp>
      <p:sp>
        <p:nvSpPr>
          <p:cNvPr id="23" name="TextBox 22"/>
          <p:cNvSpPr txBox="1"/>
          <p:nvPr/>
        </p:nvSpPr>
        <p:spPr>
          <a:xfrm>
            <a:off x="9789994" y="4882323"/>
            <a:ext cx="88110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Travel</a:t>
            </a:r>
          </a:p>
        </p:txBody>
      </p:sp>
      <p:sp>
        <p:nvSpPr>
          <p:cNvPr id="24" name="TextBox 23"/>
          <p:cNvSpPr txBox="1"/>
          <p:nvPr/>
        </p:nvSpPr>
        <p:spPr>
          <a:xfrm>
            <a:off x="9789994" y="5544278"/>
            <a:ext cx="1155161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/>
              <a:t>Nightlife</a:t>
            </a:r>
          </a:p>
        </p:txBody>
      </p:sp>
      <p:sp>
        <p:nvSpPr>
          <p:cNvPr id="25" name="TextBox 24"/>
          <p:cNvSpPr txBox="1"/>
          <p:nvPr/>
        </p:nvSpPr>
        <p:spPr>
          <a:xfrm>
            <a:off x="9726780" y="6149748"/>
            <a:ext cx="20182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/>
              <a:t>Home/Work/Other</a:t>
            </a:r>
          </a:p>
        </p:txBody>
      </p:sp>
      <p:sp>
        <p:nvSpPr>
          <p:cNvPr id="26" name="Oval 25">
            <a:extLst>
              <a:ext uri="{FF2B5EF4-FFF2-40B4-BE49-F238E27FC236}">
                <a16:creationId xmlns:a16="http://schemas.microsoft.com/office/drawing/2014/main" id="{E101F37C-2FC1-413B-9D28-357BDA89009A}"/>
              </a:ext>
            </a:extLst>
          </p:cNvPr>
          <p:cNvSpPr/>
          <p:nvPr/>
        </p:nvSpPr>
        <p:spPr>
          <a:xfrm>
            <a:off x="9212237" y="2064244"/>
            <a:ext cx="482221" cy="473123"/>
          </a:xfrm>
          <a:prstGeom prst="ellipse">
            <a:avLst/>
          </a:prstGeom>
          <a:solidFill>
            <a:schemeClr val="tx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7" name="Oval 26">
            <a:extLst>
              <a:ext uri="{FF2B5EF4-FFF2-40B4-BE49-F238E27FC236}">
                <a16:creationId xmlns:a16="http://schemas.microsoft.com/office/drawing/2014/main" id="{21F66F98-5BB6-4F90-B3A7-D9FCF0D0B010}"/>
              </a:ext>
            </a:extLst>
          </p:cNvPr>
          <p:cNvSpPr/>
          <p:nvPr/>
        </p:nvSpPr>
        <p:spPr>
          <a:xfrm>
            <a:off x="9226920" y="2748409"/>
            <a:ext cx="482221" cy="473123"/>
          </a:xfrm>
          <a:prstGeom prst="ellipse">
            <a:avLst/>
          </a:prstGeom>
          <a:solidFill>
            <a:schemeClr val="bg1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>
            <a:extLst>
              <a:ext uri="{FF2B5EF4-FFF2-40B4-BE49-F238E27FC236}">
                <a16:creationId xmlns:a16="http://schemas.microsoft.com/office/drawing/2014/main" id="{D4C9D827-EBC5-4BB6-9E99-2C4D3BEED1E1}"/>
              </a:ext>
            </a:extLst>
          </p:cNvPr>
          <p:cNvSpPr/>
          <p:nvPr/>
        </p:nvSpPr>
        <p:spPr>
          <a:xfrm>
            <a:off x="9271863" y="3378204"/>
            <a:ext cx="482221" cy="473123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Oval 28">
            <a:extLst>
              <a:ext uri="{FF2B5EF4-FFF2-40B4-BE49-F238E27FC236}">
                <a16:creationId xmlns:a16="http://schemas.microsoft.com/office/drawing/2014/main" id="{EEF60450-C22F-4F08-8D9C-C1F43055E99E}"/>
              </a:ext>
            </a:extLst>
          </p:cNvPr>
          <p:cNvSpPr/>
          <p:nvPr/>
        </p:nvSpPr>
        <p:spPr>
          <a:xfrm>
            <a:off x="9289576" y="4069720"/>
            <a:ext cx="482221" cy="473123"/>
          </a:xfrm>
          <a:prstGeom prst="ellipse">
            <a:avLst/>
          </a:prstGeom>
          <a:solidFill>
            <a:srgbClr val="007E39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0" name="Oval 29">
            <a:extLst>
              <a:ext uri="{FF2B5EF4-FFF2-40B4-BE49-F238E27FC236}">
                <a16:creationId xmlns:a16="http://schemas.microsoft.com/office/drawing/2014/main" id="{6FDCC1E8-3958-4F0B-B0F3-F6FDBB5D7606}"/>
              </a:ext>
            </a:extLst>
          </p:cNvPr>
          <p:cNvSpPr/>
          <p:nvPr/>
        </p:nvSpPr>
        <p:spPr>
          <a:xfrm>
            <a:off x="9266893" y="4782698"/>
            <a:ext cx="482221" cy="473123"/>
          </a:xfrm>
          <a:prstGeom prst="ellipse">
            <a:avLst/>
          </a:prstGeom>
          <a:solidFill>
            <a:srgbClr val="33CCCC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1" name="Oval 30">
            <a:extLst>
              <a:ext uri="{FF2B5EF4-FFF2-40B4-BE49-F238E27FC236}">
                <a16:creationId xmlns:a16="http://schemas.microsoft.com/office/drawing/2014/main" id="{8D737BEC-7EC1-4306-B073-DAD90582EA4D}"/>
              </a:ext>
            </a:extLst>
          </p:cNvPr>
          <p:cNvSpPr/>
          <p:nvPr/>
        </p:nvSpPr>
        <p:spPr>
          <a:xfrm>
            <a:off x="9278614" y="5440487"/>
            <a:ext cx="482221" cy="473123"/>
          </a:xfrm>
          <a:prstGeom prst="ellipse">
            <a:avLst/>
          </a:prstGeom>
          <a:solidFill>
            <a:srgbClr val="7030A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2" name="Oval 31">
            <a:extLst>
              <a:ext uri="{FF2B5EF4-FFF2-40B4-BE49-F238E27FC236}">
                <a16:creationId xmlns:a16="http://schemas.microsoft.com/office/drawing/2014/main" id="{2E74A6B7-5F79-40BC-B411-8459EA471DD1}"/>
              </a:ext>
            </a:extLst>
          </p:cNvPr>
          <p:cNvSpPr/>
          <p:nvPr/>
        </p:nvSpPr>
        <p:spPr>
          <a:xfrm>
            <a:off x="9244559" y="6097853"/>
            <a:ext cx="482221" cy="473123"/>
          </a:xfrm>
          <a:prstGeom prst="ellipse">
            <a:avLst/>
          </a:prstGeom>
          <a:solidFill>
            <a:srgbClr val="0000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82957224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Representation of Geographic Areas</a:t>
            </a:r>
          </a:p>
        </p:txBody>
      </p:sp>
      <p:sp>
        <p:nvSpPr>
          <p:cNvPr id="4" name="Rectangle 3">
            <a:extLst>
              <a:ext uri="{FF2B5EF4-FFF2-40B4-BE49-F238E27FC236}">
                <a16:creationId xmlns:a16="http://schemas.microsoft.com/office/drawing/2014/main" id="{CC416BC2-F7BE-4547-B2FB-DA1C1B554AC7}"/>
              </a:ext>
            </a:extLst>
          </p:cNvPr>
          <p:cNvSpPr/>
          <p:nvPr/>
        </p:nvSpPr>
        <p:spPr>
          <a:xfrm>
            <a:off x="3674376" y="2133118"/>
            <a:ext cx="3850547" cy="3263317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pic>
        <p:nvPicPr>
          <p:cNvPr id="10" name="Picture 9">
            <a:extLst>
              <a:ext uri="{FF2B5EF4-FFF2-40B4-BE49-F238E27FC236}">
                <a16:creationId xmlns:a16="http://schemas.microsoft.com/office/drawing/2014/main" id="{EC93B567-E680-4D06-B851-3D6C57A79CB8}"/>
              </a:ext>
            </a:extLst>
          </p:cNvPr>
          <p:cNvPicPr>
            <a:picLocks noChangeAspect="1"/>
          </p:cNvPicPr>
          <p:nvPr/>
        </p:nvPicPr>
        <p:blipFill rotWithShape="1"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570" t="17817" r="31193" b="25031"/>
          <a:stretch/>
        </p:blipFill>
        <p:spPr>
          <a:xfrm>
            <a:off x="5441621" y="3452478"/>
            <a:ext cx="316059" cy="393873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055E417-CD76-4F9E-840B-60139F3F4FE7}"/>
              </a:ext>
            </a:extLst>
          </p:cNvPr>
          <p:cNvSpPr txBox="1"/>
          <p:nvPr/>
        </p:nvSpPr>
        <p:spPr>
          <a:xfrm>
            <a:off x="9107610" y="3357029"/>
            <a:ext cx="3691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3200" b="1" dirty="0"/>
              <a:t>A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2018B143-71CB-4942-8BC2-2D5B902E4F00}"/>
              </a:ext>
            </a:extLst>
          </p:cNvPr>
          <p:cNvCxnSpPr>
            <a:stCxn id="10" idx="1"/>
          </p:cNvCxnSpPr>
          <p:nvPr/>
        </p:nvCxnSpPr>
        <p:spPr>
          <a:xfrm flipH="1" flipV="1">
            <a:off x="3103927" y="3649414"/>
            <a:ext cx="2337694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TextBox 16">
            <a:extLst>
              <a:ext uri="{FF2B5EF4-FFF2-40B4-BE49-F238E27FC236}">
                <a16:creationId xmlns:a16="http://schemas.microsoft.com/office/drawing/2014/main" id="{BFAF8AAC-6410-43D4-AFBF-F7D8F674F7ED}"/>
              </a:ext>
            </a:extLst>
          </p:cNvPr>
          <p:cNvSpPr txBox="1"/>
          <p:nvPr/>
        </p:nvSpPr>
        <p:spPr>
          <a:xfrm>
            <a:off x="2636979" y="3267867"/>
            <a:ext cx="36911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fi-FI" sz="3200" b="1" dirty="0"/>
              <a:t>g</a:t>
            </a:r>
          </a:p>
        </p:txBody>
      </p:sp>
      <p:cxnSp>
        <p:nvCxnSpPr>
          <p:cNvPr id="9" name="Straight Arrow Connector 8">
            <a:extLst>
              <a:ext uri="{FF2B5EF4-FFF2-40B4-BE49-F238E27FC236}">
                <a16:creationId xmlns:a16="http://schemas.microsoft.com/office/drawing/2014/main" id="{2018B143-71CB-4942-8BC2-2D5B902E4F00}"/>
              </a:ext>
            </a:extLst>
          </p:cNvPr>
          <p:cNvCxnSpPr/>
          <p:nvPr/>
        </p:nvCxnSpPr>
        <p:spPr>
          <a:xfrm flipV="1">
            <a:off x="7524923" y="3649416"/>
            <a:ext cx="1582687" cy="1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06935191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5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1" grpId="0"/>
      <p:bldP spid="17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en-US" b="1" dirty="0"/>
              <a:t>Representation of Geographic Areas</a:t>
            </a:r>
          </a:p>
        </p:txBody>
      </p:sp>
      <p:pic>
        <p:nvPicPr>
          <p:cNvPr id="6" name="Content Placeholder 5">
            <a:extLst>
              <a:ext uri="{FF2B5EF4-FFF2-40B4-BE49-F238E27FC236}">
                <a16:creationId xmlns:a16="http://schemas.microsoft.com/office/drawing/2014/main" id="{6CAD6B85-650F-4B20-85E1-415686AAF929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24437" y="2929731"/>
            <a:ext cx="2143125" cy="2143125"/>
          </a:xfrm>
        </p:spPr>
      </p:pic>
      <p:sp>
        <p:nvSpPr>
          <p:cNvPr id="4" name="Rectangle 3">
            <a:extLst>
              <a:ext uri="{FF2B5EF4-FFF2-40B4-BE49-F238E27FC236}">
                <a16:creationId xmlns:a16="http://schemas.microsoft.com/office/drawing/2014/main" id="{CC416BC2-F7BE-4547-B2FB-DA1C1B554AC7}"/>
              </a:ext>
            </a:extLst>
          </p:cNvPr>
          <p:cNvSpPr/>
          <p:nvPr/>
        </p:nvSpPr>
        <p:spPr>
          <a:xfrm>
            <a:off x="3674378" y="2214694"/>
            <a:ext cx="3850547" cy="3112316"/>
          </a:xfrm>
          <a:prstGeom prst="rect">
            <a:avLst/>
          </a:prstGeom>
          <a:solidFill>
            <a:schemeClr val="accent1">
              <a:lumMod val="20000"/>
              <a:lumOff val="80000"/>
            </a:schemeClr>
          </a:solidFill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fi-FI" dirty="0"/>
          </a:p>
        </p:txBody>
      </p:sp>
      <p:cxnSp>
        <p:nvCxnSpPr>
          <p:cNvPr id="5" name="Straight Connector 4">
            <a:extLst>
              <a:ext uri="{FF2B5EF4-FFF2-40B4-BE49-F238E27FC236}">
                <a16:creationId xmlns:a16="http://schemas.microsoft.com/office/drawing/2014/main" id="{BAF75803-1091-44BE-BA60-8660310DCDF0}"/>
              </a:ext>
            </a:extLst>
          </p:cNvPr>
          <p:cNvCxnSpPr/>
          <p:nvPr/>
        </p:nvCxnSpPr>
        <p:spPr>
          <a:xfrm>
            <a:off x="3674378" y="2659310"/>
            <a:ext cx="3850547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Straight Connector 7">
            <a:extLst>
              <a:ext uri="{FF2B5EF4-FFF2-40B4-BE49-F238E27FC236}">
                <a16:creationId xmlns:a16="http://schemas.microsoft.com/office/drawing/2014/main" id="{9C65F294-E084-43B6-AC90-397C49C6DA3C}"/>
              </a:ext>
            </a:extLst>
          </p:cNvPr>
          <p:cNvCxnSpPr/>
          <p:nvPr/>
        </p:nvCxnSpPr>
        <p:spPr>
          <a:xfrm>
            <a:off x="3674378" y="3147270"/>
            <a:ext cx="3850547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915A59DC-C187-4657-B0A0-7C9B33782784}"/>
              </a:ext>
            </a:extLst>
          </p:cNvPr>
          <p:cNvCxnSpPr/>
          <p:nvPr/>
        </p:nvCxnSpPr>
        <p:spPr>
          <a:xfrm>
            <a:off x="3674378" y="3610062"/>
            <a:ext cx="3850547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Connector 10">
            <a:extLst>
              <a:ext uri="{FF2B5EF4-FFF2-40B4-BE49-F238E27FC236}">
                <a16:creationId xmlns:a16="http://schemas.microsoft.com/office/drawing/2014/main" id="{F4ACCC77-7075-4060-9BA9-730173EA975A}"/>
              </a:ext>
            </a:extLst>
          </p:cNvPr>
          <p:cNvCxnSpPr/>
          <p:nvPr/>
        </p:nvCxnSpPr>
        <p:spPr>
          <a:xfrm>
            <a:off x="3674378" y="4030910"/>
            <a:ext cx="3850547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E1EECD21-2AFF-4458-A17C-ABF173230CAC}"/>
              </a:ext>
            </a:extLst>
          </p:cNvPr>
          <p:cNvCxnSpPr/>
          <p:nvPr/>
        </p:nvCxnSpPr>
        <p:spPr>
          <a:xfrm>
            <a:off x="3674378" y="4460147"/>
            <a:ext cx="3850547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86290E6E-4237-4F90-B7B8-870D5A757DCC}"/>
              </a:ext>
            </a:extLst>
          </p:cNvPr>
          <p:cNvCxnSpPr/>
          <p:nvPr/>
        </p:nvCxnSpPr>
        <p:spPr>
          <a:xfrm>
            <a:off x="3674378" y="4872606"/>
            <a:ext cx="3850547" cy="0"/>
          </a:xfrm>
          <a:prstGeom prst="line">
            <a:avLst/>
          </a:prstGeom>
          <a:ln>
            <a:solidFill>
              <a:schemeClr val="accent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20B13224-AB1D-4001-BB39-85A1D0117F4A}"/>
              </a:ext>
            </a:extLst>
          </p:cNvPr>
          <p:cNvCxnSpPr/>
          <p:nvPr/>
        </p:nvCxnSpPr>
        <p:spPr>
          <a:xfrm>
            <a:off x="4202884" y="2214694"/>
            <a:ext cx="0" cy="30955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Connector 14">
            <a:extLst>
              <a:ext uri="{FF2B5EF4-FFF2-40B4-BE49-F238E27FC236}">
                <a16:creationId xmlns:a16="http://schemas.microsoft.com/office/drawing/2014/main" id="{DC5A7BE4-19F7-4CDF-92C2-AD56CAC7B97A}"/>
              </a:ext>
            </a:extLst>
          </p:cNvPr>
          <p:cNvCxnSpPr/>
          <p:nvPr/>
        </p:nvCxnSpPr>
        <p:spPr>
          <a:xfrm>
            <a:off x="4724400" y="2214694"/>
            <a:ext cx="0" cy="30955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95D4D35B-5EB4-4251-9BA5-ADC1CEE633F6}"/>
              </a:ext>
            </a:extLst>
          </p:cNvPr>
          <p:cNvCxnSpPr/>
          <p:nvPr/>
        </p:nvCxnSpPr>
        <p:spPr>
          <a:xfrm>
            <a:off x="5220748" y="2214694"/>
            <a:ext cx="0" cy="30955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8899EC64-4E6E-40D3-A0DF-C77457162C11}"/>
              </a:ext>
            </a:extLst>
          </p:cNvPr>
          <p:cNvCxnSpPr/>
          <p:nvPr/>
        </p:nvCxnSpPr>
        <p:spPr>
          <a:xfrm>
            <a:off x="5800987" y="2214694"/>
            <a:ext cx="0" cy="30955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8" name="Straight Connector 17">
            <a:extLst>
              <a:ext uri="{FF2B5EF4-FFF2-40B4-BE49-F238E27FC236}">
                <a16:creationId xmlns:a16="http://schemas.microsoft.com/office/drawing/2014/main" id="{F2553468-DD87-4788-B706-A2B6FE556F3C}"/>
              </a:ext>
            </a:extLst>
          </p:cNvPr>
          <p:cNvCxnSpPr/>
          <p:nvPr/>
        </p:nvCxnSpPr>
        <p:spPr>
          <a:xfrm>
            <a:off x="6372836" y="2214694"/>
            <a:ext cx="0" cy="30955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Connector 18">
            <a:extLst>
              <a:ext uri="{FF2B5EF4-FFF2-40B4-BE49-F238E27FC236}">
                <a16:creationId xmlns:a16="http://schemas.microsoft.com/office/drawing/2014/main" id="{8B3D567F-D267-4FA1-AC3B-F458B67CF25D}"/>
              </a:ext>
            </a:extLst>
          </p:cNvPr>
          <p:cNvCxnSpPr/>
          <p:nvPr/>
        </p:nvCxnSpPr>
        <p:spPr>
          <a:xfrm>
            <a:off x="6969852" y="2214694"/>
            <a:ext cx="0" cy="3095537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20" name="Content Placeholder 4">
            <a:extLst>
              <a:ext uri="{FF2B5EF4-FFF2-40B4-BE49-F238E27FC236}">
                <a16:creationId xmlns:a16="http://schemas.microsoft.com/office/drawing/2014/main" id="{668AD3B3-7DBB-4AA0-B410-35F131D0B27A}"/>
              </a:ext>
            </a:extLst>
          </p:cNvPr>
          <p:cNvPicPr>
            <a:picLocks noChangeAspect="1"/>
          </p:cNvPicPr>
          <p:nvPr/>
        </p:nvPicPr>
        <p:blipFill rotWithShape="1"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1628" t="17871" r="32013" b="25734"/>
          <a:stretch/>
        </p:blipFill>
        <p:spPr>
          <a:xfrm>
            <a:off x="5389882" y="3598623"/>
            <a:ext cx="286286" cy="420848"/>
          </a:xfrm>
          <a:prstGeom prst="rect">
            <a:avLst/>
          </a:prstGeom>
        </p:spPr>
      </p:pic>
      <p:cxnSp>
        <p:nvCxnSpPr>
          <p:cNvPr id="22" name="Straight Arrow Connector 21">
            <a:extLst>
              <a:ext uri="{FF2B5EF4-FFF2-40B4-BE49-F238E27FC236}">
                <a16:creationId xmlns:a16="http://schemas.microsoft.com/office/drawing/2014/main" id="{1110E7BF-E703-4F0E-BAE8-879C47F6962B}"/>
              </a:ext>
            </a:extLst>
          </p:cNvPr>
          <p:cNvCxnSpPr/>
          <p:nvPr/>
        </p:nvCxnSpPr>
        <p:spPr>
          <a:xfrm>
            <a:off x="7333861" y="3816220"/>
            <a:ext cx="1754155" cy="0"/>
          </a:xfrm>
          <a:prstGeom prst="straightConnector1">
            <a:avLst/>
          </a:prstGeom>
          <a:ln>
            <a:tailEnd type="triangle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3" name="TextBox 22">
            <a:extLst>
              <a:ext uri="{FF2B5EF4-FFF2-40B4-BE49-F238E27FC236}">
                <a16:creationId xmlns:a16="http://schemas.microsoft.com/office/drawing/2014/main" id="{32F17508-2A0F-48C4-9B5D-4AB94E43EAD8}"/>
              </a:ext>
            </a:extLst>
          </p:cNvPr>
          <p:cNvSpPr txBox="1"/>
          <p:nvPr/>
        </p:nvSpPr>
        <p:spPr>
          <a:xfrm>
            <a:off x="9092196" y="3147662"/>
            <a:ext cx="563855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fi-FI" sz="6000" dirty="0"/>
              <a:t>a</a:t>
            </a:r>
          </a:p>
        </p:txBody>
      </p:sp>
      <p:sp>
        <p:nvSpPr>
          <p:cNvPr id="24" name="TextBox 23">
            <a:extLst>
              <a:ext uri="{FF2B5EF4-FFF2-40B4-BE49-F238E27FC236}">
                <a16:creationId xmlns:a16="http://schemas.microsoft.com/office/drawing/2014/main" id="{430F2DF0-9B6E-40AD-9101-A117B2FB40F0}"/>
              </a:ext>
            </a:extLst>
          </p:cNvPr>
          <p:cNvSpPr txBox="1"/>
          <p:nvPr/>
        </p:nvSpPr>
        <p:spPr>
          <a:xfrm>
            <a:off x="7980218" y="4147182"/>
            <a:ext cx="3755980" cy="132343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 err="1"/>
              <a:t>Datapoint</a:t>
            </a:r>
            <a:r>
              <a:rPr lang="fi-FI" sz="2000" dirty="0"/>
              <a:t> input 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r>
              <a:rPr lang="fi-FI" sz="2000" dirty="0" err="1"/>
              <a:t>Representation</a:t>
            </a:r>
            <a:r>
              <a:rPr lang="fi-FI" sz="2000" dirty="0"/>
              <a:t>: </a:t>
            </a:r>
            <a:r>
              <a:rPr lang="fi-FI" sz="2000" dirty="0" err="1"/>
              <a:t>Categories</a:t>
            </a:r>
            <a:r>
              <a:rPr lang="fi-FI" sz="2000" dirty="0"/>
              <a:t> of </a:t>
            </a:r>
            <a:r>
              <a:rPr lang="fi-FI" sz="2000" dirty="0" err="1"/>
              <a:t>nearby</a:t>
            </a:r>
            <a:r>
              <a:rPr lang="fi-FI" sz="2000" dirty="0"/>
              <a:t> </a:t>
            </a:r>
            <a:r>
              <a:rPr lang="fi-FI" sz="2000" dirty="0" err="1"/>
              <a:t>places</a:t>
            </a:r>
            <a:r>
              <a:rPr lang="fi-FI" sz="2000" dirty="0"/>
              <a:t>, </a:t>
            </a:r>
            <a:r>
              <a:rPr lang="fi-FI" sz="2000" dirty="0" err="1"/>
              <a:t>attached</a:t>
            </a:r>
            <a:r>
              <a:rPr lang="fi-FI" sz="2000" dirty="0"/>
              <a:t> </a:t>
            </a:r>
            <a:r>
              <a:rPr lang="fi-FI" sz="2000" dirty="0" err="1"/>
              <a:t>social</a:t>
            </a:r>
            <a:r>
              <a:rPr lang="fi-FI" sz="2000" dirty="0"/>
              <a:t> </a:t>
            </a:r>
            <a:r>
              <a:rPr lang="fi-FI" sz="2000" dirty="0" err="1"/>
              <a:t>activity</a:t>
            </a:r>
            <a:endParaRPr lang="fi-FI" sz="2000" dirty="0"/>
          </a:p>
        </p:txBody>
      </p:sp>
    </p:spTree>
    <p:extLst>
      <p:ext uri="{BB962C8B-B14F-4D97-AF65-F5344CB8AC3E}">
        <p14:creationId xmlns:p14="http://schemas.microsoft.com/office/powerpoint/2010/main" val="4290038692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/>
    </p:bld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  <a:font script="Armn" typeface="Arial"/>
        <a:font script="Bugi" typeface="Leelawadee UI"/>
        <a:font script="Bopo" typeface="Microsoft JhengHei"/>
        <a:font script="Java" typeface="Javanese Text"/>
        <a:font script="Lisu" typeface="Segoe UI"/>
        <a:font script="Mymr" typeface="Myanmar Text"/>
        <a:font script="Nkoo" typeface="Ebrima"/>
        <a:font script="Olck" typeface="Nirmala UI"/>
        <a:font script="Osma" typeface="Ebrima"/>
        <a:font script="Phag" typeface="Phagspa"/>
        <a:font script="Syrn" typeface="Estrangelo Edessa"/>
        <a:font script="Syrj" typeface="Estrangelo Edessa"/>
        <a:font script="Syre" typeface="Estrangelo Edessa"/>
        <a:font script="Sora" typeface="Nirmala UI"/>
        <a:font script="Tale" typeface="Microsoft Tai Le"/>
        <a:font script="Talu" typeface="Microsoft New Tai Lue"/>
        <a:font script="Tfng" typeface="Ebrima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194</TotalTime>
  <Words>977</Words>
  <Application>Microsoft Office PowerPoint</Application>
  <PresentationFormat>Widescreen</PresentationFormat>
  <Paragraphs>231</Paragraphs>
  <Slides>39</Slides>
  <Notes>39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39</vt:i4>
      </vt:variant>
    </vt:vector>
  </HeadingPairs>
  <TitlesOfParts>
    <vt:vector size="43" baseType="lpstr">
      <vt:lpstr>Arial</vt:lpstr>
      <vt:lpstr>Calibri</vt:lpstr>
      <vt:lpstr>Calibri Light</vt:lpstr>
      <vt:lpstr>Office Theme</vt:lpstr>
      <vt:lpstr>Exploiting Semantic Annotations for Clustering Geographic Areas and Users in Location-based  Social Networks</vt:lpstr>
      <vt:lpstr>Location-based Social Networks (LBSN)</vt:lpstr>
      <vt:lpstr>Location-based Social Networks (LBSN)</vt:lpstr>
      <vt:lpstr>Problem Definition</vt:lpstr>
      <vt:lpstr>Foursquare City  Guide </vt:lpstr>
      <vt:lpstr>Foursquare Dataset</vt:lpstr>
      <vt:lpstr>Spatio-Temporal margin of Dataset in NewYork</vt:lpstr>
      <vt:lpstr>Representation of Geographic Areas</vt:lpstr>
      <vt:lpstr>Representation of Geographic Areas</vt:lpstr>
      <vt:lpstr>Representation of Geographic Areas</vt:lpstr>
      <vt:lpstr>Eigenvalue Distribution of Graph Laplacian</vt:lpstr>
      <vt:lpstr>Area Clustering Results (NewYork)</vt:lpstr>
      <vt:lpstr>Area Clustering Results (London)</vt:lpstr>
      <vt:lpstr>User Clustering Results</vt:lpstr>
      <vt:lpstr>Travel Recommedation Using Geo-tagged Photos in  Social Media for Tourist  Memon, I., Chen, L., Majid, A., Lv, M., Hussain, I., &amp; Chen, G. (2015).  Wireless Personal Communications, 80(4), 1347-1362.</vt:lpstr>
      <vt:lpstr>Advancement in Technology</vt:lpstr>
      <vt:lpstr>Social Media Services</vt:lpstr>
      <vt:lpstr>Geo-tagged Photo</vt:lpstr>
      <vt:lpstr>Problem Definition</vt:lpstr>
      <vt:lpstr>Tourists location recommendation system</vt:lpstr>
      <vt:lpstr>Discover Locations</vt:lpstr>
      <vt:lpstr>Semantic Enrichment</vt:lpstr>
      <vt:lpstr>Location and User’s Profiling</vt:lpstr>
      <vt:lpstr>Model User Preference and Similarities</vt:lpstr>
      <vt:lpstr>Data set  Acquisition</vt:lpstr>
      <vt:lpstr>Data set Summary</vt:lpstr>
      <vt:lpstr>PowerPoint Presentation</vt:lpstr>
      <vt:lpstr>Baseline Methods</vt:lpstr>
      <vt:lpstr>Time Consuming Computation Prediction</vt:lpstr>
      <vt:lpstr>MAP (Mean Average Precision) Comparison</vt:lpstr>
      <vt:lpstr>MRR (Mean Reciprocal Rank) Comparison</vt:lpstr>
      <vt:lpstr>Conclusion</vt:lpstr>
      <vt:lpstr>PowerPoint Presentation</vt:lpstr>
      <vt:lpstr>Model User Preference and Similarities</vt:lpstr>
      <vt:lpstr>Semantic Enrichment</vt:lpstr>
      <vt:lpstr>Discover Locations</vt:lpstr>
      <vt:lpstr>Overview of Location Distribution and Popularity</vt:lpstr>
      <vt:lpstr>Prediction Recommendation</vt:lpstr>
      <vt:lpstr>MAP (Mean Average Precision) Comparison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Exploiting Semantic Annotations for Clustering Geographic Areas and Users in Location-based  Social Networks</dc:title>
  <dc:creator>Nancy Fazal</dc:creator>
  <cp:lastModifiedBy>Nancy Fazal</cp:lastModifiedBy>
  <cp:revision>14</cp:revision>
  <dcterms:created xsi:type="dcterms:W3CDTF">2019-02-25T08:58:24Z</dcterms:created>
  <dcterms:modified xsi:type="dcterms:W3CDTF">2019-02-25T13:40:43Z</dcterms:modified>
</cp:coreProperties>
</file>