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1" r:id="rId5"/>
    <p:sldId id="261" r:id="rId6"/>
    <p:sldId id="263" r:id="rId7"/>
    <p:sldId id="264" r:id="rId8"/>
    <p:sldId id="267" r:id="rId9"/>
    <p:sldId id="268" r:id="rId10"/>
    <p:sldId id="269" r:id="rId11"/>
    <p:sldId id="276" r:id="rId12"/>
    <p:sldId id="273" r:id="rId13"/>
    <p:sldId id="274" r:id="rId14"/>
    <p:sldId id="275" r:id="rId15"/>
    <p:sldId id="265" r:id="rId16"/>
    <p:sldId id="279" r:id="rId17"/>
    <p:sldId id="266" r:id="rId18"/>
    <p:sldId id="277" r:id="rId19"/>
    <p:sldId id="278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AB2BB-CAE7-4A26-94C8-77EFA880ADD9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07663-7B9E-4E2C-9E03-9C6B7DA9F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1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 smtClean="0"/>
              <a:t>Clustering – </a:t>
            </a:r>
            <a:r>
              <a:rPr lang="fi-FI" dirty="0" err="1" smtClean="0"/>
              <a:t>Grouping</a:t>
            </a:r>
            <a:r>
              <a:rPr lang="fi-FI" dirty="0" smtClean="0"/>
              <a:t> </a:t>
            </a:r>
            <a:r>
              <a:rPr lang="fi-FI" dirty="0" err="1" smtClean="0"/>
              <a:t>similar</a:t>
            </a:r>
            <a:r>
              <a:rPr lang="fi-FI" dirty="0" smtClean="0"/>
              <a:t> </a:t>
            </a:r>
            <a:r>
              <a:rPr lang="fi-FI" dirty="0" err="1" smtClean="0"/>
              <a:t>objects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from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given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criteria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observe</a:t>
            </a:r>
            <a:r>
              <a:rPr lang="fi-FI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fi-FI" baseline="0" dirty="0" err="1" smtClean="0"/>
              <a:t>Opening</a:t>
            </a:r>
            <a:r>
              <a:rPr lang="fi-FI" baseline="0" dirty="0" smtClean="0"/>
              <a:t> a </a:t>
            </a:r>
            <a:r>
              <a:rPr lang="fi-FI" baseline="0" dirty="0" err="1" smtClean="0"/>
              <a:t>cluster</a:t>
            </a:r>
            <a:r>
              <a:rPr lang="fi-FI" baseline="0" dirty="0" smtClean="0"/>
              <a:t> – </a:t>
            </a:r>
            <a:r>
              <a:rPr lang="fi-FI" baseline="0" dirty="0" err="1" smtClean="0"/>
              <a:t>automatic</a:t>
            </a:r>
            <a:r>
              <a:rPr lang="fi-FI" baseline="0" dirty="0" smtClean="0"/>
              <a:t> </a:t>
            </a:r>
            <a:r>
              <a:rPr lang="fi-FI" baseline="0" dirty="0" err="1" smtClean="0"/>
              <a:t>zoom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happens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that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objects</a:t>
            </a:r>
            <a:r>
              <a:rPr lang="fi-FI" baseline="0" dirty="0" smtClean="0"/>
              <a:t> in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cluster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displayed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map</a:t>
            </a:r>
            <a:r>
              <a:rPr lang="fi-FI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7663-7B9E-4E2C-9E03-9C6B7DA9FD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3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 err="1" smtClean="0"/>
              <a:t>Clutter</a:t>
            </a:r>
            <a:r>
              <a:rPr lang="fi-FI" dirty="0" smtClean="0"/>
              <a:t> – </a:t>
            </a:r>
            <a:r>
              <a:rPr lang="fi-FI" dirty="0" err="1" smtClean="0"/>
              <a:t>Overlapping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markers</a:t>
            </a:r>
            <a:r>
              <a:rPr lang="fi-FI" dirty="0" smtClean="0"/>
              <a:t>.</a:t>
            </a:r>
          </a:p>
          <a:p>
            <a:pPr marL="228600" indent="-228600">
              <a:buAutoNum type="arabicPeriod"/>
            </a:pPr>
            <a:r>
              <a:rPr lang="fi-FI" dirty="0" err="1" smtClean="0"/>
              <a:t>Slowness</a:t>
            </a:r>
            <a:r>
              <a:rPr lang="fi-FI" baseline="0" dirty="0" smtClean="0"/>
              <a:t> – </a:t>
            </a:r>
            <a:r>
              <a:rPr lang="fi-FI" baseline="0" dirty="0" err="1" smtClean="0"/>
              <a:t>When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data </a:t>
            </a:r>
            <a:r>
              <a:rPr lang="fi-FI" baseline="0" dirty="0" err="1" smtClean="0"/>
              <a:t>contains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thuosands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records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images</a:t>
            </a:r>
            <a:endParaRPr lang="fi-FI" baseline="0" dirty="0" smtClean="0"/>
          </a:p>
          <a:p>
            <a:pPr marL="228600" indent="-228600">
              <a:buAutoNum type="arabicPeriod"/>
            </a:pPr>
            <a:r>
              <a:rPr lang="fi-FI" baseline="0" dirty="0" err="1" smtClean="0"/>
              <a:t>Pre-defined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filter</a:t>
            </a:r>
            <a:r>
              <a:rPr lang="fi-FI" baseline="0" dirty="0" smtClean="0"/>
              <a:t> – </a:t>
            </a:r>
            <a:r>
              <a:rPr lang="fi-FI" baseline="0" dirty="0" err="1" smtClean="0"/>
              <a:t>sort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by</a:t>
            </a:r>
            <a:r>
              <a:rPr lang="fi-FI" baseline="0" dirty="0" smtClean="0"/>
              <a:t> </a:t>
            </a:r>
            <a:r>
              <a:rPr lang="fi-FI" baseline="0" dirty="0" err="1" smtClean="0"/>
              <a:t>ratings</a:t>
            </a:r>
            <a:r>
              <a:rPr lang="fi-FI" baseline="0" dirty="0" smtClean="0"/>
              <a:t>, </a:t>
            </a:r>
            <a:r>
              <a:rPr lang="fi-FI" baseline="0" dirty="0" err="1" smtClean="0"/>
              <a:t>prices</a:t>
            </a:r>
            <a:r>
              <a:rPr lang="fi-FI" baseline="0" dirty="0" smtClean="0"/>
              <a:t>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07663-7B9E-4E2C-9E03-9C6B7DA9FD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4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2EA-7550-442E-B6EF-E0D78617691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F363-60A6-4B29-8C18-FB3F21F8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2EA-7550-442E-B6EF-E0D78617691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F363-60A6-4B29-8C18-FB3F21F8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3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2EA-7550-442E-B6EF-E0D78617691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F363-60A6-4B29-8C18-FB3F21F8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8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2EA-7550-442E-B6EF-E0D78617691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F363-60A6-4B29-8C18-FB3F21F8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2EA-7550-442E-B6EF-E0D78617691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F363-60A6-4B29-8C18-FB3F21F8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2EA-7550-442E-B6EF-E0D78617691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F363-60A6-4B29-8C18-FB3F21F8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2EA-7550-442E-B6EF-E0D78617691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F363-60A6-4B29-8C18-FB3F21F8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2EA-7550-442E-B6EF-E0D78617691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F363-60A6-4B29-8C18-FB3F21F8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2EA-7550-442E-B6EF-E0D78617691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F363-60A6-4B29-8C18-FB3F21F8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2EA-7550-442E-B6EF-E0D78617691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F363-60A6-4B29-8C18-FB3F21F8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D2EA-7550-442E-B6EF-E0D78617691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F363-60A6-4B29-8C18-FB3F21F8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1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3D2EA-7550-442E-B6EF-E0D78617691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F363-60A6-4B29-8C18-FB3F21F8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uef.fi/sipu/pub/Grid_growing_Zhao_2015.pdf" TargetMode="External"/><Relationship Id="rId2" Type="http://schemas.openxmlformats.org/officeDocument/2006/relationships/hyperlink" Target="http://cs.uef.fi/sipu/pub/aece_2018_4_8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Real-Time Clustering of </a:t>
            </a:r>
            <a:r>
              <a:rPr lang="fi-FI" dirty="0" err="1" smtClean="0"/>
              <a:t>Large</a:t>
            </a:r>
            <a:r>
              <a:rPr lang="fi-FI" dirty="0" smtClean="0"/>
              <a:t> Geo-Referenced Data for </a:t>
            </a:r>
            <a:r>
              <a:rPr lang="fi-FI" dirty="0" err="1" smtClean="0"/>
              <a:t>Visualizing</a:t>
            </a:r>
            <a:r>
              <a:rPr lang="fi-FI" dirty="0" smtClean="0"/>
              <a:t> on </a:t>
            </a:r>
            <a:r>
              <a:rPr lang="fi-FI" dirty="0" err="1" smtClean="0"/>
              <a:t>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5121"/>
            <a:ext cx="9144000" cy="1655762"/>
          </a:xfrm>
        </p:spPr>
        <p:txBody>
          <a:bodyPr/>
          <a:lstStyle/>
          <a:p>
            <a:r>
              <a:rPr lang="fi-FI" sz="2000" dirty="0" err="1" smtClean="0"/>
              <a:t>Presenter</a:t>
            </a:r>
            <a:r>
              <a:rPr lang="fi-FI" sz="2000" dirty="0" smtClean="0"/>
              <a:t>: Rushikesh Sane</a:t>
            </a:r>
          </a:p>
          <a:p>
            <a:r>
              <a:rPr lang="fi-FI" sz="2000" dirty="0" smtClean="0"/>
              <a:t>Course: LAMI, </a:t>
            </a:r>
            <a:r>
              <a:rPr lang="fi-FI" sz="2000" dirty="0" err="1" smtClean="0"/>
              <a:t>Spring</a:t>
            </a:r>
            <a:r>
              <a:rPr lang="fi-FI" sz="2000" dirty="0" smtClean="0"/>
              <a:t> 2019</a:t>
            </a:r>
          </a:p>
          <a:p>
            <a:r>
              <a:rPr lang="fi-FI" sz="1600" dirty="0" smtClean="0"/>
              <a:t>6th February2019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07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398458" y="164906"/>
            <a:ext cx="3003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smtClean="0">
                <a:latin typeface="+mj-lt"/>
              </a:rPr>
              <a:t>Experiments</a:t>
            </a:r>
            <a:endParaRPr lang="en-US" sz="4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3" y="1399310"/>
            <a:ext cx="5172797" cy="2374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483" y="3826741"/>
            <a:ext cx="510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Processing time of 3 clustering approaches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93" y="4447309"/>
            <a:ext cx="4725059" cy="1609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7483" y="6070336"/>
            <a:ext cx="4723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Comparison with Google cluster marker API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5" y="1385455"/>
            <a:ext cx="5406243" cy="23748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9124" y="3840595"/>
            <a:ext cx="5406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Clustering quality with 100 data points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832847" y="3218329"/>
            <a:ext cx="2832847" cy="40807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79106" y="2967318"/>
            <a:ext cx="394447" cy="65908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4" idx="3"/>
          </p:cNvCxnSpPr>
          <p:nvPr/>
        </p:nvCxnSpPr>
        <p:spPr>
          <a:xfrm flipH="1" flipV="1">
            <a:off x="8541652" y="5251896"/>
            <a:ext cx="1462960" cy="7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76329" y="5157550"/>
            <a:ext cx="1175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 smtClean="0"/>
              <a:t>Very</a:t>
            </a:r>
            <a:r>
              <a:rPr lang="fi-FI" sz="2000" dirty="0" smtClean="0"/>
              <a:t> </a:t>
            </a:r>
            <a:r>
              <a:rPr lang="fi-FI" sz="2000" dirty="0" err="1" smtClean="0"/>
              <a:t>fast</a:t>
            </a:r>
            <a:r>
              <a:rPr lang="fi-FI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20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04" y="2269228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A </a:t>
            </a:r>
            <a:r>
              <a:rPr lang="fi-FI" dirty="0" err="1" smtClean="0"/>
              <a:t>possible</a:t>
            </a:r>
            <a:r>
              <a:rPr lang="fi-FI" dirty="0" smtClean="0"/>
              <a:t> </a:t>
            </a:r>
            <a:r>
              <a:rPr lang="fi-FI" dirty="0" err="1" smtClean="0"/>
              <a:t>grid-growing</a:t>
            </a:r>
            <a:r>
              <a:rPr lang="fi-FI" dirty="0" smtClean="0"/>
              <a:t> </a:t>
            </a:r>
            <a:r>
              <a:rPr lang="fi-FI" dirty="0" err="1" smtClean="0"/>
              <a:t>clustering</a:t>
            </a:r>
            <a:r>
              <a:rPr lang="fi-FI" dirty="0" smtClean="0"/>
              <a:t> </a:t>
            </a:r>
            <a:r>
              <a:rPr lang="fi-FI" dirty="0" err="1" smtClean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438901" y="434182"/>
            <a:ext cx="14229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4400" dirty="0" err="1" smtClean="0">
                <a:latin typeface="+mj-lt"/>
              </a:rPr>
              <a:t>Steps</a:t>
            </a:r>
            <a:endParaRPr lang="en-US" sz="4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797" y="1460044"/>
            <a:ext cx="3525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dirty="0" smtClean="0"/>
              <a:t>Grid Construction</a:t>
            </a:r>
          </a:p>
          <a:p>
            <a:pPr marL="285750" indent="-285750">
              <a:buFontTx/>
              <a:buChar char="-"/>
            </a:pPr>
            <a:r>
              <a:rPr lang="fi-FI" dirty="0" err="1" smtClean="0"/>
              <a:t>Borders</a:t>
            </a:r>
            <a:r>
              <a:rPr lang="fi-FI" dirty="0" smtClean="0"/>
              <a:t> </a:t>
            </a:r>
            <a:r>
              <a:rPr lang="fi-FI" dirty="0" err="1" smtClean="0"/>
              <a:t>pass</a:t>
            </a:r>
            <a:r>
              <a:rPr lang="fi-FI" dirty="0" smtClean="0"/>
              <a:t> </a:t>
            </a:r>
            <a:r>
              <a:rPr lang="fi-FI" dirty="0" err="1" smtClean="0"/>
              <a:t>through</a:t>
            </a:r>
            <a:r>
              <a:rPr lang="fi-FI" dirty="0" smtClean="0"/>
              <a:t> </a:t>
            </a:r>
            <a:r>
              <a:rPr lang="fi-FI" dirty="0" err="1" smtClean="0"/>
              <a:t>max</a:t>
            </a:r>
            <a:r>
              <a:rPr lang="fi-FI" dirty="0" smtClean="0"/>
              <a:t> &amp; min </a:t>
            </a:r>
            <a:r>
              <a:rPr lang="fi-FI" dirty="0" err="1" smtClean="0"/>
              <a:t>co-ordinates</a:t>
            </a:r>
            <a:r>
              <a:rPr lang="fi-FI" dirty="0" smtClean="0"/>
              <a:t> </a:t>
            </a:r>
            <a:endParaRPr lang="fi-FI" dirty="0" smtClean="0"/>
          </a:p>
          <a:p>
            <a:pPr marL="285750" indent="-285750">
              <a:buFontTx/>
              <a:buChar char="-"/>
            </a:pPr>
            <a:r>
              <a:rPr lang="fi-FI" dirty="0" err="1" smtClean="0"/>
              <a:t>Initial</a:t>
            </a:r>
            <a:r>
              <a:rPr lang="fi-FI" dirty="0" smtClean="0"/>
              <a:t> </a:t>
            </a:r>
            <a:r>
              <a:rPr lang="fi-FI" dirty="0" err="1" smtClean="0"/>
              <a:t>seeds</a:t>
            </a:r>
            <a:r>
              <a:rPr lang="fi-FI" dirty="0" smtClean="0"/>
              <a:t> (</a:t>
            </a:r>
            <a:r>
              <a:rPr lang="fi-FI" dirty="0" err="1" smtClean="0"/>
              <a:t>random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top m </a:t>
            </a:r>
            <a:r>
              <a:rPr lang="fi-FI" dirty="0" err="1" smtClean="0"/>
              <a:t>dense</a:t>
            </a:r>
            <a:r>
              <a:rPr lang="fi-FI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47798" y="3013580"/>
            <a:ext cx="3525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</a:t>
            </a:r>
            <a:r>
              <a:rPr lang="fi-FI" dirty="0" smtClean="0"/>
              <a:t>. Grid Growing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m </a:t>
            </a:r>
            <a:r>
              <a:rPr lang="fi-FI" dirty="0" err="1" smtClean="0"/>
              <a:t>initial</a:t>
            </a:r>
            <a:r>
              <a:rPr lang="fi-FI" dirty="0" smtClean="0"/>
              <a:t> </a:t>
            </a:r>
            <a:r>
              <a:rPr lang="fi-FI" dirty="0" err="1" smtClean="0"/>
              <a:t>seeds</a:t>
            </a:r>
            <a:endParaRPr lang="fi-FI" dirty="0" smtClean="0"/>
          </a:p>
          <a:p>
            <a:pPr marL="285750" indent="-285750">
              <a:buFontTx/>
              <a:buChar char="-"/>
            </a:pPr>
            <a:r>
              <a:rPr lang="fi-FI" dirty="0" smtClean="0"/>
              <a:t>4 </a:t>
            </a:r>
            <a:r>
              <a:rPr lang="fi-FI" dirty="0" err="1" smtClean="0"/>
              <a:t>or</a:t>
            </a:r>
            <a:r>
              <a:rPr lang="fi-FI" dirty="0" smtClean="0"/>
              <a:t> 8 </a:t>
            </a:r>
            <a:r>
              <a:rPr lang="fi-FI" dirty="0" err="1" smtClean="0"/>
              <a:t>neighbors</a:t>
            </a:r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47798" y="4303868"/>
            <a:ext cx="150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3. Partitioning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06" y="1423431"/>
            <a:ext cx="6054387" cy="474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/>
        </p:blipFill>
        <p:spPr>
          <a:xfrm>
            <a:off x="1108777" y="4744934"/>
            <a:ext cx="3588728" cy="1539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777" y="6355993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4-neighborhood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3040816" y="6355993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8</a:t>
            </a:r>
            <a:r>
              <a:rPr lang="fi-FI" dirty="0" smtClean="0"/>
              <a:t>-neighborhood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04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9996" y="434182"/>
            <a:ext cx="3040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4400" dirty="0" err="1" smtClean="0">
                <a:latin typeface="+mj-lt"/>
              </a:rPr>
              <a:t>Experiments</a:t>
            </a:r>
            <a:endParaRPr lang="en-US" sz="4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1" y="1533088"/>
            <a:ext cx="5991070" cy="2439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4462" y="1112287"/>
            <a:ext cx="4209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 smtClean="0"/>
              <a:t>Litekmeans</a:t>
            </a:r>
            <a:r>
              <a:rPr lang="fi-FI" sz="1600" dirty="0" smtClean="0"/>
              <a:t>: </a:t>
            </a:r>
            <a:r>
              <a:rPr lang="fi-FI" sz="1600" dirty="0" err="1" smtClean="0"/>
              <a:t>Fastest</a:t>
            </a:r>
            <a:r>
              <a:rPr lang="fi-FI" sz="1600" dirty="0" smtClean="0"/>
              <a:t> </a:t>
            </a:r>
            <a:r>
              <a:rPr lang="fi-FI" sz="1600" dirty="0" err="1" smtClean="0"/>
              <a:t>implementation</a:t>
            </a:r>
            <a:r>
              <a:rPr lang="fi-FI" sz="1600" dirty="0" smtClean="0"/>
              <a:t> of k </a:t>
            </a:r>
            <a:r>
              <a:rPr lang="fi-FI" sz="1600" dirty="0" err="1" smtClean="0"/>
              <a:t>means</a:t>
            </a:r>
            <a:r>
              <a:rPr lang="fi-FI" sz="1600" dirty="0" smtClean="0"/>
              <a:t> in </a:t>
            </a:r>
            <a:r>
              <a:rPr lang="fi-FI" sz="1600" dirty="0" err="1" smtClean="0"/>
              <a:t>matlab</a:t>
            </a:r>
            <a:endParaRPr lang="fi-FI" sz="1600" dirty="0" smtClean="0"/>
          </a:p>
          <a:p>
            <a:r>
              <a:rPr lang="fi-FI" sz="1600" dirty="0" smtClean="0"/>
              <a:t>GEM: </a:t>
            </a:r>
            <a:r>
              <a:rPr lang="fi-FI" sz="1600" dirty="0" err="1" smtClean="0"/>
              <a:t>Greedy</a:t>
            </a:r>
            <a:r>
              <a:rPr lang="fi-FI" sz="1600" dirty="0" smtClean="0"/>
              <a:t> </a:t>
            </a:r>
            <a:r>
              <a:rPr lang="fi-FI" sz="1600" dirty="0" err="1" smtClean="0"/>
              <a:t>expectation-maximization</a:t>
            </a:r>
            <a:r>
              <a:rPr lang="fi-FI" sz="1600" dirty="0" smtClean="0"/>
              <a:t> </a:t>
            </a:r>
            <a:r>
              <a:rPr lang="fi-FI" sz="1600" dirty="0" err="1" smtClean="0"/>
              <a:t>algorithm</a:t>
            </a:r>
            <a:r>
              <a:rPr lang="fi-FI" sz="1600" dirty="0" smtClean="0"/>
              <a:t> (</a:t>
            </a:r>
            <a:r>
              <a:rPr lang="fi-FI" sz="1600" dirty="0" err="1" smtClean="0"/>
              <a:t>gaussian</a:t>
            </a:r>
            <a:r>
              <a:rPr lang="fi-FI" sz="1600" dirty="0" smtClean="0"/>
              <a:t> </a:t>
            </a:r>
            <a:r>
              <a:rPr lang="fi-FI" sz="1600" dirty="0" err="1" smtClean="0"/>
              <a:t>mixture</a:t>
            </a:r>
            <a:r>
              <a:rPr lang="fi-FI" sz="1600" dirty="0" smtClean="0"/>
              <a:t> </a:t>
            </a:r>
            <a:r>
              <a:rPr lang="fi-FI" sz="1600" dirty="0" err="1" smtClean="0"/>
              <a:t>model</a:t>
            </a:r>
            <a:r>
              <a:rPr lang="fi-FI" sz="1600" dirty="0" smtClean="0"/>
              <a:t>)</a:t>
            </a:r>
          </a:p>
          <a:p>
            <a:r>
              <a:rPr lang="fi-FI" sz="1600" dirty="0" smtClean="0"/>
              <a:t>DBSCAN: </a:t>
            </a:r>
            <a:r>
              <a:rPr lang="fi-FI" sz="1600" dirty="0" err="1" smtClean="0"/>
              <a:t>Density</a:t>
            </a:r>
            <a:r>
              <a:rPr lang="fi-FI" sz="1600" dirty="0" smtClean="0"/>
              <a:t> </a:t>
            </a:r>
            <a:r>
              <a:rPr lang="fi-FI" sz="1600" dirty="0" err="1" smtClean="0"/>
              <a:t>based</a:t>
            </a:r>
            <a:r>
              <a:rPr lang="fi-FI" sz="1600" dirty="0" smtClean="0"/>
              <a:t> </a:t>
            </a:r>
            <a:r>
              <a:rPr lang="fi-FI" sz="1600" dirty="0" err="1" smtClean="0"/>
              <a:t>clustering</a:t>
            </a:r>
            <a:r>
              <a:rPr lang="fi-FI" sz="1600" dirty="0" smtClean="0"/>
              <a:t> </a:t>
            </a:r>
            <a:r>
              <a:rPr lang="fi-FI" sz="1600" dirty="0" err="1" smtClean="0"/>
              <a:t>algorithm</a:t>
            </a:r>
            <a:endParaRPr lang="fi-FI" sz="1600" dirty="0" smtClean="0"/>
          </a:p>
          <a:p>
            <a:r>
              <a:rPr lang="fi-FI" sz="1600" dirty="0" smtClean="0"/>
              <a:t>LSC: </a:t>
            </a:r>
            <a:r>
              <a:rPr lang="fi-FI" sz="1600" dirty="0" err="1" smtClean="0"/>
              <a:t>Landmark</a:t>
            </a:r>
            <a:r>
              <a:rPr lang="fi-FI" sz="1600" dirty="0" smtClean="0"/>
              <a:t> </a:t>
            </a:r>
            <a:r>
              <a:rPr lang="fi-FI" sz="1600" dirty="0" err="1" smtClean="0"/>
              <a:t>spectral</a:t>
            </a:r>
            <a:r>
              <a:rPr lang="fi-FI" sz="1600" dirty="0" smtClean="0"/>
              <a:t> </a:t>
            </a:r>
            <a:r>
              <a:rPr lang="fi-FI" sz="1600" dirty="0" err="1" smtClean="0"/>
              <a:t>clustering</a:t>
            </a:r>
            <a:r>
              <a:rPr lang="fi-FI" sz="1600" dirty="0" smtClean="0"/>
              <a:t> (</a:t>
            </a:r>
            <a:r>
              <a:rPr lang="fi-FI" sz="1600" dirty="0" err="1" smtClean="0"/>
              <a:t>graph</a:t>
            </a:r>
            <a:r>
              <a:rPr lang="fi-FI" sz="1600" dirty="0" smtClean="0"/>
              <a:t> </a:t>
            </a:r>
            <a:r>
              <a:rPr lang="fi-FI" sz="1600" dirty="0" err="1" smtClean="0"/>
              <a:t>based</a:t>
            </a:r>
            <a:r>
              <a:rPr lang="fi-FI" sz="1600" dirty="0" smtClean="0"/>
              <a:t> </a:t>
            </a:r>
            <a:r>
              <a:rPr lang="fi-FI" sz="1600" dirty="0" err="1" smtClean="0"/>
              <a:t>algorithm</a:t>
            </a:r>
            <a:r>
              <a:rPr lang="fi-FI" sz="1600" dirty="0" smtClean="0"/>
              <a:t>)</a:t>
            </a:r>
          </a:p>
          <a:p>
            <a:r>
              <a:rPr lang="fi-FI" sz="1600" dirty="0" smtClean="0"/>
              <a:t>PRS: </a:t>
            </a:r>
            <a:r>
              <a:rPr lang="fi-FI" sz="1600" dirty="0" err="1" smtClean="0"/>
              <a:t>Pairwise</a:t>
            </a:r>
            <a:r>
              <a:rPr lang="fi-FI" sz="1600" dirty="0" smtClean="0"/>
              <a:t> </a:t>
            </a:r>
            <a:r>
              <a:rPr lang="fi-FI" sz="1600" dirty="0" err="1" smtClean="0"/>
              <a:t>random</a:t>
            </a:r>
            <a:r>
              <a:rPr lang="fi-FI" sz="1600" dirty="0" smtClean="0"/>
              <a:t> </a:t>
            </a:r>
            <a:r>
              <a:rPr lang="fi-FI" sz="1600" dirty="0" err="1" smtClean="0"/>
              <a:t>swap</a:t>
            </a:r>
            <a:endParaRPr lang="fi-FI" sz="1600" dirty="0" smtClean="0"/>
          </a:p>
          <a:p>
            <a:r>
              <a:rPr lang="fi-FI" sz="1600" dirty="0" smtClean="0"/>
              <a:t>GG: Grid Growing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77" y="4301590"/>
            <a:ext cx="5595006" cy="2118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7956" y="3972124"/>
            <a:ext cx="1062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Time </a:t>
            </a:r>
            <a:r>
              <a:rPr lang="fi-FI" sz="1200" dirty="0" err="1" smtClean="0"/>
              <a:t>required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300427" y="6419749"/>
            <a:ext cx="3514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 smtClean="0"/>
              <a:t>Efficiency</a:t>
            </a:r>
            <a:r>
              <a:rPr lang="fi-FI" sz="1200" dirty="0" smtClean="0"/>
              <a:t> of </a:t>
            </a:r>
            <a:r>
              <a:rPr lang="fi-FI" sz="1200" dirty="0" err="1" smtClean="0"/>
              <a:t>algorithm</a:t>
            </a:r>
            <a:r>
              <a:rPr lang="fi-FI" sz="1200" dirty="0" smtClean="0"/>
              <a:t> &amp; </a:t>
            </a:r>
            <a:r>
              <a:rPr lang="fi-FI" sz="1200" dirty="0" err="1" smtClean="0"/>
              <a:t>number</a:t>
            </a:r>
            <a:r>
              <a:rPr lang="fi-FI" sz="1200" dirty="0" smtClean="0"/>
              <a:t> of </a:t>
            </a:r>
            <a:r>
              <a:rPr lang="fi-FI" sz="1200" dirty="0" err="1" smtClean="0"/>
              <a:t>clusters</a:t>
            </a:r>
            <a:r>
              <a:rPr lang="fi-FI" sz="1200" dirty="0" smtClean="0"/>
              <a:t> </a:t>
            </a:r>
            <a:r>
              <a:rPr lang="fi-FI" sz="1200" dirty="0" err="1" smtClean="0"/>
              <a:t>detected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6110654" y="2030076"/>
            <a:ext cx="764931" cy="18385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7" idx="2"/>
            <a:endCxn id="10" idx="7"/>
          </p:cNvCxnSpPr>
          <p:nvPr/>
        </p:nvCxnSpPr>
        <p:spPr>
          <a:xfrm flipH="1">
            <a:off x="6763563" y="1432393"/>
            <a:ext cx="398865" cy="866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91978" y="1124616"/>
            <a:ext cx="940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Least</a:t>
            </a:r>
            <a:r>
              <a:rPr lang="fi-FI" sz="1400" dirty="0" smtClean="0"/>
              <a:t> </a:t>
            </a:r>
            <a:r>
              <a:rPr lang="fi-FI" sz="1400" dirty="0" err="1" smtClean="0"/>
              <a:t>time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8595695" y="4554415"/>
            <a:ext cx="1207728" cy="369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803423" y="4662659"/>
            <a:ext cx="193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Maximum </a:t>
            </a:r>
            <a:r>
              <a:rPr lang="fi-FI" sz="1400" dirty="0" err="1" smtClean="0"/>
              <a:t>clusters</a:t>
            </a:r>
            <a:r>
              <a:rPr lang="fi-FI" sz="1400" dirty="0" smtClean="0"/>
              <a:t> </a:t>
            </a:r>
            <a:r>
              <a:rPr lang="fi-FI" sz="1400" dirty="0" err="1" smtClean="0"/>
              <a:t>detected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648808" y="4518250"/>
            <a:ext cx="1293844" cy="3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26114" y="4424700"/>
            <a:ext cx="1934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Least</a:t>
            </a:r>
            <a:r>
              <a:rPr lang="fi-FI" sz="1400" dirty="0" smtClean="0"/>
              <a:t> </a:t>
            </a:r>
            <a:r>
              <a:rPr lang="fi-FI" sz="1400" dirty="0" err="1" smtClean="0"/>
              <a:t>clusters</a:t>
            </a:r>
            <a:r>
              <a:rPr lang="fi-FI" sz="1400" dirty="0" smtClean="0"/>
              <a:t> </a:t>
            </a:r>
            <a:r>
              <a:rPr lang="fi-FI" sz="1400" dirty="0" err="1" smtClean="0"/>
              <a:t>detected</a:t>
            </a:r>
            <a:endParaRPr lang="en-US" sz="1400" dirty="0"/>
          </a:p>
        </p:txBody>
      </p:sp>
      <p:cxnSp>
        <p:nvCxnSpPr>
          <p:cNvPr id="33" name="Elbow Connector 32"/>
          <p:cNvCxnSpPr/>
          <p:nvPr/>
        </p:nvCxnSpPr>
        <p:spPr>
          <a:xfrm rot="10800000" flipV="1">
            <a:off x="6875585" y="3972124"/>
            <a:ext cx="795180" cy="452576"/>
          </a:xfrm>
          <a:prstGeom prst="bentConnector3">
            <a:avLst>
              <a:gd name="adj1" fmla="val 10086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32877" y="3725903"/>
            <a:ext cx="193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Optimal</a:t>
            </a:r>
            <a:r>
              <a:rPr lang="fi-FI" sz="1400" dirty="0" smtClean="0"/>
              <a:t> </a:t>
            </a:r>
            <a:r>
              <a:rPr lang="fi-FI" sz="1400" dirty="0" err="1"/>
              <a:t>s</a:t>
            </a:r>
            <a:r>
              <a:rPr lang="fi-FI" sz="1400" dirty="0" err="1" smtClean="0"/>
              <a:t>trategy</a:t>
            </a:r>
            <a:r>
              <a:rPr lang="fi-FI" sz="1400" dirty="0" smtClean="0"/>
              <a:t> </a:t>
            </a:r>
            <a:r>
              <a:rPr lang="fi-FI" sz="1400" dirty="0" err="1" smtClean="0"/>
              <a:t>suggested</a:t>
            </a:r>
            <a:r>
              <a:rPr lang="fi-FI" sz="1400" dirty="0" smtClean="0"/>
              <a:t> </a:t>
            </a:r>
            <a:r>
              <a:rPr lang="fi-FI" sz="1400" dirty="0" err="1" smtClean="0"/>
              <a:t>by</a:t>
            </a:r>
            <a:r>
              <a:rPr lang="fi-FI" sz="1400" dirty="0" smtClean="0"/>
              <a:t> </a:t>
            </a:r>
            <a:r>
              <a:rPr lang="fi-FI" sz="1400" dirty="0" err="1" smtClean="0"/>
              <a:t>authors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2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24" grpId="0"/>
      <p:bldP spid="28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04500" y="434182"/>
            <a:ext cx="2691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4400" dirty="0" err="1" smtClean="0">
                <a:latin typeface="+mj-lt"/>
              </a:rPr>
              <a:t>Conclusion</a:t>
            </a:r>
            <a:endParaRPr lang="en-US" sz="4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406" y="1454539"/>
            <a:ext cx="108639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Novel idea of web mapping system based on clustering to make real time queries.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First ever system to allow fetching query results up to 1M objects.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Suitable </a:t>
            </a:r>
            <a:r>
              <a:rPr lang="en-US" sz="2800" dirty="0"/>
              <a:t>for </a:t>
            </a:r>
            <a:r>
              <a:rPr lang="en-US" sz="2800" b="1" dirty="0"/>
              <a:t>real time</a:t>
            </a:r>
            <a:r>
              <a:rPr lang="en-US" sz="2800" dirty="0"/>
              <a:t> applications having low bandwidth.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proposed</a:t>
            </a:r>
            <a:r>
              <a:rPr lang="fi-FI" sz="2800" dirty="0" smtClean="0"/>
              <a:t> </a:t>
            </a:r>
            <a:r>
              <a:rPr lang="fi-FI" sz="2800" dirty="0" err="1" smtClean="0"/>
              <a:t>grid-growing</a:t>
            </a:r>
            <a:r>
              <a:rPr lang="fi-FI" sz="2800" dirty="0" smtClean="0"/>
              <a:t> </a:t>
            </a:r>
            <a:r>
              <a:rPr lang="fi-FI" sz="2800" dirty="0" err="1" smtClean="0"/>
              <a:t>algorithm</a:t>
            </a:r>
            <a:r>
              <a:rPr lang="fi-FI" sz="2800" dirty="0" smtClean="0"/>
              <a:t> </a:t>
            </a:r>
            <a:r>
              <a:rPr lang="fi-FI" sz="2800" dirty="0" err="1" smtClean="0"/>
              <a:t>posseses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b="1" dirty="0" err="1" smtClean="0"/>
              <a:t>advantages</a:t>
            </a:r>
            <a:r>
              <a:rPr lang="fi-FI" sz="2800" b="1" dirty="0" smtClean="0"/>
              <a:t> of </a:t>
            </a:r>
            <a:r>
              <a:rPr lang="fi-FI" sz="2800" b="1" dirty="0" err="1" smtClean="0"/>
              <a:t>both</a:t>
            </a:r>
            <a:r>
              <a:rPr lang="fi-FI" sz="2800" b="1" dirty="0" smtClean="0"/>
              <a:t> k-</a:t>
            </a:r>
            <a:r>
              <a:rPr lang="fi-FI" sz="2800" b="1" dirty="0" err="1" smtClean="0"/>
              <a:t>means</a:t>
            </a:r>
            <a:r>
              <a:rPr lang="fi-FI" sz="2800" b="1" dirty="0" smtClean="0"/>
              <a:t> and DBSCAN.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b="1" dirty="0" smtClean="0"/>
              <a:t>Time </a:t>
            </a:r>
            <a:r>
              <a:rPr lang="fi-FI" sz="2800" b="1" dirty="0" err="1" smtClean="0"/>
              <a:t>complexity</a:t>
            </a:r>
            <a:r>
              <a:rPr lang="fi-FI" sz="2800" b="1" dirty="0" smtClean="0"/>
              <a:t> </a:t>
            </a:r>
            <a:r>
              <a:rPr lang="fi-FI" sz="2800" dirty="0" smtClean="0"/>
              <a:t>is O(</a:t>
            </a:r>
            <a:r>
              <a:rPr lang="fi-FI" sz="2800" dirty="0" err="1" smtClean="0"/>
              <a:t>nlogn</a:t>
            </a:r>
            <a:r>
              <a:rPr lang="fi-FI" sz="28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err="1" smtClean="0"/>
              <a:t>Overcomes</a:t>
            </a:r>
            <a:r>
              <a:rPr lang="fi-FI" sz="2800" dirty="0" smtClean="0"/>
              <a:t> </a:t>
            </a:r>
            <a:r>
              <a:rPr lang="fi-FI" sz="2800" dirty="0" err="1" smtClean="0"/>
              <a:t>all</a:t>
            </a:r>
            <a:r>
              <a:rPr lang="fi-FI" sz="2800" dirty="0" smtClean="0"/>
              <a:t> </a:t>
            </a:r>
            <a:r>
              <a:rPr lang="fi-FI" sz="2800" dirty="0" err="1" smtClean="0"/>
              <a:t>difficulties</a:t>
            </a:r>
            <a:r>
              <a:rPr lang="fi-FI" sz="2800" dirty="0" smtClean="0"/>
              <a:t> </a:t>
            </a:r>
            <a:r>
              <a:rPr lang="fi-FI" sz="2800" dirty="0" err="1" smtClean="0"/>
              <a:t>related</a:t>
            </a:r>
            <a:r>
              <a:rPr lang="fi-FI" sz="2800" dirty="0" smtClean="0"/>
              <a:t> to </a:t>
            </a:r>
            <a:r>
              <a:rPr lang="fi-FI" sz="2800" dirty="0" err="1" smtClean="0"/>
              <a:t>geo-tagged</a:t>
            </a:r>
            <a:r>
              <a:rPr lang="fi-FI" sz="2800" dirty="0" smtClean="0"/>
              <a:t> </a:t>
            </a:r>
            <a:r>
              <a:rPr lang="fi-FI" sz="2800" dirty="0" err="1" smtClean="0"/>
              <a:t>real</a:t>
            </a:r>
            <a:r>
              <a:rPr lang="fi-FI" sz="2800" dirty="0" smtClean="0"/>
              <a:t> </a:t>
            </a:r>
            <a:r>
              <a:rPr lang="fi-FI" sz="2800" dirty="0" err="1" smtClean="0"/>
              <a:t>time</a:t>
            </a:r>
            <a:r>
              <a:rPr lang="fi-FI" sz="2800" dirty="0" smtClean="0"/>
              <a:t> </a:t>
            </a:r>
            <a:r>
              <a:rPr lang="fi-FI" sz="2800" dirty="0" err="1" smtClean="0"/>
              <a:t>applications</a:t>
            </a:r>
            <a:r>
              <a:rPr lang="fi-FI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37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Real-Time Clustering of Large Geo-Referenced Data for Visualizing on </a:t>
            </a:r>
            <a:r>
              <a:rPr lang="en-US" sz="2400" dirty="0" smtClean="0"/>
              <a:t>Map</a:t>
            </a:r>
          </a:p>
          <a:p>
            <a:pPr marL="0" indent="0" algn="ctr">
              <a:buNone/>
            </a:pPr>
            <a:r>
              <a:rPr lang="en-US" sz="2000" dirty="0"/>
              <a:t>Mohammad </a:t>
            </a:r>
            <a:r>
              <a:rPr lang="en-US" sz="2000" dirty="0" err="1" smtClean="0"/>
              <a:t>Rezaei</a:t>
            </a:r>
            <a:r>
              <a:rPr lang="en-US" sz="2000" dirty="0" smtClean="0"/>
              <a:t>, </a:t>
            </a:r>
            <a:r>
              <a:rPr lang="en-US" sz="2000" dirty="0" err="1"/>
              <a:t>Pasi</a:t>
            </a:r>
            <a:r>
              <a:rPr lang="en-US" sz="2000" dirty="0"/>
              <a:t> </a:t>
            </a:r>
            <a:r>
              <a:rPr lang="en-US" sz="2000" dirty="0" err="1" smtClean="0"/>
              <a:t>Franti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Link: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cs.uef.fi/sipu/pub/aece_2018_4_8.pdf</a:t>
            </a:r>
            <a:endParaRPr lang="en-US" sz="20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A </a:t>
            </a:r>
            <a:r>
              <a:rPr lang="en-US" sz="2400" dirty="0"/>
              <a:t>grid-growing clustering algorithm for geo-spatial </a:t>
            </a:r>
            <a:r>
              <a:rPr lang="en-US" sz="2400" dirty="0" smtClean="0"/>
              <a:t>data</a:t>
            </a:r>
          </a:p>
          <a:p>
            <a:pPr marL="0" indent="0" algn="ctr">
              <a:buNone/>
            </a:pPr>
            <a:r>
              <a:rPr lang="en-US" sz="2000" dirty="0" err="1"/>
              <a:t>Qinpei</a:t>
            </a:r>
            <a:r>
              <a:rPr lang="en-US" sz="2000" dirty="0"/>
              <a:t> </a:t>
            </a:r>
            <a:r>
              <a:rPr lang="en-US" sz="2000" dirty="0" err="1"/>
              <a:t>Zhaoa</a:t>
            </a:r>
            <a:r>
              <a:rPr lang="en-US" sz="2000" dirty="0"/>
              <a:t>, Yang </a:t>
            </a:r>
            <a:r>
              <a:rPr lang="en-US" sz="2000" dirty="0" smtClean="0"/>
              <a:t>Shi </a:t>
            </a:r>
            <a:r>
              <a:rPr lang="en-US" sz="2000" dirty="0"/>
              <a:t>Qin </a:t>
            </a:r>
            <a:r>
              <a:rPr lang="en-US" sz="2000" dirty="0" err="1" smtClean="0"/>
              <a:t>Liua</a:t>
            </a:r>
            <a:r>
              <a:rPr lang="en-US" sz="2000" dirty="0" smtClean="0"/>
              <a:t> </a:t>
            </a:r>
            <a:r>
              <a:rPr lang="en-US" sz="2000" dirty="0"/>
              <a:t>, </a:t>
            </a:r>
            <a:r>
              <a:rPr lang="en-US" sz="2000" dirty="0" err="1"/>
              <a:t>Pasi</a:t>
            </a:r>
            <a:r>
              <a:rPr lang="en-US" sz="2000" dirty="0"/>
              <a:t> </a:t>
            </a:r>
            <a:r>
              <a:rPr lang="en-US" sz="2000" dirty="0" err="1" smtClean="0"/>
              <a:t>Fränti</a:t>
            </a:r>
            <a:endParaRPr lang="fi-FI" sz="2000" dirty="0"/>
          </a:p>
          <a:p>
            <a:pPr marL="0" indent="0" algn="ctr">
              <a:buNone/>
            </a:pPr>
            <a:r>
              <a:rPr lang="fi-FI" sz="2000" dirty="0" err="1" smtClean="0"/>
              <a:t>Link</a:t>
            </a:r>
            <a:r>
              <a:rPr lang="fi-FI" sz="2000" dirty="0"/>
              <a:t>: </a:t>
            </a:r>
            <a:r>
              <a:rPr lang="fi-FI" sz="2000" dirty="0">
                <a:hlinkClick r:id="rId3"/>
              </a:rPr>
              <a:t>http://cs.uef.fi/sipu/pub/Grid_growing_Zhao_2015.pdf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89980" y="5396753"/>
            <a:ext cx="721203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Other</a:t>
            </a:r>
            <a:r>
              <a:rPr lang="fi-FI" sz="1400" dirty="0" smtClean="0"/>
              <a:t> </a:t>
            </a:r>
            <a:r>
              <a:rPr lang="fi-FI" sz="1400" dirty="0" err="1" smtClean="0"/>
              <a:t>References</a:t>
            </a:r>
            <a:r>
              <a:rPr lang="fi-FI" sz="1400" dirty="0" smtClean="0"/>
              <a:t>: </a:t>
            </a:r>
            <a:r>
              <a:rPr lang="fi-FI" sz="1400" dirty="0" err="1" smtClean="0"/>
              <a:t>Gifs</a:t>
            </a:r>
            <a:r>
              <a:rPr lang="fi-FI" sz="1400" dirty="0" smtClean="0"/>
              <a:t> on </a:t>
            </a:r>
            <a:r>
              <a:rPr lang="fi-FI" sz="1400" dirty="0" err="1" smtClean="0"/>
              <a:t>slide</a:t>
            </a:r>
            <a:r>
              <a:rPr lang="fi-FI" sz="1400" dirty="0" smtClean="0"/>
              <a:t> 5 –</a:t>
            </a:r>
          </a:p>
          <a:p>
            <a:r>
              <a:rPr lang="fi-FI" sz="1400" dirty="0"/>
              <a:t>	</a:t>
            </a:r>
            <a:r>
              <a:rPr lang="fi-FI" sz="1400" dirty="0" smtClean="0"/>
              <a:t>           https</a:t>
            </a:r>
            <a:r>
              <a:rPr lang="fi-FI" sz="1400" dirty="0"/>
              <a:t>://</a:t>
            </a:r>
            <a:r>
              <a:rPr lang="fi-FI" sz="1400" dirty="0" smtClean="0"/>
              <a:t>giphy.com/gifs/dendrogram-dashee87githubio-scikit-pSNCWCEAsgrAs</a:t>
            </a:r>
          </a:p>
          <a:p>
            <a:r>
              <a:rPr lang="fi-FI" sz="1400" dirty="0"/>
              <a:t>	</a:t>
            </a:r>
            <a:r>
              <a:rPr lang="fi-FI" sz="1400" dirty="0" smtClean="0"/>
              <a:t>           https</a:t>
            </a:r>
            <a:r>
              <a:rPr lang="fi-FI" sz="1400" dirty="0"/>
              <a:t>://</a:t>
            </a:r>
            <a:r>
              <a:rPr lang="fi-FI" sz="1400" dirty="0" smtClean="0"/>
              <a:t>giphy.com/gifs/dbscan-dashee87githubio-scikit-OVJBPIB6oL3a0</a:t>
            </a:r>
          </a:p>
          <a:p>
            <a:r>
              <a:rPr lang="fi-FI" sz="1400" dirty="0"/>
              <a:t>	</a:t>
            </a:r>
            <a:r>
              <a:rPr lang="fi-FI" sz="1400" dirty="0" smtClean="0"/>
              <a:t>           https</a:t>
            </a:r>
            <a:r>
              <a:rPr lang="fi-FI" sz="1400" dirty="0"/>
              <a:t>://</a:t>
            </a:r>
            <a:r>
              <a:rPr lang="fi-FI" sz="1400" dirty="0" smtClean="0"/>
              <a:t>giphy.com/gifs/needs-dashee87githubio-scikit-3NKUcoyBzkXQc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03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90" y="193175"/>
            <a:ext cx="2432680" cy="207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62" y="4627984"/>
            <a:ext cx="2566408" cy="2056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81" y="4627205"/>
            <a:ext cx="2420577" cy="2057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36" y="2437361"/>
            <a:ext cx="2420577" cy="2019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36" y="193175"/>
            <a:ext cx="2384269" cy="20741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2785" y="2068029"/>
            <a:ext cx="295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Technique</a:t>
            </a:r>
            <a:r>
              <a:rPr lang="fi-FI" dirty="0" smtClean="0"/>
              <a:t> for Data </a:t>
            </a:r>
            <a:r>
              <a:rPr lang="fi-FI" dirty="0" err="1" smtClean="0"/>
              <a:t>Reduction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7165" y="3528271"/>
            <a:ext cx="2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Representation</a:t>
            </a:r>
            <a:r>
              <a:rPr lang="fi-FI" dirty="0" smtClean="0"/>
              <a:t> of Cluster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82824" y="2734641"/>
            <a:ext cx="173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Showing</a:t>
            </a:r>
            <a:r>
              <a:rPr lang="fi-FI" dirty="0" smtClean="0"/>
              <a:t> </a:t>
            </a:r>
            <a:r>
              <a:rPr lang="fi-FI" dirty="0" err="1" smtClean="0"/>
              <a:t>Density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68175" y="5655125"/>
            <a:ext cx="196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Details</a:t>
            </a:r>
            <a:r>
              <a:rPr lang="fi-FI" dirty="0" smtClean="0"/>
              <a:t> on </a:t>
            </a:r>
            <a:r>
              <a:rPr lang="fi-FI" dirty="0" err="1" smtClean="0"/>
              <a:t>Demand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26397" y="4988513"/>
            <a:ext cx="185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Opening</a:t>
            </a:r>
            <a:r>
              <a:rPr lang="fi-FI" dirty="0" smtClean="0"/>
              <a:t> a Cluster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79723" y="4321901"/>
            <a:ext cx="214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Showing</a:t>
            </a:r>
            <a:r>
              <a:rPr lang="fi-FI" dirty="0" smtClean="0"/>
              <a:t> </a:t>
            </a:r>
            <a:r>
              <a:rPr lang="fi-FI" dirty="0" err="1" smtClean="0"/>
              <a:t>Distribution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197897" y="180064"/>
            <a:ext cx="390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 err="1" smtClean="0">
                <a:latin typeface="+mj-lt"/>
              </a:rPr>
              <a:t>Techniques</a:t>
            </a:r>
            <a:r>
              <a:rPr lang="fi-FI" sz="4400" dirty="0" smtClean="0">
                <a:latin typeface="+mj-lt"/>
              </a:rPr>
              <a:t> to </a:t>
            </a:r>
            <a:r>
              <a:rPr lang="fi-FI" sz="4400" dirty="0" err="1" smtClean="0">
                <a:latin typeface="+mj-lt"/>
              </a:rPr>
              <a:t>Visualize</a:t>
            </a:r>
            <a:r>
              <a:rPr lang="fi-FI" sz="4400" dirty="0" smtClean="0">
                <a:latin typeface="+mj-lt"/>
              </a:rPr>
              <a:t> Data</a:t>
            </a:r>
            <a:endParaRPr lang="en-US" sz="4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90" y="2437361"/>
            <a:ext cx="2432680" cy="20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Resistance</a:t>
            </a:r>
            <a:r>
              <a:rPr lang="fi-FI" dirty="0" smtClean="0"/>
              <a:t> to </a:t>
            </a:r>
            <a:r>
              <a:rPr lang="fi-FI" dirty="0" err="1" smtClean="0"/>
              <a:t>Problems</a:t>
            </a:r>
            <a:r>
              <a:rPr lang="fi-FI" dirty="0" smtClean="0"/>
              <a:t> </a:t>
            </a:r>
            <a:r>
              <a:rPr lang="fi-FI" dirty="0" err="1" smtClean="0"/>
              <a:t>due</a:t>
            </a:r>
            <a:r>
              <a:rPr lang="fi-FI" dirty="0" smtClean="0"/>
              <a:t> to </a:t>
            </a:r>
            <a:r>
              <a:rPr lang="fi-FI" dirty="0" err="1" smtClean="0"/>
              <a:t>Panning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26" y="1442630"/>
            <a:ext cx="6782747" cy="2772162"/>
          </a:xfrm>
        </p:spPr>
      </p:pic>
      <p:sp>
        <p:nvSpPr>
          <p:cNvPr id="5" name="TextBox 4"/>
          <p:cNvSpPr txBox="1"/>
          <p:nvPr/>
        </p:nvSpPr>
        <p:spPr>
          <a:xfrm>
            <a:off x="5432612" y="4378362"/>
            <a:ext cx="178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Panning</a:t>
            </a:r>
            <a:r>
              <a:rPr lang="fi-FI" dirty="0" smtClean="0"/>
              <a:t> </a:t>
            </a:r>
            <a:r>
              <a:rPr lang="fi-FI" dirty="0" err="1" smtClean="0"/>
              <a:t>Problem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4758" y="5292297"/>
            <a:ext cx="10002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 smtClean="0"/>
              <a:t>Solution</a:t>
            </a:r>
            <a:r>
              <a:rPr lang="fi-FI" dirty="0" smtClean="0"/>
              <a:t>: </a:t>
            </a:r>
            <a:r>
              <a:rPr lang="fi-FI" dirty="0" err="1" smtClean="0"/>
              <a:t>Initialize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grid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at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beginning</a:t>
            </a:r>
            <a:r>
              <a:rPr lang="fi-FI" dirty="0" smtClean="0"/>
              <a:t>. A </a:t>
            </a:r>
            <a:r>
              <a:rPr lang="fi-FI" dirty="0" err="1" smtClean="0"/>
              <a:t>point</a:t>
            </a:r>
            <a:r>
              <a:rPr lang="fi-FI" dirty="0" smtClean="0"/>
              <a:t> </a:t>
            </a:r>
            <a:r>
              <a:rPr lang="fi-FI" dirty="0" err="1" smtClean="0"/>
              <a:t>assigned</a:t>
            </a:r>
            <a:r>
              <a:rPr lang="fi-FI" dirty="0" smtClean="0"/>
              <a:t> to </a:t>
            </a:r>
            <a:r>
              <a:rPr lang="fi-FI" dirty="0" err="1" smtClean="0"/>
              <a:t>one</a:t>
            </a:r>
            <a:r>
              <a:rPr lang="fi-FI" dirty="0" smtClean="0"/>
              <a:t> box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remain</a:t>
            </a:r>
            <a:r>
              <a:rPr lang="fi-FI" dirty="0" smtClean="0"/>
              <a:t> </a:t>
            </a:r>
            <a:r>
              <a:rPr lang="fi-FI" dirty="0" err="1" smtClean="0"/>
              <a:t>assigned</a:t>
            </a:r>
            <a:r>
              <a:rPr lang="fi-FI" dirty="0" smtClean="0"/>
              <a:t> to</a:t>
            </a:r>
          </a:p>
          <a:p>
            <a:r>
              <a:rPr lang="fi-FI" dirty="0" smtClean="0"/>
              <a:t>it </a:t>
            </a:r>
            <a:r>
              <a:rPr lang="fi-FI" dirty="0" err="1" smtClean="0"/>
              <a:t>even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</a:t>
            </a:r>
            <a:r>
              <a:rPr lang="fi-FI" dirty="0" err="1" smtClean="0"/>
              <a:t>panning</a:t>
            </a:r>
            <a:r>
              <a:rPr lang="fi-FI" dirty="0" smtClean="0"/>
              <a:t>.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take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those</a:t>
            </a:r>
            <a:r>
              <a:rPr lang="fi-FI" dirty="0" smtClean="0"/>
              <a:t> </a:t>
            </a:r>
            <a:r>
              <a:rPr lang="fi-FI" dirty="0" err="1" smtClean="0"/>
              <a:t>objects</a:t>
            </a:r>
            <a:r>
              <a:rPr lang="fi-FI" dirty="0" smtClean="0"/>
              <a:t> into </a:t>
            </a:r>
            <a:r>
              <a:rPr lang="fi-FI" dirty="0" err="1" smtClean="0"/>
              <a:t>consideration</a:t>
            </a:r>
            <a:r>
              <a:rPr lang="fi-FI" dirty="0" smtClean="0"/>
              <a:t>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completely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partially</a:t>
            </a:r>
            <a:endParaRPr lang="fi-FI" dirty="0" smtClean="0"/>
          </a:p>
          <a:p>
            <a:r>
              <a:rPr lang="fi-FI" dirty="0" err="1" smtClean="0"/>
              <a:t>Visible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view</a:t>
            </a:r>
            <a:r>
              <a:rPr lang="fi-FI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Voronoi</a:t>
            </a:r>
            <a:r>
              <a:rPr lang="fi-FI" dirty="0" smtClean="0"/>
              <a:t> </a:t>
            </a:r>
            <a:r>
              <a:rPr lang="fi-FI" dirty="0" err="1" smtClean="0"/>
              <a:t>Diagram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7106" y="1990165"/>
            <a:ext cx="100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 mathematics, a </a:t>
            </a:r>
            <a:r>
              <a:rPr lang="en-US" b="1" dirty="0" err="1"/>
              <a:t>Voronoi</a:t>
            </a:r>
            <a:r>
              <a:rPr lang="en-US" b="1" dirty="0"/>
              <a:t> diagram</a:t>
            </a:r>
            <a:r>
              <a:rPr lang="en-US" dirty="0"/>
              <a:t> is a partitioning of a plane into regions based on distance to points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specific subset of the plane. That set of points (called seeds, sites, or generators) is specified </a:t>
            </a:r>
            <a:endParaRPr lang="en-US" dirty="0" smtClean="0"/>
          </a:p>
          <a:p>
            <a:r>
              <a:rPr lang="en-US" dirty="0" smtClean="0"/>
              <a:t>beforehand</a:t>
            </a:r>
            <a:r>
              <a:rPr lang="en-US" dirty="0"/>
              <a:t>, and for each seed there is a corresponding region consisting of all points closer to that seed </a:t>
            </a:r>
            <a:endParaRPr lang="en-US" dirty="0" smtClean="0"/>
          </a:p>
          <a:p>
            <a:r>
              <a:rPr lang="en-US" dirty="0" smtClean="0"/>
              <a:t>than </a:t>
            </a:r>
            <a:r>
              <a:rPr lang="en-US" dirty="0"/>
              <a:t>to any other. These regions are called </a:t>
            </a:r>
            <a:r>
              <a:rPr lang="en-US" dirty="0" err="1"/>
              <a:t>Voronoi</a:t>
            </a:r>
            <a:r>
              <a:rPr lang="en-US" dirty="0"/>
              <a:t> cells.</a:t>
            </a:r>
          </a:p>
        </p:txBody>
      </p:sp>
    </p:spTree>
    <p:extLst>
      <p:ext uri="{BB962C8B-B14F-4D97-AF65-F5344CB8AC3E}">
        <p14:creationId xmlns:p14="http://schemas.microsoft.com/office/powerpoint/2010/main" val="42771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data </a:t>
            </a:r>
            <a:r>
              <a:rPr lang="fi-FI" dirty="0" err="1" smtClean="0"/>
              <a:t>point</a:t>
            </a:r>
            <a:r>
              <a:rPr lang="fi-FI" dirty="0" smtClean="0"/>
              <a:t> and </a:t>
            </a:r>
            <a:r>
              <a:rPr lang="fi-FI" dirty="0" err="1" smtClean="0"/>
              <a:t>grid-line</a:t>
            </a:r>
            <a:r>
              <a:rPr lang="fi-FI" dirty="0" smtClean="0"/>
              <a:t> </a:t>
            </a:r>
            <a:r>
              <a:rPr lang="fi-FI" dirty="0" err="1" smtClean="0"/>
              <a:t>overlap</a:t>
            </a:r>
            <a:r>
              <a:rPr lang="fi-FI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7106" y="1990165"/>
            <a:ext cx="97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could be placed in any of the adjacent cells. It’s a trivial issue. One can place it in more dense cell.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192" y="353971"/>
            <a:ext cx="2634037" cy="64186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Clustering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3" y="1661746"/>
            <a:ext cx="3419220" cy="46173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37" y="1661746"/>
            <a:ext cx="7569625" cy="4653409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2470638" y="4258657"/>
            <a:ext cx="2250831" cy="1553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470638" y="3955559"/>
            <a:ext cx="8317524" cy="1959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1036155" y="348500"/>
            <a:ext cx="2634037" cy="641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Real-Time</a:t>
            </a:r>
            <a:endParaRPr lang="en-US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080905" y="353971"/>
            <a:ext cx="5243803" cy="641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Geo-Referenced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9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SSE &amp; number of clusters formula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00" y="2994247"/>
            <a:ext cx="3932632" cy="135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72" y="2994247"/>
            <a:ext cx="3352203" cy="13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Visualizing</a:t>
            </a:r>
            <a:r>
              <a:rPr lang="fi-FI" dirty="0" smtClean="0"/>
              <a:t> </a:t>
            </a:r>
            <a:r>
              <a:rPr lang="fi-FI" u="sng" dirty="0" smtClean="0">
                <a:solidFill>
                  <a:srgbClr val="0070C0"/>
                </a:solidFill>
              </a:rPr>
              <a:t>LARGE</a:t>
            </a:r>
            <a:r>
              <a:rPr lang="fi-FI" dirty="0" smtClean="0"/>
              <a:t> </a:t>
            </a:r>
            <a:r>
              <a:rPr lang="fi-FI" dirty="0" err="1" smtClean="0"/>
              <a:t>amount</a:t>
            </a:r>
            <a:r>
              <a:rPr lang="fi-FI" dirty="0" smtClean="0"/>
              <a:t> of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7301"/>
            <a:ext cx="3407229" cy="4220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59" y="2870797"/>
            <a:ext cx="3391373" cy="1657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62" y="1877301"/>
            <a:ext cx="3407229" cy="4220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8560" y="6099412"/>
            <a:ext cx="826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Clutter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85653" y="6103987"/>
            <a:ext cx="104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Slowness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58758" y="6089901"/>
            <a:ext cx="183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Predefined</a:t>
            </a:r>
            <a:r>
              <a:rPr lang="fi-FI" dirty="0" smtClean="0"/>
              <a:t> </a:t>
            </a:r>
            <a:r>
              <a:rPr lang="fi-FI" dirty="0" err="1" smtClean="0"/>
              <a:t>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296" y="326128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Clustering </a:t>
            </a:r>
            <a:r>
              <a:rPr lang="fi-FI" dirty="0" err="1" smtClean="0"/>
              <a:t>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33" y="2190382"/>
            <a:ext cx="2143125" cy="2143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7506" y="4908627"/>
            <a:ext cx="2884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 smtClean="0"/>
              <a:t>Number</a:t>
            </a:r>
            <a:r>
              <a:rPr lang="fi-FI" sz="2400" dirty="0" smtClean="0"/>
              <a:t> of </a:t>
            </a:r>
            <a:r>
              <a:rPr lang="fi-FI" sz="2400" dirty="0" err="1" smtClean="0"/>
              <a:t>Clusters</a:t>
            </a:r>
            <a:endParaRPr lang="fi-FI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 smtClean="0"/>
              <a:t>Minimizing</a:t>
            </a:r>
            <a:r>
              <a:rPr lang="fi-FI" sz="2400" dirty="0" smtClean="0"/>
              <a:t> SSE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17" y="2190381"/>
            <a:ext cx="261937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99" y="2208596"/>
            <a:ext cx="240551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0" y="1116845"/>
            <a:ext cx="4657407" cy="2657863"/>
          </a:xfr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62558" y="396197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K </a:t>
            </a:r>
            <a:r>
              <a:rPr lang="fi-FI" sz="2400" dirty="0" err="1" smtClean="0"/>
              <a:t>Means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85790" y="6415028"/>
            <a:ext cx="16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 smtClean="0"/>
              <a:t>Hierarchical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790814" y="3929088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DBSCAN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23845" y="258184"/>
            <a:ext cx="3759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4400" dirty="0" err="1" smtClean="0">
                <a:latin typeface="+mj-lt"/>
              </a:rPr>
              <a:t>Why</a:t>
            </a:r>
            <a:r>
              <a:rPr lang="fi-FI" sz="4400" dirty="0" smtClean="0">
                <a:latin typeface="+mj-lt"/>
              </a:rPr>
              <a:t> </a:t>
            </a:r>
            <a:r>
              <a:rPr lang="fi-FI" sz="4400" dirty="0" err="1" smtClean="0">
                <a:latin typeface="+mj-lt"/>
              </a:rPr>
              <a:t>not</a:t>
            </a:r>
            <a:r>
              <a:rPr lang="fi-FI" sz="4400" dirty="0" smtClean="0">
                <a:latin typeface="+mj-lt"/>
              </a:rPr>
              <a:t> </a:t>
            </a:r>
            <a:r>
              <a:rPr lang="fi-FI" sz="4400" dirty="0" err="1" smtClean="0">
                <a:latin typeface="+mj-lt"/>
              </a:rPr>
              <a:t>these</a:t>
            </a:r>
            <a:r>
              <a:rPr lang="fi-FI" sz="4400" dirty="0" smtClean="0">
                <a:latin typeface="+mj-lt"/>
              </a:rPr>
              <a:t>?</a:t>
            </a:r>
            <a:endParaRPr lang="en-US" sz="4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2877" y="1116846"/>
            <a:ext cx="5260317" cy="26578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340" b="-872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4007224" y="3961974"/>
            <a:ext cx="3976176" cy="24530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54" t="-4322" r="-105088" b="-342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" name="Straight Arrow Connector 2"/>
          <p:cNvCxnSpPr>
            <a:stCxn id="13" idx="0"/>
          </p:cNvCxnSpPr>
          <p:nvPr/>
        </p:nvCxnSpPr>
        <p:spPr>
          <a:xfrm flipH="1" flipV="1">
            <a:off x="2403732" y="4423042"/>
            <a:ext cx="302742" cy="765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92653" y="5188502"/>
            <a:ext cx="2627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 smtClean="0"/>
              <a:t>Need</a:t>
            </a:r>
            <a:r>
              <a:rPr lang="fi-FI" sz="2400" dirty="0" smtClean="0"/>
              <a:t> to </a:t>
            </a:r>
            <a:r>
              <a:rPr lang="fi-FI" sz="2400" dirty="0" err="1" smtClean="0"/>
              <a:t>determine</a:t>
            </a:r>
            <a:r>
              <a:rPr lang="fi-FI" sz="2400" dirty="0" smtClean="0"/>
              <a:t> </a:t>
            </a:r>
          </a:p>
          <a:p>
            <a:r>
              <a:rPr lang="fi-FI" sz="2400" dirty="0" smtClean="0"/>
              <a:t>k in </a:t>
            </a:r>
            <a:r>
              <a:rPr lang="fi-FI" sz="2400" dirty="0" err="1" smtClean="0"/>
              <a:t>advance</a:t>
            </a:r>
            <a:endParaRPr lang="fi-FI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762565" y="4329198"/>
            <a:ext cx="663388" cy="368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354235" y="4607482"/>
            <a:ext cx="1797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 smtClean="0"/>
              <a:t>Has</a:t>
            </a:r>
            <a:r>
              <a:rPr lang="fi-FI" sz="2400" dirty="0" smtClean="0"/>
              <a:t> </a:t>
            </a:r>
            <a:r>
              <a:rPr lang="fi-FI" sz="2400" dirty="0" err="1" smtClean="0"/>
              <a:t>different</a:t>
            </a:r>
            <a:endParaRPr lang="fi-FI" sz="2400" dirty="0" smtClean="0"/>
          </a:p>
          <a:p>
            <a:r>
              <a:rPr lang="fi-FI" sz="2400" dirty="0" err="1" smtClean="0"/>
              <a:t>objective</a:t>
            </a:r>
            <a:endParaRPr lang="fi-FI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8001625" y="5798597"/>
            <a:ext cx="941410" cy="36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961260" y="5707100"/>
            <a:ext cx="270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High</a:t>
            </a:r>
            <a:r>
              <a:rPr lang="fi-FI" sz="2400" dirty="0" smtClean="0"/>
              <a:t> </a:t>
            </a:r>
            <a:r>
              <a:rPr lang="fi-FI" sz="2400" dirty="0" err="1" smtClean="0"/>
              <a:t>time</a:t>
            </a:r>
            <a:r>
              <a:rPr lang="fi-FI" sz="2400" dirty="0" smtClean="0"/>
              <a:t> </a:t>
            </a:r>
            <a:r>
              <a:rPr lang="fi-FI" sz="2400" dirty="0" err="1" smtClean="0"/>
              <a:t>complexity</a:t>
            </a:r>
            <a:r>
              <a:rPr lang="fi-FI" sz="2400" dirty="0" smtClean="0"/>
              <a:t> O(N</a:t>
            </a:r>
            <a:r>
              <a:rPr lang="fi-FI" sz="2400" baseline="30000" dirty="0" smtClean="0"/>
              <a:t>3</a:t>
            </a:r>
            <a:r>
              <a:rPr lang="fi-FI" sz="2400" dirty="0" smtClean="0"/>
              <a:t>)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58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2" grpId="0" animBg="1"/>
      <p:bldP spid="13" grpId="0"/>
      <p:bldP spid="19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04" y="2269228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Grid-</a:t>
            </a:r>
            <a:r>
              <a:rPr lang="fi-FI" dirty="0" err="1" smtClean="0"/>
              <a:t>based</a:t>
            </a:r>
            <a:r>
              <a:rPr lang="fi-FI" dirty="0" smtClean="0"/>
              <a:t>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6" y="1756872"/>
            <a:ext cx="3546650" cy="3546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53" y="1756872"/>
            <a:ext cx="3546650" cy="3546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74455" y="5640579"/>
            <a:ext cx="239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Grid Construction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9151" y="5640579"/>
            <a:ext cx="2204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 smtClean="0"/>
              <a:t>Initial</a:t>
            </a:r>
            <a:r>
              <a:rPr lang="fi-FI" sz="2400" dirty="0" smtClean="0"/>
              <a:t> Clustering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083489" y="5640579"/>
            <a:ext cx="239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Grid Construction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68" y="1755468"/>
            <a:ext cx="3548054" cy="35480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6823" y="432778"/>
            <a:ext cx="4069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smtClean="0"/>
              <a:t>Grid-</a:t>
            </a:r>
            <a:r>
              <a:rPr lang="fi-FI" sz="4400" dirty="0" err="1" smtClean="0"/>
              <a:t>based</a:t>
            </a:r>
            <a:r>
              <a:rPr lang="fi-FI" sz="4400" dirty="0" smtClean="0"/>
              <a:t> </a:t>
            </a:r>
            <a:r>
              <a:rPr lang="fi-FI" sz="4400" dirty="0" err="1" smtClean="0"/>
              <a:t>Steps</a:t>
            </a:r>
            <a:endParaRPr lang="en-US" sz="4400" dirty="0"/>
          </a:p>
        </p:txBody>
      </p:sp>
      <p:sp>
        <p:nvSpPr>
          <p:cNvPr id="16" name="Right Arrow 15"/>
          <p:cNvSpPr/>
          <p:nvPr/>
        </p:nvSpPr>
        <p:spPr>
          <a:xfrm>
            <a:off x="4068484" y="3400403"/>
            <a:ext cx="307867" cy="129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923001" y="3400403"/>
            <a:ext cx="307867" cy="129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78245" y="316237"/>
            <a:ext cx="77805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smtClean="0">
                <a:latin typeface="+mj-lt"/>
              </a:rPr>
              <a:t>Grid-</a:t>
            </a:r>
            <a:r>
              <a:rPr lang="fi-FI" sz="4400" dirty="0" err="1" smtClean="0">
                <a:latin typeface="+mj-lt"/>
              </a:rPr>
              <a:t>based</a:t>
            </a:r>
            <a:r>
              <a:rPr lang="fi-FI" sz="4400" dirty="0" smtClean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a</a:t>
            </a:r>
            <a:r>
              <a:rPr lang="fi-FI" sz="4400" dirty="0" err="1" smtClean="0">
                <a:latin typeface="+mj-lt"/>
              </a:rPr>
              <a:t>pproach</a:t>
            </a:r>
            <a:r>
              <a:rPr lang="fi-FI" sz="4400" dirty="0" smtClean="0">
                <a:latin typeface="+mj-lt"/>
              </a:rPr>
              <a:t> in </a:t>
            </a:r>
            <a:r>
              <a:rPr lang="fi-FI" sz="4400" dirty="0" err="1" smtClean="0">
                <a:latin typeface="+mj-lt"/>
              </a:rPr>
              <a:t>clustering</a:t>
            </a:r>
            <a:endParaRPr lang="en-US" sz="4400" dirty="0"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066852" y="3613204"/>
            <a:ext cx="1688950" cy="323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5" y="2155586"/>
            <a:ext cx="3829584" cy="3200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03" y="2193692"/>
            <a:ext cx="3848637" cy="3162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5354" y="5744584"/>
            <a:ext cx="276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 smtClean="0"/>
              <a:t>Overlapping</a:t>
            </a:r>
            <a:r>
              <a:rPr lang="fi-FI" sz="2400" dirty="0" smtClean="0"/>
              <a:t> </a:t>
            </a:r>
            <a:r>
              <a:rPr lang="fi-FI" sz="2400" dirty="0" err="1" smtClean="0"/>
              <a:t>Clusters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163868" y="5744584"/>
            <a:ext cx="2594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Cluster </a:t>
            </a:r>
            <a:r>
              <a:rPr lang="fi-FI" sz="2400" dirty="0" err="1" smtClean="0"/>
              <a:t>after</a:t>
            </a:r>
            <a:r>
              <a:rPr lang="fi-FI" sz="2400" dirty="0" smtClean="0"/>
              <a:t> </a:t>
            </a:r>
            <a:r>
              <a:rPr lang="fi-FI" sz="2400" dirty="0" err="1" smtClean="0"/>
              <a:t>merge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7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01872" y="1280218"/>
            <a:ext cx="1861073" cy="5013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25587" y="1952511"/>
            <a:ext cx="1613647" cy="10757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839412" y="1281989"/>
            <a:ext cx="1861073" cy="5013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87662" y="4785408"/>
            <a:ext cx="1613647" cy="10757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25587" y="3361761"/>
            <a:ext cx="1613647" cy="10757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963124" y="1957891"/>
            <a:ext cx="1613647" cy="10757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942948" y="3311526"/>
            <a:ext cx="1613646" cy="17212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963122" y="5324163"/>
            <a:ext cx="1613647" cy="5378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69427" y="1318851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Client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77116" y="1423071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Server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77720" y="2097305"/>
            <a:ext cx="1709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err="1" smtClean="0"/>
              <a:t>Prepare</a:t>
            </a:r>
            <a:r>
              <a:rPr lang="fi-FI" dirty="0" smtClean="0"/>
              <a:t> </a:t>
            </a:r>
            <a:r>
              <a:rPr lang="fi-FI" dirty="0" err="1" smtClean="0"/>
              <a:t>Query</a:t>
            </a:r>
            <a:endParaRPr lang="fi-FI" dirty="0" smtClean="0"/>
          </a:p>
          <a:p>
            <a:pPr algn="ctr"/>
            <a:r>
              <a:rPr lang="fi-FI" dirty="0" smtClean="0"/>
              <a:t> and </a:t>
            </a:r>
            <a:r>
              <a:rPr lang="fi-FI" dirty="0" err="1" smtClean="0"/>
              <a:t>Parameters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09028" y="2159059"/>
            <a:ext cx="132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 err="1" smtClean="0"/>
              <a:t>Query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</a:p>
          <a:p>
            <a:pPr algn="ctr"/>
            <a:r>
              <a:rPr lang="fi-FI" dirty="0" err="1" smtClean="0"/>
              <a:t>database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68222" y="3512694"/>
            <a:ext cx="161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1600" dirty="0" smtClean="0"/>
              <a:t>Grid </a:t>
            </a:r>
            <a:r>
              <a:rPr lang="fi-FI" sz="1600" dirty="0" err="1" smtClean="0"/>
              <a:t>construction</a:t>
            </a:r>
            <a:endParaRPr lang="fi-FI" sz="1600" dirty="0" smtClean="0"/>
          </a:p>
          <a:p>
            <a:pPr marL="285750" indent="-285750">
              <a:buFontTx/>
              <a:buChar char="-"/>
            </a:pPr>
            <a:r>
              <a:rPr lang="fi-FI" sz="1600" dirty="0" err="1" smtClean="0"/>
              <a:t>Initial</a:t>
            </a:r>
            <a:r>
              <a:rPr lang="fi-FI" sz="1600" dirty="0" smtClean="0"/>
              <a:t> </a:t>
            </a:r>
            <a:r>
              <a:rPr lang="fi-FI" sz="1600" dirty="0" err="1" smtClean="0"/>
              <a:t>Clusters</a:t>
            </a:r>
            <a:r>
              <a:rPr lang="fi-FI" sz="1600" dirty="0" smtClean="0"/>
              <a:t> in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cell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138259" y="5337953"/>
            <a:ext cx="130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/>
              <a:t>Information</a:t>
            </a:r>
            <a:r>
              <a:rPr lang="fi-FI" sz="1400" dirty="0" smtClean="0"/>
              <a:t> of </a:t>
            </a:r>
          </a:p>
          <a:p>
            <a:r>
              <a:rPr lang="fi-FI" sz="1400" dirty="0" err="1" smtClean="0"/>
              <a:t>each</a:t>
            </a:r>
            <a:r>
              <a:rPr lang="fi-FI" sz="1400" dirty="0" smtClean="0"/>
              <a:t> </a:t>
            </a:r>
            <a:r>
              <a:rPr lang="fi-FI" sz="1400" dirty="0" err="1" smtClean="0"/>
              <a:t>cell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51911" y="3551205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err="1" smtClean="0"/>
              <a:t>Overlap</a:t>
            </a:r>
            <a:r>
              <a:rPr lang="fi-FI" sz="1600" dirty="0" smtClean="0"/>
              <a:t> </a:t>
            </a:r>
            <a:r>
              <a:rPr lang="fi-FI" sz="1600" dirty="0" err="1" smtClean="0"/>
              <a:t>Across</a:t>
            </a:r>
            <a:endParaRPr lang="fi-FI" sz="1600" dirty="0" smtClean="0"/>
          </a:p>
          <a:p>
            <a:r>
              <a:rPr lang="fi-FI" sz="1600" dirty="0" err="1" smtClean="0"/>
              <a:t>Neighboring</a:t>
            </a:r>
            <a:r>
              <a:rPr lang="fi-FI" sz="1600" dirty="0" smtClean="0"/>
              <a:t> </a:t>
            </a:r>
            <a:r>
              <a:rPr lang="fi-FI" sz="1600" dirty="0" err="1" smtClean="0"/>
              <a:t>cells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142631" y="4985168"/>
            <a:ext cx="1537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Display</a:t>
            </a:r>
            <a:r>
              <a:rPr lang="fi-FI" dirty="0" smtClean="0"/>
              <a:t> </a:t>
            </a:r>
            <a:r>
              <a:rPr lang="fi-FI" dirty="0" err="1" smtClean="0"/>
              <a:t>cluster</a:t>
            </a:r>
            <a:endParaRPr lang="fi-FI" dirty="0"/>
          </a:p>
          <a:p>
            <a:r>
              <a:rPr lang="fi-FI" dirty="0" smtClean="0"/>
              <a:t>on </a:t>
            </a:r>
            <a:r>
              <a:rPr lang="fi-FI" dirty="0" err="1" smtClean="0"/>
              <a:t>Map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17093" y="198369"/>
            <a:ext cx="4581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err="1" smtClean="0">
                <a:latin typeface="+mj-lt"/>
              </a:rPr>
              <a:t>Proposed</a:t>
            </a:r>
            <a:r>
              <a:rPr lang="fi-FI" sz="4400" dirty="0" smtClean="0">
                <a:latin typeface="+mj-lt"/>
              </a:rPr>
              <a:t> </a:t>
            </a:r>
            <a:r>
              <a:rPr lang="fi-FI" sz="4400" dirty="0" err="1">
                <a:latin typeface="+mj-lt"/>
              </a:rPr>
              <a:t>a</a:t>
            </a:r>
            <a:r>
              <a:rPr lang="fi-FI" sz="4400" dirty="0" err="1" smtClean="0">
                <a:latin typeface="+mj-lt"/>
              </a:rPr>
              <a:t>pproach</a:t>
            </a:r>
            <a:endParaRPr lang="en-US" sz="4400" dirty="0">
              <a:latin typeface="+mj-lt"/>
            </a:endParaRPr>
          </a:p>
        </p:txBody>
      </p:sp>
      <p:cxnSp>
        <p:nvCxnSpPr>
          <p:cNvPr id="31" name="Elbow Connector 30"/>
          <p:cNvCxnSpPr>
            <a:stCxn id="13" idx="1"/>
          </p:cNvCxnSpPr>
          <p:nvPr/>
        </p:nvCxnSpPr>
        <p:spPr>
          <a:xfrm rot="10800000">
            <a:off x="3787100" y="3905940"/>
            <a:ext cx="4176023" cy="16871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</p:cNvCxnSpPr>
          <p:nvPr/>
        </p:nvCxnSpPr>
        <p:spPr>
          <a:xfrm>
            <a:off x="3787099" y="2420471"/>
            <a:ext cx="4176023" cy="13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2"/>
          </p:cNvCxnSpPr>
          <p:nvPr/>
        </p:nvCxnSpPr>
        <p:spPr>
          <a:xfrm flipH="1">
            <a:off x="8769946" y="3033656"/>
            <a:ext cx="2" cy="20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8789435" y="5044464"/>
            <a:ext cx="1" cy="279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9" idx="0"/>
          </p:cNvCxnSpPr>
          <p:nvPr/>
        </p:nvCxnSpPr>
        <p:spPr>
          <a:xfrm>
            <a:off x="2894485" y="4451921"/>
            <a:ext cx="1" cy="33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539</Words>
  <Application>Microsoft Office PowerPoint</Application>
  <PresentationFormat>Widescreen</PresentationFormat>
  <Paragraphs>122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Real-Time Clustering of Large Geo-Referenced Data for Visualizing on Map</vt:lpstr>
      <vt:lpstr>Clustering</vt:lpstr>
      <vt:lpstr>Visualizing LARGE amount of data</vt:lpstr>
      <vt:lpstr>Clustering Problem</vt:lpstr>
      <vt:lpstr>PowerPoint Presentation</vt:lpstr>
      <vt:lpstr>Grid-based Clustering</vt:lpstr>
      <vt:lpstr>PowerPoint Presentation</vt:lpstr>
      <vt:lpstr>PowerPoint Presentation</vt:lpstr>
      <vt:lpstr>PowerPoint Presentation</vt:lpstr>
      <vt:lpstr>PowerPoint Presentation</vt:lpstr>
      <vt:lpstr>A possible grid-growing clustering algorithm</vt:lpstr>
      <vt:lpstr>PowerPoint Presentation</vt:lpstr>
      <vt:lpstr>PowerPoint Presentation</vt:lpstr>
      <vt:lpstr>PowerPoint Presentation</vt:lpstr>
      <vt:lpstr>Thank you</vt:lpstr>
      <vt:lpstr>PowerPoint Presentation</vt:lpstr>
      <vt:lpstr>Resistance to Problems due to Panning</vt:lpstr>
      <vt:lpstr>Voronoi Diagram</vt:lpstr>
      <vt:lpstr>What if data point and grid-line overlap?</vt:lpstr>
      <vt:lpstr>SSE &amp; number of clusters formula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Clustering of Large Geo-Referenced Data for Visualizing on Map</dc:title>
  <dc:creator>Rushikesh Sane</dc:creator>
  <cp:lastModifiedBy>Rushikesh Sane</cp:lastModifiedBy>
  <cp:revision>131</cp:revision>
  <dcterms:created xsi:type="dcterms:W3CDTF">2019-01-30T13:03:50Z</dcterms:created>
  <dcterms:modified xsi:type="dcterms:W3CDTF">2019-02-06T12:10:04Z</dcterms:modified>
</cp:coreProperties>
</file>