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57" r:id="rId4"/>
    <p:sldId id="261" r:id="rId5"/>
    <p:sldId id="258" r:id="rId6"/>
    <p:sldId id="260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1" r:id="rId15"/>
    <p:sldId id="274" r:id="rId16"/>
    <p:sldId id="277" r:id="rId17"/>
    <p:sldId id="275" r:id="rId18"/>
    <p:sldId id="272" r:id="rId19"/>
    <p:sldId id="270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3EB689-C1C7-B857-2845-A2577CF9375C}" v="4" dt="2019-02-13T22:58:59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97D47-B7BF-4E47-B7C0-248FF47E4253}" type="datetimeFigureOut">
              <a:rPr lang="fi-FI" smtClean="0"/>
              <a:t>14.2.2019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542E5-1CF8-4813-960C-D8B36B5456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6096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DC3C-E088-41E7-9F46-ADD998EC775D}" type="datetime1">
              <a:rPr lang="fi-FI" smtClean="0"/>
              <a:t>14.2.2019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C248-3CE2-4F1C-8D32-A4D2396CDE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799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14A7-2876-49F3-8CE9-C3F167A89B70}" type="datetime1">
              <a:rPr lang="fi-FI" smtClean="0"/>
              <a:t>14.2.2019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C248-3CE2-4F1C-8D32-A4D2396CDE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060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55ED-BAF6-44BE-8B2B-29E64EA47B4A}" type="datetime1">
              <a:rPr lang="fi-FI" smtClean="0"/>
              <a:t>14.2.2019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C248-3CE2-4F1C-8D32-A4D2396CDE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033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642D-5899-47A4-8705-57C2F5539C5B}" type="datetime1">
              <a:rPr lang="fi-FI" smtClean="0"/>
              <a:t>14.2.2019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C248-3CE2-4F1C-8D32-A4D2396CDE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50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489A-FC13-4548-BA62-E9C2018F1D29}" type="datetime1">
              <a:rPr lang="fi-FI" smtClean="0"/>
              <a:t>14.2.2019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C248-3CE2-4F1C-8D32-A4D2396CDE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837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19CB-A03C-4284-AE40-9E5242AE09FE}" type="datetime1">
              <a:rPr lang="fi-FI" smtClean="0"/>
              <a:t>14.2.2019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C248-3CE2-4F1C-8D32-A4D2396CDE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8599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4422-DDB9-456B-A507-FB533A6FA237}" type="datetime1">
              <a:rPr lang="fi-FI" smtClean="0"/>
              <a:t>14.2.2019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C248-3CE2-4F1C-8D32-A4D2396CDE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373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A1932-816B-432F-93D7-8E93F94698EC}" type="datetime1">
              <a:rPr lang="fi-FI" smtClean="0"/>
              <a:t>14.2.2019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C248-3CE2-4F1C-8D32-A4D2396CDE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7044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B7DE-E37F-489F-9036-C1B82B4D3302}" type="datetime1">
              <a:rPr lang="fi-FI" smtClean="0"/>
              <a:t>14.2.2019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C248-3CE2-4F1C-8D32-A4D2396CDE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879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3092-C84B-4EDC-A5D1-2F80EB65ADE5}" type="datetime1">
              <a:rPr lang="fi-FI" smtClean="0"/>
              <a:t>14.2.2019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C248-3CE2-4F1C-8D32-A4D2396CDE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192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A70D-0ADD-4133-9B1D-EE299A2D9D68}" type="datetime1">
              <a:rPr lang="fi-FI" smtClean="0"/>
              <a:t>14.2.2019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C248-3CE2-4F1C-8D32-A4D2396CDE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430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3FA5C-359E-4821-A126-9F96243F0111}" type="datetime1">
              <a:rPr lang="fi-FI" smtClean="0"/>
              <a:t>14.2.2019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2C248-3CE2-4F1C-8D32-A4D2396CDE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953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6330" y="615142"/>
            <a:ext cx="10756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  <a:r>
              <a:rPr lang="fi-FI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Aware</a:t>
            </a:r>
            <a:r>
              <a:rPr lang="fi-FI" sz="2800">
                <a:latin typeface="Times New Roman" panose="02020603050405020304" pitchFamily="18" charset="0"/>
                <a:cs typeface="Times New Roman" panose="02020603050405020304" pitchFamily="18" charset="0"/>
              </a:rPr>
              <a:t> Machine </a:t>
            </a:r>
            <a:r>
              <a:rPr lang="fi-FI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Intellignece</a:t>
            </a:r>
            <a:r>
              <a:rPr lang="fi-FI" sz="2800">
                <a:latin typeface="Times New Roman" panose="02020603050405020304" pitchFamily="18" charset="0"/>
                <a:cs typeface="Times New Roman" panose="02020603050405020304" pitchFamily="18" charset="0"/>
              </a:rPr>
              <a:t> (LAMI) Presentation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6328" y="1874900"/>
            <a:ext cx="107566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Honeycomb</a:t>
            </a:r>
            <a:r>
              <a:rPr lang="fi-FI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geometry</a:t>
            </a:r>
            <a:r>
              <a:rPr lang="fi-FI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i-FI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Rigid</a:t>
            </a:r>
            <a:r>
              <a:rPr lang="fi-FI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motions</a:t>
            </a:r>
            <a:r>
              <a:rPr lang="fi-FI" sz="240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fi-FI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hexagonal</a:t>
            </a:r>
            <a:r>
              <a:rPr lang="fi-FI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grid</a:t>
            </a:r>
            <a:endParaRPr lang="fi-FI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i-FI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Kacper</a:t>
            </a:r>
            <a:r>
              <a:rPr lang="fi-FI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Pluta</a:t>
            </a:r>
            <a:r>
              <a:rPr lang="fi-FI" sz="1400">
                <a:latin typeface="Times New Roman" panose="02020603050405020304" pitchFamily="18" charset="0"/>
                <a:cs typeface="Times New Roman" panose="02020603050405020304" pitchFamily="18" charset="0"/>
              </a:rPr>
              <a:t>, Pascal </a:t>
            </a:r>
            <a:r>
              <a:rPr lang="fi-FI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Romon</a:t>
            </a:r>
            <a:r>
              <a:rPr lang="fi-FI" sz="1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Yukiko</a:t>
            </a:r>
            <a:r>
              <a:rPr lang="fi-FI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Kenmochi</a:t>
            </a:r>
            <a:r>
              <a:rPr lang="fi-FI" sz="1400">
                <a:latin typeface="Times New Roman" panose="02020603050405020304" pitchFamily="18" charset="0"/>
                <a:cs typeface="Times New Roman" panose="02020603050405020304" pitchFamily="18" charset="0"/>
              </a:rPr>
              <a:t>, Nicolas Passat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6328" y="2729458"/>
            <a:ext cx="107566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Weighted</a:t>
            </a:r>
            <a:r>
              <a:rPr lang="fi-FI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Distances</a:t>
            </a:r>
            <a:r>
              <a:rPr lang="fi-FI" sz="240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fi-FI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Trihexagonal</a:t>
            </a:r>
            <a:r>
              <a:rPr lang="fi-FI" sz="2400">
                <a:latin typeface="Times New Roman" panose="02020603050405020304" pitchFamily="18" charset="0"/>
                <a:cs typeface="Times New Roman" panose="02020603050405020304" pitchFamily="18" charset="0"/>
              </a:rPr>
              <a:t> Grid</a:t>
            </a:r>
          </a:p>
          <a:p>
            <a:pPr algn="ctr"/>
            <a:r>
              <a:rPr lang="fi-FI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Gergely</a:t>
            </a:r>
            <a:r>
              <a:rPr lang="fi-FI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Kovacs</a:t>
            </a:r>
            <a:r>
              <a:rPr lang="fi-FI" sz="1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Benedek</a:t>
            </a:r>
            <a:r>
              <a:rPr lang="fi-FI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Nagay</a:t>
            </a:r>
            <a:r>
              <a:rPr lang="fi-FI" sz="1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Béla</a:t>
            </a:r>
            <a:r>
              <a:rPr lang="fi-FI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Vizvari</a:t>
            </a:r>
            <a:endParaRPr lang="fi-FI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6327" y="3973963"/>
            <a:ext cx="107566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>
                <a:latin typeface="Times New Roman" panose="02020603050405020304" pitchFamily="18" charset="0"/>
                <a:cs typeface="Times New Roman" panose="02020603050405020304" pitchFamily="18" charset="0"/>
              </a:rPr>
              <a:t>Salseng Mrong</a:t>
            </a:r>
          </a:p>
          <a:p>
            <a:pPr algn="ctr"/>
            <a:r>
              <a:rPr lang="fi-FI" sz="1400">
                <a:latin typeface="Times New Roman" panose="02020603050405020304" pitchFamily="18" charset="0"/>
                <a:cs typeface="Times New Roman" panose="02020603050405020304" pitchFamily="18" charset="0"/>
              </a:rPr>
              <a:t>IMPIT, School of Computing</a:t>
            </a:r>
          </a:p>
          <a:p>
            <a:pPr algn="ctr"/>
            <a:r>
              <a:rPr lang="fi-FI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fi-FI" sz="1400">
                <a:latin typeface="Times New Roman" panose="02020603050405020304" pitchFamily="18" charset="0"/>
                <a:cs typeface="Times New Roman" panose="02020603050405020304" pitchFamily="18" charset="0"/>
              </a:rPr>
              <a:t> of Eastern Finland</a:t>
            </a:r>
          </a:p>
          <a:p>
            <a:pPr algn="ctr"/>
            <a:endParaRPr lang="fi-FI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333" y="5081959"/>
            <a:ext cx="1252656" cy="101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43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Neighborhood</a:t>
            </a:r>
            <a:r>
              <a:rPr lang="fi-FI"/>
              <a:t> in </a:t>
            </a:r>
            <a:r>
              <a:rPr lang="fi-FI" err="1"/>
              <a:t>trihexagonal</a:t>
            </a:r>
            <a:r>
              <a:rPr lang="fi-FI"/>
              <a:t> </a:t>
            </a:r>
            <a:r>
              <a:rPr lang="fi-FI" err="1"/>
              <a:t>tiling</a:t>
            </a:r>
            <a:r>
              <a:rPr lang="fi-FI"/>
              <a:t> (</a:t>
            </a:r>
            <a:r>
              <a:rPr lang="fi-FI" err="1"/>
              <a:t>Triangle</a:t>
            </a:r>
            <a:r>
              <a:rPr lang="fi-FI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642D-5899-47A4-8705-57C2F5539C5B}" type="datetime1">
              <a:rPr lang="fi-FI" smtClean="0"/>
              <a:t>14.2.2019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C248-3CE2-4F1C-8D32-A4D2396CDE9D}" type="slidenum">
              <a:rPr lang="fi-FI" smtClean="0"/>
              <a:t>10</a:t>
            </a:fld>
            <a:endParaRPr lang="fi-FI"/>
          </a:p>
        </p:txBody>
      </p:sp>
      <p:grpSp>
        <p:nvGrpSpPr>
          <p:cNvPr id="39" name="Group 38"/>
          <p:cNvGrpSpPr/>
          <p:nvPr/>
        </p:nvGrpSpPr>
        <p:grpSpPr>
          <a:xfrm>
            <a:off x="857809" y="1998155"/>
            <a:ext cx="4676628" cy="4033088"/>
            <a:chOff x="2645108" y="1348310"/>
            <a:chExt cx="4676628" cy="4033088"/>
          </a:xfrm>
          <a:solidFill>
            <a:schemeClr val="bg1"/>
          </a:solidFill>
        </p:grpSpPr>
        <p:sp>
          <p:nvSpPr>
            <p:cNvPr id="40" name="Isosceles Triangle 39"/>
            <p:cNvSpPr/>
            <p:nvPr/>
          </p:nvSpPr>
          <p:spPr>
            <a:xfrm>
              <a:off x="3035720" y="2024464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1" name="Hexagon 40"/>
            <p:cNvSpPr/>
            <p:nvPr/>
          </p:nvSpPr>
          <p:spPr>
            <a:xfrm>
              <a:off x="5767256" y="2690426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2" name="Hexagon 41"/>
            <p:cNvSpPr/>
            <p:nvPr/>
          </p:nvSpPr>
          <p:spPr>
            <a:xfrm>
              <a:off x="2645108" y="2691734"/>
              <a:ext cx="1554480" cy="1340069"/>
            </a:xfrm>
            <a:prstGeom prst="hexagon">
              <a:avLst>
                <a:gd name="adj" fmla="val 29342"/>
                <a:gd name="vf" fmla="val 11547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3" name="Hexagon 42"/>
            <p:cNvSpPr/>
            <p:nvPr/>
          </p:nvSpPr>
          <p:spPr>
            <a:xfrm>
              <a:off x="3425204" y="1352318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4" name="Hexagon 43"/>
            <p:cNvSpPr/>
            <p:nvPr/>
          </p:nvSpPr>
          <p:spPr>
            <a:xfrm>
              <a:off x="4208399" y="2694066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5" name="Hexagon 44"/>
            <p:cNvSpPr/>
            <p:nvPr/>
          </p:nvSpPr>
          <p:spPr>
            <a:xfrm>
              <a:off x="4989365" y="1349699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6" name="Isosceles Triangle 45"/>
            <p:cNvSpPr/>
            <p:nvPr/>
          </p:nvSpPr>
          <p:spPr>
            <a:xfrm>
              <a:off x="4597737" y="2022527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7" name="Hexagon 46"/>
            <p:cNvSpPr/>
            <p:nvPr/>
          </p:nvSpPr>
          <p:spPr>
            <a:xfrm>
              <a:off x="3424252" y="4041329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8" name="Isosceles Triangle 47"/>
            <p:cNvSpPr/>
            <p:nvPr/>
          </p:nvSpPr>
          <p:spPr>
            <a:xfrm rot="10800000">
              <a:off x="3816729" y="2696169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9" name="Isosceles Triangle 48"/>
            <p:cNvSpPr/>
            <p:nvPr/>
          </p:nvSpPr>
          <p:spPr>
            <a:xfrm>
              <a:off x="5381729" y="3369987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0" name="Isosceles Triangle 49"/>
            <p:cNvSpPr/>
            <p:nvPr/>
          </p:nvSpPr>
          <p:spPr>
            <a:xfrm rot="10800000">
              <a:off x="4592496" y="4037583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1" name="Isosceles Triangle 50"/>
            <p:cNvSpPr/>
            <p:nvPr/>
          </p:nvSpPr>
          <p:spPr>
            <a:xfrm rot="10800000">
              <a:off x="5381083" y="2695842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2" name="Isosceles Triangle 51"/>
            <p:cNvSpPr/>
            <p:nvPr/>
          </p:nvSpPr>
          <p:spPr>
            <a:xfrm>
              <a:off x="3813348" y="3366530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3" name="Isosceles Triangle 52"/>
            <p:cNvSpPr/>
            <p:nvPr/>
          </p:nvSpPr>
          <p:spPr>
            <a:xfrm rot="10800000">
              <a:off x="3040483" y="4036410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4" name="Isosceles Triangle 53"/>
            <p:cNvSpPr/>
            <p:nvPr/>
          </p:nvSpPr>
          <p:spPr>
            <a:xfrm>
              <a:off x="4597259" y="4715472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5" name="Isosceles Triangle 54"/>
            <p:cNvSpPr/>
            <p:nvPr/>
          </p:nvSpPr>
          <p:spPr>
            <a:xfrm>
              <a:off x="6163021" y="2024790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6" name="Isosceles Triangle 55"/>
            <p:cNvSpPr/>
            <p:nvPr/>
          </p:nvSpPr>
          <p:spPr>
            <a:xfrm rot="10800000">
              <a:off x="4594485" y="1348310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7" name="Isosceles Triangle 56"/>
            <p:cNvSpPr/>
            <p:nvPr/>
          </p:nvSpPr>
          <p:spPr>
            <a:xfrm rot="10800000">
              <a:off x="6155786" y="4034505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8" name="Hexagon 57"/>
            <p:cNvSpPr/>
            <p:nvPr/>
          </p:nvSpPr>
          <p:spPr>
            <a:xfrm>
              <a:off x="4990722" y="4037164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9" name="Isosceles Triangle 58"/>
            <p:cNvSpPr/>
            <p:nvPr/>
          </p:nvSpPr>
          <p:spPr>
            <a:xfrm>
              <a:off x="4589950" y="2022527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0" name="Isosceles Triangle 59"/>
            <p:cNvSpPr/>
            <p:nvPr/>
          </p:nvSpPr>
          <p:spPr>
            <a:xfrm rot="10800000">
              <a:off x="3808942" y="2696169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1" name="Isosceles Triangle 60"/>
            <p:cNvSpPr/>
            <p:nvPr/>
          </p:nvSpPr>
          <p:spPr>
            <a:xfrm>
              <a:off x="5373942" y="3369987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2" name="Isosceles Triangle 61"/>
            <p:cNvSpPr/>
            <p:nvPr/>
          </p:nvSpPr>
          <p:spPr>
            <a:xfrm rot="10800000">
              <a:off x="4593674" y="4037583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3" name="Isosceles Triangle 62"/>
            <p:cNvSpPr/>
            <p:nvPr/>
          </p:nvSpPr>
          <p:spPr>
            <a:xfrm rot="10800000">
              <a:off x="5373296" y="2695842"/>
              <a:ext cx="772475" cy="665926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4" name="Isosceles Triangle 63"/>
            <p:cNvSpPr/>
            <p:nvPr/>
          </p:nvSpPr>
          <p:spPr>
            <a:xfrm>
              <a:off x="3805561" y="3366530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850574" y="1993761"/>
            <a:ext cx="4676628" cy="4033088"/>
            <a:chOff x="2645108" y="1348310"/>
            <a:chExt cx="4676628" cy="4033088"/>
          </a:xfrm>
          <a:solidFill>
            <a:schemeClr val="bg1"/>
          </a:solidFill>
        </p:grpSpPr>
        <p:sp>
          <p:nvSpPr>
            <p:cNvPr id="118" name="Isosceles Triangle 117"/>
            <p:cNvSpPr/>
            <p:nvPr/>
          </p:nvSpPr>
          <p:spPr>
            <a:xfrm>
              <a:off x="3035720" y="2024464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9" name="Hexagon 118"/>
            <p:cNvSpPr/>
            <p:nvPr/>
          </p:nvSpPr>
          <p:spPr>
            <a:xfrm>
              <a:off x="5767256" y="2690426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0" name="Hexagon 119"/>
            <p:cNvSpPr/>
            <p:nvPr/>
          </p:nvSpPr>
          <p:spPr>
            <a:xfrm>
              <a:off x="2645108" y="2691734"/>
              <a:ext cx="1554480" cy="1340069"/>
            </a:xfrm>
            <a:prstGeom prst="hexagon">
              <a:avLst>
                <a:gd name="adj" fmla="val 29342"/>
                <a:gd name="vf" fmla="val 11547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1" name="Hexagon 120"/>
            <p:cNvSpPr/>
            <p:nvPr/>
          </p:nvSpPr>
          <p:spPr>
            <a:xfrm>
              <a:off x="3425204" y="1352318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2" name="Hexagon 121"/>
            <p:cNvSpPr/>
            <p:nvPr/>
          </p:nvSpPr>
          <p:spPr>
            <a:xfrm>
              <a:off x="4208399" y="2694066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3" name="Hexagon 122"/>
            <p:cNvSpPr/>
            <p:nvPr/>
          </p:nvSpPr>
          <p:spPr>
            <a:xfrm>
              <a:off x="4989365" y="1349699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4" name="Isosceles Triangle 123"/>
            <p:cNvSpPr/>
            <p:nvPr/>
          </p:nvSpPr>
          <p:spPr>
            <a:xfrm>
              <a:off x="4597737" y="2022527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5" name="Hexagon 124"/>
            <p:cNvSpPr/>
            <p:nvPr/>
          </p:nvSpPr>
          <p:spPr>
            <a:xfrm>
              <a:off x="3424252" y="4041329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6" name="Isosceles Triangle 125"/>
            <p:cNvSpPr/>
            <p:nvPr/>
          </p:nvSpPr>
          <p:spPr>
            <a:xfrm rot="10800000">
              <a:off x="3816729" y="2696169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7" name="Isosceles Triangle 126"/>
            <p:cNvSpPr/>
            <p:nvPr/>
          </p:nvSpPr>
          <p:spPr>
            <a:xfrm>
              <a:off x="5381729" y="3369987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8" name="Isosceles Triangle 127"/>
            <p:cNvSpPr/>
            <p:nvPr/>
          </p:nvSpPr>
          <p:spPr>
            <a:xfrm rot="10800000">
              <a:off x="4592496" y="4037583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9" name="Isosceles Triangle 128"/>
            <p:cNvSpPr/>
            <p:nvPr/>
          </p:nvSpPr>
          <p:spPr>
            <a:xfrm rot="10800000">
              <a:off x="5381083" y="2695842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0" name="Isosceles Triangle 129"/>
            <p:cNvSpPr/>
            <p:nvPr/>
          </p:nvSpPr>
          <p:spPr>
            <a:xfrm>
              <a:off x="3813348" y="3366530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1" name="Isosceles Triangle 130"/>
            <p:cNvSpPr/>
            <p:nvPr/>
          </p:nvSpPr>
          <p:spPr>
            <a:xfrm rot="10800000">
              <a:off x="3040483" y="4036410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2" name="Isosceles Triangle 131"/>
            <p:cNvSpPr/>
            <p:nvPr/>
          </p:nvSpPr>
          <p:spPr>
            <a:xfrm>
              <a:off x="4597259" y="4715472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3" name="Isosceles Triangle 132"/>
            <p:cNvSpPr/>
            <p:nvPr/>
          </p:nvSpPr>
          <p:spPr>
            <a:xfrm>
              <a:off x="6163021" y="2024790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4" name="Isosceles Triangle 133"/>
            <p:cNvSpPr/>
            <p:nvPr/>
          </p:nvSpPr>
          <p:spPr>
            <a:xfrm rot="10800000">
              <a:off x="4594485" y="1348310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5" name="Isosceles Triangle 134"/>
            <p:cNvSpPr/>
            <p:nvPr/>
          </p:nvSpPr>
          <p:spPr>
            <a:xfrm rot="10800000">
              <a:off x="6155786" y="4034505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6" name="Hexagon 135"/>
            <p:cNvSpPr/>
            <p:nvPr/>
          </p:nvSpPr>
          <p:spPr>
            <a:xfrm>
              <a:off x="4990722" y="4037164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7" name="Isosceles Triangle 136"/>
            <p:cNvSpPr/>
            <p:nvPr/>
          </p:nvSpPr>
          <p:spPr>
            <a:xfrm>
              <a:off x="4589950" y="2022527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8" name="Isosceles Triangle 137"/>
            <p:cNvSpPr/>
            <p:nvPr/>
          </p:nvSpPr>
          <p:spPr>
            <a:xfrm rot="10800000">
              <a:off x="3808942" y="2696169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9" name="Isosceles Triangle 138"/>
            <p:cNvSpPr/>
            <p:nvPr/>
          </p:nvSpPr>
          <p:spPr>
            <a:xfrm>
              <a:off x="5373942" y="3369987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0" name="Isosceles Triangle 139"/>
            <p:cNvSpPr/>
            <p:nvPr/>
          </p:nvSpPr>
          <p:spPr>
            <a:xfrm rot="10800000">
              <a:off x="4593674" y="4037583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1" name="Isosceles Triangle 140"/>
            <p:cNvSpPr/>
            <p:nvPr/>
          </p:nvSpPr>
          <p:spPr>
            <a:xfrm rot="10800000">
              <a:off x="5373296" y="2695842"/>
              <a:ext cx="772475" cy="665926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2" name="Isosceles Triangle 141"/>
            <p:cNvSpPr/>
            <p:nvPr/>
          </p:nvSpPr>
          <p:spPr>
            <a:xfrm>
              <a:off x="3805561" y="3366530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843339" y="1992071"/>
            <a:ext cx="4676628" cy="4033088"/>
            <a:chOff x="2645108" y="1348310"/>
            <a:chExt cx="4676628" cy="4033088"/>
          </a:xfrm>
          <a:solidFill>
            <a:schemeClr val="bg1"/>
          </a:solidFill>
        </p:grpSpPr>
        <p:sp>
          <p:nvSpPr>
            <p:cNvPr id="144" name="Isosceles Triangle 143"/>
            <p:cNvSpPr/>
            <p:nvPr/>
          </p:nvSpPr>
          <p:spPr>
            <a:xfrm>
              <a:off x="3035720" y="2024464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5" name="Hexagon 144"/>
            <p:cNvSpPr/>
            <p:nvPr/>
          </p:nvSpPr>
          <p:spPr>
            <a:xfrm>
              <a:off x="5767256" y="2690426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6" name="Hexagon 145"/>
            <p:cNvSpPr/>
            <p:nvPr/>
          </p:nvSpPr>
          <p:spPr>
            <a:xfrm>
              <a:off x="2645108" y="2691734"/>
              <a:ext cx="1554480" cy="1340069"/>
            </a:xfrm>
            <a:prstGeom prst="hexagon">
              <a:avLst>
                <a:gd name="adj" fmla="val 29342"/>
                <a:gd name="vf" fmla="val 11547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7" name="Hexagon 146"/>
            <p:cNvSpPr/>
            <p:nvPr/>
          </p:nvSpPr>
          <p:spPr>
            <a:xfrm>
              <a:off x="3425204" y="1352318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8" name="Hexagon 147"/>
            <p:cNvSpPr/>
            <p:nvPr/>
          </p:nvSpPr>
          <p:spPr>
            <a:xfrm>
              <a:off x="4208399" y="2694066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9" name="Hexagon 148"/>
            <p:cNvSpPr/>
            <p:nvPr/>
          </p:nvSpPr>
          <p:spPr>
            <a:xfrm>
              <a:off x="4989365" y="1349699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0" name="Isosceles Triangle 149"/>
            <p:cNvSpPr/>
            <p:nvPr/>
          </p:nvSpPr>
          <p:spPr>
            <a:xfrm>
              <a:off x="4597737" y="2022527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1" name="Hexagon 150"/>
            <p:cNvSpPr/>
            <p:nvPr/>
          </p:nvSpPr>
          <p:spPr>
            <a:xfrm>
              <a:off x="3424252" y="4041329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2" name="Isosceles Triangle 151"/>
            <p:cNvSpPr/>
            <p:nvPr/>
          </p:nvSpPr>
          <p:spPr>
            <a:xfrm rot="10800000">
              <a:off x="3816729" y="2696169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3" name="Isosceles Triangle 152"/>
            <p:cNvSpPr/>
            <p:nvPr/>
          </p:nvSpPr>
          <p:spPr>
            <a:xfrm>
              <a:off x="5381729" y="3369987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4" name="Isosceles Triangle 153"/>
            <p:cNvSpPr/>
            <p:nvPr/>
          </p:nvSpPr>
          <p:spPr>
            <a:xfrm rot="10800000">
              <a:off x="4592496" y="4037583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5" name="Isosceles Triangle 154"/>
            <p:cNvSpPr/>
            <p:nvPr/>
          </p:nvSpPr>
          <p:spPr>
            <a:xfrm rot="10800000">
              <a:off x="5381083" y="2695842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6" name="Isosceles Triangle 155"/>
            <p:cNvSpPr/>
            <p:nvPr/>
          </p:nvSpPr>
          <p:spPr>
            <a:xfrm>
              <a:off x="3813348" y="3366530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7" name="Isosceles Triangle 156"/>
            <p:cNvSpPr/>
            <p:nvPr/>
          </p:nvSpPr>
          <p:spPr>
            <a:xfrm rot="10800000">
              <a:off x="3040483" y="4036410"/>
              <a:ext cx="772475" cy="665926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8" name="Isosceles Triangle 157"/>
            <p:cNvSpPr/>
            <p:nvPr/>
          </p:nvSpPr>
          <p:spPr>
            <a:xfrm>
              <a:off x="4597259" y="4715472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9" name="Isosceles Triangle 158"/>
            <p:cNvSpPr/>
            <p:nvPr/>
          </p:nvSpPr>
          <p:spPr>
            <a:xfrm>
              <a:off x="6163021" y="2024790"/>
              <a:ext cx="772475" cy="665926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0" name="Isosceles Triangle 159"/>
            <p:cNvSpPr/>
            <p:nvPr/>
          </p:nvSpPr>
          <p:spPr>
            <a:xfrm rot="10800000">
              <a:off x="4594485" y="1348310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1" name="Isosceles Triangle 160"/>
            <p:cNvSpPr/>
            <p:nvPr/>
          </p:nvSpPr>
          <p:spPr>
            <a:xfrm rot="10800000">
              <a:off x="6155786" y="4034505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2" name="Hexagon 161"/>
            <p:cNvSpPr/>
            <p:nvPr/>
          </p:nvSpPr>
          <p:spPr>
            <a:xfrm>
              <a:off x="4990722" y="4037164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3" name="Isosceles Triangle 162"/>
            <p:cNvSpPr/>
            <p:nvPr/>
          </p:nvSpPr>
          <p:spPr>
            <a:xfrm>
              <a:off x="4589950" y="2022527"/>
              <a:ext cx="772475" cy="665926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4" name="Isosceles Triangle 163"/>
            <p:cNvSpPr/>
            <p:nvPr/>
          </p:nvSpPr>
          <p:spPr>
            <a:xfrm rot="10800000">
              <a:off x="3808942" y="2696169"/>
              <a:ext cx="772475" cy="665926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5" name="Isosceles Triangle 164"/>
            <p:cNvSpPr/>
            <p:nvPr/>
          </p:nvSpPr>
          <p:spPr>
            <a:xfrm>
              <a:off x="5373942" y="3369987"/>
              <a:ext cx="772475" cy="665926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6" name="Isosceles Triangle 165"/>
            <p:cNvSpPr/>
            <p:nvPr/>
          </p:nvSpPr>
          <p:spPr>
            <a:xfrm rot="10800000">
              <a:off x="4593674" y="4037583"/>
              <a:ext cx="772475" cy="665926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7" name="Isosceles Triangle 166"/>
            <p:cNvSpPr/>
            <p:nvPr/>
          </p:nvSpPr>
          <p:spPr>
            <a:xfrm rot="10800000">
              <a:off x="5373296" y="2695842"/>
              <a:ext cx="772475" cy="665926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8" name="Isosceles Triangle 167"/>
            <p:cNvSpPr/>
            <p:nvPr/>
          </p:nvSpPr>
          <p:spPr>
            <a:xfrm>
              <a:off x="3805561" y="3366530"/>
              <a:ext cx="772475" cy="665926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3406494" y="3165222"/>
            <a:ext cx="1108920" cy="989784"/>
            <a:chOff x="3406494" y="3165222"/>
            <a:chExt cx="1108920" cy="989784"/>
          </a:xfrm>
        </p:grpSpPr>
        <p:sp>
          <p:nvSpPr>
            <p:cNvPr id="169" name="Oval 168"/>
            <p:cNvSpPr/>
            <p:nvPr/>
          </p:nvSpPr>
          <p:spPr>
            <a:xfrm>
              <a:off x="3406494" y="3173229"/>
              <a:ext cx="323850" cy="3238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0" name="Oval 169"/>
            <p:cNvSpPr/>
            <p:nvPr/>
          </p:nvSpPr>
          <p:spPr>
            <a:xfrm>
              <a:off x="4191564" y="3165222"/>
              <a:ext cx="323850" cy="3238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1" name="Oval 170"/>
            <p:cNvSpPr/>
            <p:nvPr/>
          </p:nvSpPr>
          <p:spPr>
            <a:xfrm>
              <a:off x="3788224" y="3831156"/>
              <a:ext cx="323850" cy="3238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7075955" y="1927873"/>
            <a:ext cx="48202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err="1"/>
              <a:t>Neighbors</a:t>
            </a:r>
            <a:endParaRPr lang="fi-FI" sz="3600" b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3600"/>
              <a:t>3 </a:t>
            </a:r>
            <a:r>
              <a:rPr lang="fi-FI" sz="3600" err="1"/>
              <a:t>Hexagons</a:t>
            </a:r>
            <a:endParaRPr lang="fi-FI" sz="360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3600"/>
          </a:p>
          <a:p>
            <a:r>
              <a:rPr lang="fi-FI" sz="3600" b="1" err="1"/>
              <a:t>Semi-neighbors</a:t>
            </a:r>
            <a:endParaRPr lang="fi-FI" sz="3600" b="1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3600"/>
              <a:t>3 </a:t>
            </a:r>
            <a:r>
              <a:rPr lang="fi-FI" sz="3600" err="1"/>
              <a:t>Opposite</a:t>
            </a:r>
            <a:r>
              <a:rPr lang="fi-FI" sz="3600"/>
              <a:t> </a:t>
            </a:r>
            <a:r>
              <a:rPr lang="fi-FI" sz="3600" err="1"/>
              <a:t>triangles</a:t>
            </a:r>
            <a:br>
              <a:rPr lang="fi-FI" sz="3600"/>
            </a:br>
            <a:endParaRPr lang="fi-FI" sz="3600"/>
          </a:p>
        </p:txBody>
      </p:sp>
      <p:grpSp>
        <p:nvGrpSpPr>
          <p:cNvPr id="174" name="Group 173"/>
          <p:cNvGrpSpPr/>
          <p:nvPr/>
        </p:nvGrpSpPr>
        <p:grpSpPr>
          <a:xfrm rot="10800000">
            <a:off x="1854142" y="3849910"/>
            <a:ext cx="1108920" cy="989784"/>
            <a:chOff x="3406494" y="3165222"/>
            <a:chExt cx="1108920" cy="989784"/>
          </a:xfrm>
        </p:grpSpPr>
        <p:sp>
          <p:nvSpPr>
            <p:cNvPr id="175" name="Oval 174"/>
            <p:cNvSpPr/>
            <p:nvPr/>
          </p:nvSpPr>
          <p:spPr>
            <a:xfrm>
              <a:off x="3406494" y="3173229"/>
              <a:ext cx="323850" cy="3238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6" name="Oval 175"/>
            <p:cNvSpPr/>
            <p:nvPr/>
          </p:nvSpPr>
          <p:spPr>
            <a:xfrm>
              <a:off x="4191564" y="3165222"/>
              <a:ext cx="323850" cy="3238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7" name="Oval 176"/>
            <p:cNvSpPr/>
            <p:nvPr/>
          </p:nvSpPr>
          <p:spPr>
            <a:xfrm>
              <a:off x="3788224" y="3831156"/>
              <a:ext cx="323850" cy="3238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99353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Coordinate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642D-5899-47A4-8705-57C2F5539C5B}" type="datetime1">
              <a:rPr lang="fi-FI" smtClean="0"/>
              <a:t>14.2.2019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C248-3CE2-4F1C-8D32-A4D2396CDE9D}" type="slidenum">
              <a:rPr lang="fi-FI" smtClean="0"/>
              <a:t>11</a:t>
            </a:fld>
            <a:endParaRPr lang="fi-FI"/>
          </a:p>
        </p:txBody>
      </p:sp>
      <p:grpSp>
        <p:nvGrpSpPr>
          <p:cNvPr id="111" name="Group 110"/>
          <p:cNvGrpSpPr/>
          <p:nvPr/>
        </p:nvGrpSpPr>
        <p:grpSpPr>
          <a:xfrm>
            <a:off x="838200" y="1581535"/>
            <a:ext cx="5152807" cy="4855393"/>
            <a:chOff x="838200" y="1581535"/>
            <a:chExt cx="5152807" cy="4855393"/>
          </a:xfrm>
        </p:grpSpPr>
        <p:grpSp>
          <p:nvGrpSpPr>
            <p:cNvPr id="32" name="Group 31"/>
            <p:cNvGrpSpPr/>
            <p:nvPr/>
          </p:nvGrpSpPr>
          <p:grpSpPr>
            <a:xfrm>
              <a:off x="838200" y="3206750"/>
              <a:ext cx="2812252" cy="2425265"/>
              <a:chOff x="2645108" y="1348310"/>
              <a:chExt cx="4676628" cy="4033088"/>
            </a:xfrm>
            <a:solidFill>
              <a:schemeClr val="bg1"/>
            </a:solidFill>
          </p:grpSpPr>
          <p:sp>
            <p:nvSpPr>
              <p:cNvPr id="33" name="Isosceles Triangle 32"/>
              <p:cNvSpPr/>
              <p:nvPr/>
            </p:nvSpPr>
            <p:spPr>
              <a:xfrm>
                <a:off x="3035720" y="2024464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4" name="Hexagon 33"/>
              <p:cNvSpPr/>
              <p:nvPr/>
            </p:nvSpPr>
            <p:spPr>
              <a:xfrm>
                <a:off x="5767256" y="2690426"/>
                <a:ext cx="1554480" cy="1340069"/>
              </a:xfrm>
              <a:prstGeom prst="hexagon">
                <a:avLst>
                  <a:gd name="adj" fmla="val 28722"/>
                  <a:gd name="vf" fmla="val 11547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5" name="Hexagon 34"/>
              <p:cNvSpPr/>
              <p:nvPr/>
            </p:nvSpPr>
            <p:spPr>
              <a:xfrm>
                <a:off x="2645108" y="2691734"/>
                <a:ext cx="1554480" cy="1340069"/>
              </a:xfrm>
              <a:prstGeom prst="hexagon">
                <a:avLst>
                  <a:gd name="adj" fmla="val 29342"/>
                  <a:gd name="vf" fmla="val 11547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6" name="Hexagon 35"/>
              <p:cNvSpPr/>
              <p:nvPr/>
            </p:nvSpPr>
            <p:spPr>
              <a:xfrm>
                <a:off x="3425204" y="1352318"/>
                <a:ext cx="1554480" cy="1340069"/>
              </a:xfrm>
              <a:prstGeom prst="hexagon">
                <a:avLst>
                  <a:gd name="adj" fmla="val 28722"/>
                  <a:gd name="vf" fmla="val 11547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7" name="Hexagon 36"/>
              <p:cNvSpPr/>
              <p:nvPr/>
            </p:nvSpPr>
            <p:spPr>
              <a:xfrm>
                <a:off x="4208399" y="2694066"/>
                <a:ext cx="1554480" cy="1340069"/>
              </a:xfrm>
              <a:prstGeom prst="hexagon">
                <a:avLst>
                  <a:gd name="adj" fmla="val 28722"/>
                  <a:gd name="vf" fmla="val 11547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8" name="Hexagon 37"/>
              <p:cNvSpPr/>
              <p:nvPr/>
            </p:nvSpPr>
            <p:spPr>
              <a:xfrm>
                <a:off x="4989365" y="1349699"/>
                <a:ext cx="1554480" cy="1340069"/>
              </a:xfrm>
              <a:prstGeom prst="hexagon">
                <a:avLst>
                  <a:gd name="adj" fmla="val 28722"/>
                  <a:gd name="vf" fmla="val 11547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9" name="Isosceles Triangle 38"/>
              <p:cNvSpPr/>
              <p:nvPr/>
            </p:nvSpPr>
            <p:spPr>
              <a:xfrm>
                <a:off x="4597737" y="2022527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0" name="Hexagon 39"/>
              <p:cNvSpPr/>
              <p:nvPr/>
            </p:nvSpPr>
            <p:spPr>
              <a:xfrm>
                <a:off x="3424252" y="4041329"/>
                <a:ext cx="1554480" cy="1340069"/>
              </a:xfrm>
              <a:prstGeom prst="hexagon">
                <a:avLst>
                  <a:gd name="adj" fmla="val 28722"/>
                  <a:gd name="vf" fmla="val 11547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 rot="10800000">
                <a:off x="3816729" y="2696169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2" name="Isosceles Triangle 41"/>
              <p:cNvSpPr/>
              <p:nvPr/>
            </p:nvSpPr>
            <p:spPr>
              <a:xfrm>
                <a:off x="5381729" y="3369987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 rot="10800000">
                <a:off x="4592496" y="4037583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4" name="Isosceles Triangle 43"/>
              <p:cNvSpPr/>
              <p:nvPr/>
            </p:nvSpPr>
            <p:spPr>
              <a:xfrm rot="10800000">
                <a:off x="5381083" y="2695842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5" name="Isosceles Triangle 44"/>
              <p:cNvSpPr/>
              <p:nvPr/>
            </p:nvSpPr>
            <p:spPr>
              <a:xfrm>
                <a:off x="3813348" y="3366530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6" name="Isosceles Triangle 45"/>
              <p:cNvSpPr/>
              <p:nvPr/>
            </p:nvSpPr>
            <p:spPr>
              <a:xfrm rot="10800000">
                <a:off x="3040483" y="4036410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7" name="Isosceles Triangle 46"/>
              <p:cNvSpPr/>
              <p:nvPr/>
            </p:nvSpPr>
            <p:spPr>
              <a:xfrm>
                <a:off x="4597259" y="4715472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>
                <a:off x="6163021" y="2024790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9" name="Isosceles Triangle 48"/>
              <p:cNvSpPr/>
              <p:nvPr/>
            </p:nvSpPr>
            <p:spPr>
              <a:xfrm rot="10800000">
                <a:off x="4594485" y="1348310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0" name="Isosceles Triangle 49"/>
              <p:cNvSpPr/>
              <p:nvPr/>
            </p:nvSpPr>
            <p:spPr>
              <a:xfrm rot="10800000">
                <a:off x="6155786" y="4034505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1" name="Hexagon 50"/>
              <p:cNvSpPr/>
              <p:nvPr/>
            </p:nvSpPr>
            <p:spPr>
              <a:xfrm>
                <a:off x="4990722" y="4037164"/>
                <a:ext cx="1554480" cy="1340069"/>
              </a:xfrm>
              <a:prstGeom prst="hexagon">
                <a:avLst>
                  <a:gd name="adj" fmla="val 28722"/>
                  <a:gd name="vf" fmla="val 11547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2" name="Isosceles Triangle 51"/>
              <p:cNvSpPr/>
              <p:nvPr/>
            </p:nvSpPr>
            <p:spPr>
              <a:xfrm>
                <a:off x="4589950" y="2022527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3" name="Isosceles Triangle 52"/>
              <p:cNvSpPr/>
              <p:nvPr/>
            </p:nvSpPr>
            <p:spPr>
              <a:xfrm rot="10800000">
                <a:off x="3808942" y="2696169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4" name="Isosceles Triangle 53"/>
              <p:cNvSpPr/>
              <p:nvPr/>
            </p:nvSpPr>
            <p:spPr>
              <a:xfrm>
                <a:off x="5373942" y="3369987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5" name="Isosceles Triangle 54"/>
              <p:cNvSpPr/>
              <p:nvPr/>
            </p:nvSpPr>
            <p:spPr>
              <a:xfrm rot="10800000">
                <a:off x="4593674" y="4037583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6" name="Isosceles Triangle 55"/>
              <p:cNvSpPr/>
              <p:nvPr/>
            </p:nvSpPr>
            <p:spPr>
              <a:xfrm rot="10800000">
                <a:off x="5373296" y="2695842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7" name="Isosceles Triangle 56"/>
              <p:cNvSpPr/>
              <p:nvPr/>
            </p:nvSpPr>
            <p:spPr>
              <a:xfrm>
                <a:off x="3805561" y="3366530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2713424" y="1581535"/>
              <a:ext cx="2812252" cy="2425265"/>
              <a:chOff x="2645108" y="1348310"/>
              <a:chExt cx="4676628" cy="4033088"/>
            </a:xfrm>
            <a:solidFill>
              <a:schemeClr val="bg1"/>
            </a:solidFill>
          </p:grpSpPr>
          <p:sp>
            <p:nvSpPr>
              <p:cNvPr id="59" name="Isosceles Triangle 58"/>
              <p:cNvSpPr/>
              <p:nvPr/>
            </p:nvSpPr>
            <p:spPr>
              <a:xfrm>
                <a:off x="3035720" y="2024464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0" name="Hexagon 59"/>
              <p:cNvSpPr/>
              <p:nvPr/>
            </p:nvSpPr>
            <p:spPr>
              <a:xfrm>
                <a:off x="5767256" y="2690426"/>
                <a:ext cx="1554480" cy="1340069"/>
              </a:xfrm>
              <a:prstGeom prst="hexagon">
                <a:avLst>
                  <a:gd name="adj" fmla="val 28722"/>
                  <a:gd name="vf" fmla="val 11547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1" name="Hexagon 60"/>
              <p:cNvSpPr/>
              <p:nvPr/>
            </p:nvSpPr>
            <p:spPr>
              <a:xfrm>
                <a:off x="2645108" y="2691734"/>
                <a:ext cx="1554480" cy="1340069"/>
              </a:xfrm>
              <a:prstGeom prst="hexagon">
                <a:avLst>
                  <a:gd name="adj" fmla="val 29342"/>
                  <a:gd name="vf" fmla="val 11547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2" name="Hexagon 61"/>
              <p:cNvSpPr/>
              <p:nvPr/>
            </p:nvSpPr>
            <p:spPr>
              <a:xfrm>
                <a:off x="3425204" y="1352318"/>
                <a:ext cx="1554480" cy="1340069"/>
              </a:xfrm>
              <a:prstGeom prst="hexagon">
                <a:avLst>
                  <a:gd name="adj" fmla="val 28722"/>
                  <a:gd name="vf" fmla="val 11547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3" name="Hexagon 62"/>
              <p:cNvSpPr/>
              <p:nvPr/>
            </p:nvSpPr>
            <p:spPr>
              <a:xfrm>
                <a:off x="4208399" y="2694066"/>
                <a:ext cx="1554480" cy="1340069"/>
              </a:xfrm>
              <a:prstGeom prst="hexagon">
                <a:avLst>
                  <a:gd name="adj" fmla="val 28722"/>
                  <a:gd name="vf" fmla="val 11547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4" name="Hexagon 63"/>
              <p:cNvSpPr/>
              <p:nvPr/>
            </p:nvSpPr>
            <p:spPr>
              <a:xfrm>
                <a:off x="4989365" y="1349699"/>
                <a:ext cx="1554480" cy="1340069"/>
              </a:xfrm>
              <a:prstGeom prst="hexagon">
                <a:avLst>
                  <a:gd name="adj" fmla="val 28722"/>
                  <a:gd name="vf" fmla="val 11547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>
                <a:off x="4597737" y="2022527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6" name="Hexagon 65"/>
              <p:cNvSpPr/>
              <p:nvPr/>
            </p:nvSpPr>
            <p:spPr>
              <a:xfrm>
                <a:off x="3424252" y="4041329"/>
                <a:ext cx="1554480" cy="1340069"/>
              </a:xfrm>
              <a:prstGeom prst="hexagon">
                <a:avLst>
                  <a:gd name="adj" fmla="val 28722"/>
                  <a:gd name="vf" fmla="val 11547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7" name="Isosceles Triangle 66"/>
              <p:cNvSpPr/>
              <p:nvPr/>
            </p:nvSpPr>
            <p:spPr>
              <a:xfrm rot="10800000">
                <a:off x="3816729" y="2696169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>
                <a:off x="5381729" y="3369987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 rot="10800000">
                <a:off x="4592496" y="4037583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 rot="10800000">
                <a:off x="5381083" y="2695842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3813348" y="3366530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 rot="10800000">
                <a:off x="3040483" y="4036410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>
                <a:off x="4597259" y="4715472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4" name="Isosceles Triangle 73"/>
              <p:cNvSpPr/>
              <p:nvPr/>
            </p:nvSpPr>
            <p:spPr>
              <a:xfrm>
                <a:off x="6163021" y="2024790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5" name="Isosceles Triangle 74"/>
              <p:cNvSpPr/>
              <p:nvPr/>
            </p:nvSpPr>
            <p:spPr>
              <a:xfrm rot="10800000">
                <a:off x="4594485" y="1348310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6" name="Isosceles Triangle 75"/>
              <p:cNvSpPr/>
              <p:nvPr/>
            </p:nvSpPr>
            <p:spPr>
              <a:xfrm rot="10800000">
                <a:off x="6155786" y="4034505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7" name="Hexagon 76"/>
              <p:cNvSpPr/>
              <p:nvPr/>
            </p:nvSpPr>
            <p:spPr>
              <a:xfrm>
                <a:off x="4990722" y="4037164"/>
                <a:ext cx="1554480" cy="1340069"/>
              </a:xfrm>
              <a:prstGeom prst="hexagon">
                <a:avLst>
                  <a:gd name="adj" fmla="val 28722"/>
                  <a:gd name="vf" fmla="val 11547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8" name="Isosceles Triangle 77"/>
              <p:cNvSpPr/>
              <p:nvPr/>
            </p:nvSpPr>
            <p:spPr>
              <a:xfrm>
                <a:off x="4589950" y="2022527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9" name="Isosceles Triangle 78"/>
              <p:cNvSpPr/>
              <p:nvPr/>
            </p:nvSpPr>
            <p:spPr>
              <a:xfrm rot="10800000">
                <a:off x="3808942" y="2696169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0" name="Isosceles Triangle 79"/>
              <p:cNvSpPr/>
              <p:nvPr/>
            </p:nvSpPr>
            <p:spPr>
              <a:xfrm>
                <a:off x="5373942" y="3369987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1" name="Isosceles Triangle 80"/>
              <p:cNvSpPr/>
              <p:nvPr/>
            </p:nvSpPr>
            <p:spPr>
              <a:xfrm rot="10800000">
                <a:off x="4593674" y="4037583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2" name="Isosceles Triangle 81"/>
              <p:cNvSpPr/>
              <p:nvPr/>
            </p:nvSpPr>
            <p:spPr>
              <a:xfrm rot="10800000">
                <a:off x="5373296" y="2695842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3" name="Isosceles Triangle 82"/>
              <p:cNvSpPr/>
              <p:nvPr/>
            </p:nvSpPr>
            <p:spPr>
              <a:xfrm>
                <a:off x="3805561" y="3366530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3178755" y="4011663"/>
              <a:ext cx="2812252" cy="2425265"/>
              <a:chOff x="2645108" y="1348310"/>
              <a:chExt cx="4676628" cy="4033088"/>
            </a:xfrm>
            <a:solidFill>
              <a:schemeClr val="bg1"/>
            </a:solidFill>
          </p:grpSpPr>
          <p:sp>
            <p:nvSpPr>
              <p:cNvPr id="85" name="Isosceles Triangle 84"/>
              <p:cNvSpPr/>
              <p:nvPr/>
            </p:nvSpPr>
            <p:spPr>
              <a:xfrm>
                <a:off x="3035720" y="2024464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6" name="Hexagon 85"/>
              <p:cNvSpPr/>
              <p:nvPr/>
            </p:nvSpPr>
            <p:spPr>
              <a:xfrm>
                <a:off x="5767256" y="2690426"/>
                <a:ext cx="1554480" cy="1340069"/>
              </a:xfrm>
              <a:prstGeom prst="hexagon">
                <a:avLst>
                  <a:gd name="adj" fmla="val 28722"/>
                  <a:gd name="vf" fmla="val 11547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7" name="Hexagon 86"/>
              <p:cNvSpPr/>
              <p:nvPr/>
            </p:nvSpPr>
            <p:spPr>
              <a:xfrm>
                <a:off x="2645108" y="2691734"/>
                <a:ext cx="1554480" cy="1340069"/>
              </a:xfrm>
              <a:prstGeom prst="hexagon">
                <a:avLst>
                  <a:gd name="adj" fmla="val 29342"/>
                  <a:gd name="vf" fmla="val 11547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8" name="Hexagon 87"/>
              <p:cNvSpPr/>
              <p:nvPr/>
            </p:nvSpPr>
            <p:spPr>
              <a:xfrm>
                <a:off x="3425204" y="1352318"/>
                <a:ext cx="1554480" cy="1340069"/>
              </a:xfrm>
              <a:prstGeom prst="hexagon">
                <a:avLst>
                  <a:gd name="adj" fmla="val 28722"/>
                  <a:gd name="vf" fmla="val 11547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9" name="Hexagon 88"/>
              <p:cNvSpPr/>
              <p:nvPr/>
            </p:nvSpPr>
            <p:spPr>
              <a:xfrm>
                <a:off x="4208399" y="2694066"/>
                <a:ext cx="1554480" cy="1340069"/>
              </a:xfrm>
              <a:prstGeom prst="hexagon">
                <a:avLst>
                  <a:gd name="adj" fmla="val 28722"/>
                  <a:gd name="vf" fmla="val 11547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0" name="Hexagon 89"/>
              <p:cNvSpPr/>
              <p:nvPr/>
            </p:nvSpPr>
            <p:spPr>
              <a:xfrm>
                <a:off x="4989365" y="1349699"/>
                <a:ext cx="1554480" cy="1340069"/>
              </a:xfrm>
              <a:prstGeom prst="hexagon">
                <a:avLst>
                  <a:gd name="adj" fmla="val 28722"/>
                  <a:gd name="vf" fmla="val 11547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1" name="Isosceles Triangle 90"/>
              <p:cNvSpPr/>
              <p:nvPr/>
            </p:nvSpPr>
            <p:spPr>
              <a:xfrm>
                <a:off x="4597737" y="2022527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2" name="Hexagon 91"/>
              <p:cNvSpPr/>
              <p:nvPr/>
            </p:nvSpPr>
            <p:spPr>
              <a:xfrm>
                <a:off x="3424252" y="4041329"/>
                <a:ext cx="1554480" cy="1340069"/>
              </a:xfrm>
              <a:prstGeom prst="hexagon">
                <a:avLst>
                  <a:gd name="adj" fmla="val 28722"/>
                  <a:gd name="vf" fmla="val 11547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3" name="Isosceles Triangle 92"/>
              <p:cNvSpPr/>
              <p:nvPr/>
            </p:nvSpPr>
            <p:spPr>
              <a:xfrm rot="10800000">
                <a:off x="3816729" y="2696169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4" name="Isosceles Triangle 93"/>
              <p:cNvSpPr/>
              <p:nvPr/>
            </p:nvSpPr>
            <p:spPr>
              <a:xfrm>
                <a:off x="5381729" y="3369987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5" name="Isosceles Triangle 94"/>
              <p:cNvSpPr/>
              <p:nvPr/>
            </p:nvSpPr>
            <p:spPr>
              <a:xfrm rot="10800000">
                <a:off x="4592496" y="4037583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6" name="Isosceles Triangle 95"/>
              <p:cNvSpPr/>
              <p:nvPr/>
            </p:nvSpPr>
            <p:spPr>
              <a:xfrm rot="10800000">
                <a:off x="5381083" y="2695842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7" name="Isosceles Triangle 96"/>
              <p:cNvSpPr/>
              <p:nvPr/>
            </p:nvSpPr>
            <p:spPr>
              <a:xfrm>
                <a:off x="3813348" y="3366530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8" name="Isosceles Triangle 97"/>
              <p:cNvSpPr/>
              <p:nvPr/>
            </p:nvSpPr>
            <p:spPr>
              <a:xfrm rot="10800000">
                <a:off x="3040483" y="4036410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9" name="Isosceles Triangle 98"/>
              <p:cNvSpPr/>
              <p:nvPr/>
            </p:nvSpPr>
            <p:spPr>
              <a:xfrm>
                <a:off x="4597259" y="4715472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0" name="Isosceles Triangle 99"/>
              <p:cNvSpPr/>
              <p:nvPr/>
            </p:nvSpPr>
            <p:spPr>
              <a:xfrm>
                <a:off x="6163021" y="2024790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1" name="Isosceles Triangle 100"/>
              <p:cNvSpPr/>
              <p:nvPr/>
            </p:nvSpPr>
            <p:spPr>
              <a:xfrm rot="10800000">
                <a:off x="4594485" y="1348310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2" name="Isosceles Triangle 101"/>
              <p:cNvSpPr/>
              <p:nvPr/>
            </p:nvSpPr>
            <p:spPr>
              <a:xfrm rot="10800000">
                <a:off x="6155786" y="4034505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3" name="Hexagon 102"/>
              <p:cNvSpPr/>
              <p:nvPr/>
            </p:nvSpPr>
            <p:spPr>
              <a:xfrm>
                <a:off x="4990722" y="4037164"/>
                <a:ext cx="1554480" cy="1340069"/>
              </a:xfrm>
              <a:prstGeom prst="hexagon">
                <a:avLst>
                  <a:gd name="adj" fmla="val 28722"/>
                  <a:gd name="vf" fmla="val 115470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4" name="Isosceles Triangle 103"/>
              <p:cNvSpPr/>
              <p:nvPr/>
            </p:nvSpPr>
            <p:spPr>
              <a:xfrm>
                <a:off x="4589950" y="2022527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5" name="Isosceles Triangle 104"/>
              <p:cNvSpPr/>
              <p:nvPr/>
            </p:nvSpPr>
            <p:spPr>
              <a:xfrm rot="10800000">
                <a:off x="3808942" y="2696169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6" name="Isosceles Triangle 105"/>
              <p:cNvSpPr/>
              <p:nvPr/>
            </p:nvSpPr>
            <p:spPr>
              <a:xfrm>
                <a:off x="5373942" y="3369987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7" name="Isosceles Triangle 106"/>
              <p:cNvSpPr/>
              <p:nvPr/>
            </p:nvSpPr>
            <p:spPr>
              <a:xfrm rot="10800000">
                <a:off x="4593674" y="4037583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8" name="Isosceles Triangle 107"/>
              <p:cNvSpPr/>
              <p:nvPr/>
            </p:nvSpPr>
            <p:spPr>
              <a:xfrm rot="10800000">
                <a:off x="5373296" y="2695842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9" name="Isosceles Triangle 108"/>
              <p:cNvSpPr/>
              <p:nvPr/>
            </p:nvSpPr>
            <p:spPr>
              <a:xfrm>
                <a:off x="3805561" y="3366530"/>
                <a:ext cx="772475" cy="665926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grpSp>
        <p:nvGrpSpPr>
          <p:cNvPr id="145" name="Group 144"/>
          <p:cNvGrpSpPr/>
          <p:nvPr/>
        </p:nvGrpSpPr>
        <p:grpSpPr>
          <a:xfrm>
            <a:off x="624388" y="1581535"/>
            <a:ext cx="6535160" cy="4933017"/>
            <a:chOff x="624388" y="1591060"/>
            <a:chExt cx="6535160" cy="4933017"/>
          </a:xfrm>
        </p:grpSpPr>
        <p:sp>
          <p:nvSpPr>
            <p:cNvPr id="136" name="Isosceles Triangle 135"/>
            <p:cNvSpPr/>
            <p:nvPr/>
          </p:nvSpPr>
          <p:spPr>
            <a:xfrm rot="10800000">
              <a:off x="3417921" y="4017006"/>
              <a:ext cx="464522" cy="400449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144" name="Group 143"/>
            <p:cNvGrpSpPr/>
            <p:nvPr/>
          </p:nvGrpSpPr>
          <p:grpSpPr>
            <a:xfrm>
              <a:off x="624388" y="1591060"/>
              <a:ext cx="6535160" cy="4933017"/>
              <a:chOff x="624388" y="1591060"/>
              <a:chExt cx="6535160" cy="4933017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624388" y="1591060"/>
                <a:ext cx="6535160" cy="4933017"/>
                <a:chOff x="618115" y="1630512"/>
                <a:chExt cx="6535160" cy="4933017"/>
              </a:xfrm>
            </p:grpSpPr>
            <p:cxnSp>
              <p:nvCxnSpPr>
                <p:cNvPr id="113" name="Straight Arrow Connector 112"/>
                <p:cNvCxnSpPr/>
                <p:nvPr/>
              </p:nvCxnSpPr>
              <p:spPr>
                <a:xfrm flipH="1" flipV="1">
                  <a:off x="856186" y="2343150"/>
                  <a:ext cx="6297089" cy="4220379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Arrow Connector 114"/>
                <p:cNvCxnSpPr/>
                <p:nvPr/>
              </p:nvCxnSpPr>
              <p:spPr>
                <a:xfrm flipV="1">
                  <a:off x="618115" y="2543761"/>
                  <a:ext cx="5935085" cy="3380789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/>
                <p:cNvCxnSpPr/>
                <p:nvPr/>
              </p:nvCxnSpPr>
              <p:spPr>
                <a:xfrm flipH="1">
                  <a:off x="3633185" y="1630512"/>
                  <a:ext cx="8114" cy="4655168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1" name="TextBox 140"/>
              <p:cNvSpPr txBox="1"/>
              <p:nvPr/>
            </p:nvSpPr>
            <p:spPr>
              <a:xfrm>
                <a:off x="3199617" y="5987018"/>
                <a:ext cx="412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/>
                  <a:t>+Y</a:t>
                </a: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6343946" y="2592088"/>
                <a:ext cx="4203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/>
                  <a:t>+X</a:t>
                </a: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763141" y="1910212"/>
                <a:ext cx="407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/>
                  <a:t>+Z</a:t>
                </a:r>
              </a:p>
            </p:txBody>
          </p:sp>
        </p:grpSp>
      </p:grpSp>
      <p:sp>
        <p:nvSpPr>
          <p:cNvPr id="146" name="TextBox 145"/>
          <p:cNvSpPr txBox="1"/>
          <p:nvPr/>
        </p:nvSpPr>
        <p:spPr>
          <a:xfrm>
            <a:off x="7042767" y="2598486"/>
            <a:ext cx="49671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err="1"/>
              <a:t>Coordinate</a:t>
            </a:r>
            <a:r>
              <a:rPr lang="fi-FI" sz="2400"/>
              <a:t> </a:t>
            </a:r>
            <a:r>
              <a:rPr lang="fi-FI" sz="2400" err="1"/>
              <a:t>Triplet</a:t>
            </a:r>
            <a:r>
              <a:rPr lang="fi-FI" sz="2400"/>
              <a:t> – (X Y Z)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err="1"/>
              <a:t>Absolute</a:t>
            </a:r>
            <a:r>
              <a:rPr lang="fi-FI" sz="2400"/>
              <a:t> </a:t>
            </a:r>
            <a:r>
              <a:rPr lang="fi-FI" sz="2400" err="1"/>
              <a:t>value</a:t>
            </a:r>
            <a:r>
              <a:rPr lang="fi-FI" sz="2400"/>
              <a:t> of </a:t>
            </a:r>
            <a:r>
              <a:rPr lang="fi-FI" sz="2400" err="1"/>
              <a:t>the</a:t>
            </a:r>
            <a:r>
              <a:rPr lang="fi-FI" sz="2400"/>
              <a:t> </a:t>
            </a:r>
            <a:r>
              <a:rPr lang="fi-FI" sz="2400" err="1"/>
              <a:t>Sum</a:t>
            </a:r>
            <a:r>
              <a:rPr lang="fi-FI" sz="2400"/>
              <a:t> of </a:t>
            </a:r>
            <a:r>
              <a:rPr lang="fi-FI" sz="2400" err="1"/>
              <a:t>coordinate</a:t>
            </a:r>
            <a:r>
              <a:rPr lang="fi-FI" sz="2400"/>
              <a:t> </a:t>
            </a:r>
            <a:r>
              <a:rPr lang="fi-FI" sz="2400" err="1"/>
              <a:t>triplet</a:t>
            </a:r>
            <a:r>
              <a:rPr lang="fi-FI" sz="2400"/>
              <a:t> is </a:t>
            </a:r>
            <a:r>
              <a:rPr lang="fi-FI" sz="2400" err="1"/>
              <a:t>either</a:t>
            </a:r>
            <a:r>
              <a:rPr lang="fi-FI" sz="2400"/>
              <a:t> 0, 1, </a:t>
            </a:r>
            <a:r>
              <a:rPr lang="fi-FI" sz="2400" err="1"/>
              <a:t>or</a:t>
            </a:r>
            <a:r>
              <a:rPr lang="fi-FI" sz="2400"/>
              <a:t>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/>
              <a:t>0 – </a:t>
            </a:r>
            <a:r>
              <a:rPr lang="fi-FI" sz="2400" err="1"/>
              <a:t>Triangle</a:t>
            </a:r>
            <a:endParaRPr lang="fi-FI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/>
              <a:t>2 – </a:t>
            </a:r>
            <a:r>
              <a:rPr lang="fi-FI" sz="2400" err="1"/>
              <a:t>Opposite</a:t>
            </a:r>
            <a:r>
              <a:rPr lang="fi-FI" sz="2400"/>
              <a:t> </a:t>
            </a:r>
            <a:r>
              <a:rPr lang="fi-FI" sz="2400" err="1"/>
              <a:t>triangle</a:t>
            </a:r>
            <a:r>
              <a:rPr lang="fi-FI" sz="240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/>
              <a:t>1 – </a:t>
            </a:r>
            <a:r>
              <a:rPr lang="fi-FI" sz="2400" err="1"/>
              <a:t>Hexagon</a:t>
            </a:r>
            <a:r>
              <a:rPr lang="fi-FI" sz="2400"/>
              <a:t> </a:t>
            </a:r>
          </a:p>
          <a:p>
            <a:endParaRPr lang="fi-FI" sz="2400"/>
          </a:p>
        </p:txBody>
      </p:sp>
      <p:grpSp>
        <p:nvGrpSpPr>
          <p:cNvPr id="150" name="Group 149"/>
          <p:cNvGrpSpPr/>
          <p:nvPr/>
        </p:nvGrpSpPr>
        <p:grpSpPr>
          <a:xfrm>
            <a:off x="3766313" y="3482260"/>
            <a:ext cx="2345005" cy="725444"/>
            <a:chOff x="3766313" y="3482260"/>
            <a:chExt cx="2345005" cy="725444"/>
          </a:xfrm>
        </p:grpSpPr>
        <p:sp>
          <p:nvSpPr>
            <p:cNvPr id="147" name="TextBox 146"/>
            <p:cNvSpPr txBox="1"/>
            <p:nvPr/>
          </p:nvSpPr>
          <p:spPr>
            <a:xfrm>
              <a:off x="5328731" y="3482260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/>
                <a:t>(0 0 0)</a:t>
              </a:r>
            </a:p>
          </p:txBody>
        </p:sp>
        <p:cxnSp>
          <p:nvCxnSpPr>
            <p:cNvPr id="149" name="Curved Connector 148"/>
            <p:cNvCxnSpPr>
              <a:stCxn id="147" idx="1"/>
              <a:endCxn id="136" idx="1"/>
            </p:cNvCxnSpPr>
            <p:nvPr/>
          </p:nvCxnSpPr>
          <p:spPr>
            <a:xfrm rot="10800000" flipV="1">
              <a:off x="3766313" y="3666925"/>
              <a:ext cx="1562419" cy="540779"/>
            </a:xfrm>
            <a:prstGeom prst="curvedConnector3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231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Weighted</a:t>
            </a:r>
            <a:r>
              <a:rPr lang="fi-FI"/>
              <a:t> </a:t>
            </a:r>
            <a:r>
              <a:rPr lang="fi-FI" err="1"/>
              <a:t>distances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642D-5899-47A4-8705-57C2F5539C5B}" type="datetime1">
              <a:rPr lang="fi-FI" smtClean="0"/>
              <a:t>14.2.2019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C248-3CE2-4F1C-8D32-A4D2396CDE9D}" type="slidenum">
              <a:rPr lang="fi-FI" smtClean="0"/>
              <a:t>12</a:t>
            </a:fld>
            <a:endParaRPr lang="fi-FI"/>
          </a:p>
        </p:txBody>
      </p:sp>
      <p:grpSp>
        <p:nvGrpSpPr>
          <p:cNvPr id="12" name="Group 11"/>
          <p:cNvGrpSpPr/>
          <p:nvPr/>
        </p:nvGrpSpPr>
        <p:grpSpPr>
          <a:xfrm>
            <a:off x="1038225" y="2397498"/>
            <a:ext cx="2343150" cy="2618998"/>
            <a:chOff x="1038225" y="1743075"/>
            <a:chExt cx="2343150" cy="2618998"/>
          </a:xfrm>
        </p:grpSpPr>
        <p:sp>
          <p:nvSpPr>
            <p:cNvPr id="6" name="TextBox 5"/>
            <p:cNvSpPr txBox="1"/>
            <p:nvPr/>
          </p:nvSpPr>
          <p:spPr>
            <a:xfrm>
              <a:off x="1419225" y="1743075"/>
              <a:ext cx="1362075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l-GR" sz="9600"/>
                <a:t> </a:t>
              </a:r>
              <a:r>
                <a:rPr lang="el-GR" sz="9600" b="1"/>
                <a:t>α</a:t>
              </a:r>
              <a:endParaRPr lang="fi-FI" sz="96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8225" y="3654187"/>
              <a:ext cx="2343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2000" err="1"/>
                <a:t>Step</a:t>
              </a:r>
              <a:r>
                <a:rPr lang="fi-FI" sz="2000"/>
                <a:t> to </a:t>
              </a:r>
              <a:r>
                <a:rPr lang="fi-FI" sz="2000" err="1"/>
                <a:t>neighbors</a:t>
              </a:r>
              <a:endParaRPr lang="fi-FI" sz="2000" i="1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2000"/>
                <a:t>+/- 1 </a:t>
              </a:r>
              <a:r>
                <a:rPr lang="fi-FI" sz="2000" err="1"/>
                <a:t>step</a:t>
              </a:r>
              <a:endParaRPr lang="fi-FI" sz="20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93339" y="2397498"/>
            <a:ext cx="3005322" cy="3542328"/>
            <a:chOff x="4593339" y="1743075"/>
            <a:chExt cx="3005322" cy="3542328"/>
          </a:xfrm>
        </p:grpSpPr>
        <p:sp>
          <p:nvSpPr>
            <p:cNvPr id="7" name="TextBox 6"/>
            <p:cNvSpPr txBox="1"/>
            <p:nvPr/>
          </p:nvSpPr>
          <p:spPr>
            <a:xfrm>
              <a:off x="5752732" y="1743075"/>
              <a:ext cx="838691" cy="156966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l-GR" sz="9600"/>
                <a:t>β</a:t>
              </a:r>
              <a:endParaRPr lang="fi-FI" sz="9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93339" y="3654187"/>
              <a:ext cx="300532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2000" err="1"/>
                <a:t>Step</a:t>
              </a:r>
              <a:r>
                <a:rPr lang="fi-FI" sz="2000"/>
                <a:t> </a:t>
              </a:r>
              <a:r>
                <a:rPr lang="fi-FI" sz="2000" err="1"/>
                <a:t>from</a:t>
              </a:r>
              <a:r>
                <a:rPr lang="fi-FI" sz="2000"/>
                <a:t> </a:t>
              </a:r>
              <a:r>
                <a:rPr lang="fi-FI" sz="2000" err="1"/>
                <a:t>hexagon</a:t>
              </a:r>
              <a:r>
                <a:rPr lang="fi-FI" sz="2000"/>
                <a:t> to </a:t>
              </a:r>
              <a:r>
                <a:rPr lang="fi-FI" sz="2000" err="1"/>
                <a:t>sem-neighbor</a:t>
              </a:r>
              <a:r>
                <a:rPr lang="fi-FI" sz="2000"/>
                <a:t> </a:t>
              </a:r>
              <a:r>
                <a:rPr lang="fi-FI" sz="2000" err="1"/>
                <a:t>hexagon</a:t>
              </a:r>
              <a:endParaRPr lang="fi-FI" sz="2000" i="1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2000" err="1"/>
                <a:t>Changes</a:t>
              </a:r>
              <a:r>
                <a:rPr lang="fi-FI" sz="2000"/>
                <a:t> </a:t>
              </a:r>
              <a:r>
                <a:rPr lang="fi-FI" sz="2000" err="1"/>
                <a:t>two</a:t>
              </a:r>
              <a:r>
                <a:rPr lang="fi-FI" sz="2000"/>
                <a:t> </a:t>
              </a:r>
              <a:r>
                <a:rPr lang="fi-FI" sz="2000" err="1"/>
                <a:t>coordinates</a:t>
              </a:r>
              <a:r>
                <a:rPr lang="fi-FI" sz="2000"/>
                <a:t>, </a:t>
              </a:r>
              <a:r>
                <a:rPr lang="fi-FI" sz="2000" err="1"/>
                <a:t>one</a:t>
              </a:r>
              <a:r>
                <a:rPr lang="fi-FI" sz="2000"/>
                <a:t> </a:t>
              </a:r>
              <a:r>
                <a:rPr lang="fi-FI" sz="2000" err="1"/>
                <a:t>by</a:t>
              </a:r>
              <a:r>
                <a:rPr lang="fi-FI" sz="2000"/>
                <a:t> +1 and </a:t>
              </a:r>
              <a:r>
                <a:rPr lang="fi-FI" sz="2000" err="1"/>
                <a:t>other</a:t>
              </a:r>
              <a:r>
                <a:rPr lang="fi-FI" sz="2000"/>
                <a:t> </a:t>
              </a:r>
              <a:r>
                <a:rPr lang="fi-FI" sz="2000" err="1"/>
                <a:t>by</a:t>
              </a:r>
              <a:r>
                <a:rPr lang="fi-FI" sz="2000"/>
                <a:t> -1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427441" y="2397498"/>
            <a:ext cx="3005322" cy="3449995"/>
            <a:chOff x="8427441" y="1743075"/>
            <a:chExt cx="3005322" cy="3449995"/>
          </a:xfrm>
        </p:grpSpPr>
        <p:sp>
          <p:nvSpPr>
            <p:cNvPr id="8" name="TextBox 7"/>
            <p:cNvSpPr txBox="1"/>
            <p:nvPr/>
          </p:nvSpPr>
          <p:spPr>
            <a:xfrm>
              <a:off x="9562854" y="1743075"/>
              <a:ext cx="734496" cy="156966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l-GR" sz="9600"/>
                <a:t>γ</a:t>
              </a:r>
              <a:endParaRPr lang="fi-FI" sz="96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27441" y="3561854"/>
              <a:ext cx="300532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2000" err="1"/>
                <a:t>Step</a:t>
              </a:r>
              <a:r>
                <a:rPr lang="fi-FI" sz="2000"/>
                <a:t> </a:t>
              </a:r>
              <a:r>
                <a:rPr lang="fi-FI" sz="2000" err="1"/>
                <a:t>from</a:t>
              </a:r>
              <a:r>
                <a:rPr lang="fi-FI" sz="2000"/>
                <a:t> </a:t>
              </a:r>
              <a:r>
                <a:rPr lang="fi-FI" sz="2000" err="1"/>
                <a:t>triangle</a:t>
              </a:r>
              <a:r>
                <a:rPr lang="fi-FI" sz="2000"/>
                <a:t> to </a:t>
              </a:r>
              <a:r>
                <a:rPr lang="fi-FI" sz="2000" err="1"/>
                <a:t>sem-neighbor</a:t>
              </a:r>
              <a:r>
                <a:rPr lang="fi-FI" sz="2000"/>
                <a:t> </a:t>
              </a:r>
              <a:r>
                <a:rPr lang="fi-FI" sz="2000" err="1"/>
                <a:t>triangle</a:t>
              </a:r>
              <a:endParaRPr lang="fi-FI" sz="2000" i="1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i-FI" sz="2000" err="1"/>
                <a:t>Changes</a:t>
              </a:r>
              <a:r>
                <a:rPr lang="fi-FI" sz="2000"/>
                <a:t> </a:t>
              </a:r>
              <a:r>
                <a:rPr lang="fi-FI" sz="2000" err="1"/>
                <a:t>two</a:t>
              </a:r>
              <a:r>
                <a:rPr lang="fi-FI" sz="2000"/>
                <a:t> </a:t>
              </a:r>
              <a:r>
                <a:rPr lang="fi-FI" sz="2000" err="1"/>
                <a:t>coordinates</a:t>
              </a:r>
              <a:r>
                <a:rPr lang="fi-FI" sz="2000"/>
                <a:t>, </a:t>
              </a:r>
              <a:r>
                <a:rPr lang="fi-FI" sz="2000" err="1"/>
                <a:t>either</a:t>
              </a:r>
              <a:r>
                <a:rPr lang="fi-FI" sz="2000"/>
                <a:t> </a:t>
              </a:r>
              <a:r>
                <a:rPr lang="fi-FI" sz="2000" err="1"/>
                <a:t>by</a:t>
              </a:r>
              <a:r>
                <a:rPr lang="fi-FI" sz="2000"/>
                <a:t> +1 </a:t>
              </a:r>
              <a:r>
                <a:rPr lang="fi-FI" sz="2000" err="1"/>
                <a:t>or</a:t>
              </a:r>
              <a:r>
                <a:rPr lang="fi-FI" sz="2000"/>
                <a:t> </a:t>
              </a:r>
              <a:r>
                <a:rPr lang="fi-FI" sz="2000" err="1"/>
                <a:t>by</a:t>
              </a:r>
              <a:r>
                <a:rPr lang="fi-FI" sz="2000"/>
                <a:t> -1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589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Change</a:t>
            </a:r>
            <a:r>
              <a:rPr lang="fi-FI"/>
              <a:t> of </a:t>
            </a:r>
            <a:r>
              <a:rPr lang="fi-FI" err="1"/>
              <a:t>weights</a:t>
            </a:r>
            <a:r>
              <a:rPr lang="fi-FI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642D-5899-47A4-8705-57C2F5539C5B}" type="datetime1">
              <a:rPr lang="fi-FI" smtClean="0"/>
              <a:t>14.2.2019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C248-3CE2-4F1C-8D32-A4D2396CDE9D}" type="slidenum">
              <a:rPr lang="fi-FI" smtClean="0"/>
              <a:t>13</a:t>
            </a:fld>
            <a:endParaRPr lang="fi-FI"/>
          </a:p>
        </p:txBody>
      </p:sp>
      <p:grpSp>
        <p:nvGrpSpPr>
          <p:cNvPr id="6" name="Group 5"/>
          <p:cNvGrpSpPr/>
          <p:nvPr/>
        </p:nvGrpSpPr>
        <p:grpSpPr>
          <a:xfrm>
            <a:off x="857809" y="1998155"/>
            <a:ext cx="4676628" cy="4033088"/>
            <a:chOff x="2645108" y="1348310"/>
            <a:chExt cx="4676628" cy="4033088"/>
          </a:xfrm>
          <a:solidFill>
            <a:schemeClr val="bg1"/>
          </a:solidFill>
        </p:grpSpPr>
        <p:sp>
          <p:nvSpPr>
            <p:cNvPr id="7" name="Isosceles Triangle 6"/>
            <p:cNvSpPr/>
            <p:nvPr/>
          </p:nvSpPr>
          <p:spPr>
            <a:xfrm>
              <a:off x="3035720" y="2024464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Hexagon 7"/>
            <p:cNvSpPr/>
            <p:nvPr/>
          </p:nvSpPr>
          <p:spPr>
            <a:xfrm>
              <a:off x="5767256" y="2690426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Hexagon 8"/>
            <p:cNvSpPr/>
            <p:nvPr/>
          </p:nvSpPr>
          <p:spPr>
            <a:xfrm>
              <a:off x="2645108" y="2691734"/>
              <a:ext cx="1554480" cy="1340069"/>
            </a:xfrm>
            <a:prstGeom prst="hexagon">
              <a:avLst>
                <a:gd name="adj" fmla="val 29342"/>
                <a:gd name="vf" fmla="val 11547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Hexagon 9"/>
            <p:cNvSpPr/>
            <p:nvPr/>
          </p:nvSpPr>
          <p:spPr>
            <a:xfrm>
              <a:off x="3425204" y="1352318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Hexagon 10"/>
            <p:cNvSpPr/>
            <p:nvPr/>
          </p:nvSpPr>
          <p:spPr>
            <a:xfrm>
              <a:off x="4208399" y="2694066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Hexagon 11"/>
            <p:cNvSpPr/>
            <p:nvPr/>
          </p:nvSpPr>
          <p:spPr>
            <a:xfrm>
              <a:off x="4989365" y="1349699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4597737" y="2022527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Hexagon 13"/>
            <p:cNvSpPr/>
            <p:nvPr/>
          </p:nvSpPr>
          <p:spPr>
            <a:xfrm>
              <a:off x="3424252" y="4041329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3816729" y="2696169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5381729" y="3369987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Isosceles Triangle 16"/>
            <p:cNvSpPr/>
            <p:nvPr/>
          </p:nvSpPr>
          <p:spPr>
            <a:xfrm rot="10800000">
              <a:off x="4592496" y="4037583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5381083" y="2695842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3813348" y="3366530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Isosceles Triangle 19"/>
            <p:cNvSpPr/>
            <p:nvPr/>
          </p:nvSpPr>
          <p:spPr>
            <a:xfrm rot="10800000">
              <a:off x="3040483" y="4036410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4597259" y="4715472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6163021" y="2024790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Isosceles Triangle 22"/>
            <p:cNvSpPr/>
            <p:nvPr/>
          </p:nvSpPr>
          <p:spPr>
            <a:xfrm rot="10800000">
              <a:off x="4594485" y="1348310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" name="Isosceles Triangle 23"/>
            <p:cNvSpPr/>
            <p:nvPr/>
          </p:nvSpPr>
          <p:spPr>
            <a:xfrm rot="10800000">
              <a:off x="6155786" y="4034505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" name="Hexagon 24"/>
            <p:cNvSpPr/>
            <p:nvPr/>
          </p:nvSpPr>
          <p:spPr>
            <a:xfrm>
              <a:off x="4990722" y="4037164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4589950" y="2022527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Isosceles Triangle 26"/>
            <p:cNvSpPr/>
            <p:nvPr/>
          </p:nvSpPr>
          <p:spPr>
            <a:xfrm rot="10800000">
              <a:off x="3808942" y="2696169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5373942" y="3369987"/>
              <a:ext cx="772475" cy="665926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" name="Isosceles Triangle 28"/>
            <p:cNvSpPr/>
            <p:nvPr/>
          </p:nvSpPr>
          <p:spPr>
            <a:xfrm rot="10800000">
              <a:off x="4593674" y="4037583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" name="Isosceles Triangle 29"/>
            <p:cNvSpPr/>
            <p:nvPr/>
          </p:nvSpPr>
          <p:spPr>
            <a:xfrm rot="10800000">
              <a:off x="5373296" y="2695842"/>
              <a:ext cx="772475" cy="665926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3805561" y="3366530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864790" y="1397292"/>
            <a:ext cx="9039703" cy="4633197"/>
            <a:chOff x="864790" y="1397292"/>
            <a:chExt cx="9039703" cy="4633197"/>
          </a:xfrm>
        </p:grpSpPr>
        <p:grpSp>
          <p:nvGrpSpPr>
            <p:cNvPr id="180" name="Group 179"/>
            <p:cNvGrpSpPr/>
            <p:nvPr/>
          </p:nvGrpSpPr>
          <p:grpSpPr>
            <a:xfrm>
              <a:off x="864790" y="1997401"/>
              <a:ext cx="4676628" cy="4033088"/>
              <a:chOff x="864790" y="1997401"/>
              <a:chExt cx="4676628" cy="4033088"/>
            </a:xfrm>
          </p:grpSpPr>
          <p:grpSp>
            <p:nvGrpSpPr>
              <p:cNvPr id="105" name="Group 104"/>
              <p:cNvGrpSpPr/>
              <p:nvPr/>
            </p:nvGrpSpPr>
            <p:grpSpPr>
              <a:xfrm>
                <a:off x="864790" y="1997401"/>
                <a:ext cx="4676628" cy="4033088"/>
                <a:chOff x="865109" y="1993761"/>
                <a:chExt cx="4676628" cy="4033088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865109" y="1993761"/>
                  <a:ext cx="4676628" cy="4033088"/>
                  <a:chOff x="2645108" y="1348310"/>
                  <a:chExt cx="4676628" cy="4033088"/>
                </a:xfrm>
                <a:solidFill>
                  <a:schemeClr val="bg1"/>
                </a:solidFill>
              </p:grpSpPr>
              <p:sp>
                <p:nvSpPr>
                  <p:cNvPr id="51" name="Isosceles Triangle 50"/>
                  <p:cNvSpPr/>
                  <p:nvPr/>
                </p:nvSpPr>
                <p:spPr>
                  <a:xfrm>
                    <a:off x="3035720" y="2024464"/>
                    <a:ext cx="772475" cy="665926"/>
                  </a:xfrm>
                  <a:prstGeom prst="triangl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52" name="Hexagon 51"/>
                  <p:cNvSpPr/>
                  <p:nvPr/>
                </p:nvSpPr>
                <p:spPr>
                  <a:xfrm>
                    <a:off x="5767256" y="2690426"/>
                    <a:ext cx="1554480" cy="1340069"/>
                  </a:xfrm>
                  <a:prstGeom prst="hexagon">
                    <a:avLst>
                      <a:gd name="adj" fmla="val 28722"/>
                      <a:gd name="vf" fmla="val 115470"/>
                    </a:avLst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53" name="Hexagon 52"/>
                  <p:cNvSpPr/>
                  <p:nvPr/>
                </p:nvSpPr>
                <p:spPr>
                  <a:xfrm>
                    <a:off x="2645108" y="2691734"/>
                    <a:ext cx="1554480" cy="1340069"/>
                  </a:xfrm>
                  <a:prstGeom prst="hexagon">
                    <a:avLst>
                      <a:gd name="adj" fmla="val 29342"/>
                      <a:gd name="vf" fmla="val 115470"/>
                    </a:avLst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54" name="Hexagon 53"/>
                  <p:cNvSpPr/>
                  <p:nvPr/>
                </p:nvSpPr>
                <p:spPr>
                  <a:xfrm>
                    <a:off x="3425204" y="1352318"/>
                    <a:ext cx="1554480" cy="1340069"/>
                  </a:xfrm>
                  <a:prstGeom prst="hexagon">
                    <a:avLst>
                      <a:gd name="adj" fmla="val 28722"/>
                      <a:gd name="vf" fmla="val 115470"/>
                    </a:avLst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55" name="Hexagon 54"/>
                  <p:cNvSpPr/>
                  <p:nvPr/>
                </p:nvSpPr>
                <p:spPr>
                  <a:xfrm>
                    <a:off x="4208399" y="2694066"/>
                    <a:ext cx="1554480" cy="1340069"/>
                  </a:xfrm>
                  <a:prstGeom prst="hexagon">
                    <a:avLst>
                      <a:gd name="adj" fmla="val 28722"/>
                      <a:gd name="vf" fmla="val 115470"/>
                    </a:avLst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56" name="Hexagon 55"/>
                  <p:cNvSpPr/>
                  <p:nvPr/>
                </p:nvSpPr>
                <p:spPr>
                  <a:xfrm>
                    <a:off x="4989365" y="1349699"/>
                    <a:ext cx="1554480" cy="1340069"/>
                  </a:xfrm>
                  <a:prstGeom prst="hexagon">
                    <a:avLst>
                      <a:gd name="adj" fmla="val 28722"/>
                      <a:gd name="vf" fmla="val 115470"/>
                    </a:avLst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57" name="Isosceles Triangle 56"/>
                  <p:cNvSpPr/>
                  <p:nvPr/>
                </p:nvSpPr>
                <p:spPr>
                  <a:xfrm>
                    <a:off x="4597737" y="2022527"/>
                    <a:ext cx="772475" cy="665926"/>
                  </a:xfrm>
                  <a:prstGeom prst="triangl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58" name="Hexagon 57"/>
                  <p:cNvSpPr/>
                  <p:nvPr/>
                </p:nvSpPr>
                <p:spPr>
                  <a:xfrm>
                    <a:off x="3424252" y="4041329"/>
                    <a:ext cx="1554480" cy="1340069"/>
                  </a:xfrm>
                  <a:prstGeom prst="hexagon">
                    <a:avLst>
                      <a:gd name="adj" fmla="val 28722"/>
                      <a:gd name="vf" fmla="val 115470"/>
                    </a:avLst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59" name="Isosceles Triangle 58"/>
                  <p:cNvSpPr/>
                  <p:nvPr/>
                </p:nvSpPr>
                <p:spPr>
                  <a:xfrm rot="10800000">
                    <a:off x="3816729" y="2696169"/>
                    <a:ext cx="772475" cy="665926"/>
                  </a:xfrm>
                  <a:prstGeom prst="triangl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60" name="Isosceles Triangle 59"/>
                  <p:cNvSpPr/>
                  <p:nvPr/>
                </p:nvSpPr>
                <p:spPr>
                  <a:xfrm>
                    <a:off x="5381729" y="3369987"/>
                    <a:ext cx="772475" cy="665926"/>
                  </a:xfrm>
                  <a:prstGeom prst="triangl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61" name="Isosceles Triangle 60"/>
                  <p:cNvSpPr/>
                  <p:nvPr/>
                </p:nvSpPr>
                <p:spPr>
                  <a:xfrm rot="10800000">
                    <a:off x="4592496" y="4037583"/>
                    <a:ext cx="772475" cy="665926"/>
                  </a:xfrm>
                  <a:prstGeom prst="triangl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62" name="Isosceles Triangle 61"/>
                  <p:cNvSpPr/>
                  <p:nvPr/>
                </p:nvSpPr>
                <p:spPr>
                  <a:xfrm rot="10800000">
                    <a:off x="5381083" y="2695842"/>
                    <a:ext cx="772475" cy="665926"/>
                  </a:xfrm>
                  <a:prstGeom prst="triangl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63" name="Isosceles Triangle 62"/>
                  <p:cNvSpPr/>
                  <p:nvPr/>
                </p:nvSpPr>
                <p:spPr>
                  <a:xfrm>
                    <a:off x="3813348" y="3366530"/>
                    <a:ext cx="772475" cy="665926"/>
                  </a:xfrm>
                  <a:prstGeom prst="triangl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64" name="Isosceles Triangle 63"/>
                  <p:cNvSpPr/>
                  <p:nvPr/>
                </p:nvSpPr>
                <p:spPr>
                  <a:xfrm rot="10800000">
                    <a:off x="3040483" y="4036410"/>
                    <a:ext cx="772475" cy="665926"/>
                  </a:xfrm>
                  <a:prstGeom prst="triangl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65" name="Isosceles Triangle 64"/>
                  <p:cNvSpPr/>
                  <p:nvPr/>
                </p:nvSpPr>
                <p:spPr>
                  <a:xfrm>
                    <a:off x="4597259" y="4715472"/>
                    <a:ext cx="772475" cy="665926"/>
                  </a:xfrm>
                  <a:prstGeom prst="triangl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66" name="Isosceles Triangle 65"/>
                  <p:cNvSpPr/>
                  <p:nvPr/>
                </p:nvSpPr>
                <p:spPr>
                  <a:xfrm>
                    <a:off x="6163021" y="2024790"/>
                    <a:ext cx="772475" cy="665926"/>
                  </a:xfrm>
                  <a:prstGeom prst="triangl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67" name="Isosceles Triangle 66"/>
                  <p:cNvSpPr/>
                  <p:nvPr/>
                </p:nvSpPr>
                <p:spPr>
                  <a:xfrm rot="10800000">
                    <a:off x="4594485" y="1348310"/>
                    <a:ext cx="772475" cy="665926"/>
                  </a:xfrm>
                  <a:prstGeom prst="triangl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68" name="Isosceles Triangle 67"/>
                  <p:cNvSpPr/>
                  <p:nvPr/>
                </p:nvSpPr>
                <p:spPr>
                  <a:xfrm rot="10800000">
                    <a:off x="6155786" y="4034505"/>
                    <a:ext cx="772475" cy="665926"/>
                  </a:xfrm>
                  <a:prstGeom prst="triangl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69" name="Hexagon 68"/>
                  <p:cNvSpPr/>
                  <p:nvPr/>
                </p:nvSpPr>
                <p:spPr>
                  <a:xfrm>
                    <a:off x="4990722" y="4037164"/>
                    <a:ext cx="1554480" cy="1340069"/>
                  </a:xfrm>
                  <a:prstGeom prst="hexagon">
                    <a:avLst>
                      <a:gd name="adj" fmla="val 28722"/>
                      <a:gd name="vf" fmla="val 115470"/>
                    </a:avLst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70" name="Isosceles Triangle 69"/>
                  <p:cNvSpPr/>
                  <p:nvPr/>
                </p:nvSpPr>
                <p:spPr>
                  <a:xfrm>
                    <a:off x="4589950" y="2022527"/>
                    <a:ext cx="772475" cy="665926"/>
                  </a:xfrm>
                  <a:prstGeom prst="triangl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71" name="Isosceles Triangle 70"/>
                  <p:cNvSpPr/>
                  <p:nvPr/>
                </p:nvSpPr>
                <p:spPr>
                  <a:xfrm rot="10800000">
                    <a:off x="3808942" y="2696169"/>
                    <a:ext cx="772475" cy="665926"/>
                  </a:xfrm>
                  <a:prstGeom prst="triangl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72" name="Isosceles Triangle 71"/>
                  <p:cNvSpPr/>
                  <p:nvPr/>
                </p:nvSpPr>
                <p:spPr>
                  <a:xfrm>
                    <a:off x="5373942" y="3369987"/>
                    <a:ext cx="772475" cy="665926"/>
                  </a:xfrm>
                  <a:prstGeom prst="triangle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73" name="Isosceles Triangle 72"/>
                  <p:cNvSpPr/>
                  <p:nvPr/>
                </p:nvSpPr>
                <p:spPr>
                  <a:xfrm rot="10800000">
                    <a:off x="4593674" y="4037583"/>
                    <a:ext cx="772475" cy="665926"/>
                  </a:xfrm>
                  <a:prstGeom prst="triangl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74" name="Isosceles Triangle 73"/>
                  <p:cNvSpPr/>
                  <p:nvPr/>
                </p:nvSpPr>
                <p:spPr>
                  <a:xfrm rot="10800000">
                    <a:off x="5373296" y="2695842"/>
                    <a:ext cx="772475" cy="665926"/>
                  </a:xfrm>
                  <a:prstGeom prst="triangl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75" name="Isosceles Triangle 74"/>
                  <p:cNvSpPr/>
                  <p:nvPr/>
                </p:nvSpPr>
                <p:spPr>
                  <a:xfrm>
                    <a:off x="3805561" y="3366530"/>
                    <a:ext cx="772475" cy="665926"/>
                  </a:xfrm>
                  <a:prstGeom prst="triangl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  <p:cxnSp>
              <p:nvCxnSpPr>
                <p:cNvPr id="47" name="Straight Arrow Connector 46"/>
                <p:cNvCxnSpPr/>
                <p:nvPr/>
              </p:nvCxnSpPr>
              <p:spPr>
                <a:xfrm flipV="1">
                  <a:off x="3989965" y="4099956"/>
                  <a:ext cx="435280" cy="26091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9" name="TextBox 48"/>
                <p:cNvSpPr txBox="1"/>
                <p:nvPr/>
              </p:nvSpPr>
              <p:spPr>
                <a:xfrm>
                  <a:off x="4380286" y="3363552"/>
                  <a:ext cx="7793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i-FI"/>
                    <a:t> </a:t>
                  </a:r>
                  <a:r>
                    <a:rPr lang="el-GR"/>
                    <a:t>α</a:t>
                  </a:r>
                  <a:r>
                    <a:rPr lang="fi-FI" b="1"/>
                    <a:t> = </a:t>
                  </a:r>
                  <a:r>
                    <a:rPr lang="fi-FI"/>
                    <a:t>1</a:t>
                  </a:r>
                </a:p>
              </p:txBody>
            </p:sp>
          </p:grpSp>
          <p:sp>
            <p:nvSpPr>
              <p:cNvPr id="175" name="TextBox 174"/>
              <p:cNvSpPr txBox="1"/>
              <p:nvPr/>
            </p:nvSpPr>
            <p:spPr>
              <a:xfrm>
                <a:off x="4524223" y="4093938"/>
                <a:ext cx="779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/>
                  <a:t>(1 0 0)</a:t>
                </a:r>
              </a:p>
            </p:txBody>
          </p:sp>
        </p:grpSp>
        <p:sp>
          <p:nvSpPr>
            <p:cNvPr id="183" name="TextBox 182"/>
            <p:cNvSpPr txBox="1"/>
            <p:nvPr/>
          </p:nvSpPr>
          <p:spPr>
            <a:xfrm>
              <a:off x="8542418" y="1397292"/>
              <a:ext cx="1362075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l-GR" sz="9600"/>
                <a:t> </a:t>
              </a:r>
              <a:r>
                <a:rPr lang="el-GR" sz="9600" b="1"/>
                <a:t>α</a:t>
              </a:r>
              <a:endParaRPr lang="fi-FI" sz="9600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862984" y="1397292"/>
            <a:ext cx="8937601" cy="4635486"/>
            <a:chOff x="6304163" y="2363551"/>
            <a:chExt cx="8937601" cy="4635486"/>
          </a:xfrm>
        </p:grpSpPr>
        <p:grpSp>
          <p:nvGrpSpPr>
            <p:cNvPr id="179" name="Group 178"/>
            <p:cNvGrpSpPr/>
            <p:nvPr/>
          </p:nvGrpSpPr>
          <p:grpSpPr>
            <a:xfrm>
              <a:off x="6304163" y="2965949"/>
              <a:ext cx="4676628" cy="4033088"/>
              <a:chOff x="863125" y="2008235"/>
              <a:chExt cx="4676628" cy="4033088"/>
            </a:xfrm>
          </p:grpSpPr>
          <p:grpSp>
            <p:nvGrpSpPr>
              <p:cNvPr id="160" name="Group 159"/>
              <p:cNvGrpSpPr/>
              <p:nvPr/>
            </p:nvGrpSpPr>
            <p:grpSpPr>
              <a:xfrm>
                <a:off x="863125" y="2008235"/>
                <a:ext cx="4676628" cy="4033088"/>
                <a:chOff x="6104997" y="785903"/>
                <a:chExt cx="4676628" cy="4033088"/>
              </a:xfrm>
            </p:grpSpPr>
            <p:grpSp>
              <p:nvGrpSpPr>
                <p:cNvPr id="124" name="Group 123"/>
                <p:cNvGrpSpPr/>
                <p:nvPr/>
              </p:nvGrpSpPr>
              <p:grpSpPr>
                <a:xfrm>
                  <a:off x="6104997" y="785903"/>
                  <a:ext cx="4676628" cy="4033088"/>
                  <a:chOff x="2645108" y="1348310"/>
                  <a:chExt cx="4676628" cy="4033088"/>
                </a:xfrm>
                <a:solidFill>
                  <a:schemeClr val="bg1"/>
                </a:solidFill>
              </p:grpSpPr>
              <p:sp>
                <p:nvSpPr>
                  <p:cNvPr id="125" name="Isosceles Triangle 124"/>
                  <p:cNvSpPr/>
                  <p:nvPr/>
                </p:nvSpPr>
                <p:spPr>
                  <a:xfrm>
                    <a:off x="3035720" y="2024464"/>
                    <a:ext cx="772475" cy="665926"/>
                  </a:xfrm>
                  <a:prstGeom prst="triangl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126" name="Hexagon 125"/>
                  <p:cNvSpPr/>
                  <p:nvPr/>
                </p:nvSpPr>
                <p:spPr>
                  <a:xfrm>
                    <a:off x="5767256" y="2690426"/>
                    <a:ext cx="1554480" cy="1340069"/>
                  </a:xfrm>
                  <a:prstGeom prst="hexagon">
                    <a:avLst>
                      <a:gd name="adj" fmla="val 28722"/>
                      <a:gd name="vf" fmla="val 115470"/>
                    </a:avLst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127" name="Hexagon 126"/>
                  <p:cNvSpPr/>
                  <p:nvPr/>
                </p:nvSpPr>
                <p:spPr>
                  <a:xfrm>
                    <a:off x="2645108" y="2691734"/>
                    <a:ext cx="1554480" cy="1340069"/>
                  </a:xfrm>
                  <a:prstGeom prst="hexagon">
                    <a:avLst>
                      <a:gd name="adj" fmla="val 29342"/>
                      <a:gd name="vf" fmla="val 115470"/>
                    </a:avLst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128" name="Hexagon 127"/>
                  <p:cNvSpPr/>
                  <p:nvPr/>
                </p:nvSpPr>
                <p:spPr>
                  <a:xfrm>
                    <a:off x="3425204" y="1352318"/>
                    <a:ext cx="1554480" cy="1340069"/>
                  </a:xfrm>
                  <a:prstGeom prst="hexagon">
                    <a:avLst>
                      <a:gd name="adj" fmla="val 28722"/>
                      <a:gd name="vf" fmla="val 115470"/>
                    </a:avLst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129" name="Hexagon 128"/>
                  <p:cNvSpPr/>
                  <p:nvPr/>
                </p:nvSpPr>
                <p:spPr>
                  <a:xfrm>
                    <a:off x="4208399" y="2694066"/>
                    <a:ext cx="1554480" cy="1340069"/>
                  </a:xfrm>
                  <a:prstGeom prst="hexagon">
                    <a:avLst>
                      <a:gd name="adj" fmla="val 28722"/>
                      <a:gd name="vf" fmla="val 115470"/>
                    </a:avLst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130" name="Hexagon 129"/>
                  <p:cNvSpPr/>
                  <p:nvPr/>
                </p:nvSpPr>
                <p:spPr>
                  <a:xfrm>
                    <a:off x="4989365" y="1349699"/>
                    <a:ext cx="1554480" cy="1340069"/>
                  </a:xfrm>
                  <a:prstGeom prst="hexagon">
                    <a:avLst>
                      <a:gd name="adj" fmla="val 28722"/>
                      <a:gd name="vf" fmla="val 115470"/>
                    </a:avLst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131" name="Isosceles Triangle 130"/>
                  <p:cNvSpPr/>
                  <p:nvPr/>
                </p:nvSpPr>
                <p:spPr>
                  <a:xfrm>
                    <a:off x="4597737" y="2022527"/>
                    <a:ext cx="772475" cy="665926"/>
                  </a:xfrm>
                  <a:prstGeom prst="triangl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132" name="Hexagon 131"/>
                  <p:cNvSpPr/>
                  <p:nvPr/>
                </p:nvSpPr>
                <p:spPr>
                  <a:xfrm>
                    <a:off x="3424252" y="4041329"/>
                    <a:ext cx="1554480" cy="1340069"/>
                  </a:xfrm>
                  <a:prstGeom prst="hexagon">
                    <a:avLst>
                      <a:gd name="adj" fmla="val 28722"/>
                      <a:gd name="vf" fmla="val 115470"/>
                    </a:avLst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133" name="Isosceles Triangle 132"/>
                  <p:cNvSpPr/>
                  <p:nvPr/>
                </p:nvSpPr>
                <p:spPr>
                  <a:xfrm rot="10800000">
                    <a:off x="3816729" y="2696169"/>
                    <a:ext cx="772475" cy="665926"/>
                  </a:xfrm>
                  <a:prstGeom prst="triangl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134" name="Isosceles Triangle 133"/>
                  <p:cNvSpPr/>
                  <p:nvPr/>
                </p:nvSpPr>
                <p:spPr>
                  <a:xfrm>
                    <a:off x="5381729" y="3369987"/>
                    <a:ext cx="772475" cy="665926"/>
                  </a:xfrm>
                  <a:prstGeom prst="triangl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135" name="Isosceles Triangle 134"/>
                  <p:cNvSpPr/>
                  <p:nvPr/>
                </p:nvSpPr>
                <p:spPr>
                  <a:xfrm rot="10800000">
                    <a:off x="4592496" y="4037583"/>
                    <a:ext cx="772475" cy="665926"/>
                  </a:xfrm>
                  <a:prstGeom prst="triangl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136" name="Isosceles Triangle 135"/>
                  <p:cNvSpPr/>
                  <p:nvPr/>
                </p:nvSpPr>
                <p:spPr>
                  <a:xfrm rot="10800000">
                    <a:off x="5381083" y="2695842"/>
                    <a:ext cx="772475" cy="665926"/>
                  </a:xfrm>
                  <a:prstGeom prst="triangl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137" name="Isosceles Triangle 136"/>
                  <p:cNvSpPr/>
                  <p:nvPr/>
                </p:nvSpPr>
                <p:spPr>
                  <a:xfrm>
                    <a:off x="3813348" y="3366530"/>
                    <a:ext cx="772475" cy="665926"/>
                  </a:xfrm>
                  <a:prstGeom prst="triangl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138" name="Isosceles Triangle 137"/>
                  <p:cNvSpPr/>
                  <p:nvPr/>
                </p:nvSpPr>
                <p:spPr>
                  <a:xfrm rot="10800000">
                    <a:off x="3040483" y="4036410"/>
                    <a:ext cx="772475" cy="665926"/>
                  </a:xfrm>
                  <a:prstGeom prst="triangl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139" name="Isosceles Triangle 138"/>
                  <p:cNvSpPr/>
                  <p:nvPr/>
                </p:nvSpPr>
                <p:spPr>
                  <a:xfrm>
                    <a:off x="4597259" y="4715472"/>
                    <a:ext cx="772475" cy="665926"/>
                  </a:xfrm>
                  <a:prstGeom prst="triangl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140" name="Isosceles Triangle 139"/>
                  <p:cNvSpPr/>
                  <p:nvPr/>
                </p:nvSpPr>
                <p:spPr>
                  <a:xfrm>
                    <a:off x="6163021" y="2024790"/>
                    <a:ext cx="772475" cy="665926"/>
                  </a:xfrm>
                  <a:prstGeom prst="triangl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141" name="Isosceles Triangle 140"/>
                  <p:cNvSpPr/>
                  <p:nvPr/>
                </p:nvSpPr>
                <p:spPr>
                  <a:xfrm rot="10800000">
                    <a:off x="4594485" y="1348310"/>
                    <a:ext cx="772475" cy="665926"/>
                  </a:xfrm>
                  <a:prstGeom prst="triangl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142" name="Isosceles Triangle 141"/>
                  <p:cNvSpPr/>
                  <p:nvPr/>
                </p:nvSpPr>
                <p:spPr>
                  <a:xfrm rot="10800000">
                    <a:off x="6155786" y="4034505"/>
                    <a:ext cx="772475" cy="665926"/>
                  </a:xfrm>
                  <a:prstGeom prst="triangl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143" name="Hexagon 142"/>
                  <p:cNvSpPr/>
                  <p:nvPr/>
                </p:nvSpPr>
                <p:spPr>
                  <a:xfrm>
                    <a:off x="4990722" y="4037164"/>
                    <a:ext cx="1554480" cy="1340069"/>
                  </a:xfrm>
                  <a:prstGeom prst="hexagon">
                    <a:avLst>
                      <a:gd name="adj" fmla="val 28722"/>
                      <a:gd name="vf" fmla="val 115470"/>
                    </a:avLst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144" name="Isosceles Triangle 143"/>
                  <p:cNvSpPr/>
                  <p:nvPr/>
                </p:nvSpPr>
                <p:spPr>
                  <a:xfrm>
                    <a:off x="4589950" y="2022527"/>
                    <a:ext cx="772475" cy="665926"/>
                  </a:xfrm>
                  <a:prstGeom prst="triangl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145" name="Isosceles Triangle 144"/>
                  <p:cNvSpPr/>
                  <p:nvPr/>
                </p:nvSpPr>
                <p:spPr>
                  <a:xfrm rot="10800000">
                    <a:off x="3808942" y="2696169"/>
                    <a:ext cx="772475" cy="665926"/>
                  </a:xfrm>
                  <a:prstGeom prst="triangl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146" name="Isosceles Triangle 145"/>
                  <p:cNvSpPr/>
                  <p:nvPr/>
                </p:nvSpPr>
                <p:spPr>
                  <a:xfrm>
                    <a:off x="5373942" y="3369987"/>
                    <a:ext cx="772475" cy="665926"/>
                  </a:xfrm>
                  <a:prstGeom prst="triangle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147" name="Isosceles Triangle 146"/>
                  <p:cNvSpPr/>
                  <p:nvPr/>
                </p:nvSpPr>
                <p:spPr>
                  <a:xfrm rot="10800000">
                    <a:off x="4593674" y="4037583"/>
                    <a:ext cx="772475" cy="665926"/>
                  </a:xfrm>
                  <a:prstGeom prst="triangle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148" name="Isosceles Triangle 147"/>
                  <p:cNvSpPr/>
                  <p:nvPr/>
                </p:nvSpPr>
                <p:spPr>
                  <a:xfrm rot="10800000">
                    <a:off x="5373296" y="2695842"/>
                    <a:ext cx="772475" cy="665926"/>
                  </a:xfrm>
                  <a:prstGeom prst="triangl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  <p:sp>
                <p:nvSpPr>
                  <p:cNvPr id="149" name="Isosceles Triangle 148"/>
                  <p:cNvSpPr/>
                  <p:nvPr/>
                </p:nvSpPr>
                <p:spPr>
                  <a:xfrm>
                    <a:off x="3805561" y="3366530"/>
                    <a:ext cx="772475" cy="665926"/>
                  </a:xfrm>
                  <a:prstGeom prst="triangl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i-FI"/>
                  </a:p>
                </p:txBody>
              </p:sp>
            </p:grpSp>
            <p:cxnSp>
              <p:nvCxnSpPr>
                <p:cNvPr id="156" name="Curved Connector 155"/>
                <p:cNvCxnSpPr>
                  <a:stCxn id="146" idx="3"/>
                  <a:endCxn id="147" idx="1"/>
                </p:cNvCxnSpPr>
                <p:nvPr/>
              </p:nvCxnSpPr>
              <p:spPr>
                <a:xfrm rot="5400000">
                  <a:off x="8759178" y="3347247"/>
                  <a:ext cx="334633" cy="587150"/>
                </a:xfrm>
                <a:prstGeom prst="curvedConnector2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Curved Connector 158"/>
                <p:cNvCxnSpPr>
                  <a:stCxn id="146" idx="1"/>
                  <a:endCxn id="147" idx="3"/>
                </p:cNvCxnSpPr>
                <p:nvPr/>
              </p:nvCxnSpPr>
              <p:spPr>
                <a:xfrm rot="10800000" flipV="1">
                  <a:off x="8439800" y="3140542"/>
                  <a:ext cx="587150" cy="334633"/>
                </a:xfrm>
                <a:prstGeom prst="curvedConnector2">
                  <a:avLst/>
                </a:prstGeom>
                <a:ln w="28575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6" name="TextBox 175"/>
              <p:cNvSpPr txBox="1"/>
              <p:nvPr/>
            </p:nvSpPr>
            <p:spPr>
              <a:xfrm>
                <a:off x="2800700" y="4673512"/>
                <a:ext cx="782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/>
                  <a:t>(0 1 1)</a:t>
                </a: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2630845" y="4001335"/>
                <a:ext cx="782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/>
                  <a:t>(0 0 1)</a:t>
                </a:r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3225115" y="5167343"/>
                <a:ext cx="782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/>
                  <a:t>(0 1 0)</a:t>
                </a:r>
              </a:p>
            </p:txBody>
          </p:sp>
        </p:grpSp>
        <p:sp>
          <p:nvSpPr>
            <p:cNvPr id="181" name="TextBox 180"/>
            <p:cNvSpPr txBox="1"/>
            <p:nvPr/>
          </p:nvSpPr>
          <p:spPr>
            <a:xfrm>
              <a:off x="14101822" y="2363551"/>
              <a:ext cx="1139942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l-GR" sz="9600"/>
                <a:t>γ</a:t>
              </a:r>
              <a:endParaRPr lang="fi-FI" sz="9600"/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872090" y="1539350"/>
            <a:ext cx="8770710" cy="4486745"/>
            <a:chOff x="872090" y="1539350"/>
            <a:chExt cx="8770710" cy="4486745"/>
          </a:xfrm>
        </p:grpSpPr>
        <p:grpSp>
          <p:nvGrpSpPr>
            <p:cNvPr id="233" name="Group 232"/>
            <p:cNvGrpSpPr/>
            <p:nvPr/>
          </p:nvGrpSpPr>
          <p:grpSpPr>
            <a:xfrm>
              <a:off x="872090" y="1993007"/>
              <a:ext cx="4676628" cy="4033088"/>
              <a:chOff x="6104997" y="785903"/>
              <a:chExt cx="4676628" cy="4033088"/>
            </a:xfrm>
          </p:grpSpPr>
          <p:grpSp>
            <p:nvGrpSpPr>
              <p:cNvPr id="186" name="Group 185"/>
              <p:cNvGrpSpPr/>
              <p:nvPr/>
            </p:nvGrpSpPr>
            <p:grpSpPr>
              <a:xfrm>
                <a:off x="6104997" y="785903"/>
                <a:ext cx="4676628" cy="4033088"/>
                <a:chOff x="2645108" y="1348310"/>
                <a:chExt cx="4676628" cy="4033088"/>
              </a:xfrm>
              <a:solidFill>
                <a:schemeClr val="bg1"/>
              </a:solidFill>
            </p:grpSpPr>
            <p:sp>
              <p:nvSpPr>
                <p:cNvPr id="187" name="Isosceles Triangle 186"/>
                <p:cNvSpPr/>
                <p:nvPr/>
              </p:nvSpPr>
              <p:spPr>
                <a:xfrm>
                  <a:off x="3035720" y="2024464"/>
                  <a:ext cx="772475" cy="665926"/>
                </a:xfrm>
                <a:prstGeom prst="triangl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188" name="Hexagon 187"/>
                <p:cNvSpPr/>
                <p:nvPr/>
              </p:nvSpPr>
              <p:spPr>
                <a:xfrm>
                  <a:off x="5767256" y="2690426"/>
                  <a:ext cx="1554480" cy="1340069"/>
                </a:xfrm>
                <a:prstGeom prst="hexagon">
                  <a:avLst>
                    <a:gd name="adj" fmla="val 28722"/>
                    <a:gd name="vf" fmla="val 115470"/>
                  </a:avLst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189" name="Hexagon 188"/>
                <p:cNvSpPr/>
                <p:nvPr/>
              </p:nvSpPr>
              <p:spPr>
                <a:xfrm>
                  <a:off x="2645108" y="2691734"/>
                  <a:ext cx="1554480" cy="1340069"/>
                </a:xfrm>
                <a:prstGeom prst="hexagon">
                  <a:avLst>
                    <a:gd name="adj" fmla="val 29342"/>
                    <a:gd name="vf" fmla="val 115470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190" name="Hexagon 189"/>
                <p:cNvSpPr/>
                <p:nvPr/>
              </p:nvSpPr>
              <p:spPr>
                <a:xfrm>
                  <a:off x="3425204" y="1352318"/>
                  <a:ext cx="1554480" cy="1340069"/>
                </a:xfrm>
                <a:prstGeom prst="hexagon">
                  <a:avLst>
                    <a:gd name="adj" fmla="val 28722"/>
                    <a:gd name="vf" fmla="val 115470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191" name="Hexagon 190"/>
                <p:cNvSpPr/>
                <p:nvPr/>
              </p:nvSpPr>
              <p:spPr>
                <a:xfrm>
                  <a:off x="4208399" y="2694066"/>
                  <a:ext cx="1554480" cy="1340069"/>
                </a:xfrm>
                <a:prstGeom prst="hexagon">
                  <a:avLst>
                    <a:gd name="adj" fmla="val 28722"/>
                    <a:gd name="vf" fmla="val 11547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192" name="Hexagon 191"/>
                <p:cNvSpPr/>
                <p:nvPr/>
              </p:nvSpPr>
              <p:spPr>
                <a:xfrm>
                  <a:off x="4989365" y="1349699"/>
                  <a:ext cx="1554480" cy="1340069"/>
                </a:xfrm>
                <a:prstGeom prst="hexagon">
                  <a:avLst>
                    <a:gd name="adj" fmla="val 28722"/>
                    <a:gd name="vf" fmla="val 115470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193" name="Isosceles Triangle 192"/>
                <p:cNvSpPr/>
                <p:nvPr/>
              </p:nvSpPr>
              <p:spPr>
                <a:xfrm>
                  <a:off x="4597737" y="2022527"/>
                  <a:ext cx="772475" cy="665926"/>
                </a:xfrm>
                <a:prstGeom prst="triangl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194" name="Hexagon 193"/>
                <p:cNvSpPr/>
                <p:nvPr/>
              </p:nvSpPr>
              <p:spPr>
                <a:xfrm>
                  <a:off x="3424252" y="4041329"/>
                  <a:ext cx="1554480" cy="1340069"/>
                </a:xfrm>
                <a:prstGeom prst="hexagon">
                  <a:avLst>
                    <a:gd name="adj" fmla="val 28722"/>
                    <a:gd name="vf" fmla="val 115470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195" name="Isosceles Triangle 194"/>
                <p:cNvSpPr/>
                <p:nvPr/>
              </p:nvSpPr>
              <p:spPr>
                <a:xfrm rot="10800000">
                  <a:off x="3816729" y="2696169"/>
                  <a:ext cx="772475" cy="665926"/>
                </a:xfrm>
                <a:prstGeom prst="triangl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196" name="Isosceles Triangle 195"/>
                <p:cNvSpPr/>
                <p:nvPr/>
              </p:nvSpPr>
              <p:spPr>
                <a:xfrm>
                  <a:off x="5381729" y="3369987"/>
                  <a:ext cx="772475" cy="665926"/>
                </a:xfrm>
                <a:prstGeom prst="triangl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197" name="Isosceles Triangle 196"/>
                <p:cNvSpPr/>
                <p:nvPr/>
              </p:nvSpPr>
              <p:spPr>
                <a:xfrm rot="10800000">
                  <a:off x="4592496" y="4037583"/>
                  <a:ext cx="772475" cy="665926"/>
                </a:xfrm>
                <a:prstGeom prst="triangl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198" name="Isosceles Triangle 197"/>
                <p:cNvSpPr/>
                <p:nvPr/>
              </p:nvSpPr>
              <p:spPr>
                <a:xfrm rot="10800000">
                  <a:off x="5381083" y="2695842"/>
                  <a:ext cx="772475" cy="665926"/>
                </a:xfrm>
                <a:prstGeom prst="triangl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199" name="Isosceles Triangle 198"/>
                <p:cNvSpPr/>
                <p:nvPr/>
              </p:nvSpPr>
              <p:spPr>
                <a:xfrm>
                  <a:off x="3813348" y="3366530"/>
                  <a:ext cx="772475" cy="665926"/>
                </a:xfrm>
                <a:prstGeom prst="triangl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200" name="Isosceles Triangle 199"/>
                <p:cNvSpPr/>
                <p:nvPr/>
              </p:nvSpPr>
              <p:spPr>
                <a:xfrm rot="10800000">
                  <a:off x="3040483" y="4036410"/>
                  <a:ext cx="772475" cy="665926"/>
                </a:xfrm>
                <a:prstGeom prst="triangl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201" name="Isosceles Triangle 200"/>
                <p:cNvSpPr/>
                <p:nvPr/>
              </p:nvSpPr>
              <p:spPr>
                <a:xfrm>
                  <a:off x="4597259" y="4715472"/>
                  <a:ext cx="772475" cy="665926"/>
                </a:xfrm>
                <a:prstGeom prst="triangl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202" name="Isosceles Triangle 201"/>
                <p:cNvSpPr/>
                <p:nvPr/>
              </p:nvSpPr>
              <p:spPr>
                <a:xfrm>
                  <a:off x="6163021" y="2024790"/>
                  <a:ext cx="772475" cy="665926"/>
                </a:xfrm>
                <a:prstGeom prst="triangl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203" name="Isosceles Triangle 202"/>
                <p:cNvSpPr/>
                <p:nvPr/>
              </p:nvSpPr>
              <p:spPr>
                <a:xfrm rot="10800000">
                  <a:off x="4594485" y="1348310"/>
                  <a:ext cx="772475" cy="665926"/>
                </a:xfrm>
                <a:prstGeom prst="triangl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204" name="Isosceles Triangle 203"/>
                <p:cNvSpPr/>
                <p:nvPr/>
              </p:nvSpPr>
              <p:spPr>
                <a:xfrm rot="10800000">
                  <a:off x="6155786" y="4034505"/>
                  <a:ext cx="772475" cy="665926"/>
                </a:xfrm>
                <a:prstGeom prst="triangl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205" name="Hexagon 204"/>
                <p:cNvSpPr/>
                <p:nvPr/>
              </p:nvSpPr>
              <p:spPr>
                <a:xfrm>
                  <a:off x="4990722" y="4037164"/>
                  <a:ext cx="1554480" cy="1340069"/>
                </a:xfrm>
                <a:prstGeom prst="hexagon">
                  <a:avLst>
                    <a:gd name="adj" fmla="val 28722"/>
                    <a:gd name="vf" fmla="val 115470"/>
                  </a:avLst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206" name="Isosceles Triangle 205"/>
                <p:cNvSpPr/>
                <p:nvPr/>
              </p:nvSpPr>
              <p:spPr>
                <a:xfrm>
                  <a:off x="4589950" y="2022527"/>
                  <a:ext cx="772475" cy="665926"/>
                </a:xfrm>
                <a:prstGeom prst="triangl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207" name="Isosceles Triangle 206"/>
                <p:cNvSpPr/>
                <p:nvPr/>
              </p:nvSpPr>
              <p:spPr>
                <a:xfrm rot="10800000">
                  <a:off x="3808942" y="2696169"/>
                  <a:ext cx="772475" cy="665926"/>
                </a:xfrm>
                <a:prstGeom prst="triangl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208" name="Isosceles Triangle 207"/>
                <p:cNvSpPr/>
                <p:nvPr/>
              </p:nvSpPr>
              <p:spPr>
                <a:xfrm>
                  <a:off x="5373942" y="3369987"/>
                  <a:ext cx="772475" cy="665926"/>
                </a:xfrm>
                <a:prstGeom prst="triangl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209" name="Isosceles Triangle 208"/>
                <p:cNvSpPr/>
                <p:nvPr/>
              </p:nvSpPr>
              <p:spPr>
                <a:xfrm rot="10800000">
                  <a:off x="4593674" y="4037583"/>
                  <a:ext cx="772475" cy="665926"/>
                </a:xfrm>
                <a:prstGeom prst="triangl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210" name="Isosceles Triangle 209"/>
                <p:cNvSpPr/>
                <p:nvPr/>
              </p:nvSpPr>
              <p:spPr>
                <a:xfrm rot="10800000">
                  <a:off x="5373296" y="2695842"/>
                  <a:ext cx="772475" cy="665926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211" name="Isosceles Triangle 210"/>
                <p:cNvSpPr/>
                <p:nvPr/>
              </p:nvSpPr>
              <p:spPr>
                <a:xfrm>
                  <a:off x="3805561" y="3366530"/>
                  <a:ext cx="772475" cy="665926"/>
                </a:xfrm>
                <a:prstGeom prst="triangl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</p:grpSp>
          <p:cxnSp>
            <p:nvCxnSpPr>
              <p:cNvPr id="213" name="Curved Connector 212"/>
              <p:cNvCxnSpPr>
                <a:stCxn id="210" idx="1"/>
                <a:endCxn id="210" idx="5"/>
              </p:cNvCxnSpPr>
              <p:nvPr/>
            </p:nvCxnSpPr>
            <p:spPr>
              <a:xfrm flipH="1">
                <a:off x="9026304" y="2466398"/>
                <a:ext cx="386237" cy="12700"/>
              </a:xfrm>
              <a:prstGeom prst="curvedConnector5">
                <a:avLst>
                  <a:gd name="adj1" fmla="val -89359"/>
                  <a:gd name="adj2" fmla="val -4331189"/>
                  <a:gd name="adj3" fmla="val 205607"/>
                </a:avLst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6" name="Curved Connector 215"/>
              <p:cNvCxnSpPr/>
              <p:nvPr/>
            </p:nvCxnSpPr>
            <p:spPr>
              <a:xfrm flipH="1">
                <a:off x="9048954" y="3108034"/>
                <a:ext cx="386237" cy="12700"/>
              </a:xfrm>
              <a:prstGeom prst="curvedConnector5">
                <a:avLst>
                  <a:gd name="adj1" fmla="val -91680"/>
                  <a:gd name="adj2" fmla="val 4209992"/>
                  <a:gd name="adj3" fmla="val 180075"/>
                </a:avLst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9" name="TextBox 218"/>
              <p:cNvSpPr txBox="1"/>
              <p:nvPr/>
            </p:nvSpPr>
            <p:spPr>
              <a:xfrm>
                <a:off x="8017103" y="2626595"/>
                <a:ext cx="782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/>
                  <a:t>(0 0 1)</a:t>
                </a:r>
              </a:p>
            </p:txBody>
          </p:sp>
          <p:sp>
            <p:nvSpPr>
              <p:cNvPr id="220" name="TextBox 219"/>
              <p:cNvSpPr txBox="1"/>
              <p:nvPr/>
            </p:nvSpPr>
            <p:spPr>
              <a:xfrm>
                <a:off x="9814122" y="2571311"/>
                <a:ext cx="782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/>
                  <a:t>(1 0 0)</a:t>
                </a:r>
              </a:p>
            </p:txBody>
          </p:sp>
          <p:sp>
            <p:nvSpPr>
              <p:cNvPr id="221" name="TextBox 220"/>
              <p:cNvSpPr txBox="1"/>
              <p:nvPr/>
            </p:nvSpPr>
            <p:spPr>
              <a:xfrm>
                <a:off x="8835200" y="3110286"/>
                <a:ext cx="782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/>
                  <a:t>(0 0 0)</a:t>
                </a:r>
              </a:p>
            </p:txBody>
          </p:sp>
          <p:sp>
            <p:nvSpPr>
              <p:cNvPr id="222" name="TextBox 221"/>
              <p:cNvSpPr txBox="1"/>
              <p:nvPr/>
            </p:nvSpPr>
            <p:spPr>
              <a:xfrm>
                <a:off x="8833088" y="2080446"/>
                <a:ext cx="782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/>
                  <a:t>(1 0 1)</a:t>
                </a:r>
              </a:p>
            </p:txBody>
          </p:sp>
        </p:grpSp>
        <p:sp>
          <p:nvSpPr>
            <p:cNvPr id="234" name="TextBox 233"/>
            <p:cNvSpPr txBox="1"/>
            <p:nvPr/>
          </p:nvSpPr>
          <p:spPr>
            <a:xfrm>
              <a:off x="8804109" y="1539350"/>
              <a:ext cx="838691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r>
                <a:rPr lang="el-GR" sz="9600"/>
                <a:t>β</a:t>
              </a:r>
              <a:endParaRPr lang="fi-FI" sz="960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532016" y="1640537"/>
            <a:ext cx="4379834" cy="5139185"/>
            <a:chOff x="677916" y="811495"/>
            <a:chExt cx="5208139" cy="6111090"/>
          </a:xfrm>
        </p:grpSpPr>
        <p:grpSp>
          <p:nvGrpSpPr>
            <p:cNvPr id="109" name="Group 108"/>
            <p:cNvGrpSpPr/>
            <p:nvPr/>
          </p:nvGrpSpPr>
          <p:grpSpPr>
            <a:xfrm>
              <a:off x="677916" y="811495"/>
              <a:ext cx="5208139" cy="5592518"/>
              <a:chOff x="671643" y="850947"/>
              <a:chExt cx="5208139" cy="5592518"/>
            </a:xfrm>
          </p:grpSpPr>
          <p:cxnSp>
            <p:nvCxnSpPr>
              <p:cNvPr id="113" name="Straight Arrow Connector 112"/>
              <p:cNvCxnSpPr/>
              <p:nvPr/>
            </p:nvCxnSpPr>
            <p:spPr>
              <a:xfrm flipH="1" flipV="1">
                <a:off x="1171214" y="2670267"/>
                <a:ext cx="4708568" cy="297142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/>
              <p:nvPr/>
            </p:nvCxnSpPr>
            <p:spPr>
              <a:xfrm flipV="1">
                <a:off x="671643" y="3049233"/>
                <a:ext cx="4767285" cy="292778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/>
              <p:nvPr/>
            </p:nvCxnSpPr>
            <p:spPr>
              <a:xfrm>
                <a:off x="3583492" y="850947"/>
                <a:ext cx="537" cy="559251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0" name="TextBox 109"/>
            <p:cNvSpPr txBox="1"/>
            <p:nvPr/>
          </p:nvSpPr>
          <p:spPr>
            <a:xfrm>
              <a:off x="3237560" y="6553253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/>
                <a:t>+Y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439748" y="2821932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/>
                <a:t>+X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917598" y="2604651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/>
                <a:t>+Z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909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Minimal</a:t>
            </a:r>
            <a:r>
              <a:rPr lang="fi-FI"/>
              <a:t> </a:t>
            </a:r>
            <a:r>
              <a:rPr lang="fi-FI" err="1"/>
              <a:t>Weighted</a:t>
            </a:r>
            <a:r>
              <a:rPr lang="fi-FI"/>
              <a:t> </a:t>
            </a:r>
            <a:r>
              <a:rPr lang="fi-FI" err="1"/>
              <a:t>Path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8215"/>
            <a:ext cx="10515600" cy="15281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fi-FI" dirty="0"/>
              <a:t>For </a:t>
            </a:r>
            <a:r>
              <a:rPr lang="fi-FI" dirty="0" err="1"/>
              <a:t>known</a:t>
            </a:r>
            <a:r>
              <a:rPr lang="fi-FI" dirty="0"/>
              <a:t> </a:t>
            </a:r>
            <a:r>
              <a:rPr lang="fi-FI" dirty="0" err="1"/>
              <a:t>values</a:t>
            </a:r>
            <a:r>
              <a:rPr lang="fi-FI" dirty="0"/>
              <a:t> of </a:t>
            </a:r>
            <a:r>
              <a:rPr lang="el-GR" dirty="0"/>
              <a:t>α</a:t>
            </a:r>
            <a:r>
              <a:rPr lang="fi-FI" dirty="0"/>
              <a:t>, </a:t>
            </a:r>
            <a:r>
              <a:rPr lang="el-GR" dirty="0"/>
              <a:t>β</a:t>
            </a:r>
            <a:r>
              <a:rPr lang="fi-FI" dirty="0"/>
              <a:t> and </a:t>
            </a:r>
            <a:r>
              <a:rPr lang="el-GR" dirty="0"/>
              <a:t>γ</a:t>
            </a:r>
            <a:r>
              <a:rPr lang="fi-FI" dirty="0"/>
              <a:t> </a:t>
            </a:r>
            <a:r>
              <a:rPr lang="fi-FI" dirty="0" err="1"/>
              <a:t>optimal</a:t>
            </a:r>
            <a:r>
              <a:rPr lang="fi-FI" dirty="0"/>
              <a:t> </a:t>
            </a:r>
            <a:r>
              <a:rPr lang="fi-FI" dirty="0" err="1"/>
              <a:t>search</a:t>
            </a:r>
            <a:r>
              <a:rPr lang="fi-FI" dirty="0"/>
              <a:t> </a:t>
            </a:r>
            <a:r>
              <a:rPr lang="fi-FI" dirty="0" err="1"/>
              <a:t>algorithms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used</a:t>
            </a:r>
            <a:endParaRPr lang="en-US" dirty="0" err="1"/>
          </a:p>
          <a:p>
            <a:pPr algn="just"/>
            <a:r>
              <a:rPr lang="fi-FI" dirty="0"/>
              <a:t>For </a:t>
            </a:r>
            <a:r>
              <a:rPr lang="fi-FI" dirty="0" err="1"/>
              <a:t>regular</a:t>
            </a:r>
            <a:r>
              <a:rPr lang="fi-FI" dirty="0"/>
              <a:t> </a:t>
            </a:r>
            <a:r>
              <a:rPr lang="fi-FI" dirty="0" err="1"/>
              <a:t>structure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grid</a:t>
            </a:r>
            <a:r>
              <a:rPr lang="fi-FI" dirty="0"/>
              <a:t>, </a:t>
            </a:r>
            <a:r>
              <a:rPr lang="fi-FI" dirty="0" err="1"/>
              <a:t>direct</a:t>
            </a:r>
            <a:r>
              <a:rPr lang="fi-FI" dirty="0"/>
              <a:t> </a:t>
            </a:r>
            <a:r>
              <a:rPr lang="fi-FI" dirty="0" err="1"/>
              <a:t>formulae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 to </a:t>
            </a:r>
            <a:r>
              <a:rPr lang="fi-FI" dirty="0" err="1"/>
              <a:t>compute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Minimal</a:t>
            </a:r>
            <a:r>
              <a:rPr lang="fi-FI" dirty="0"/>
              <a:t> </a:t>
            </a:r>
            <a:r>
              <a:rPr lang="fi-FI" dirty="0" err="1"/>
              <a:t>Weighted</a:t>
            </a:r>
            <a:r>
              <a:rPr lang="fi-FI" dirty="0"/>
              <a:t> </a:t>
            </a:r>
            <a:r>
              <a:rPr lang="fi-FI" dirty="0" err="1"/>
              <a:t>Path</a:t>
            </a:r>
            <a:endParaRPr lang="fi-FI" dirty="0">
              <a:cs typeface="Calibri" panose="020F0502020204030204"/>
            </a:endParaRPr>
          </a:p>
          <a:p>
            <a:pPr marL="0" indent="0">
              <a:buNone/>
            </a:pP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642D-5899-47A4-8705-57C2F5539C5B}" type="datetime1">
              <a:rPr lang="fi-FI" smtClean="0"/>
              <a:t>14.2.2019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C248-3CE2-4F1C-8D32-A4D2396CDE9D}" type="slidenum">
              <a:rPr lang="fi-FI" smtClean="0"/>
              <a:t>14</a:t>
            </a:fld>
            <a:endParaRPr lang="fi-FI"/>
          </a:p>
        </p:txBody>
      </p: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58FE0AC-20DE-4276-A984-69147B3CE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365" y="3573633"/>
            <a:ext cx="8668407" cy="23372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EB92F5-7900-471E-88E6-B0797C1688F1}"/>
              </a:ext>
            </a:extLst>
          </p:cNvPr>
          <p:cNvSpPr txBox="1"/>
          <p:nvPr/>
        </p:nvSpPr>
        <p:spPr>
          <a:xfrm>
            <a:off x="1763843" y="5911121"/>
            <a:ext cx="8651822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Table: Value of d(p, q; </a:t>
            </a:r>
            <a:r>
              <a:rPr lang="el-GR" dirty="0"/>
              <a:t>α</a:t>
            </a:r>
            <a:r>
              <a:rPr lang="fi-FI" dirty="0"/>
              <a:t>, </a:t>
            </a:r>
            <a:r>
              <a:rPr lang="el-GR" dirty="0"/>
              <a:t>β,</a:t>
            </a:r>
            <a:r>
              <a:rPr lang="en-US" dirty="0"/>
              <a:t> </a:t>
            </a:r>
            <a:r>
              <a:rPr lang="el-GR" dirty="0"/>
              <a:t>γ</a:t>
            </a:r>
            <a:r>
              <a:rPr lang="en-US" dirty="0"/>
              <a:t>) depending on the cases of respective relations of the weights</a:t>
            </a:r>
          </a:p>
        </p:txBody>
      </p:sp>
    </p:spTree>
    <p:extLst>
      <p:ext uri="{BB962C8B-B14F-4D97-AF65-F5344CB8AC3E}">
        <p14:creationId xmlns:p14="http://schemas.microsoft.com/office/powerpoint/2010/main" val="352731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A45B7-6D9E-4E92-81D6-DF7A32EE3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Square vs. </a:t>
            </a:r>
            <a:r>
              <a:rPr lang="fi-FI" dirty="0" err="1"/>
              <a:t>Hexagonal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2AEE2-CB62-4EEF-994E-A39C81C05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642D-5899-47A4-8705-57C2F5539C5B}" type="datetime1">
              <a:rPr lang="fi-FI" smtClean="0"/>
              <a:t>14.2.2019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EE515B-DEE9-46BA-BDCB-F0A9B474E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C248-3CE2-4F1C-8D32-A4D2396CDE9D}" type="slidenum">
              <a:rPr lang="fi-FI" smtClean="0"/>
              <a:t>15</a:t>
            </a:fld>
            <a:endParaRPr lang="fi-FI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CF67C1-92AE-4DD8-A8D6-0B5E33550B5C}"/>
              </a:ext>
            </a:extLst>
          </p:cNvPr>
          <p:cNvGrpSpPr/>
          <p:nvPr/>
        </p:nvGrpSpPr>
        <p:grpSpPr>
          <a:xfrm rot="20844946">
            <a:off x="4220746" y="2284253"/>
            <a:ext cx="3911600" cy="2680139"/>
            <a:chOff x="3933699" y="2683290"/>
            <a:chExt cx="3911600" cy="2680139"/>
          </a:xfrm>
        </p:grpSpPr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1FF389B2-C6EE-41DE-8A82-83DB18156AED}"/>
                </a:ext>
              </a:extLst>
            </p:cNvPr>
            <p:cNvSpPr/>
            <p:nvPr/>
          </p:nvSpPr>
          <p:spPr>
            <a:xfrm>
              <a:off x="3933699" y="4023360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C2D41F2D-0B21-439A-B65B-5764A0F038E0}"/>
                </a:ext>
              </a:extLst>
            </p:cNvPr>
            <p:cNvSpPr/>
            <p:nvPr/>
          </p:nvSpPr>
          <p:spPr>
            <a:xfrm>
              <a:off x="5112259" y="3353325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0340FE0B-53D4-48E8-BB98-2BBBA393EF8B}"/>
                </a:ext>
              </a:extLst>
            </p:cNvPr>
            <p:cNvSpPr/>
            <p:nvPr/>
          </p:nvSpPr>
          <p:spPr>
            <a:xfrm>
              <a:off x="6290819" y="2683290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DCFAE9-62EF-42B3-BCE9-C27FF18318FD}"/>
              </a:ext>
            </a:extLst>
          </p:cNvPr>
          <p:cNvGrpSpPr/>
          <p:nvPr/>
        </p:nvGrpSpPr>
        <p:grpSpPr>
          <a:xfrm>
            <a:off x="838200" y="2267447"/>
            <a:ext cx="3098336" cy="3095982"/>
            <a:chOff x="838200" y="2267447"/>
            <a:chExt cx="3098336" cy="309598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D342338-5D0A-4679-8B84-FEEFE74EAE2F}"/>
                </a:ext>
              </a:extLst>
            </p:cNvPr>
            <p:cNvSpPr/>
            <p:nvPr/>
          </p:nvSpPr>
          <p:spPr>
            <a:xfrm>
              <a:off x="838200" y="4331596"/>
              <a:ext cx="1031833" cy="1031833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78ECB5E-5D8B-4846-A196-BDC3A341A061}"/>
                </a:ext>
              </a:extLst>
            </p:cNvPr>
            <p:cNvSpPr/>
            <p:nvPr/>
          </p:nvSpPr>
          <p:spPr>
            <a:xfrm>
              <a:off x="1870033" y="3299763"/>
              <a:ext cx="1031833" cy="1031833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01C028E-EACC-48C5-AC0A-9DD2D6747A29}"/>
                </a:ext>
              </a:extLst>
            </p:cNvPr>
            <p:cNvSpPr/>
            <p:nvPr/>
          </p:nvSpPr>
          <p:spPr>
            <a:xfrm>
              <a:off x="2904703" y="2267447"/>
              <a:ext cx="1031833" cy="1031833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3E75D0B-CA75-404D-9FAA-4A42E8E44E6F}"/>
              </a:ext>
            </a:extLst>
          </p:cNvPr>
          <p:cNvGrpSpPr/>
          <p:nvPr/>
        </p:nvGrpSpPr>
        <p:grpSpPr>
          <a:xfrm>
            <a:off x="8277590" y="2007142"/>
            <a:ext cx="3099430" cy="3351176"/>
            <a:chOff x="8041639" y="2012253"/>
            <a:chExt cx="3099430" cy="3351176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042B911C-84DB-4912-BA9C-89B1D66E605D}"/>
                </a:ext>
              </a:extLst>
            </p:cNvPr>
            <p:cNvSpPr/>
            <p:nvPr/>
          </p:nvSpPr>
          <p:spPr>
            <a:xfrm rot="10800000">
              <a:off x="9596120" y="4027468"/>
              <a:ext cx="772475" cy="665926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11F3416D-9B3B-4B5C-8555-46AAE636F0A2}"/>
                </a:ext>
              </a:extLst>
            </p:cNvPr>
            <p:cNvSpPr/>
            <p:nvPr/>
          </p:nvSpPr>
          <p:spPr>
            <a:xfrm>
              <a:off x="8427877" y="4023360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58242CE0-33E9-4C14-A7F5-8B0B3A540ED3}"/>
                </a:ext>
              </a:extLst>
            </p:cNvPr>
            <p:cNvSpPr/>
            <p:nvPr/>
          </p:nvSpPr>
          <p:spPr>
            <a:xfrm>
              <a:off x="9215277" y="2683290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6C37B61A-6891-4BBD-B58D-E71AA77E473C}"/>
                </a:ext>
              </a:extLst>
            </p:cNvPr>
            <p:cNvSpPr/>
            <p:nvPr/>
          </p:nvSpPr>
          <p:spPr>
            <a:xfrm>
              <a:off x="8823645" y="3353324"/>
              <a:ext cx="772475" cy="665926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51595AE5-7114-40E0-BEED-3EDE35BABDEE}"/>
                </a:ext>
              </a:extLst>
            </p:cNvPr>
            <p:cNvSpPr/>
            <p:nvPr/>
          </p:nvSpPr>
          <p:spPr>
            <a:xfrm rot="10800000">
              <a:off x="10368594" y="2687398"/>
              <a:ext cx="772475" cy="665926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AED1CD2-29A8-4D9F-9B30-6BA9BF2FC538}"/>
                </a:ext>
              </a:extLst>
            </p:cNvPr>
            <p:cNvSpPr/>
            <p:nvPr/>
          </p:nvSpPr>
          <p:spPr>
            <a:xfrm>
              <a:off x="9595962" y="2012253"/>
              <a:ext cx="772475" cy="665926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91FD60E-ABDB-4208-8E69-929EDF1ED059}"/>
                </a:ext>
              </a:extLst>
            </p:cNvPr>
            <p:cNvSpPr/>
            <p:nvPr/>
          </p:nvSpPr>
          <p:spPr>
            <a:xfrm>
              <a:off x="8041639" y="4697503"/>
              <a:ext cx="772475" cy="665926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2996AD4-91AE-4048-8607-89C7A448FB5D}"/>
              </a:ext>
            </a:extLst>
          </p:cNvPr>
          <p:cNvSpPr txBox="1"/>
          <p:nvPr/>
        </p:nvSpPr>
        <p:spPr>
          <a:xfrm>
            <a:off x="955040" y="5730557"/>
            <a:ext cx="285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Square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94D4E8-5CE4-4AAA-9F00-D654684AF911}"/>
              </a:ext>
            </a:extLst>
          </p:cNvPr>
          <p:cNvSpPr txBox="1"/>
          <p:nvPr/>
        </p:nvSpPr>
        <p:spPr>
          <a:xfrm>
            <a:off x="4668520" y="5698197"/>
            <a:ext cx="285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/>
              <a:t>Hexagonal</a:t>
            </a:r>
            <a:endParaRPr lang="fi-FI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30F877-5B0E-4AF2-ADE7-27AAE367A0E5}"/>
              </a:ext>
            </a:extLst>
          </p:cNvPr>
          <p:cNvSpPr txBox="1"/>
          <p:nvPr/>
        </p:nvSpPr>
        <p:spPr>
          <a:xfrm>
            <a:off x="8404433" y="5671664"/>
            <a:ext cx="285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/>
              <a:t>Trihexagonal</a:t>
            </a:r>
            <a:endParaRPr lang="fi-FI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3E571DE-8CE0-46C0-A357-8A445E4B347E}"/>
              </a:ext>
            </a:extLst>
          </p:cNvPr>
          <p:cNvGrpSpPr/>
          <p:nvPr/>
        </p:nvGrpSpPr>
        <p:grpSpPr>
          <a:xfrm>
            <a:off x="847173" y="2015005"/>
            <a:ext cx="10529847" cy="3363181"/>
            <a:chOff x="847173" y="2015005"/>
            <a:chExt cx="10529847" cy="336318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9C148CD-8169-44AA-9F7F-512579723591}"/>
                </a:ext>
              </a:extLst>
            </p:cNvPr>
            <p:cNvGrpSpPr/>
            <p:nvPr/>
          </p:nvGrpSpPr>
          <p:grpSpPr>
            <a:xfrm>
              <a:off x="847173" y="2282204"/>
              <a:ext cx="3098336" cy="3095982"/>
              <a:chOff x="838200" y="2267447"/>
              <a:chExt cx="3098336" cy="3095982"/>
            </a:xfrm>
            <a:solidFill>
              <a:srgbClr val="00B050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4A20A36-DE6E-4F89-BC80-2F94460B131B}"/>
                  </a:ext>
                </a:extLst>
              </p:cNvPr>
              <p:cNvSpPr/>
              <p:nvPr/>
            </p:nvSpPr>
            <p:spPr>
              <a:xfrm>
                <a:off x="838200" y="4331596"/>
                <a:ext cx="1031833" cy="1031833"/>
              </a:xfrm>
              <a:prstGeom prst="rect">
                <a:avLst/>
              </a:prstGeom>
              <a:grp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93DF405-B027-40CD-81F3-1FAA84B74878}"/>
                  </a:ext>
                </a:extLst>
              </p:cNvPr>
              <p:cNvSpPr/>
              <p:nvPr/>
            </p:nvSpPr>
            <p:spPr>
              <a:xfrm>
                <a:off x="1870033" y="3299763"/>
                <a:ext cx="1031833" cy="1031833"/>
              </a:xfrm>
              <a:prstGeom prst="rect">
                <a:avLst/>
              </a:prstGeom>
              <a:grp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C20BB3E-988A-4FBB-9BF9-86FA8E9161BF}"/>
                  </a:ext>
                </a:extLst>
              </p:cNvPr>
              <p:cNvSpPr/>
              <p:nvPr/>
            </p:nvSpPr>
            <p:spPr>
              <a:xfrm>
                <a:off x="2904703" y="2267447"/>
                <a:ext cx="1031833" cy="1031833"/>
              </a:xfrm>
              <a:prstGeom prst="rect">
                <a:avLst/>
              </a:prstGeom>
              <a:grp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96EB9F3-4E50-43D6-ACFE-C5B74C8BBB61}"/>
                </a:ext>
              </a:extLst>
            </p:cNvPr>
            <p:cNvGrpSpPr/>
            <p:nvPr/>
          </p:nvGrpSpPr>
          <p:grpSpPr>
            <a:xfrm rot="20844946">
              <a:off x="4220081" y="2284253"/>
              <a:ext cx="3911600" cy="2680139"/>
              <a:chOff x="3933699" y="2683290"/>
              <a:chExt cx="3911600" cy="2680139"/>
            </a:xfrm>
            <a:solidFill>
              <a:srgbClr val="00B0F0"/>
            </a:solidFill>
          </p:grpSpPr>
          <p:sp>
            <p:nvSpPr>
              <p:cNvPr id="31" name="Hexagon 30">
                <a:extLst>
                  <a:ext uri="{FF2B5EF4-FFF2-40B4-BE49-F238E27FC236}">
                    <a16:creationId xmlns:a16="http://schemas.microsoft.com/office/drawing/2014/main" id="{4A120505-D260-42A4-8890-6D2C84777160}"/>
                  </a:ext>
                </a:extLst>
              </p:cNvPr>
              <p:cNvSpPr/>
              <p:nvPr/>
            </p:nvSpPr>
            <p:spPr>
              <a:xfrm>
                <a:off x="3933699" y="4023360"/>
                <a:ext cx="1554480" cy="1340069"/>
              </a:xfrm>
              <a:prstGeom prst="hexagon">
                <a:avLst>
                  <a:gd name="adj" fmla="val 28722"/>
                  <a:gd name="vf" fmla="val 115470"/>
                </a:avLst>
              </a:prstGeom>
              <a:grp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2" name="Hexagon 31">
                <a:extLst>
                  <a:ext uri="{FF2B5EF4-FFF2-40B4-BE49-F238E27FC236}">
                    <a16:creationId xmlns:a16="http://schemas.microsoft.com/office/drawing/2014/main" id="{CC14744A-01AC-49C7-91A3-D8E32DCF1D90}"/>
                  </a:ext>
                </a:extLst>
              </p:cNvPr>
              <p:cNvSpPr/>
              <p:nvPr/>
            </p:nvSpPr>
            <p:spPr>
              <a:xfrm>
                <a:off x="5112259" y="3353325"/>
                <a:ext cx="1554480" cy="1340069"/>
              </a:xfrm>
              <a:prstGeom prst="hexagon">
                <a:avLst>
                  <a:gd name="adj" fmla="val 28722"/>
                  <a:gd name="vf" fmla="val 115470"/>
                </a:avLst>
              </a:prstGeom>
              <a:grp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3" name="Hexagon 32">
                <a:extLst>
                  <a:ext uri="{FF2B5EF4-FFF2-40B4-BE49-F238E27FC236}">
                    <a16:creationId xmlns:a16="http://schemas.microsoft.com/office/drawing/2014/main" id="{9A30389E-27C2-4D2A-8B4D-2E7BF6F69374}"/>
                  </a:ext>
                </a:extLst>
              </p:cNvPr>
              <p:cNvSpPr/>
              <p:nvPr/>
            </p:nvSpPr>
            <p:spPr>
              <a:xfrm>
                <a:off x="6290819" y="2683290"/>
                <a:ext cx="1554480" cy="1340069"/>
              </a:xfrm>
              <a:prstGeom prst="hexagon">
                <a:avLst>
                  <a:gd name="adj" fmla="val 28722"/>
                  <a:gd name="vf" fmla="val 115470"/>
                </a:avLst>
              </a:prstGeom>
              <a:grp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F30B118-9AA1-4C9F-BE7E-2A69AAC1DCAB}"/>
                </a:ext>
              </a:extLst>
            </p:cNvPr>
            <p:cNvGrpSpPr/>
            <p:nvPr/>
          </p:nvGrpSpPr>
          <p:grpSpPr>
            <a:xfrm>
              <a:off x="8277590" y="2015005"/>
              <a:ext cx="3099430" cy="3351176"/>
              <a:chOff x="8041639" y="2012253"/>
              <a:chExt cx="3099430" cy="3351176"/>
            </a:xfrm>
            <a:solidFill>
              <a:srgbClr val="FF0000"/>
            </a:solidFill>
          </p:grpSpPr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00D4357B-D37F-4584-A2AC-C7DD8E0DC307}"/>
                  </a:ext>
                </a:extLst>
              </p:cNvPr>
              <p:cNvSpPr/>
              <p:nvPr/>
            </p:nvSpPr>
            <p:spPr>
              <a:xfrm rot="10800000">
                <a:off x="9596120" y="4027468"/>
                <a:ext cx="772475" cy="665926"/>
              </a:xfrm>
              <a:prstGeom prst="triangle">
                <a:avLst/>
              </a:prstGeom>
              <a:grp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6" name="Hexagon 35">
                <a:extLst>
                  <a:ext uri="{FF2B5EF4-FFF2-40B4-BE49-F238E27FC236}">
                    <a16:creationId xmlns:a16="http://schemas.microsoft.com/office/drawing/2014/main" id="{9FB26CEF-9810-4FA0-A2BA-2445831C3858}"/>
                  </a:ext>
                </a:extLst>
              </p:cNvPr>
              <p:cNvSpPr/>
              <p:nvPr/>
            </p:nvSpPr>
            <p:spPr>
              <a:xfrm>
                <a:off x="8438037" y="4023360"/>
                <a:ext cx="1554480" cy="1340069"/>
              </a:xfrm>
              <a:prstGeom prst="hexagon">
                <a:avLst>
                  <a:gd name="adj" fmla="val 28722"/>
                  <a:gd name="vf" fmla="val 115470"/>
                </a:avLst>
              </a:prstGeom>
              <a:grp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7" name="Hexagon 36">
                <a:extLst>
                  <a:ext uri="{FF2B5EF4-FFF2-40B4-BE49-F238E27FC236}">
                    <a16:creationId xmlns:a16="http://schemas.microsoft.com/office/drawing/2014/main" id="{8AA53664-AA26-4FFC-BF90-2DED9B71DB8B}"/>
                  </a:ext>
                </a:extLst>
              </p:cNvPr>
              <p:cNvSpPr/>
              <p:nvPr/>
            </p:nvSpPr>
            <p:spPr>
              <a:xfrm>
                <a:off x="9215277" y="2683290"/>
                <a:ext cx="1554480" cy="1340069"/>
              </a:xfrm>
              <a:prstGeom prst="hexagon">
                <a:avLst>
                  <a:gd name="adj" fmla="val 28722"/>
                  <a:gd name="vf" fmla="val 115470"/>
                </a:avLst>
              </a:prstGeom>
              <a:grp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D24515A0-D195-4569-94FF-D482343318C8}"/>
                  </a:ext>
                </a:extLst>
              </p:cNvPr>
              <p:cNvSpPr/>
              <p:nvPr/>
            </p:nvSpPr>
            <p:spPr>
              <a:xfrm>
                <a:off x="8823645" y="3353324"/>
                <a:ext cx="772475" cy="665926"/>
              </a:xfrm>
              <a:prstGeom prst="triangle">
                <a:avLst/>
              </a:prstGeom>
              <a:grp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DC70B076-30E7-4B9E-984E-C671BCAB381A}"/>
                  </a:ext>
                </a:extLst>
              </p:cNvPr>
              <p:cNvSpPr/>
              <p:nvPr/>
            </p:nvSpPr>
            <p:spPr>
              <a:xfrm rot="10800000">
                <a:off x="10368594" y="2687398"/>
                <a:ext cx="772475" cy="665926"/>
              </a:xfrm>
              <a:prstGeom prst="triangle">
                <a:avLst/>
              </a:prstGeom>
              <a:grp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id="{2012C819-C5F7-4B12-A245-706093042418}"/>
                  </a:ext>
                </a:extLst>
              </p:cNvPr>
              <p:cNvSpPr/>
              <p:nvPr/>
            </p:nvSpPr>
            <p:spPr>
              <a:xfrm>
                <a:off x="9595962" y="2012253"/>
                <a:ext cx="772475" cy="665926"/>
              </a:xfrm>
              <a:prstGeom prst="triangle">
                <a:avLst/>
              </a:prstGeom>
              <a:grp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070BF3E3-ED21-43E3-8370-940EE763BFA9}"/>
                  </a:ext>
                </a:extLst>
              </p:cNvPr>
              <p:cNvSpPr/>
              <p:nvPr/>
            </p:nvSpPr>
            <p:spPr>
              <a:xfrm>
                <a:off x="8041639" y="4697503"/>
                <a:ext cx="772475" cy="665926"/>
              </a:xfrm>
              <a:prstGeom prst="triangle">
                <a:avLst/>
              </a:prstGeom>
              <a:grp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375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1116F-BF31-462D-9742-6F7693C36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Square </a:t>
            </a:r>
            <a:r>
              <a:rPr lang="fi-FI" dirty="0" err="1"/>
              <a:t>grid</a:t>
            </a:r>
            <a:r>
              <a:rPr lang="fi-FI" dirty="0"/>
              <a:t> </a:t>
            </a:r>
            <a:r>
              <a:rPr lang="fi-FI" dirty="0" err="1"/>
              <a:t>still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advantage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86AC5-C1E3-4F86-991C-E3DC86522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6665"/>
            <a:ext cx="5003800" cy="1791335"/>
          </a:xfrm>
        </p:spPr>
        <p:txBody>
          <a:bodyPr>
            <a:normAutofit/>
          </a:bodyPr>
          <a:lstStyle/>
          <a:p>
            <a:r>
              <a:rPr lang="fi-FI" dirty="0"/>
              <a:t>It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both</a:t>
            </a:r>
            <a:r>
              <a:rPr lang="fi-FI" dirty="0"/>
              <a:t> software and hardware </a:t>
            </a:r>
            <a:r>
              <a:rPr lang="fi-FI" dirty="0" err="1"/>
              <a:t>support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A07F3-024A-4218-8FEC-792258E71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642D-5899-47A4-8705-57C2F5539C5B}" type="datetime1">
              <a:rPr lang="fi-FI" smtClean="0"/>
              <a:t>14.2.2019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BF7CD9-0AEE-4A89-89F5-35C9D6EB6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C248-3CE2-4F1C-8D32-A4D2396CDE9D}" type="slidenum">
              <a:rPr lang="fi-FI" smtClean="0"/>
              <a:t>16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63D86D-B5F9-4791-93C1-402C9CC1F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16206"/>
            <a:ext cx="5353786" cy="34255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5A82A7-FC3C-4CF5-B41E-5900E1DA6370}"/>
              </a:ext>
            </a:extLst>
          </p:cNvPr>
          <p:cNvSpPr txBox="1"/>
          <p:nvPr/>
        </p:nvSpPr>
        <p:spPr>
          <a:xfrm>
            <a:off x="6654533" y="5167311"/>
            <a:ext cx="285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Bayer </a:t>
            </a:r>
            <a:r>
              <a:rPr lang="fi-FI" dirty="0" err="1"/>
              <a:t>pattern</a:t>
            </a:r>
            <a:endParaRPr lang="fi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E9991E-D159-4468-BC0E-22DA136AF806}"/>
              </a:ext>
            </a:extLst>
          </p:cNvPr>
          <p:cNvSpPr txBox="1"/>
          <p:nvPr/>
        </p:nvSpPr>
        <p:spPr>
          <a:xfrm>
            <a:off x="8498840" y="5987018"/>
            <a:ext cx="285496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i="1" dirty="0">
                <a:solidFill>
                  <a:srgbClr val="A5A5A5"/>
                </a:solidFill>
                <a:cs typeface="Calibri"/>
              </a:rPr>
              <a:t>Image source: wikipedia.org</a:t>
            </a:r>
            <a:endParaRPr lang="en-US" dirty="0">
              <a:solidFill>
                <a:srgbClr val="A5A5A5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0378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483E9-B5A2-474C-8488-F74DF8B5A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Loss</a:t>
            </a:r>
            <a:r>
              <a:rPr lang="fi-FI" dirty="0"/>
              <a:t> </a:t>
            </a:r>
            <a:r>
              <a:rPr lang="fi-FI" dirty="0" err="1"/>
              <a:t>rate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46CB8-3AF9-4502-B879-F3076C20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642D-5899-47A4-8705-57C2F5539C5B}" type="datetime1">
              <a:rPr lang="fi-FI" smtClean="0"/>
              <a:t>14.2.2019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F196B5-57F3-4B7C-8E55-0756FA774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C248-3CE2-4F1C-8D32-A4D2396CDE9D}" type="slidenum">
              <a:rPr lang="fi-FI" smtClean="0"/>
              <a:t>17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F771F4-FD05-49FD-BCFB-5FA2F794C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254" y="1423558"/>
            <a:ext cx="6661492" cy="4356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D0DE2A-4D36-41F1-8963-DD5839144EBF}"/>
              </a:ext>
            </a:extLst>
          </p:cNvPr>
          <p:cNvSpPr txBox="1"/>
          <p:nvPr/>
        </p:nvSpPr>
        <p:spPr>
          <a:xfrm>
            <a:off x="1996440" y="5904580"/>
            <a:ext cx="8199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 err="1"/>
              <a:t>Ratios</a:t>
            </a:r>
            <a:r>
              <a:rPr lang="fi-FI" sz="2000" dirty="0"/>
              <a:t> </a:t>
            </a:r>
            <a:r>
              <a:rPr lang="fi-FI" sz="2000" dirty="0" err="1"/>
              <a:t>between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areas</a:t>
            </a:r>
            <a:r>
              <a:rPr lang="fi-FI" sz="2000" dirty="0"/>
              <a:t> of non-</a:t>
            </a:r>
            <a:r>
              <a:rPr lang="fi-FI" sz="2000" dirty="0" err="1"/>
              <a:t>injective</a:t>
            </a:r>
            <a:r>
              <a:rPr lang="fi-FI" sz="2000" dirty="0"/>
              <a:t> </a:t>
            </a:r>
            <a:r>
              <a:rPr lang="fi-FI" sz="2000" dirty="0" err="1"/>
              <a:t>zones</a:t>
            </a:r>
            <a:r>
              <a:rPr lang="fi-FI" sz="2000" dirty="0"/>
              <a:t> and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remainder</a:t>
            </a:r>
            <a:r>
              <a:rPr lang="fi-FI" sz="2000" dirty="0"/>
              <a:t> </a:t>
            </a:r>
            <a:r>
              <a:rPr lang="fi-FI" sz="2000" dirty="0" err="1"/>
              <a:t>range</a:t>
            </a:r>
            <a:r>
              <a:rPr lang="fi-FI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8647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88DA2-BBCE-40AA-97BA-53BFB57FA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76F5B-6D04-4E7A-9A19-0B0B84360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4972"/>
            <a:ext cx="10515600" cy="1840548"/>
          </a:xfrm>
        </p:spPr>
        <p:txBody>
          <a:bodyPr>
            <a:normAutofit/>
          </a:bodyPr>
          <a:lstStyle/>
          <a:p>
            <a:r>
              <a:rPr lang="en-US" sz="3200" dirty="0"/>
              <a:t>The loss of information induced by rigid motion on the hexagonal grid is relatively low</a:t>
            </a:r>
          </a:p>
          <a:p>
            <a:r>
              <a:rPr lang="en-US" sz="3200" dirty="0"/>
              <a:t>Trihexagonal or hexagonal are computationally expensive</a:t>
            </a:r>
          </a:p>
          <a:p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68BEF-1E6E-4DBD-AAEB-41EA45666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642D-5899-47A4-8705-57C2F5539C5B}" type="datetime1">
              <a:rPr lang="fi-FI" smtClean="0"/>
              <a:t>14.2.2019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74B311-7ED1-4CEF-B8E8-28C4A486E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C248-3CE2-4F1C-8D32-A4D2396CDE9D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2416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642D-5899-47A4-8705-57C2F5539C5B}" type="datetime1">
              <a:rPr lang="fi-FI" smtClean="0"/>
              <a:t>14.2.2019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C248-3CE2-4F1C-8D32-A4D2396CDE9D}" type="slidenum">
              <a:rPr lang="fi-FI" smtClean="0"/>
              <a:t>19</a:t>
            </a:fld>
            <a:endParaRPr lang="fi-FI"/>
          </a:p>
        </p:txBody>
      </p:sp>
      <p:grpSp>
        <p:nvGrpSpPr>
          <p:cNvPr id="6" name="Group 5"/>
          <p:cNvGrpSpPr/>
          <p:nvPr/>
        </p:nvGrpSpPr>
        <p:grpSpPr>
          <a:xfrm>
            <a:off x="6104997" y="785903"/>
            <a:ext cx="4676628" cy="4033088"/>
            <a:chOff x="2645108" y="1348310"/>
            <a:chExt cx="4676628" cy="4033088"/>
          </a:xfrm>
          <a:solidFill>
            <a:schemeClr val="bg1"/>
          </a:solidFill>
        </p:grpSpPr>
        <p:sp>
          <p:nvSpPr>
            <p:cNvPr id="7" name="Isosceles Triangle 6"/>
            <p:cNvSpPr/>
            <p:nvPr/>
          </p:nvSpPr>
          <p:spPr>
            <a:xfrm>
              <a:off x="3035720" y="2024464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Hexagon 7"/>
            <p:cNvSpPr/>
            <p:nvPr/>
          </p:nvSpPr>
          <p:spPr>
            <a:xfrm>
              <a:off x="5767256" y="2690426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Hexagon 8"/>
            <p:cNvSpPr/>
            <p:nvPr/>
          </p:nvSpPr>
          <p:spPr>
            <a:xfrm>
              <a:off x="2645108" y="2691734"/>
              <a:ext cx="1554480" cy="1340069"/>
            </a:xfrm>
            <a:prstGeom prst="hexagon">
              <a:avLst>
                <a:gd name="adj" fmla="val 29342"/>
                <a:gd name="vf" fmla="val 11547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Hexagon 9"/>
            <p:cNvSpPr/>
            <p:nvPr/>
          </p:nvSpPr>
          <p:spPr>
            <a:xfrm>
              <a:off x="3425204" y="1352318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Hexagon 10"/>
            <p:cNvSpPr/>
            <p:nvPr/>
          </p:nvSpPr>
          <p:spPr>
            <a:xfrm>
              <a:off x="4208399" y="2694066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Hexagon 11"/>
            <p:cNvSpPr/>
            <p:nvPr/>
          </p:nvSpPr>
          <p:spPr>
            <a:xfrm>
              <a:off x="4989365" y="1349699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4597737" y="2022527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Hexagon 13"/>
            <p:cNvSpPr/>
            <p:nvPr/>
          </p:nvSpPr>
          <p:spPr>
            <a:xfrm>
              <a:off x="3424252" y="4041329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3816729" y="2696169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5381729" y="3369987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Isosceles Triangle 16"/>
            <p:cNvSpPr/>
            <p:nvPr/>
          </p:nvSpPr>
          <p:spPr>
            <a:xfrm rot="10800000">
              <a:off x="4592496" y="4037583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5381083" y="2695842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3813348" y="3366530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Isosceles Triangle 19"/>
            <p:cNvSpPr/>
            <p:nvPr/>
          </p:nvSpPr>
          <p:spPr>
            <a:xfrm rot="10800000">
              <a:off x="3040483" y="4036410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4597259" y="4715472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6163021" y="2024790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Isosceles Triangle 22"/>
            <p:cNvSpPr/>
            <p:nvPr/>
          </p:nvSpPr>
          <p:spPr>
            <a:xfrm rot="10800000">
              <a:off x="4594485" y="1348310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" name="Isosceles Triangle 23"/>
            <p:cNvSpPr/>
            <p:nvPr/>
          </p:nvSpPr>
          <p:spPr>
            <a:xfrm rot="10800000">
              <a:off x="6155786" y="4034505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" name="Hexagon 24"/>
            <p:cNvSpPr/>
            <p:nvPr/>
          </p:nvSpPr>
          <p:spPr>
            <a:xfrm>
              <a:off x="4990722" y="4037164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4589950" y="2022527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Isosceles Triangle 26"/>
            <p:cNvSpPr/>
            <p:nvPr/>
          </p:nvSpPr>
          <p:spPr>
            <a:xfrm rot="10800000">
              <a:off x="3808942" y="2696169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5373942" y="3369987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" name="Isosceles Triangle 28"/>
            <p:cNvSpPr/>
            <p:nvPr/>
          </p:nvSpPr>
          <p:spPr>
            <a:xfrm rot="10800000">
              <a:off x="4593674" y="4037583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" name="Isosceles Triangle 29"/>
            <p:cNvSpPr/>
            <p:nvPr/>
          </p:nvSpPr>
          <p:spPr>
            <a:xfrm rot="10800000">
              <a:off x="5373296" y="2695842"/>
              <a:ext cx="772475" cy="665926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3805561" y="3366530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824306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Tiling</a:t>
            </a:r>
            <a:r>
              <a:rPr lang="fi-FI"/>
              <a:t> in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Euclidean</a:t>
            </a:r>
            <a:r>
              <a:rPr lang="fi-FI"/>
              <a:t> </a:t>
            </a:r>
            <a:r>
              <a:rPr lang="fi-FI" err="1"/>
              <a:t>plane</a:t>
            </a:r>
            <a:r>
              <a:rPr lang="fi-FI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E506-F6F1-4154-BB88-E0FF4F7C6B57}" type="datetime1">
              <a:rPr lang="fi-FI" smtClean="0"/>
              <a:t>14.2.2019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C248-3CE2-4F1C-8D32-A4D2396CDE9D}" type="slidenum">
              <a:rPr lang="fi-FI" smtClean="0"/>
              <a:t>2</a:t>
            </a:fld>
            <a:endParaRPr lang="fi-FI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A66AB9-56B6-4788-93AD-8C6C3524ED21}"/>
              </a:ext>
            </a:extLst>
          </p:cNvPr>
          <p:cNvSpPr txBox="1"/>
          <p:nvPr/>
        </p:nvSpPr>
        <p:spPr>
          <a:xfrm>
            <a:off x="8509417" y="6086007"/>
            <a:ext cx="2843134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i="1" dirty="0">
                <a:solidFill>
                  <a:srgbClr val="A5A5A5"/>
                </a:solidFill>
                <a:cs typeface="Calibri"/>
              </a:rPr>
              <a:t>Image source: wikipedia.org</a:t>
            </a:r>
            <a:endParaRPr lang="en-US" dirty="0">
              <a:solidFill>
                <a:srgbClr val="A5A5A5"/>
              </a:solidFill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BDE6CF-50CF-491D-A491-A9550B538364}"/>
              </a:ext>
            </a:extLst>
          </p:cNvPr>
          <p:cNvGrpSpPr/>
          <p:nvPr/>
        </p:nvGrpSpPr>
        <p:grpSpPr>
          <a:xfrm>
            <a:off x="839449" y="2254163"/>
            <a:ext cx="2843134" cy="3051929"/>
            <a:chOff x="839449" y="2254163"/>
            <a:chExt cx="2843134" cy="3051929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61808A73-A5F7-4CC6-ADE4-1DF327B86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6691" y="2254163"/>
              <a:ext cx="2743200" cy="268490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FC10C8-B1CE-447C-87EA-D795D2B8CCC7}"/>
                </a:ext>
              </a:extLst>
            </p:cNvPr>
            <p:cNvSpPr txBox="1"/>
            <p:nvPr/>
          </p:nvSpPr>
          <p:spPr>
            <a:xfrm>
              <a:off x="839449" y="4936760"/>
              <a:ext cx="2843134" cy="369332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cs typeface="Calibri"/>
                </a:rPr>
                <a:t>Triangular Tiling</a:t>
              </a:r>
              <a:endParaRPr lang="en-US" i="1" dirty="0">
                <a:cs typeface="Calibri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DA1DA9C-E069-443C-BFAF-970517EBB867}"/>
              </a:ext>
            </a:extLst>
          </p:cNvPr>
          <p:cNvGrpSpPr/>
          <p:nvPr/>
        </p:nvGrpSpPr>
        <p:grpSpPr>
          <a:xfrm>
            <a:off x="4674432" y="2252725"/>
            <a:ext cx="2843134" cy="3053366"/>
            <a:chOff x="4674432" y="2252725"/>
            <a:chExt cx="2843134" cy="3053366"/>
          </a:xfrm>
        </p:grpSpPr>
        <p:pic>
          <p:nvPicPr>
            <p:cNvPr id="8" name="Picture 8" descr="A close up of a red wall&#10;&#10;Description generated with high confidence">
              <a:extLst>
                <a:ext uri="{FF2B5EF4-FFF2-40B4-BE49-F238E27FC236}">
                  <a16:creationId xmlns:a16="http://schemas.microsoft.com/office/drawing/2014/main" id="{1D8952B5-68C8-49A4-9C39-B28DAAA4A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5964" y="2252725"/>
              <a:ext cx="2660073" cy="267392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D8E315E-0331-41D4-9B26-1B58FC5131F2}"/>
                </a:ext>
              </a:extLst>
            </p:cNvPr>
            <p:cNvSpPr txBox="1"/>
            <p:nvPr/>
          </p:nvSpPr>
          <p:spPr>
            <a:xfrm>
              <a:off x="4674432" y="4936759"/>
              <a:ext cx="2843134" cy="369332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cs typeface="Calibri"/>
                </a:rPr>
                <a:t>Square Tiling</a:t>
              </a:r>
              <a:endParaRPr lang="en-US" i="1" dirty="0">
                <a:cs typeface="Calibri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70B34A5-9E0F-4D5F-B034-B22D3044EB01}"/>
              </a:ext>
            </a:extLst>
          </p:cNvPr>
          <p:cNvGrpSpPr/>
          <p:nvPr/>
        </p:nvGrpSpPr>
        <p:grpSpPr>
          <a:xfrm>
            <a:off x="8509416" y="2282049"/>
            <a:ext cx="2843134" cy="3024042"/>
            <a:chOff x="8509416" y="2282049"/>
            <a:chExt cx="2843134" cy="3024042"/>
          </a:xfrm>
        </p:grpSpPr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B516893B-CD66-4ADD-86DC-411B9239E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59383" y="2282049"/>
              <a:ext cx="2743200" cy="265471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3012C7-C608-4DFD-ACF7-CA43A129A3EE}"/>
                </a:ext>
              </a:extLst>
            </p:cNvPr>
            <p:cNvSpPr txBox="1"/>
            <p:nvPr/>
          </p:nvSpPr>
          <p:spPr>
            <a:xfrm>
              <a:off x="8509416" y="4936759"/>
              <a:ext cx="2843134" cy="369332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cs typeface="Calibri"/>
                </a:rPr>
                <a:t>Hexagonal Tiling</a:t>
              </a:r>
              <a:endParaRPr lang="en-US" i="1" dirty="0"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169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Honeycomb</a:t>
            </a:r>
            <a:r>
              <a:rPr lang="fi-FI"/>
              <a:t> </a:t>
            </a:r>
            <a:r>
              <a:rPr lang="fi-FI" err="1"/>
              <a:t>geometry</a:t>
            </a:r>
            <a:r>
              <a:rPr lang="fi-FI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0934"/>
            <a:ext cx="10515600" cy="1608138"/>
          </a:xfrm>
        </p:spPr>
        <p:txBody>
          <a:bodyPr/>
          <a:lstStyle/>
          <a:p>
            <a:r>
              <a:rPr lang="fi-FI" err="1"/>
              <a:t>Close</a:t>
            </a:r>
            <a:r>
              <a:rPr lang="fi-FI"/>
              <a:t> </a:t>
            </a:r>
            <a:r>
              <a:rPr lang="fi-FI" err="1"/>
              <a:t>packing</a:t>
            </a:r>
            <a:r>
              <a:rPr lang="fi-FI"/>
              <a:t> of </a:t>
            </a:r>
            <a:r>
              <a:rPr lang="fi-FI" err="1"/>
              <a:t>polyhedrals</a:t>
            </a:r>
            <a:r>
              <a:rPr lang="fi-FI"/>
              <a:t> </a:t>
            </a:r>
            <a:r>
              <a:rPr lang="fi-FI" err="1"/>
              <a:t>or</a:t>
            </a:r>
            <a:r>
              <a:rPr lang="fi-FI"/>
              <a:t> </a:t>
            </a:r>
            <a:r>
              <a:rPr lang="fi-FI" err="1"/>
              <a:t>higher</a:t>
            </a:r>
            <a:r>
              <a:rPr lang="fi-FI"/>
              <a:t> </a:t>
            </a:r>
            <a:r>
              <a:rPr lang="fi-FI" err="1"/>
              <a:t>dimensional</a:t>
            </a:r>
            <a:r>
              <a:rPr lang="fi-FI"/>
              <a:t> </a:t>
            </a:r>
            <a:r>
              <a:rPr lang="fi-FI" err="1"/>
              <a:t>cells</a:t>
            </a:r>
            <a:endParaRPr lang="fi-FI"/>
          </a:p>
          <a:p>
            <a:r>
              <a:rPr lang="fi-FI" err="1"/>
              <a:t>Usually</a:t>
            </a:r>
            <a:r>
              <a:rPr lang="fi-FI"/>
              <a:t> </a:t>
            </a:r>
            <a:r>
              <a:rPr lang="fi-FI" err="1"/>
              <a:t>constructed</a:t>
            </a:r>
            <a:r>
              <a:rPr lang="fi-FI"/>
              <a:t> in </a:t>
            </a:r>
            <a:r>
              <a:rPr lang="fi-FI" err="1"/>
              <a:t>ordinary</a:t>
            </a:r>
            <a:r>
              <a:rPr lang="fi-FI"/>
              <a:t> </a:t>
            </a:r>
            <a:r>
              <a:rPr lang="fi-FI" err="1"/>
              <a:t>Euclidean</a:t>
            </a:r>
            <a:r>
              <a:rPr lang="fi-FI"/>
              <a:t> </a:t>
            </a:r>
            <a:r>
              <a:rPr lang="fi-FI" err="1"/>
              <a:t>space</a:t>
            </a:r>
            <a:endParaRPr lang="fi-FI"/>
          </a:p>
          <a:p>
            <a:r>
              <a:rPr lang="fi-FI"/>
              <a:t>Can </a:t>
            </a:r>
            <a:r>
              <a:rPr lang="fi-FI" err="1"/>
              <a:t>also</a:t>
            </a:r>
            <a:r>
              <a:rPr lang="fi-FI"/>
              <a:t> </a:t>
            </a:r>
            <a:r>
              <a:rPr lang="fi-FI" err="1"/>
              <a:t>be</a:t>
            </a:r>
            <a:r>
              <a:rPr lang="fi-FI"/>
              <a:t> in </a:t>
            </a:r>
            <a:r>
              <a:rPr lang="fi-FI" err="1"/>
              <a:t>non-Euclidean</a:t>
            </a:r>
            <a:r>
              <a:rPr lang="fi-FI"/>
              <a:t> </a:t>
            </a:r>
            <a:r>
              <a:rPr lang="fi-FI" err="1"/>
              <a:t>space</a:t>
            </a:r>
            <a:endParaRPr lang="fi-FI"/>
          </a:p>
          <a:p>
            <a:pPr marL="0" indent="0">
              <a:buNone/>
            </a:pP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C831-F4BF-4FEE-9CD3-E5A317615830}" type="datetime1">
              <a:rPr lang="fi-FI" smtClean="0"/>
              <a:t>14.2.2019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C248-3CE2-4F1C-8D32-A4D2396CDE9D}" type="slidenum">
              <a:rPr lang="fi-FI" smtClean="0"/>
              <a:t>3</a:t>
            </a:fld>
            <a:endParaRPr lang="fi-FI"/>
          </a:p>
        </p:txBody>
      </p:sp>
      <p:pic>
        <p:nvPicPr>
          <p:cNvPr id="6" name="Picture 6" descr="A picture containing indoor, sitting, woman, wall&#10;&#10;Description generated with very high confidence">
            <a:extLst>
              <a:ext uri="{FF2B5EF4-FFF2-40B4-BE49-F238E27FC236}">
                <a16:creationId xmlns:a16="http://schemas.microsoft.com/office/drawing/2014/main" id="{C4ADB695-01CE-4169-9F13-94B977790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072" y="3702627"/>
            <a:ext cx="2743200" cy="2057400"/>
          </a:xfrm>
          <a:prstGeom prst="rect">
            <a:avLst/>
          </a:prstGeom>
        </p:spPr>
      </p:pic>
      <p:pic>
        <p:nvPicPr>
          <p:cNvPr id="8" name="Picture 8" descr="A gate in front of a building&#10;&#10;Description generated with high confidence">
            <a:extLst>
              <a:ext uri="{FF2B5EF4-FFF2-40B4-BE49-F238E27FC236}">
                <a16:creationId xmlns:a16="http://schemas.microsoft.com/office/drawing/2014/main" id="{5052C767-21F2-4201-9FC5-123BF18C0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946" y="3702627"/>
            <a:ext cx="2743200" cy="2057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AC0E9B-C7D5-4173-A381-40BE8F043B08}"/>
              </a:ext>
            </a:extLst>
          </p:cNvPr>
          <p:cNvSpPr txBox="1"/>
          <p:nvPr/>
        </p:nvSpPr>
        <p:spPr>
          <a:xfrm>
            <a:off x="2154268" y="5851159"/>
            <a:ext cx="3591278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Order 4 dodecahedral honeycomb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A8F27E-6BA1-4C5C-A5C6-EF0E3DC396AE}"/>
              </a:ext>
            </a:extLst>
          </p:cNvPr>
          <p:cNvSpPr txBox="1"/>
          <p:nvPr/>
        </p:nvSpPr>
        <p:spPr>
          <a:xfrm>
            <a:off x="6116668" y="5851159"/>
            <a:ext cx="3591278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Order 5 dodecahedral honeycomb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74E506-C10B-4C7A-A27C-3233D24C49A0}"/>
              </a:ext>
            </a:extLst>
          </p:cNvPr>
          <p:cNvSpPr txBox="1"/>
          <p:nvPr/>
        </p:nvSpPr>
        <p:spPr>
          <a:xfrm>
            <a:off x="8509417" y="6086007"/>
            <a:ext cx="2843134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i="1" dirty="0">
                <a:solidFill>
                  <a:srgbClr val="A5A5A5"/>
                </a:solidFill>
                <a:cs typeface="Calibri"/>
              </a:rPr>
              <a:t>Image source: wikipedia.org</a:t>
            </a:r>
            <a:endParaRPr lang="en-US" dirty="0">
              <a:solidFill>
                <a:srgbClr val="A5A5A5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5268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Digitizing</a:t>
            </a:r>
            <a:r>
              <a:rPr lang="fi-FI" dirty="0"/>
              <a:t> on </a:t>
            </a:r>
            <a:r>
              <a:rPr lang="fi-FI" dirty="0" err="1"/>
              <a:t>hexagonal</a:t>
            </a:r>
            <a:r>
              <a:rPr lang="fi-FI" dirty="0"/>
              <a:t> </a:t>
            </a:r>
            <a:r>
              <a:rPr lang="fi-FI" dirty="0" err="1"/>
              <a:t>grid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642D-5899-47A4-8705-57C2F5539C5B}" type="datetime1">
              <a:rPr lang="fi-FI" smtClean="0"/>
              <a:t>14.2.2019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C248-3CE2-4F1C-8D32-A4D2396CDE9D}" type="slidenum">
              <a:rPr lang="fi-FI" smtClean="0"/>
              <a:t>4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59DDB8-F91D-480E-BC9D-BBE6C8542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55" y="1499413"/>
            <a:ext cx="7552690" cy="38591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D068C4-9528-45A2-AFFA-485C3963FB71}"/>
              </a:ext>
            </a:extLst>
          </p:cNvPr>
          <p:cNvSpPr txBox="1"/>
          <p:nvPr/>
        </p:nvSpPr>
        <p:spPr>
          <a:xfrm>
            <a:off x="1249680" y="5358586"/>
            <a:ext cx="969264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Figure: (a)Visualization of hexagonal grid (b) Arrows are the base of the underlying lattice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36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Rigid</a:t>
            </a:r>
            <a:r>
              <a:rPr lang="fi-FI"/>
              <a:t> </a:t>
            </a:r>
            <a:r>
              <a:rPr lang="fi-FI" err="1"/>
              <a:t>motion</a:t>
            </a:r>
            <a:r>
              <a:rPr lang="fi-FI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820" y="1690688"/>
            <a:ext cx="5471160" cy="3691255"/>
          </a:xfrm>
        </p:spPr>
        <p:txBody>
          <a:bodyPr>
            <a:normAutofit/>
          </a:bodyPr>
          <a:lstStyle/>
          <a:p>
            <a:pPr algn="just"/>
            <a:r>
              <a:rPr lang="fi-FI" sz="3600" dirty="0" err="1"/>
              <a:t>Relative</a:t>
            </a:r>
            <a:r>
              <a:rPr lang="fi-FI" sz="3600" dirty="0"/>
              <a:t> </a:t>
            </a:r>
            <a:r>
              <a:rPr lang="fi-FI" sz="3600" dirty="0" err="1"/>
              <a:t>distance</a:t>
            </a:r>
            <a:r>
              <a:rPr lang="fi-FI" sz="3600" dirty="0"/>
              <a:t> </a:t>
            </a:r>
            <a:r>
              <a:rPr lang="fi-FI" sz="3600" dirty="0" err="1"/>
              <a:t>between</a:t>
            </a:r>
            <a:r>
              <a:rPr lang="fi-FI" sz="3600" dirty="0"/>
              <a:t> </a:t>
            </a:r>
            <a:r>
              <a:rPr lang="fi-FI" sz="3600" dirty="0" err="1"/>
              <a:t>points</a:t>
            </a:r>
            <a:r>
              <a:rPr lang="fi-FI" sz="3600" dirty="0"/>
              <a:t> </a:t>
            </a:r>
            <a:r>
              <a:rPr lang="fi-FI" sz="3600" dirty="0" err="1"/>
              <a:t>remain</a:t>
            </a:r>
            <a:r>
              <a:rPr lang="fi-FI" sz="3600" dirty="0"/>
              <a:t> </a:t>
            </a:r>
            <a:r>
              <a:rPr lang="fi-FI" sz="3600" dirty="0" err="1"/>
              <a:t>the</a:t>
            </a:r>
            <a:r>
              <a:rPr lang="fi-FI" sz="3600" dirty="0"/>
              <a:t> </a:t>
            </a:r>
            <a:r>
              <a:rPr lang="fi-FI" sz="3600" dirty="0" err="1"/>
              <a:t>same</a:t>
            </a:r>
            <a:r>
              <a:rPr lang="fi-FI" sz="3600" dirty="0"/>
              <a:t> </a:t>
            </a:r>
          </a:p>
          <a:p>
            <a:pPr algn="just"/>
            <a:endParaRPr lang="fi-FI" sz="3600" dirty="0"/>
          </a:p>
          <a:p>
            <a:pPr algn="just"/>
            <a:r>
              <a:rPr lang="fi-FI" sz="3600" dirty="0" err="1"/>
              <a:t>Relative</a:t>
            </a:r>
            <a:r>
              <a:rPr lang="fi-FI" sz="3600" dirty="0"/>
              <a:t> position of </a:t>
            </a:r>
            <a:r>
              <a:rPr lang="fi-FI" sz="3600" dirty="0" err="1"/>
              <a:t>the</a:t>
            </a:r>
            <a:r>
              <a:rPr lang="fi-FI" sz="3600" dirty="0"/>
              <a:t> </a:t>
            </a:r>
            <a:r>
              <a:rPr lang="fi-FI" sz="3600" dirty="0" err="1"/>
              <a:t>points</a:t>
            </a:r>
            <a:r>
              <a:rPr lang="fi-FI" sz="3600" dirty="0"/>
              <a:t> </a:t>
            </a:r>
            <a:r>
              <a:rPr lang="fi-FI" sz="3600" dirty="0" err="1"/>
              <a:t>remain</a:t>
            </a:r>
            <a:r>
              <a:rPr lang="fi-FI" sz="3600" dirty="0"/>
              <a:t> </a:t>
            </a:r>
            <a:r>
              <a:rPr lang="fi-FI" sz="3600" dirty="0" err="1"/>
              <a:t>the</a:t>
            </a:r>
            <a:r>
              <a:rPr lang="fi-FI" sz="3600" dirty="0"/>
              <a:t> </a:t>
            </a:r>
            <a:r>
              <a:rPr lang="fi-FI" sz="3600" dirty="0" err="1"/>
              <a:t>same</a:t>
            </a:r>
            <a:endParaRPr lang="fi-FI" sz="3600" dirty="0"/>
          </a:p>
          <a:p>
            <a:pPr algn="just"/>
            <a:endParaRPr lang="fi-FI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A116-63C8-4040-B3AC-8F8173E6B584}" type="datetime1">
              <a:rPr lang="fi-FI" smtClean="0"/>
              <a:t>14.2.2019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C248-3CE2-4F1C-8D32-A4D2396CDE9D}" type="slidenum">
              <a:rPr lang="fi-FI" smtClean="0"/>
              <a:t>5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3D4EE5-5CA6-4B6A-B4B6-12F1D9D8E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055" y="1690688"/>
            <a:ext cx="3930125" cy="42630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654059-1351-4E01-9670-CB1BF80DEB30}"/>
              </a:ext>
            </a:extLst>
          </p:cNvPr>
          <p:cNvSpPr txBox="1"/>
          <p:nvPr/>
        </p:nvSpPr>
        <p:spPr>
          <a:xfrm>
            <a:off x="8021320" y="5991392"/>
            <a:ext cx="333248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i="1" dirty="0">
                <a:solidFill>
                  <a:srgbClr val="A5A5A5"/>
                </a:solidFill>
                <a:cs typeface="Calibri"/>
              </a:rPr>
              <a:t>Image source: cdn.geogebra.org</a:t>
            </a:r>
            <a:endParaRPr lang="en-US" dirty="0">
              <a:solidFill>
                <a:srgbClr val="A5A5A5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049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Rigid</a:t>
            </a:r>
            <a:r>
              <a:rPr lang="fi-FI" dirty="0"/>
              <a:t> </a:t>
            </a:r>
            <a:r>
              <a:rPr lang="fi-FI" dirty="0" err="1"/>
              <a:t>motion</a:t>
            </a:r>
            <a:r>
              <a:rPr lang="fi-FI" dirty="0"/>
              <a:t> on </a:t>
            </a:r>
            <a:r>
              <a:rPr lang="fi-FI" dirty="0" err="1"/>
              <a:t>digitized</a:t>
            </a:r>
            <a:r>
              <a:rPr lang="fi-FI" dirty="0"/>
              <a:t> </a:t>
            </a:r>
            <a:r>
              <a:rPr lang="fi-FI" dirty="0" err="1"/>
              <a:t>grids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5558D-800A-4B71-918A-2E20E55C1C11}" type="datetime1">
              <a:rPr lang="fi-FI" smtClean="0"/>
              <a:t>14.2.2019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C248-3CE2-4F1C-8D32-A4D2396CDE9D}" type="slidenum">
              <a:rPr lang="fi-FI" smtClean="0"/>
              <a:t>6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C852C1-E8AA-4D2B-9377-FBBC27A1E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13" y="2741277"/>
            <a:ext cx="10199973" cy="10928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4580D6-1ED8-460F-88B6-C4EBA1ED9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741" y="4389428"/>
            <a:ext cx="8292518" cy="45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20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642D-5899-47A4-8705-57C2F5539C5B}" type="datetime1">
              <a:rPr lang="fi-FI" smtClean="0"/>
              <a:t>14.2.2019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C248-3CE2-4F1C-8D32-A4D2396CDE9D}" type="slidenum">
              <a:rPr lang="fi-FI" smtClean="0"/>
              <a:t>7</a:t>
            </a:fld>
            <a:endParaRPr lang="fi-FI"/>
          </a:p>
        </p:txBody>
      </p:sp>
      <p:sp>
        <p:nvSpPr>
          <p:cNvPr id="6" name="TextBox 5"/>
          <p:cNvSpPr txBox="1"/>
          <p:nvPr/>
        </p:nvSpPr>
        <p:spPr>
          <a:xfrm>
            <a:off x="806329" y="2950264"/>
            <a:ext cx="10756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40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Weighted</a:t>
            </a:r>
            <a:r>
              <a:rPr lang="fi-FI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4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Distances</a:t>
            </a:r>
            <a:r>
              <a:rPr lang="fi-FI" sz="440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fi-FI" sz="4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4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Trihexagonal</a:t>
            </a:r>
            <a:r>
              <a:rPr lang="fi-FI" sz="4400">
                <a:latin typeface="Times New Roman" panose="02020603050405020304" pitchFamily="18" charset="0"/>
                <a:cs typeface="Times New Roman" panose="02020603050405020304" pitchFamily="18" charset="0"/>
              </a:rPr>
              <a:t> Grid</a:t>
            </a:r>
          </a:p>
        </p:txBody>
      </p:sp>
    </p:spTree>
    <p:extLst>
      <p:ext uri="{BB962C8B-B14F-4D97-AF65-F5344CB8AC3E}">
        <p14:creationId xmlns:p14="http://schemas.microsoft.com/office/powerpoint/2010/main" val="142441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Trihexagonal</a:t>
            </a:r>
            <a:r>
              <a:rPr lang="fi-FI"/>
              <a:t> </a:t>
            </a:r>
            <a:r>
              <a:rPr lang="fi-FI" err="1"/>
              <a:t>tiling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642D-5899-47A4-8705-57C2F5539C5B}" type="datetime1">
              <a:rPr lang="fi-FI" smtClean="0"/>
              <a:t>14.2.2019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C248-3CE2-4F1C-8D32-A4D2396CDE9D}" type="slidenum">
              <a:rPr lang="fi-FI" smtClean="0"/>
              <a:t>8</a:t>
            </a:fld>
            <a:endParaRPr lang="fi-FI"/>
          </a:p>
        </p:txBody>
      </p:sp>
      <p:sp>
        <p:nvSpPr>
          <p:cNvPr id="15" name="Isosceles Triangle 14"/>
          <p:cNvSpPr/>
          <p:nvPr/>
        </p:nvSpPr>
        <p:spPr>
          <a:xfrm>
            <a:off x="1241195" y="2679398"/>
            <a:ext cx="772475" cy="665926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Hexagon 9"/>
          <p:cNvSpPr/>
          <p:nvPr/>
        </p:nvSpPr>
        <p:spPr>
          <a:xfrm>
            <a:off x="3972731" y="3345360"/>
            <a:ext cx="1554480" cy="1340069"/>
          </a:xfrm>
          <a:prstGeom prst="hexagon">
            <a:avLst>
              <a:gd name="adj" fmla="val 28722"/>
              <a:gd name="vf" fmla="val 11547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Hexagon 17"/>
          <p:cNvSpPr/>
          <p:nvPr/>
        </p:nvSpPr>
        <p:spPr>
          <a:xfrm>
            <a:off x="850583" y="3346668"/>
            <a:ext cx="1554480" cy="1340069"/>
          </a:xfrm>
          <a:prstGeom prst="hexagon">
            <a:avLst>
              <a:gd name="adj" fmla="val 29342"/>
              <a:gd name="vf" fmla="val 11547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Hexagon 19"/>
          <p:cNvSpPr/>
          <p:nvPr/>
        </p:nvSpPr>
        <p:spPr>
          <a:xfrm>
            <a:off x="1630679" y="2007252"/>
            <a:ext cx="1554480" cy="1340069"/>
          </a:xfrm>
          <a:prstGeom prst="hexagon">
            <a:avLst>
              <a:gd name="adj" fmla="val 28722"/>
              <a:gd name="vf" fmla="val 11547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Hexagon 24"/>
          <p:cNvSpPr/>
          <p:nvPr/>
        </p:nvSpPr>
        <p:spPr>
          <a:xfrm>
            <a:off x="2413874" y="3349000"/>
            <a:ext cx="1554480" cy="1340069"/>
          </a:xfrm>
          <a:prstGeom prst="hexagon">
            <a:avLst>
              <a:gd name="adj" fmla="val 28722"/>
              <a:gd name="vf" fmla="val 11547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Hexagon 25"/>
          <p:cNvSpPr/>
          <p:nvPr/>
        </p:nvSpPr>
        <p:spPr>
          <a:xfrm>
            <a:off x="3194840" y="2004633"/>
            <a:ext cx="1554480" cy="1340069"/>
          </a:xfrm>
          <a:prstGeom prst="hexagon">
            <a:avLst>
              <a:gd name="adj" fmla="val 28722"/>
              <a:gd name="vf" fmla="val 11547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Isosceles Triangle 27"/>
          <p:cNvSpPr/>
          <p:nvPr/>
        </p:nvSpPr>
        <p:spPr>
          <a:xfrm>
            <a:off x="2803212" y="2677461"/>
            <a:ext cx="772475" cy="665926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Hexagon 26"/>
          <p:cNvSpPr/>
          <p:nvPr/>
        </p:nvSpPr>
        <p:spPr>
          <a:xfrm>
            <a:off x="1629727" y="4696263"/>
            <a:ext cx="1554480" cy="1340069"/>
          </a:xfrm>
          <a:prstGeom prst="hexagon">
            <a:avLst>
              <a:gd name="adj" fmla="val 28722"/>
              <a:gd name="vf" fmla="val 11547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Isosceles Triangle 29"/>
          <p:cNvSpPr/>
          <p:nvPr/>
        </p:nvSpPr>
        <p:spPr>
          <a:xfrm rot="10800000">
            <a:off x="2022204" y="3351103"/>
            <a:ext cx="772475" cy="6659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Isosceles Triangle 31"/>
          <p:cNvSpPr/>
          <p:nvPr/>
        </p:nvSpPr>
        <p:spPr>
          <a:xfrm>
            <a:off x="3587204" y="4024921"/>
            <a:ext cx="772475" cy="665926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Isosceles Triangle 32"/>
          <p:cNvSpPr/>
          <p:nvPr/>
        </p:nvSpPr>
        <p:spPr>
          <a:xfrm rot="10800000">
            <a:off x="2797971" y="4692517"/>
            <a:ext cx="772475" cy="6659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Isosceles Triangle 34"/>
          <p:cNvSpPr/>
          <p:nvPr/>
        </p:nvSpPr>
        <p:spPr>
          <a:xfrm rot="10800000">
            <a:off x="3586558" y="3350776"/>
            <a:ext cx="772475" cy="6659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Isosceles Triangle 28"/>
          <p:cNvSpPr/>
          <p:nvPr/>
        </p:nvSpPr>
        <p:spPr>
          <a:xfrm>
            <a:off x="2018823" y="4021464"/>
            <a:ext cx="772475" cy="665926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Isosceles Triangle 36"/>
          <p:cNvSpPr/>
          <p:nvPr/>
        </p:nvSpPr>
        <p:spPr>
          <a:xfrm rot="10800000">
            <a:off x="1245958" y="4691344"/>
            <a:ext cx="772475" cy="6659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Isosceles Triangle 37"/>
          <p:cNvSpPr/>
          <p:nvPr/>
        </p:nvSpPr>
        <p:spPr>
          <a:xfrm>
            <a:off x="2802734" y="5370406"/>
            <a:ext cx="772475" cy="665926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Isosceles Triangle 38"/>
          <p:cNvSpPr/>
          <p:nvPr/>
        </p:nvSpPr>
        <p:spPr>
          <a:xfrm>
            <a:off x="4368496" y="2679724"/>
            <a:ext cx="772475" cy="665926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Isosceles Triangle 39"/>
          <p:cNvSpPr/>
          <p:nvPr/>
        </p:nvSpPr>
        <p:spPr>
          <a:xfrm rot="10800000">
            <a:off x="2808925" y="2003804"/>
            <a:ext cx="772475" cy="6659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Isosceles Triangle 40"/>
          <p:cNvSpPr/>
          <p:nvPr/>
        </p:nvSpPr>
        <p:spPr>
          <a:xfrm rot="10800000">
            <a:off x="4361261" y="4698964"/>
            <a:ext cx="772475" cy="6659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Hexagon 35"/>
          <p:cNvSpPr/>
          <p:nvPr/>
        </p:nvSpPr>
        <p:spPr>
          <a:xfrm>
            <a:off x="3196197" y="4692098"/>
            <a:ext cx="1554480" cy="1340069"/>
          </a:xfrm>
          <a:prstGeom prst="hexagon">
            <a:avLst>
              <a:gd name="adj" fmla="val 28722"/>
              <a:gd name="vf" fmla="val 11547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TextBox 41"/>
          <p:cNvSpPr txBox="1"/>
          <p:nvPr/>
        </p:nvSpPr>
        <p:spPr>
          <a:xfrm>
            <a:off x="6533590" y="1852613"/>
            <a:ext cx="4820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/>
              <a:t>Building </a:t>
            </a:r>
            <a:r>
              <a:rPr lang="fi-FI" sz="2400" b="1" err="1"/>
              <a:t>Block</a:t>
            </a:r>
            <a:endParaRPr lang="fi-FI" sz="2400" b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400" err="1"/>
              <a:t>Hexagons</a:t>
            </a:r>
            <a:endParaRPr lang="fi-FI" sz="24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400" err="1"/>
              <a:t>Triangles</a:t>
            </a:r>
            <a:endParaRPr lang="fi-FI" sz="2400"/>
          </a:p>
        </p:txBody>
      </p:sp>
      <p:sp>
        <p:nvSpPr>
          <p:cNvPr id="43" name="Rectangle 42"/>
          <p:cNvSpPr/>
          <p:nvPr/>
        </p:nvSpPr>
        <p:spPr>
          <a:xfrm>
            <a:off x="6533590" y="3347320"/>
            <a:ext cx="49630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err="1"/>
              <a:t>Features</a:t>
            </a:r>
            <a:endParaRPr lang="fi-FI" sz="2400" b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400"/>
              <a:t>6 </a:t>
            </a:r>
            <a:r>
              <a:rPr lang="fi-FI" sz="2400" err="1"/>
              <a:t>triangles</a:t>
            </a:r>
            <a:r>
              <a:rPr lang="fi-FI" sz="2400"/>
              <a:t> </a:t>
            </a:r>
            <a:r>
              <a:rPr lang="fi-FI" sz="2400" err="1"/>
              <a:t>surround</a:t>
            </a:r>
            <a:r>
              <a:rPr lang="fi-FI" sz="2400"/>
              <a:t> 1 </a:t>
            </a:r>
            <a:r>
              <a:rPr lang="fi-FI" sz="2400" err="1"/>
              <a:t>hexagon</a:t>
            </a:r>
            <a:endParaRPr lang="fi-FI" sz="24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400"/>
              <a:t>3 </a:t>
            </a:r>
            <a:r>
              <a:rPr lang="fi-FI" sz="2400" err="1"/>
              <a:t>hexagons</a:t>
            </a:r>
            <a:r>
              <a:rPr lang="fi-FI" sz="2400"/>
              <a:t> </a:t>
            </a:r>
            <a:r>
              <a:rPr lang="fi-FI" sz="2400" err="1"/>
              <a:t>surround</a:t>
            </a:r>
            <a:r>
              <a:rPr lang="fi-FI" sz="2400"/>
              <a:t> 1 </a:t>
            </a:r>
            <a:r>
              <a:rPr lang="fi-FI" sz="2400" err="1"/>
              <a:t>triangle</a:t>
            </a:r>
            <a:endParaRPr lang="fi-FI" sz="24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400"/>
              <a:t>2 </a:t>
            </a:r>
            <a:r>
              <a:rPr lang="fi-FI" sz="2400" err="1"/>
              <a:t>types</a:t>
            </a:r>
            <a:r>
              <a:rPr lang="fi-FI" sz="2400"/>
              <a:t> of </a:t>
            </a:r>
            <a:r>
              <a:rPr lang="fi-FI" sz="2400" err="1"/>
              <a:t>triangle</a:t>
            </a:r>
            <a:r>
              <a:rPr lang="fi-FI" sz="2400"/>
              <a:t> </a:t>
            </a:r>
          </a:p>
        </p:txBody>
      </p:sp>
      <p:sp>
        <p:nvSpPr>
          <p:cNvPr id="31" name="Isosceles Triangle 30"/>
          <p:cNvSpPr/>
          <p:nvPr/>
        </p:nvSpPr>
        <p:spPr>
          <a:xfrm>
            <a:off x="2795425" y="2677461"/>
            <a:ext cx="772475" cy="665926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Isosceles Triangle 33"/>
          <p:cNvSpPr/>
          <p:nvPr/>
        </p:nvSpPr>
        <p:spPr>
          <a:xfrm rot="10800000">
            <a:off x="2014417" y="3351103"/>
            <a:ext cx="772475" cy="6659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" name="Isosceles Triangle 43"/>
          <p:cNvSpPr/>
          <p:nvPr/>
        </p:nvSpPr>
        <p:spPr>
          <a:xfrm>
            <a:off x="3579417" y="4024921"/>
            <a:ext cx="772475" cy="665926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" name="Isosceles Triangle 44"/>
          <p:cNvSpPr/>
          <p:nvPr/>
        </p:nvSpPr>
        <p:spPr>
          <a:xfrm rot="10800000">
            <a:off x="2808114" y="4692517"/>
            <a:ext cx="772475" cy="6659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Isosceles Triangle 45"/>
          <p:cNvSpPr/>
          <p:nvPr/>
        </p:nvSpPr>
        <p:spPr>
          <a:xfrm rot="10800000">
            <a:off x="3578771" y="3350776"/>
            <a:ext cx="772475" cy="6659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Isosceles Triangle 46"/>
          <p:cNvSpPr/>
          <p:nvPr/>
        </p:nvSpPr>
        <p:spPr>
          <a:xfrm>
            <a:off x="2011036" y="4021464"/>
            <a:ext cx="772475" cy="665926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6" name="Group 5"/>
          <p:cNvGrpSpPr/>
          <p:nvPr/>
        </p:nvGrpSpPr>
        <p:grpSpPr>
          <a:xfrm>
            <a:off x="850657" y="2010706"/>
            <a:ext cx="4676628" cy="4031699"/>
            <a:chOff x="2645108" y="1349699"/>
            <a:chExt cx="4676628" cy="4031699"/>
          </a:xfrm>
        </p:grpSpPr>
        <p:sp>
          <p:nvSpPr>
            <p:cNvPr id="53" name="Isosceles Triangle 52"/>
            <p:cNvSpPr/>
            <p:nvPr/>
          </p:nvSpPr>
          <p:spPr>
            <a:xfrm>
              <a:off x="3035720" y="2024464"/>
              <a:ext cx="772475" cy="665926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4" name="Hexagon 53"/>
            <p:cNvSpPr/>
            <p:nvPr/>
          </p:nvSpPr>
          <p:spPr>
            <a:xfrm>
              <a:off x="5767256" y="2690426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5" name="Hexagon 54"/>
            <p:cNvSpPr/>
            <p:nvPr/>
          </p:nvSpPr>
          <p:spPr>
            <a:xfrm>
              <a:off x="2645108" y="2691734"/>
              <a:ext cx="1554480" cy="1340069"/>
            </a:xfrm>
            <a:prstGeom prst="hexagon">
              <a:avLst>
                <a:gd name="adj" fmla="val 29342"/>
                <a:gd name="vf" fmla="val 11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6" name="Hexagon 55"/>
            <p:cNvSpPr/>
            <p:nvPr/>
          </p:nvSpPr>
          <p:spPr>
            <a:xfrm>
              <a:off x="3425204" y="1352318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7" name="Hexagon 56"/>
            <p:cNvSpPr/>
            <p:nvPr/>
          </p:nvSpPr>
          <p:spPr>
            <a:xfrm>
              <a:off x="4208399" y="2694066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8" name="Hexagon 57"/>
            <p:cNvSpPr/>
            <p:nvPr/>
          </p:nvSpPr>
          <p:spPr>
            <a:xfrm>
              <a:off x="4989365" y="1349699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9" name="Isosceles Triangle 58"/>
            <p:cNvSpPr/>
            <p:nvPr/>
          </p:nvSpPr>
          <p:spPr>
            <a:xfrm>
              <a:off x="4597737" y="2022527"/>
              <a:ext cx="772475" cy="665926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0" name="Hexagon 59"/>
            <p:cNvSpPr/>
            <p:nvPr/>
          </p:nvSpPr>
          <p:spPr>
            <a:xfrm>
              <a:off x="3424252" y="4041329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1" name="Isosceles Triangle 60"/>
            <p:cNvSpPr/>
            <p:nvPr/>
          </p:nvSpPr>
          <p:spPr>
            <a:xfrm rot="10800000">
              <a:off x="3816729" y="2696169"/>
              <a:ext cx="772475" cy="66592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2" name="Isosceles Triangle 61"/>
            <p:cNvSpPr/>
            <p:nvPr/>
          </p:nvSpPr>
          <p:spPr>
            <a:xfrm>
              <a:off x="5381729" y="3369987"/>
              <a:ext cx="772475" cy="665926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3" name="Isosceles Triangle 62"/>
            <p:cNvSpPr/>
            <p:nvPr/>
          </p:nvSpPr>
          <p:spPr>
            <a:xfrm rot="10800000">
              <a:off x="4592496" y="4037583"/>
              <a:ext cx="772475" cy="66592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4" name="Isosceles Triangle 63"/>
            <p:cNvSpPr/>
            <p:nvPr/>
          </p:nvSpPr>
          <p:spPr>
            <a:xfrm rot="10800000">
              <a:off x="5381083" y="2695842"/>
              <a:ext cx="772475" cy="66592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5" name="Isosceles Triangle 64"/>
            <p:cNvSpPr/>
            <p:nvPr/>
          </p:nvSpPr>
          <p:spPr>
            <a:xfrm>
              <a:off x="3813348" y="3366530"/>
              <a:ext cx="772475" cy="665926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6" name="Isosceles Triangle 65"/>
            <p:cNvSpPr/>
            <p:nvPr/>
          </p:nvSpPr>
          <p:spPr>
            <a:xfrm rot="10800000">
              <a:off x="3040483" y="4036410"/>
              <a:ext cx="772475" cy="665926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7" name="Isosceles Triangle 66"/>
            <p:cNvSpPr/>
            <p:nvPr/>
          </p:nvSpPr>
          <p:spPr>
            <a:xfrm>
              <a:off x="4597259" y="4715472"/>
              <a:ext cx="772475" cy="665926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8" name="Isosceles Triangle 67"/>
            <p:cNvSpPr/>
            <p:nvPr/>
          </p:nvSpPr>
          <p:spPr>
            <a:xfrm>
              <a:off x="6163021" y="2024790"/>
              <a:ext cx="772475" cy="665926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9" name="Isosceles Triangle 68"/>
            <p:cNvSpPr/>
            <p:nvPr/>
          </p:nvSpPr>
          <p:spPr>
            <a:xfrm rot="10800000">
              <a:off x="4594485" y="1357835"/>
              <a:ext cx="772475" cy="665926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0" name="Isosceles Triangle 69"/>
            <p:cNvSpPr/>
            <p:nvPr/>
          </p:nvSpPr>
          <p:spPr>
            <a:xfrm rot="10800000">
              <a:off x="6155786" y="4044030"/>
              <a:ext cx="772475" cy="665926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1" name="Hexagon 70"/>
            <p:cNvSpPr/>
            <p:nvPr/>
          </p:nvSpPr>
          <p:spPr>
            <a:xfrm>
              <a:off x="4990722" y="4037164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2" name="Isosceles Triangle 71"/>
            <p:cNvSpPr/>
            <p:nvPr/>
          </p:nvSpPr>
          <p:spPr>
            <a:xfrm>
              <a:off x="4589950" y="2022527"/>
              <a:ext cx="772475" cy="665926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3" name="Isosceles Triangle 72"/>
            <p:cNvSpPr/>
            <p:nvPr/>
          </p:nvSpPr>
          <p:spPr>
            <a:xfrm rot="10800000">
              <a:off x="3808942" y="2696169"/>
              <a:ext cx="772475" cy="665926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4" name="Isosceles Triangle 73"/>
            <p:cNvSpPr/>
            <p:nvPr/>
          </p:nvSpPr>
          <p:spPr>
            <a:xfrm>
              <a:off x="5373942" y="3369987"/>
              <a:ext cx="772475" cy="665926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5" name="Isosceles Triangle 74"/>
            <p:cNvSpPr/>
            <p:nvPr/>
          </p:nvSpPr>
          <p:spPr>
            <a:xfrm rot="10800000">
              <a:off x="4593674" y="4037583"/>
              <a:ext cx="772475" cy="665926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6" name="Isosceles Triangle 75"/>
            <p:cNvSpPr/>
            <p:nvPr/>
          </p:nvSpPr>
          <p:spPr>
            <a:xfrm rot="10800000">
              <a:off x="5373296" y="2695842"/>
              <a:ext cx="772475" cy="665926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7" name="Isosceles Triangle 76"/>
            <p:cNvSpPr/>
            <p:nvPr/>
          </p:nvSpPr>
          <p:spPr>
            <a:xfrm>
              <a:off x="3805561" y="3366530"/>
              <a:ext cx="772475" cy="665926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850509" y="1999544"/>
            <a:ext cx="4676628" cy="4031699"/>
            <a:chOff x="2645108" y="1349699"/>
            <a:chExt cx="4676628" cy="4031699"/>
          </a:xfrm>
        </p:grpSpPr>
        <p:sp>
          <p:nvSpPr>
            <p:cNvPr id="79" name="Isosceles Triangle 78"/>
            <p:cNvSpPr/>
            <p:nvPr/>
          </p:nvSpPr>
          <p:spPr>
            <a:xfrm>
              <a:off x="3035720" y="2024464"/>
              <a:ext cx="772475" cy="665926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0" name="Hexagon 79"/>
            <p:cNvSpPr/>
            <p:nvPr/>
          </p:nvSpPr>
          <p:spPr>
            <a:xfrm>
              <a:off x="5767256" y="2690426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1" name="Hexagon 80"/>
            <p:cNvSpPr/>
            <p:nvPr/>
          </p:nvSpPr>
          <p:spPr>
            <a:xfrm>
              <a:off x="2645108" y="2691734"/>
              <a:ext cx="1554480" cy="1340069"/>
            </a:xfrm>
            <a:prstGeom prst="hexagon">
              <a:avLst>
                <a:gd name="adj" fmla="val 29342"/>
                <a:gd name="vf" fmla="val 11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2" name="Hexagon 81"/>
            <p:cNvSpPr/>
            <p:nvPr/>
          </p:nvSpPr>
          <p:spPr>
            <a:xfrm>
              <a:off x="3425204" y="1352318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08399" y="2694066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4" name="Hexagon 83"/>
            <p:cNvSpPr/>
            <p:nvPr/>
          </p:nvSpPr>
          <p:spPr>
            <a:xfrm>
              <a:off x="4989365" y="1349699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5" name="Isosceles Triangle 84"/>
            <p:cNvSpPr/>
            <p:nvPr/>
          </p:nvSpPr>
          <p:spPr>
            <a:xfrm>
              <a:off x="4597737" y="2022527"/>
              <a:ext cx="772475" cy="665926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6" name="Hexagon 85"/>
            <p:cNvSpPr/>
            <p:nvPr/>
          </p:nvSpPr>
          <p:spPr>
            <a:xfrm>
              <a:off x="3424252" y="4041329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7" name="Isosceles Triangle 86"/>
            <p:cNvSpPr/>
            <p:nvPr/>
          </p:nvSpPr>
          <p:spPr>
            <a:xfrm rot="10800000">
              <a:off x="3816729" y="2696169"/>
              <a:ext cx="772475" cy="66592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8" name="Isosceles Triangle 87"/>
            <p:cNvSpPr/>
            <p:nvPr/>
          </p:nvSpPr>
          <p:spPr>
            <a:xfrm>
              <a:off x="5381729" y="3369987"/>
              <a:ext cx="772475" cy="665926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9" name="Isosceles Triangle 88"/>
            <p:cNvSpPr/>
            <p:nvPr/>
          </p:nvSpPr>
          <p:spPr>
            <a:xfrm rot="10800000">
              <a:off x="4592496" y="4037583"/>
              <a:ext cx="772475" cy="66592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0" name="Isosceles Triangle 89"/>
            <p:cNvSpPr/>
            <p:nvPr/>
          </p:nvSpPr>
          <p:spPr>
            <a:xfrm rot="10800000">
              <a:off x="5381083" y="2695842"/>
              <a:ext cx="772475" cy="66592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1" name="Isosceles Triangle 90"/>
            <p:cNvSpPr/>
            <p:nvPr/>
          </p:nvSpPr>
          <p:spPr>
            <a:xfrm>
              <a:off x="3813348" y="3366530"/>
              <a:ext cx="772475" cy="665926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2" name="Isosceles Triangle 91"/>
            <p:cNvSpPr/>
            <p:nvPr/>
          </p:nvSpPr>
          <p:spPr>
            <a:xfrm rot="10800000">
              <a:off x="3040483" y="4036410"/>
              <a:ext cx="772475" cy="665926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3" name="Isosceles Triangle 92"/>
            <p:cNvSpPr/>
            <p:nvPr/>
          </p:nvSpPr>
          <p:spPr>
            <a:xfrm>
              <a:off x="4597259" y="4715472"/>
              <a:ext cx="772475" cy="665926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4" name="Isosceles Triangle 93"/>
            <p:cNvSpPr/>
            <p:nvPr/>
          </p:nvSpPr>
          <p:spPr>
            <a:xfrm>
              <a:off x="6163021" y="2024790"/>
              <a:ext cx="772475" cy="665926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5" name="Isosceles Triangle 94"/>
            <p:cNvSpPr/>
            <p:nvPr/>
          </p:nvSpPr>
          <p:spPr>
            <a:xfrm rot="10800000">
              <a:off x="4594485" y="1357835"/>
              <a:ext cx="772475" cy="665926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6" name="Isosceles Triangle 95"/>
            <p:cNvSpPr/>
            <p:nvPr/>
          </p:nvSpPr>
          <p:spPr>
            <a:xfrm rot="10800000">
              <a:off x="6155786" y="4044030"/>
              <a:ext cx="772475" cy="665926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7" name="Hexagon 96"/>
            <p:cNvSpPr/>
            <p:nvPr/>
          </p:nvSpPr>
          <p:spPr>
            <a:xfrm>
              <a:off x="4990722" y="4037164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8" name="Isosceles Triangle 97"/>
            <p:cNvSpPr/>
            <p:nvPr/>
          </p:nvSpPr>
          <p:spPr>
            <a:xfrm>
              <a:off x="4589950" y="2022527"/>
              <a:ext cx="772475" cy="665926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9" name="Isosceles Triangle 98"/>
            <p:cNvSpPr/>
            <p:nvPr/>
          </p:nvSpPr>
          <p:spPr>
            <a:xfrm rot="10800000">
              <a:off x="3808942" y="2696169"/>
              <a:ext cx="772475" cy="665926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0" name="Isosceles Triangle 99"/>
            <p:cNvSpPr/>
            <p:nvPr/>
          </p:nvSpPr>
          <p:spPr>
            <a:xfrm>
              <a:off x="5373942" y="3369987"/>
              <a:ext cx="772475" cy="665926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1" name="Isosceles Triangle 100"/>
            <p:cNvSpPr/>
            <p:nvPr/>
          </p:nvSpPr>
          <p:spPr>
            <a:xfrm rot="10800000">
              <a:off x="4593674" y="4037583"/>
              <a:ext cx="772475" cy="665926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2" name="Isosceles Triangle 101"/>
            <p:cNvSpPr/>
            <p:nvPr/>
          </p:nvSpPr>
          <p:spPr>
            <a:xfrm rot="10800000">
              <a:off x="5373296" y="2695842"/>
              <a:ext cx="772475" cy="665926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3" name="Isosceles Triangle 102"/>
            <p:cNvSpPr/>
            <p:nvPr/>
          </p:nvSpPr>
          <p:spPr>
            <a:xfrm>
              <a:off x="3805561" y="3366530"/>
              <a:ext cx="772475" cy="665926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57809" y="1998155"/>
            <a:ext cx="4676628" cy="4033088"/>
            <a:chOff x="2645108" y="1348310"/>
            <a:chExt cx="4676628" cy="4033088"/>
          </a:xfrm>
        </p:grpSpPr>
        <p:sp>
          <p:nvSpPr>
            <p:cNvPr id="105" name="Isosceles Triangle 104"/>
            <p:cNvSpPr/>
            <p:nvPr/>
          </p:nvSpPr>
          <p:spPr>
            <a:xfrm>
              <a:off x="3035720" y="2024464"/>
              <a:ext cx="772475" cy="665926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6" name="Hexagon 105"/>
            <p:cNvSpPr/>
            <p:nvPr/>
          </p:nvSpPr>
          <p:spPr>
            <a:xfrm>
              <a:off x="5767256" y="2690426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7" name="Hexagon 106"/>
            <p:cNvSpPr/>
            <p:nvPr/>
          </p:nvSpPr>
          <p:spPr>
            <a:xfrm>
              <a:off x="2645108" y="2691734"/>
              <a:ext cx="1554480" cy="1340069"/>
            </a:xfrm>
            <a:prstGeom prst="hexagon">
              <a:avLst>
                <a:gd name="adj" fmla="val 29342"/>
                <a:gd name="vf" fmla="val 11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8" name="Hexagon 107"/>
            <p:cNvSpPr/>
            <p:nvPr/>
          </p:nvSpPr>
          <p:spPr>
            <a:xfrm>
              <a:off x="3425204" y="1352318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9" name="Hexagon 108"/>
            <p:cNvSpPr/>
            <p:nvPr/>
          </p:nvSpPr>
          <p:spPr>
            <a:xfrm>
              <a:off x="4208399" y="2694066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0" name="Hexagon 109"/>
            <p:cNvSpPr/>
            <p:nvPr/>
          </p:nvSpPr>
          <p:spPr>
            <a:xfrm>
              <a:off x="4989365" y="1349699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1" name="Isosceles Triangle 110"/>
            <p:cNvSpPr/>
            <p:nvPr/>
          </p:nvSpPr>
          <p:spPr>
            <a:xfrm>
              <a:off x="4597737" y="2022527"/>
              <a:ext cx="772475" cy="665926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2" name="Hexagon 111"/>
            <p:cNvSpPr/>
            <p:nvPr/>
          </p:nvSpPr>
          <p:spPr>
            <a:xfrm>
              <a:off x="3424252" y="4041329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3" name="Isosceles Triangle 112"/>
            <p:cNvSpPr/>
            <p:nvPr/>
          </p:nvSpPr>
          <p:spPr>
            <a:xfrm rot="10800000">
              <a:off x="3816729" y="2696169"/>
              <a:ext cx="772475" cy="66592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4" name="Isosceles Triangle 113"/>
            <p:cNvSpPr/>
            <p:nvPr/>
          </p:nvSpPr>
          <p:spPr>
            <a:xfrm>
              <a:off x="5381729" y="3369987"/>
              <a:ext cx="772475" cy="665926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5" name="Isosceles Triangle 114"/>
            <p:cNvSpPr/>
            <p:nvPr/>
          </p:nvSpPr>
          <p:spPr>
            <a:xfrm rot="10800000">
              <a:off x="4592496" y="4037583"/>
              <a:ext cx="772475" cy="66592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6" name="Isosceles Triangle 115"/>
            <p:cNvSpPr/>
            <p:nvPr/>
          </p:nvSpPr>
          <p:spPr>
            <a:xfrm rot="10800000">
              <a:off x="5381083" y="2695842"/>
              <a:ext cx="772475" cy="66592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7" name="Isosceles Triangle 116"/>
            <p:cNvSpPr/>
            <p:nvPr/>
          </p:nvSpPr>
          <p:spPr>
            <a:xfrm>
              <a:off x="3813348" y="3366530"/>
              <a:ext cx="772475" cy="665926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8" name="Isosceles Triangle 117"/>
            <p:cNvSpPr/>
            <p:nvPr/>
          </p:nvSpPr>
          <p:spPr>
            <a:xfrm rot="10800000">
              <a:off x="3040483" y="4036410"/>
              <a:ext cx="772475" cy="665926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9" name="Isosceles Triangle 118"/>
            <p:cNvSpPr/>
            <p:nvPr/>
          </p:nvSpPr>
          <p:spPr>
            <a:xfrm>
              <a:off x="4597259" y="4715472"/>
              <a:ext cx="772475" cy="665926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0" name="Isosceles Triangle 119"/>
            <p:cNvSpPr/>
            <p:nvPr/>
          </p:nvSpPr>
          <p:spPr>
            <a:xfrm>
              <a:off x="6163021" y="2024790"/>
              <a:ext cx="772475" cy="665926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1" name="Isosceles Triangle 120"/>
            <p:cNvSpPr/>
            <p:nvPr/>
          </p:nvSpPr>
          <p:spPr>
            <a:xfrm rot="10800000">
              <a:off x="4594485" y="1348310"/>
              <a:ext cx="772475" cy="665926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2" name="Isosceles Triangle 121"/>
            <p:cNvSpPr/>
            <p:nvPr/>
          </p:nvSpPr>
          <p:spPr>
            <a:xfrm rot="10800000">
              <a:off x="6155786" y="4034505"/>
              <a:ext cx="772475" cy="665926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3" name="Hexagon 122"/>
            <p:cNvSpPr/>
            <p:nvPr/>
          </p:nvSpPr>
          <p:spPr>
            <a:xfrm>
              <a:off x="4990722" y="4037164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4" name="Isosceles Triangle 123"/>
            <p:cNvSpPr/>
            <p:nvPr/>
          </p:nvSpPr>
          <p:spPr>
            <a:xfrm>
              <a:off x="4589950" y="2022527"/>
              <a:ext cx="772475" cy="665926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5" name="Isosceles Triangle 124"/>
            <p:cNvSpPr/>
            <p:nvPr/>
          </p:nvSpPr>
          <p:spPr>
            <a:xfrm rot="10800000">
              <a:off x="3808942" y="2696169"/>
              <a:ext cx="772475" cy="665926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6" name="Isosceles Triangle 125"/>
            <p:cNvSpPr/>
            <p:nvPr/>
          </p:nvSpPr>
          <p:spPr>
            <a:xfrm>
              <a:off x="5373942" y="3369987"/>
              <a:ext cx="772475" cy="665926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7" name="Isosceles Triangle 126"/>
            <p:cNvSpPr/>
            <p:nvPr/>
          </p:nvSpPr>
          <p:spPr>
            <a:xfrm rot="10800000">
              <a:off x="4593674" y="4037583"/>
              <a:ext cx="772475" cy="665926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8" name="Isosceles Triangle 127"/>
            <p:cNvSpPr/>
            <p:nvPr/>
          </p:nvSpPr>
          <p:spPr>
            <a:xfrm rot="10800000">
              <a:off x="5373296" y="2695842"/>
              <a:ext cx="772475" cy="665926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9" name="Isosceles Triangle 128"/>
            <p:cNvSpPr/>
            <p:nvPr/>
          </p:nvSpPr>
          <p:spPr>
            <a:xfrm>
              <a:off x="3805561" y="3366530"/>
              <a:ext cx="772475" cy="665926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54073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65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9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1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4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65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8" grpId="0" animBg="1"/>
      <p:bldP spid="20" grpId="0" animBg="1"/>
      <p:bldP spid="25" grpId="0" animBg="1"/>
      <p:bldP spid="26" grpId="0" animBg="1"/>
      <p:bldP spid="28" grpId="0" animBg="1"/>
      <p:bldP spid="27" grpId="0" animBg="1"/>
      <p:bldP spid="30" grpId="0" animBg="1"/>
      <p:bldP spid="32" grpId="0" animBg="1"/>
      <p:bldP spid="33" grpId="0" animBg="1"/>
      <p:bldP spid="35" grpId="0" animBg="1"/>
      <p:bldP spid="29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36" grpId="0" animBg="1"/>
      <p:bldP spid="42" grpId="0"/>
      <p:bldP spid="43" grpId="0"/>
      <p:bldP spid="31" grpId="0" animBg="1"/>
      <p:bldP spid="34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Neighborhood</a:t>
            </a:r>
            <a:r>
              <a:rPr lang="fi-FI"/>
              <a:t> in </a:t>
            </a:r>
            <a:r>
              <a:rPr lang="fi-FI" err="1"/>
              <a:t>trihexagonal</a:t>
            </a:r>
            <a:r>
              <a:rPr lang="fi-FI"/>
              <a:t> </a:t>
            </a:r>
            <a:r>
              <a:rPr lang="fi-FI" err="1"/>
              <a:t>tiling</a:t>
            </a:r>
            <a:r>
              <a:rPr lang="fi-FI"/>
              <a:t> (</a:t>
            </a:r>
            <a:r>
              <a:rPr lang="fi-FI" err="1"/>
              <a:t>Hexagon</a:t>
            </a:r>
            <a:r>
              <a:rPr lang="fi-FI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642D-5899-47A4-8705-57C2F5539C5B}" type="datetime1">
              <a:rPr lang="fi-FI" smtClean="0"/>
              <a:t>14.2.2019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C248-3CE2-4F1C-8D32-A4D2396CDE9D}" type="slidenum">
              <a:rPr lang="fi-FI" smtClean="0"/>
              <a:t>9</a:t>
            </a:fld>
            <a:endParaRPr lang="fi-FI"/>
          </a:p>
        </p:txBody>
      </p:sp>
      <p:sp>
        <p:nvSpPr>
          <p:cNvPr id="21" name="Isosceles Triangle 20"/>
          <p:cNvSpPr/>
          <p:nvPr/>
        </p:nvSpPr>
        <p:spPr>
          <a:xfrm>
            <a:off x="1241195" y="2679398"/>
            <a:ext cx="772475" cy="665926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Hexagon 21"/>
          <p:cNvSpPr/>
          <p:nvPr/>
        </p:nvSpPr>
        <p:spPr>
          <a:xfrm>
            <a:off x="3972731" y="3345360"/>
            <a:ext cx="1554480" cy="1340069"/>
          </a:xfrm>
          <a:prstGeom prst="hexagon">
            <a:avLst>
              <a:gd name="adj" fmla="val 28722"/>
              <a:gd name="vf" fmla="val 11547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Hexagon 22"/>
          <p:cNvSpPr/>
          <p:nvPr/>
        </p:nvSpPr>
        <p:spPr>
          <a:xfrm>
            <a:off x="850583" y="3346668"/>
            <a:ext cx="1554480" cy="1340069"/>
          </a:xfrm>
          <a:prstGeom prst="hexagon">
            <a:avLst>
              <a:gd name="adj" fmla="val 29342"/>
              <a:gd name="vf" fmla="val 11547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Hexagon 23"/>
          <p:cNvSpPr/>
          <p:nvPr/>
        </p:nvSpPr>
        <p:spPr>
          <a:xfrm>
            <a:off x="1630679" y="2007252"/>
            <a:ext cx="1554480" cy="1340069"/>
          </a:xfrm>
          <a:prstGeom prst="hexagon">
            <a:avLst>
              <a:gd name="adj" fmla="val 28722"/>
              <a:gd name="vf" fmla="val 11547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Hexagon 24"/>
          <p:cNvSpPr/>
          <p:nvPr/>
        </p:nvSpPr>
        <p:spPr>
          <a:xfrm>
            <a:off x="2413874" y="3349000"/>
            <a:ext cx="1554480" cy="1340069"/>
          </a:xfrm>
          <a:prstGeom prst="hexagon">
            <a:avLst>
              <a:gd name="adj" fmla="val 28722"/>
              <a:gd name="vf" fmla="val 11547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Hexagon 25"/>
          <p:cNvSpPr/>
          <p:nvPr/>
        </p:nvSpPr>
        <p:spPr>
          <a:xfrm>
            <a:off x="3194840" y="2004633"/>
            <a:ext cx="1554480" cy="1340069"/>
          </a:xfrm>
          <a:prstGeom prst="hexagon">
            <a:avLst>
              <a:gd name="adj" fmla="val 28722"/>
              <a:gd name="vf" fmla="val 11547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Isosceles Triangle 26"/>
          <p:cNvSpPr/>
          <p:nvPr/>
        </p:nvSpPr>
        <p:spPr>
          <a:xfrm>
            <a:off x="2803212" y="2677461"/>
            <a:ext cx="772475" cy="665926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Hexagon 27"/>
          <p:cNvSpPr/>
          <p:nvPr/>
        </p:nvSpPr>
        <p:spPr>
          <a:xfrm>
            <a:off x="1629727" y="4696263"/>
            <a:ext cx="1554480" cy="1340069"/>
          </a:xfrm>
          <a:prstGeom prst="hexagon">
            <a:avLst>
              <a:gd name="adj" fmla="val 28722"/>
              <a:gd name="vf" fmla="val 11547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Isosceles Triangle 28"/>
          <p:cNvSpPr/>
          <p:nvPr/>
        </p:nvSpPr>
        <p:spPr>
          <a:xfrm rot="10800000">
            <a:off x="2022204" y="3351103"/>
            <a:ext cx="772475" cy="665926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Isosceles Triangle 29"/>
          <p:cNvSpPr/>
          <p:nvPr/>
        </p:nvSpPr>
        <p:spPr>
          <a:xfrm>
            <a:off x="3587204" y="4024921"/>
            <a:ext cx="772475" cy="665926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Isosceles Triangle 30"/>
          <p:cNvSpPr/>
          <p:nvPr/>
        </p:nvSpPr>
        <p:spPr>
          <a:xfrm rot="10800000">
            <a:off x="2797971" y="4692517"/>
            <a:ext cx="772475" cy="665926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Isosceles Triangle 31"/>
          <p:cNvSpPr/>
          <p:nvPr/>
        </p:nvSpPr>
        <p:spPr>
          <a:xfrm rot="10800000">
            <a:off x="3586558" y="3350776"/>
            <a:ext cx="772475" cy="665926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Isosceles Triangle 32"/>
          <p:cNvSpPr/>
          <p:nvPr/>
        </p:nvSpPr>
        <p:spPr>
          <a:xfrm>
            <a:off x="2018823" y="4021464"/>
            <a:ext cx="772475" cy="665926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Isosceles Triangle 33"/>
          <p:cNvSpPr/>
          <p:nvPr/>
        </p:nvSpPr>
        <p:spPr>
          <a:xfrm rot="10800000">
            <a:off x="1245958" y="4691344"/>
            <a:ext cx="772475" cy="665926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Isosceles Triangle 34"/>
          <p:cNvSpPr/>
          <p:nvPr/>
        </p:nvSpPr>
        <p:spPr>
          <a:xfrm>
            <a:off x="2802734" y="5370406"/>
            <a:ext cx="772475" cy="665926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Isosceles Triangle 35"/>
          <p:cNvSpPr/>
          <p:nvPr/>
        </p:nvSpPr>
        <p:spPr>
          <a:xfrm>
            <a:off x="4368496" y="2679724"/>
            <a:ext cx="772475" cy="665926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Isosceles Triangle 36"/>
          <p:cNvSpPr/>
          <p:nvPr/>
        </p:nvSpPr>
        <p:spPr>
          <a:xfrm rot="10800000">
            <a:off x="2797495" y="2003804"/>
            <a:ext cx="772475" cy="665926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Isosceles Triangle 37"/>
          <p:cNvSpPr/>
          <p:nvPr/>
        </p:nvSpPr>
        <p:spPr>
          <a:xfrm rot="10800000">
            <a:off x="4361261" y="4698964"/>
            <a:ext cx="772475" cy="665926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Hexagon 38"/>
          <p:cNvSpPr/>
          <p:nvPr/>
        </p:nvSpPr>
        <p:spPr>
          <a:xfrm>
            <a:off x="3196197" y="4692098"/>
            <a:ext cx="1554480" cy="1340069"/>
          </a:xfrm>
          <a:prstGeom prst="hexagon">
            <a:avLst>
              <a:gd name="adj" fmla="val 28722"/>
              <a:gd name="vf" fmla="val 11547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Hexagon 39"/>
          <p:cNvSpPr/>
          <p:nvPr/>
        </p:nvSpPr>
        <p:spPr>
          <a:xfrm>
            <a:off x="2413874" y="3348513"/>
            <a:ext cx="1554480" cy="1340069"/>
          </a:xfrm>
          <a:prstGeom prst="hexagon">
            <a:avLst>
              <a:gd name="adj" fmla="val 28722"/>
              <a:gd name="vf" fmla="val 11547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7" name="Group 6"/>
          <p:cNvGrpSpPr/>
          <p:nvPr/>
        </p:nvGrpSpPr>
        <p:grpSpPr>
          <a:xfrm>
            <a:off x="2025692" y="3357224"/>
            <a:ext cx="2336829" cy="2007667"/>
            <a:chOff x="2021160" y="3350776"/>
            <a:chExt cx="2336829" cy="2007667"/>
          </a:xfrm>
          <a:solidFill>
            <a:srgbClr val="FFFF00"/>
          </a:solidFill>
        </p:grpSpPr>
        <p:sp>
          <p:nvSpPr>
            <p:cNvPr id="42" name="Isosceles Triangle 41"/>
            <p:cNvSpPr/>
            <p:nvPr/>
          </p:nvSpPr>
          <p:spPr>
            <a:xfrm rot="10800000">
              <a:off x="2021160" y="3351103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4" name="Isosceles Triangle 43"/>
            <p:cNvSpPr/>
            <p:nvPr/>
          </p:nvSpPr>
          <p:spPr>
            <a:xfrm rot="10800000">
              <a:off x="2796927" y="4692517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5" name="Isosceles Triangle 44"/>
            <p:cNvSpPr/>
            <p:nvPr/>
          </p:nvSpPr>
          <p:spPr>
            <a:xfrm rot="10800000">
              <a:off x="3585514" y="3350776"/>
              <a:ext cx="772475" cy="66592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24877" y="2673351"/>
            <a:ext cx="2340856" cy="2013386"/>
            <a:chOff x="2017779" y="2677461"/>
            <a:chExt cx="2340856" cy="2013386"/>
          </a:xfrm>
        </p:grpSpPr>
        <p:sp>
          <p:nvSpPr>
            <p:cNvPr id="41" name="Isosceles Triangle 40"/>
            <p:cNvSpPr/>
            <p:nvPr/>
          </p:nvSpPr>
          <p:spPr>
            <a:xfrm>
              <a:off x="2802168" y="2677461"/>
              <a:ext cx="772475" cy="665926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3" name="Isosceles Triangle 42"/>
            <p:cNvSpPr/>
            <p:nvPr/>
          </p:nvSpPr>
          <p:spPr>
            <a:xfrm>
              <a:off x="3586160" y="4024921"/>
              <a:ext cx="772475" cy="665926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6" name="Isosceles Triangle 45"/>
            <p:cNvSpPr/>
            <p:nvPr/>
          </p:nvSpPr>
          <p:spPr>
            <a:xfrm>
              <a:off x="2017779" y="4021464"/>
              <a:ext cx="772475" cy="665926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47165" y="2009433"/>
            <a:ext cx="4676628" cy="4031699"/>
            <a:chOff x="841058" y="2004899"/>
            <a:chExt cx="4676628" cy="4031699"/>
          </a:xfrm>
        </p:grpSpPr>
        <p:sp>
          <p:nvSpPr>
            <p:cNvPr id="47" name="Hexagon 46"/>
            <p:cNvSpPr/>
            <p:nvPr/>
          </p:nvSpPr>
          <p:spPr>
            <a:xfrm>
              <a:off x="3963206" y="3345626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8" name="Hexagon 47"/>
            <p:cNvSpPr/>
            <p:nvPr/>
          </p:nvSpPr>
          <p:spPr>
            <a:xfrm>
              <a:off x="841058" y="3346934"/>
              <a:ext cx="1554480" cy="1340069"/>
            </a:xfrm>
            <a:prstGeom prst="hexagon">
              <a:avLst>
                <a:gd name="adj" fmla="val 29342"/>
                <a:gd name="vf" fmla="val 115470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9" name="Hexagon 48"/>
            <p:cNvSpPr/>
            <p:nvPr/>
          </p:nvSpPr>
          <p:spPr>
            <a:xfrm>
              <a:off x="1621154" y="2007518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0" name="Hexagon 49"/>
            <p:cNvSpPr/>
            <p:nvPr/>
          </p:nvSpPr>
          <p:spPr>
            <a:xfrm>
              <a:off x="3185315" y="2004899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1" name="Hexagon 50"/>
            <p:cNvSpPr/>
            <p:nvPr/>
          </p:nvSpPr>
          <p:spPr>
            <a:xfrm>
              <a:off x="1620202" y="4696529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2" name="Hexagon 51"/>
            <p:cNvSpPr/>
            <p:nvPr/>
          </p:nvSpPr>
          <p:spPr>
            <a:xfrm>
              <a:off x="3186672" y="4692364"/>
              <a:ext cx="1554480" cy="1340069"/>
            </a:xfrm>
            <a:prstGeom prst="hexagon">
              <a:avLst>
                <a:gd name="adj" fmla="val 28722"/>
                <a:gd name="vf" fmla="val 115470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241102" y="3200490"/>
            <a:ext cx="1873754" cy="1670376"/>
            <a:chOff x="2241102" y="3200490"/>
            <a:chExt cx="1873754" cy="1670376"/>
          </a:xfrm>
        </p:grpSpPr>
        <p:sp>
          <p:nvSpPr>
            <p:cNvPr id="55" name="Oval 54"/>
            <p:cNvSpPr/>
            <p:nvPr/>
          </p:nvSpPr>
          <p:spPr>
            <a:xfrm>
              <a:off x="2619140" y="3200490"/>
              <a:ext cx="323850" cy="3238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6" name="Oval 55"/>
            <p:cNvSpPr/>
            <p:nvPr/>
          </p:nvSpPr>
          <p:spPr>
            <a:xfrm>
              <a:off x="2241102" y="3872873"/>
              <a:ext cx="323850" cy="3238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7" name="Oval 56"/>
            <p:cNvSpPr/>
            <p:nvPr/>
          </p:nvSpPr>
          <p:spPr>
            <a:xfrm>
              <a:off x="2629762" y="4536359"/>
              <a:ext cx="323850" cy="3238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8" name="Oval 57"/>
            <p:cNvSpPr/>
            <p:nvPr/>
          </p:nvSpPr>
          <p:spPr>
            <a:xfrm>
              <a:off x="3409500" y="4547016"/>
              <a:ext cx="323850" cy="3238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9" name="Oval 58"/>
            <p:cNvSpPr/>
            <p:nvPr/>
          </p:nvSpPr>
          <p:spPr>
            <a:xfrm>
              <a:off x="3791006" y="3863584"/>
              <a:ext cx="323850" cy="3238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0" name="Oval 59"/>
            <p:cNvSpPr/>
            <p:nvPr/>
          </p:nvSpPr>
          <p:spPr>
            <a:xfrm>
              <a:off x="3389711" y="3207989"/>
              <a:ext cx="323850" cy="3238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7075955" y="1816180"/>
            <a:ext cx="48202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err="1"/>
              <a:t>Neighbors</a:t>
            </a:r>
            <a:endParaRPr lang="fi-FI" sz="3600" b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3600"/>
              <a:t>3 </a:t>
            </a:r>
            <a:r>
              <a:rPr lang="fi-FI" sz="3600" err="1"/>
              <a:t>Triangles</a:t>
            </a:r>
            <a:r>
              <a:rPr lang="fi-FI" sz="3600"/>
              <a:t> (</a:t>
            </a:r>
            <a:r>
              <a:rPr lang="fi-FI" sz="3600" err="1"/>
              <a:t>Type</a:t>
            </a:r>
            <a:r>
              <a:rPr lang="fi-FI" sz="3600"/>
              <a:t> 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3600"/>
              <a:t>3 </a:t>
            </a:r>
            <a:r>
              <a:rPr lang="fi-FI" sz="3600" err="1"/>
              <a:t>Triangles</a:t>
            </a:r>
            <a:r>
              <a:rPr lang="fi-FI" sz="3600"/>
              <a:t> (</a:t>
            </a:r>
            <a:r>
              <a:rPr lang="fi-FI" sz="3600" err="1"/>
              <a:t>Type</a:t>
            </a:r>
            <a:r>
              <a:rPr lang="fi-FI" sz="3600"/>
              <a:t> 2)</a:t>
            </a:r>
          </a:p>
          <a:p>
            <a:endParaRPr lang="fi-FI" sz="3600"/>
          </a:p>
          <a:p>
            <a:r>
              <a:rPr lang="fi-FI" sz="3600" b="1" err="1"/>
              <a:t>Semi-neighbors</a:t>
            </a:r>
            <a:endParaRPr lang="fi-FI" sz="3600" b="1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3600"/>
              <a:t>6 </a:t>
            </a:r>
            <a:r>
              <a:rPr lang="fi-FI" sz="3600" err="1"/>
              <a:t>Hexagons</a:t>
            </a:r>
            <a:endParaRPr lang="fi-FI" sz="3600"/>
          </a:p>
        </p:txBody>
      </p:sp>
    </p:spTree>
    <p:extLst>
      <p:ext uri="{BB962C8B-B14F-4D97-AF65-F5344CB8AC3E}">
        <p14:creationId xmlns:p14="http://schemas.microsoft.com/office/powerpoint/2010/main" val="113397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6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520</Words>
  <Application>Microsoft Office PowerPoint</Application>
  <PresentationFormat>Widescreen</PresentationFormat>
  <Paragraphs>141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Tiling in the Euclidean plane </vt:lpstr>
      <vt:lpstr>Honeycomb geometry </vt:lpstr>
      <vt:lpstr>Digitizing on hexagonal grid</vt:lpstr>
      <vt:lpstr>Rigid motion </vt:lpstr>
      <vt:lpstr>Rigid motion on digitized grids</vt:lpstr>
      <vt:lpstr>PowerPoint Presentation</vt:lpstr>
      <vt:lpstr>Trihexagonal tiling</vt:lpstr>
      <vt:lpstr>Neighborhood in trihexagonal tiling (Hexagon)</vt:lpstr>
      <vt:lpstr>Neighborhood in trihexagonal tiling (Triangle)</vt:lpstr>
      <vt:lpstr>Coordinate</vt:lpstr>
      <vt:lpstr>Weighted distances</vt:lpstr>
      <vt:lpstr>Change of weights </vt:lpstr>
      <vt:lpstr>Minimal Weighted Path</vt:lpstr>
      <vt:lpstr>Square vs. Hexagonal</vt:lpstr>
      <vt:lpstr>Square grid still has the advantage</vt:lpstr>
      <vt:lpstr>Loss rate</vt:lpstr>
      <vt:lpstr>Conclusion</vt:lpstr>
      <vt:lpstr>PowerPoint Presentation</vt:lpstr>
    </vt:vector>
  </TitlesOfParts>
  <Company>University of Eastern Finland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Salseng Mrong</dc:creator>
  <cp:lastModifiedBy>Salseng Mrong</cp:lastModifiedBy>
  <cp:revision>130</cp:revision>
  <dcterms:created xsi:type="dcterms:W3CDTF">2019-02-13T13:45:07Z</dcterms:created>
  <dcterms:modified xsi:type="dcterms:W3CDTF">2019-02-14T09:31:53Z</dcterms:modified>
</cp:coreProperties>
</file>