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69" r:id="rId2"/>
    <p:sldId id="270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1" r:id="rId22"/>
    <p:sldId id="292" r:id="rId23"/>
    <p:sldId id="294" r:id="rId24"/>
    <p:sldId id="313" r:id="rId25"/>
    <p:sldId id="314" r:id="rId26"/>
    <p:sldId id="315" r:id="rId27"/>
    <p:sldId id="318" r:id="rId28"/>
    <p:sldId id="319" r:id="rId29"/>
    <p:sldId id="322" r:id="rId30"/>
    <p:sldId id="321" r:id="rId31"/>
    <p:sldId id="324" r:id="rId32"/>
    <p:sldId id="325" r:id="rId33"/>
    <p:sldId id="333" r:id="rId34"/>
    <p:sldId id="331" r:id="rId35"/>
    <p:sldId id="334" r:id="rId36"/>
    <p:sldId id="296" r:id="rId37"/>
    <p:sldId id="297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6" r:id="rId53"/>
    <p:sldId id="317" r:id="rId54"/>
    <p:sldId id="320" r:id="rId55"/>
    <p:sldId id="323" r:id="rId56"/>
    <p:sldId id="330" r:id="rId57"/>
    <p:sldId id="329" r:id="rId58"/>
    <p:sldId id="332" r:id="rId5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1F4E79"/>
    <a:srgbClr val="000099"/>
    <a:srgbClr val="160458"/>
    <a:srgbClr val="DAD1FD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783" autoAdjust="0"/>
  </p:normalViewPr>
  <p:slideViewPr>
    <p:cSldViewPr snapToGrid="0">
      <p:cViewPr varScale="1">
        <p:scale>
          <a:sx n="61" d="100"/>
          <a:sy n="61" d="100"/>
        </p:scale>
        <p:origin x="86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FAE6-00EB-4674-AF53-328C8480409A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49DB3-BE36-434F-86A5-56AD4B3AA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Cao, </a:t>
            </a:r>
            <a:r>
              <a:rPr lang="en-US" sz="1200" dirty="0" err="1"/>
              <a:t>Liangliang</a:t>
            </a:r>
            <a:r>
              <a:rPr lang="en-US" sz="1200" dirty="0"/>
              <a:t>, </a:t>
            </a:r>
            <a:r>
              <a:rPr lang="en-US" sz="1200" dirty="0" err="1"/>
              <a:t>Jiebo</a:t>
            </a:r>
            <a:r>
              <a:rPr lang="en-US" sz="1200" dirty="0"/>
              <a:t> </a:t>
            </a:r>
            <a:r>
              <a:rPr lang="en-US" sz="1200" dirty="0" err="1"/>
              <a:t>Luo</a:t>
            </a:r>
            <a:r>
              <a:rPr lang="en-US" sz="1200" dirty="0"/>
              <a:t>, Andrew C. Gallagher, </a:t>
            </a:r>
            <a:r>
              <a:rPr lang="en-US" sz="1200" dirty="0" err="1"/>
              <a:t>Xin</a:t>
            </a:r>
            <a:r>
              <a:rPr lang="en-US" sz="1200" dirty="0"/>
              <a:t> Jin, </a:t>
            </a:r>
            <a:r>
              <a:rPr lang="en-US" sz="1200" dirty="0" err="1"/>
              <a:t>Jiawei</a:t>
            </a:r>
            <a:r>
              <a:rPr lang="en-US" sz="1200" dirty="0"/>
              <a:t> Han, and Thomas S. </a:t>
            </a:r>
            <a:r>
              <a:rPr lang="en-US" sz="1200" dirty="0" err="1"/>
              <a:t>Huang,In</a:t>
            </a:r>
            <a:r>
              <a:rPr lang="en-US" sz="1200" dirty="0"/>
              <a:t> ICASSP, pp. 2274-2277. 2010.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37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is an example of a cluster with original images. They find R </a:t>
            </a:r>
            <a:r>
              <a:rPr lang="en-US" baseline="0" dirty="0" err="1"/>
              <a:t>img</a:t>
            </a:r>
            <a:r>
              <a:rPr lang="en-US" baseline="0" dirty="0"/>
              <a:t> from this cluster.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0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 key word query, check for representative tags</a:t>
            </a:r>
          </a:p>
          <a:p>
            <a:r>
              <a:rPr lang="en-US" sz="1200" dirty="0"/>
              <a:t>For an image query, check for similarity between the query images and the representative image in different clusters.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95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0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10 topics, and for each topic randomly select 20 image queries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thick bars and thin bars stand for the average precision and standard deviation for top 10 recommendations in each topic.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38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B94AAB-AEB6-4909-A9E9-7A8097C2092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3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Visual recognition of the presence of</a:t>
            </a:r>
            <a:r>
              <a:rPr lang="en-US" sz="1200" baseline="0" dirty="0"/>
              <a:t> </a:t>
            </a:r>
            <a:r>
              <a:rPr lang="en-US" sz="1200" dirty="0"/>
              <a:t>landmark.</a:t>
            </a:r>
          </a:p>
          <a:p>
            <a:r>
              <a:rPr lang="en-US" sz="1200" dirty="0"/>
              <a:t>Contributes to a worldwide landmark database based</a:t>
            </a:r>
            <a:r>
              <a:rPr lang="en-US" sz="1200" baseline="0" dirty="0"/>
              <a:t> on these features-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39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65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Query [Name, city] for Google Image Search to retrieve a set of potential landmark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18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Length : how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4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</a:t>
            </a:r>
            <a:r>
              <a:rPr lang="en-US" dirty="0" err="1"/>
              <a:t>userfriendly</a:t>
            </a:r>
            <a:r>
              <a:rPr lang="en-US" dirty="0"/>
              <a:t> but has limitations- unknown place, biased, too overwhelming.</a:t>
            </a:r>
          </a:p>
          <a:p>
            <a:r>
              <a:rPr lang="en-US" dirty="0"/>
              <a:t>Source:  pngtree.com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30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They Analyze the visual similarity distribution among images</a:t>
            </a:r>
            <a:r>
              <a:rPr lang="en-US" sz="1200" baseline="0" dirty="0"/>
              <a:t> based on……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They perform object matching…..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SIFT: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10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Output : Match score, Match region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Interest points verified geometrically</a:t>
            </a:r>
          </a:p>
          <a:p>
            <a:r>
              <a:rPr lang="en-US" dirty="0" err="1"/>
              <a:t>Src</a:t>
            </a:r>
            <a:r>
              <a:rPr lang="en-US" dirty="0"/>
              <a:t>. Interest</a:t>
            </a:r>
            <a:r>
              <a:rPr lang="en-US" baseline="0" dirty="0"/>
              <a:t> point: </a:t>
            </a:r>
            <a:r>
              <a:rPr lang="en-US" dirty="0"/>
              <a:t>https://www.sciencedirect.com/science/article/pii/S0377042711002834</a:t>
            </a:r>
          </a:p>
          <a:p>
            <a:r>
              <a:rPr lang="en-US" dirty="0"/>
              <a:t>Local descriptor: http://accord-framework.net/samples.html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6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Vertex: Match Region</a:t>
            </a:r>
          </a:p>
          <a:p>
            <a:r>
              <a:rPr lang="en-US" dirty="0"/>
              <a:t>Edge :</a:t>
            </a:r>
          </a:p>
          <a:p>
            <a:pPr marL="342900" indent="-342900">
              <a:buAutoNum type="arabicPeriod"/>
            </a:pPr>
            <a:r>
              <a:rPr lang="en-US" dirty="0"/>
              <a:t>Match edge</a:t>
            </a:r>
          </a:p>
          <a:p>
            <a:pPr marL="342900" indent="-342900">
              <a:buAutoNum type="arabicPeriod"/>
            </a:pPr>
            <a:r>
              <a:rPr lang="en-US" dirty="0"/>
              <a:t>Region overlap 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1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Adaptive boosting algorithm (</a:t>
            </a:r>
            <a:r>
              <a:rPr lang="en-US" sz="1200" dirty="0" err="1"/>
              <a:t>AdaBoost</a:t>
            </a:r>
            <a:r>
              <a:rPr lang="en-US" sz="1200" dirty="0"/>
              <a:t>)</a:t>
            </a:r>
            <a:r>
              <a:rPr lang="en-US" sz="1200" baseline="30000" dirty="0"/>
              <a:t> </a:t>
            </a:r>
            <a:r>
              <a:rPr lang="en-US" sz="1200" dirty="0"/>
              <a:t>On</a:t>
            </a:r>
            <a:r>
              <a:rPr lang="en-US" sz="1200" baseline="0" dirty="0"/>
              <a:t> </a:t>
            </a:r>
            <a:r>
              <a:rPr lang="en-US" sz="1200" dirty="0"/>
              <a:t>Low level visual features</a:t>
            </a:r>
            <a:r>
              <a:rPr lang="en-US" sz="1200" baseline="0" dirty="0"/>
              <a:t> of c</a:t>
            </a:r>
            <a:r>
              <a:rPr lang="en-US" sz="1200" dirty="0"/>
              <a:t>olor histogram and </a:t>
            </a:r>
            <a:r>
              <a:rPr lang="en-US" sz="1200" dirty="0" err="1"/>
              <a:t>hough</a:t>
            </a:r>
            <a:r>
              <a:rPr lang="en-US" sz="1200" dirty="0"/>
              <a:t> transform</a:t>
            </a:r>
          </a:p>
          <a:p>
            <a:endParaRPr lang="en-US" sz="1200" dirty="0"/>
          </a:p>
          <a:p>
            <a:r>
              <a:rPr lang="en-US" sz="1200" dirty="0"/>
              <a:t>Multi-view face detector to filter out photos with large area of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6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140k geo-clusters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∼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14k visual clusters with text tags, from which 2240 landmarks from 812 cities in 104 countries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distribution bias to the user community of picasa.google.com and panoramio.com, as most users are located in Europe and North America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 7315 landmark candidates from 787 cities in 145 countries and 3246. It is more evenly distributed across the world than the ones mined from GPS-tagged photos. This is so because the community of wikitravel.com is more diverse.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∼</a:t>
            </a:r>
            <a:r>
              <a:rPr lang="en-US" dirty="0"/>
              <a:t>14k visual clusters :</a:t>
            </a:r>
          </a:p>
          <a:p>
            <a:r>
              <a:rPr lang="en-US" i="1" dirty="0"/>
              <a:t>∼</a:t>
            </a:r>
            <a:r>
              <a:rPr lang="en-US" dirty="0"/>
              <a:t>800k images from GPS-tagged photos and </a:t>
            </a:r>
            <a:r>
              <a:rPr lang="en-US" i="1" dirty="0"/>
              <a:t>∼</a:t>
            </a:r>
            <a:r>
              <a:rPr lang="en-US" dirty="0"/>
              <a:t>12k clusters with </a:t>
            </a:r>
            <a:r>
              <a:rPr lang="en-US" i="1" dirty="0"/>
              <a:t>∼</a:t>
            </a:r>
            <a:r>
              <a:rPr lang="en-US" dirty="0"/>
              <a:t>110k images for landmarks mined from tour guide corpus.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4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∼</a:t>
            </a:r>
            <a:r>
              <a:rPr lang="en-US" dirty="0"/>
              <a:t>14k visual clusters :</a:t>
            </a:r>
          </a:p>
          <a:p>
            <a:r>
              <a:rPr lang="en-US" i="1" dirty="0"/>
              <a:t>∼</a:t>
            </a:r>
            <a:r>
              <a:rPr lang="en-US" dirty="0"/>
              <a:t>800k images from GPS-tagged photos and </a:t>
            </a:r>
            <a:r>
              <a:rPr lang="en-US" i="1" dirty="0"/>
              <a:t>∼</a:t>
            </a:r>
            <a:r>
              <a:rPr lang="en-US" dirty="0"/>
              <a:t>12k clusters with </a:t>
            </a:r>
            <a:r>
              <a:rPr lang="en-US" i="1" dirty="0"/>
              <a:t>∼</a:t>
            </a:r>
            <a:r>
              <a:rPr lang="en-US" dirty="0"/>
              <a:t>110k images for landmarks mined from tour guide corpus.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41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content understanding and geo-location detection of images and videos.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More discovered landmarks</a:t>
            </a:r>
          </a:p>
          <a:p>
            <a:pPr marL="171450" indent="-171450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/>
              <a:t>More distinctive feature and matching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76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shift clustering is a nonparametric method which does not require to specify the number of clusters, and does not assume the shape of the clusters. Starting from a given sample x, Mean shift looks for the vector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m(x) = Pi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(1)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local kernel density function in the form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g(||(x − xi)/h||2), where g should be a nonnegative,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nonincreasing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piecewise continuous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Affinity propagation considers all data points as potential exemplars and iteratively exchanges messages between data points until it finds a good solution with a set of exemplars.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aim’s to build a system to suggest tourist destinations based on visual matching and minimal user input.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Save time and efforts,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userfriendly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effective as they focused on images. People are more interested in visuals rather than text.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34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Affinity propagation considers all data points as potential exemplars and iteratively exchanges messages between data points until it finds a good solution with a set of exemplars.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49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: https://www.researchgate.net/figure/SURF-interest-points-in-two-images_fig2_323419661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4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Firstly they create a dataset of geo-tagged images with GPS records.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GPS Represented by two dimensional vector of latitude and longitude. </a:t>
            </a:r>
          </a:p>
          <a:p>
            <a:pPr marL="228600" indent="-228600">
              <a:buAutoNum type="arabicPeriod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image is also associated with user-provided tags, of which the number varies from zero to over 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shift clustering is a nonparametric method which does not require to specify the number of clusters, and does not assume the shape of the clusters. Starting from a given sample x, Mean shift looks for the vector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m(x) = Pi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(1)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local kernel density function in the form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g(||(x − xi)/h||2), where g should be a nonnegative,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nonincreasing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piecewise continuous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 shift clustering is a nonparametric method which does not require to specify the number of clusters, and does not assume the shape of the clusters. Starting from a given sample x, Mean shift looks for the vector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m(x) = Pi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(1)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local kernel density function in the form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g(||(x − xi)/h||2), where g should be a nonnegative,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nonincreasing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piecewise continuous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0BD33-B251-44B7-8914-47A974B2CA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80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remove the insignificant images e.g., those without popular scenery contents, we count the popularity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each potential representative images p, i.e., the number of images which choose p as their exemplar. When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small, it means p is probably a outlier.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49DB3-BE36-434F-86A5-56AD4B3AA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C93029-BCC1-48A6-AC36-D2BFC1BC1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FA7274-EFDA-44C3-922C-C966E60AB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539C45-D92B-4D65-BFDB-8C8E6726F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666276-B5A6-4AA2-B49A-34400E69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D640852-BBD9-4B5A-8C2D-F13CDCF1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62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EA79C2-92AD-4BEA-8DE9-41440936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50B8E5-4F52-450F-8D3A-5492E1E4AA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1C60E9-B458-4AB0-A3E9-DC9B0384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BD7310-99E2-4683-8C94-ED54559AF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EBD969-D76C-46BC-B74E-D7DF8849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704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CEB58C1E-1B8B-44CA-949E-E3F0C4448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6B863-01FA-403B-9462-D07C6D93D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4AC126-9349-4907-8637-7D163205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7E6934-7E54-480C-8269-67B49F80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EA4AF4-09C8-4118-A276-981DEDA9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527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27381" y="2824135"/>
            <a:ext cx="11041227" cy="1555373"/>
          </a:xfrm>
        </p:spPr>
        <p:txBody>
          <a:bodyPr/>
          <a:lstStyle>
            <a:lvl1pPr>
              <a:lnSpc>
                <a:spcPts val="4200"/>
              </a:lnSpc>
              <a:defRPr sz="3300" baseline="0"/>
            </a:lvl1pPr>
          </a:lstStyle>
          <a:p>
            <a:r>
              <a:rPr lang="fi-FI" dirty="0"/>
              <a:t>Itä-Suomen yliopisto –</a:t>
            </a:r>
            <a:br>
              <a:rPr lang="fi-FI" dirty="0"/>
            </a:br>
            <a:r>
              <a:rPr lang="fi-FI" dirty="0"/>
              <a:t>Hyvällä tieteellä on tekijänsä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27381" y="491074"/>
            <a:ext cx="8928992" cy="345638"/>
          </a:xfrm>
        </p:spPr>
        <p:txBody>
          <a:bodyPr rIns="91440"/>
          <a:lstStyle>
            <a:lvl1pPr marL="0" indent="0">
              <a:buFontTx/>
              <a:buNone/>
              <a:defRPr sz="1400" i="0">
                <a:solidFill>
                  <a:schemeClr val="tx1"/>
                </a:solidFill>
              </a:defRPr>
            </a:lvl1pPr>
          </a:lstStyle>
          <a:p>
            <a:pPr eaLnBrk="1" hangingPunct="1"/>
            <a:r>
              <a:rPr lang="fi-FI" dirty="0">
                <a:latin typeface="Palatino Linotype" charset="0"/>
              </a:rPr>
              <a:t>Luentotilaisuus Mallipaikassa 30.10.2015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431371" y="6225814"/>
            <a:ext cx="4704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UEF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fi-FI" sz="11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i-FI" sz="11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527382" y="6739951"/>
            <a:ext cx="11137237" cy="1454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836713"/>
            <a:ext cx="8928992" cy="345638"/>
          </a:xfrm>
        </p:spPr>
        <p:txBody>
          <a:bodyPr/>
          <a:lstStyle>
            <a:lvl1pPr marL="0" indent="0" algn="l">
              <a:buNone/>
              <a:defRPr sz="1400" i="1" baseline="0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Etunimi Sukunimi, Titteli</a:t>
            </a:r>
          </a:p>
        </p:txBody>
      </p:sp>
      <p:pic>
        <p:nvPicPr>
          <p:cNvPr id="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09" y="481824"/>
            <a:ext cx="1910871" cy="162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FD12C-DF30-4988-9D7E-F2692D3E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707542-CE11-4F0C-84C3-8F18A667E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892B49-28DF-4896-A8E8-FF2314D8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F0D917-EA25-4D88-B3EC-4C64B87B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29D489-CBC1-46BB-B360-F0ABD223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12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9638E-4A97-4CB6-87B0-CAB39416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34CECF-1B91-4B04-881D-CF9FE7AC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E2FD3B-51D8-4AF0-B6DB-EF7539E8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5EA689-58BC-4ACF-87A1-8ADA7D5F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FD8F0B-B26A-48FA-8544-A5394479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61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59F10-CE28-483C-A05D-DCF91B31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53FFD-AC64-48E9-BCFF-F03E21E5E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4C3E4F7-6217-480C-B1E8-B3032BD60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F6CD9B-C503-4BB0-B56C-512367DA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FDF6CB-A30A-4442-951D-29C14F42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C58B56F-2A9D-4C64-891D-CE3D5ABD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04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6278E4-FA1F-4AF2-A073-0DEA6CB8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5B49637-5A9D-4037-A93C-F1020B823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95C0A5-DA86-43C8-AE1E-06BC4A261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A821EA6-75CB-4116-AA54-6EB20659D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E7132C0-388D-4395-8E35-42D9A2A34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5E03828-9376-4240-9B0A-F454C9AC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A8822FE-76A6-47BD-B546-7B3B17AD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EF42870-1E9F-40C3-9F2C-6F7B58E8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9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06780A-8B81-4380-9B28-3271D94A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911ECF6-8547-49C5-851D-DFC01FF4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3136DD0-A325-4EE3-BA14-98372C83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E6A868-6E24-4D68-AC6C-ECDB38D9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88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18C5DC6-34E8-4B12-9AF3-6BD4E890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C72A306-9BE2-4CF3-AE69-FC89AF2E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62ED162-14F3-45B7-89C3-0E7FD244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46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CC56A2-31C3-4A0A-904E-010A1A1B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79098-DE1C-4313-8DE8-67B80E124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A539D4-75C6-4A9E-91EA-608608D67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9D084A-35A9-4D29-8215-3AF82068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55945E-DA93-4B3C-863A-13CF7DD2A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C8CF5EB-B68F-489E-A5FD-F9045A45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89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0CF423-438B-4238-9ED8-B21D7726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EB44E4A-4FB6-43F8-AE3D-80BE6EEF8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34B4F9F-5C78-482D-BC74-58F17A75A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6CA0BE-0816-4A93-A2AD-C8B8977E3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7A39BF-9988-4ADA-BCD5-BB722369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57F928-E9A2-4D7C-9A1E-D4E48B8F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6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FC292B9-38DD-4BB6-BEBB-D11269B4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3243D9-B305-46DC-98C0-FA9EBB7D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48BFCD-F4FD-4174-A3A3-B7002C49D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291E-0E15-410B-95E2-1C96A321B2E4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94661D-E35C-4A52-818E-44E731143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B469E7-1C5B-4C5D-93EC-B13EF9215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4BC5B-FB39-40F6-9295-16859F0B6F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2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uster_analysi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-medoids" TargetMode="External"/><Relationship Id="rId5" Type="http://schemas.openxmlformats.org/officeDocument/2006/relationships/hyperlink" Target="https://en.wikipedia.org/wiki/K-means_clustering" TargetMode="External"/><Relationship Id="rId4" Type="http://schemas.openxmlformats.org/officeDocument/2006/relationships/hyperlink" Target="https://en.wikipedia.org/wiki/Affinity_propagation#cite_note-science-1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83716" y="1981202"/>
            <a:ext cx="10657184" cy="1555373"/>
          </a:xfrm>
        </p:spPr>
        <p:txBody>
          <a:bodyPr>
            <a:normAutofit/>
          </a:bodyPr>
          <a:lstStyle/>
          <a:p>
            <a:pPr algn="ctr"/>
            <a:r>
              <a:rPr lang="en-US" sz="3600" b="0" dirty="0"/>
              <a:t>A Worldwide Tourism Recommendation System</a:t>
            </a:r>
            <a:br>
              <a:rPr lang="en-US" sz="3600" b="0" dirty="0"/>
            </a:br>
            <a:r>
              <a:rPr lang="en-US" sz="3600" b="0" dirty="0"/>
              <a:t>Based on </a:t>
            </a:r>
            <a:r>
              <a:rPr lang="en-US" sz="3600" b="0" dirty="0" err="1"/>
              <a:t>Geotaggad</a:t>
            </a:r>
            <a:r>
              <a:rPr lang="en-US" sz="3600" b="0" dirty="0"/>
              <a:t> Web Photos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00088" y="3657600"/>
            <a:ext cx="10868520" cy="1067544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dirty="0"/>
              <a:t>By</a:t>
            </a:r>
          </a:p>
          <a:p>
            <a:pPr algn="ctr"/>
            <a:r>
              <a:rPr lang="en-US" sz="2400" dirty="0"/>
              <a:t>Cao, </a:t>
            </a:r>
            <a:r>
              <a:rPr lang="en-US" sz="2400" dirty="0" err="1"/>
              <a:t>Liangliang</a:t>
            </a:r>
            <a:r>
              <a:rPr lang="en-US" sz="2400" dirty="0"/>
              <a:t>, </a:t>
            </a:r>
            <a:r>
              <a:rPr lang="en-US" sz="2400" dirty="0" err="1"/>
              <a:t>Jiebo</a:t>
            </a:r>
            <a:r>
              <a:rPr lang="en-US" sz="2400" dirty="0"/>
              <a:t> </a:t>
            </a:r>
            <a:r>
              <a:rPr lang="en-US" sz="2400" dirty="0" err="1"/>
              <a:t>Luo</a:t>
            </a:r>
            <a:r>
              <a:rPr lang="en-US" sz="2400" dirty="0"/>
              <a:t>, Andrew C. Gallagher, </a:t>
            </a:r>
            <a:r>
              <a:rPr lang="en-US" sz="2400" dirty="0" err="1"/>
              <a:t>Xin</a:t>
            </a:r>
            <a:r>
              <a:rPr lang="en-US" sz="2400" dirty="0"/>
              <a:t> Jin, </a:t>
            </a:r>
            <a:r>
              <a:rPr lang="en-US" sz="2400" dirty="0" err="1"/>
              <a:t>Jiawei</a:t>
            </a:r>
            <a:r>
              <a:rPr lang="en-US" sz="2400" dirty="0"/>
              <a:t> Han, and Thomas S. Huang</a:t>
            </a:r>
            <a:endParaRPr lang="en-GB" sz="2400" dirty="0"/>
          </a:p>
        </p:txBody>
      </p:sp>
      <p:sp>
        <p:nvSpPr>
          <p:cNvPr id="6" name="Tekstin paikkamerkki 4"/>
          <p:cNvSpPr txBox="1">
            <a:spLocks/>
          </p:cNvSpPr>
          <p:nvPr/>
        </p:nvSpPr>
        <p:spPr bwMode="auto">
          <a:xfrm>
            <a:off x="431371" y="5579149"/>
            <a:ext cx="11137237" cy="59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None/>
              <a:defRPr sz="1200" i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27063" indent="-2651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984250" indent="-17780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600">
                <a:solidFill>
                  <a:srgbClr val="353535"/>
                </a:solidFill>
                <a:latin typeface="+mn-lt"/>
              </a:defRPr>
            </a:lvl3pPr>
            <a:lvl4pPr marL="1338263" indent="-17462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400">
                <a:solidFill>
                  <a:srgbClr val="353535"/>
                </a:solidFill>
                <a:latin typeface="+mn-lt"/>
              </a:defRPr>
            </a:lvl4pPr>
            <a:lvl5pPr marL="1706563" indent="-188913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400">
                <a:solidFill>
                  <a:srgbClr val="353535"/>
                </a:solidFill>
                <a:latin typeface="+mn-lt"/>
              </a:defRPr>
            </a:lvl5pPr>
            <a:lvl6pPr marL="21637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6209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0781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535363" indent="-188913" algn="l" rtl="0" fontAlgn="base">
              <a:spcBef>
                <a:spcPct val="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3200" i="0" kern="0" dirty="0">
                <a:solidFill>
                  <a:schemeClr val="accent1">
                    <a:lumMod val="50000"/>
                  </a:schemeClr>
                </a:solidFill>
              </a:rPr>
              <a:t>TANIA AKTER</a:t>
            </a:r>
            <a:endParaRPr lang="fi-FI" sz="3200" i="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äivämäärän paikkamerkki 3"/>
          <p:cNvSpPr txBox="1">
            <a:spLocks/>
          </p:cNvSpPr>
          <p:nvPr/>
        </p:nvSpPr>
        <p:spPr>
          <a:xfrm>
            <a:off x="9984317" y="6272346"/>
            <a:ext cx="1392271" cy="2508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25.2.2019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928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pPr algn="ctr"/>
            <a:r>
              <a:rPr lang="en-US" dirty="0"/>
              <a:t>REPRESENTATIVE IMAGES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314456"/>
            <a:ext cx="7112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7165" y="5543544"/>
            <a:ext cx="180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R- Images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602" y="2717116"/>
            <a:ext cx="276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Original Images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 t="22011" r="26136" b="10015"/>
          <a:stretch/>
        </p:blipFill>
        <p:spPr bwMode="auto">
          <a:xfrm>
            <a:off x="8891753" y="1442484"/>
            <a:ext cx="1188720" cy="66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8" t="10069" r="1510" b="12490"/>
          <a:stretch/>
        </p:blipFill>
        <p:spPr bwMode="auto">
          <a:xfrm>
            <a:off x="10072697" y="3752850"/>
            <a:ext cx="1097280" cy="65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9" t="9236" r="54308" b="2035"/>
          <a:stretch/>
        </p:blipFill>
        <p:spPr bwMode="auto">
          <a:xfrm>
            <a:off x="5600701" y="1332523"/>
            <a:ext cx="826854" cy="82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t="16105" r="75475" b="17926"/>
          <a:stretch/>
        </p:blipFill>
        <p:spPr bwMode="auto">
          <a:xfrm>
            <a:off x="4262445" y="1350292"/>
            <a:ext cx="1280160" cy="6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230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542E-6 7.40741E-7 L -0.00117 0.5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96E-6 3.33333E-6 L -0.00234 0.57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681E-6 1.48148E-6 L -0.00469 0.58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21" y="152400"/>
            <a:ext cx="10972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SYSTEM</a:t>
            </a:r>
          </a:p>
        </p:txBody>
      </p:sp>
      <p:sp>
        <p:nvSpPr>
          <p:cNvPr id="8" name="Down Arrow 7"/>
          <p:cNvSpPr/>
          <p:nvPr/>
        </p:nvSpPr>
        <p:spPr>
          <a:xfrm>
            <a:off x="5893832" y="2029690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2124368" y="2908178"/>
            <a:ext cx="2152073" cy="574959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1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8220709" y="2908177"/>
            <a:ext cx="2152073" cy="53340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C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983936" y="2922030"/>
            <a:ext cx="2152073" cy="53340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2</a:t>
            </a:r>
          </a:p>
        </p:txBody>
      </p:sp>
      <p:sp>
        <p:nvSpPr>
          <p:cNvPr id="4" name="Flowchart: Multidocument 3"/>
          <p:cNvSpPr/>
          <p:nvPr/>
        </p:nvSpPr>
        <p:spPr>
          <a:xfrm>
            <a:off x="1972084" y="3886200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2" name="Flowchart: Multidocument 11"/>
          <p:cNvSpPr/>
          <p:nvPr/>
        </p:nvSpPr>
        <p:spPr>
          <a:xfrm>
            <a:off x="5002409" y="3864136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3" name="Flowchart: Multidocument 12"/>
          <p:cNvSpPr/>
          <p:nvPr/>
        </p:nvSpPr>
        <p:spPr>
          <a:xfrm>
            <a:off x="8220709" y="3886200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5893832" y="3465818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881980" y="3483136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218120" y="3465818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6519" y="2410690"/>
            <a:ext cx="6506903" cy="95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218120" y="2505940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868124" y="2519795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882" y="3113804"/>
            <a:ext cx="1645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OFFLINE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1514764" y="1463842"/>
            <a:ext cx="203200" cy="3260558"/>
          </a:xfrm>
          <a:prstGeom prst="up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7321" y="4913442"/>
            <a:ext cx="2641600" cy="89835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Matching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085065" y="4987910"/>
            <a:ext cx="3860800" cy="749422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Query</a:t>
            </a:r>
          </a:p>
          <a:p>
            <a:pPr algn="ctr"/>
            <a:r>
              <a:rPr lang="en-US" sz="2000" b="1" dirty="0"/>
              <a:t>Image / Keyword</a:t>
            </a:r>
          </a:p>
        </p:txBody>
      </p:sp>
      <p:pic>
        <p:nvPicPr>
          <p:cNvPr id="4098" name="Picture 2" descr="D:\IMPIT\LAMI\Presentation\img\login-u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19" y="5801588"/>
            <a:ext cx="1117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7018018" y="5257800"/>
            <a:ext cx="761313" cy="1684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Magnetic Disk 24"/>
          <p:cNvSpPr/>
          <p:nvPr/>
        </p:nvSpPr>
        <p:spPr>
          <a:xfrm>
            <a:off x="3257922" y="1014413"/>
            <a:ext cx="5897730" cy="1007505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90713" y="1365135"/>
            <a:ext cx="436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Geotagged</a:t>
            </a:r>
            <a:r>
              <a:rPr lang="en-US" sz="2800" b="1" dirty="0">
                <a:solidFill>
                  <a:schemeClr val="bg1"/>
                </a:solidFill>
              </a:rPr>
              <a:t> Image Collection</a:t>
            </a:r>
          </a:p>
        </p:txBody>
      </p:sp>
    </p:spTree>
    <p:extLst>
      <p:ext uri="{BB962C8B-B14F-4D97-AF65-F5344CB8AC3E}">
        <p14:creationId xmlns:p14="http://schemas.microsoft.com/office/powerpoint/2010/main" val="712393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448" y="233999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For key word query, check for representative tags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 an image query, check for similarity between the query image and the representative image.</a:t>
            </a:r>
          </a:p>
        </p:txBody>
      </p:sp>
    </p:spTree>
    <p:extLst>
      <p:ext uri="{BB962C8B-B14F-4D97-AF65-F5344CB8AC3E}">
        <p14:creationId xmlns:p14="http://schemas.microsoft.com/office/powerpoint/2010/main" val="3991745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721" y="152400"/>
            <a:ext cx="10972800" cy="685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SYSTEM</a:t>
            </a:r>
          </a:p>
        </p:txBody>
      </p:sp>
      <p:sp>
        <p:nvSpPr>
          <p:cNvPr id="8" name="Down Arrow 7"/>
          <p:cNvSpPr/>
          <p:nvPr/>
        </p:nvSpPr>
        <p:spPr>
          <a:xfrm>
            <a:off x="5893832" y="2029690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2124368" y="2908178"/>
            <a:ext cx="2152073" cy="574959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1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8220709" y="2908177"/>
            <a:ext cx="2152073" cy="53340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C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983936" y="2922030"/>
            <a:ext cx="2152073" cy="53340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2</a:t>
            </a:r>
          </a:p>
        </p:txBody>
      </p:sp>
      <p:sp>
        <p:nvSpPr>
          <p:cNvPr id="4" name="Flowchart: Multidocument 3"/>
          <p:cNvSpPr/>
          <p:nvPr/>
        </p:nvSpPr>
        <p:spPr>
          <a:xfrm>
            <a:off x="1972084" y="3886200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2" name="Flowchart: Multidocument 11"/>
          <p:cNvSpPr/>
          <p:nvPr/>
        </p:nvSpPr>
        <p:spPr>
          <a:xfrm>
            <a:off x="5002409" y="3864136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3" name="Flowchart: Multidocument 12"/>
          <p:cNvSpPr/>
          <p:nvPr/>
        </p:nvSpPr>
        <p:spPr>
          <a:xfrm>
            <a:off x="8220709" y="3886200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5893832" y="3465818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881980" y="3483136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218120" y="3465818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46519" y="2410690"/>
            <a:ext cx="6506903" cy="952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218120" y="2505940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868124" y="2519795"/>
            <a:ext cx="332281" cy="38100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2882" y="3113804"/>
            <a:ext cx="1514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OFFLINE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1514764" y="1463842"/>
            <a:ext cx="203200" cy="3260558"/>
          </a:xfrm>
          <a:prstGeom prst="up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97321" y="4913442"/>
            <a:ext cx="2641600" cy="89835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Matching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085065" y="4987910"/>
            <a:ext cx="3860800" cy="749422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Query</a:t>
            </a:r>
          </a:p>
          <a:p>
            <a:pPr algn="ctr"/>
            <a:r>
              <a:rPr lang="en-US" sz="2000" b="1" dirty="0"/>
              <a:t>Image / Keyword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4673600" y="5943602"/>
            <a:ext cx="4876800" cy="761999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RECOMMENDED DESTINATIONS</a:t>
            </a:r>
          </a:p>
        </p:txBody>
      </p:sp>
      <p:pic>
        <p:nvPicPr>
          <p:cNvPr id="4098" name="Picture 2" descr="D:\IMPIT\LAMI\Presentation\img\login-u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19" y="5801588"/>
            <a:ext cx="1117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7018018" y="5257800"/>
            <a:ext cx="761313" cy="16844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606920" y="6220689"/>
            <a:ext cx="965081" cy="169719"/>
          </a:xfrm>
          <a:prstGeom prst="lef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-Down Arrow 25"/>
          <p:cNvSpPr/>
          <p:nvPr/>
        </p:nvSpPr>
        <p:spPr>
          <a:xfrm>
            <a:off x="1514766" y="4913443"/>
            <a:ext cx="210312" cy="1645920"/>
          </a:xfrm>
          <a:prstGeom prst="up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85746" y="5442467"/>
            <a:ext cx="1514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ONLINE</a:t>
            </a:r>
          </a:p>
        </p:txBody>
      </p:sp>
      <p:sp>
        <p:nvSpPr>
          <p:cNvPr id="31" name="Flowchart: Magnetic Disk 30"/>
          <p:cNvSpPr/>
          <p:nvPr/>
        </p:nvSpPr>
        <p:spPr>
          <a:xfrm>
            <a:off x="3257922" y="1085850"/>
            <a:ext cx="5897730" cy="936067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76441" y="1379422"/>
            <a:ext cx="4365041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Geotagged</a:t>
            </a:r>
            <a:r>
              <a:rPr lang="en-US" sz="2800" b="1" dirty="0">
                <a:solidFill>
                  <a:schemeClr val="bg1"/>
                </a:solidFill>
              </a:rPr>
              <a:t> Image Collection</a:t>
            </a:r>
          </a:p>
        </p:txBody>
      </p:sp>
    </p:spTree>
    <p:extLst>
      <p:ext uri="{BB962C8B-B14F-4D97-AF65-F5344CB8AC3E}">
        <p14:creationId xmlns:p14="http://schemas.microsoft.com/office/powerpoint/2010/main" val="1083370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2"/>
            <a:ext cx="10972800" cy="1056968"/>
          </a:xfrm>
        </p:spPr>
        <p:txBody>
          <a:bodyPr/>
          <a:lstStyle/>
          <a:p>
            <a:pPr algn="ctr"/>
            <a:r>
              <a:rPr lang="en-US" dirty="0"/>
              <a:t>MATCHING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5850"/>
            <a:ext cx="10972800" cy="5040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</a:t>
            </a:r>
            <a:r>
              <a:rPr lang="en-US" sz="2800" dirty="0"/>
              <a:t>easured by the precision </a:t>
            </a:r>
            <a:r>
              <a:rPr lang="en-US" dirty="0"/>
              <a:t>of </a:t>
            </a:r>
            <a:r>
              <a:rPr lang="en-US" sz="2800" dirty="0"/>
              <a:t>top 10 recommendations.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 bwMode="auto">
          <a:xfrm>
            <a:off x="2738442" y="2287189"/>
            <a:ext cx="6629398" cy="439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72651" y="3168335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Standard deviation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4091" y="4486982"/>
            <a:ext cx="2071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Average precision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47739" y="3683699"/>
            <a:ext cx="12801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82041" y="4743088"/>
            <a:ext cx="11887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2092" y="1717402"/>
            <a:ext cx="813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Recommendation precision when using image queries</a:t>
            </a:r>
          </a:p>
        </p:txBody>
      </p:sp>
    </p:spTree>
    <p:extLst>
      <p:ext uri="{BB962C8B-B14F-4D97-AF65-F5344CB8AC3E}">
        <p14:creationId xmlns:p14="http://schemas.microsoft.com/office/powerpoint/2010/main" val="2019735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2"/>
            <a:ext cx="10972800" cy="4068763"/>
          </a:xfrm>
        </p:spPr>
        <p:txBody>
          <a:bodyPr>
            <a:normAutofit/>
          </a:bodyPr>
          <a:lstStyle/>
          <a:p>
            <a:r>
              <a:rPr lang="en-US" sz="3600" dirty="0"/>
              <a:t>Large scale</a:t>
            </a:r>
          </a:p>
          <a:p>
            <a:r>
              <a:rPr lang="en-US" sz="3600" dirty="0"/>
              <a:t>Effectiveness: speed up the mean shift algorithm</a:t>
            </a:r>
          </a:p>
          <a:p>
            <a:r>
              <a:rPr lang="en-US" sz="3600" dirty="0"/>
              <a:t>Flexible interface</a:t>
            </a:r>
          </a:p>
          <a:p>
            <a:r>
              <a:rPr lang="en-US" sz="3600" dirty="0"/>
              <a:t>Accuracy is quite satisfactory</a:t>
            </a:r>
          </a:p>
          <a:p>
            <a:r>
              <a:rPr lang="en-US" sz="3600" dirty="0"/>
              <a:t>Efficient and helpful for users. </a:t>
            </a:r>
          </a:p>
        </p:txBody>
      </p:sp>
    </p:spTree>
    <p:extLst>
      <p:ext uri="{BB962C8B-B14F-4D97-AF65-F5344CB8AC3E}">
        <p14:creationId xmlns:p14="http://schemas.microsoft.com/office/powerpoint/2010/main" val="79796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14389" y="2046448"/>
            <a:ext cx="10987086" cy="1555373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/>
              <a:t>Tour the World: </a:t>
            </a:r>
            <a:br>
              <a:rPr lang="en-US" sz="3600" b="0" dirty="0"/>
            </a:br>
            <a:r>
              <a:rPr lang="en-US" sz="3600" b="0" dirty="0"/>
              <a:t>Building a Web-scale Landmark Recognition Engine</a:t>
            </a: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424" y="3861050"/>
            <a:ext cx="10657184" cy="1036915"/>
          </a:xfrm>
        </p:spPr>
        <p:txBody>
          <a:bodyPr>
            <a:normAutofit/>
          </a:bodyPr>
          <a:lstStyle/>
          <a:p>
            <a:pPr algn="ctr"/>
            <a:r>
              <a:rPr lang="en-US" sz="2200" dirty="0" err="1"/>
              <a:t>Zheng</a:t>
            </a:r>
            <a:r>
              <a:rPr lang="en-US" sz="2200" dirty="0"/>
              <a:t>, Yan-Tao, Ming Zhao, Yang Song, </a:t>
            </a:r>
            <a:r>
              <a:rPr lang="en-US" sz="2200" dirty="0" err="1"/>
              <a:t>Hartwig</a:t>
            </a:r>
            <a:r>
              <a:rPr lang="en-US" sz="2200" dirty="0"/>
              <a:t> Adam, Ulrich </a:t>
            </a:r>
            <a:r>
              <a:rPr lang="en-US" sz="2200" dirty="0" err="1"/>
              <a:t>Buddemeier</a:t>
            </a:r>
            <a:r>
              <a:rPr lang="en-US" sz="2200" dirty="0"/>
              <a:t>, Alessandro </a:t>
            </a:r>
            <a:r>
              <a:rPr lang="en-US" sz="2200" dirty="0" err="1"/>
              <a:t>Bissacco</a:t>
            </a:r>
            <a:r>
              <a:rPr lang="en-US" sz="2200" dirty="0"/>
              <a:t>, Fernando </a:t>
            </a:r>
            <a:r>
              <a:rPr lang="en-US" sz="2200" dirty="0" err="1"/>
              <a:t>Brucher</a:t>
            </a:r>
            <a:r>
              <a:rPr lang="en-US" sz="2200" dirty="0"/>
              <a:t>, Tat-</a:t>
            </a:r>
            <a:r>
              <a:rPr lang="en-US" sz="2200" dirty="0" err="1"/>
              <a:t>Seng</a:t>
            </a:r>
            <a:r>
              <a:rPr lang="en-US" sz="2200" dirty="0"/>
              <a:t> Chua, and </a:t>
            </a:r>
            <a:r>
              <a:rPr lang="en-US" sz="2200" dirty="0" err="1"/>
              <a:t>Hartmut</a:t>
            </a:r>
            <a:r>
              <a:rPr lang="en-US" sz="2200" dirty="0"/>
              <a:t> </a:t>
            </a:r>
            <a:r>
              <a:rPr lang="en-US" sz="2200" dirty="0" err="1"/>
              <a:t>Neven</a:t>
            </a:r>
            <a:r>
              <a:rPr lang="en-US" sz="2200" dirty="0"/>
              <a:t>.</a:t>
            </a:r>
            <a:endParaRPr lang="en-GB" sz="2200" dirty="0"/>
          </a:p>
        </p:txBody>
      </p:sp>
      <p:sp>
        <p:nvSpPr>
          <p:cNvPr id="8" name="Päivämäärän paikkamerkki 3"/>
          <p:cNvSpPr txBox="1">
            <a:spLocks/>
          </p:cNvSpPr>
          <p:nvPr/>
        </p:nvSpPr>
        <p:spPr>
          <a:xfrm>
            <a:off x="9984317" y="6272346"/>
            <a:ext cx="1392271" cy="2508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25.2.2019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55468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WORLDWIDE LANDMARKS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6324600"/>
            <a:ext cx="109728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Source: pixabay.com</a:t>
            </a:r>
          </a:p>
        </p:txBody>
      </p:sp>
      <p:pic>
        <p:nvPicPr>
          <p:cNvPr id="13314" name="Picture 2" descr="D:\IMPIT\LAMI\Presentation\img\london-architectural-landmarks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88" y="1551842"/>
            <a:ext cx="4267200" cy="213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IMPIT\LAMI\Presentation\img\statue-of-liberty-2820133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3" y="1570216"/>
            <a:ext cx="4267199" cy="21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:\IMPIT\LAMI\Presentation\img\Taj Mahal (Agra).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4162"/>
            <a:ext cx="42672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D:\IMPIT\LAMI\Presentation\img\201112-w-landmarks-eiffel-tow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22" y="3804162"/>
            <a:ext cx="424098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1207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160" y="1954217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/>
              <a:t>Visual recognition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Contributes to a worldwide landmark database </a:t>
            </a:r>
          </a:p>
          <a:p>
            <a:r>
              <a:rPr lang="en-US" sz="3400" dirty="0"/>
              <a:t> Geographical locations</a:t>
            </a:r>
          </a:p>
          <a:p>
            <a:r>
              <a:rPr lang="en-US" sz="3400" dirty="0"/>
              <a:t> Popularities</a:t>
            </a:r>
          </a:p>
          <a:p>
            <a:r>
              <a:rPr lang="en-US" sz="3400" dirty="0"/>
              <a:t> Cultural values and </a:t>
            </a:r>
          </a:p>
          <a:p>
            <a:r>
              <a:rPr lang="en-US" sz="3400" dirty="0"/>
              <a:t> Social functions</a:t>
            </a:r>
          </a:p>
        </p:txBody>
      </p:sp>
    </p:spTree>
    <p:extLst>
      <p:ext uri="{BB962C8B-B14F-4D97-AF65-F5344CB8AC3E}">
        <p14:creationId xmlns:p14="http://schemas.microsoft.com/office/powerpoint/2010/main" val="660889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8773-B86C-4803-AE6D-A50E75C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072"/>
          </a:xfrm>
          <a:effectLst>
            <a:glow rad="127000">
              <a:schemeClr val="accent1">
                <a:alpha val="16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PROPOSED METHOD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7B5B1-7250-4B45-8797-7FBEA4981B50}"/>
              </a:ext>
            </a:extLst>
          </p:cNvPr>
          <p:cNvSpPr txBox="1"/>
          <p:nvPr/>
        </p:nvSpPr>
        <p:spPr>
          <a:xfrm>
            <a:off x="2179927" y="2611695"/>
            <a:ext cx="3383280" cy="11918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GPS-tagged photos</a:t>
            </a:r>
            <a:endParaRPr lang="fi-FI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F832-8BA6-473A-80D1-647C40F1C94E}"/>
              </a:ext>
            </a:extLst>
          </p:cNvPr>
          <p:cNvSpPr txBox="1"/>
          <p:nvPr/>
        </p:nvSpPr>
        <p:spPr>
          <a:xfrm>
            <a:off x="2179927" y="4334191"/>
            <a:ext cx="3383280" cy="11918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Travel guide articles</a:t>
            </a:r>
            <a:endParaRPr lang="fi-FI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0473" y="2424344"/>
            <a:ext cx="472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400" dirty="0"/>
              <a:t>Photo sharing websites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400" dirty="0"/>
              <a:t>Picasa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400" dirty="0" err="1"/>
              <a:t>panoramio</a:t>
            </a:r>
            <a:endParaRPr lang="en-US" sz="3400" dirty="0"/>
          </a:p>
        </p:txBody>
      </p:sp>
      <p:sp>
        <p:nvSpPr>
          <p:cNvPr id="8" name="TextBox 7"/>
          <p:cNvSpPr txBox="1"/>
          <p:nvPr/>
        </p:nvSpPr>
        <p:spPr>
          <a:xfrm>
            <a:off x="5860473" y="4334191"/>
            <a:ext cx="472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400" dirty="0"/>
              <a:t>Travel guide websites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400" dirty="0" err="1"/>
              <a:t>wikitravel</a:t>
            </a:r>
            <a:endParaRPr lang="en-US" sz="3400" dirty="0"/>
          </a:p>
        </p:txBody>
      </p:sp>
      <p:sp>
        <p:nvSpPr>
          <p:cNvPr id="9" name="TextBox 8"/>
          <p:cNvSpPr txBox="1"/>
          <p:nvPr/>
        </p:nvSpPr>
        <p:spPr>
          <a:xfrm>
            <a:off x="1598128" y="1671582"/>
            <a:ext cx="491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Source of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3088" y="1689035"/>
            <a:ext cx="491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Discovering landmarks</a:t>
            </a:r>
          </a:p>
        </p:txBody>
      </p:sp>
    </p:spTree>
    <p:extLst>
      <p:ext uri="{BB962C8B-B14F-4D97-AF65-F5344CB8AC3E}">
        <p14:creationId xmlns:p14="http://schemas.microsoft.com/office/powerpoint/2010/main" val="403617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5264"/>
          </a:xfrm>
        </p:spPr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7" name="Picture 3" descr="D:\IMPIT\LAMI\Presentation\img\confused-businessman-cartoon-character_1473-16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5" y="2412829"/>
            <a:ext cx="392155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6736" y="1766498"/>
            <a:ext cx="3717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Recommendation?</a:t>
            </a:r>
          </a:p>
        </p:txBody>
      </p:sp>
      <p:sp>
        <p:nvSpPr>
          <p:cNvPr id="6" name="Right Arrow 5"/>
          <p:cNvSpPr/>
          <p:nvPr/>
        </p:nvSpPr>
        <p:spPr>
          <a:xfrm rot="20467774">
            <a:off x="4796615" y="2903668"/>
            <a:ext cx="2454527" cy="175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56760">
            <a:off x="4800799" y="4479183"/>
            <a:ext cx="2476367" cy="218496"/>
          </a:xfrm>
          <a:prstGeom prst="rightArrow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D:\IMPIT\LAMI\Presentation\img\9f84700a1b5ffb4e802bad4c68ae616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47" y="4294247"/>
            <a:ext cx="1892233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66568" y="6104979"/>
            <a:ext cx="2424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Travel agency</a:t>
            </a:r>
          </a:p>
        </p:txBody>
      </p:sp>
      <p:pic>
        <p:nvPicPr>
          <p:cNvPr id="1030" name="Picture 6" descr="D:\IMPIT\LAMI\Presentation\img\worker-with-a-megaphone_1012-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1056060"/>
            <a:ext cx="255795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4932799" y="3639640"/>
            <a:ext cx="2453839" cy="226083"/>
          </a:xfrm>
          <a:prstGeom prst="rightArrow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D:\IMPIT\LAMI\Presentation\img\software-development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743" y="2648326"/>
            <a:ext cx="181035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201033" y="4202668"/>
            <a:ext cx="955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44596" y="1744357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Friend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5" y="6488668"/>
            <a:ext cx="2186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pngtree.com</a:t>
            </a:r>
          </a:p>
        </p:txBody>
      </p:sp>
    </p:spTree>
    <p:extLst>
      <p:ext uri="{BB962C8B-B14F-4D97-AF65-F5344CB8AC3E}">
        <p14:creationId xmlns:p14="http://schemas.microsoft.com/office/powerpoint/2010/main" val="3296022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2" grpId="0"/>
      <p:bldP spid="17" grpId="0" animBg="1"/>
      <p:bldP spid="19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47B5B1-7250-4B45-8797-7FBEA4981B50}"/>
              </a:ext>
            </a:extLst>
          </p:cNvPr>
          <p:cNvSpPr txBox="1"/>
          <p:nvPr/>
        </p:nvSpPr>
        <p:spPr>
          <a:xfrm>
            <a:off x="1788635" y="2060154"/>
            <a:ext cx="1936030" cy="9194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GPS-tagged photos</a:t>
            </a:r>
            <a:endParaRPr lang="fi-FI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F832-8BA6-473A-80D1-647C40F1C94E}"/>
              </a:ext>
            </a:extLst>
          </p:cNvPr>
          <p:cNvSpPr txBox="1"/>
          <p:nvPr/>
        </p:nvSpPr>
        <p:spPr>
          <a:xfrm>
            <a:off x="1778382" y="3864690"/>
            <a:ext cx="1946283" cy="91940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Travel guide articles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3681334" y="2340024"/>
            <a:ext cx="914400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5B1F-A5F1-4D06-B04D-6B61B8BD6AC7}"/>
              </a:ext>
            </a:extLst>
          </p:cNvPr>
          <p:cNvSpPr txBox="1"/>
          <p:nvPr/>
        </p:nvSpPr>
        <p:spPr>
          <a:xfrm>
            <a:off x="4527182" y="3711453"/>
            <a:ext cx="1608384" cy="13280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400" dirty="0"/>
              <a:t>Noisy landmark names</a:t>
            </a:r>
            <a:endParaRPr lang="fi-FI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70BC-BCEA-4A25-9755-ADA8BD42FAEB}"/>
              </a:ext>
            </a:extLst>
          </p:cNvPr>
          <p:cNvSpPr txBox="1"/>
          <p:nvPr/>
        </p:nvSpPr>
        <p:spPr>
          <a:xfrm>
            <a:off x="4568123" y="2119854"/>
            <a:ext cx="156744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 clustering</a:t>
            </a:r>
            <a:endParaRPr lang="fi-FI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8C1EC4-1C74-4D27-B46A-656F6391C18F}"/>
              </a:ext>
            </a:extLst>
          </p:cNvPr>
          <p:cNvSpPr txBox="1"/>
          <p:nvPr/>
        </p:nvSpPr>
        <p:spPr>
          <a:xfrm>
            <a:off x="2724181" y="5057185"/>
            <a:ext cx="260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Named entity extraction</a:t>
            </a:r>
          </a:p>
        </p:txBody>
      </p:sp>
      <p:sp>
        <p:nvSpPr>
          <p:cNvPr id="21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3724665" y="4297338"/>
            <a:ext cx="802517" cy="18288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2D11F-FF78-4665-ADA8-AD9968B60C64}"/>
              </a:ext>
            </a:extLst>
          </p:cNvPr>
          <p:cNvSpPr txBox="1"/>
          <p:nvPr/>
        </p:nvSpPr>
        <p:spPr>
          <a:xfrm>
            <a:off x="6531304" y="2695949"/>
            <a:ext cx="1965447" cy="132802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400" dirty="0"/>
              <a:t>Noisy landmark image set</a:t>
            </a:r>
            <a:endParaRPr lang="fi-FI" sz="2400" dirty="0"/>
          </a:p>
        </p:txBody>
      </p:sp>
      <p:sp>
        <p:nvSpPr>
          <p:cNvPr id="17" name="Arrow: Right 13">
            <a:extLst>
              <a:ext uri="{FF2B5EF4-FFF2-40B4-BE49-F238E27FC236}">
                <a16:creationId xmlns:a16="http://schemas.microsoft.com/office/drawing/2014/main" id="{AF882494-FC35-4322-BF04-372E38029872}"/>
              </a:ext>
            </a:extLst>
          </p:cNvPr>
          <p:cNvSpPr/>
          <p:nvPr/>
        </p:nvSpPr>
        <p:spPr>
          <a:xfrm rot="19438108">
            <a:off x="6067673" y="3905878"/>
            <a:ext cx="548640" cy="19693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18" name="Arrow: Right 14">
            <a:extLst>
              <a:ext uri="{FF2B5EF4-FFF2-40B4-BE49-F238E27FC236}">
                <a16:creationId xmlns:a16="http://schemas.microsoft.com/office/drawing/2014/main" id="{4AD4022C-399F-4EDA-B4FB-A4CC3EABC424}"/>
              </a:ext>
            </a:extLst>
          </p:cNvPr>
          <p:cNvSpPr/>
          <p:nvPr/>
        </p:nvSpPr>
        <p:spPr>
          <a:xfrm rot="1664717">
            <a:off x="6100964" y="2656107"/>
            <a:ext cx="473836" cy="18288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/>
          </a:p>
        </p:txBody>
      </p:sp>
      <p:sp>
        <p:nvSpPr>
          <p:cNvPr id="20" name="TextovéPole 18">
            <a:extLst>
              <a:ext uri="{FF2B5EF4-FFF2-40B4-BE49-F238E27FC236}">
                <a16:creationId xmlns:a16="http://schemas.microsoft.com/office/drawing/2014/main" id="{B44038B4-1781-4D5B-B901-B8AA3ADC182E}"/>
              </a:ext>
            </a:extLst>
          </p:cNvPr>
          <p:cNvSpPr txBox="1"/>
          <p:nvPr/>
        </p:nvSpPr>
        <p:spPr>
          <a:xfrm>
            <a:off x="6472956" y="4211968"/>
            <a:ext cx="2352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Google image search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D38773-B86C-4803-AE6D-A50E75C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072"/>
          </a:xfrm>
          <a:effectLst>
            <a:glow rad="127000">
              <a:schemeClr val="accent1">
                <a:alpha val="16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PROPOSED METHOD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3657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6" grpId="0" animBg="1"/>
      <p:bldP spid="3" grpId="0"/>
      <p:bldP spid="21" grpId="0" animBg="1"/>
      <p:bldP spid="16" grpId="0" animBg="1"/>
      <p:bldP spid="17" grpId="0" animBg="1"/>
      <p:bldP spid="18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LEARNING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464" y="1885949"/>
            <a:ext cx="10515600" cy="4291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/>
              <a:t>From GPS-tagged photos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Geo clustering</a:t>
            </a:r>
          </a:p>
          <a:p>
            <a:pPr lvl="1"/>
            <a:r>
              <a:rPr lang="en-US" sz="3600" dirty="0"/>
              <a:t>Agglomerative hierarchical clustering</a:t>
            </a:r>
          </a:p>
          <a:p>
            <a:pPr marL="457200" lvl="1" indent="0">
              <a:buNone/>
            </a:pPr>
            <a:endParaRPr lang="en-US" sz="3600" dirty="0"/>
          </a:p>
          <a:p>
            <a:r>
              <a:rPr lang="en-US" sz="3600" dirty="0"/>
              <a:t>Visual clustering</a:t>
            </a:r>
          </a:p>
        </p:txBody>
      </p:sp>
    </p:spTree>
    <p:extLst>
      <p:ext uri="{BB962C8B-B14F-4D97-AF65-F5344CB8AC3E}">
        <p14:creationId xmlns:p14="http://schemas.microsoft.com/office/powerpoint/2010/main" val="2663054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LEARNING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16" y="1600200"/>
            <a:ext cx="109728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800" dirty="0"/>
              <a:t>From Travel Guide Articles</a:t>
            </a:r>
          </a:p>
          <a:p>
            <a:r>
              <a:rPr lang="en-US" sz="3600" dirty="0"/>
              <a:t>Geographical hierarchy : </a:t>
            </a:r>
            <a:r>
              <a:rPr lang="en-US" sz="3600" i="1" dirty="0"/>
              <a:t>landmark ∈ city ∈ country ∈ continent</a:t>
            </a:r>
          </a:p>
          <a:p>
            <a:pPr lvl="0"/>
            <a:r>
              <a:rPr lang="en-US" sz="3600" dirty="0"/>
              <a:t>Extract landmark names from tour guide HTML file</a:t>
            </a:r>
          </a:p>
          <a:p>
            <a:r>
              <a:rPr lang="en-US" sz="3600" dirty="0"/>
              <a:t>Landmark candidate if</a:t>
            </a:r>
          </a:p>
          <a:p>
            <a:r>
              <a:rPr lang="en-US" sz="3200" dirty="0"/>
              <a:t>  Section “See” or “To See”</a:t>
            </a:r>
          </a:p>
          <a:p>
            <a:r>
              <a:rPr lang="en-US" sz="3200" dirty="0"/>
              <a:t>  Bullet list format</a:t>
            </a:r>
          </a:p>
          <a:p>
            <a:r>
              <a:rPr lang="en-US" sz="3200" dirty="0"/>
              <a:t>  Bold format</a:t>
            </a:r>
          </a:p>
          <a:p>
            <a:r>
              <a:rPr lang="en-US" sz="3600" dirty="0"/>
              <a:t>Query [Name, city] for Google Image Search</a:t>
            </a:r>
          </a:p>
        </p:txBody>
      </p:sp>
    </p:spTree>
    <p:extLst>
      <p:ext uri="{BB962C8B-B14F-4D97-AF65-F5344CB8AC3E}">
        <p14:creationId xmlns:p14="http://schemas.microsoft.com/office/powerpoint/2010/main" val="1934281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VALIDATING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976" y="2568601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sz="3800" dirty="0"/>
              <a:t>Filtered for error-checking</a:t>
            </a:r>
          </a:p>
          <a:p>
            <a:pPr lvl="1"/>
            <a:r>
              <a:rPr lang="en-US" sz="3800" dirty="0"/>
              <a:t>Length</a:t>
            </a:r>
          </a:p>
          <a:p>
            <a:pPr lvl="1"/>
            <a:r>
              <a:rPr lang="en-US" sz="3800" dirty="0"/>
              <a:t>Capitalization</a:t>
            </a:r>
          </a:p>
          <a:p>
            <a:pPr lvl="0"/>
            <a:r>
              <a:rPr lang="en-US" sz="3800" dirty="0"/>
              <a:t>High number of unique photo authors</a:t>
            </a:r>
          </a:p>
        </p:txBody>
      </p:sp>
    </p:spTree>
    <p:extLst>
      <p:ext uri="{BB962C8B-B14F-4D97-AF65-F5344CB8AC3E}">
        <p14:creationId xmlns:p14="http://schemas.microsoft.com/office/powerpoint/2010/main" val="3698290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4038B4-1781-4D5B-B901-B8AA3ADC182E}"/>
              </a:ext>
            </a:extLst>
          </p:cNvPr>
          <p:cNvSpPr txBox="1"/>
          <p:nvPr/>
        </p:nvSpPr>
        <p:spPr>
          <a:xfrm>
            <a:off x="6259832" y="4201957"/>
            <a:ext cx="235240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200" dirty="0"/>
              <a:t>Google image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7B5B1-7250-4B45-8797-7FBEA4981B50}"/>
              </a:ext>
            </a:extLst>
          </p:cNvPr>
          <p:cNvSpPr txBox="1"/>
          <p:nvPr/>
        </p:nvSpPr>
        <p:spPr>
          <a:xfrm>
            <a:off x="1574315" y="2060154"/>
            <a:ext cx="1840398" cy="8512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GPS-tagged photos</a:t>
            </a:r>
            <a:endParaRPr lang="fi-FI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F832-8BA6-473A-80D1-647C40F1C94E}"/>
              </a:ext>
            </a:extLst>
          </p:cNvPr>
          <p:cNvSpPr txBox="1"/>
          <p:nvPr/>
        </p:nvSpPr>
        <p:spPr>
          <a:xfrm>
            <a:off x="1564062" y="3864690"/>
            <a:ext cx="1850651" cy="8512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Travel guide articles</a:t>
            </a:r>
            <a:endParaRPr lang="fi-FI" sz="2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2D11F-FF78-4665-ADA8-AD9968B60C64}"/>
              </a:ext>
            </a:extLst>
          </p:cNvPr>
          <p:cNvSpPr txBox="1"/>
          <p:nvPr/>
        </p:nvSpPr>
        <p:spPr>
          <a:xfrm>
            <a:off x="5921246" y="2766183"/>
            <a:ext cx="163285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/>
              <a:t>Noisy landmark image set</a:t>
            </a:r>
            <a:endParaRPr lang="fi-FI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E3E3D-1D50-48DD-9DC0-B74901D1E6DD}"/>
              </a:ext>
            </a:extLst>
          </p:cNvPr>
          <p:cNvSpPr txBox="1"/>
          <p:nvPr/>
        </p:nvSpPr>
        <p:spPr>
          <a:xfrm>
            <a:off x="8003073" y="2919636"/>
            <a:ext cx="1426678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200" dirty="0"/>
              <a:t>Visual clustering</a:t>
            </a:r>
            <a:endParaRPr lang="fi-FI" sz="22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3107635" y="2327567"/>
            <a:ext cx="1058247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F882494-FC35-4322-BF04-372E38029872}"/>
              </a:ext>
            </a:extLst>
          </p:cNvPr>
          <p:cNvSpPr/>
          <p:nvPr/>
        </p:nvSpPr>
        <p:spPr>
          <a:xfrm rot="19438108">
            <a:off x="5448495" y="3919192"/>
            <a:ext cx="548640" cy="2286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5B1F-A5F1-4D06-B04D-6B61B8BD6AC7}"/>
              </a:ext>
            </a:extLst>
          </p:cNvPr>
          <p:cNvSpPr txBox="1"/>
          <p:nvPr/>
        </p:nvSpPr>
        <p:spPr>
          <a:xfrm>
            <a:off x="4165881" y="3711456"/>
            <a:ext cx="1361440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200" dirty="0"/>
              <a:t>Noisy landmark names</a:t>
            </a:r>
            <a:endParaRPr lang="fi-FI" sz="22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D4022C-399F-4EDA-B4FB-A4CC3EABC424}"/>
              </a:ext>
            </a:extLst>
          </p:cNvPr>
          <p:cNvSpPr/>
          <p:nvPr/>
        </p:nvSpPr>
        <p:spPr>
          <a:xfrm rot="1664717">
            <a:off x="5106003" y="2567595"/>
            <a:ext cx="914400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70BC-BCEA-4A25-9755-ADA8BD42FAEB}"/>
              </a:ext>
            </a:extLst>
          </p:cNvPr>
          <p:cNvSpPr txBox="1"/>
          <p:nvPr/>
        </p:nvSpPr>
        <p:spPr>
          <a:xfrm>
            <a:off x="4165885" y="2119852"/>
            <a:ext cx="1361436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 clustering</a:t>
            </a:r>
            <a:endParaRPr lang="fi-FI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8C1EC4-1C74-4D27-B46A-656F6391C18F}"/>
              </a:ext>
            </a:extLst>
          </p:cNvPr>
          <p:cNvSpPr txBox="1"/>
          <p:nvPr/>
        </p:nvSpPr>
        <p:spPr>
          <a:xfrm>
            <a:off x="2621101" y="4986263"/>
            <a:ext cx="2607193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Named entity extraction</a:t>
            </a:r>
          </a:p>
        </p:txBody>
      </p:sp>
      <p:sp>
        <p:nvSpPr>
          <p:cNvPr id="21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3117889" y="4297339"/>
            <a:ext cx="1058247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7477820" y="3215300"/>
            <a:ext cx="548640" cy="2309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D38773-B86C-4803-AE6D-A50E75C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072"/>
          </a:xfrm>
          <a:effectLst>
            <a:glow rad="127000">
              <a:schemeClr val="accent1">
                <a:alpha val="16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PROPOSED METHOD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254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280" y="1704109"/>
            <a:ext cx="10515600" cy="4472854"/>
          </a:xfrm>
        </p:spPr>
        <p:txBody>
          <a:bodyPr>
            <a:normAutofit/>
          </a:bodyPr>
          <a:lstStyle/>
          <a:p>
            <a:pPr lvl="0"/>
            <a:r>
              <a:rPr lang="en-US" sz="3800" dirty="0"/>
              <a:t>Analyze the visual similarity distribution</a:t>
            </a:r>
          </a:p>
          <a:p>
            <a:pPr lvl="1"/>
            <a:r>
              <a:rPr lang="en-US" sz="3800" dirty="0"/>
              <a:t>Perspective view</a:t>
            </a:r>
          </a:p>
          <a:p>
            <a:pPr lvl="1"/>
            <a:r>
              <a:rPr lang="en-US" sz="3800" dirty="0"/>
              <a:t>Capturing conditions</a:t>
            </a:r>
          </a:p>
          <a:p>
            <a:pPr>
              <a:spcAft>
                <a:spcPts val="1200"/>
              </a:spcAft>
            </a:pPr>
            <a:r>
              <a:rPr lang="en-US" sz="3800" dirty="0"/>
              <a:t>Object Matching based on local features:</a:t>
            </a:r>
          </a:p>
          <a:p>
            <a:pPr lvl="1">
              <a:spcAft>
                <a:spcPts val="1200"/>
              </a:spcAft>
            </a:pPr>
            <a:r>
              <a:rPr lang="en-US" sz="3800" dirty="0"/>
              <a:t>Interest points</a:t>
            </a:r>
          </a:p>
          <a:p>
            <a:pPr lvl="1">
              <a:spcAft>
                <a:spcPts val="1200"/>
              </a:spcAft>
            </a:pPr>
            <a:r>
              <a:rPr lang="en-US" sz="3800" dirty="0"/>
              <a:t>Local descriptors</a:t>
            </a:r>
          </a:p>
        </p:txBody>
      </p:sp>
    </p:spTree>
    <p:extLst>
      <p:ext uri="{BB962C8B-B14F-4D97-AF65-F5344CB8AC3E}">
        <p14:creationId xmlns:p14="http://schemas.microsoft.com/office/powerpoint/2010/main" val="33948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4" y="179382"/>
            <a:ext cx="10515600" cy="971306"/>
          </a:xfrm>
        </p:spPr>
        <p:txBody>
          <a:bodyPr/>
          <a:lstStyle/>
          <a:p>
            <a:pPr algn="ctr"/>
            <a:r>
              <a:rPr lang="en-US" dirty="0"/>
              <a:t>LOCAL FEATURES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3382" y="1208920"/>
            <a:ext cx="4240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Interest points : </a:t>
            </a:r>
          </a:p>
          <a:p>
            <a:r>
              <a:rPr lang="en-US" sz="2800" dirty="0" err="1"/>
              <a:t>Laplacian</a:t>
            </a:r>
            <a:r>
              <a:rPr lang="en-US" sz="2800" dirty="0"/>
              <a:t>-of-Gaussian (</a:t>
            </a:r>
            <a:r>
              <a:rPr lang="en-US" sz="2800" dirty="0" err="1"/>
              <a:t>LoG</a:t>
            </a:r>
            <a:r>
              <a:rPr lang="en-US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2321" y="1179776"/>
            <a:ext cx="556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3200" dirty="0"/>
              <a:t>Local descriptors  : </a:t>
            </a:r>
            <a:br>
              <a:rPr lang="en-US" sz="2800" dirty="0"/>
            </a:br>
            <a:r>
              <a:rPr lang="fi-FI" sz="2800" dirty="0"/>
              <a:t>Scale-invariant Feature Transform</a:t>
            </a:r>
          </a:p>
        </p:txBody>
      </p:sp>
      <p:pic>
        <p:nvPicPr>
          <p:cNvPr id="7" name="Picture 2" descr="D:\IMPIT\LAMI\Presentation\img\1-s2.0-S0377042711002834-gr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1"/>
          <a:stretch/>
        </p:blipFill>
        <p:spPr bwMode="auto">
          <a:xfrm>
            <a:off x="1842324" y="2274551"/>
            <a:ext cx="3749040" cy="380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IMPIT\LAMI\Presentation\img\687474703a2f2f6163636f72642d6672616d65776f726b2e6e65742f696d616765732f73616d706c65732f6163636f72642d696d6167696e672d737572662e706e6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9059" r="7626" b="13495"/>
          <a:stretch/>
        </p:blipFill>
        <p:spPr bwMode="auto">
          <a:xfrm>
            <a:off x="6644560" y="2303127"/>
            <a:ext cx="3810223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75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8799"/>
            <a:ext cx="11353801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CONSTRUCTING MATCH REGION GRAPH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364" y="1652954"/>
            <a:ext cx="1899141" cy="1674056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0326" y="4060800"/>
            <a:ext cx="1948375" cy="1692886"/>
          </a:xfrm>
          <a:prstGeom prst="rect">
            <a:avLst/>
          </a:prstGeom>
          <a:solidFill>
            <a:srgbClr val="4472C4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75982" y="4790610"/>
            <a:ext cx="1906172" cy="1467803"/>
          </a:xfrm>
          <a:prstGeom prst="rect">
            <a:avLst/>
          </a:prstGeom>
          <a:solidFill>
            <a:srgbClr val="4472C4">
              <a:alpha val="41961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69611" y="1652954"/>
            <a:ext cx="2018715" cy="1674056"/>
          </a:xfrm>
          <a:prstGeom prst="rect">
            <a:avLst/>
          </a:prstGeom>
          <a:solidFill>
            <a:srgbClr val="4472C4">
              <a:alpha val="4392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93502" y="4017520"/>
            <a:ext cx="2096086" cy="1692886"/>
          </a:xfrm>
          <a:prstGeom prst="rect">
            <a:avLst/>
          </a:prstGeom>
          <a:solidFill>
            <a:srgbClr val="4472C4">
              <a:alpha val="41961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190188">
            <a:off x="3656335" y="2017375"/>
            <a:ext cx="594808" cy="840835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12132" y="2180473"/>
            <a:ext cx="563849" cy="736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86136" y="2180473"/>
            <a:ext cx="692832" cy="865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67539" y="2256664"/>
            <a:ext cx="682283" cy="712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0097835">
            <a:off x="8054195" y="4497383"/>
            <a:ext cx="787350" cy="888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0298587">
            <a:off x="8694732" y="4258746"/>
            <a:ext cx="747066" cy="888608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6200000">
            <a:off x="5092451" y="5247193"/>
            <a:ext cx="715182" cy="973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70808" y="5298736"/>
            <a:ext cx="731519" cy="869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51893" y="4346893"/>
            <a:ext cx="752620" cy="844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4385" y="4346893"/>
            <a:ext cx="864726" cy="907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390643" y="2489982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3855279" y="2334534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7154828" y="2535395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7830956" y="2557714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8370146" y="4907243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8974260" y="4585579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5372318" y="5655994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2929024" y="4737979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5858843" y="5675962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2183083" y="4660255"/>
            <a:ext cx="155448" cy="1554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endCxn id="28" idx="2"/>
          </p:cNvCxnSpPr>
          <p:nvPr/>
        </p:nvCxnSpPr>
        <p:spPr>
          <a:xfrm>
            <a:off x="3987962" y="2437792"/>
            <a:ext cx="402681" cy="12991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1" idx="2"/>
          </p:cNvCxnSpPr>
          <p:nvPr/>
        </p:nvCxnSpPr>
        <p:spPr>
          <a:xfrm>
            <a:off x="7242581" y="2603292"/>
            <a:ext cx="588375" cy="3214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33" idx="3"/>
          </p:cNvCxnSpPr>
          <p:nvPr/>
        </p:nvCxnSpPr>
        <p:spPr>
          <a:xfrm flipV="1">
            <a:off x="8466191" y="4718262"/>
            <a:ext cx="530834" cy="26670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36" idx="2"/>
          </p:cNvCxnSpPr>
          <p:nvPr/>
        </p:nvCxnSpPr>
        <p:spPr>
          <a:xfrm>
            <a:off x="5527766" y="5734954"/>
            <a:ext cx="331077" cy="1873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7" idx="6"/>
          </p:cNvCxnSpPr>
          <p:nvPr/>
        </p:nvCxnSpPr>
        <p:spPr>
          <a:xfrm>
            <a:off x="2338531" y="4737979"/>
            <a:ext cx="590493" cy="6299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76" name="TextBox 3075"/>
          <p:cNvSpPr txBox="1"/>
          <p:nvPr/>
        </p:nvSpPr>
        <p:spPr>
          <a:xfrm>
            <a:off x="666535" y="2334534"/>
            <a:ext cx="19497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Match region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66535" y="3096177"/>
            <a:ext cx="194976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Match edge</a:t>
            </a:r>
          </a:p>
        </p:txBody>
      </p:sp>
      <p:cxnSp>
        <p:nvCxnSpPr>
          <p:cNvPr id="3083" name="Straight Connector 3082"/>
          <p:cNvCxnSpPr>
            <a:endCxn id="30" idx="2"/>
          </p:cNvCxnSpPr>
          <p:nvPr/>
        </p:nvCxnSpPr>
        <p:spPr>
          <a:xfrm>
            <a:off x="4546091" y="2593240"/>
            <a:ext cx="2608737" cy="19879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31" idx="5"/>
            <a:endCxn id="33" idx="1"/>
          </p:cNvCxnSpPr>
          <p:nvPr/>
        </p:nvCxnSpPr>
        <p:spPr>
          <a:xfrm>
            <a:off x="7963639" y="2690397"/>
            <a:ext cx="1033386" cy="191794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6" idx="6"/>
          </p:cNvCxnSpPr>
          <p:nvPr/>
        </p:nvCxnSpPr>
        <p:spPr>
          <a:xfrm flipV="1">
            <a:off x="6014291" y="5007731"/>
            <a:ext cx="2355855" cy="74595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5" idx="6"/>
            <a:endCxn id="34" idx="2"/>
          </p:cNvCxnSpPr>
          <p:nvPr/>
        </p:nvCxnSpPr>
        <p:spPr>
          <a:xfrm>
            <a:off x="3084472" y="4815703"/>
            <a:ext cx="2287846" cy="91801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37" idx="0"/>
            <a:endCxn id="29" idx="4"/>
          </p:cNvCxnSpPr>
          <p:nvPr/>
        </p:nvCxnSpPr>
        <p:spPr>
          <a:xfrm flipV="1">
            <a:off x="2260807" y="2489982"/>
            <a:ext cx="1672196" cy="217027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9068265" y="2206959"/>
            <a:ext cx="28642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Region overlap edge</a:t>
            </a:r>
          </a:p>
        </p:txBody>
      </p:sp>
      <p:sp>
        <p:nvSpPr>
          <p:cNvPr id="3097" name="TextBox 3096"/>
          <p:cNvSpPr txBox="1"/>
          <p:nvPr/>
        </p:nvSpPr>
        <p:spPr>
          <a:xfrm>
            <a:off x="7579822" y="1685220"/>
            <a:ext cx="93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B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841545" y="5274710"/>
            <a:ext cx="9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142934" y="2957678"/>
            <a:ext cx="94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87495" y="4851614"/>
            <a:ext cx="95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830699" y="5306630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E</a:t>
            </a:r>
          </a:p>
        </p:txBody>
      </p:sp>
    </p:spTree>
    <p:extLst>
      <p:ext uri="{BB962C8B-B14F-4D97-AF65-F5344CB8AC3E}">
        <p14:creationId xmlns:p14="http://schemas.microsoft.com/office/powerpoint/2010/main" val="399350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076" grpId="0" animBg="1"/>
      <p:bldP spid="75" grpId="0" animBg="1"/>
      <p:bldP spid="9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65"/>
            <a:ext cx="11220450" cy="109728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GRAPH CLUSTERING ON MATCH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889"/>
            <a:ext cx="10515600" cy="4953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Hierarchical agglomerative clustering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94" y="1783079"/>
            <a:ext cx="8577536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8606" y="6080759"/>
            <a:ext cx="69645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dirty="0"/>
              <a:t>Landmark Corcovado, Rio de Janeiro, Brazil.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7136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4038B4-1781-4D5B-B901-B8AA3ADC182E}"/>
              </a:ext>
            </a:extLst>
          </p:cNvPr>
          <p:cNvSpPr txBox="1"/>
          <p:nvPr/>
        </p:nvSpPr>
        <p:spPr>
          <a:xfrm>
            <a:off x="5516856" y="4101941"/>
            <a:ext cx="235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Google image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7B5B1-7250-4B45-8797-7FBEA4981B50}"/>
              </a:ext>
            </a:extLst>
          </p:cNvPr>
          <p:cNvSpPr txBox="1"/>
          <p:nvPr/>
        </p:nvSpPr>
        <p:spPr>
          <a:xfrm>
            <a:off x="1388571" y="2060154"/>
            <a:ext cx="154357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GPS-tagged photos</a:t>
            </a:r>
            <a:endParaRPr lang="fi-FI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F832-8BA6-473A-80D1-647C40F1C94E}"/>
              </a:ext>
            </a:extLst>
          </p:cNvPr>
          <p:cNvSpPr txBox="1"/>
          <p:nvPr/>
        </p:nvSpPr>
        <p:spPr>
          <a:xfrm>
            <a:off x="1378318" y="3864690"/>
            <a:ext cx="154357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Travel guide articles</a:t>
            </a:r>
            <a:endParaRPr lang="fi-FI" sz="2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2D11F-FF78-4665-ADA8-AD9968B60C64}"/>
              </a:ext>
            </a:extLst>
          </p:cNvPr>
          <p:cNvSpPr txBox="1"/>
          <p:nvPr/>
        </p:nvSpPr>
        <p:spPr>
          <a:xfrm>
            <a:off x="5631506" y="2766183"/>
            <a:ext cx="163285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/>
              <a:t>Noisy landmark image set</a:t>
            </a:r>
            <a:endParaRPr lang="fi-FI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E3E3D-1D50-48DD-9DC0-B74901D1E6DD}"/>
              </a:ext>
            </a:extLst>
          </p:cNvPr>
          <p:cNvSpPr txBox="1"/>
          <p:nvPr/>
        </p:nvSpPr>
        <p:spPr>
          <a:xfrm>
            <a:off x="7673159" y="2953798"/>
            <a:ext cx="1460134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200" dirty="0"/>
              <a:t>Visual clustering</a:t>
            </a:r>
            <a:endParaRPr lang="fi-FI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DCE3F-F9F8-43F9-B301-400FA23BFA7F}"/>
              </a:ext>
            </a:extLst>
          </p:cNvPr>
          <p:cNvSpPr txBox="1"/>
          <p:nvPr/>
        </p:nvSpPr>
        <p:spPr>
          <a:xfrm>
            <a:off x="9617980" y="2954736"/>
            <a:ext cx="1385617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/>
              <a:t>Validation &amp; cleaning</a:t>
            </a:r>
            <a:endParaRPr lang="fi-FI" sz="22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2936179" y="2327567"/>
            <a:ext cx="1058247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F882494-FC35-4322-BF04-372E38029872}"/>
              </a:ext>
            </a:extLst>
          </p:cNvPr>
          <p:cNvSpPr/>
          <p:nvPr/>
        </p:nvSpPr>
        <p:spPr>
          <a:xfrm rot="19438108">
            <a:off x="5301467" y="3880718"/>
            <a:ext cx="451424" cy="18288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5B1F-A5F1-4D06-B04D-6B61B8BD6AC7}"/>
              </a:ext>
            </a:extLst>
          </p:cNvPr>
          <p:cNvSpPr txBox="1"/>
          <p:nvPr/>
        </p:nvSpPr>
        <p:spPr>
          <a:xfrm>
            <a:off x="3965848" y="3711456"/>
            <a:ext cx="1463040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200" dirty="0"/>
              <a:t>Noisy landmark names</a:t>
            </a:r>
            <a:endParaRPr lang="fi-FI" sz="22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D4022C-399F-4EDA-B4FB-A4CC3EABC424}"/>
              </a:ext>
            </a:extLst>
          </p:cNvPr>
          <p:cNvSpPr/>
          <p:nvPr/>
        </p:nvSpPr>
        <p:spPr>
          <a:xfrm rot="1664717">
            <a:off x="4957209" y="2533688"/>
            <a:ext cx="768736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70BC-BCEA-4A25-9755-ADA8BD42FAEB}"/>
              </a:ext>
            </a:extLst>
          </p:cNvPr>
          <p:cNvSpPr txBox="1"/>
          <p:nvPr/>
        </p:nvSpPr>
        <p:spPr>
          <a:xfrm>
            <a:off x="3980141" y="2119852"/>
            <a:ext cx="129611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 clustering</a:t>
            </a:r>
            <a:endParaRPr lang="fi-FI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8C1EC4-1C74-4D27-B46A-656F6391C18F}"/>
              </a:ext>
            </a:extLst>
          </p:cNvPr>
          <p:cNvSpPr txBox="1"/>
          <p:nvPr/>
        </p:nvSpPr>
        <p:spPr>
          <a:xfrm>
            <a:off x="2363917" y="4914823"/>
            <a:ext cx="2607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Named entity extraction</a:t>
            </a:r>
          </a:p>
        </p:txBody>
      </p:sp>
      <p:sp>
        <p:nvSpPr>
          <p:cNvPr id="21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2946433" y="4297339"/>
            <a:ext cx="1058247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7264594" y="3276962"/>
            <a:ext cx="426452" cy="2309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3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9162963" y="3276963"/>
            <a:ext cx="426452" cy="2309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7D38773-B86C-4803-AE6D-A50E75C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072"/>
          </a:xfrm>
          <a:effectLst>
            <a:glow rad="127000">
              <a:schemeClr val="accent1">
                <a:alpha val="16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PROPOSED METHOD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587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RECOMMENDATION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4450" y="2286000"/>
            <a:ext cx="10039349" cy="3890963"/>
          </a:xfrm>
        </p:spPr>
        <p:txBody>
          <a:bodyPr>
            <a:normAutofit/>
          </a:bodyPr>
          <a:lstStyle/>
          <a:p>
            <a:r>
              <a:rPr lang="en-US" sz="4400" dirty="0"/>
              <a:t>Visual matching</a:t>
            </a:r>
          </a:p>
          <a:p>
            <a:r>
              <a:rPr lang="en-US" sz="4400" dirty="0"/>
              <a:t>Minimal user input</a:t>
            </a:r>
          </a:p>
          <a:p>
            <a:r>
              <a:rPr lang="en-US" sz="4400" dirty="0"/>
              <a:t>Methods</a:t>
            </a:r>
          </a:p>
          <a:p>
            <a:pPr lvl="1" algn="just"/>
            <a:r>
              <a:rPr lang="en-US" sz="4000" dirty="0"/>
              <a:t>Offline</a:t>
            </a:r>
          </a:p>
          <a:p>
            <a:pPr lvl="1" algn="just"/>
            <a:r>
              <a:rPr lang="en-US" sz="4000" dirty="0"/>
              <a:t>Online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9527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VALIDATION AND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72" y="1968505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800" dirty="0"/>
              <a:t>Photographic vs. non-photographic image classifier</a:t>
            </a:r>
          </a:p>
          <a:p>
            <a:r>
              <a:rPr lang="en-US" sz="3400" dirty="0"/>
              <a:t>  Adaptive boosting algorithm (</a:t>
            </a:r>
            <a:r>
              <a:rPr lang="en-US" sz="3400" dirty="0" err="1"/>
              <a:t>AdaBoost</a:t>
            </a:r>
            <a:r>
              <a:rPr lang="en-US" sz="3400" dirty="0"/>
              <a:t>)</a:t>
            </a:r>
            <a:endParaRPr lang="en-US" sz="3400" baseline="30000" dirty="0"/>
          </a:p>
          <a:p>
            <a:r>
              <a:rPr lang="en-US" sz="3400" dirty="0"/>
              <a:t>  Low level visual features</a:t>
            </a:r>
          </a:p>
          <a:p>
            <a:r>
              <a:rPr lang="en-US" sz="3400" dirty="0"/>
              <a:t>  Color histogram and </a:t>
            </a:r>
            <a:r>
              <a:rPr lang="en-US" sz="3400" dirty="0" err="1"/>
              <a:t>hough</a:t>
            </a:r>
            <a:r>
              <a:rPr lang="en-US" sz="3400" dirty="0"/>
              <a:t> transform</a:t>
            </a:r>
          </a:p>
          <a:p>
            <a:pPr lvl="0">
              <a:buFont typeface="Wingdings" pitchFamily="2" charset="2"/>
              <a:buChar char="§"/>
            </a:pPr>
            <a:r>
              <a:rPr lang="en-US" sz="3800" dirty="0"/>
              <a:t>Multi-view face detector</a:t>
            </a:r>
          </a:p>
        </p:txBody>
      </p:sp>
    </p:spTree>
    <p:extLst>
      <p:ext uri="{BB962C8B-B14F-4D97-AF65-F5344CB8AC3E}">
        <p14:creationId xmlns:p14="http://schemas.microsoft.com/office/powerpoint/2010/main" val="890403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B44038B4-1781-4D5B-B901-B8AA3ADC182E}"/>
              </a:ext>
            </a:extLst>
          </p:cNvPr>
          <p:cNvSpPr txBox="1"/>
          <p:nvPr/>
        </p:nvSpPr>
        <p:spPr>
          <a:xfrm>
            <a:off x="4473832" y="4201957"/>
            <a:ext cx="23524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Google image search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38773-B86C-4803-AE6D-A50E75C4450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27000">
              <a:schemeClr val="accent1">
                <a:alpha val="16000"/>
              </a:schemeClr>
            </a:glow>
          </a:effectLst>
        </p:spPr>
        <p:txBody>
          <a:bodyPr/>
          <a:lstStyle/>
          <a:p>
            <a:pPr algn="ctr"/>
            <a:r>
              <a:rPr lang="en-US" dirty="0"/>
              <a:t>OVERALL FRAMEWORK</a:t>
            </a:r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47B5B1-7250-4B45-8797-7FBEA4981B50}"/>
              </a:ext>
            </a:extLst>
          </p:cNvPr>
          <p:cNvSpPr txBox="1"/>
          <p:nvPr/>
        </p:nvSpPr>
        <p:spPr>
          <a:xfrm>
            <a:off x="759899" y="2060154"/>
            <a:ext cx="154357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GPS-tagged photos</a:t>
            </a:r>
            <a:endParaRPr lang="fi-FI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7F832-8BA6-473A-80D1-647C40F1C94E}"/>
              </a:ext>
            </a:extLst>
          </p:cNvPr>
          <p:cNvSpPr txBox="1"/>
          <p:nvPr/>
        </p:nvSpPr>
        <p:spPr>
          <a:xfrm>
            <a:off x="749646" y="3864690"/>
            <a:ext cx="154357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0"/>
          </a:effectLst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>
                <a:solidFill>
                  <a:schemeClr val="bg1"/>
                </a:solidFill>
              </a:rPr>
              <a:t>Travel guide articles</a:t>
            </a:r>
            <a:endParaRPr lang="fi-FI" sz="2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F2D11F-FF78-4665-ADA8-AD9968B60C64}"/>
              </a:ext>
            </a:extLst>
          </p:cNvPr>
          <p:cNvSpPr txBox="1"/>
          <p:nvPr/>
        </p:nvSpPr>
        <p:spPr>
          <a:xfrm>
            <a:off x="4888530" y="2766183"/>
            <a:ext cx="1632855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/>
              <a:t>Noisy landmark image set</a:t>
            </a:r>
            <a:endParaRPr lang="fi-FI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E3E3D-1D50-48DD-9DC0-B74901D1E6DD}"/>
              </a:ext>
            </a:extLst>
          </p:cNvPr>
          <p:cNvSpPr txBox="1"/>
          <p:nvPr/>
        </p:nvSpPr>
        <p:spPr>
          <a:xfrm>
            <a:off x="6943725" y="2953798"/>
            <a:ext cx="1347673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200" dirty="0"/>
              <a:t>Visual clustering</a:t>
            </a:r>
            <a:endParaRPr lang="fi-FI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4DCE3F-F9F8-43F9-B301-400FA23BFA7F}"/>
              </a:ext>
            </a:extLst>
          </p:cNvPr>
          <p:cNvSpPr txBox="1"/>
          <p:nvPr/>
        </p:nvSpPr>
        <p:spPr>
          <a:xfrm>
            <a:off x="8717847" y="2953798"/>
            <a:ext cx="1385617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/>
              <a:t>Validation &amp; cleaning</a:t>
            </a:r>
            <a:endParaRPr lang="fi-FI" sz="22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2293219" y="2327567"/>
            <a:ext cx="640080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F882494-FC35-4322-BF04-372E38029872}"/>
              </a:ext>
            </a:extLst>
          </p:cNvPr>
          <p:cNvSpPr/>
          <p:nvPr/>
        </p:nvSpPr>
        <p:spPr>
          <a:xfrm rot="19438108">
            <a:off x="4192645" y="3891288"/>
            <a:ext cx="822960" cy="2743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B5B1F-A5F1-4D06-B04D-6B61B8BD6AC7}"/>
              </a:ext>
            </a:extLst>
          </p:cNvPr>
          <p:cNvSpPr txBox="1"/>
          <p:nvPr/>
        </p:nvSpPr>
        <p:spPr>
          <a:xfrm>
            <a:off x="2875952" y="3799859"/>
            <a:ext cx="1443027" cy="122586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ctr"/>
            <a:r>
              <a:rPr lang="en-US" sz="2200" dirty="0"/>
              <a:t>Noisy landmark names</a:t>
            </a:r>
            <a:endParaRPr lang="fi-FI" sz="2200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D4022C-399F-4EDA-B4FB-A4CC3EABC424}"/>
              </a:ext>
            </a:extLst>
          </p:cNvPr>
          <p:cNvSpPr/>
          <p:nvPr/>
        </p:nvSpPr>
        <p:spPr>
          <a:xfrm rot="1664717">
            <a:off x="4123474" y="2736763"/>
            <a:ext cx="822960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F70BC-BCEA-4A25-9755-ADA8BD42FAEB}"/>
              </a:ext>
            </a:extLst>
          </p:cNvPr>
          <p:cNvSpPr txBox="1"/>
          <p:nvPr/>
        </p:nvSpPr>
        <p:spPr>
          <a:xfrm>
            <a:off x="2908613" y="2091483"/>
            <a:ext cx="129611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 clustering</a:t>
            </a:r>
            <a:endParaRPr lang="fi-FI" sz="2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D8C1EC4-1C74-4D27-B46A-656F6391C18F}"/>
              </a:ext>
            </a:extLst>
          </p:cNvPr>
          <p:cNvSpPr txBox="1"/>
          <p:nvPr/>
        </p:nvSpPr>
        <p:spPr>
          <a:xfrm>
            <a:off x="1378045" y="5114855"/>
            <a:ext cx="2607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Named entity extraction</a:t>
            </a:r>
          </a:p>
        </p:txBody>
      </p:sp>
      <p:sp>
        <p:nvSpPr>
          <p:cNvPr id="21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2303473" y="4297339"/>
            <a:ext cx="548640" cy="23090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2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6507330" y="3184167"/>
            <a:ext cx="457200" cy="2309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3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8291395" y="3198455"/>
            <a:ext cx="426452" cy="2309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18" name="Arrow: Right 11">
            <a:extLst>
              <a:ext uri="{FF2B5EF4-FFF2-40B4-BE49-F238E27FC236}">
                <a16:creationId xmlns:a16="http://schemas.microsoft.com/office/drawing/2014/main" id="{390C68BF-E75D-419C-A8AD-C52A4CCC48DD}"/>
              </a:ext>
            </a:extLst>
          </p:cNvPr>
          <p:cNvSpPr/>
          <p:nvPr/>
        </p:nvSpPr>
        <p:spPr>
          <a:xfrm>
            <a:off x="10103464" y="3198455"/>
            <a:ext cx="426452" cy="23090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DCE3F-F9F8-43F9-B301-400FA23BFA7F}"/>
              </a:ext>
            </a:extLst>
          </p:cNvPr>
          <p:cNvSpPr txBox="1"/>
          <p:nvPr/>
        </p:nvSpPr>
        <p:spPr>
          <a:xfrm>
            <a:off x="10529917" y="2750563"/>
            <a:ext cx="1459944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z="2200" dirty="0"/>
              <a:t>Landmark &amp; visual models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40909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1822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EXPERIMENTS: STATISTICS</a:t>
            </a:r>
          </a:p>
        </p:txBody>
      </p:sp>
      <p:sp>
        <p:nvSpPr>
          <p:cNvPr id="4" name="Oval 3"/>
          <p:cNvSpPr/>
          <p:nvPr/>
        </p:nvSpPr>
        <p:spPr>
          <a:xfrm>
            <a:off x="2677982" y="2996592"/>
            <a:ext cx="3921088" cy="2451631"/>
          </a:xfrm>
          <a:prstGeom prst="ellipse">
            <a:avLst/>
          </a:prstGeom>
          <a:solidFill>
            <a:srgbClr val="1F4E79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GB" sz="26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28398" y="2996592"/>
            <a:ext cx="3798277" cy="2451631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GB" sz="26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966" y="3881406"/>
            <a:ext cx="2730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ym typeface="Wingdings" panose="05000000000000000000" pitchFamily="2" charset="2"/>
              </a:rPr>
              <a:t>2240 Landmarks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6799968" y="3881405"/>
            <a:ext cx="2429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ym typeface="Wingdings" panose="05000000000000000000" pitchFamily="2" charset="2"/>
              </a:rPr>
              <a:t>3246 Landmarks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5745612" y="3883853"/>
            <a:ext cx="6896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sym typeface="Wingdings" panose="05000000000000000000" pitchFamily="2" charset="2"/>
              </a:rPr>
              <a:t>174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39771" y="5891415"/>
            <a:ext cx="3595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GPS-tagged photos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9941" y="5881294"/>
            <a:ext cx="2869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ym typeface="Wingdings" panose="05000000000000000000" pitchFamily="2" charset="2"/>
              </a:rPr>
              <a:t>Tour guides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40186" y="1577172"/>
            <a:ext cx="9239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Total : </a:t>
            </a:r>
            <a:r>
              <a:rPr lang="en-GB" sz="3000" dirty="0"/>
              <a:t>∼21.4 million images</a:t>
            </a:r>
            <a:endParaRPr lang="en-US" sz="3000" dirty="0"/>
          </a:p>
          <a:p>
            <a:r>
              <a:rPr lang="en-US" sz="3000" dirty="0"/>
              <a:t>Unique landmarks: 5312  from 1259 cities in 144 countries</a:t>
            </a:r>
          </a:p>
        </p:txBody>
      </p:sp>
    </p:spTree>
    <p:extLst>
      <p:ext uri="{BB962C8B-B14F-4D97-AF65-F5344CB8AC3E}">
        <p14:creationId xmlns:p14="http://schemas.microsoft.com/office/powerpoint/2010/main" val="309147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552" y="2297129"/>
            <a:ext cx="10515600" cy="4351338"/>
          </a:xfrm>
        </p:spPr>
        <p:txBody>
          <a:bodyPr>
            <a:normAutofit/>
          </a:bodyPr>
          <a:lstStyle/>
          <a:p>
            <a:r>
              <a:rPr lang="en-US" sz="3800" dirty="0"/>
              <a:t>Community of </a:t>
            </a:r>
            <a:r>
              <a:rPr lang="en-US" sz="3800" dirty="0" err="1"/>
              <a:t>picasa</a:t>
            </a:r>
            <a:r>
              <a:rPr lang="en-US" sz="3800" dirty="0"/>
              <a:t> and </a:t>
            </a:r>
            <a:r>
              <a:rPr lang="en-US" sz="3800" dirty="0" err="1"/>
              <a:t>panoramio</a:t>
            </a:r>
            <a:r>
              <a:rPr lang="en-US" sz="3800" dirty="0"/>
              <a:t> </a:t>
            </a:r>
            <a:r>
              <a:rPr lang="en-US" sz="3800"/>
              <a:t>is biased </a:t>
            </a:r>
            <a:r>
              <a:rPr lang="en-US" sz="3800" dirty="0"/>
              <a:t>in Europe and North America</a:t>
            </a:r>
          </a:p>
          <a:p>
            <a:r>
              <a:rPr lang="en-US" sz="3800" dirty="0"/>
              <a:t>Community of wikitravel.com is more diverse</a:t>
            </a:r>
          </a:p>
        </p:txBody>
      </p:sp>
    </p:spTree>
    <p:extLst>
      <p:ext uri="{BB962C8B-B14F-4D97-AF65-F5344CB8AC3E}">
        <p14:creationId xmlns:p14="http://schemas.microsoft.com/office/powerpoint/2010/main" val="3763542294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0886"/>
            <a:ext cx="10515600" cy="971306"/>
          </a:xfrm>
        </p:spPr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263" y="1971675"/>
            <a:ext cx="10987087" cy="4586288"/>
          </a:xfrm>
        </p:spPr>
        <p:txBody>
          <a:bodyPr>
            <a:normAutofit/>
          </a:bodyPr>
          <a:lstStyle/>
          <a:p>
            <a:pPr marL="457200" lvl="1" indent="0">
              <a:spcAft>
                <a:spcPts val="1200"/>
              </a:spcAft>
              <a:buNone/>
            </a:pPr>
            <a:r>
              <a:rPr lang="en-US" sz="3800" dirty="0"/>
              <a:t>Evaluation Criteria</a:t>
            </a:r>
          </a:p>
          <a:p>
            <a:pPr lvl="1">
              <a:spcAft>
                <a:spcPts val="1200"/>
              </a:spcAft>
            </a:pPr>
            <a:r>
              <a:rPr lang="en-US" sz="3800" dirty="0"/>
              <a:t>Scale and distribution of mined landmarks.</a:t>
            </a:r>
          </a:p>
          <a:p>
            <a:pPr lvl="1">
              <a:spcAft>
                <a:spcPts val="1200"/>
              </a:spcAft>
            </a:pPr>
            <a:r>
              <a:rPr lang="en-US" sz="3800" dirty="0"/>
              <a:t>Efﬁcacy of clustering for landmark image mining.</a:t>
            </a:r>
          </a:p>
          <a:p>
            <a:pPr lvl="1">
              <a:spcAft>
                <a:spcPts val="1200"/>
              </a:spcAft>
            </a:pPr>
            <a:r>
              <a:rPr lang="en-US" sz="3800" dirty="0"/>
              <a:t>Recognition accuracy on query images.</a:t>
            </a:r>
          </a:p>
        </p:txBody>
      </p:sp>
    </p:spTree>
    <p:extLst>
      <p:ext uri="{BB962C8B-B14F-4D97-AF65-F5344CB8AC3E}">
        <p14:creationId xmlns:p14="http://schemas.microsoft.com/office/powerpoint/2010/main" val="305670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1580197"/>
            <a:ext cx="10987087" cy="5034915"/>
          </a:xfrm>
        </p:spPr>
        <p:txBody>
          <a:bodyPr>
            <a:noAutofit/>
          </a:bodyPr>
          <a:lstStyle/>
          <a:p>
            <a:r>
              <a:rPr lang="en-US" sz="3600" dirty="0"/>
              <a:t>For image mining: </a:t>
            </a:r>
          </a:p>
          <a:p>
            <a:pPr marL="0" indent="0">
              <a:buNone/>
            </a:pPr>
            <a:r>
              <a:rPr lang="en-US" sz="3600" dirty="0"/>
              <a:t>  1000 cluster selection from </a:t>
            </a:r>
            <a:r>
              <a:rPr lang="en-US" sz="3600" i="1" dirty="0"/>
              <a:t>∼</a:t>
            </a:r>
            <a:r>
              <a:rPr lang="en-US" sz="3600" dirty="0"/>
              <a:t>14k visual clusters</a:t>
            </a:r>
          </a:p>
          <a:p>
            <a:pPr lvl="1"/>
            <a:r>
              <a:rPr lang="en-US" sz="3400" dirty="0"/>
              <a:t>Initial: 68 negative outliers</a:t>
            </a:r>
          </a:p>
          <a:p>
            <a:pPr lvl="1"/>
            <a:r>
              <a:rPr lang="en-US" sz="3400" dirty="0"/>
              <a:t>After</a:t>
            </a:r>
            <a:r>
              <a:rPr lang="sk-SK" sz="3400" dirty="0"/>
              <a:t> </a:t>
            </a:r>
            <a:r>
              <a:rPr lang="en-US" sz="3400" dirty="0"/>
              <a:t>cleaning: 37 negative outliers</a:t>
            </a:r>
          </a:p>
          <a:p>
            <a:r>
              <a:rPr lang="en-US" sz="3600" dirty="0"/>
              <a:t>For landmark recognition: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62232" y="4715487"/>
            <a:ext cx="5829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dirty="0"/>
              <a:t>Negative set</a:t>
            </a:r>
            <a:r>
              <a:rPr lang="fi-FI" sz="3000" dirty="0"/>
              <a:t> : 40510 </a:t>
            </a:r>
            <a:r>
              <a:rPr lang="en-US" sz="3000" dirty="0"/>
              <a:t>images </a:t>
            </a:r>
          </a:p>
          <a:p>
            <a:pPr lvl="1"/>
            <a:r>
              <a:rPr lang="en-US" sz="3000" dirty="0"/>
              <a:t>False positives: </a:t>
            </a:r>
            <a:r>
              <a:rPr lang="en-US" sz="3000" dirty="0">
                <a:solidFill>
                  <a:srgbClr val="FF0000"/>
                </a:solidFill>
              </a:rPr>
              <a:t>1.1%</a:t>
            </a:r>
            <a:r>
              <a:rPr lang="en-US" sz="3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320" y="4739382"/>
            <a:ext cx="6229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000" dirty="0"/>
              <a:t>Positive set : 728 images Identification rate: 46.3%</a:t>
            </a:r>
          </a:p>
          <a:p>
            <a:pPr lvl="1"/>
            <a:r>
              <a:rPr lang="en-US" sz="3000" dirty="0"/>
              <a:t>Accuracy: </a:t>
            </a:r>
            <a:r>
              <a:rPr lang="en-US" sz="3000" dirty="0">
                <a:solidFill>
                  <a:srgbClr val="FF0000"/>
                </a:solidFill>
              </a:rPr>
              <a:t>80.8%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8383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128" y="1600200"/>
            <a:ext cx="10515600" cy="4576763"/>
          </a:xfrm>
        </p:spPr>
        <p:txBody>
          <a:bodyPr>
            <a:noAutofit/>
          </a:bodyPr>
          <a:lstStyle/>
          <a:p>
            <a:r>
              <a:rPr lang="en-US" sz="3800" dirty="0"/>
              <a:t>World-scale</a:t>
            </a:r>
          </a:p>
          <a:p>
            <a:r>
              <a:rPr lang="en-US" sz="3800" dirty="0"/>
              <a:t>Virtual tourism</a:t>
            </a:r>
          </a:p>
          <a:p>
            <a:pPr lvl="0"/>
            <a:r>
              <a:rPr lang="en-US" sz="3800" dirty="0"/>
              <a:t>Content understanding and geo-location detection</a:t>
            </a:r>
          </a:p>
          <a:p>
            <a:pPr lvl="0"/>
            <a:r>
              <a:rPr lang="en-US" sz="3800" dirty="0"/>
              <a:t>Tour guide recommendation</a:t>
            </a:r>
          </a:p>
          <a:p>
            <a:r>
              <a:rPr lang="en-US" sz="3800" dirty="0"/>
              <a:t>Performance: satisfactory (</a:t>
            </a:r>
            <a:r>
              <a:rPr lang="en-US" sz="4000" dirty="0"/>
              <a:t>accuracy: </a:t>
            </a:r>
            <a:r>
              <a:rPr lang="en-US" sz="4000" dirty="0">
                <a:solidFill>
                  <a:srgbClr val="FF0000"/>
                </a:solidFill>
              </a:rPr>
              <a:t>80.8%)</a:t>
            </a:r>
            <a:endParaRPr lang="en-US" sz="3800" dirty="0"/>
          </a:p>
          <a:p>
            <a:pPr marL="0" lvl="0" indent="0">
              <a:buNone/>
            </a:pPr>
            <a:endParaRPr lang="en-US" sz="3800" dirty="0"/>
          </a:p>
          <a:p>
            <a:pPr>
              <a:spcBef>
                <a:spcPts val="1800"/>
              </a:spcBef>
            </a:pPr>
            <a:r>
              <a:rPr lang="en-US" sz="3800" dirty="0"/>
              <a:t>Challenge : Multi-lingual aspect</a:t>
            </a:r>
          </a:p>
        </p:txBody>
      </p:sp>
    </p:spTree>
    <p:extLst>
      <p:ext uri="{BB962C8B-B14F-4D97-AF65-F5344CB8AC3E}">
        <p14:creationId xmlns:p14="http://schemas.microsoft.com/office/powerpoint/2010/main" val="3810427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785938"/>
            <a:ext cx="10972800" cy="2743200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Arial Rounded MT Bold" pitchFamily="34" charset="0"/>
              </a:rPr>
              <a:t>THANK YOU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0325" y="3761913"/>
            <a:ext cx="101662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700" dirty="0">
                <a:solidFill>
                  <a:srgbClr val="C00000"/>
                </a:solidFill>
                <a:latin typeface="Arial Rounded MT Bold" pitchFamily="34" charset="0"/>
                <a:sym typeface="Wingdings" pitchFamily="2" charset="2"/>
              </a:rPr>
              <a:t></a:t>
            </a:r>
            <a:endParaRPr lang="en-US" sz="7700" dirty="0"/>
          </a:p>
        </p:txBody>
      </p:sp>
    </p:spTree>
    <p:extLst>
      <p:ext uri="{BB962C8B-B14F-4D97-AF65-F5344CB8AC3E}">
        <p14:creationId xmlns:p14="http://schemas.microsoft.com/office/powerpoint/2010/main" val="3392329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1 : </a:t>
            </a:r>
            <a:r>
              <a:rPr lang="en-US" dirty="0" err="1"/>
              <a:t>Geotagged</a:t>
            </a:r>
            <a:r>
              <a:rPr lang="en-US" dirty="0"/>
              <a:t> images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Geotagged</a:t>
            </a:r>
            <a:r>
              <a:rPr lang="en-US" dirty="0"/>
              <a:t> images are those images taken with geographical information with the advance in low-</a:t>
            </a:r>
            <a:r>
              <a:rPr lang="en-US" dirty="0" err="1"/>
              <a:t>costGPS</a:t>
            </a:r>
            <a:r>
              <a:rPr lang="en-US" dirty="0"/>
              <a:t> chips, cell phones and cameras are becoming equipped with GPS receivers and thus able to record the location while taking the pictures</a:t>
            </a:r>
          </a:p>
        </p:txBody>
      </p:sp>
    </p:spTree>
    <p:extLst>
      <p:ext uri="{BB962C8B-B14F-4D97-AF65-F5344CB8AC3E}">
        <p14:creationId xmlns:p14="http://schemas.microsoft.com/office/powerpoint/2010/main" val="462012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2 : Difficulty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difficulty lies in several aspects: </a:t>
            </a:r>
          </a:p>
          <a:p>
            <a:r>
              <a:rPr lang="en-US" dirty="0"/>
              <a:t>not an easy task to understand a user’s interests. There is always a semantic gap between the high level concept and the low level features. </a:t>
            </a:r>
          </a:p>
          <a:p>
            <a:r>
              <a:rPr lang="en-US" dirty="0"/>
              <a:t>the huge collection -many irrelevant samples, whose contents are not relevant to the geographical coordinates. </a:t>
            </a:r>
          </a:p>
          <a:p>
            <a:r>
              <a:rPr lang="en-US" dirty="0"/>
              <a:t>Efficiency - fast</a:t>
            </a:r>
          </a:p>
        </p:txBody>
      </p:sp>
    </p:spTree>
    <p:extLst>
      <p:ext uri="{BB962C8B-B14F-4D97-AF65-F5344CB8AC3E}">
        <p14:creationId xmlns:p14="http://schemas.microsoft.com/office/powerpoint/2010/main" val="249362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409575"/>
            <a:ext cx="10972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PROPOSED SYSTEM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71613" y="3596053"/>
            <a:ext cx="93297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Image source: Flickr  [1,123,847 images]</a:t>
            </a:r>
          </a:p>
          <a:p>
            <a:endParaRPr lang="en-US" sz="3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/>
              <a:t>Associated with user-provided tags [0 -10]</a:t>
            </a:r>
          </a:p>
        </p:txBody>
      </p:sp>
      <p:sp>
        <p:nvSpPr>
          <p:cNvPr id="6" name="Flowchart: Magnetic Disk 5"/>
          <p:cNvSpPr/>
          <p:nvPr/>
        </p:nvSpPr>
        <p:spPr>
          <a:xfrm>
            <a:off x="3187616" y="1771650"/>
            <a:ext cx="5897730" cy="1547519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11112" y="2480668"/>
            <a:ext cx="436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Geotagged</a:t>
            </a:r>
            <a:r>
              <a:rPr lang="en-US" sz="2800" b="1" dirty="0">
                <a:solidFill>
                  <a:schemeClr val="bg1"/>
                </a:solidFill>
              </a:rPr>
              <a:t> Image Collection</a:t>
            </a:r>
          </a:p>
        </p:txBody>
      </p:sp>
    </p:spTree>
    <p:extLst>
      <p:ext uri="{BB962C8B-B14F-4D97-AF65-F5344CB8AC3E}">
        <p14:creationId xmlns:p14="http://schemas.microsoft.com/office/powerpoint/2010/main" val="372802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3: Mean shift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r>
              <a:rPr lang="en-US" dirty="0"/>
              <a:t>a nonparametric method which does not require to specify the </a:t>
            </a:r>
            <a:r>
              <a:rPr lang="en-US" dirty="0">
                <a:solidFill>
                  <a:srgbClr val="FF0000"/>
                </a:solidFill>
              </a:rPr>
              <a:t>number of clusters</a:t>
            </a:r>
            <a:r>
              <a:rPr lang="en-US" dirty="0"/>
              <a:t>, and does </a:t>
            </a:r>
            <a:r>
              <a:rPr lang="en-US" dirty="0">
                <a:solidFill>
                  <a:srgbClr val="FF0000"/>
                </a:solidFill>
              </a:rPr>
              <a:t>not assume the shape of the clusters</a:t>
            </a:r>
            <a:r>
              <a:rPr lang="en-US" dirty="0"/>
              <a:t>. Starting from a given sample x, Mean shift looks for the vector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gi</a:t>
            </a:r>
            <a:r>
              <a:rPr lang="en-US" dirty="0"/>
              <a:t> is the local kernel density function in the form of </a:t>
            </a:r>
            <a:r>
              <a:rPr lang="en-US" dirty="0" err="1"/>
              <a:t>gi</a:t>
            </a:r>
            <a:r>
              <a:rPr lang="en-US" dirty="0"/>
              <a:t> = g(||(x − xi)/h||2), where g should be a nonnegative, </a:t>
            </a:r>
            <a:r>
              <a:rPr lang="en-US" dirty="0" err="1"/>
              <a:t>nonincreasing</a:t>
            </a:r>
            <a:r>
              <a:rPr lang="en-US" dirty="0"/>
              <a:t>, and piecewise continuous function.</a:t>
            </a:r>
          </a:p>
        </p:txBody>
      </p:sp>
      <p:pic>
        <p:nvPicPr>
          <p:cNvPr id="5122" name="Picture 2" descr="D:\IMPIT\LAMI\Presentation\img\p1-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951" y="2867298"/>
            <a:ext cx="36981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34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mean shift algorithm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2398"/>
            <a:ext cx="6339840" cy="413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36" y="2757055"/>
            <a:ext cx="621468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6002" y="1143000"/>
            <a:ext cx="6017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than 1.1 millions of images, it takes less than 10 minutes</a:t>
            </a:r>
          </a:p>
        </p:txBody>
      </p:sp>
    </p:spTree>
    <p:extLst>
      <p:ext uri="{BB962C8B-B14F-4D97-AF65-F5344CB8AC3E}">
        <p14:creationId xmlns:p14="http://schemas.microsoft.com/office/powerpoint/2010/main" val="1576679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55"/>
            <a:ext cx="10972800" cy="792162"/>
          </a:xfrm>
        </p:spPr>
        <p:txBody>
          <a:bodyPr/>
          <a:lstStyle/>
          <a:p>
            <a:r>
              <a:rPr lang="en-US" dirty="0"/>
              <a:t>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867400"/>
          </a:xfrm>
        </p:spPr>
        <p:txBody>
          <a:bodyPr>
            <a:normAutofit/>
          </a:bodyPr>
          <a:lstStyle/>
          <a:p>
            <a:r>
              <a:rPr lang="en-US" dirty="0"/>
              <a:t>compute the occurrence of each tag in each cluster, and choose the representative tags with occurrence larger than a threshold (set as 10 in our experiments). We employ the </a:t>
            </a:r>
            <a:r>
              <a:rPr lang="en-US" dirty="0">
                <a:solidFill>
                  <a:srgbClr val="FF0000"/>
                </a:solidFill>
              </a:rPr>
              <a:t>affinity propagation</a:t>
            </a:r>
            <a:r>
              <a:rPr lang="en-US" dirty="0"/>
              <a:t> [3] for this task.</a:t>
            </a:r>
          </a:p>
          <a:p>
            <a:r>
              <a:rPr lang="en-US" dirty="0"/>
              <a:t>Similarity is measured by a Gaussian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 denotes the image feature</a:t>
            </a:r>
          </a:p>
          <a:p>
            <a:r>
              <a:rPr lang="en-US" dirty="0"/>
              <a:t>To remove the insignificant images e.g., those without popular scenery contents, we count the </a:t>
            </a:r>
            <a:r>
              <a:rPr lang="en-US" dirty="0">
                <a:solidFill>
                  <a:srgbClr val="FF0000"/>
                </a:solidFill>
              </a:rPr>
              <a:t>popularity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each potential representative images p. only choose </a:t>
            </a:r>
            <a:r>
              <a:rPr lang="en-US" dirty="0">
                <a:solidFill>
                  <a:srgbClr val="FF0000"/>
                </a:solidFill>
              </a:rPr>
              <a:t>R-images with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large enough.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D:\IMPIT\LAMI\Presentation\img\p1-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31" y="2833689"/>
            <a:ext cx="597810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5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855"/>
            <a:ext cx="10972800" cy="792162"/>
          </a:xfrm>
        </p:spPr>
        <p:txBody>
          <a:bodyPr/>
          <a:lstStyle/>
          <a:p>
            <a:r>
              <a:rPr lang="en-US" dirty="0"/>
              <a:t>R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09728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Affinity propagation</a:t>
            </a:r>
            <a:r>
              <a:rPr lang="en-US" dirty="0"/>
              <a:t> (AP) is a </a:t>
            </a:r>
            <a:r>
              <a:rPr lang="en-US" dirty="0">
                <a:hlinkClick r:id="rId3" tooltip="Cluster analysis"/>
              </a:rPr>
              <a:t>clustering algorithm</a:t>
            </a:r>
            <a:r>
              <a:rPr lang="en-US" dirty="0"/>
              <a:t> based on the concept of "message passing" between data points.</a:t>
            </a:r>
            <a:r>
              <a:rPr lang="en-US" baseline="30000" dirty="0">
                <a:hlinkClick r:id="rId4"/>
              </a:rPr>
              <a:t>[1]</a:t>
            </a:r>
            <a:r>
              <a:rPr lang="en-US" dirty="0"/>
              <a:t>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Unlike</a:t>
            </a:r>
            <a:r>
              <a:rPr lang="en-US" dirty="0"/>
              <a:t> clustering algorithms such as </a:t>
            </a:r>
            <a:r>
              <a:rPr lang="en-US" i="1" dirty="0">
                <a:hlinkClick r:id="rId5" tooltip="K-means clustering"/>
              </a:rPr>
              <a:t>k</a:t>
            </a:r>
            <a:r>
              <a:rPr lang="en-US" dirty="0">
                <a:hlinkClick r:id="rId5" tooltip="K-means clustering"/>
              </a:rPr>
              <a:t>-means</a:t>
            </a:r>
            <a:r>
              <a:rPr lang="en-US" dirty="0"/>
              <a:t> or </a:t>
            </a:r>
            <a:r>
              <a:rPr lang="en-US" i="1" dirty="0">
                <a:hlinkClick r:id="rId6" tooltip="K-medoids"/>
              </a:rPr>
              <a:t>k</a:t>
            </a:r>
            <a:r>
              <a:rPr lang="en-US" dirty="0">
                <a:hlinkClick r:id="rId6" tooltip="K-medoids"/>
              </a:rPr>
              <a:t>-</a:t>
            </a:r>
            <a:r>
              <a:rPr lang="en-US" dirty="0" err="1">
                <a:hlinkClick r:id="rId6" tooltip="K-medoids"/>
              </a:rPr>
              <a:t>medoids</a:t>
            </a:r>
            <a:r>
              <a:rPr lang="en-US" dirty="0"/>
              <a:t>, affinity propagation does not require the number of clusters to be determined or estimated before running the algorithm. Similar to </a:t>
            </a:r>
            <a:r>
              <a:rPr lang="en-US" i="1" dirty="0"/>
              <a:t>k</a:t>
            </a:r>
            <a:r>
              <a:rPr lang="en-US" dirty="0"/>
              <a:t>-</a:t>
            </a:r>
            <a:r>
              <a:rPr lang="en-US" dirty="0" err="1"/>
              <a:t>medoids</a:t>
            </a:r>
            <a:r>
              <a:rPr lang="en-US" dirty="0"/>
              <a:t>, affinity propagation finds "exemplars", members of the input set that are representative of clusters.</a:t>
            </a:r>
          </a:p>
          <a:p>
            <a:r>
              <a:rPr lang="en-US" dirty="0"/>
              <a:t>There are two kinds of messages: </a:t>
            </a:r>
            <a:r>
              <a:rPr lang="en-US" i="1" dirty="0">
                <a:solidFill>
                  <a:srgbClr val="FF0000"/>
                </a:solidFill>
              </a:rPr>
              <a:t>responsibility </a:t>
            </a:r>
            <a:r>
              <a:rPr lang="en-US" dirty="0"/>
              <a:t>r(i, k) stands for the confidence of image i belongs to a cluster k , while </a:t>
            </a:r>
          </a:p>
          <a:p>
            <a:r>
              <a:rPr lang="en-US" i="1" dirty="0">
                <a:solidFill>
                  <a:srgbClr val="FF0000"/>
                </a:solidFill>
              </a:rPr>
              <a:t>availability</a:t>
            </a:r>
            <a:r>
              <a:rPr lang="en-US" i="1" dirty="0"/>
              <a:t> </a:t>
            </a:r>
            <a:r>
              <a:rPr lang="en-US" dirty="0"/>
              <a:t>a(k, i) denotes the possibility of image k being the exemplar of image i. The affinity propagation algorithm updates r(i, k) and a(k, i) iteratively until converge.</a:t>
            </a:r>
          </a:p>
        </p:txBody>
      </p:sp>
    </p:spTree>
    <p:extLst>
      <p:ext uri="{BB962C8B-B14F-4D97-AF65-F5344CB8AC3E}">
        <p14:creationId xmlns:p14="http://schemas.microsoft.com/office/powerpoint/2010/main" val="2432611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Interface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50571"/>
            <a:ext cx="10972800" cy="242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015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key word query, a </a:t>
            </a:r>
            <a:r>
              <a:rPr lang="en-US" dirty="0" err="1"/>
              <a:t>geotagged</a:t>
            </a:r>
            <a:r>
              <a:rPr lang="en-US" dirty="0"/>
              <a:t> location is chosen if the representative tags contains the query keyword</a:t>
            </a:r>
          </a:p>
          <a:p>
            <a:r>
              <a:rPr lang="en-US" dirty="0"/>
              <a:t>For an image query, the </a:t>
            </a:r>
            <a:r>
              <a:rPr lang="en-US" dirty="0" err="1"/>
              <a:t>geotagged</a:t>
            </a:r>
            <a:r>
              <a:rPr lang="en-US" dirty="0"/>
              <a:t> locations are ranked according to the similarity between the query images and the representative image feature in different clusters.</a:t>
            </a:r>
          </a:p>
        </p:txBody>
      </p:sp>
    </p:spTree>
    <p:extLst>
      <p:ext uri="{BB962C8B-B14F-4D97-AF65-F5344CB8AC3E}">
        <p14:creationId xmlns:p14="http://schemas.microsoft.com/office/powerpoint/2010/main" val="902325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1" y="1862931"/>
            <a:ext cx="6413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44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819400"/>
            <a:ext cx="10972800" cy="1143000"/>
          </a:xfrm>
        </p:spPr>
        <p:txBody>
          <a:bodyPr/>
          <a:lstStyle/>
          <a:p>
            <a:r>
              <a:rPr lang="en-US" dirty="0"/>
              <a:t>Slide 2</a:t>
            </a:r>
          </a:p>
        </p:txBody>
      </p:sp>
    </p:spTree>
    <p:extLst>
      <p:ext uri="{BB962C8B-B14F-4D97-AF65-F5344CB8AC3E}">
        <p14:creationId xmlns:p14="http://schemas.microsoft.com/office/powerpoint/2010/main" val="418088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Landmark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Geo clustering: </a:t>
            </a:r>
          </a:p>
          <a:p>
            <a:pPr lvl="0"/>
            <a:r>
              <a:rPr lang="en-US" dirty="0"/>
              <a:t>agglomerative hierarchical clustering on the photos’ GPS coordinates </a:t>
            </a:r>
            <a:r>
              <a:rPr lang="en-US" i="1" dirty="0"/>
              <a:t>℘</a:t>
            </a:r>
            <a:endParaRPr lang="en-US" dirty="0"/>
          </a:p>
          <a:p>
            <a:pPr lvl="0"/>
            <a:r>
              <a:rPr lang="en-US" dirty="0"/>
              <a:t>inter-cluster distance is defined as the distance between the cluster centers, which is the average of its images’ GPS coordinates.</a:t>
            </a:r>
          </a:p>
          <a:p>
            <a:pPr lvl="0"/>
            <a:r>
              <a:rPr lang="en-US" dirty="0"/>
              <a:t>Validation : unique number of authors or </a:t>
            </a:r>
            <a:r>
              <a:rPr lang="en-US" dirty="0" err="1"/>
              <a:t>uploaders</a:t>
            </a:r>
            <a:r>
              <a:rPr lang="en-US" dirty="0"/>
              <a:t> </a:t>
            </a:r>
            <a:r>
              <a:rPr lang="en-US" i="1" dirty="0"/>
              <a:t>up </a:t>
            </a:r>
            <a:r>
              <a:rPr lang="en-US" dirty="0"/>
              <a:t>of photos </a:t>
            </a:r>
            <a:r>
              <a:rPr lang="en-US" i="1" dirty="0"/>
              <a:t>p </a:t>
            </a:r>
            <a:r>
              <a:rPr lang="en-US" dirty="0"/>
              <a:t>in the geo-cluster is larger than a pre-determined threshold.</a:t>
            </a:r>
          </a:p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425044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Landmark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Learning landmark names from visual clusters</a:t>
            </a:r>
          </a:p>
          <a:p>
            <a:pPr lvl="0"/>
            <a:r>
              <a:rPr lang="en-US" dirty="0"/>
              <a:t>visual clustering,</a:t>
            </a:r>
          </a:p>
          <a:p>
            <a:pPr lvl="0"/>
            <a:r>
              <a:rPr lang="en-US" dirty="0"/>
              <a:t>extract text tags </a:t>
            </a:r>
            <a:r>
              <a:rPr lang="en-US" i="1" dirty="0" err="1"/>
              <a:t>tp</a:t>
            </a:r>
            <a:r>
              <a:rPr lang="en-US" i="1" dirty="0"/>
              <a:t> </a:t>
            </a:r>
            <a:r>
              <a:rPr lang="en-US" dirty="0"/>
              <a:t>by filtering stop words and phrases </a:t>
            </a:r>
          </a:p>
          <a:p>
            <a:pPr lvl="0"/>
            <a:r>
              <a:rPr lang="en-US" dirty="0"/>
              <a:t>compute the frequency of n-grams of all text tags</a:t>
            </a:r>
          </a:p>
          <a:p>
            <a:pPr lvl="0"/>
            <a:r>
              <a:rPr lang="en-US" dirty="0"/>
              <a:t>n-grams with the highest frequency is regarded as the landmark name</a:t>
            </a:r>
          </a:p>
        </p:txBody>
      </p:sp>
    </p:spTree>
    <p:extLst>
      <p:ext uri="{BB962C8B-B14F-4D97-AF65-F5344CB8AC3E}">
        <p14:creationId xmlns:p14="http://schemas.microsoft.com/office/powerpoint/2010/main" val="285503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56918" y="2185987"/>
            <a:ext cx="76535" cy="381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2124368" y="3275958"/>
            <a:ext cx="2152073" cy="706995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1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8142083" y="3275957"/>
            <a:ext cx="2152073" cy="706995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C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983935" y="3275958"/>
            <a:ext cx="2152073" cy="706995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4265" y="2567419"/>
            <a:ext cx="6349995" cy="95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9186916" y="2615046"/>
            <a:ext cx="268779" cy="66091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38401" y="4711989"/>
            <a:ext cx="4606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Used mean shift algorithm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50081" y="280988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PROPOSED SYSTEM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931629" y="2567419"/>
            <a:ext cx="268779" cy="66091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3257922" y="1162265"/>
            <a:ext cx="5897730" cy="1214437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76441" y="1662767"/>
            <a:ext cx="436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Geotagged</a:t>
            </a:r>
            <a:r>
              <a:rPr lang="en-US" sz="2800" b="1" dirty="0">
                <a:solidFill>
                  <a:schemeClr val="bg1"/>
                </a:solidFill>
              </a:rPr>
              <a:t> Image Collection</a:t>
            </a:r>
          </a:p>
        </p:txBody>
      </p:sp>
    </p:spTree>
    <p:extLst>
      <p:ext uri="{BB962C8B-B14F-4D97-AF65-F5344CB8AC3E}">
        <p14:creationId xmlns:p14="http://schemas.microsoft.com/office/powerpoint/2010/main" val="563469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0" grpId="0" animBg="1"/>
      <p:bldP spid="11" grpId="0" animBg="1"/>
      <p:bldP spid="5" grpId="0" animBg="1"/>
      <p:bldP spid="20" grpId="0" animBg="1"/>
      <p:bldP spid="22" grpId="0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travel guide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2"/>
            <a:ext cx="10972800" cy="5211763"/>
          </a:xfrm>
        </p:spPr>
        <p:txBody>
          <a:bodyPr>
            <a:noAutofit/>
          </a:bodyPr>
          <a:lstStyle/>
          <a:p>
            <a:r>
              <a:rPr lang="en-US" sz="1600" dirty="0"/>
              <a:t>geographical hierarchy : </a:t>
            </a:r>
            <a:r>
              <a:rPr lang="en-US" sz="1600" i="1" dirty="0"/>
              <a:t>landmark ∈ city ∈ country ∈ continent</a:t>
            </a:r>
            <a:endParaRPr lang="en-US" sz="1600" dirty="0"/>
          </a:p>
          <a:p>
            <a:r>
              <a:rPr lang="en-US" sz="1600" dirty="0"/>
              <a:t>recursively extract city names from countries in six continents</a:t>
            </a:r>
          </a:p>
          <a:p>
            <a:pPr marL="0" indent="0">
              <a:buNone/>
            </a:pPr>
            <a:r>
              <a:rPr lang="en-US" sz="1600" dirty="0"/>
              <a:t>Task: </a:t>
            </a:r>
          </a:p>
          <a:p>
            <a:pPr lvl="0"/>
            <a:r>
              <a:rPr lang="en-US" sz="1600" dirty="0"/>
              <a:t>extract landmark names from the city tour guide corpus D = </a:t>
            </a:r>
            <a:r>
              <a:rPr lang="en-US" sz="1600" i="1" dirty="0"/>
              <a:t>{d}</a:t>
            </a:r>
            <a:r>
              <a:rPr lang="en-US" sz="1600" dirty="0"/>
              <a:t>, where </a:t>
            </a:r>
            <a:r>
              <a:rPr lang="en-US" sz="1600" i="1" dirty="0"/>
              <a:t>d </a:t>
            </a:r>
            <a:r>
              <a:rPr lang="en-US" sz="1600" dirty="0"/>
              <a:t>= </a:t>
            </a:r>
            <a:r>
              <a:rPr lang="en-US" sz="1600" i="1" dirty="0"/>
              <a:t>{</a:t>
            </a:r>
            <a:r>
              <a:rPr lang="en-US" sz="1600" i="1" dirty="0" err="1"/>
              <a:t>ed</a:t>
            </a:r>
            <a:r>
              <a:rPr lang="en-US" sz="1600" dirty="0"/>
              <a:t>(</a:t>
            </a:r>
            <a:r>
              <a:rPr lang="en-US" sz="1600" i="1" dirty="0"/>
              <a:t>i, j</a:t>
            </a:r>
            <a:r>
              <a:rPr lang="en-US" sz="1600" dirty="0"/>
              <a:t>)</a:t>
            </a:r>
            <a:r>
              <a:rPr lang="en-US" sz="1600" i="1" dirty="0"/>
              <a:t>, td</a:t>
            </a:r>
            <a:r>
              <a:rPr lang="en-US" sz="1600" dirty="0"/>
              <a:t>(</a:t>
            </a:r>
            <a:r>
              <a:rPr lang="en-US" sz="1600" i="1" dirty="0"/>
              <a:t>i, j</a:t>
            </a:r>
            <a:r>
              <a:rPr lang="en-US" sz="1600" dirty="0"/>
              <a:t>)</a:t>
            </a:r>
            <a:r>
              <a:rPr lang="en-US" sz="1600" i="1" dirty="0"/>
              <a:t>} </a:t>
            </a:r>
            <a:r>
              <a:rPr lang="en-US" sz="1600" dirty="0"/>
              <a:t>is a city tour guide HTML file</a:t>
            </a:r>
          </a:p>
          <a:p>
            <a:pPr lvl="0"/>
            <a:r>
              <a:rPr lang="en-US" sz="1600" dirty="0"/>
              <a:t>structure tree </a:t>
            </a:r>
            <a:r>
              <a:rPr lang="en-US" sz="1600" i="1" dirty="0" err="1"/>
              <a:t>ed</a:t>
            </a:r>
            <a:r>
              <a:rPr lang="en-US" sz="1600" i="1" dirty="0"/>
              <a:t> </a:t>
            </a:r>
            <a:r>
              <a:rPr lang="en-US" sz="1600" dirty="0"/>
              <a:t>correspond to tag elements of documents and the leaf nodes store the text</a:t>
            </a:r>
          </a:p>
          <a:p>
            <a:r>
              <a:rPr lang="en-US" sz="1600" dirty="0"/>
              <a:t>satisfy all the following criteria, then text </a:t>
            </a:r>
            <a:r>
              <a:rPr lang="en-US" sz="1600" i="1" dirty="0"/>
              <a:t>td </a:t>
            </a:r>
            <a:r>
              <a:rPr lang="en-US" sz="1600" dirty="0"/>
              <a:t>is deemed to be a landmark candidate</a:t>
            </a:r>
          </a:p>
          <a:p>
            <a:pPr lvl="0"/>
            <a:r>
              <a:rPr lang="en-US" sz="1600" i="1" dirty="0" err="1"/>
              <a:t>ed</a:t>
            </a:r>
            <a:r>
              <a:rPr lang="en-US" sz="1600" dirty="0"/>
              <a:t>(</a:t>
            </a:r>
            <a:r>
              <a:rPr lang="en-US" sz="1600" i="1" dirty="0" err="1"/>
              <a:t>ileaf</a:t>
            </a:r>
            <a:r>
              <a:rPr lang="en-US" sz="1600" i="1" dirty="0"/>
              <a:t> , j</a:t>
            </a:r>
            <a:r>
              <a:rPr lang="en-US" sz="1600" dirty="0"/>
              <a:t>) is within the Section “See” or “To See”</a:t>
            </a:r>
          </a:p>
          <a:p>
            <a:pPr lvl="0"/>
            <a:r>
              <a:rPr lang="en-US" sz="1600" dirty="0"/>
              <a:t>“bullet list” format</a:t>
            </a:r>
          </a:p>
          <a:p>
            <a:pPr lvl="0"/>
            <a:r>
              <a:rPr lang="en-US" sz="1600" dirty="0"/>
              <a:t>emphasized in bold.</a:t>
            </a:r>
          </a:p>
          <a:p>
            <a:pPr marL="0" lvl="0" indent="0">
              <a:buNone/>
            </a:pPr>
            <a:endParaRPr lang="en-US" sz="1600" dirty="0"/>
          </a:p>
          <a:p>
            <a:r>
              <a:rPr lang="en-US" sz="1600" dirty="0"/>
              <a:t>landmark name, together with its city, is then used as query for Google Image Search to retrieve a set of potential landmark images </a:t>
            </a:r>
            <a:r>
              <a:rPr lang="en-US" sz="1600" i="1" dirty="0"/>
              <a:t>I</a:t>
            </a:r>
            <a:r>
              <a:rPr lang="en-US" sz="1600" dirty="0"/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22713790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05" y="1916604"/>
            <a:ext cx="546418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03" y="1890713"/>
            <a:ext cx="5516565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5782" y="5306291"/>
            <a:ext cx="188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Picasa, </a:t>
            </a:r>
            <a:r>
              <a:rPr lang="en-US" dirty="0" err="1"/>
              <a:t>Panoramio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0340" y="5130923"/>
            <a:ext cx="1256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Wikitravel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967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score is estimated by 1 </a:t>
            </a:r>
            <a:r>
              <a:rPr lang="en-US" i="1" dirty="0"/>
              <a:t>− PFPαβ</a:t>
            </a:r>
            <a:r>
              <a:rPr lang="en-US" dirty="0"/>
              <a:t>, where </a:t>
            </a:r>
            <a:r>
              <a:rPr lang="en-US" i="1" dirty="0"/>
              <a:t>PFPαβ </a:t>
            </a:r>
            <a:r>
              <a:rPr lang="en-US" dirty="0"/>
              <a:t>is the probability that the match between I</a:t>
            </a:r>
            <a:r>
              <a:rPr lang="en-US" i="1" dirty="0"/>
              <a:t>α </a:t>
            </a:r>
            <a:r>
              <a:rPr lang="en-US" dirty="0"/>
              <a:t>and I</a:t>
            </a:r>
            <a:r>
              <a:rPr lang="en-US" i="1" dirty="0"/>
              <a:t>β</a:t>
            </a:r>
            <a:r>
              <a:rPr lang="en-US" dirty="0"/>
              <a:t> is a false positive.</a:t>
            </a:r>
          </a:p>
          <a:p>
            <a:r>
              <a:rPr lang="en-US" dirty="0"/>
              <a:t>Match region by Cumulative binomial distribution, as below: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PFPαβ .</a:t>
            </a:r>
            <a:r>
              <a:rPr lang="en-US" dirty="0"/>
              <a:t>= </a:t>
            </a:r>
            <a:r>
              <a:rPr lang="en-US" i="1" dirty="0"/>
              <a:t>PFP </a:t>
            </a:r>
            <a:r>
              <a:rPr lang="en-US" dirty="0"/>
              <a:t>(I</a:t>
            </a:r>
            <a:r>
              <a:rPr lang="en-US" i="1" dirty="0"/>
              <a:t>α _</a:t>
            </a:r>
            <a:r>
              <a:rPr lang="en-US" dirty="0"/>
              <a:t>= I</a:t>
            </a:r>
            <a:r>
              <a:rPr lang="en-US" i="1" dirty="0"/>
              <a:t>β|</a:t>
            </a:r>
            <a:r>
              <a:rPr lang="en-US" dirty="0"/>
              <a:t>feature matches) can then be estimated</a:t>
            </a:r>
            <a:r>
              <a:rPr lang="en-US" i="1" dirty="0"/>
              <a:t> </a:t>
            </a:r>
            <a:r>
              <a:rPr lang="en-US" dirty="0"/>
              <a:t>by Bayes Theorem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D:\IMPIT\LAMI\Presentation\eqn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95" y="3334041"/>
            <a:ext cx="6319547" cy="1195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900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point matching</a:t>
            </a:r>
          </a:p>
        </p:txBody>
      </p:sp>
      <p:pic>
        <p:nvPicPr>
          <p:cNvPr id="4" name="Picture 2" descr="D:\IMPIT\LAMI\Presentation\img\SURF-interest-points-in-two-image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843881"/>
            <a:ext cx="809625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029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5" y="196313"/>
            <a:ext cx="10515600" cy="971305"/>
          </a:xfrm>
        </p:spPr>
        <p:txBody>
          <a:bodyPr/>
          <a:lstStyle/>
          <a:p>
            <a:r>
              <a:rPr lang="en-US" dirty="0"/>
              <a:t>Estimating edge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108"/>
            <a:ext cx="4887351" cy="4699855"/>
          </a:xfrm>
        </p:spPr>
        <p:txBody>
          <a:bodyPr/>
          <a:lstStyle/>
          <a:p>
            <a:r>
              <a:rPr lang="en-US" dirty="0"/>
              <a:t>For match edge of region </a:t>
            </a:r>
            <a:r>
              <a:rPr lang="en-US" i="1" dirty="0"/>
              <a:t>i </a:t>
            </a:r>
            <a:r>
              <a:rPr lang="en-US" dirty="0"/>
              <a:t>and </a:t>
            </a:r>
            <a:r>
              <a:rPr lang="en-US" i="1" dirty="0"/>
              <a:t>j</a:t>
            </a:r>
            <a:r>
              <a:rPr lang="en-US" dirty="0"/>
              <a:t>, its length </a:t>
            </a:r>
            <a:r>
              <a:rPr lang="en-US" i="1" dirty="0" err="1"/>
              <a:t>dij</a:t>
            </a:r>
            <a:r>
              <a:rPr lang="en-US" i="1" dirty="0"/>
              <a:t> </a:t>
            </a:r>
            <a:r>
              <a:rPr lang="en-US" dirty="0"/>
              <a:t>is defined as below:</a:t>
            </a:r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 err="1"/>
              <a:t>PFPij</a:t>
            </a:r>
            <a:r>
              <a:rPr lang="en-US" i="1" dirty="0"/>
              <a:t> </a:t>
            </a:r>
            <a:r>
              <a:rPr lang="en-US" dirty="0"/>
              <a:t>is the probability that the match between region </a:t>
            </a:r>
            <a:r>
              <a:rPr lang="en-US" i="1" dirty="0"/>
              <a:t>i </a:t>
            </a:r>
            <a:r>
              <a:rPr lang="en-US" dirty="0"/>
              <a:t>and </a:t>
            </a:r>
            <a:r>
              <a:rPr lang="en-US" i="1" dirty="0"/>
              <a:t>j </a:t>
            </a:r>
            <a:r>
              <a:rPr lang="en-US" dirty="0"/>
              <a:t>is a false positive. The length of region overlap edge is determined by the spatial overlap of two regions,</a:t>
            </a:r>
          </a:p>
          <a:p>
            <a:endParaRPr lang="en-US" dirty="0"/>
          </a:p>
        </p:txBody>
      </p:sp>
      <p:pic>
        <p:nvPicPr>
          <p:cNvPr id="6" name="Picture 5" descr="D:\IMPIT\LAMI\Presentation\eqn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332" y="2321826"/>
            <a:ext cx="2179320" cy="76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D:\IMPIT\LAMI\Presentation\eqn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68" y="1719041"/>
            <a:ext cx="6140426" cy="3770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9192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Parallel computing to mine true landmark images</a:t>
            </a:r>
          </a:p>
          <a:p>
            <a:pPr lvl="1"/>
            <a:r>
              <a:rPr lang="en-US" dirty="0"/>
              <a:t>Efficiency in hierarchical clustering</a:t>
            </a:r>
          </a:p>
          <a:p>
            <a:pPr lvl="1"/>
            <a:r>
              <a:rPr lang="en-US" dirty="0"/>
              <a:t>Indexing local feature for matching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737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 Distribution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36" y="2257412"/>
            <a:ext cx="5269047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18" y="2324467"/>
            <a:ext cx="5122526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0498" y="5598942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 tagged photos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8615" y="556667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Tour guide corpus</a:t>
            </a:r>
          </a:p>
        </p:txBody>
      </p:sp>
    </p:spTree>
    <p:extLst>
      <p:ext uri="{BB962C8B-B14F-4D97-AF65-F5344CB8AC3E}">
        <p14:creationId xmlns:p14="http://schemas.microsoft.com/office/powerpoint/2010/main" val="5807687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20 Countries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36" y="2728022"/>
            <a:ext cx="842583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988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84" y="111907"/>
            <a:ext cx="10515600" cy="999441"/>
          </a:xfrm>
        </p:spPr>
        <p:txBody>
          <a:bodyPr/>
          <a:lstStyle/>
          <a:p>
            <a:pPr algn="ctr"/>
            <a:r>
              <a:rPr lang="en-US" dirty="0"/>
              <a:t>Evaluation of Landmark Recognition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68" y="1142114"/>
            <a:ext cx="4533900" cy="25295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728 images in positive set (Random)-</a:t>
            </a:r>
            <a:r>
              <a:rPr lang="en-US" dirty="0">
                <a:solidFill>
                  <a:srgbClr val="FF0000"/>
                </a:solidFill>
              </a:rPr>
              <a:t>manually</a:t>
            </a:r>
            <a:r>
              <a:rPr lang="en-US" dirty="0"/>
              <a:t> annotated from images that range from 201 to 300 in the Google Image Search result.</a:t>
            </a:r>
          </a:p>
          <a:p>
            <a:pPr lvl="1"/>
            <a:r>
              <a:rPr lang="en-US" dirty="0"/>
              <a:t>417 landmarks</a:t>
            </a:r>
          </a:p>
          <a:p>
            <a:pPr lvl="1"/>
            <a:r>
              <a:rPr lang="en-US" dirty="0"/>
              <a:t>337 correct (80.8%)</a:t>
            </a:r>
          </a:p>
          <a:p>
            <a:pPr lvl="1"/>
            <a:r>
              <a:rPr lang="en-US" dirty="0"/>
              <a:t>46.3% identification rate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53" y="3997444"/>
            <a:ext cx="5374155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653" y="5284072"/>
            <a:ext cx="5183945" cy="1188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6430" y="1021218"/>
            <a:ext cx="6324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/>
              <a:t>40510 </a:t>
            </a:r>
            <a:r>
              <a:rPr lang="en-US" sz="2200" dirty="0"/>
              <a:t>images in negative  set(Caltech-256, Pascal VOC 07) by</a:t>
            </a:r>
            <a:r>
              <a:rPr lang="en-US" sz="2200" dirty="0">
                <a:solidFill>
                  <a:srgbClr val="FF0000"/>
                </a:solidFill>
              </a:rPr>
              <a:t> local feature matching </a:t>
            </a:r>
            <a:r>
              <a:rPr lang="en-US" sz="2200" dirty="0"/>
              <a:t>of query image against model images, based on the nearest neighbor (NN) principle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463 false positives (1.1%)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1" y="3878182"/>
            <a:ext cx="48672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28" y="2780902"/>
            <a:ext cx="496439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94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8" y="174625"/>
            <a:ext cx="10515600" cy="730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MEAN SHIFT ALGORITHM</a:t>
            </a:r>
          </a:p>
        </p:txBody>
      </p:sp>
      <p:pic>
        <p:nvPicPr>
          <p:cNvPr id="8" name="Picture 2" descr="D:\IMPIT\LAMI\Presentation\img\p1-e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61" y="1095375"/>
            <a:ext cx="7368802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00713" y="1976436"/>
            <a:ext cx="2743200" cy="457200"/>
          </a:xfrm>
          <a:prstGeom prst="rect">
            <a:avLst/>
          </a:prstGeom>
          <a:solidFill>
            <a:srgbClr val="000099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14732" y="3743324"/>
            <a:ext cx="3291840" cy="365760"/>
          </a:xfrm>
          <a:prstGeom prst="rect">
            <a:avLst/>
          </a:prstGeom>
          <a:solidFill>
            <a:srgbClr val="000099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39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52488" y="174625"/>
            <a:ext cx="1051560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MEAN SHIFT ALGORITHM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68" y="1005679"/>
            <a:ext cx="6628995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38795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118388" y="4476105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957823" y="3983996"/>
            <a:ext cx="228600" cy="46481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71458" y="3113804"/>
            <a:ext cx="1463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OFFLINE</a:t>
            </a:r>
          </a:p>
        </p:txBody>
      </p:sp>
      <p:sp>
        <p:nvSpPr>
          <p:cNvPr id="29" name="Up-Down Arrow 28"/>
          <p:cNvSpPr/>
          <p:nvPr/>
        </p:nvSpPr>
        <p:spPr>
          <a:xfrm>
            <a:off x="1514764" y="1463842"/>
            <a:ext cx="203200" cy="3840480"/>
          </a:xfrm>
          <a:prstGeom prst="up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50081" y="152396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PROPOSED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4051" y="5348970"/>
            <a:ext cx="53318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 Images  = Representative Images</a:t>
            </a:r>
          </a:p>
          <a:p>
            <a:pPr algn="ctr"/>
            <a:r>
              <a:rPr lang="en-US" sz="2800" b="1" dirty="0"/>
              <a:t>R Tags = Representative Tags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056918" y="2185987"/>
            <a:ext cx="76535" cy="3814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 Same Side Corner Rectangle 43"/>
          <p:cNvSpPr/>
          <p:nvPr/>
        </p:nvSpPr>
        <p:spPr>
          <a:xfrm>
            <a:off x="2138224" y="3264809"/>
            <a:ext cx="2152073" cy="706995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1</a:t>
            </a:r>
          </a:p>
        </p:txBody>
      </p:sp>
      <p:sp>
        <p:nvSpPr>
          <p:cNvPr id="45" name="Round Same Side Corner Rectangle 44"/>
          <p:cNvSpPr/>
          <p:nvPr/>
        </p:nvSpPr>
        <p:spPr>
          <a:xfrm>
            <a:off x="8110879" y="3283526"/>
            <a:ext cx="2152073" cy="706995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C</a:t>
            </a:r>
          </a:p>
        </p:txBody>
      </p:sp>
      <p:sp>
        <p:nvSpPr>
          <p:cNvPr id="46" name="Round Same Side Corner Rectangle 45"/>
          <p:cNvSpPr/>
          <p:nvPr/>
        </p:nvSpPr>
        <p:spPr>
          <a:xfrm>
            <a:off x="4980881" y="3259183"/>
            <a:ext cx="2152073" cy="706995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Geotagged</a:t>
            </a:r>
            <a:r>
              <a:rPr lang="en-US" sz="2000" b="1" dirty="0"/>
              <a:t> Cluster 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034265" y="2567419"/>
            <a:ext cx="6349995" cy="95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9186916" y="2615046"/>
            <a:ext cx="268779" cy="66091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2931629" y="2567419"/>
            <a:ext cx="268779" cy="66091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agnetic Disk 49"/>
          <p:cNvSpPr/>
          <p:nvPr/>
        </p:nvSpPr>
        <p:spPr>
          <a:xfrm>
            <a:off x="3257922" y="1162265"/>
            <a:ext cx="5897730" cy="1214437"/>
          </a:xfrm>
          <a:prstGeom prst="flowChartMagneticDisk">
            <a:avLst/>
          </a:prstGeom>
          <a:solidFill>
            <a:schemeClr val="accent1">
              <a:lumMod val="50000"/>
            </a:schemeClr>
          </a:solidFill>
          <a:ln w="28575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276441" y="1662767"/>
            <a:ext cx="436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Geotagged</a:t>
            </a:r>
            <a:r>
              <a:rPr lang="en-US" sz="2800" b="1" dirty="0">
                <a:solidFill>
                  <a:schemeClr val="bg1"/>
                </a:solidFill>
              </a:rPr>
              <a:t> Image Collection</a:t>
            </a:r>
          </a:p>
        </p:txBody>
      </p:sp>
      <p:sp>
        <p:nvSpPr>
          <p:cNvPr id="52" name="Down Arrow 51"/>
          <p:cNvSpPr/>
          <p:nvPr/>
        </p:nvSpPr>
        <p:spPr>
          <a:xfrm>
            <a:off x="9186915" y="3990521"/>
            <a:ext cx="228600" cy="46481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own Arrow 52"/>
          <p:cNvSpPr/>
          <p:nvPr/>
        </p:nvSpPr>
        <p:spPr>
          <a:xfrm>
            <a:off x="5907881" y="3953516"/>
            <a:ext cx="228600" cy="464818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ultidocument 53"/>
          <p:cNvSpPr/>
          <p:nvPr/>
        </p:nvSpPr>
        <p:spPr>
          <a:xfrm>
            <a:off x="4970528" y="4421241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  <p:sp>
        <p:nvSpPr>
          <p:cNvPr id="55" name="Flowchart: Multidocument 54"/>
          <p:cNvSpPr/>
          <p:nvPr/>
        </p:nvSpPr>
        <p:spPr>
          <a:xfrm>
            <a:off x="8103999" y="4467531"/>
            <a:ext cx="2152073" cy="838200"/>
          </a:xfrm>
          <a:prstGeom prst="flowChartMultidocumen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 Images</a:t>
            </a:r>
          </a:p>
          <a:p>
            <a:pPr algn="ctr"/>
            <a:r>
              <a:rPr lang="en-US" sz="2000" b="1" dirty="0"/>
              <a:t>R Tags</a:t>
            </a:r>
          </a:p>
        </p:txBody>
      </p:sp>
    </p:spTree>
    <p:extLst>
      <p:ext uri="{BB962C8B-B14F-4D97-AF65-F5344CB8AC3E}">
        <p14:creationId xmlns:p14="http://schemas.microsoft.com/office/powerpoint/2010/main" val="770292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30" grpId="0"/>
      <p:bldP spid="29" grpId="0" animBg="1"/>
      <p:bldP spid="7" grpId="0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REPRESENTATIVE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848" y="1981202"/>
            <a:ext cx="10972800" cy="4525963"/>
          </a:xfrm>
        </p:spPr>
        <p:txBody>
          <a:bodyPr>
            <a:normAutofit/>
          </a:bodyPr>
          <a:lstStyle/>
          <a:p>
            <a:r>
              <a:rPr lang="en-US" sz="3400" dirty="0"/>
              <a:t>Occurrence &gt; threshold.</a:t>
            </a:r>
          </a:p>
          <a:p>
            <a:r>
              <a:rPr lang="en-US" sz="3400" dirty="0"/>
              <a:t>Similarity measurement: Gaussian function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where f denotes the image feature.</a:t>
            </a:r>
          </a:p>
          <a:p>
            <a:r>
              <a:rPr lang="en-US" sz="3400" dirty="0"/>
              <a:t>Remove insignificant samples – popularity measurement</a:t>
            </a:r>
          </a:p>
        </p:txBody>
      </p:sp>
      <p:pic>
        <p:nvPicPr>
          <p:cNvPr id="3074" name="Picture 2" descr="D:\IMPIT\LAMI\Presentation\img\p1-e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82" y="3376620"/>
            <a:ext cx="6126480" cy="10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86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7146</TotalTime>
  <Words>2602</Words>
  <Application>Microsoft Office PowerPoint</Application>
  <PresentationFormat>Widescreen</PresentationFormat>
  <Paragraphs>419</Paragraphs>
  <Slides>58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Arial Rounded MT Bold</vt:lpstr>
      <vt:lpstr>Calibri</vt:lpstr>
      <vt:lpstr>Calibri Light</vt:lpstr>
      <vt:lpstr>Palatino Linotype</vt:lpstr>
      <vt:lpstr>Wingdings</vt:lpstr>
      <vt:lpstr>Office-teema</vt:lpstr>
      <vt:lpstr>A Worldwide Tourism Recommendation System Based on Geotaggad Web Photos</vt:lpstr>
      <vt:lpstr>INTRODUCTION</vt:lpstr>
      <vt:lpstr>RECOMMENDATION SYSTEM</vt:lpstr>
      <vt:lpstr>PROPOSED SYSTEM</vt:lpstr>
      <vt:lpstr>PowerPoint Presentation</vt:lpstr>
      <vt:lpstr>MEAN SHIFT ALGORITHM</vt:lpstr>
      <vt:lpstr>PowerPoint Presentation</vt:lpstr>
      <vt:lpstr>PowerPoint Presentation</vt:lpstr>
      <vt:lpstr>REPRESENTATIVE SAMPLES</vt:lpstr>
      <vt:lpstr>REPRESENTATIVE IMAGES</vt:lpstr>
      <vt:lpstr>PROPOSED SYSTEM</vt:lpstr>
      <vt:lpstr>QUERY</vt:lpstr>
      <vt:lpstr>PROPOSED SYSTEM</vt:lpstr>
      <vt:lpstr>MATCHING ACCURACY</vt:lpstr>
      <vt:lpstr>CONCLUSION</vt:lpstr>
      <vt:lpstr>Tour the World:  Building a Web-scale Landmark Recognition Engine</vt:lpstr>
      <vt:lpstr>WORLDWIDE LANDMARKS</vt:lpstr>
      <vt:lpstr>PURPOSE</vt:lpstr>
      <vt:lpstr>PROPOSED METHOD</vt:lpstr>
      <vt:lpstr>PROPOSED METHOD</vt:lpstr>
      <vt:lpstr>LEARNING LANDMARKS</vt:lpstr>
      <vt:lpstr>LEARNING LANDMARKS</vt:lpstr>
      <vt:lpstr>VALIDATING LANDMARKS</vt:lpstr>
      <vt:lpstr>PROPOSED METHOD</vt:lpstr>
      <vt:lpstr>VISUAL CLUSTERING</vt:lpstr>
      <vt:lpstr>LOCAL FEATURES</vt:lpstr>
      <vt:lpstr>CONSTRUCTING MATCH REGION GRAPH</vt:lpstr>
      <vt:lpstr>GRAPH CLUSTERING ON MATCH REGIONS</vt:lpstr>
      <vt:lpstr>PROPOSED METHOD</vt:lpstr>
      <vt:lpstr>VALIDATION AND CLEANING</vt:lpstr>
      <vt:lpstr>OVERALL FRAMEWORK</vt:lpstr>
      <vt:lpstr>EXPERIMENTS: STATISTICS</vt:lpstr>
      <vt:lpstr>OBSERVATION</vt:lpstr>
      <vt:lpstr>EVALUATION</vt:lpstr>
      <vt:lpstr>EVALUATION</vt:lpstr>
      <vt:lpstr>CONCLUSIONS</vt:lpstr>
      <vt:lpstr>THANK YOU </vt:lpstr>
      <vt:lpstr>Extra 1 : Geotagged images </vt:lpstr>
      <vt:lpstr>Extra 2 : Difficulty</vt:lpstr>
      <vt:lpstr>Extra 3: Mean shift clustering</vt:lpstr>
      <vt:lpstr>mean shift algorithm</vt:lpstr>
      <vt:lpstr>R images</vt:lpstr>
      <vt:lpstr>R images</vt:lpstr>
      <vt:lpstr>Proposed Interface</vt:lpstr>
      <vt:lpstr>Query</vt:lpstr>
      <vt:lpstr>Query</vt:lpstr>
      <vt:lpstr>Slide 2</vt:lpstr>
      <vt:lpstr>Learning Landmark</vt:lpstr>
      <vt:lpstr>Learning Landmark</vt:lpstr>
      <vt:lpstr>travel guide articles</vt:lpstr>
      <vt:lpstr>Observation</vt:lpstr>
      <vt:lpstr>Interest point matching</vt:lpstr>
      <vt:lpstr>Interest point matching</vt:lpstr>
      <vt:lpstr>Estimating edge weight</vt:lpstr>
      <vt:lpstr>PowerPoint Presentation</vt:lpstr>
      <vt:lpstr>Landmark Distribution</vt:lpstr>
      <vt:lpstr>PowerPoint Presentation</vt:lpstr>
      <vt:lpstr>Evaluation of Landmark Recognition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Point Matching Techniques for Road Network Matching</dc:title>
  <dc:creator>Joonas Pussinen</dc:creator>
  <cp:lastModifiedBy>Nancy Fazal</cp:lastModifiedBy>
  <cp:revision>549</cp:revision>
  <dcterms:created xsi:type="dcterms:W3CDTF">2019-01-30T16:08:45Z</dcterms:created>
  <dcterms:modified xsi:type="dcterms:W3CDTF">2019-02-25T13:14:37Z</dcterms:modified>
</cp:coreProperties>
</file>