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Crimson Tex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rimsonTex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rimsonText-italic.fntdata"/><Relationship Id="rId25" Type="http://schemas.openxmlformats.org/officeDocument/2006/relationships/font" Target="fonts/CrimsonText-bold.fntdata"/><Relationship Id="rId27" Type="http://schemas.openxmlformats.org/officeDocument/2006/relationships/font" Target="fonts/CrimsonTex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f53f01c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f53f01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755fc7e1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755fc7e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0755fc7e1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0755fc7e1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eb43bc5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eb43bc5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755fc7e1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0755fc7e1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0755fc7e1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0755fc7e1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755fc7e1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755fc7e1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755fc7e1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755fc7e1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53f01c8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f53f01c8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755fc7e1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0755fc7e1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755fc7e1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755fc7e1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0755fc7e1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0755fc7e1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0755fc7e1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0755fc7e1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755fc7e1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755fc7e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755fc7e1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755fc7e1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0755fc7e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0755fc7e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0755fc7e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0755fc7e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53f01c8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f53f01c8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mg.engadin.stmoritz.ch/object/6495566/original.jpg" TargetMode="External"/><Relationship Id="rId4" Type="http://schemas.openxmlformats.org/officeDocument/2006/relationships/hyperlink" Target="https://usatunofficial.files.wordpress.com/2017/02/25146504951_bf8480397b_o.jpg?w=1000&amp;h=600&amp;crop=1" TargetMode="External"/><Relationship Id="rId5" Type="http://schemas.openxmlformats.org/officeDocument/2006/relationships/hyperlink" Target="https://tools.ietf.org/html/rfc7946" TargetMode="External"/><Relationship Id="rId6" Type="http://schemas.openxmlformats.org/officeDocument/2006/relationships/hyperlink" Target="http://ladulle.fi" TargetMode="External"/><Relationship Id="rId7" Type="http://schemas.openxmlformats.org/officeDocument/2006/relationships/hyperlink" Target="https://en.ilmatieteenlaitos.fi/open-data-manua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atupartio.herokuapp.com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atupartio.herokuapp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aravel.com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docs.mapbox.com/mapbox-gl-js/api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vuejs.org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rimson Text"/>
                <a:ea typeface="Crimson Text"/>
                <a:cs typeface="Crimson Text"/>
                <a:sym typeface="Crimson Text"/>
              </a:rPr>
              <a:t>Developing an app for  </a:t>
            </a:r>
            <a:endParaRPr sz="3600"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rimson Text"/>
                <a:ea typeface="Crimson Text"/>
                <a:cs typeface="Crimson Text"/>
                <a:sym typeface="Crimson Text"/>
              </a:rPr>
              <a:t>skiing track condition </a:t>
            </a:r>
            <a:r>
              <a:rPr lang="en" sz="3600">
                <a:latin typeface="Crimson Text"/>
                <a:ea typeface="Crimson Text"/>
                <a:cs typeface="Crimson Text"/>
                <a:sym typeface="Crimson Text"/>
              </a:rPr>
              <a:t>assessment</a:t>
            </a:r>
            <a:endParaRPr sz="36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Jesper Ruuth</a:t>
            </a:r>
            <a:endParaRPr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25.2.2019</a:t>
            </a:r>
            <a:endParaRPr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Some improvement ideas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User registration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Improved weather condition assessment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Wind and sun effect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Weather forecasts to see if conditions are getting worse in near future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More </a:t>
            </a: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reliable</a:t>
            </a: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 user ratings 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Checking that person is near a track when giving a rating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User reputation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Better User-Interface (</a:t>
            </a:r>
            <a:r>
              <a:rPr lang="en" sz="16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UI) and User-Experience (UX)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[1] Image of good skiing tracks</a:t>
            </a:r>
            <a:endParaRPr sz="14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rimson Text"/>
                <a:ea typeface="Crimson Text"/>
                <a:cs typeface="Crimson Text"/>
                <a:sym typeface="Crimson Text"/>
                <a:hlinkClick r:id="rId3"/>
              </a:rPr>
              <a:t>https://img.engadin.stmoritz.ch/object/6495566/original.jpg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[2] Image of bad skiing tracks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rimson Text"/>
                <a:ea typeface="Crimson Text"/>
                <a:cs typeface="Crimson Text"/>
                <a:sym typeface="Crimson Text"/>
                <a:hlinkClick r:id="rId4"/>
              </a:rPr>
              <a:t>https://usatunofficial.files.wordpress.com/2017/02/25146504951_bf8480397b_o.jpg?w=1000&amp;h=600&amp;crop=1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[3] GeoJSON standard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latin typeface="Crimson Text"/>
                <a:ea typeface="Crimson Text"/>
                <a:cs typeface="Crimson Text"/>
                <a:sym typeface="Crimson Text"/>
                <a:hlinkClick r:id="rId5"/>
              </a:rPr>
              <a:t>https://tools.ietf.org/html/rfc7946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 [4] Ladulle.fi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latin typeface="Crimson Text"/>
                <a:ea typeface="Crimson Text"/>
                <a:cs typeface="Crimson Text"/>
                <a:sym typeface="Crimson Text"/>
                <a:hlinkClick r:id="rId6"/>
              </a:rPr>
              <a:t>http://ladulle.fi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[5] Finnish Meteorological Institute (FMI)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latin typeface="Crimson Text"/>
                <a:ea typeface="Crimson Text"/>
                <a:cs typeface="Crimson Text"/>
                <a:sym typeface="Crimson Text"/>
                <a:hlinkClick r:id="rId7"/>
              </a:rPr>
              <a:t>https://en.ilmatieteenlaitos.fi/open-data-manual</a:t>
            </a:r>
            <a:endParaRPr sz="14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References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3073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Go skiing and have fun!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Crimson Text"/>
                <a:ea typeface="Crimson Text"/>
                <a:cs typeface="Crimson Text"/>
                <a:sym typeface="Crimson Text"/>
                <a:hlinkClick r:id="rId3"/>
              </a:rPr>
              <a:t>https://latupartio.herokuapp.com</a:t>
            </a:r>
            <a:endParaRPr sz="20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800" y="1227825"/>
            <a:ext cx="184605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Appendices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rimson Text"/>
                <a:ea typeface="Crimson Text"/>
                <a:cs typeface="Crimson Text"/>
                <a:sym typeface="Crimson Text"/>
              </a:rPr>
              <a:t>(for those interested)</a:t>
            </a:r>
            <a:endParaRPr sz="200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Collecting the w</a:t>
            </a: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eather data 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162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Request weather observations from Finnish Meteorological Institute (FMI) API:</a:t>
            </a:r>
            <a:endParaRPr sz="1600">
              <a:solidFill>
                <a:srgbClr val="E69138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http://opendata.fmi.fi/wfs?</a:t>
            </a:r>
            <a:br>
              <a:rPr lang="en" sz="14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service=WFS&amp;</a:t>
            </a:r>
            <a:b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version=2.0.0&amp;</a:t>
            </a:r>
            <a:b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request=getFeature&amp;</a:t>
            </a:r>
            <a:b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storedquery_id</a:t>
            </a: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fmi::observations::weather::daily::timevaluepair</a:t>
            </a: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b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fmisid</a:t>
            </a:r>
            <a:r>
              <a:rPr lang="en" sz="14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101586</a:t>
            </a:r>
            <a:endParaRPr sz="14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Transform XML response into serialized JSON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Store the data into application cache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Repeat the process every 15 minutes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Transforming the weather data (XML → JSON)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4241100" cy="3416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&lt;wfs:FeatureCollection&gt;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&lt;wfs:member&gt;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&lt;omso:PointTimeSeriesObservation&gt;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&lt;om:result&gt;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&lt;wml2:MeasurementTimeseries&gt;                         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&lt;wml2:point&gt;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      &lt;wml2:MeasurementTVP&gt;</a:t>
            </a:r>
            <a:endParaRPr sz="10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        &lt;wml2:time&gt;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2019-01-25T00:00:00Z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&lt;/wml2:time&gt;</a:t>
            </a:r>
            <a:b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        &lt;wml2:value&gt;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0.6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&lt;/wml2:value&gt;</a:t>
            </a:r>
            <a:b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      &lt;/wml2:MeasurementTVP&gt;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&lt;/wml2:point&gt;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...   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&lt;/wml2:MeasurementTimeseries&gt;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&lt;/om:result&gt;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&lt;/omso:PointTimeSeriesObservation&gt;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&lt;/wfs:member&gt;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&lt;/wfs:FeatureCollection&gt;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"temperature": -19,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"rain"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0.6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"snow": 46,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"observed_at"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"2019-01-25 00:00:00"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Collecting the track data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Request skiing track trajectories and maintenance information from Ladulle API: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// Get the GeoJSON of tracks</a:t>
            </a:r>
            <a:endParaRPr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https://ladulle.fi/geo/kuopio.json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Get the maintenance information of tracks</a:t>
            </a:r>
            <a:endParaRPr sz="14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https://ladulle.fi/api/city/kuopio</a:t>
            </a:r>
            <a:endParaRPr sz="1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Merge and transform responses into storable payload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Synchronize the payloads to database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Repeat the process every 15 minutes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4212600" cy="15009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"haapaniemironoyhdyslatu14km"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"type"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"Feature"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"geometry"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},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"properties"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Transforming the track data</a:t>
            </a:r>
            <a:endParaRPr sz="2500">
              <a:solidFill>
                <a:schemeClr val="dk2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78" name="Google Shape;178;p29"/>
          <p:cNvSpPr txBox="1"/>
          <p:nvPr>
            <p:ph idx="2" type="body"/>
          </p:nvPr>
        </p:nvSpPr>
        <p:spPr>
          <a:xfrm>
            <a:off x="4832400" y="1152475"/>
            <a:ext cx="3999900" cy="3362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"id"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"024d320d-4e39-40bc-ba4d-b359d11c2b6b"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"external_id"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"haapaniemironoyhdyslatu14km"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"name"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"Haapaniemi- Rönö yhdyslatu 1,4km"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"geojson"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{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},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"length"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"condition"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"rating"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"maintained_at"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"2019-02-22 13:10:14"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"created_at"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"2019-02-22 08:01:27"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"updated_at"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"2019-02-22 13:12:10"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1700" y="2940525"/>
            <a:ext cx="4212600" cy="1574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"id"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"haapaniemironoyhdyslatu14km"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"title"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"Haapaniemi- Rönö yhdyslatu 1,4km"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"date"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2019-02-22 13:10:14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GeoJSON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11700" y="2266950"/>
            <a:ext cx="3999900" cy="23019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"type"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"Feature"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"geometry"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"type"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"LineString"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"coordinates"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: [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  [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27.70869360704966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62.87663684542617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  [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27.698960761567363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62.87742144768008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  [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27.694536180302485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62.87821523262542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  [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27.686682308407626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62.88035404036352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0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82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  ]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"properties"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: {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18675" l="1117" r="0" t="24935"/>
          <a:stretch/>
        </p:blipFill>
        <p:spPr>
          <a:xfrm>
            <a:off x="4832400" y="2267025"/>
            <a:ext cx="3999901" cy="230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1346963"/>
            <a:ext cx="8520600" cy="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“GeoJSON is a geospatial data interchange format </a:t>
            </a:r>
            <a:endParaRPr i="1" sz="20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based on JavaScript Object Notation (JSON).”</a:t>
            </a:r>
            <a:endParaRPr i="1"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GeoJSON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1346963"/>
            <a:ext cx="8520600" cy="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“GeoJSON is a geospatial data interchange format </a:t>
            </a:r>
            <a:endParaRPr i="1" sz="2000">
              <a:solidFill>
                <a:schemeClr val="dk1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based on </a:t>
            </a: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JavaScript Object Notation (</a:t>
            </a: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JSON</a:t>
            </a: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).</a:t>
            </a:r>
            <a:r>
              <a:rPr i="1" lang="en" sz="20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”</a:t>
            </a:r>
            <a:endParaRPr i="1"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275225" y="2481913"/>
            <a:ext cx="8520600" cy="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27.70869360704966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62.87663684542617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82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31"/>
          <p:cNvSpPr/>
          <p:nvPr/>
        </p:nvSpPr>
        <p:spPr>
          <a:xfrm rot="5400000">
            <a:off x="2970275" y="1998050"/>
            <a:ext cx="197100" cy="21054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 rot="5400000">
            <a:off x="5384963" y="1953050"/>
            <a:ext cx="197100" cy="21954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1"/>
          <p:cNvSpPr/>
          <p:nvPr/>
        </p:nvSpPr>
        <p:spPr>
          <a:xfrm rot="5400000">
            <a:off x="6838050" y="2872100"/>
            <a:ext cx="197100" cy="3573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1904000" y="3223825"/>
            <a:ext cx="236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Crimson Text"/>
                <a:ea typeface="Crimson Text"/>
                <a:cs typeface="Crimson Text"/>
                <a:sym typeface="Crimson Text"/>
              </a:rPr>
              <a:t>longitude</a:t>
            </a:r>
            <a:endParaRPr>
              <a:solidFill>
                <a:srgbClr val="6AA84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316525" y="3149300"/>
            <a:ext cx="236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Crimson Text"/>
                <a:ea typeface="Crimson Text"/>
                <a:cs typeface="Crimson Text"/>
                <a:sym typeface="Crimson Text"/>
              </a:rPr>
              <a:t>latitude</a:t>
            </a:r>
            <a:endParaRPr>
              <a:solidFill>
                <a:srgbClr val="6AA84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6237875" y="3149300"/>
            <a:ext cx="1459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Crimson Text"/>
                <a:ea typeface="Crimson Text"/>
                <a:cs typeface="Crimson Text"/>
                <a:sym typeface="Crimson Text"/>
              </a:rPr>
              <a:t>altitude</a:t>
            </a:r>
            <a:endParaRPr>
              <a:solidFill>
                <a:srgbClr val="6AA84F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205288" y="1599975"/>
            <a:ext cx="4593600" cy="48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b</a:t>
            </a:r>
            <a:r>
              <a:rPr i="1" lang="en" sz="25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ut instead y</a:t>
            </a:r>
            <a:r>
              <a:rPr i="1" lang="en" sz="25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ou get this.”</a:t>
            </a:r>
            <a:endParaRPr i="1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78363" y="1599950"/>
            <a:ext cx="3999900" cy="48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you expect this</a:t>
            </a:r>
            <a:endParaRPr i="1" sz="25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10748" r="16184" t="47365"/>
          <a:stretch/>
        </p:blipFill>
        <p:spPr>
          <a:xfrm>
            <a:off x="278363" y="2085900"/>
            <a:ext cx="3999899" cy="192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3421" r="7925" t="29047"/>
          <a:stretch/>
        </p:blipFill>
        <p:spPr>
          <a:xfrm>
            <a:off x="4799063" y="2085900"/>
            <a:ext cx="3999900" cy="19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45038" y="828675"/>
            <a:ext cx="8520600" cy="771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“The feeling when ... </a:t>
            </a:r>
            <a:endParaRPr i="1" sz="25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Reasons why something like this can happen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76300"/>
            <a:ext cx="53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Tracks have not been maintained in a while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There has been a lot of snow/rain since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Sun has melted the top layer of snow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Wind gusts have blown loose snow to tracks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Tracks have been damaged due to traffic or vandalism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293125" y="1846125"/>
            <a:ext cx="197100" cy="12504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293125" y="3283575"/>
            <a:ext cx="197100" cy="3606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5602700" y="2209425"/>
            <a:ext cx="28614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Weather 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5602700" y="3201975"/>
            <a:ext cx="28614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People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293125" y="1403925"/>
            <a:ext cx="197100" cy="360600"/>
          </a:xfrm>
          <a:prstGeom prst="rightBrace">
            <a:avLst>
              <a:gd fmla="val 128729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5602700" y="1322325"/>
            <a:ext cx="28614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Maintenance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482500"/>
            <a:ext cx="8520600" cy="30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“</a:t>
            </a: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Develop an app that uses weather, </a:t>
            </a: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maintenance</a:t>
            </a: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 and user ratings </a:t>
            </a:r>
            <a:endParaRPr i="1"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f</a:t>
            </a:r>
            <a:r>
              <a:rPr i="1" lang="en" sz="20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or more accurate assessment of skiing track conditions“</a:t>
            </a:r>
            <a:endParaRPr i="1"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chemeClr val="hlink"/>
                </a:solidFill>
                <a:latin typeface="Crimson Text"/>
                <a:ea typeface="Crimson Text"/>
                <a:cs typeface="Crimson Text"/>
                <a:sym typeface="Crimson Text"/>
                <a:hlinkClick r:id="rId3"/>
              </a:rPr>
              <a:t>https://latupartio.herokuapp.com</a:t>
            </a:r>
            <a:endParaRPr i="1" sz="20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82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Possible solution: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608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Weather Condition Score (0~5):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Time passed since last maintenance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Snowed since last maintenance (track depth is 3~5cn)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AutoNum type="arabicPeriod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Average Rating Score (0~5):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Based on ratings given by users </a:t>
            </a:r>
            <a:r>
              <a:rPr lang="en" sz="1600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rPr>
              <a:t>since last maintenance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User</a:t>
            </a: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 can have single rating </a:t>
            </a: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per track (can be updated)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Condition assessment factors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6400800" y="1152475"/>
            <a:ext cx="243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0 = </a:t>
            </a: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Unknown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1 = Very Bad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2 = Bad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3 = Decent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4 = Good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5 = Very Good</a:t>
            </a:r>
            <a:endParaRPr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grpSp>
        <p:nvGrpSpPr>
          <p:cNvPr id="100" name="Google Shape;100;p19"/>
          <p:cNvGrpSpPr/>
          <p:nvPr/>
        </p:nvGrpSpPr>
        <p:grpSpPr>
          <a:xfrm>
            <a:off x="6582400" y="1326138"/>
            <a:ext cx="223800" cy="1940438"/>
            <a:chOff x="5010775" y="1326138"/>
            <a:chExt cx="223800" cy="1940438"/>
          </a:xfrm>
        </p:grpSpPr>
        <p:sp>
          <p:nvSpPr>
            <p:cNvPr id="101" name="Google Shape;101;p19"/>
            <p:cNvSpPr/>
            <p:nvPr/>
          </p:nvSpPr>
          <p:spPr>
            <a:xfrm>
              <a:off x="5010775" y="3198775"/>
              <a:ext cx="223800" cy="678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5010775" y="2826775"/>
              <a:ext cx="223800" cy="678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5010775" y="2454775"/>
              <a:ext cx="223800" cy="678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5010775" y="2074350"/>
              <a:ext cx="223800" cy="678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5010775" y="1702350"/>
              <a:ext cx="223800" cy="67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5010775" y="1326138"/>
              <a:ext cx="223800" cy="678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Condition assessment logic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15230" y="2696100"/>
            <a:ext cx="8520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Track Condition Score = AVG(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565875" y="1406775"/>
            <a:ext cx="42489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Average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Rating Score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4" name="Google Shape;114;p20"/>
          <p:cNvCxnSpPr>
            <a:stCxn id="113" idx="2"/>
            <a:endCxn id="112" idx="0"/>
          </p:cNvCxnSpPr>
          <p:nvPr/>
        </p:nvCxnSpPr>
        <p:spPr>
          <a:xfrm rot="5400000">
            <a:off x="5178325" y="1184175"/>
            <a:ext cx="909300" cy="21147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20"/>
          <p:cNvSpPr txBox="1"/>
          <p:nvPr/>
        </p:nvSpPr>
        <p:spPr>
          <a:xfrm>
            <a:off x="326650" y="1450500"/>
            <a:ext cx="42489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Weather Condition Score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6" name="Google Shape;116;p20"/>
          <p:cNvCxnSpPr>
            <a:stCxn id="115" idx="2"/>
            <a:endCxn id="112" idx="0"/>
          </p:cNvCxnSpPr>
          <p:nvPr/>
        </p:nvCxnSpPr>
        <p:spPr>
          <a:xfrm flipH="1" rot="-5400000">
            <a:off x="3080500" y="1201200"/>
            <a:ext cx="865500" cy="2124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7" name="Google Shape;117;p20"/>
          <p:cNvGrpSpPr/>
          <p:nvPr/>
        </p:nvGrpSpPr>
        <p:grpSpPr>
          <a:xfrm>
            <a:off x="310425" y="3095725"/>
            <a:ext cx="8520617" cy="1473150"/>
            <a:chOff x="310425" y="3095725"/>
            <a:chExt cx="8520617" cy="1473150"/>
          </a:xfrm>
        </p:grpSpPr>
        <p:sp>
          <p:nvSpPr>
            <p:cNvPr id="118" name="Google Shape;118;p20"/>
            <p:cNvSpPr/>
            <p:nvPr/>
          </p:nvSpPr>
          <p:spPr>
            <a:xfrm>
              <a:off x="310425" y="4094100"/>
              <a:ext cx="8520600" cy="996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22000">
                  <a:srgbClr val="93C47D"/>
                </a:gs>
                <a:gs pos="48000">
                  <a:srgbClr val="FFD966"/>
                </a:gs>
                <a:gs pos="75000">
                  <a:srgbClr val="FF99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flipH="1" rot="5400000">
              <a:off x="4157625" y="-710675"/>
              <a:ext cx="835800" cy="8448600"/>
            </a:xfrm>
            <a:prstGeom prst="rightBrace">
              <a:avLst>
                <a:gd fmla="val 128729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310442" y="4188775"/>
              <a:ext cx="85206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5     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             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        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   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    3 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             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    2 </a:t>
              </a:r>
              <a:r>
                <a:rPr lang="en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               </a:t>
              </a:r>
              <a:r>
                <a:rPr lang="en">
                  <a:latin typeface="Consolas"/>
                  <a:ea typeface="Consolas"/>
                  <a:cs typeface="Consolas"/>
                  <a:sym typeface="Consolas"/>
                </a:rPr>
                <a:t>    1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rimson Text"/>
                <a:ea typeface="Crimson Text"/>
                <a:cs typeface="Crimson Text"/>
                <a:sym typeface="Crimson Text"/>
              </a:rPr>
              <a:t>The stack it was built with:</a:t>
            </a:r>
            <a:endParaRPr b="1" sz="250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Laravel / PHP </a:t>
            </a: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(Back-End)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VueJS + Mapbox GL JS (Front-End)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rimson Text"/>
              <a:buChar char="-"/>
            </a:pPr>
            <a:r>
              <a:rPr lang="en" sz="1600">
                <a:solidFill>
                  <a:srgbClr val="000000"/>
                </a:solidFill>
                <a:latin typeface="Crimson Text"/>
                <a:ea typeface="Crimson Text"/>
                <a:cs typeface="Crimson Text"/>
                <a:sym typeface="Crimson Text"/>
              </a:rPr>
              <a:t>Languages used: PHP, HTML, Sass/Css, JavaScript</a:t>
            </a:r>
            <a:endParaRPr sz="1600">
              <a:solidFill>
                <a:srgbClr val="000000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27" name="Google Shape;12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900" y="2809238"/>
            <a:ext cx="1828800" cy="8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6900" y="2706561"/>
            <a:ext cx="2743200" cy="11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700" y="3030225"/>
            <a:ext cx="1520625" cy="5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