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sldIdLst>
    <p:sldId id="270" r:id="rId2"/>
    <p:sldId id="707" r:id="rId3"/>
    <p:sldId id="704" r:id="rId4"/>
    <p:sldId id="532" r:id="rId5"/>
    <p:sldId id="706" r:id="rId6"/>
    <p:sldId id="710" r:id="rId7"/>
    <p:sldId id="433" r:id="rId8"/>
    <p:sldId id="727" r:id="rId9"/>
    <p:sldId id="728" r:id="rId10"/>
    <p:sldId id="747" r:id="rId11"/>
    <p:sldId id="712" r:id="rId12"/>
    <p:sldId id="730" r:id="rId13"/>
    <p:sldId id="732" r:id="rId14"/>
    <p:sldId id="748" r:id="rId15"/>
    <p:sldId id="729" r:id="rId16"/>
    <p:sldId id="714" r:id="rId17"/>
    <p:sldId id="738" r:id="rId18"/>
    <p:sldId id="752" r:id="rId19"/>
    <p:sldId id="736" r:id="rId20"/>
    <p:sldId id="740" r:id="rId21"/>
    <p:sldId id="708" r:id="rId22"/>
    <p:sldId id="749" r:id="rId23"/>
    <p:sldId id="709" r:id="rId24"/>
    <p:sldId id="715" r:id="rId25"/>
    <p:sldId id="291" r:id="rId26"/>
    <p:sldId id="295" r:id="rId27"/>
    <p:sldId id="296" r:id="rId28"/>
    <p:sldId id="742" r:id="rId29"/>
    <p:sldId id="743" r:id="rId30"/>
    <p:sldId id="744" r:id="rId31"/>
    <p:sldId id="745" r:id="rId32"/>
    <p:sldId id="746" r:id="rId33"/>
    <p:sldId id="292" r:id="rId34"/>
    <p:sldId id="293" r:id="rId35"/>
    <p:sldId id="750" r:id="rId36"/>
    <p:sldId id="280" r:id="rId37"/>
    <p:sldId id="751" r:id="rId38"/>
    <p:sldId id="283" r:id="rId39"/>
    <p:sldId id="297" r:id="rId40"/>
    <p:sldId id="677" r:id="rId41"/>
    <p:sldId id="735" r:id="rId42"/>
  </p:sldIdLst>
  <p:sldSz cx="9906000" cy="6858000" type="A4"/>
  <p:notesSz cx="7559675" cy="106918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Tahoma" panose="020B0604030504040204" pitchFamily="34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Tahoma" panose="020B0604030504040204" pitchFamily="34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Tahoma" panose="020B0604030504040204" pitchFamily="34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Tahoma" panose="020B0604030504040204" pitchFamily="34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Tahoma" panose="020B060403050404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Tahoma" panose="020B060403050404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Tahoma" panose="020B060403050404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Tahom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60">
          <p15:clr>
            <a:srgbClr val="A4A3A4"/>
          </p15:clr>
        </p15:guide>
        <p15:guide id="2" pos="28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FF"/>
    <a:srgbClr val="7B0F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570" autoAdjust="0"/>
  </p:normalViewPr>
  <p:slideViewPr>
    <p:cSldViewPr>
      <p:cViewPr varScale="1">
        <p:scale>
          <a:sx n="60" d="100"/>
          <a:sy n="60" d="100"/>
        </p:scale>
        <p:origin x="1268" y="44"/>
      </p:cViewPr>
      <p:guideLst>
        <p:guide orient="horz" pos="1960"/>
        <p:guide pos="283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3F54F545-14EF-B5D5-EA12-4AB2884047D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85825" y="812800"/>
            <a:ext cx="5784850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A03764D-5D67-748A-69F7-9A81E2A8D5A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en-US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8757612-057D-6ADF-97E3-FA0FCD6110B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C744899-B882-7F81-F584-7C0858EC688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25E61B07-7443-2202-844A-30C3E2BC81A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8AC611F-B2C2-F247-8046-3D7C1ABF13F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defRPr>
            </a:lvl1pPr>
          </a:lstStyle>
          <a:p>
            <a:pPr>
              <a:defRPr/>
            </a:pPr>
            <a:fld id="{2850E7C4-608F-493E-A77D-4D5C87208E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91F852A-8C0B-808F-8C24-20C31E3B51D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fld id="{0B1AFDC1-ECF2-40CF-B76F-E0653702A8A2}" type="slidenum">
              <a:rPr lang="fi-FI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pPr/>
              <a:t>2</a:t>
            </a:fld>
            <a:endParaRPr lang="fi-FI" altLang="en-US" sz="1400">
              <a:solidFill>
                <a:srgbClr val="000000"/>
              </a:solidFill>
              <a:latin typeface="Times New Roman" panose="02020603050405020304" pitchFamily="18" charset="0"/>
              <a:cs typeface="DejaVu Sans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5EC6416-6E1E-72E5-9789-B076246B67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76288"/>
            <a:ext cx="5543550" cy="3838575"/>
          </a:xfrm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CFDC9FE-BDCC-43A7-9CD9-95A87810B2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4860925"/>
            <a:ext cx="5675313" cy="4603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22" tIns="47311" rIns="94622" bIns="47311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9A437149-356A-1E93-E6C6-4A455BB772E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fld id="{DD699D34-3EF7-4EB2-A15F-F3CB2014B4DB}" type="slidenum">
              <a:rPr lang="fi-FI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pPr/>
              <a:t>14</a:t>
            </a:fld>
            <a:endParaRPr lang="fi-FI" altLang="en-US" sz="1400">
              <a:solidFill>
                <a:srgbClr val="000000"/>
              </a:solidFill>
              <a:latin typeface="Times New Roman" panose="02020603050405020304" pitchFamily="18" charset="0"/>
              <a:cs typeface="DejaVu Sans" pitchFamily="34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27DFEAFB-C2D9-8D99-751B-BEF37469C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76288"/>
            <a:ext cx="5543550" cy="3838575"/>
          </a:xfrm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8479CFAC-572C-F661-FAC1-4D49BCF0A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4860925"/>
            <a:ext cx="5675313" cy="4603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22" tIns="47311" rIns="94622" bIns="47311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078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47F423E-19EC-4421-E602-7EAB59A370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3575" y="742950"/>
            <a:ext cx="5343525" cy="3700463"/>
          </a:xfrm>
          <a:solidFill>
            <a:srgbClr val="FFFFFF"/>
          </a:solidFill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9890CA6-B60B-E05E-21DB-567009B7F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89475"/>
            <a:ext cx="4891088" cy="444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608800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47F423E-19EC-4421-E602-7EAB59A370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3575" y="742950"/>
            <a:ext cx="5343525" cy="3700463"/>
          </a:xfrm>
          <a:solidFill>
            <a:srgbClr val="FFFFFF"/>
          </a:solidFill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9890CA6-B60B-E05E-21DB-567009B7F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89475"/>
            <a:ext cx="4891088" cy="444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960817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47F423E-19EC-4421-E602-7EAB59A370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3575" y="742950"/>
            <a:ext cx="5343525" cy="3700463"/>
          </a:xfrm>
          <a:solidFill>
            <a:srgbClr val="FFFFFF"/>
          </a:solidFill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9890CA6-B60B-E05E-21DB-567009B7F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89475"/>
            <a:ext cx="4891088" cy="444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679029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47F423E-19EC-4421-E602-7EAB59A370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3575" y="742950"/>
            <a:ext cx="5343525" cy="3700463"/>
          </a:xfrm>
          <a:solidFill>
            <a:srgbClr val="FFFFFF"/>
          </a:solidFill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9890CA6-B60B-E05E-21DB-567009B7F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89475"/>
            <a:ext cx="4891088" cy="444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1249308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47F423E-19EC-4421-E602-7EAB59A370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3575" y="742950"/>
            <a:ext cx="5343525" cy="3700463"/>
          </a:xfrm>
          <a:solidFill>
            <a:srgbClr val="FFFFFF"/>
          </a:solidFill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9890CA6-B60B-E05E-21DB-567009B7F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89475"/>
            <a:ext cx="4891088" cy="444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5103971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47F423E-19EC-4421-E602-7EAB59A370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3575" y="742950"/>
            <a:ext cx="5343525" cy="3700463"/>
          </a:xfrm>
          <a:solidFill>
            <a:srgbClr val="FFFFFF"/>
          </a:solidFill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9890CA6-B60B-E05E-21DB-567009B7F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89475"/>
            <a:ext cx="4891088" cy="444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0234256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4B2AA2D-664F-A42E-40D6-54D0827DAC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3575" y="742950"/>
            <a:ext cx="5343525" cy="3700463"/>
          </a:xfrm>
          <a:solidFill>
            <a:srgbClr val="FFFFFF"/>
          </a:solidFill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2261BC9-8C18-34B6-3741-7043FCB90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89475"/>
            <a:ext cx="4891088" cy="444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602662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9A437149-356A-1E93-E6C6-4A455BB772E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fld id="{DD699D34-3EF7-4EB2-A15F-F3CB2014B4DB}" type="slidenum">
              <a:rPr lang="fi-FI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pPr/>
              <a:t>22</a:t>
            </a:fld>
            <a:endParaRPr lang="fi-FI" altLang="en-US" sz="1400">
              <a:solidFill>
                <a:srgbClr val="000000"/>
              </a:solidFill>
              <a:latin typeface="Times New Roman" panose="02020603050405020304" pitchFamily="18" charset="0"/>
              <a:cs typeface="DejaVu Sans" pitchFamily="34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27DFEAFB-C2D9-8D99-751B-BEF37469C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76288"/>
            <a:ext cx="5543550" cy="3838575"/>
          </a:xfrm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8479CFAC-572C-F661-FAC1-4D49BCF0A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4860925"/>
            <a:ext cx="5675313" cy="4603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22" tIns="47311" rIns="94622" bIns="47311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6629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FBBF25D-A5BE-86A7-7446-C3F9B82E37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3575" y="742950"/>
            <a:ext cx="5343525" cy="3700463"/>
          </a:xfrm>
          <a:solidFill>
            <a:srgbClr val="FFFFFF"/>
          </a:solidFill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CF75015-644D-93CB-0294-966FB4C96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89475"/>
            <a:ext cx="4891088" cy="444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30798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47C9F6-2F2F-3870-10B3-CEF7F09EE6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1988" y="749300"/>
            <a:ext cx="5345112" cy="3702050"/>
          </a:xfrm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2B5DA98-B28F-8F50-3273-68345963E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6750" y="4689475"/>
            <a:ext cx="5334000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3D88FBB-0D85-7B0E-FB71-4A1E0BAE87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3575" y="742950"/>
            <a:ext cx="5343525" cy="3700463"/>
          </a:xfrm>
          <a:solidFill>
            <a:srgbClr val="FFFFFF"/>
          </a:solidFill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3BBF6E6-F101-E430-2B8D-B34EF4D537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89475"/>
            <a:ext cx="4891088" cy="444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AA68586D-9204-EF8E-D14E-60179E7C78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40A8E525-1D52-74AC-798F-DE6EED3F8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6519472C-9D87-58F2-4D03-70E261D5AB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D4162BC-45D5-9814-BE6D-E4F012536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9AE0B0D2-5C72-A3B5-5A51-F09795567B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D2E12874-4A8E-9C40-9970-C381870B7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0E2F14E2-6ECA-758D-1703-714C5D97A7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39FDB4B4-F632-CD4F-65E4-AA8F51C94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6519472C-9D87-58F2-4D03-70E261D5AB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D4162BC-45D5-9814-BE6D-E4F012536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9AE0B0D2-5C72-A3B5-5A51-F09795567B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D2E12874-4A8E-9C40-9970-C381870B7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BA18F8AC-04DC-3B29-C2D3-D523D722AA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0C3A4993-9B96-C574-DAD6-B3280F58C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C18016BD-3862-3950-152F-CADE0D3FBF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E220BB7E-2946-ACB6-9CBE-2A16F464D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BA18F8AC-04DC-3B29-C2D3-D523D722AA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0C3A4993-9B96-C574-DAD6-B3280F58C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C189348-4D07-E938-AAE1-97780B47CF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3575" y="742950"/>
            <a:ext cx="5343525" cy="3700463"/>
          </a:xfrm>
          <a:solidFill>
            <a:srgbClr val="FFFFFF"/>
          </a:solidFill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BE9E5F1-46A1-B93F-F76E-DCF16DF179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89475"/>
            <a:ext cx="4891088" cy="444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C18016BD-3862-3950-152F-CADE0D3FBF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E220BB7E-2946-ACB6-9CBE-2A16F464D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9A437149-356A-1E93-E6C6-4A455BB772E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fld id="{DD699D34-3EF7-4EB2-A15F-F3CB2014B4DB}" type="slidenum">
              <a:rPr lang="fi-FI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pPr/>
              <a:t>35</a:t>
            </a:fld>
            <a:endParaRPr lang="fi-FI" altLang="en-US" sz="1400">
              <a:solidFill>
                <a:srgbClr val="000000"/>
              </a:solidFill>
              <a:latin typeface="Times New Roman" panose="02020603050405020304" pitchFamily="18" charset="0"/>
              <a:cs typeface="DejaVu Sans" pitchFamily="34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27DFEAFB-C2D9-8D99-751B-BEF37469C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76288"/>
            <a:ext cx="5543550" cy="3838575"/>
          </a:xfrm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8479CFAC-572C-F661-FAC1-4D49BCF0A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4860925"/>
            <a:ext cx="5675313" cy="4603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22" tIns="47311" rIns="94622" bIns="47311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997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2104C47-FA13-928B-AC2D-BFFFDD86BA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6A0DA02-11F9-0020-FDD7-EBA79633F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9696697-1E8F-F78C-2BA5-A1D7A949A0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B93D19E-379F-B609-A987-3C0D63207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0506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E23758D5-AFC9-3191-B677-FA26517933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8184CFB7-2B40-A62C-571A-6884666C3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9A437149-356A-1E93-E6C6-4A455BB772E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fld id="{DD699D34-3EF7-4EB2-A15F-F3CB2014B4DB}" type="slidenum">
              <a:rPr lang="fi-FI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pPr/>
              <a:t>40</a:t>
            </a:fld>
            <a:endParaRPr lang="fi-FI" altLang="en-US" sz="1400">
              <a:solidFill>
                <a:srgbClr val="000000"/>
              </a:solidFill>
              <a:latin typeface="Times New Roman" panose="02020603050405020304" pitchFamily="18" charset="0"/>
              <a:cs typeface="DejaVu Sans" pitchFamily="34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27DFEAFB-C2D9-8D99-751B-BEF37469C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76288"/>
            <a:ext cx="5543550" cy="3838575"/>
          </a:xfrm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8479CFAC-572C-F661-FAC1-4D49BCF0A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4860925"/>
            <a:ext cx="5675313" cy="4603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22" tIns="47311" rIns="94622" bIns="47311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47F423E-19EC-4421-E602-7EAB59A370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3575" y="742950"/>
            <a:ext cx="5343525" cy="3700463"/>
          </a:xfrm>
          <a:solidFill>
            <a:srgbClr val="FFFFFF"/>
          </a:solidFill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9890CA6-B60B-E05E-21DB-567009B7F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89475"/>
            <a:ext cx="4891088" cy="444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191149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58F4E9D-315D-5C32-F2CB-4AA1665B3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3575" y="742950"/>
            <a:ext cx="5343525" cy="3700463"/>
          </a:xfrm>
          <a:solidFill>
            <a:srgbClr val="FFFFFF"/>
          </a:solidFill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30EA91F-79F1-7A70-341F-B82E5DBCC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89475"/>
            <a:ext cx="4891088" cy="444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197885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89DAA384-0C5D-3E2C-11C5-A7799C89EF6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fld id="{BEB864D3-8034-4E1A-B538-9F0142BD7439}" type="slidenum">
              <a:rPr lang="fi-FI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pPr/>
              <a:t>7</a:t>
            </a:fld>
            <a:endParaRPr lang="fi-FI" altLang="en-US" sz="1400">
              <a:solidFill>
                <a:srgbClr val="000000"/>
              </a:solidFill>
              <a:latin typeface="Times New Roman" panose="02020603050405020304" pitchFamily="18" charset="0"/>
              <a:cs typeface="DejaVu Sans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D4BEFE9-736E-0F3C-4989-395AC2BCB3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76288"/>
            <a:ext cx="5543550" cy="3838575"/>
          </a:xfrm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780AFE2-7454-22F9-C038-147D9F4AA1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4860925"/>
            <a:ext cx="5675313" cy="4603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22" tIns="47311" rIns="94622" bIns="47311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9A437149-356A-1E93-E6C6-4A455BB772E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fld id="{DD699D34-3EF7-4EB2-A15F-F3CB2014B4DB}" type="slidenum">
              <a:rPr lang="fi-FI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pPr/>
              <a:t>10</a:t>
            </a:fld>
            <a:endParaRPr lang="fi-FI" altLang="en-US" sz="1400">
              <a:solidFill>
                <a:srgbClr val="000000"/>
              </a:solidFill>
              <a:latin typeface="Times New Roman" panose="02020603050405020304" pitchFamily="18" charset="0"/>
              <a:cs typeface="DejaVu Sans" pitchFamily="34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27DFEAFB-C2D9-8D99-751B-BEF37469C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76288"/>
            <a:ext cx="5543550" cy="3838575"/>
          </a:xfrm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8479CFAC-572C-F661-FAC1-4D49BCF0A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4860925"/>
            <a:ext cx="5675313" cy="4603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22" tIns="47311" rIns="94622" bIns="47311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493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363ABCE-8145-D97C-EAEA-20F248AC2C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3575" y="742950"/>
            <a:ext cx="5343525" cy="3700463"/>
          </a:xfrm>
          <a:solidFill>
            <a:srgbClr val="FFFFFF"/>
          </a:solidFill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43BD168-BAC4-6BB1-653A-2F72A37CD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89475"/>
            <a:ext cx="4891088" cy="444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363ABCE-8145-D97C-EAEA-20F248AC2C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3575" y="742950"/>
            <a:ext cx="5343525" cy="3700463"/>
          </a:xfrm>
          <a:solidFill>
            <a:srgbClr val="FFFFFF"/>
          </a:solidFill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43BD168-BAC4-6BB1-653A-2F72A37CD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89475"/>
            <a:ext cx="4891088" cy="444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351716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363ABCE-8145-D97C-EAEA-20F248AC2C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3575" y="742950"/>
            <a:ext cx="5343525" cy="3700463"/>
          </a:xfrm>
          <a:solidFill>
            <a:srgbClr val="FFFFFF"/>
          </a:solidFill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43BD168-BAC4-6BB1-653A-2F72A37CD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89475"/>
            <a:ext cx="4891088" cy="444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519513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B52F4B-8D72-FA8B-EDCC-2A2083BA56F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858D32-D163-B907-080C-F66AF333BFE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1DD74D-BEBD-4A06-68F9-CFAE42FD271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D9345-E596-46D1-8DB6-5A00BF679D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389BCA-BD23-E7AB-BFBE-7BAF3A5B37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95A221-4F55-A28D-981A-81423CD6D1E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3514B3-E71D-E0D8-42C4-D724285BC64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11B40-790D-429B-8B9C-FFA0E2744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35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273050"/>
            <a:ext cx="2227262" cy="5307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3050"/>
            <a:ext cx="6532563" cy="5307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5D00B2-DA6D-0EBB-D9F8-A3503334F41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B45B4B-156F-4D29-473B-52A31C1DD7F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831C10-8B07-7BC3-F50B-0081E9CDB6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E64A2-FA41-465B-93A1-2D2303C57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154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95300" y="273050"/>
            <a:ext cx="8912225" cy="11445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604963"/>
            <a:ext cx="4379913" cy="1911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7613" y="1604963"/>
            <a:ext cx="4379912" cy="1911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" y="3668713"/>
            <a:ext cx="4379913" cy="1911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7613" y="3668713"/>
            <a:ext cx="4379912" cy="1911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9549A3-CCF5-364E-974B-FE97746C7BC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9846886-236D-9E55-CABD-E128B6A5F2B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611687C-97F9-1974-6E26-CFE3E76D781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58465-DDD4-4680-9256-2A83D540B1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889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41B96A-8A00-F3C7-0211-2C07EA8900B5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742950" y="465138"/>
            <a:ext cx="7255802" cy="56562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358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268A76-FB81-D48F-844A-086350F75B7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040B23-B8CA-84EC-3967-305843ADC9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15D9F7-A541-4302-FA40-EE0ED7491CC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1A831-99D6-4CB9-AD3C-FEAD54DDF1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0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FA277E-0699-E94C-74A4-F29D13D5FC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B1411F-3609-D3CC-3F3A-02F1A843434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2FA4F3-9FDB-A3DD-FB9D-52693509AD0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CE8E0-F5E2-46FF-8202-1A6540581C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33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4963"/>
            <a:ext cx="4379913" cy="3975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4963"/>
            <a:ext cx="4379912" cy="3975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1A029B6-1A64-A8B9-20F4-E34127B1F12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25E221D-142B-8AE0-37CF-12A97DFB31A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8A0A7F7-63D3-B539-3DAA-2F82BFD253C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57754-8521-4F47-A2C2-073872453E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88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4D1F7E4-6AB5-0245-AEC6-BB3E1E0F9C5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24B97CF-002E-ECD7-E623-791301F7F5C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DC71DBE-EDE8-55AF-BFB2-6D7F7B4F5B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2297D-96E7-4E51-9844-6EB0834F30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3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1C09875-FFB3-1C7C-2AF4-3ADBC74890C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55FC6C-38AD-3172-7B7C-DBD41A9FB32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FA07A5-CE62-6763-E41F-7D2BFBE2C59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8A3D8-B05D-4A75-8CDE-B9AFF91E4F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06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34329EE-89D2-34B3-3C3C-86AC766A795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E48923E-7118-EBF8-0AEB-AB49482A444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F583C3-4C15-4285-BE20-6B9C02FF17E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4F77A-66BF-419C-B2BC-CA7D8D0CB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8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9429879-0E7F-2B01-0C67-C75169E8975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E105E6D-DBDF-6E6B-1976-96C567F642D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26551B0-0B3A-B9DC-EC80-72DEAA14AA7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95A66-F425-4048-8D3C-2B8D64F337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81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E13B500-CB1D-0F86-89DB-C4BDD0EA0B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1595D7C-3D55-BA14-679A-A69CD5DE14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93EBF1F-A1CA-D394-ACC5-F51C6A08764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344B2-B9A1-45C5-9786-9991DEB44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23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0178A9A-C0B1-DA2B-24CD-33458636EE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3050"/>
            <a:ext cx="8912225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DC96FDB1-D20D-9938-BBCF-F07E56B4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4963"/>
            <a:ext cx="8912225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703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20680CE-FA86-D939-8952-FB995383F6D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95300" y="6246813"/>
            <a:ext cx="2305050" cy="471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34975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34975" algn="l"/>
                <a:tab pos="868363" algn="l"/>
                <a:tab pos="1303338" algn="l"/>
                <a:tab pos="1738313" algn="l"/>
                <a:tab pos="217170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5FEC9A-D0EE-C5E4-20B6-1CAA62C3D5A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387725" y="6246813"/>
            <a:ext cx="3140075" cy="471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434975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34975" algn="l"/>
                <a:tab pos="868363" algn="l"/>
                <a:tab pos="1303338" algn="l"/>
                <a:tab pos="1738313" algn="l"/>
                <a:tab pos="2171700" algn="l"/>
                <a:tab pos="260667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BF51E1C-0EE9-B617-5D6B-FC793C974C1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102475" y="6246813"/>
            <a:ext cx="2306638" cy="471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34975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34975" algn="l"/>
                <a:tab pos="868363" algn="l"/>
                <a:tab pos="1303338" algn="l"/>
                <a:tab pos="1738313" algn="l"/>
                <a:tab pos="217170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defRPr>
            </a:lvl1pPr>
          </a:lstStyle>
          <a:p>
            <a:pPr>
              <a:defRPr/>
            </a:pPr>
            <a:fld id="{2AB4AF15-98AF-4B11-9AC7-9A0961C11B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349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349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panose="020B0604020202020204" pitchFamily="34" charset="0"/>
        </a:defRPr>
      </a:lvl2pPr>
      <a:lvl3pPr algn="ctr" defTabSz="4349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panose="020B0604020202020204" pitchFamily="34" charset="0"/>
        </a:defRPr>
      </a:lvl3pPr>
      <a:lvl4pPr algn="ctr" defTabSz="4349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panose="020B0604020202020204" pitchFamily="34" charset="0"/>
        </a:defRPr>
      </a:lvl4pPr>
      <a:lvl5pPr algn="ctr" defTabSz="4349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panose="020B0604020202020204" pitchFamily="34" charset="0"/>
        </a:defRPr>
      </a:lvl5pPr>
      <a:lvl6pPr marL="2413000" indent="-217488" algn="ctr" defTabSz="4349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panose="020B0604020202020204" pitchFamily="34" charset="0"/>
        </a:defRPr>
      </a:lvl6pPr>
      <a:lvl7pPr marL="2870200" indent="-217488" algn="ctr" defTabSz="4349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panose="020B0604020202020204" pitchFamily="34" charset="0"/>
        </a:defRPr>
      </a:lvl7pPr>
      <a:lvl8pPr marL="3327400" indent="-217488" algn="ctr" defTabSz="4349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panose="020B0604020202020204" pitchFamily="34" charset="0"/>
        </a:defRPr>
      </a:lvl8pPr>
      <a:lvl9pPr marL="3784600" indent="-217488" algn="ctr" defTabSz="4349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25438" indent="-325438" algn="l" defTabSz="434975" rtl="0" eaLnBrk="0" fontAlgn="base" hangingPunct="0">
        <a:lnSpc>
          <a:spcPct val="93000"/>
        </a:lnSpc>
        <a:spcBef>
          <a:spcPts val="13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000000"/>
          </a:solidFill>
          <a:latin typeface="+mn-lt"/>
          <a:ea typeface="+mn-ea"/>
          <a:cs typeface="+mn-cs"/>
        </a:defRPr>
      </a:lvl1pPr>
      <a:lvl2pPr marL="706438" indent="-271463" algn="l" defTabSz="434975" rtl="0" eaLnBrk="0" fontAlgn="base" hangingPunct="0">
        <a:lnSpc>
          <a:spcPct val="93000"/>
        </a:lnSpc>
        <a:spcBef>
          <a:spcPts val="10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700" kern="1200">
          <a:solidFill>
            <a:srgbClr val="000000"/>
          </a:solidFill>
          <a:latin typeface="+mn-lt"/>
          <a:ea typeface="+mn-ea"/>
          <a:cs typeface="+mn-cs"/>
        </a:defRPr>
      </a:lvl2pPr>
      <a:lvl3pPr marL="1085850" indent="-217488" algn="l" defTabSz="434975" rtl="0" eaLnBrk="0" fontAlgn="base" hangingPunct="0">
        <a:lnSpc>
          <a:spcPct val="93000"/>
        </a:lnSpc>
        <a:spcBef>
          <a:spcPts val="81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000000"/>
          </a:solidFill>
          <a:latin typeface="+mn-lt"/>
          <a:ea typeface="+mn-ea"/>
          <a:cs typeface="+mn-cs"/>
        </a:defRPr>
      </a:lvl3pPr>
      <a:lvl4pPr marL="1520825" indent="-217488" algn="l" defTabSz="434975" rtl="0" eaLnBrk="0" fontAlgn="base" hangingPunct="0">
        <a:lnSpc>
          <a:spcPct val="93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 kern="1200">
          <a:solidFill>
            <a:srgbClr val="000000"/>
          </a:solidFill>
          <a:latin typeface="+mn-lt"/>
          <a:ea typeface="+mn-ea"/>
          <a:cs typeface="+mn-cs"/>
        </a:defRPr>
      </a:lvl4pPr>
      <a:lvl5pPr marL="1955800" indent="-217488" algn="l" defTabSz="434975" rtl="0" eaLnBrk="0" fontAlgn="base" hangingPunct="0">
        <a:lnSpc>
          <a:spcPct val="93000"/>
        </a:lnSpc>
        <a:spcBef>
          <a:spcPts val="2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49932A4-7594-CED4-C2B4-0E96E4B9B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2905125"/>
            <a:ext cx="90170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457200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91440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371600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28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spcBef>
                <a:spcPct val="0"/>
              </a:spcBef>
            </a:pPr>
            <a:r>
              <a:rPr lang="en-US" altLang="en-US" sz="4000" b="1" dirty="0">
                <a:solidFill>
                  <a:schemeClr val="tx1"/>
                </a:solidFill>
                <a:latin typeface="Tahoma" panose="020B0604030504040204" pitchFamily="34" charset="0"/>
              </a:rPr>
              <a:t>Faster k-means</a:t>
            </a:r>
            <a:endParaRPr lang="en-US" altLang="en-US" sz="40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8872DB1-939A-FF98-1D8D-B045118E8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4175125"/>
            <a:ext cx="9593263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457200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91440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371600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28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indent="-217488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indent="-217488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indent="-217488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indent="-217488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Pasi Fränti</a:t>
            </a:r>
            <a:endParaRPr lang="en-GB" altLang="zh-CN" sz="2400">
              <a:solidFill>
                <a:schemeClr val="tx1"/>
              </a:solidFill>
              <a:latin typeface="Tahoma" panose="020B060403050404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6AE3CC0-EE03-E4C7-AAA2-54A87865B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1197" y="4599622"/>
            <a:ext cx="2021707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457200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91440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371600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28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indent="-217488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indent="-217488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indent="-217488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indent="-217488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18</a:t>
            </a:r>
            <a:r>
              <a:rPr lang="en-GB" altLang="en-US" sz="1800" baseline="30000" dirty="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GB" altLang="en-US" sz="1800" dirty="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January 2024</a:t>
            </a:r>
          </a:p>
        </p:txBody>
      </p:sp>
      <p:sp>
        <p:nvSpPr>
          <p:cNvPr id="3077" name="TextBox 11">
            <a:extLst>
              <a:ext uri="{FF2B5EF4-FFF2-40B4-BE49-F238E27FC236}">
                <a16:creationId xmlns:a16="http://schemas.microsoft.com/office/drawing/2014/main" id="{F465ED35-CBCE-F119-1BA7-56D7B1949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25" y="5818188"/>
            <a:ext cx="59039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>
                <a:latin typeface="Tahoma" panose="020B0604030504040204" pitchFamily="34" charset="0"/>
              </a:rPr>
              <a:t>T. Kaukoranta, P. Fränti and O. Nevalainen, </a:t>
            </a:r>
          </a:p>
          <a:p>
            <a:r>
              <a:rPr lang="en-US" altLang="en-US" sz="1800" dirty="0">
                <a:latin typeface="Tahoma" panose="020B0604030504040204" pitchFamily="34" charset="0"/>
              </a:rPr>
              <a:t>A fast exact GLA based on code vector activity detection</a:t>
            </a:r>
          </a:p>
          <a:p>
            <a:r>
              <a:rPr lang="en-US" altLang="en-US" sz="1800" i="1" dirty="0">
                <a:latin typeface="Tahoma" panose="020B0604030504040204" pitchFamily="34" charset="0"/>
              </a:rPr>
              <a:t>IEEE Trans. on Image Processing</a:t>
            </a:r>
            <a:r>
              <a:rPr lang="en-US" altLang="en-US" sz="1800" dirty="0">
                <a:latin typeface="Tahoma" panose="020B0604030504040204" pitchFamily="34" charset="0"/>
              </a:rPr>
              <a:t>, August 2000.</a:t>
            </a:r>
          </a:p>
        </p:txBody>
      </p:sp>
      <p:pic>
        <p:nvPicPr>
          <p:cNvPr id="3078" name="Picture 4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DADC9B9E-3A2C-8D9C-300F-B1675F90B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26" t="6898" r="16859" b="5447"/>
          <a:stretch>
            <a:fillRect/>
          </a:stretch>
        </p:blipFill>
        <p:spPr bwMode="auto">
          <a:xfrm>
            <a:off x="8229600" y="115888"/>
            <a:ext cx="1547813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" descr="A black background with words&#10;&#10;Description automatically generated with medium confidence">
            <a:extLst>
              <a:ext uri="{FF2B5EF4-FFF2-40B4-BE49-F238E27FC236}">
                <a16:creationId xmlns:a16="http://schemas.microsoft.com/office/drawing/2014/main" id="{EF949E84-1BAF-A7CF-CA09-42ED24927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88913"/>
            <a:ext cx="49323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B94D9AFB-85A4-B603-E4B1-6CFACDF72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2782888"/>
            <a:ext cx="8280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Partial distance search (PDS)</a:t>
            </a:r>
          </a:p>
        </p:txBody>
      </p:sp>
    </p:spTree>
    <p:extLst>
      <p:ext uri="{BB962C8B-B14F-4D97-AF65-F5344CB8AC3E}">
        <p14:creationId xmlns:p14="http://schemas.microsoft.com/office/powerpoint/2010/main" val="4190393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C8F0EE2-E98C-DD18-27A2-F26D2436881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98500" y="296370"/>
            <a:ext cx="8497888" cy="601062"/>
          </a:xfrm>
        </p:spPr>
        <p:txBody>
          <a:bodyPr>
            <a:spAutoFit/>
          </a:bodyPr>
          <a:lstStyle/>
          <a:p>
            <a: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Partial distance search (PDS)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26B1581-03D7-91E7-797F-956014D7E1B3}"/>
              </a:ext>
            </a:extLst>
          </p:cNvPr>
          <p:cNvSpPr txBox="1">
            <a:spLocks noChangeArrowheads="1"/>
          </p:cNvSpPr>
          <p:nvPr/>
        </p:nvSpPr>
        <p:spPr>
          <a:xfrm>
            <a:off x="670061" y="2168860"/>
            <a:ext cx="8819443" cy="3024188"/>
          </a:xfrm>
          <a:prstGeom prst="rect">
            <a:avLst/>
          </a:prstGeom>
        </p:spPr>
        <p:txBody>
          <a:bodyPr/>
          <a:lstStyle>
            <a:lvl1pPr marL="325438" indent="-325438" algn="l" defTabSz="434975" rtl="0" eaLnBrk="0" fontAlgn="base" hangingPunct="0">
              <a:lnSpc>
                <a:spcPct val="93000"/>
              </a:lnSpc>
              <a:spcBef>
                <a:spcPts val="1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06438" indent="-271463" algn="l" defTabSz="434975" rtl="0" eaLnBrk="0" fontAlgn="base" hangingPunct="0">
              <a:lnSpc>
                <a:spcPct val="93000"/>
              </a:lnSpc>
              <a:spcBef>
                <a:spcPts val="10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7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85850" indent="-217488" algn="l" defTabSz="434975" rtl="0" eaLnBrk="0" fontAlgn="base" hangingPunct="0">
              <a:lnSpc>
                <a:spcPct val="93000"/>
              </a:lnSpc>
              <a:spcBef>
                <a:spcPts val="8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20825" indent="-217488" algn="l" defTabSz="434975" rtl="0" eaLnBrk="0" fontAlgn="base" hangingPunct="0">
              <a:lnSpc>
                <a:spcPct val="93000"/>
              </a:lnSpc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5800" indent="-217488" algn="l" defTabSz="434975" rtl="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best candidate gives upper bound.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Distances calculated cumulatively.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each addition, check if the partial distance exceeds the bound.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YES, then we can terminate this candidate.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06FDEAB-097A-49F9-8126-CD86C8615D5E}"/>
              </a:ext>
            </a:extLst>
          </p:cNvPr>
          <p:cNvSpPr/>
          <p:nvPr/>
        </p:nvSpPr>
        <p:spPr bwMode="auto">
          <a:xfrm>
            <a:off x="1244588" y="2014558"/>
            <a:ext cx="302433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9C8F0EE2-E98C-DD18-27A2-F26D2436881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98500" y="158935"/>
            <a:ext cx="8497888" cy="1001813"/>
          </a:xfrm>
        </p:spPr>
        <p:txBody>
          <a:bodyPr>
            <a:spAutoFit/>
          </a:bodyPr>
          <a:lstStyle/>
          <a:p>
            <a: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PDS example</a:t>
            </a:r>
            <a:b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Three candidates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CEC9FBD-FFAE-9742-76EE-F7D689F79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863" y="2079176"/>
            <a:ext cx="26930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1  2  1  2  2  6  2  1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CD660C-BA78-E2B6-E2D2-F69B0E52F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544" y="2060848"/>
            <a:ext cx="1522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x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501F2D-9B39-4E81-32E1-E4F592F27E9B}"/>
              </a:ext>
            </a:extLst>
          </p:cNvPr>
          <p:cNvSpPr/>
          <p:nvPr/>
        </p:nvSpPr>
        <p:spPr bwMode="auto">
          <a:xfrm>
            <a:off x="1244588" y="3320988"/>
            <a:ext cx="302433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334470A-4568-8A44-511C-75711CC22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863" y="3385606"/>
            <a:ext cx="26930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1  1  1  1  1  1  1  1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39FD7C-B1C5-B5BA-55FF-A89CA1896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218" y="3367278"/>
            <a:ext cx="184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A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88D266-2C6C-F9D1-D844-A292BD948183}"/>
              </a:ext>
            </a:extLst>
          </p:cNvPr>
          <p:cNvSpPr/>
          <p:nvPr/>
        </p:nvSpPr>
        <p:spPr bwMode="auto">
          <a:xfrm>
            <a:off x="1244588" y="4221088"/>
            <a:ext cx="302433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73D76182-C4FA-2CA7-9EED-85DA2EA9A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863" y="4285706"/>
            <a:ext cx="26930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6  6  6  6  6  6  6  6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52D0B7-96C2-2229-162A-6BA1D8532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48" y="4267378"/>
            <a:ext cx="1811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B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3A6FC9-474C-E1E6-9DD1-F9A0C88E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9024" y="3383704"/>
            <a:ext cx="41806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 err="1">
                <a:solidFill>
                  <a:schemeClr val="tx1"/>
                </a:solidFill>
                <a:latin typeface="Tahoma" panose="020B0604030504040204" pitchFamily="34" charset="0"/>
              </a:rPr>
              <a:t>dist</a:t>
            </a: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(</a:t>
            </a:r>
            <a:r>
              <a:rPr lang="fi-FI" altLang="en-US" sz="2400" dirty="0" err="1">
                <a:solidFill>
                  <a:schemeClr val="tx1"/>
                </a:solidFill>
                <a:latin typeface="Tahoma" panose="020B0604030504040204" pitchFamily="34" charset="0"/>
              </a:rPr>
              <a:t>x,A</a:t>
            </a: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)</a:t>
            </a:r>
            <a:r>
              <a:rPr lang="fi-FI" sz="2400" b="0" i="0" u="none" strike="noStrike" kern="1200" baseline="30000" dirty="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 = 4∙1 + 1∙25 	=	</a:t>
            </a:r>
            <a:r>
              <a:rPr lang="fi-FI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53</a:t>
            </a: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030D58-DF74-C00B-5F46-29F20AAE7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2181" y="4283804"/>
            <a:ext cx="4385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 err="1">
                <a:solidFill>
                  <a:schemeClr val="tx1"/>
                </a:solidFill>
                <a:latin typeface="Tahoma" panose="020B0604030504040204" pitchFamily="34" charset="0"/>
              </a:rPr>
              <a:t>dist</a:t>
            </a: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(</a:t>
            </a:r>
            <a:r>
              <a:rPr lang="fi-FI" altLang="en-US" sz="2400" dirty="0" err="1">
                <a:solidFill>
                  <a:schemeClr val="tx1"/>
                </a:solidFill>
                <a:latin typeface="Tahoma" panose="020B0604030504040204" pitchFamily="34" charset="0"/>
              </a:rPr>
              <a:t>x,B</a:t>
            </a: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)</a:t>
            </a:r>
            <a:r>
              <a:rPr lang="fi-FI" sz="2400" b="0" i="0" u="none" strike="noStrike" kern="1200" baseline="30000" dirty="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 = 3∙25 + 4∙16 =	</a:t>
            </a:r>
            <a:r>
              <a:rPr lang="fi-FI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139</a:t>
            </a: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316864-7FA9-0B36-F555-4352DD566B89}"/>
              </a:ext>
            </a:extLst>
          </p:cNvPr>
          <p:cNvSpPr/>
          <p:nvPr/>
        </p:nvSpPr>
        <p:spPr bwMode="auto">
          <a:xfrm>
            <a:off x="1244588" y="5121188"/>
            <a:ext cx="302433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B2BF3DBB-37AD-2425-9000-C2A863713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863" y="5185806"/>
            <a:ext cx="27892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2  2  2  2  2  2  2  2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D80E37-FE15-A368-6999-96BE29AA4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48" y="5167478"/>
            <a:ext cx="184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C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A3BC44-2E60-FEE1-EC80-EE7EAB145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9024" y="5147900"/>
            <a:ext cx="41806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 err="1">
                <a:solidFill>
                  <a:schemeClr val="tx1"/>
                </a:solidFill>
                <a:latin typeface="Tahoma" panose="020B0604030504040204" pitchFamily="34" charset="0"/>
              </a:rPr>
              <a:t>dist</a:t>
            </a: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(</a:t>
            </a:r>
            <a:r>
              <a:rPr lang="fi-FI" altLang="en-US" sz="2400" dirty="0" err="1">
                <a:solidFill>
                  <a:schemeClr val="tx1"/>
                </a:solidFill>
                <a:latin typeface="Tahoma" panose="020B0604030504040204" pitchFamily="34" charset="0"/>
              </a:rPr>
              <a:t>x,C</a:t>
            </a: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)</a:t>
            </a:r>
            <a:r>
              <a:rPr lang="fi-FI" altLang="en-US" sz="2400" baseline="30000" dirty="0">
                <a:solidFill>
                  <a:schemeClr val="tx1"/>
                </a:solidFill>
                <a:latin typeface="Tahoma" panose="020B0604030504040204" pitchFamily="34" charset="0"/>
              </a:rPr>
              <a:t>2</a:t>
            </a: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 = 3∙1 + 1∙16 =	</a:t>
            </a:r>
            <a:r>
              <a:rPr lang="fi-FI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19</a:t>
            </a: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62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06FDEAB-097A-49F9-8126-CD86C8615D5E}"/>
              </a:ext>
            </a:extLst>
          </p:cNvPr>
          <p:cNvSpPr/>
          <p:nvPr/>
        </p:nvSpPr>
        <p:spPr bwMode="auto">
          <a:xfrm>
            <a:off x="1244588" y="2895327"/>
            <a:ext cx="302433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CEC9FBD-FFAE-9742-76EE-F7D689F79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863" y="2959945"/>
            <a:ext cx="26930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1  2  1  2  2  6  2  1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CD660C-BA78-E2B6-E2D2-F69B0E52F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544" y="2941617"/>
            <a:ext cx="1522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x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88D266-2C6C-F9D1-D844-A292BD948183}"/>
              </a:ext>
            </a:extLst>
          </p:cNvPr>
          <p:cNvSpPr/>
          <p:nvPr/>
        </p:nvSpPr>
        <p:spPr bwMode="auto">
          <a:xfrm>
            <a:off x="1244588" y="3759423"/>
            <a:ext cx="302433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73D76182-C4FA-2CA7-9EED-85DA2EA9A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863" y="3824041"/>
            <a:ext cx="26930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6  6  6  6  6  6  6  6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52D0B7-96C2-2229-162A-6BA1D8532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48" y="3805713"/>
            <a:ext cx="1811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B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3A6FC9-474C-E1E6-9DD1-F9A0C88E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641" y="1790236"/>
            <a:ext cx="5049459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After calculating first distance d(</a:t>
            </a:r>
            <a:r>
              <a:rPr lang="en-US" altLang="en-US" sz="2400" dirty="0" err="1">
                <a:solidFill>
                  <a:schemeClr val="tx1"/>
                </a:solidFill>
                <a:latin typeface="Tahoma" panose="020B0604030504040204" pitchFamily="34" charset="0"/>
              </a:rPr>
              <a:t>x,A</a:t>
            </a: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) 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we have initial guess: </a:t>
            </a:r>
            <a:r>
              <a:rPr lang="en-US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53</a:t>
            </a: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030D58-DF74-C00B-5F46-29F20AAE7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532" y="4819101"/>
            <a:ext cx="2184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	  25 16 25 …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175A26E-971E-C3EB-3F5F-BA1C9A18F710}"/>
              </a:ext>
            </a:extLst>
          </p:cNvPr>
          <p:cNvCxnSpPr/>
          <p:nvPr/>
        </p:nvCxnSpPr>
        <p:spPr bwMode="auto">
          <a:xfrm>
            <a:off x="1496616" y="3399383"/>
            <a:ext cx="0" cy="36004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889BCE-4FFF-4923-F06F-FC289EFB5A88}"/>
              </a:ext>
            </a:extLst>
          </p:cNvPr>
          <p:cNvCxnSpPr/>
          <p:nvPr/>
        </p:nvCxnSpPr>
        <p:spPr bwMode="auto">
          <a:xfrm>
            <a:off x="1856656" y="3399383"/>
            <a:ext cx="0" cy="36004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298A681-91F1-D6CF-ED4C-03115C14739A}"/>
              </a:ext>
            </a:extLst>
          </p:cNvPr>
          <p:cNvCxnSpPr/>
          <p:nvPr/>
        </p:nvCxnSpPr>
        <p:spPr bwMode="auto">
          <a:xfrm>
            <a:off x="2216696" y="3435387"/>
            <a:ext cx="0" cy="36004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6E1ECB7-8D29-3631-C97E-439ED7CA2744}"/>
              </a:ext>
            </a:extLst>
          </p:cNvPr>
          <p:cNvCxnSpPr/>
          <p:nvPr/>
        </p:nvCxnSpPr>
        <p:spPr bwMode="auto">
          <a:xfrm>
            <a:off x="2576736" y="3399383"/>
            <a:ext cx="0" cy="36004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4F3C735-5864-FBAA-D3CD-910F2462C690}"/>
              </a:ext>
            </a:extLst>
          </p:cNvPr>
          <p:cNvCxnSpPr/>
          <p:nvPr/>
        </p:nvCxnSpPr>
        <p:spPr bwMode="auto">
          <a:xfrm>
            <a:off x="2936776" y="3399383"/>
            <a:ext cx="0" cy="36004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903B45C-D335-D542-78C5-6B3D8E3BFAC4}"/>
              </a:ext>
            </a:extLst>
          </p:cNvPr>
          <p:cNvCxnSpPr/>
          <p:nvPr/>
        </p:nvCxnSpPr>
        <p:spPr bwMode="auto">
          <a:xfrm>
            <a:off x="3296816" y="3399383"/>
            <a:ext cx="0" cy="36004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0EFD43-3913-19EA-71F3-9D4FF72E680D}"/>
              </a:ext>
            </a:extLst>
          </p:cNvPr>
          <p:cNvCxnSpPr/>
          <p:nvPr/>
        </p:nvCxnSpPr>
        <p:spPr bwMode="auto">
          <a:xfrm>
            <a:off x="3656856" y="3399383"/>
            <a:ext cx="0" cy="36004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FC2F772-13B6-1AA9-1DF7-9B3FD440D4AA}"/>
              </a:ext>
            </a:extLst>
          </p:cNvPr>
          <p:cNvCxnSpPr/>
          <p:nvPr/>
        </p:nvCxnSpPr>
        <p:spPr bwMode="auto">
          <a:xfrm>
            <a:off x="4016896" y="3399383"/>
            <a:ext cx="0" cy="36004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731F18C-6297-4976-3A6C-0C8145F5E6E9}"/>
              </a:ext>
            </a:extLst>
          </p:cNvPr>
          <p:cNvCxnSpPr/>
          <p:nvPr/>
        </p:nvCxnSpPr>
        <p:spPr bwMode="auto">
          <a:xfrm>
            <a:off x="1532620" y="4263479"/>
            <a:ext cx="0" cy="51961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AA6E5B6-8774-FD77-83FF-9EB25E7A63A9}"/>
              </a:ext>
            </a:extLst>
          </p:cNvPr>
          <p:cNvCxnSpPr/>
          <p:nvPr/>
        </p:nvCxnSpPr>
        <p:spPr bwMode="auto">
          <a:xfrm>
            <a:off x="1856656" y="4263479"/>
            <a:ext cx="0" cy="51961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6ADE2B-8B60-3BE2-3D0E-15545907A6A2}"/>
              </a:ext>
            </a:extLst>
          </p:cNvPr>
          <p:cNvCxnSpPr/>
          <p:nvPr/>
        </p:nvCxnSpPr>
        <p:spPr bwMode="auto">
          <a:xfrm>
            <a:off x="2216696" y="4263479"/>
            <a:ext cx="0" cy="51961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B5DD6D7-CA84-8623-F751-A2ADEDE7E143}"/>
              </a:ext>
            </a:extLst>
          </p:cNvPr>
          <p:cNvSpPr txBox="1"/>
          <p:nvPr/>
        </p:nvSpPr>
        <p:spPr>
          <a:xfrm>
            <a:off x="560512" y="5235587"/>
            <a:ext cx="4954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∑ =</a:t>
            </a:r>
            <a:r>
              <a:rPr lang="fi-FI" altLang="en-US" sz="2400" b="1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fi-FI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25 41 </a:t>
            </a:r>
            <a:r>
              <a:rPr lang="fi-FI" altLang="en-US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66</a:t>
            </a:r>
            <a:r>
              <a:rPr lang="fi-FI" altLang="en-US" sz="2400" dirty="0">
                <a:latin typeface="Tahoma" panose="020B0604030504040204" pitchFamily="34" charset="0"/>
              </a:rPr>
              <a:t> …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4C4F9F4-6480-72AF-008A-BA5202321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776" y="5894692"/>
            <a:ext cx="5515869" cy="738664"/>
          </a:xfrm>
          <a:prstGeom prst="rect">
            <a:avLst/>
          </a:prstGeom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Sum (</a:t>
            </a:r>
            <a:r>
              <a:rPr lang="en-US" altLang="en-US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66</a:t>
            </a: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) exceeds upper bound (</a:t>
            </a:r>
            <a:r>
              <a:rPr lang="en-US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53</a:t>
            </a: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). 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We can stop as B cannot be the nearest.</a:t>
            </a: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2F388E5C-07EF-24EB-1803-A17D7EF33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158935"/>
            <a:ext cx="8497888" cy="10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PDS example</a:t>
            </a:r>
            <a:b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Terminating search early</a:t>
            </a:r>
          </a:p>
        </p:txBody>
      </p:sp>
    </p:spTree>
    <p:extLst>
      <p:ext uri="{BB962C8B-B14F-4D97-AF65-F5344CB8AC3E}">
        <p14:creationId xmlns:p14="http://schemas.microsoft.com/office/powerpoint/2010/main" val="1963943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B94D9AFB-85A4-B603-E4B1-6CFACDF72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2782888"/>
            <a:ext cx="8280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Projection-based search (MPS)</a:t>
            </a:r>
            <a:endParaRPr lang="en-US" altLang="en-US" sz="3600" b="1" dirty="0">
              <a:solidFill>
                <a:schemeClr val="tx1"/>
              </a:solidFill>
              <a:latin typeface="Tahoma" panose="020B060403050404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113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614BAA1-D8BD-4435-B3F1-296ECACD961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98500" y="238869"/>
            <a:ext cx="8497888" cy="1001813"/>
          </a:xfrm>
        </p:spPr>
        <p:txBody>
          <a:bodyPr>
            <a:spAutoFit/>
          </a:bodyPr>
          <a:lstStyle/>
          <a:p>
            <a: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Projection-based search</a:t>
            </a:r>
            <a:b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Mean-distance ordered partial search (MPS)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AE222AA-97DD-CD3C-B55D-6F28A26CAC22}"/>
              </a:ext>
            </a:extLst>
          </p:cNvPr>
          <p:cNvSpPr txBox="1">
            <a:spLocks noChangeArrowheads="1"/>
          </p:cNvSpPr>
          <p:nvPr/>
        </p:nvSpPr>
        <p:spPr>
          <a:xfrm>
            <a:off x="323850" y="2204864"/>
            <a:ext cx="8424863" cy="1879600"/>
          </a:xfrm>
          <a:prstGeom prst="rect">
            <a:avLst/>
          </a:prstGeom>
        </p:spPr>
        <p:txBody>
          <a:bodyPr/>
          <a:lstStyle>
            <a:lvl1pPr marL="325438" indent="-325438" algn="l" defTabSz="434975" rtl="0" eaLnBrk="0" fontAlgn="base" hangingPunct="0">
              <a:lnSpc>
                <a:spcPct val="93000"/>
              </a:lnSpc>
              <a:spcBef>
                <a:spcPts val="1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06438" indent="-271463" algn="l" defTabSz="434975" rtl="0" eaLnBrk="0" fontAlgn="base" hangingPunct="0">
              <a:lnSpc>
                <a:spcPct val="93000"/>
              </a:lnSpc>
              <a:spcBef>
                <a:spcPts val="10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7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85850" indent="-217488" algn="l" defTabSz="434975" rtl="0" eaLnBrk="0" fontAlgn="base" hangingPunct="0">
              <a:lnSpc>
                <a:spcPct val="93000"/>
              </a:lnSpc>
              <a:spcBef>
                <a:spcPts val="8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20825" indent="-217488" algn="l" defTabSz="434975" rtl="0" eaLnBrk="0" fontAlgn="base" hangingPunct="0">
              <a:lnSpc>
                <a:spcPct val="93000"/>
              </a:lnSpc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5800" indent="-217488" algn="l" defTabSz="434975" rtl="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best candidate gives upper bound.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Calculate projection axis (diagonal).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Calculate first distance along the axis.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distance greater than distance to best, </a:t>
            </a:r>
            <a:b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candidate is outside of the circle.</a:t>
            </a:r>
            <a:b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Terminate this candidate.</a:t>
            </a:r>
          </a:p>
        </p:txBody>
      </p:sp>
    </p:spTree>
    <p:extLst>
      <p:ext uri="{BB962C8B-B14F-4D97-AF65-F5344CB8AC3E}">
        <p14:creationId xmlns:p14="http://schemas.microsoft.com/office/powerpoint/2010/main" val="6352652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9493004E-0B7B-0E27-0751-C05152ED5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238869"/>
            <a:ext cx="8497888" cy="10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Projection-based search</a:t>
            </a:r>
            <a:b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Bounding circle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FB3C77C-2B9F-0A7B-4E43-98A486C208CD}"/>
              </a:ext>
            </a:extLst>
          </p:cNvPr>
          <p:cNvSpPr>
            <a:spLocks noChangeAspect="1"/>
          </p:cNvSpPr>
          <p:nvPr/>
        </p:nvSpPr>
        <p:spPr bwMode="auto">
          <a:xfrm>
            <a:off x="5313040" y="3429000"/>
            <a:ext cx="216000" cy="216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7564865-3F0D-8C8E-8EC2-EA267AF1AE7F}"/>
              </a:ext>
            </a:extLst>
          </p:cNvPr>
          <p:cNvSpPr>
            <a:spLocks noChangeAspect="1"/>
          </p:cNvSpPr>
          <p:nvPr/>
        </p:nvSpPr>
        <p:spPr bwMode="auto">
          <a:xfrm>
            <a:off x="5457088" y="4797152"/>
            <a:ext cx="288000" cy="288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D73B105-249B-F9D2-8CCC-D0F1B10955B8}"/>
              </a:ext>
            </a:extLst>
          </p:cNvPr>
          <p:cNvSpPr>
            <a:spLocks noChangeAspect="1"/>
          </p:cNvSpPr>
          <p:nvPr/>
        </p:nvSpPr>
        <p:spPr bwMode="auto">
          <a:xfrm>
            <a:off x="3939100" y="2133220"/>
            <a:ext cx="2813856" cy="281385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C529A3D-5F6E-0F97-2796-6871BD0037DF}"/>
              </a:ext>
            </a:extLst>
          </p:cNvPr>
          <p:cNvSpPr>
            <a:spLocks noChangeAspect="1"/>
          </p:cNvSpPr>
          <p:nvPr/>
        </p:nvSpPr>
        <p:spPr bwMode="auto">
          <a:xfrm>
            <a:off x="7743672" y="1665425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00CF751-6BE6-9D2E-C498-BF6897F76BCB}"/>
              </a:ext>
            </a:extLst>
          </p:cNvPr>
          <p:cNvSpPr>
            <a:spLocks noChangeAspect="1"/>
          </p:cNvSpPr>
          <p:nvPr/>
        </p:nvSpPr>
        <p:spPr bwMode="auto">
          <a:xfrm>
            <a:off x="3023202" y="1971280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312BEE4-1A5E-2B5F-A6E2-4E0BFB9F04E6}"/>
              </a:ext>
            </a:extLst>
          </p:cNvPr>
          <p:cNvSpPr>
            <a:spLocks noChangeAspect="1"/>
          </p:cNvSpPr>
          <p:nvPr/>
        </p:nvSpPr>
        <p:spPr bwMode="auto">
          <a:xfrm>
            <a:off x="7360535" y="5728883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C6D27C-E0C3-7D72-EF19-0922EFF5AC74}"/>
              </a:ext>
            </a:extLst>
          </p:cNvPr>
          <p:cNvSpPr>
            <a:spLocks noChangeAspect="1"/>
          </p:cNvSpPr>
          <p:nvPr/>
        </p:nvSpPr>
        <p:spPr bwMode="auto">
          <a:xfrm>
            <a:off x="6271582" y="3118326"/>
            <a:ext cx="288000" cy="28800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30130DA-B385-E95F-49DF-BC828A4641C8}"/>
              </a:ext>
            </a:extLst>
          </p:cNvPr>
          <p:cNvCxnSpPr>
            <a:endCxn id="12" idx="0"/>
          </p:cNvCxnSpPr>
          <p:nvPr/>
        </p:nvCxnSpPr>
        <p:spPr bwMode="auto">
          <a:xfrm>
            <a:off x="5421052" y="3645000"/>
            <a:ext cx="180036" cy="115215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010AE53-CB83-770D-E2D8-95573C548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2742" y="3275692"/>
            <a:ext cx="1522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x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8ABEF18-D98D-C836-7D9C-F456D662A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7756" y="5588266"/>
            <a:ext cx="184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A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0B6C3BA-F698-144F-2541-B124E1CF8AE7}"/>
              </a:ext>
            </a:extLst>
          </p:cNvPr>
          <p:cNvSpPr>
            <a:spLocks noChangeAspect="1"/>
          </p:cNvSpPr>
          <p:nvPr/>
        </p:nvSpPr>
        <p:spPr bwMode="auto">
          <a:xfrm>
            <a:off x="2463184" y="5573790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3B304D6-DCBD-B41F-2B64-4249C9CF00E0}"/>
              </a:ext>
            </a:extLst>
          </p:cNvPr>
          <p:cNvSpPr>
            <a:spLocks noChangeAspect="1"/>
          </p:cNvSpPr>
          <p:nvPr/>
        </p:nvSpPr>
        <p:spPr bwMode="auto">
          <a:xfrm>
            <a:off x="7344469" y="3172358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49C0D02-259A-FF34-1116-A13B2AC4BF21}"/>
              </a:ext>
            </a:extLst>
          </p:cNvPr>
          <p:cNvSpPr>
            <a:spLocks noChangeAspect="1"/>
          </p:cNvSpPr>
          <p:nvPr/>
        </p:nvSpPr>
        <p:spPr bwMode="auto">
          <a:xfrm>
            <a:off x="3651100" y="5913647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612" name="Rectangle 25611">
            <a:extLst>
              <a:ext uri="{FF2B5EF4-FFF2-40B4-BE49-F238E27FC236}">
                <a16:creationId xmlns:a16="http://schemas.microsoft.com/office/drawing/2014/main" id="{5B106A2A-0337-F87B-864F-DDC4959D8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4730" y="4905164"/>
            <a:ext cx="208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D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3" name="Rectangle 25612">
            <a:extLst>
              <a:ext uri="{FF2B5EF4-FFF2-40B4-BE49-F238E27FC236}">
                <a16:creationId xmlns:a16="http://schemas.microsoft.com/office/drawing/2014/main" id="{DC9A9383-3E1A-75FC-08BF-BA5CD344C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900" y="6048000"/>
            <a:ext cx="1811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B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4" name="Rectangle 25613">
            <a:extLst>
              <a:ext uri="{FF2B5EF4-FFF2-40B4-BE49-F238E27FC236}">
                <a16:creationId xmlns:a16="http://schemas.microsoft.com/office/drawing/2014/main" id="{87966DC1-1ABB-994E-9376-D2E7AA866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312" y="5579948"/>
            <a:ext cx="1731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E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5" name="Rectangle 25614">
            <a:extLst>
              <a:ext uri="{FF2B5EF4-FFF2-40B4-BE49-F238E27FC236}">
                <a16:creationId xmlns:a16="http://schemas.microsoft.com/office/drawing/2014/main" id="{DD6182C5-01E0-38A9-88D8-83E0EBDC3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0752" y="1799528"/>
            <a:ext cx="184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C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7" name="Rectangle 25616">
            <a:extLst>
              <a:ext uri="{FF2B5EF4-FFF2-40B4-BE49-F238E27FC236}">
                <a16:creationId xmlns:a16="http://schemas.microsoft.com/office/drawing/2014/main" id="{D893DD37-0B4E-7AAD-8669-46F9D6AB5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124" y="2816932"/>
            <a:ext cx="160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F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8" name="Rectangle 25617">
            <a:extLst>
              <a:ext uri="{FF2B5EF4-FFF2-40B4-BE49-F238E27FC236}">
                <a16:creationId xmlns:a16="http://schemas.microsoft.com/office/drawing/2014/main" id="{91BFBA44-73D4-171E-C90C-42BF25C6D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7356" y="1475492"/>
            <a:ext cx="208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H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9" name="Rectangle 25618">
            <a:extLst>
              <a:ext uri="{FF2B5EF4-FFF2-40B4-BE49-F238E27FC236}">
                <a16:creationId xmlns:a16="http://schemas.microsoft.com/office/drawing/2014/main" id="{EE80F2AE-F461-F37A-36DD-6473E8A17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6148" y="3032956"/>
            <a:ext cx="2051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G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20" name="Rectangle 3">
            <a:extLst>
              <a:ext uri="{FF2B5EF4-FFF2-40B4-BE49-F238E27FC236}">
                <a16:creationId xmlns:a16="http://schemas.microsoft.com/office/drawing/2014/main" id="{C8B85BF9-2F1A-3CD1-61A7-EB6597091096}"/>
              </a:ext>
            </a:extLst>
          </p:cNvPr>
          <p:cNvSpPr txBox="1">
            <a:spLocks noChangeArrowheads="1"/>
          </p:cNvSpPr>
          <p:nvPr/>
        </p:nvSpPr>
        <p:spPr>
          <a:xfrm>
            <a:off x="811099" y="3396568"/>
            <a:ext cx="2743059" cy="830997"/>
          </a:xfrm>
          <a:prstGeom prst="rect">
            <a:avLst/>
          </a:prstGeom>
        </p:spPr>
        <p:txBody>
          <a:bodyPr wrap="none">
            <a:spAutoFit/>
          </a:bodyPr>
          <a:lstStyle>
            <a:lvl1pPr marL="325438" indent="-325438" algn="l" defTabSz="434975" rtl="0" eaLnBrk="0" fontAlgn="base" hangingPunct="0">
              <a:lnSpc>
                <a:spcPct val="93000"/>
              </a:lnSpc>
              <a:spcBef>
                <a:spcPts val="1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06438" indent="-271463" algn="l" defTabSz="434975" rtl="0" eaLnBrk="0" fontAlgn="base" hangingPunct="0">
              <a:lnSpc>
                <a:spcPct val="93000"/>
              </a:lnSpc>
              <a:spcBef>
                <a:spcPts val="10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7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85850" indent="-217488" algn="l" defTabSz="434975" rtl="0" eaLnBrk="0" fontAlgn="base" hangingPunct="0">
              <a:lnSpc>
                <a:spcPct val="93000"/>
              </a:lnSpc>
              <a:spcBef>
                <a:spcPts val="8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20825" indent="-217488" algn="l" defTabSz="434975" rtl="0" eaLnBrk="0" fontAlgn="base" hangingPunct="0">
              <a:lnSpc>
                <a:spcPct val="93000"/>
              </a:lnSpc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5800" indent="-217488" algn="l" defTabSz="434975" rtl="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Only F is closer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how we know?</a:t>
            </a:r>
          </a:p>
        </p:txBody>
      </p:sp>
    </p:spTree>
    <p:extLst>
      <p:ext uri="{BB962C8B-B14F-4D97-AF65-F5344CB8AC3E}">
        <p14:creationId xmlns:p14="http://schemas.microsoft.com/office/powerpoint/2010/main" val="1580309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AFDC0A4-2D2E-009A-9CF4-7105F77EA8AA}"/>
              </a:ext>
            </a:extLst>
          </p:cNvPr>
          <p:cNvCxnSpPr/>
          <p:nvPr/>
        </p:nvCxnSpPr>
        <p:spPr bwMode="auto">
          <a:xfrm flipV="1">
            <a:off x="2612740" y="1880828"/>
            <a:ext cx="6480720" cy="442849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05A50322-E7E1-2DB9-709A-49909759EB10}"/>
              </a:ext>
            </a:extLst>
          </p:cNvPr>
          <p:cNvSpPr>
            <a:spLocks noChangeAspect="1"/>
          </p:cNvSpPr>
          <p:nvPr/>
        </p:nvSpPr>
        <p:spPr bwMode="auto">
          <a:xfrm>
            <a:off x="7154832" y="2924976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cxnSp>
        <p:nvCxnSpPr>
          <p:cNvPr id="25609" name="Straight Connector 25608">
            <a:extLst>
              <a:ext uri="{FF2B5EF4-FFF2-40B4-BE49-F238E27FC236}">
                <a16:creationId xmlns:a16="http://schemas.microsoft.com/office/drawing/2014/main" id="{2C1962FC-FCF2-29AF-2B0B-6F1945DA6D67}"/>
              </a:ext>
            </a:extLst>
          </p:cNvPr>
          <p:cNvCxnSpPr/>
          <p:nvPr/>
        </p:nvCxnSpPr>
        <p:spPr bwMode="auto">
          <a:xfrm>
            <a:off x="7893228" y="1809293"/>
            <a:ext cx="360064" cy="57606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30130DA-B385-E95F-49DF-BC828A4641C8}"/>
              </a:ext>
            </a:extLst>
          </p:cNvPr>
          <p:cNvCxnSpPr>
            <a:stCxn id="6" idx="1"/>
            <a:endCxn id="29" idx="1"/>
          </p:cNvCxnSpPr>
          <p:nvPr/>
        </p:nvCxnSpPr>
        <p:spPr bwMode="auto">
          <a:xfrm>
            <a:off x="5350228" y="3460632"/>
            <a:ext cx="360064" cy="57606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tangle 2">
            <a:extLst>
              <a:ext uri="{FF2B5EF4-FFF2-40B4-BE49-F238E27FC236}">
                <a16:creationId xmlns:a16="http://schemas.microsoft.com/office/drawing/2014/main" id="{9493004E-0B7B-0E27-0751-C05152ED5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266947"/>
            <a:ext cx="8497888" cy="10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Projection-based search</a:t>
            </a:r>
            <a:b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Projections along diagonal axis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FB3C77C-2B9F-0A7B-4E43-98A486C208CD}"/>
              </a:ext>
            </a:extLst>
          </p:cNvPr>
          <p:cNvSpPr>
            <a:spLocks noChangeAspect="1"/>
          </p:cNvSpPr>
          <p:nvPr/>
        </p:nvSpPr>
        <p:spPr bwMode="auto">
          <a:xfrm>
            <a:off x="5318596" y="3429000"/>
            <a:ext cx="216000" cy="216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C529A3D-5F6E-0F97-2796-6871BD0037DF}"/>
              </a:ext>
            </a:extLst>
          </p:cNvPr>
          <p:cNvSpPr>
            <a:spLocks noChangeAspect="1"/>
          </p:cNvSpPr>
          <p:nvPr/>
        </p:nvSpPr>
        <p:spPr bwMode="auto">
          <a:xfrm>
            <a:off x="7749228" y="1665425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10AE53-CB83-770D-E2D8-95573C548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298" y="3275692"/>
            <a:ext cx="1522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x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8ABEF18-D98D-C836-7D9C-F456D662A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3312" y="5588266"/>
            <a:ext cx="184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A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3B304D6-DCBD-B41F-2B64-4249C9CF00E0}"/>
              </a:ext>
            </a:extLst>
          </p:cNvPr>
          <p:cNvSpPr>
            <a:spLocks noChangeAspect="1"/>
          </p:cNvSpPr>
          <p:nvPr/>
        </p:nvSpPr>
        <p:spPr bwMode="auto">
          <a:xfrm>
            <a:off x="7350025" y="3172358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612" name="Rectangle 25611">
            <a:extLst>
              <a:ext uri="{FF2B5EF4-FFF2-40B4-BE49-F238E27FC236}">
                <a16:creationId xmlns:a16="http://schemas.microsoft.com/office/drawing/2014/main" id="{5B106A2A-0337-F87B-864F-DDC4959D8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286" y="4905164"/>
            <a:ext cx="208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D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3" name="Rectangle 25612">
            <a:extLst>
              <a:ext uri="{FF2B5EF4-FFF2-40B4-BE49-F238E27FC236}">
                <a16:creationId xmlns:a16="http://schemas.microsoft.com/office/drawing/2014/main" id="{DC9A9383-3E1A-75FC-08BF-BA5CD344C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456" y="6048000"/>
            <a:ext cx="1811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B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4" name="Rectangle 25613">
            <a:extLst>
              <a:ext uri="{FF2B5EF4-FFF2-40B4-BE49-F238E27FC236}">
                <a16:creationId xmlns:a16="http://schemas.microsoft.com/office/drawing/2014/main" id="{87966DC1-1ABB-994E-9376-D2E7AA866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6868" y="5579948"/>
            <a:ext cx="1731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E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5" name="Rectangle 25614">
            <a:extLst>
              <a:ext uri="{FF2B5EF4-FFF2-40B4-BE49-F238E27FC236}">
                <a16:creationId xmlns:a16="http://schemas.microsoft.com/office/drawing/2014/main" id="{DD6182C5-01E0-38A9-88D8-83E0EBDC3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6308" y="1799528"/>
            <a:ext cx="184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C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7" name="Rectangle 25616">
            <a:extLst>
              <a:ext uri="{FF2B5EF4-FFF2-40B4-BE49-F238E27FC236}">
                <a16:creationId xmlns:a16="http://schemas.microsoft.com/office/drawing/2014/main" id="{D893DD37-0B4E-7AAD-8669-46F9D6AB5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4680" y="2816932"/>
            <a:ext cx="160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F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8" name="Rectangle 25617">
            <a:extLst>
              <a:ext uri="{FF2B5EF4-FFF2-40B4-BE49-F238E27FC236}">
                <a16:creationId xmlns:a16="http://schemas.microsoft.com/office/drawing/2014/main" id="{91BFBA44-73D4-171E-C90C-42BF25C6D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912" y="1475492"/>
            <a:ext cx="208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H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9" name="Rectangle 25618">
            <a:extLst>
              <a:ext uri="{FF2B5EF4-FFF2-40B4-BE49-F238E27FC236}">
                <a16:creationId xmlns:a16="http://schemas.microsoft.com/office/drawing/2014/main" id="{EE80F2AE-F461-F37A-36DD-6473E8A17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704" y="3032956"/>
            <a:ext cx="2051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G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E445227-3043-93E3-AB02-7CE02F49A9F8}"/>
              </a:ext>
            </a:extLst>
          </p:cNvPr>
          <p:cNvSpPr>
            <a:spLocks noChangeAspect="1"/>
          </p:cNvSpPr>
          <p:nvPr/>
        </p:nvSpPr>
        <p:spPr bwMode="auto">
          <a:xfrm>
            <a:off x="8158099" y="2259280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B8546A6-551D-6DB8-603C-6B87ABBD221C}"/>
              </a:ext>
            </a:extLst>
          </p:cNvPr>
          <p:cNvSpPr>
            <a:spLocks noChangeAspect="1"/>
          </p:cNvSpPr>
          <p:nvPr/>
        </p:nvSpPr>
        <p:spPr bwMode="auto">
          <a:xfrm>
            <a:off x="5678660" y="4005064"/>
            <a:ext cx="216000" cy="216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cxnSp>
        <p:nvCxnSpPr>
          <p:cNvPr id="25603" name="Straight Connector 25602">
            <a:extLst>
              <a:ext uri="{FF2B5EF4-FFF2-40B4-BE49-F238E27FC236}">
                <a16:creationId xmlns:a16="http://schemas.microsoft.com/office/drawing/2014/main" id="{549E22AB-2310-8B4C-1149-C79880D334F4}"/>
              </a:ext>
            </a:extLst>
          </p:cNvPr>
          <p:cNvCxnSpPr>
            <a:endCxn id="17" idx="4"/>
          </p:cNvCxnSpPr>
          <p:nvPr/>
        </p:nvCxnSpPr>
        <p:spPr bwMode="auto">
          <a:xfrm>
            <a:off x="6122531" y="3874714"/>
            <a:ext cx="1387560" cy="214216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4" name="Straight Connector 25603">
            <a:extLst>
              <a:ext uri="{FF2B5EF4-FFF2-40B4-BE49-F238E27FC236}">
                <a16:creationId xmlns:a16="http://schemas.microsoft.com/office/drawing/2014/main" id="{23821874-9C83-9C2F-0669-7C82B5D0BC3F}"/>
              </a:ext>
            </a:extLst>
          </p:cNvPr>
          <p:cNvCxnSpPr/>
          <p:nvPr/>
        </p:nvCxnSpPr>
        <p:spPr bwMode="auto">
          <a:xfrm>
            <a:off x="6398692" y="3215352"/>
            <a:ext cx="252052" cy="42964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5" name="Straight Connector 25604">
            <a:extLst>
              <a:ext uri="{FF2B5EF4-FFF2-40B4-BE49-F238E27FC236}">
                <a16:creationId xmlns:a16="http://schemas.microsoft.com/office/drawing/2014/main" id="{5CB2E994-9CC1-1EE4-F73C-13A5A7EA5482}"/>
              </a:ext>
            </a:extLst>
          </p:cNvPr>
          <p:cNvCxnSpPr/>
          <p:nvPr/>
        </p:nvCxnSpPr>
        <p:spPr bwMode="auto">
          <a:xfrm>
            <a:off x="3167648" y="2115280"/>
            <a:ext cx="1697765" cy="263382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6" name="Straight Connector 25605">
            <a:extLst>
              <a:ext uri="{FF2B5EF4-FFF2-40B4-BE49-F238E27FC236}">
                <a16:creationId xmlns:a16="http://schemas.microsoft.com/office/drawing/2014/main" id="{E7B3E45E-A2D6-4F5C-3AEF-A55526FC81EF}"/>
              </a:ext>
            </a:extLst>
          </p:cNvPr>
          <p:cNvCxnSpPr/>
          <p:nvPr/>
        </p:nvCxnSpPr>
        <p:spPr bwMode="auto">
          <a:xfrm>
            <a:off x="5229940" y="4402644"/>
            <a:ext cx="360064" cy="57606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8" name="Straight Connector 25607">
            <a:extLst>
              <a:ext uri="{FF2B5EF4-FFF2-40B4-BE49-F238E27FC236}">
                <a16:creationId xmlns:a16="http://schemas.microsoft.com/office/drawing/2014/main" id="{47940AEA-0F6E-21A2-DF5B-A40A02B3EEB8}"/>
              </a:ext>
            </a:extLst>
          </p:cNvPr>
          <p:cNvCxnSpPr/>
          <p:nvPr/>
        </p:nvCxnSpPr>
        <p:spPr bwMode="auto">
          <a:xfrm>
            <a:off x="2604168" y="5661248"/>
            <a:ext cx="360064" cy="57606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8B89CD4-662F-27BE-EA2F-EA84E339269C}"/>
              </a:ext>
            </a:extLst>
          </p:cNvPr>
          <p:cNvSpPr>
            <a:spLocks noChangeAspect="1"/>
          </p:cNvSpPr>
          <p:nvPr/>
        </p:nvSpPr>
        <p:spPr bwMode="auto">
          <a:xfrm>
            <a:off x="5138608" y="4329132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BC1363B-8E28-B403-155C-B09730E0C0F9}"/>
              </a:ext>
            </a:extLst>
          </p:cNvPr>
          <p:cNvSpPr>
            <a:spLocks noChangeAspect="1"/>
          </p:cNvSpPr>
          <p:nvPr/>
        </p:nvSpPr>
        <p:spPr bwMode="auto">
          <a:xfrm>
            <a:off x="4706528" y="4617132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cxnSp>
        <p:nvCxnSpPr>
          <p:cNvPr id="25607" name="Straight Connector 25606">
            <a:extLst>
              <a:ext uri="{FF2B5EF4-FFF2-40B4-BE49-F238E27FC236}">
                <a16:creationId xmlns:a16="http://schemas.microsoft.com/office/drawing/2014/main" id="{6F80F813-6988-3E02-ABC2-80B07EB903F0}"/>
              </a:ext>
            </a:extLst>
          </p:cNvPr>
          <p:cNvCxnSpPr/>
          <p:nvPr/>
        </p:nvCxnSpPr>
        <p:spPr bwMode="auto">
          <a:xfrm>
            <a:off x="3533342" y="5576362"/>
            <a:ext cx="360064" cy="57606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23A82348-F0CE-C03C-DC09-70A57C046481}"/>
              </a:ext>
            </a:extLst>
          </p:cNvPr>
          <p:cNvSpPr>
            <a:spLocks noChangeAspect="1"/>
          </p:cNvSpPr>
          <p:nvPr/>
        </p:nvSpPr>
        <p:spPr bwMode="auto">
          <a:xfrm>
            <a:off x="3410384" y="5481228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D0E6E9B-ED72-F34F-C807-83D47851E834}"/>
              </a:ext>
            </a:extLst>
          </p:cNvPr>
          <p:cNvSpPr>
            <a:spLocks noChangeAspect="1"/>
          </p:cNvSpPr>
          <p:nvPr/>
        </p:nvSpPr>
        <p:spPr bwMode="auto">
          <a:xfrm>
            <a:off x="2690336" y="6021320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0B6C3BA-F698-144F-2541-B124E1CF8AE7}"/>
              </a:ext>
            </a:extLst>
          </p:cNvPr>
          <p:cNvSpPr>
            <a:spLocks noChangeAspect="1"/>
          </p:cNvSpPr>
          <p:nvPr/>
        </p:nvSpPr>
        <p:spPr bwMode="auto">
          <a:xfrm>
            <a:off x="2468740" y="5573790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49C0D02-259A-FF34-1116-A13B2AC4BF21}"/>
              </a:ext>
            </a:extLst>
          </p:cNvPr>
          <p:cNvSpPr>
            <a:spLocks noChangeAspect="1"/>
          </p:cNvSpPr>
          <p:nvPr/>
        </p:nvSpPr>
        <p:spPr bwMode="auto">
          <a:xfrm>
            <a:off x="3656656" y="5913647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00CF751-6BE6-9D2E-C498-BF6897F76BCB}"/>
              </a:ext>
            </a:extLst>
          </p:cNvPr>
          <p:cNvSpPr>
            <a:spLocks noChangeAspect="1"/>
          </p:cNvSpPr>
          <p:nvPr/>
        </p:nvSpPr>
        <p:spPr bwMode="auto">
          <a:xfrm>
            <a:off x="3028758" y="1971280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312BEE4-1A5E-2B5F-A6E2-4E0BFB9F04E6}"/>
              </a:ext>
            </a:extLst>
          </p:cNvPr>
          <p:cNvSpPr>
            <a:spLocks noChangeAspect="1"/>
          </p:cNvSpPr>
          <p:nvPr/>
        </p:nvSpPr>
        <p:spPr bwMode="auto">
          <a:xfrm>
            <a:off x="7366091" y="5728883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8506E7-5AA3-0B6C-3E8F-C105BBA779F0}"/>
              </a:ext>
            </a:extLst>
          </p:cNvPr>
          <p:cNvSpPr>
            <a:spLocks noChangeAspect="1"/>
          </p:cNvSpPr>
          <p:nvPr/>
        </p:nvSpPr>
        <p:spPr bwMode="auto">
          <a:xfrm>
            <a:off x="6506760" y="3429000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C6D27C-E0C3-7D72-EF19-0922EFF5AC74}"/>
              </a:ext>
            </a:extLst>
          </p:cNvPr>
          <p:cNvSpPr>
            <a:spLocks noChangeAspect="1"/>
          </p:cNvSpPr>
          <p:nvPr/>
        </p:nvSpPr>
        <p:spPr bwMode="auto">
          <a:xfrm>
            <a:off x="6277138" y="3118326"/>
            <a:ext cx="288000" cy="28800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0229F25-9B01-EE27-E373-7029E40626BA}"/>
              </a:ext>
            </a:extLst>
          </p:cNvPr>
          <p:cNvSpPr>
            <a:spLocks noChangeAspect="1"/>
          </p:cNvSpPr>
          <p:nvPr/>
        </p:nvSpPr>
        <p:spPr bwMode="auto">
          <a:xfrm>
            <a:off x="6002704" y="3753036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7564865-3F0D-8C8E-8EC2-EA267AF1AE7F}"/>
              </a:ext>
            </a:extLst>
          </p:cNvPr>
          <p:cNvSpPr>
            <a:spLocks noChangeAspect="1"/>
          </p:cNvSpPr>
          <p:nvPr/>
        </p:nvSpPr>
        <p:spPr bwMode="auto">
          <a:xfrm>
            <a:off x="5462644" y="4797152"/>
            <a:ext cx="288000" cy="288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527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AFDC0A4-2D2E-009A-9CF4-7105F77EA8AA}"/>
              </a:ext>
            </a:extLst>
          </p:cNvPr>
          <p:cNvCxnSpPr/>
          <p:nvPr/>
        </p:nvCxnSpPr>
        <p:spPr bwMode="auto">
          <a:xfrm flipV="1">
            <a:off x="2612740" y="1880828"/>
            <a:ext cx="6480720" cy="442849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05A50322-E7E1-2DB9-709A-49909759EB10}"/>
              </a:ext>
            </a:extLst>
          </p:cNvPr>
          <p:cNvSpPr>
            <a:spLocks noChangeAspect="1"/>
          </p:cNvSpPr>
          <p:nvPr/>
        </p:nvSpPr>
        <p:spPr bwMode="auto">
          <a:xfrm>
            <a:off x="7154832" y="2924976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493004E-0B7B-0E27-0751-C05152ED5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238869"/>
            <a:ext cx="8497888" cy="10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Projection-based search</a:t>
            </a:r>
            <a:b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Bi-directional search along the projection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8ABEF18-D98D-C836-7D9C-F456D662A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402" y="5615952"/>
            <a:ext cx="184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A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2" name="Rectangle 25611">
            <a:extLst>
              <a:ext uri="{FF2B5EF4-FFF2-40B4-BE49-F238E27FC236}">
                <a16:creationId xmlns:a16="http://schemas.microsoft.com/office/drawing/2014/main" id="{5B106A2A-0337-F87B-864F-DDC4959D8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004" y="3995772"/>
            <a:ext cx="208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D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3" name="Rectangle 25612">
            <a:extLst>
              <a:ext uri="{FF2B5EF4-FFF2-40B4-BE49-F238E27FC236}">
                <a16:creationId xmlns:a16="http://schemas.microsoft.com/office/drawing/2014/main" id="{DC9A9383-3E1A-75FC-08BF-BA5CD344C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9692" y="5085184"/>
            <a:ext cx="1811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B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4" name="Rectangle 25613">
            <a:extLst>
              <a:ext uri="{FF2B5EF4-FFF2-40B4-BE49-F238E27FC236}">
                <a16:creationId xmlns:a16="http://schemas.microsoft.com/office/drawing/2014/main" id="{87966DC1-1ABB-994E-9376-D2E7AA866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6000" y="3392996"/>
            <a:ext cx="1731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E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5" name="Rectangle 25614">
            <a:extLst>
              <a:ext uri="{FF2B5EF4-FFF2-40B4-BE49-F238E27FC236}">
                <a16:creationId xmlns:a16="http://schemas.microsoft.com/office/drawing/2014/main" id="{DD6182C5-01E0-38A9-88D8-83E0EBDC3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944" y="4329100"/>
            <a:ext cx="184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C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7" name="Rectangle 25616">
            <a:extLst>
              <a:ext uri="{FF2B5EF4-FFF2-40B4-BE49-F238E27FC236}">
                <a16:creationId xmlns:a16="http://schemas.microsoft.com/office/drawing/2014/main" id="{D893DD37-0B4E-7AAD-8669-46F9D6AB5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164" y="3104964"/>
            <a:ext cx="160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F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8" name="Rectangle 25617">
            <a:extLst>
              <a:ext uri="{FF2B5EF4-FFF2-40B4-BE49-F238E27FC236}">
                <a16:creationId xmlns:a16="http://schemas.microsoft.com/office/drawing/2014/main" id="{91BFBA44-73D4-171E-C90C-42BF25C6D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1332" y="1916832"/>
            <a:ext cx="208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H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9" name="Rectangle 25618">
            <a:extLst>
              <a:ext uri="{FF2B5EF4-FFF2-40B4-BE49-F238E27FC236}">
                <a16:creationId xmlns:a16="http://schemas.microsoft.com/office/drawing/2014/main" id="{EE80F2AE-F461-F37A-36DD-6473E8A17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068" y="2528900"/>
            <a:ext cx="2051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G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E445227-3043-93E3-AB02-7CE02F49A9F8}"/>
              </a:ext>
            </a:extLst>
          </p:cNvPr>
          <p:cNvSpPr>
            <a:spLocks noChangeAspect="1"/>
          </p:cNvSpPr>
          <p:nvPr/>
        </p:nvSpPr>
        <p:spPr bwMode="auto">
          <a:xfrm>
            <a:off x="8158099" y="2259280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B8546A6-551D-6DB8-603C-6B87ABBD221C}"/>
              </a:ext>
            </a:extLst>
          </p:cNvPr>
          <p:cNvSpPr>
            <a:spLocks noChangeAspect="1"/>
          </p:cNvSpPr>
          <p:nvPr/>
        </p:nvSpPr>
        <p:spPr bwMode="auto">
          <a:xfrm>
            <a:off x="5678660" y="4005064"/>
            <a:ext cx="216000" cy="216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8B89CD4-662F-27BE-EA2F-EA84E339269C}"/>
              </a:ext>
            </a:extLst>
          </p:cNvPr>
          <p:cNvSpPr>
            <a:spLocks noChangeAspect="1"/>
          </p:cNvSpPr>
          <p:nvPr/>
        </p:nvSpPr>
        <p:spPr bwMode="auto">
          <a:xfrm>
            <a:off x="5138608" y="4329132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BC1363B-8E28-B403-155C-B09730E0C0F9}"/>
              </a:ext>
            </a:extLst>
          </p:cNvPr>
          <p:cNvSpPr>
            <a:spLocks noChangeAspect="1"/>
          </p:cNvSpPr>
          <p:nvPr/>
        </p:nvSpPr>
        <p:spPr bwMode="auto">
          <a:xfrm>
            <a:off x="4706528" y="4617132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3A82348-F0CE-C03C-DC09-70A57C046481}"/>
              </a:ext>
            </a:extLst>
          </p:cNvPr>
          <p:cNvSpPr>
            <a:spLocks noChangeAspect="1"/>
          </p:cNvSpPr>
          <p:nvPr/>
        </p:nvSpPr>
        <p:spPr bwMode="auto">
          <a:xfrm>
            <a:off x="3410384" y="5481228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D0E6E9B-ED72-F34F-C807-83D47851E834}"/>
              </a:ext>
            </a:extLst>
          </p:cNvPr>
          <p:cNvSpPr>
            <a:spLocks noChangeAspect="1"/>
          </p:cNvSpPr>
          <p:nvPr/>
        </p:nvSpPr>
        <p:spPr bwMode="auto">
          <a:xfrm>
            <a:off x="2690336" y="6021320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8506E7-5AA3-0B6C-3E8F-C105BBA779F0}"/>
              </a:ext>
            </a:extLst>
          </p:cNvPr>
          <p:cNvSpPr>
            <a:spLocks noChangeAspect="1"/>
          </p:cNvSpPr>
          <p:nvPr/>
        </p:nvSpPr>
        <p:spPr bwMode="auto">
          <a:xfrm>
            <a:off x="6506760" y="3429000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0229F25-9B01-EE27-E373-7029E40626BA}"/>
              </a:ext>
            </a:extLst>
          </p:cNvPr>
          <p:cNvSpPr>
            <a:spLocks noChangeAspect="1"/>
          </p:cNvSpPr>
          <p:nvPr/>
        </p:nvSpPr>
        <p:spPr bwMode="auto">
          <a:xfrm>
            <a:off x="6002704" y="3753036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626" name="Rectangle 3">
            <a:extLst>
              <a:ext uri="{FF2B5EF4-FFF2-40B4-BE49-F238E27FC236}">
                <a16:creationId xmlns:a16="http://schemas.microsoft.com/office/drawing/2014/main" id="{E8D2C56A-3C28-EB81-5811-FF85C4E487B0}"/>
              </a:ext>
            </a:extLst>
          </p:cNvPr>
          <p:cNvSpPr txBox="1">
            <a:spLocks noChangeArrowheads="1"/>
          </p:cNvSpPr>
          <p:nvPr/>
        </p:nvSpPr>
        <p:spPr>
          <a:xfrm>
            <a:off x="650730" y="1952836"/>
            <a:ext cx="4158254" cy="1477328"/>
          </a:xfrm>
          <a:prstGeom prst="rect">
            <a:avLst/>
          </a:prstGeom>
        </p:spPr>
        <p:txBody>
          <a:bodyPr wrap="none">
            <a:spAutoFit/>
          </a:bodyPr>
          <a:lstStyle>
            <a:lvl1pPr marL="325438" indent="-325438" algn="l" defTabSz="434975" rtl="0" eaLnBrk="0" fontAlgn="base" hangingPunct="0">
              <a:lnSpc>
                <a:spcPct val="93000"/>
              </a:lnSpc>
              <a:spcBef>
                <a:spcPts val="1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06438" indent="-271463" algn="l" defTabSz="434975" rtl="0" eaLnBrk="0" fontAlgn="base" hangingPunct="0">
              <a:lnSpc>
                <a:spcPct val="93000"/>
              </a:lnSpc>
              <a:spcBef>
                <a:spcPts val="10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7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85850" indent="-217488" algn="l" defTabSz="434975" rtl="0" eaLnBrk="0" fontAlgn="base" hangingPunct="0">
              <a:lnSpc>
                <a:spcPct val="93000"/>
              </a:lnSpc>
              <a:spcBef>
                <a:spcPts val="8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20825" indent="-217488" algn="l" defTabSz="434975" rtl="0" eaLnBrk="0" fontAlgn="base" hangingPunct="0">
              <a:lnSpc>
                <a:spcPct val="93000"/>
              </a:lnSpc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5800" indent="-217488" algn="l" defTabSz="434975" rtl="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Calculate projections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Sort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Bi-directional search</a:t>
            </a:r>
          </a:p>
        </p:txBody>
      </p:sp>
      <p:sp>
        <p:nvSpPr>
          <p:cNvPr id="25628" name="Freeform: Shape 25627">
            <a:extLst>
              <a:ext uri="{FF2B5EF4-FFF2-40B4-BE49-F238E27FC236}">
                <a16:creationId xmlns:a16="http://schemas.microsoft.com/office/drawing/2014/main" id="{8A554335-9A54-E212-A68F-478A06F2CE58}"/>
              </a:ext>
            </a:extLst>
          </p:cNvPr>
          <p:cNvSpPr/>
          <p:nvPr/>
        </p:nvSpPr>
        <p:spPr bwMode="auto">
          <a:xfrm rot="20652734">
            <a:off x="5381906" y="4420195"/>
            <a:ext cx="560028" cy="269858"/>
          </a:xfrm>
          <a:custGeom>
            <a:avLst/>
            <a:gdLst>
              <a:gd name="connsiteX0" fmla="*/ 808075 w 808075"/>
              <a:gd name="connsiteY0" fmla="*/ 0 h 478465"/>
              <a:gd name="connsiteX1" fmla="*/ 797442 w 808075"/>
              <a:gd name="connsiteY1" fmla="*/ 85060 h 478465"/>
              <a:gd name="connsiteX2" fmla="*/ 712382 w 808075"/>
              <a:gd name="connsiteY2" fmla="*/ 329609 h 478465"/>
              <a:gd name="connsiteX3" fmla="*/ 637954 w 808075"/>
              <a:gd name="connsiteY3" fmla="*/ 404037 h 478465"/>
              <a:gd name="connsiteX4" fmla="*/ 606056 w 808075"/>
              <a:gd name="connsiteY4" fmla="*/ 414669 h 478465"/>
              <a:gd name="connsiteX5" fmla="*/ 542261 w 808075"/>
              <a:gd name="connsiteY5" fmla="*/ 457200 h 478465"/>
              <a:gd name="connsiteX6" fmla="*/ 382772 w 808075"/>
              <a:gd name="connsiteY6" fmla="*/ 478465 h 478465"/>
              <a:gd name="connsiteX7" fmla="*/ 138223 w 808075"/>
              <a:gd name="connsiteY7" fmla="*/ 457200 h 478465"/>
              <a:gd name="connsiteX8" fmla="*/ 53163 w 808075"/>
              <a:gd name="connsiteY8" fmla="*/ 435935 h 478465"/>
              <a:gd name="connsiteX9" fmla="*/ 21265 w 808075"/>
              <a:gd name="connsiteY9" fmla="*/ 414669 h 478465"/>
              <a:gd name="connsiteX10" fmla="*/ 10633 w 808075"/>
              <a:gd name="connsiteY10" fmla="*/ 382772 h 478465"/>
              <a:gd name="connsiteX11" fmla="*/ 0 w 808075"/>
              <a:gd name="connsiteY11" fmla="*/ 361507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8075" h="478465">
                <a:moveTo>
                  <a:pt x="808075" y="0"/>
                </a:moveTo>
                <a:cubicBezTo>
                  <a:pt x="804531" y="28353"/>
                  <a:pt x="803512" y="57138"/>
                  <a:pt x="797442" y="85060"/>
                </a:cubicBezTo>
                <a:cubicBezTo>
                  <a:pt x="773214" y="196507"/>
                  <a:pt x="764267" y="240663"/>
                  <a:pt x="712382" y="329609"/>
                </a:cubicBezTo>
                <a:cubicBezTo>
                  <a:pt x="692890" y="363024"/>
                  <a:pt x="671622" y="384798"/>
                  <a:pt x="637954" y="404037"/>
                </a:cubicBezTo>
                <a:cubicBezTo>
                  <a:pt x="628223" y="409598"/>
                  <a:pt x="616689" y="411125"/>
                  <a:pt x="606056" y="414669"/>
                </a:cubicBezTo>
                <a:cubicBezTo>
                  <a:pt x="584791" y="428846"/>
                  <a:pt x="567471" y="452999"/>
                  <a:pt x="542261" y="457200"/>
                </a:cubicBezTo>
                <a:cubicBezTo>
                  <a:pt x="446808" y="473108"/>
                  <a:pt x="499892" y="465451"/>
                  <a:pt x="382772" y="478465"/>
                </a:cubicBezTo>
                <a:cubicBezTo>
                  <a:pt x="301256" y="471377"/>
                  <a:pt x="219374" y="467671"/>
                  <a:pt x="138223" y="457200"/>
                </a:cubicBezTo>
                <a:cubicBezTo>
                  <a:pt x="109237" y="453460"/>
                  <a:pt x="53163" y="435935"/>
                  <a:pt x="53163" y="435935"/>
                </a:cubicBezTo>
                <a:cubicBezTo>
                  <a:pt x="42530" y="428846"/>
                  <a:pt x="29248" y="424648"/>
                  <a:pt x="21265" y="414669"/>
                </a:cubicBezTo>
                <a:cubicBezTo>
                  <a:pt x="14264" y="405917"/>
                  <a:pt x="14795" y="393178"/>
                  <a:pt x="10633" y="382772"/>
                </a:cubicBezTo>
                <a:cubicBezTo>
                  <a:pt x="7690" y="375414"/>
                  <a:pt x="3544" y="368595"/>
                  <a:pt x="0" y="361507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629" name="Freeform: Shape 25628">
            <a:extLst>
              <a:ext uri="{FF2B5EF4-FFF2-40B4-BE49-F238E27FC236}">
                <a16:creationId xmlns:a16="http://schemas.microsoft.com/office/drawing/2014/main" id="{29A1F5A5-534D-A77B-4B9B-5E8C3A9C1E4A}"/>
              </a:ext>
            </a:extLst>
          </p:cNvPr>
          <p:cNvSpPr/>
          <p:nvPr/>
        </p:nvSpPr>
        <p:spPr bwMode="auto">
          <a:xfrm rot="10348461">
            <a:off x="6997791" y="1866657"/>
            <a:ext cx="915375" cy="496425"/>
          </a:xfrm>
          <a:custGeom>
            <a:avLst/>
            <a:gdLst>
              <a:gd name="connsiteX0" fmla="*/ 808075 w 808075"/>
              <a:gd name="connsiteY0" fmla="*/ 0 h 478465"/>
              <a:gd name="connsiteX1" fmla="*/ 797442 w 808075"/>
              <a:gd name="connsiteY1" fmla="*/ 85060 h 478465"/>
              <a:gd name="connsiteX2" fmla="*/ 712382 w 808075"/>
              <a:gd name="connsiteY2" fmla="*/ 329609 h 478465"/>
              <a:gd name="connsiteX3" fmla="*/ 637954 w 808075"/>
              <a:gd name="connsiteY3" fmla="*/ 404037 h 478465"/>
              <a:gd name="connsiteX4" fmla="*/ 606056 w 808075"/>
              <a:gd name="connsiteY4" fmla="*/ 414669 h 478465"/>
              <a:gd name="connsiteX5" fmla="*/ 542261 w 808075"/>
              <a:gd name="connsiteY5" fmla="*/ 457200 h 478465"/>
              <a:gd name="connsiteX6" fmla="*/ 382772 w 808075"/>
              <a:gd name="connsiteY6" fmla="*/ 478465 h 478465"/>
              <a:gd name="connsiteX7" fmla="*/ 138223 w 808075"/>
              <a:gd name="connsiteY7" fmla="*/ 457200 h 478465"/>
              <a:gd name="connsiteX8" fmla="*/ 53163 w 808075"/>
              <a:gd name="connsiteY8" fmla="*/ 435935 h 478465"/>
              <a:gd name="connsiteX9" fmla="*/ 21265 w 808075"/>
              <a:gd name="connsiteY9" fmla="*/ 414669 h 478465"/>
              <a:gd name="connsiteX10" fmla="*/ 10633 w 808075"/>
              <a:gd name="connsiteY10" fmla="*/ 382772 h 478465"/>
              <a:gd name="connsiteX11" fmla="*/ 0 w 808075"/>
              <a:gd name="connsiteY11" fmla="*/ 361507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8075" h="478465">
                <a:moveTo>
                  <a:pt x="808075" y="0"/>
                </a:moveTo>
                <a:cubicBezTo>
                  <a:pt x="804531" y="28353"/>
                  <a:pt x="803512" y="57138"/>
                  <a:pt x="797442" y="85060"/>
                </a:cubicBezTo>
                <a:cubicBezTo>
                  <a:pt x="773214" y="196507"/>
                  <a:pt x="764267" y="240663"/>
                  <a:pt x="712382" y="329609"/>
                </a:cubicBezTo>
                <a:cubicBezTo>
                  <a:pt x="692890" y="363024"/>
                  <a:pt x="671622" y="384798"/>
                  <a:pt x="637954" y="404037"/>
                </a:cubicBezTo>
                <a:cubicBezTo>
                  <a:pt x="628223" y="409598"/>
                  <a:pt x="616689" y="411125"/>
                  <a:pt x="606056" y="414669"/>
                </a:cubicBezTo>
                <a:cubicBezTo>
                  <a:pt x="584791" y="428846"/>
                  <a:pt x="567471" y="452999"/>
                  <a:pt x="542261" y="457200"/>
                </a:cubicBezTo>
                <a:cubicBezTo>
                  <a:pt x="446808" y="473108"/>
                  <a:pt x="499892" y="465451"/>
                  <a:pt x="382772" y="478465"/>
                </a:cubicBezTo>
                <a:cubicBezTo>
                  <a:pt x="301256" y="471377"/>
                  <a:pt x="219374" y="467671"/>
                  <a:pt x="138223" y="457200"/>
                </a:cubicBezTo>
                <a:cubicBezTo>
                  <a:pt x="109237" y="453460"/>
                  <a:pt x="53163" y="435935"/>
                  <a:pt x="53163" y="435935"/>
                </a:cubicBezTo>
                <a:cubicBezTo>
                  <a:pt x="42530" y="428846"/>
                  <a:pt x="29248" y="424648"/>
                  <a:pt x="21265" y="414669"/>
                </a:cubicBezTo>
                <a:cubicBezTo>
                  <a:pt x="14264" y="405917"/>
                  <a:pt x="14795" y="393178"/>
                  <a:pt x="10633" y="382772"/>
                </a:cubicBezTo>
                <a:cubicBezTo>
                  <a:pt x="7690" y="375414"/>
                  <a:pt x="3544" y="368595"/>
                  <a:pt x="0" y="361507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630" name="Freeform: Shape 25629">
            <a:extLst>
              <a:ext uri="{FF2B5EF4-FFF2-40B4-BE49-F238E27FC236}">
                <a16:creationId xmlns:a16="http://schemas.microsoft.com/office/drawing/2014/main" id="{57CBC8A0-0AA1-F869-3DDB-072694A7F748}"/>
              </a:ext>
            </a:extLst>
          </p:cNvPr>
          <p:cNvSpPr/>
          <p:nvPr/>
        </p:nvSpPr>
        <p:spPr bwMode="auto">
          <a:xfrm rot="10578625">
            <a:off x="6412787" y="2474857"/>
            <a:ext cx="574122" cy="490464"/>
          </a:xfrm>
          <a:custGeom>
            <a:avLst/>
            <a:gdLst>
              <a:gd name="connsiteX0" fmla="*/ 808075 w 808075"/>
              <a:gd name="connsiteY0" fmla="*/ 0 h 478465"/>
              <a:gd name="connsiteX1" fmla="*/ 797442 w 808075"/>
              <a:gd name="connsiteY1" fmla="*/ 85060 h 478465"/>
              <a:gd name="connsiteX2" fmla="*/ 712382 w 808075"/>
              <a:gd name="connsiteY2" fmla="*/ 329609 h 478465"/>
              <a:gd name="connsiteX3" fmla="*/ 637954 w 808075"/>
              <a:gd name="connsiteY3" fmla="*/ 404037 h 478465"/>
              <a:gd name="connsiteX4" fmla="*/ 606056 w 808075"/>
              <a:gd name="connsiteY4" fmla="*/ 414669 h 478465"/>
              <a:gd name="connsiteX5" fmla="*/ 542261 w 808075"/>
              <a:gd name="connsiteY5" fmla="*/ 457200 h 478465"/>
              <a:gd name="connsiteX6" fmla="*/ 382772 w 808075"/>
              <a:gd name="connsiteY6" fmla="*/ 478465 h 478465"/>
              <a:gd name="connsiteX7" fmla="*/ 138223 w 808075"/>
              <a:gd name="connsiteY7" fmla="*/ 457200 h 478465"/>
              <a:gd name="connsiteX8" fmla="*/ 53163 w 808075"/>
              <a:gd name="connsiteY8" fmla="*/ 435935 h 478465"/>
              <a:gd name="connsiteX9" fmla="*/ 21265 w 808075"/>
              <a:gd name="connsiteY9" fmla="*/ 414669 h 478465"/>
              <a:gd name="connsiteX10" fmla="*/ 10633 w 808075"/>
              <a:gd name="connsiteY10" fmla="*/ 382772 h 478465"/>
              <a:gd name="connsiteX11" fmla="*/ 0 w 808075"/>
              <a:gd name="connsiteY11" fmla="*/ 361507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8075" h="478465">
                <a:moveTo>
                  <a:pt x="808075" y="0"/>
                </a:moveTo>
                <a:cubicBezTo>
                  <a:pt x="804531" y="28353"/>
                  <a:pt x="803512" y="57138"/>
                  <a:pt x="797442" y="85060"/>
                </a:cubicBezTo>
                <a:cubicBezTo>
                  <a:pt x="773214" y="196507"/>
                  <a:pt x="764267" y="240663"/>
                  <a:pt x="712382" y="329609"/>
                </a:cubicBezTo>
                <a:cubicBezTo>
                  <a:pt x="692890" y="363024"/>
                  <a:pt x="671622" y="384798"/>
                  <a:pt x="637954" y="404037"/>
                </a:cubicBezTo>
                <a:cubicBezTo>
                  <a:pt x="628223" y="409598"/>
                  <a:pt x="616689" y="411125"/>
                  <a:pt x="606056" y="414669"/>
                </a:cubicBezTo>
                <a:cubicBezTo>
                  <a:pt x="584791" y="428846"/>
                  <a:pt x="567471" y="452999"/>
                  <a:pt x="542261" y="457200"/>
                </a:cubicBezTo>
                <a:cubicBezTo>
                  <a:pt x="446808" y="473108"/>
                  <a:pt x="499892" y="465451"/>
                  <a:pt x="382772" y="478465"/>
                </a:cubicBezTo>
                <a:cubicBezTo>
                  <a:pt x="301256" y="471377"/>
                  <a:pt x="219374" y="467671"/>
                  <a:pt x="138223" y="457200"/>
                </a:cubicBezTo>
                <a:cubicBezTo>
                  <a:pt x="109237" y="453460"/>
                  <a:pt x="53163" y="435935"/>
                  <a:pt x="53163" y="435935"/>
                </a:cubicBezTo>
                <a:cubicBezTo>
                  <a:pt x="42530" y="428846"/>
                  <a:pt x="29248" y="424648"/>
                  <a:pt x="21265" y="414669"/>
                </a:cubicBezTo>
                <a:cubicBezTo>
                  <a:pt x="14264" y="405917"/>
                  <a:pt x="14795" y="393178"/>
                  <a:pt x="10633" y="382772"/>
                </a:cubicBezTo>
                <a:cubicBezTo>
                  <a:pt x="7690" y="375414"/>
                  <a:pt x="3544" y="368595"/>
                  <a:pt x="0" y="361507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631" name="Freeform: Shape 25630">
            <a:extLst>
              <a:ext uri="{FF2B5EF4-FFF2-40B4-BE49-F238E27FC236}">
                <a16:creationId xmlns:a16="http://schemas.microsoft.com/office/drawing/2014/main" id="{7D5D1CF1-ED3D-7F90-4702-CC6368D168A7}"/>
              </a:ext>
            </a:extLst>
          </p:cNvPr>
          <p:cNvSpPr/>
          <p:nvPr/>
        </p:nvSpPr>
        <p:spPr bwMode="auto">
          <a:xfrm rot="10348461">
            <a:off x="5864255" y="3098493"/>
            <a:ext cx="464188" cy="200858"/>
          </a:xfrm>
          <a:custGeom>
            <a:avLst/>
            <a:gdLst>
              <a:gd name="connsiteX0" fmla="*/ 808075 w 808075"/>
              <a:gd name="connsiteY0" fmla="*/ 0 h 478465"/>
              <a:gd name="connsiteX1" fmla="*/ 797442 w 808075"/>
              <a:gd name="connsiteY1" fmla="*/ 85060 h 478465"/>
              <a:gd name="connsiteX2" fmla="*/ 712382 w 808075"/>
              <a:gd name="connsiteY2" fmla="*/ 329609 h 478465"/>
              <a:gd name="connsiteX3" fmla="*/ 637954 w 808075"/>
              <a:gd name="connsiteY3" fmla="*/ 404037 h 478465"/>
              <a:gd name="connsiteX4" fmla="*/ 606056 w 808075"/>
              <a:gd name="connsiteY4" fmla="*/ 414669 h 478465"/>
              <a:gd name="connsiteX5" fmla="*/ 542261 w 808075"/>
              <a:gd name="connsiteY5" fmla="*/ 457200 h 478465"/>
              <a:gd name="connsiteX6" fmla="*/ 382772 w 808075"/>
              <a:gd name="connsiteY6" fmla="*/ 478465 h 478465"/>
              <a:gd name="connsiteX7" fmla="*/ 138223 w 808075"/>
              <a:gd name="connsiteY7" fmla="*/ 457200 h 478465"/>
              <a:gd name="connsiteX8" fmla="*/ 53163 w 808075"/>
              <a:gd name="connsiteY8" fmla="*/ 435935 h 478465"/>
              <a:gd name="connsiteX9" fmla="*/ 21265 w 808075"/>
              <a:gd name="connsiteY9" fmla="*/ 414669 h 478465"/>
              <a:gd name="connsiteX10" fmla="*/ 10633 w 808075"/>
              <a:gd name="connsiteY10" fmla="*/ 382772 h 478465"/>
              <a:gd name="connsiteX11" fmla="*/ 0 w 808075"/>
              <a:gd name="connsiteY11" fmla="*/ 361507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8075" h="478465">
                <a:moveTo>
                  <a:pt x="808075" y="0"/>
                </a:moveTo>
                <a:cubicBezTo>
                  <a:pt x="804531" y="28353"/>
                  <a:pt x="803512" y="57138"/>
                  <a:pt x="797442" y="85060"/>
                </a:cubicBezTo>
                <a:cubicBezTo>
                  <a:pt x="773214" y="196507"/>
                  <a:pt x="764267" y="240663"/>
                  <a:pt x="712382" y="329609"/>
                </a:cubicBezTo>
                <a:cubicBezTo>
                  <a:pt x="692890" y="363024"/>
                  <a:pt x="671622" y="384798"/>
                  <a:pt x="637954" y="404037"/>
                </a:cubicBezTo>
                <a:cubicBezTo>
                  <a:pt x="628223" y="409598"/>
                  <a:pt x="616689" y="411125"/>
                  <a:pt x="606056" y="414669"/>
                </a:cubicBezTo>
                <a:cubicBezTo>
                  <a:pt x="584791" y="428846"/>
                  <a:pt x="567471" y="452999"/>
                  <a:pt x="542261" y="457200"/>
                </a:cubicBezTo>
                <a:cubicBezTo>
                  <a:pt x="446808" y="473108"/>
                  <a:pt x="499892" y="465451"/>
                  <a:pt x="382772" y="478465"/>
                </a:cubicBezTo>
                <a:cubicBezTo>
                  <a:pt x="301256" y="471377"/>
                  <a:pt x="219374" y="467671"/>
                  <a:pt x="138223" y="457200"/>
                </a:cubicBezTo>
                <a:cubicBezTo>
                  <a:pt x="109237" y="453460"/>
                  <a:pt x="53163" y="435935"/>
                  <a:pt x="53163" y="435935"/>
                </a:cubicBezTo>
                <a:cubicBezTo>
                  <a:pt x="42530" y="428846"/>
                  <a:pt x="29248" y="424648"/>
                  <a:pt x="21265" y="414669"/>
                </a:cubicBezTo>
                <a:cubicBezTo>
                  <a:pt x="14264" y="405917"/>
                  <a:pt x="14795" y="393178"/>
                  <a:pt x="10633" y="382772"/>
                </a:cubicBezTo>
                <a:cubicBezTo>
                  <a:pt x="7690" y="375414"/>
                  <a:pt x="3544" y="368595"/>
                  <a:pt x="0" y="361507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632" name="Freeform: Shape 25631">
            <a:extLst>
              <a:ext uri="{FF2B5EF4-FFF2-40B4-BE49-F238E27FC236}">
                <a16:creationId xmlns:a16="http://schemas.microsoft.com/office/drawing/2014/main" id="{2468743B-576D-D4F5-7B5F-2019BA3D0423}"/>
              </a:ext>
            </a:extLst>
          </p:cNvPr>
          <p:cNvSpPr/>
          <p:nvPr/>
        </p:nvSpPr>
        <p:spPr bwMode="auto">
          <a:xfrm>
            <a:off x="4844988" y="4811011"/>
            <a:ext cx="525302" cy="274173"/>
          </a:xfrm>
          <a:custGeom>
            <a:avLst/>
            <a:gdLst>
              <a:gd name="connsiteX0" fmla="*/ 808075 w 808075"/>
              <a:gd name="connsiteY0" fmla="*/ 0 h 478465"/>
              <a:gd name="connsiteX1" fmla="*/ 797442 w 808075"/>
              <a:gd name="connsiteY1" fmla="*/ 85060 h 478465"/>
              <a:gd name="connsiteX2" fmla="*/ 712382 w 808075"/>
              <a:gd name="connsiteY2" fmla="*/ 329609 h 478465"/>
              <a:gd name="connsiteX3" fmla="*/ 637954 w 808075"/>
              <a:gd name="connsiteY3" fmla="*/ 404037 h 478465"/>
              <a:gd name="connsiteX4" fmla="*/ 606056 w 808075"/>
              <a:gd name="connsiteY4" fmla="*/ 414669 h 478465"/>
              <a:gd name="connsiteX5" fmla="*/ 542261 w 808075"/>
              <a:gd name="connsiteY5" fmla="*/ 457200 h 478465"/>
              <a:gd name="connsiteX6" fmla="*/ 382772 w 808075"/>
              <a:gd name="connsiteY6" fmla="*/ 478465 h 478465"/>
              <a:gd name="connsiteX7" fmla="*/ 138223 w 808075"/>
              <a:gd name="connsiteY7" fmla="*/ 457200 h 478465"/>
              <a:gd name="connsiteX8" fmla="*/ 53163 w 808075"/>
              <a:gd name="connsiteY8" fmla="*/ 435935 h 478465"/>
              <a:gd name="connsiteX9" fmla="*/ 21265 w 808075"/>
              <a:gd name="connsiteY9" fmla="*/ 414669 h 478465"/>
              <a:gd name="connsiteX10" fmla="*/ 10633 w 808075"/>
              <a:gd name="connsiteY10" fmla="*/ 382772 h 478465"/>
              <a:gd name="connsiteX11" fmla="*/ 0 w 808075"/>
              <a:gd name="connsiteY11" fmla="*/ 361507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8075" h="478465">
                <a:moveTo>
                  <a:pt x="808075" y="0"/>
                </a:moveTo>
                <a:cubicBezTo>
                  <a:pt x="804531" y="28353"/>
                  <a:pt x="803512" y="57138"/>
                  <a:pt x="797442" y="85060"/>
                </a:cubicBezTo>
                <a:cubicBezTo>
                  <a:pt x="773214" y="196507"/>
                  <a:pt x="764267" y="240663"/>
                  <a:pt x="712382" y="329609"/>
                </a:cubicBezTo>
                <a:cubicBezTo>
                  <a:pt x="692890" y="363024"/>
                  <a:pt x="671622" y="384798"/>
                  <a:pt x="637954" y="404037"/>
                </a:cubicBezTo>
                <a:cubicBezTo>
                  <a:pt x="628223" y="409598"/>
                  <a:pt x="616689" y="411125"/>
                  <a:pt x="606056" y="414669"/>
                </a:cubicBezTo>
                <a:cubicBezTo>
                  <a:pt x="584791" y="428846"/>
                  <a:pt x="567471" y="452999"/>
                  <a:pt x="542261" y="457200"/>
                </a:cubicBezTo>
                <a:cubicBezTo>
                  <a:pt x="446808" y="473108"/>
                  <a:pt x="499892" y="465451"/>
                  <a:pt x="382772" y="478465"/>
                </a:cubicBezTo>
                <a:cubicBezTo>
                  <a:pt x="301256" y="471377"/>
                  <a:pt x="219374" y="467671"/>
                  <a:pt x="138223" y="457200"/>
                </a:cubicBezTo>
                <a:cubicBezTo>
                  <a:pt x="109237" y="453460"/>
                  <a:pt x="53163" y="435935"/>
                  <a:pt x="53163" y="435935"/>
                </a:cubicBezTo>
                <a:cubicBezTo>
                  <a:pt x="42530" y="428846"/>
                  <a:pt x="29248" y="424648"/>
                  <a:pt x="21265" y="414669"/>
                </a:cubicBezTo>
                <a:cubicBezTo>
                  <a:pt x="14264" y="405917"/>
                  <a:pt x="14795" y="393178"/>
                  <a:pt x="10633" y="382772"/>
                </a:cubicBezTo>
                <a:cubicBezTo>
                  <a:pt x="7690" y="375414"/>
                  <a:pt x="3544" y="368595"/>
                  <a:pt x="0" y="361507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633" name="Freeform: Shape 25632">
            <a:extLst>
              <a:ext uri="{FF2B5EF4-FFF2-40B4-BE49-F238E27FC236}">
                <a16:creationId xmlns:a16="http://schemas.microsoft.com/office/drawing/2014/main" id="{C5524590-41BB-E403-DD9B-D7BDF96DB735}"/>
              </a:ext>
            </a:extLst>
          </p:cNvPr>
          <p:cNvSpPr/>
          <p:nvPr/>
        </p:nvSpPr>
        <p:spPr bwMode="auto">
          <a:xfrm>
            <a:off x="3698384" y="5229200"/>
            <a:ext cx="1239858" cy="724202"/>
          </a:xfrm>
          <a:custGeom>
            <a:avLst/>
            <a:gdLst>
              <a:gd name="connsiteX0" fmla="*/ 808075 w 808075"/>
              <a:gd name="connsiteY0" fmla="*/ 0 h 478465"/>
              <a:gd name="connsiteX1" fmla="*/ 797442 w 808075"/>
              <a:gd name="connsiteY1" fmla="*/ 85060 h 478465"/>
              <a:gd name="connsiteX2" fmla="*/ 712382 w 808075"/>
              <a:gd name="connsiteY2" fmla="*/ 329609 h 478465"/>
              <a:gd name="connsiteX3" fmla="*/ 637954 w 808075"/>
              <a:gd name="connsiteY3" fmla="*/ 404037 h 478465"/>
              <a:gd name="connsiteX4" fmla="*/ 606056 w 808075"/>
              <a:gd name="connsiteY4" fmla="*/ 414669 h 478465"/>
              <a:gd name="connsiteX5" fmla="*/ 542261 w 808075"/>
              <a:gd name="connsiteY5" fmla="*/ 457200 h 478465"/>
              <a:gd name="connsiteX6" fmla="*/ 382772 w 808075"/>
              <a:gd name="connsiteY6" fmla="*/ 478465 h 478465"/>
              <a:gd name="connsiteX7" fmla="*/ 138223 w 808075"/>
              <a:gd name="connsiteY7" fmla="*/ 457200 h 478465"/>
              <a:gd name="connsiteX8" fmla="*/ 53163 w 808075"/>
              <a:gd name="connsiteY8" fmla="*/ 435935 h 478465"/>
              <a:gd name="connsiteX9" fmla="*/ 21265 w 808075"/>
              <a:gd name="connsiteY9" fmla="*/ 414669 h 478465"/>
              <a:gd name="connsiteX10" fmla="*/ 10633 w 808075"/>
              <a:gd name="connsiteY10" fmla="*/ 382772 h 478465"/>
              <a:gd name="connsiteX11" fmla="*/ 0 w 808075"/>
              <a:gd name="connsiteY11" fmla="*/ 361507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8075" h="478465">
                <a:moveTo>
                  <a:pt x="808075" y="0"/>
                </a:moveTo>
                <a:cubicBezTo>
                  <a:pt x="804531" y="28353"/>
                  <a:pt x="803512" y="57138"/>
                  <a:pt x="797442" y="85060"/>
                </a:cubicBezTo>
                <a:cubicBezTo>
                  <a:pt x="773214" y="196507"/>
                  <a:pt x="764267" y="240663"/>
                  <a:pt x="712382" y="329609"/>
                </a:cubicBezTo>
                <a:cubicBezTo>
                  <a:pt x="692890" y="363024"/>
                  <a:pt x="671622" y="384798"/>
                  <a:pt x="637954" y="404037"/>
                </a:cubicBezTo>
                <a:cubicBezTo>
                  <a:pt x="628223" y="409598"/>
                  <a:pt x="616689" y="411125"/>
                  <a:pt x="606056" y="414669"/>
                </a:cubicBezTo>
                <a:cubicBezTo>
                  <a:pt x="584791" y="428846"/>
                  <a:pt x="567471" y="452999"/>
                  <a:pt x="542261" y="457200"/>
                </a:cubicBezTo>
                <a:cubicBezTo>
                  <a:pt x="446808" y="473108"/>
                  <a:pt x="499892" y="465451"/>
                  <a:pt x="382772" y="478465"/>
                </a:cubicBezTo>
                <a:cubicBezTo>
                  <a:pt x="301256" y="471377"/>
                  <a:pt x="219374" y="467671"/>
                  <a:pt x="138223" y="457200"/>
                </a:cubicBezTo>
                <a:cubicBezTo>
                  <a:pt x="109237" y="453460"/>
                  <a:pt x="53163" y="435935"/>
                  <a:pt x="53163" y="435935"/>
                </a:cubicBezTo>
                <a:cubicBezTo>
                  <a:pt x="42530" y="428846"/>
                  <a:pt x="29248" y="424648"/>
                  <a:pt x="21265" y="414669"/>
                </a:cubicBezTo>
                <a:cubicBezTo>
                  <a:pt x="14264" y="405917"/>
                  <a:pt x="14795" y="393178"/>
                  <a:pt x="10633" y="382772"/>
                </a:cubicBezTo>
                <a:cubicBezTo>
                  <a:pt x="7690" y="375414"/>
                  <a:pt x="3544" y="368595"/>
                  <a:pt x="0" y="361507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634" name="Freeform: Shape 25633">
            <a:extLst>
              <a:ext uri="{FF2B5EF4-FFF2-40B4-BE49-F238E27FC236}">
                <a16:creationId xmlns:a16="http://schemas.microsoft.com/office/drawing/2014/main" id="{B08C83C0-206A-A5E6-283A-A7F5AD314D56}"/>
              </a:ext>
            </a:extLst>
          </p:cNvPr>
          <p:cNvSpPr/>
          <p:nvPr/>
        </p:nvSpPr>
        <p:spPr bwMode="auto">
          <a:xfrm>
            <a:off x="2942300" y="5873150"/>
            <a:ext cx="694274" cy="724202"/>
          </a:xfrm>
          <a:custGeom>
            <a:avLst/>
            <a:gdLst>
              <a:gd name="connsiteX0" fmla="*/ 808075 w 808075"/>
              <a:gd name="connsiteY0" fmla="*/ 0 h 478465"/>
              <a:gd name="connsiteX1" fmla="*/ 797442 w 808075"/>
              <a:gd name="connsiteY1" fmla="*/ 85060 h 478465"/>
              <a:gd name="connsiteX2" fmla="*/ 712382 w 808075"/>
              <a:gd name="connsiteY2" fmla="*/ 329609 h 478465"/>
              <a:gd name="connsiteX3" fmla="*/ 637954 w 808075"/>
              <a:gd name="connsiteY3" fmla="*/ 404037 h 478465"/>
              <a:gd name="connsiteX4" fmla="*/ 606056 w 808075"/>
              <a:gd name="connsiteY4" fmla="*/ 414669 h 478465"/>
              <a:gd name="connsiteX5" fmla="*/ 542261 w 808075"/>
              <a:gd name="connsiteY5" fmla="*/ 457200 h 478465"/>
              <a:gd name="connsiteX6" fmla="*/ 382772 w 808075"/>
              <a:gd name="connsiteY6" fmla="*/ 478465 h 478465"/>
              <a:gd name="connsiteX7" fmla="*/ 138223 w 808075"/>
              <a:gd name="connsiteY7" fmla="*/ 457200 h 478465"/>
              <a:gd name="connsiteX8" fmla="*/ 53163 w 808075"/>
              <a:gd name="connsiteY8" fmla="*/ 435935 h 478465"/>
              <a:gd name="connsiteX9" fmla="*/ 21265 w 808075"/>
              <a:gd name="connsiteY9" fmla="*/ 414669 h 478465"/>
              <a:gd name="connsiteX10" fmla="*/ 10633 w 808075"/>
              <a:gd name="connsiteY10" fmla="*/ 382772 h 478465"/>
              <a:gd name="connsiteX11" fmla="*/ 0 w 808075"/>
              <a:gd name="connsiteY11" fmla="*/ 361507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8075" h="478465">
                <a:moveTo>
                  <a:pt x="808075" y="0"/>
                </a:moveTo>
                <a:cubicBezTo>
                  <a:pt x="804531" y="28353"/>
                  <a:pt x="803512" y="57138"/>
                  <a:pt x="797442" y="85060"/>
                </a:cubicBezTo>
                <a:cubicBezTo>
                  <a:pt x="773214" y="196507"/>
                  <a:pt x="764267" y="240663"/>
                  <a:pt x="712382" y="329609"/>
                </a:cubicBezTo>
                <a:cubicBezTo>
                  <a:pt x="692890" y="363024"/>
                  <a:pt x="671622" y="384798"/>
                  <a:pt x="637954" y="404037"/>
                </a:cubicBezTo>
                <a:cubicBezTo>
                  <a:pt x="628223" y="409598"/>
                  <a:pt x="616689" y="411125"/>
                  <a:pt x="606056" y="414669"/>
                </a:cubicBezTo>
                <a:cubicBezTo>
                  <a:pt x="584791" y="428846"/>
                  <a:pt x="567471" y="452999"/>
                  <a:pt x="542261" y="457200"/>
                </a:cubicBezTo>
                <a:cubicBezTo>
                  <a:pt x="446808" y="473108"/>
                  <a:pt x="499892" y="465451"/>
                  <a:pt x="382772" y="478465"/>
                </a:cubicBezTo>
                <a:cubicBezTo>
                  <a:pt x="301256" y="471377"/>
                  <a:pt x="219374" y="467671"/>
                  <a:pt x="138223" y="457200"/>
                </a:cubicBezTo>
                <a:cubicBezTo>
                  <a:pt x="109237" y="453460"/>
                  <a:pt x="53163" y="435935"/>
                  <a:pt x="53163" y="435935"/>
                </a:cubicBezTo>
                <a:cubicBezTo>
                  <a:pt x="42530" y="428846"/>
                  <a:pt x="29248" y="424648"/>
                  <a:pt x="21265" y="414669"/>
                </a:cubicBezTo>
                <a:cubicBezTo>
                  <a:pt x="14264" y="405917"/>
                  <a:pt x="14795" y="393178"/>
                  <a:pt x="10633" y="382772"/>
                </a:cubicBezTo>
                <a:cubicBezTo>
                  <a:pt x="7690" y="375414"/>
                  <a:pt x="3544" y="368595"/>
                  <a:pt x="0" y="361507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07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AFDC0A4-2D2E-009A-9CF4-7105F77EA8AA}"/>
              </a:ext>
            </a:extLst>
          </p:cNvPr>
          <p:cNvCxnSpPr/>
          <p:nvPr/>
        </p:nvCxnSpPr>
        <p:spPr bwMode="auto">
          <a:xfrm flipV="1">
            <a:off x="2612740" y="1880828"/>
            <a:ext cx="6480720" cy="442849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05A50322-E7E1-2DB9-709A-49909759EB10}"/>
              </a:ext>
            </a:extLst>
          </p:cNvPr>
          <p:cNvSpPr>
            <a:spLocks noChangeAspect="1"/>
          </p:cNvSpPr>
          <p:nvPr/>
        </p:nvSpPr>
        <p:spPr bwMode="auto">
          <a:xfrm>
            <a:off x="7154832" y="2924976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cxnSp>
        <p:nvCxnSpPr>
          <p:cNvPr id="25609" name="Straight Connector 25608">
            <a:extLst>
              <a:ext uri="{FF2B5EF4-FFF2-40B4-BE49-F238E27FC236}">
                <a16:creationId xmlns:a16="http://schemas.microsoft.com/office/drawing/2014/main" id="{2C1962FC-FCF2-29AF-2B0B-6F1945DA6D67}"/>
              </a:ext>
            </a:extLst>
          </p:cNvPr>
          <p:cNvCxnSpPr/>
          <p:nvPr/>
        </p:nvCxnSpPr>
        <p:spPr bwMode="auto">
          <a:xfrm>
            <a:off x="7893228" y="1809293"/>
            <a:ext cx="360064" cy="57606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30130DA-B385-E95F-49DF-BC828A4641C8}"/>
              </a:ext>
            </a:extLst>
          </p:cNvPr>
          <p:cNvCxnSpPr>
            <a:stCxn id="6" idx="1"/>
            <a:endCxn id="29" idx="1"/>
          </p:cNvCxnSpPr>
          <p:nvPr/>
        </p:nvCxnSpPr>
        <p:spPr bwMode="auto">
          <a:xfrm>
            <a:off x="5350228" y="3460632"/>
            <a:ext cx="360064" cy="57606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3DBB30-1438-D081-E0EF-81C11E792CF0}"/>
              </a:ext>
            </a:extLst>
          </p:cNvPr>
          <p:cNvCxnSpPr/>
          <p:nvPr/>
        </p:nvCxnSpPr>
        <p:spPr bwMode="auto">
          <a:xfrm flipH="1" flipV="1">
            <a:off x="5603342" y="1410403"/>
            <a:ext cx="2629553" cy="3853784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CE0F1B-7F24-D0C3-28C8-74B7B795BD2B}"/>
              </a:ext>
            </a:extLst>
          </p:cNvPr>
          <p:cNvCxnSpPr/>
          <p:nvPr/>
        </p:nvCxnSpPr>
        <p:spPr bwMode="auto">
          <a:xfrm flipH="1" flipV="1">
            <a:off x="2370260" y="1709070"/>
            <a:ext cx="3359513" cy="4960965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tangle 2">
            <a:extLst>
              <a:ext uri="{FF2B5EF4-FFF2-40B4-BE49-F238E27FC236}">
                <a16:creationId xmlns:a16="http://schemas.microsoft.com/office/drawing/2014/main" id="{9493004E-0B7B-0E27-0751-C05152ED5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238869"/>
            <a:ext cx="8497888" cy="10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Projection-based search</a:t>
            </a:r>
            <a:b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Bounds along the axis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FB3C77C-2B9F-0A7B-4E43-98A486C208CD}"/>
              </a:ext>
            </a:extLst>
          </p:cNvPr>
          <p:cNvSpPr>
            <a:spLocks noChangeAspect="1"/>
          </p:cNvSpPr>
          <p:nvPr/>
        </p:nvSpPr>
        <p:spPr bwMode="auto">
          <a:xfrm>
            <a:off x="5318596" y="3429000"/>
            <a:ext cx="216000" cy="216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D73B105-249B-F9D2-8CCC-D0F1B10955B8}"/>
              </a:ext>
            </a:extLst>
          </p:cNvPr>
          <p:cNvSpPr>
            <a:spLocks noChangeAspect="1"/>
          </p:cNvSpPr>
          <p:nvPr/>
        </p:nvSpPr>
        <p:spPr bwMode="auto">
          <a:xfrm>
            <a:off x="3944656" y="2133220"/>
            <a:ext cx="2813856" cy="281385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C529A3D-5F6E-0F97-2796-6871BD0037DF}"/>
              </a:ext>
            </a:extLst>
          </p:cNvPr>
          <p:cNvSpPr>
            <a:spLocks noChangeAspect="1"/>
          </p:cNvSpPr>
          <p:nvPr/>
        </p:nvSpPr>
        <p:spPr bwMode="auto">
          <a:xfrm>
            <a:off x="7749228" y="1665425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10AE53-CB83-770D-E2D8-95573C548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298" y="3275692"/>
            <a:ext cx="1522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x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8ABEF18-D98D-C836-7D9C-F456D662A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3312" y="5588266"/>
            <a:ext cx="184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A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3B304D6-DCBD-B41F-2B64-4249C9CF00E0}"/>
              </a:ext>
            </a:extLst>
          </p:cNvPr>
          <p:cNvSpPr>
            <a:spLocks noChangeAspect="1"/>
          </p:cNvSpPr>
          <p:nvPr/>
        </p:nvSpPr>
        <p:spPr bwMode="auto">
          <a:xfrm>
            <a:off x="7350025" y="3172358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612" name="Rectangle 25611">
            <a:extLst>
              <a:ext uri="{FF2B5EF4-FFF2-40B4-BE49-F238E27FC236}">
                <a16:creationId xmlns:a16="http://schemas.microsoft.com/office/drawing/2014/main" id="{5B106A2A-0337-F87B-864F-DDC4959D8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286" y="4905164"/>
            <a:ext cx="208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D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3" name="Rectangle 25612">
            <a:extLst>
              <a:ext uri="{FF2B5EF4-FFF2-40B4-BE49-F238E27FC236}">
                <a16:creationId xmlns:a16="http://schemas.microsoft.com/office/drawing/2014/main" id="{DC9A9383-3E1A-75FC-08BF-BA5CD344C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456" y="6048000"/>
            <a:ext cx="1811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B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4" name="Rectangle 25613">
            <a:extLst>
              <a:ext uri="{FF2B5EF4-FFF2-40B4-BE49-F238E27FC236}">
                <a16:creationId xmlns:a16="http://schemas.microsoft.com/office/drawing/2014/main" id="{87966DC1-1ABB-994E-9376-D2E7AA866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6868" y="5579948"/>
            <a:ext cx="1731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E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5" name="Rectangle 25614">
            <a:extLst>
              <a:ext uri="{FF2B5EF4-FFF2-40B4-BE49-F238E27FC236}">
                <a16:creationId xmlns:a16="http://schemas.microsoft.com/office/drawing/2014/main" id="{DD6182C5-01E0-38A9-88D8-83E0EBDC3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6308" y="1799528"/>
            <a:ext cx="184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C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7" name="Rectangle 25616">
            <a:extLst>
              <a:ext uri="{FF2B5EF4-FFF2-40B4-BE49-F238E27FC236}">
                <a16:creationId xmlns:a16="http://schemas.microsoft.com/office/drawing/2014/main" id="{D893DD37-0B4E-7AAD-8669-46F9D6AB5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4680" y="2816932"/>
            <a:ext cx="160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F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8" name="Rectangle 25617">
            <a:extLst>
              <a:ext uri="{FF2B5EF4-FFF2-40B4-BE49-F238E27FC236}">
                <a16:creationId xmlns:a16="http://schemas.microsoft.com/office/drawing/2014/main" id="{91BFBA44-73D4-171E-C90C-42BF25C6D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912" y="1475492"/>
            <a:ext cx="208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H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9" name="Rectangle 25618">
            <a:extLst>
              <a:ext uri="{FF2B5EF4-FFF2-40B4-BE49-F238E27FC236}">
                <a16:creationId xmlns:a16="http://schemas.microsoft.com/office/drawing/2014/main" id="{EE80F2AE-F461-F37A-36DD-6473E8A17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704" y="3032956"/>
            <a:ext cx="2051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G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F76FA97-AE7E-FA0C-1B35-2430C2365847}"/>
              </a:ext>
            </a:extLst>
          </p:cNvPr>
          <p:cNvCxnSpPr/>
          <p:nvPr/>
        </p:nvCxnSpPr>
        <p:spPr bwMode="auto">
          <a:xfrm>
            <a:off x="2409073" y="1809425"/>
            <a:ext cx="3341571" cy="483255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1570E38-46C5-FB2E-EB2C-6B633B2F2E94}"/>
              </a:ext>
            </a:extLst>
          </p:cNvPr>
          <p:cNvCxnSpPr/>
          <p:nvPr/>
        </p:nvCxnSpPr>
        <p:spPr bwMode="auto">
          <a:xfrm>
            <a:off x="5603342" y="1412440"/>
            <a:ext cx="2629553" cy="384131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5E445227-3043-93E3-AB02-7CE02F49A9F8}"/>
              </a:ext>
            </a:extLst>
          </p:cNvPr>
          <p:cNvSpPr>
            <a:spLocks noChangeAspect="1"/>
          </p:cNvSpPr>
          <p:nvPr/>
        </p:nvSpPr>
        <p:spPr bwMode="auto">
          <a:xfrm>
            <a:off x="8158099" y="2259280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B8546A6-551D-6DB8-603C-6B87ABBD221C}"/>
              </a:ext>
            </a:extLst>
          </p:cNvPr>
          <p:cNvSpPr>
            <a:spLocks noChangeAspect="1"/>
          </p:cNvSpPr>
          <p:nvPr/>
        </p:nvSpPr>
        <p:spPr bwMode="auto">
          <a:xfrm>
            <a:off x="5678660" y="4005064"/>
            <a:ext cx="216000" cy="216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cxnSp>
        <p:nvCxnSpPr>
          <p:cNvPr id="25603" name="Straight Connector 25602">
            <a:extLst>
              <a:ext uri="{FF2B5EF4-FFF2-40B4-BE49-F238E27FC236}">
                <a16:creationId xmlns:a16="http://schemas.microsoft.com/office/drawing/2014/main" id="{549E22AB-2310-8B4C-1149-C79880D334F4}"/>
              </a:ext>
            </a:extLst>
          </p:cNvPr>
          <p:cNvCxnSpPr>
            <a:endCxn id="17" idx="4"/>
          </p:cNvCxnSpPr>
          <p:nvPr/>
        </p:nvCxnSpPr>
        <p:spPr bwMode="auto">
          <a:xfrm>
            <a:off x="6122531" y="3874714"/>
            <a:ext cx="1387560" cy="214216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4" name="Straight Connector 25603">
            <a:extLst>
              <a:ext uri="{FF2B5EF4-FFF2-40B4-BE49-F238E27FC236}">
                <a16:creationId xmlns:a16="http://schemas.microsoft.com/office/drawing/2014/main" id="{23821874-9C83-9C2F-0669-7C82B5D0BC3F}"/>
              </a:ext>
            </a:extLst>
          </p:cNvPr>
          <p:cNvCxnSpPr/>
          <p:nvPr/>
        </p:nvCxnSpPr>
        <p:spPr bwMode="auto">
          <a:xfrm>
            <a:off x="6398692" y="3215352"/>
            <a:ext cx="252052" cy="42964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5" name="Straight Connector 25604">
            <a:extLst>
              <a:ext uri="{FF2B5EF4-FFF2-40B4-BE49-F238E27FC236}">
                <a16:creationId xmlns:a16="http://schemas.microsoft.com/office/drawing/2014/main" id="{5CB2E994-9CC1-1EE4-F73C-13A5A7EA5482}"/>
              </a:ext>
            </a:extLst>
          </p:cNvPr>
          <p:cNvCxnSpPr/>
          <p:nvPr/>
        </p:nvCxnSpPr>
        <p:spPr bwMode="auto">
          <a:xfrm>
            <a:off x="3167648" y="2115280"/>
            <a:ext cx="1697765" cy="263382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6" name="Straight Connector 25605">
            <a:extLst>
              <a:ext uri="{FF2B5EF4-FFF2-40B4-BE49-F238E27FC236}">
                <a16:creationId xmlns:a16="http://schemas.microsoft.com/office/drawing/2014/main" id="{E7B3E45E-A2D6-4F5C-3AEF-A55526FC81EF}"/>
              </a:ext>
            </a:extLst>
          </p:cNvPr>
          <p:cNvCxnSpPr/>
          <p:nvPr/>
        </p:nvCxnSpPr>
        <p:spPr bwMode="auto">
          <a:xfrm>
            <a:off x="5229940" y="4402644"/>
            <a:ext cx="360064" cy="57606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8" name="Straight Connector 25607">
            <a:extLst>
              <a:ext uri="{FF2B5EF4-FFF2-40B4-BE49-F238E27FC236}">
                <a16:creationId xmlns:a16="http://schemas.microsoft.com/office/drawing/2014/main" id="{47940AEA-0F6E-21A2-DF5B-A40A02B3EEB8}"/>
              </a:ext>
            </a:extLst>
          </p:cNvPr>
          <p:cNvCxnSpPr/>
          <p:nvPr/>
        </p:nvCxnSpPr>
        <p:spPr bwMode="auto">
          <a:xfrm>
            <a:off x="2604168" y="5661248"/>
            <a:ext cx="360064" cy="57606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8B89CD4-662F-27BE-EA2F-EA84E339269C}"/>
              </a:ext>
            </a:extLst>
          </p:cNvPr>
          <p:cNvSpPr>
            <a:spLocks noChangeAspect="1"/>
          </p:cNvSpPr>
          <p:nvPr/>
        </p:nvSpPr>
        <p:spPr bwMode="auto">
          <a:xfrm>
            <a:off x="5138608" y="4329132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BC1363B-8E28-B403-155C-B09730E0C0F9}"/>
              </a:ext>
            </a:extLst>
          </p:cNvPr>
          <p:cNvSpPr>
            <a:spLocks noChangeAspect="1"/>
          </p:cNvSpPr>
          <p:nvPr/>
        </p:nvSpPr>
        <p:spPr bwMode="auto">
          <a:xfrm>
            <a:off x="4706528" y="4617132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cxnSp>
        <p:nvCxnSpPr>
          <p:cNvPr id="25607" name="Straight Connector 25606">
            <a:extLst>
              <a:ext uri="{FF2B5EF4-FFF2-40B4-BE49-F238E27FC236}">
                <a16:creationId xmlns:a16="http://schemas.microsoft.com/office/drawing/2014/main" id="{6F80F813-6988-3E02-ABC2-80B07EB903F0}"/>
              </a:ext>
            </a:extLst>
          </p:cNvPr>
          <p:cNvCxnSpPr/>
          <p:nvPr/>
        </p:nvCxnSpPr>
        <p:spPr bwMode="auto">
          <a:xfrm>
            <a:off x="3533342" y="5576362"/>
            <a:ext cx="360064" cy="57606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23A82348-F0CE-C03C-DC09-70A57C046481}"/>
              </a:ext>
            </a:extLst>
          </p:cNvPr>
          <p:cNvSpPr>
            <a:spLocks noChangeAspect="1"/>
          </p:cNvSpPr>
          <p:nvPr/>
        </p:nvSpPr>
        <p:spPr bwMode="auto">
          <a:xfrm>
            <a:off x="3410384" y="5481228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D0E6E9B-ED72-F34F-C807-83D47851E834}"/>
              </a:ext>
            </a:extLst>
          </p:cNvPr>
          <p:cNvSpPr>
            <a:spLocks noChangeAspect="1"/>
          </p:cNvSpPr>
          <p:nvPr/>
        </p:nvSpPr>
        <p:spPr bwMode="auto">
          <a:xfrm>
            <a:off x="2690336" y="6021320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0B6C3BA-F698-144F-2541-B124E1CF8AE7}"/>
              </a:ext>
            </a:extLst>
          </p:cNvPr>
          <p:cNvSpPr>
            <a:spLocks noChangeAspect="1"/>
          </p:cNvSpPr>
          <p:nvPr/>
        </p:nvSpPr>
        <p:spPr bwMode="auto">
          <a:xfrm>
            <a:off x="2468740" y="5573790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49C0D02-259A-FF34-1116-A13B2AC4BF21}"/>
              </a:ext>
            </a:extLst>
          </p:cNvPr>
          <p:cNvSpPr>
            <a:spLocks noChangeAspect="1"/>
          </p:cNvSpPr>
          <p:nvPr/>
        </p:nvSpPr>
        <p:spPr bwMode="auto">
          <a:xfrm>
            <a:off x="3656656" y="5913647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00CF751-6BE6-9D2E-C498-BF6897F76BCB}"/>
              </a:ext>
            </a:extLst>
          </p:cNvPr>
          <p:cNvSpPr>
            <a:spLocks noChangeAspect="1"/>
          </p:cNvSpPr>
          <p:nvPr/>
        </p:nvSpPr>
        <p:spPr bwMode="auto">
          <a:xfrm>
            <a:off x="3028758" y="1971280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312BEE4-1A5E-2B5F-A6E2-4E0BFB9F04E6}"/>
              </a:ext>
            </a:extLst>
          </p:cNvPr>
          <p:cNvSpPr>
            <a:spLocks noChangeAspect="1"/>
          </p:cNvSpPr>
          <p:nvPr/>
        </p:nvSpPr>
        <p:spPr bwMode="auto">
          <a:xfrm>
            <a:off x="7366091" y="5728883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8506E7-5AA3-0B6C-3E8F-C105BBA779F0}"/>
              </a:ext>
            </a:extLst>
          </p:cNvPr>
          <p:cNvSpPr>
            <a:spLocks noChangeAspect="1"/>
          </p:cNvSpPr>
          <p:nvPr/>
        </p:nvSpPr>
        <p:spPr bwMode="auto">
          <a:xfrm>
            <a:off x="6506760" y="3429000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C6D27C-E0C3-7D72-EF19-0922EFF5AC74}"/>
              </a:ext>
            </a:extLst>
          </p:cNvPr>
          <p:cNvSpPr>
            <a:spLocks noChangeAspect="1"/>
          </p:cNvSpPr>
          <p:nvPr/>
        </p:nvSpPr>
        <p:spPr bwMode="auto">
          <a:xfrm>
            <a:off x="6277138" y="3118326"/>
            <a:ext cx="288000" cy="28800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0229F25-9B01-EE27-E373-7029E40626BA}"/>
              </a:ext>
            </a:extLst>
          </p:cNvPr>
          <p:cNvSpPr>
            <a:spLocks noChangeAspect="1"/>
          </p:cNvSpPr>
          <p:nvPr/>
        </p:nvSpPr>
        <p:spPr bwMode="auto">
          <a:xfrm>
            <a:off x="6002704" y="3753036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7564865-3F0D-8C8E-8EC2-EA267AF1AE7F}"/>
              </a:ext>
            </a:extLst>
          </p:cNvPr>
          <p:cNvSpPr>
            <a:spLocks noChangeAspect="1"/>
          </p:cNvSpPr>
          <p:nvPr/>
        </p:nvSpPr>
        <p:spPr bwMode="auto">
          <a:xfrm>
            <a:off x="5462644" y="4797152"/>
            <a:ext cx="288000" cy="288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21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75B1E0CE-8EA2-F9E7-3904-3BB1BDCA1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2782888"/>
            <a:ext cx="8280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K-means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AFDC0A4-2D2E-009A-9CF4-7105F77EA8AA}"/>
              </a:ext>
            </a:extLst>
          </p:cNvPr>
          <p:cNvCxnSpPr/>
          <p:nvPr/>
        </p:nvCxnSpPr>
        <p:spPr bwMode="auto">
          <a:xfrm flipV="1">
            <a:off x="2612740" y="1880828"/>
            <a:ext cx="6480720" cy="442849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05A50322-E7E1-2DB9-709A-49909759EB10}"/>
              </a:ext>
            </a:extLst>
          </p:cNvPr>
          <p:cNvSpPr>
            <a:spLocks noChangeAspect="1"/>
          </p:cNvSpPr>
          <p:nvPr/>
        </p:nvSpPr>
        <p:spPr bwMode="auto">
          <a:xfrm>
            <a:off x="7154832" y="2924976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3DBB30-1438-D081-E0EF-81C11E792CF0}"/>
              </a:ext>
            </a:extLst>
          </p:cNvPr>
          <p:cNvCxnSpPr/>
          <p:nvPr/>
        </p:nvCxnSpPr>
        <p:spPr bwMode="auto">
          <a:xfrm flipH="1" flipV="1">
            <a:off x="6650744" y="2983286"/>
            <a:ext cx="504088" cy="733714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CE0F1B-7F24-D0C3-28C8-74B7B795BD2B}"/>
              </a:ext>
            </a:extLst>
          </p:cNvPr>
          <p:cNvCxnSpPr/>
          <p:nvPr/>
        </p:nvCxnSpPr>
        <p:spPr bwMode="auto">
          <a:xfrm flipH="1" flipV="1">
            <a:off x="4376936" y="4689140"/>
            <a:ext cx="422056" cy="624116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tangle 2">
            <a:extLst>
              <a:ext uri="{FF2B5EF4-FFF2-40B4-BE49-F238E27FC236}">
                <a16:creationId xmlns:a16="http://schemas.microsoft.com/office/drawing/2014/main" id="{9493004E-0B7B-0E27-0751-C05152ED5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238869"/>
            <a:ext cx="8497888" cy="10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Projection-based search</a:t>
            </a:r>
            <a:b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Apply the bounds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8ABEF18-D98D-C836-7D9C-F456D662A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402" y="5615952"/>
            <a:ext cx="184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A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2" name="Rectangle 25611">
            <a:extLst>
              <a:ext uri="{FF2B5EF4-FFF2-40B4-BE49-F238E27FC236}">
                <a16:creationId xmlns:a16="http://schemas.microsoft.com/office/drawing/2014/main" id="{5B106A2A-0337-F87B-864F-DDC4959D8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004" y="3995772"/>
            <a:ext cx="208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D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3" name="Rectangle 25612">
            <a:extLst>
              <a:ext uri="{FF2B5EF4-FFF2-40B4-BE49-F238E27FC236}">
                <a16:creationId xmlns:a16="http://schemas.microsoft.com/office/drawing/2014/main" id="{DC9A9383-3E1A-75FC-08BF-BA5CD344C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9692" y="5085184"/>
            <a:ext cx="1811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B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4" name="Rectangle 25613">
            <a:extLst>
              <a:ext uri="{FF2B5EF4-FFF2-40B4-BE49-F238E27FC236}">
                <a16:creationId xmlns:a16="http://schemas.microsoft.com/office/drawing/2014/main" id="{87966DC1-1ABB-994E-9376-D2E7AA866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040" y="3959768"/>
            <a:ext cx="1731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E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5" name="Rectangle 25614">
            <a:extLst>
              <a:ext uri="{FF2B5EF4-FFF2-40B4-BE49-F238E27FC236}">
                <a16:creationId xmlns:a16="http://schemas.microsoft.com/office/drawing/2014/main" id="{DD6182C5-01E0-38A9-88D8-83E0EBDC3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944" y="4329100"/>
            <a:ext cx="184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C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7" name="Rectangle 25616">
            <a:extLst>
              <a:ext uri="{FF2B5EF4-FFF2-40B4-BE49-F238E27FC236}">
                <a16:creationId xmlns:a16="http://schemas.microsoft.com/office/drawing/2014/main" id="{D893DD37-0B4E-7AAD-8669-46F9D6AB5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924" y="3635732"/>
            <a:ext cx="160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F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8" name="Rectangle 25617">
            <a:extLst>
              <a:ext uri="{FF2B5EF4-FFF2-40B4-BE49-F238E27FC236}">
                <a16:creationId xmlns:a16="http://schemas.microsoft.com/office/drawing/2014/main" id="{91BFBA44-73D4-171E-C90C-42BF25C6D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1332" y="1916832"/>
            <a:ext cx="208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H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9" name="Rectangle 25618">
            <a:extLst>
              <a:ext uri="{FF2B5EF4-FFF2-40B4-BE49-F238E27FC236}">
                <a16:creationId xmlns:a16="http://schemas.microsoft.com/office/drawing/2014/main" id="{EE80F2AE-F461-F37A-36DD-6473E8A17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068" y="2528900"/>
            <a:ext cx="2051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G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F76FA97-AE7E-FA0C-1B35-2430C2365847}"/>
              </a:ext>
            </a:extLst>
          </p:cNvPr>
          <p:cNvCxnSpPr/>
          <p:nvPr/>
        </p:nvCxnSpPr>
        <p:spPr bwMode="auto">
          <a:xfrm>
            <a:off x="4376936" y="4689140"/>
            <a:ext cx="422056" cy="62411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1570E38-46C5-FB2E-EB2C-6B633B2F2E94}"/>
              </a:ext>
            </a:extLst>
          </p:cNvPr>
          <p:cNvCxnSpPr/>
          <p:nvPr/>
        </p:nvCxnSpPr>
        <p:spPr bwMode="auto">
          <a:xfrm>
            <a:off x="6650744" y="3032956"/>
            <a:ext cx="504088" cy="68404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5E445227-3043-93E3-AB02-7CE02F49A9F8}"/>
              </a:ext>
            </a:extLst>
          </p:cNvPr>
          <p:cNvSpPr>
            <a:spLocks noChangeAspect="1"/>
          </p:cNvSpPr>
          <p:nvPr/>
        </p:nvSpPr>
        <p:spPr bwMode="auto">
          <a:xfrm>
            <a:off x="8158099" y="2259280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B8546A6-551D-6DB8-603C-6B87ABBD221C}"/>
              </a:ext>
            </a:extLst>
          </p:cNvPr>
          <p:cNvSpPr>
            <a:spLocks noChangeAspect="1"/>
          </p:cNvSpPr>
          <p:nvPr/>
        </p:nvSpPr>
        <p:spPr bwMode="auto">
          <a:xfrm>
            <a:off x="5678660" y="4005064"/>
            <a:ext cx="216000" cy="216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8B89CD4-662F-27BE-EA2F-EA84E339269C}"/>
              </a:ext>
            </a:extLst>
          </p:cNvPr>
          <p:cNvSpPr>
            <a:spLocks noChangeAspect="1"/>
          </p:cNvSpPr>
          <p:nvPr/>
        </p:nvSpPr>
        <p:spPr bwMode="auto">
          <a:xfrm>
            <a:off x="5138608" y="4329132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BC1363B-8E28-B403-155C-B09730E0C0F9}"/>
              </a:ext>
            </a:extLst>
          </p:cNvPr>
          <p:cNvSpPr>
            <a:spLocks noChangeAspect="1"/>
          </p:cNvSpPr>
          <p:nvPr/>
        </p:nvSpPr>
        <p:spPr bwMode="auto">
          <a:xfrm>
            <a:off x="4706528" y="4617132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3A82348-F0CE-C03C-DC09-70A57C046481}"/>
              </a:ext>
            </a:extLst>
          </p:cNvPr>
          <p:cNvSpPr>
            <a:spLocks noChangeAspect="1"/>
          </p:cNvSpPr>
          <p:nvPr/>
        </p:nvSpPr>
        <p:spPr bwMode="auto">
          <a:xfrm>
            <a:off x="3410384" y="5481228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D0E6E9B-ED72-F34F-C807-83D47851E834}"/>
              </a:ext>
            </a:extLst>
          </p:cNvPr>
          <p:cNvSpPr>
            <a:spLocks noChangeAspect="1"/>
          </p:cNvSpPr>
          <p:nvPr/>
        </p:nvSpPr>
        <p:spPr bwMode="auto">
          <a:xfrm>
            <a:off x="2690336" y="6021320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0229F25-9B01-EE27-E373-7029E40626BA}"/>
              </a:ext>
            </a:extLst>
          </p:cNvPr>
          <p:cNvSpPr>
            <a:spLocks noChangeAspect="1"/>
          </p:cNvSpPr>
          <p:nvPr/>
        </p:nvSpPr>
        <p:spPr bwMode="auto">
          <a:xfrm>
            <a:off x="6002704" y="3753036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628" name="Freeform: Shape 25627">
            <a:extLst>
              <a:ext uri="{FF2B5EF4-FFF2-40B4-BE49-F238E27FC236}">
                <a16:creationId xmlns:a16="http://schemas.microsoft.com/office/drawing/2014/main" id="{8A554335-9A54-E212-A68F-478A06F2CE58}"/>
              </a:ext>
            </a:extLst>
          </p:cNvPr>
          <p:cNvSpPr/>
          <p:nvPr/>
        </p:nvSpPr>
        <p:spPr bwMode="auto">
          <a:xfrm rot="20652734">
            <a:off x="5381906" y="4420195"/>
            <a:ext cx="560028" cy="269858"/>
          </a:xfrm>
          <a:custGeom>
            <a:avLst/>
            <a:gdLst>
              <a:gd name="connsiteX0" fmla="*/ 808075 w 808075"/>
              <a:gd name="connsiteY0" fmla="*/ 0 h 478465"/>
              <a:gd name="connsiteX1" fmla="*/ 797442 w 808075"/>
              <a:gd name="connsiteY1" fmla="*/ 85060 h 478465"/>
              <a:gd name="connsiteX2" fmla="*/ 712382 w 808075"/>
              <a:gd name="connsiteY2" fmla="*/ 329609 h 478465"/>
              <a:gd name="connsiteX3" fmla="*/ 637954 w 808075"/>
              <a:gd name="connsiteY3" fmla="*/ 404037 h 478465"/>
              <a:gd name="connsiteX4" fmla="*/ 606056 w 808075"/>
              <a:gd name="connsiteY4" fmla="*/ 414669 h 478465"/>
              <a:gd name="connsiteX5" fmla="*/ 542261 w 808075"/>
              <a:gd name="connsiteY5" fmla="*/ 457200 h 478465"/>
              <a:gd name="connsiteX6" fmla="*/ 382772 w 808075"/>
              <a:gd name="connsiteY6" fmla="*/ 478465 h 478465"/>
              <a:gd name="connsiteX7" fmla="*/ 138223 w 808075"/>
              <a:gd name="connsiteY7" fmla="*/ 457200 h 478465"/>
              <a:gd name="connsiteX8" fmla="*/ 53163 w 808075"/>
              <a:gd name="connsiteY8" fmla="*/ 435935 h 478465"/>
              <a:gd name="connsiteX9" fmla="*/ 21265 w 808075"/>
              <a:gd name="connsiteY9" fmla="*/ 414669 h 478465"/>
              <a:gd name="connsiteX10" fmla="*/ 10633 w 808075"/>
              <a:gd name="connsiteY10" fmla="*/ 382772 h 478465"/>
              <a:gd name="connsiteX11" fmla="*/ 0 w 808075"/>
              <a:gd name="connsiteY11" fmla="*/ 361507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8075" h="478465">
                <a:moveTo>
                  <a:pt x="808075" y="0"/>
                </a:moveTo>
                <a:cubicBezTo>
                  <a:pt x="804531" y="28353"/>
                  <a:pt x="803512" y="57138"/>
                  <a:pt x="797442" y="85060"/>
                </a:cubicBezTo>
                <a:cubicBezTo>
                  <a:pt x="773214" y="196507"/>
                  <a:pt x="764267" y="240663"/>
                  <a:pt x="712382" y="329609"/>
                </a:cubicBezTo>
                <a:cubicBezTo>
                  <a:pt x="692890" y="363024"/>
                  <a:pt x="671622" y="384798"/>
                  <a:pt x="637954" y="404037"/>
                </a:cubicBezTo>
                <a:cubicBezTo>
                  <a:pt x="628223" y="409598"/>
                  <a:pt x="616689" y="411125"/>
                  <a:pt x="606056" y="414669"/>
                </a:cubicBezTo>
                <a:cubicBezTo>
                  <a:pt x="584791" y="428846"/>
                  <a:pt x="567471" y="452999"/>
                  <a:pt x="542261" y="457200"/>
                </a:cubicBezTo>
                <a:cubicBezTo>
                  <a:pt x="446808" y="473108"/>
                  <a:pt x="499892" y="465451"/>
                  <a:pt x="382772" y="478465"/>
                </a:cubicBezTo>
                <a:cubicBezTo>
                  <a:pt x="301256" y="471377"/>
                  <a:pt x="219374" y="467671"/>
                  <a:pt x="138223" y="457200"/>
                </a:cubicBezTo>
                <a:cubicBezTo>
                  <a:pt x="109237" y="453460"/>
                  <a:pt x="53163" y="435935"/>
                  <a:pt x="53163" y="435935"/>
                </a:cubicBezTo>
                <a:cubicBezTo>
                  <a:pt x="42530" y="428846"/>
                  <a:pt x="29248" y="424648"/>
                  <a:pt x="21265" y="414669"/>
                </a:cubicBezTo>
                <a:cubicBezTo>
                  <a:pt x="14264" y="405917"/>
                  <a:pt x="14795" y="393178"/>
                  <a:pt x="10633" y="382772"/>
                </a:cubicBezTo>
                <a:cubicBezTo>
                  <a:pt x="7690" y="375414"/>
                  <a:pt x="3544" y="368595"/>
                  <a:pt x="0" y="361507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631" name="Freeform: Shape 25630">
            <a:extLst>
              <a:ext uri="{FF2B5EF4-FFF2-40B4-BE49-F238E27FC236}">
                <a16:creationId xmlns:a16="http://schemas.microsoft.com/office/drawing/2014/main" id="{7D5D1CF1-ED3D-7F90-4702-CC6368D168A7}"/>
              </a:ext>
            </a:extLst>
          </p:cNvPr>
          <p:cNvSpPr/>
          <p:nvPr/>
        </p:nvSpPr>
        <p:spPr bwMode="auto">
          <a:xfrm rot="10348461">
            <a:off x="6061833" y="3414633"/>
            <a:ext cx="464188" cy="200858"/>
          </a:xfrm>
          <a:custGeom>
            <a:avLst/>
            <a:gdLst>
              <a:gd name="connsiteX0" fmla="*/ 808075 w 808075"/>
              <a:gd name="connsiteY0" fmla="*/ 0 h 478465"/>
              <a:gd name="connsiteX1" fmla="*/ 797442 w 808075"/>
              <a:gd name="connsiteY1" fmla="*/ 85060 h 478465"/>
              <a:gd name="connsiteX2" fmla="*/ 712382 w 808075"/>
              <a:gd name="connsiteY2" fmla="*/ 329609 h 478465"/>
              <a:gd name="connsiteX3" fmla="*/ 637954 w 808075"/>
              <a:gd name="connsiteY3" fmla="*/ 404037 h 478465"/>
              <a:gd name="connsiteX4" fmla="*/ 606056 w 808075"/>
              <a:gd name="connsiteY4" fmla="*/ 414669 h 478465"/>
              <a:gd name="connsiteX5" fmla="*/ 542261 w 808075"/>
              <a:gd name="connsiteY5" fmla="*/ 457200 h 478465"/>
              <a:gd name="connsiteX6" fmla="*/ 382772 w 808075"/>
              <a:gd name="connsiteY6" fmla="*/ 478465 h 478465"/>
              <a:gd name="connsiteX7" fmla="*/ 138223 w 808075"/>
              <a:gd name="connsiteY7" fmla="*/ 457200 h 478465"/>
              <a:gd name="connsiteX8" fmla="*/ 53163 w 808075"/>
              <a:gd name="connsiteY8" fmla="*/ 435935 h 478465"/>
              <a:gd name="connsiteX9" fmla="*/ 21265 w 808075"/>
              <a:gd name="connsiteY9" fmla="*/ 414669 h 478465"/>
              <a:gd name="connsiteX10" fmla="*/ 10633 w 808075"/>
              <a:gd name="connsiteY10" fmla="*/ 382772 h 478465"/>
              <a:gd name="connsiteX11" fmla="*/ 0 w 808075"/>
              <a:gd name="connsiteY11" fmla="*/ 361507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8075" h="478465">
                <a:moveTo>
                  <a:pt x="808075" y="0"/>
                </a:moveTo>
                <a:cubicBezTo>
                  <a:pt x="804531" y="28353"/>
                  <a:pt x="803512" y="57138"/>
                  <a:pt x="797442" y="85060"/>
                </a:cubicBezTo>
                <a:cubicBezTo>
                  <a:pt x="773214" y="196507"/>
                  <a:pt x="764267" y="240663"/>
                  <a:pt x="712382" y="329609"/>
                </a:cubicBezTo>
                <a:cubicBezTo>
                  <a:pt x="692890" y="363024"/>
                  <a:pt x="671622" y="384798"/>
                  <a:pt x="637954" y="404037"/>
                </a:cubicBezTo>
                <a:cubicBezTo>
                  <a:pt x="628223" y="409598"/>
                  <a:pt x="616689" y="411125"/>
                  <a:pt x="606056" y="414669"/>
                </a:cubicBezTo>
                <a:cubicBezTo>
                  <a:pt x="584791" y="428846"/>
                  <a:pt x="567471" y="452999"/>
                  <a:pt x="542261" y="457200"/>
                </a:cubicBezTo>
                <a:cubicBezTo>
                  <a:pt x="446808" y="473108"/>
                  <a:pt x="499892" y="465451"/>
                  <a:pt x="382772" y="478465"/>
                </a:cubicBezTo>
                <a:cubicBezTo>
                  <a:pt x="301256" y="471377"/>
                  <a:pt x="219374" y="467671"/>
                  <a:pt x="138223" y="457200"/>
                </a:cubicBezTo>
                <a:cubicBezTo>
                  <a:pt x="109237" y="453460"/>
                  <a:pt x="53163" y="435935"/>
                  <a:pt x="53163" y="435935"/>
                </a:cubicBezTo>
                <a:cubicBezTo>
                  <a:pt x="42530" y="428846"/>
                  <a:pt x="29248" y="424648"/>
                  <a:pt x="21265" y="414669"/>
                </a:cubicBezTo>
                <a:cubicBezTo>
                  <a:pt x="14264" y="405917"/>
                  <a:pt x="14795" y="393178"/>
                  <a:pt x="10633" y="382772"/>
                </a:cubicBezTo>
                <a:cubicBezTo>
                  <a:pt x="7690" y="375414"/>
                  <a:pt x="3544" y="368595"/>
                  <a:pt x="0" y="361507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632" name="Freeform: Shape 25631">
            <a:extLst>
              <a:ext uri="{FF2B5EF4-FFF2-40B4-BE49-F238E27FC236}">
                <a16:creationId xmlns:a16="http://schemas.microsoft.com/office/drawing/2014/main" id="{2468743B-576D-D4F5-7B5F-2019BA3D0423}"/>
              </a:ext>
            </a:extLst>
          </p:cNvPr>
          <p:cNvSpPr/>
          <p:nvPr/>
        </p:nvSpPr>
        <p:spPr bwMode="auto">
          <a:xfrm>
            <a:off x="4844988" y="4811011"/>
            <a:ext cx="525302" cy="274173"/>
          </a:xfrm>
          <a:custGeom>
            <a:avLst/>
            <a:gdLst>
              <a:gd name="connsiteX0" fmla="*/ 808075 w 808075"/>
              <a:gd name="connsiteY0" fmla="*/ 0 h 478465"/>
              <a:gd name="connsiteX1" fmla="*/ 797442 w 808075"/>
              <a:gd name="connsiteY1" fmla="*/ 85060 h 478465"/>
              <a:gd name="connsiteX2" fmla="*/ 712382 w 808075"/>
              <a:gd name="connsiteY2" fmla="*/ 329609 h 478465"/>
              <a:gd name="connsiteX3" fmla="*/ 637954 w 808075"/>
              <a:gd name="connsiteY3" fmla="*/ 404037 h 478465"/>
              <a:gd name="connsiteX4" fmla="*/ 606056 w 808075"/>
              <a:gd name="connsiteY4" fmla="*/ 414669 h 478465"/>
              <a:gd name="connsiteX5" fmla="*/ 542261 w 808075"/>
              <a:gd name="connsiteY5" fmla="*/ 457200 h 478465"/>
              <a:gd name="connsiteX6" fmla="*/ 382772 w 808075"/>
              <a:gd name="connsiteY6" fmla="*/ 478465 h 478465"/>
              <a:gd name="connsiteX7" fmla="*/ 138223 w 808075"/>
              <a:gd name="connsiteY7" fmla="*/ 457200 h 478465"/>
              <a:gd name="connsiteX8" fmla="*/ 53163 w 808075"/>
              <a:gd name="connsiteY8" fmla="*/ 435935 h 478465"/>
              <a:gd name="connsiteX9" fmla="*/ 21265 w 808075"/>
              <a:gd name="connsiteY9" fmla="*/ 414669 h 478465"/>
              <a:gd name="connsiteX10" fmla="*/ 10633 w 808075"/>
              <a:gd name="connsiteY10" fmla="*/ 382772 h 478465"/>
              <a:gd name="connsiteX11" fmla="*/ 0 w 808075"/>
              <a:gd name="connsiteY11" fmla="*/ 361507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8075" h="478465">
                <a:moveTo>
                  <a:pt x="808075" y="0"/>
                </a:moveTo>
                <a:cubicBezTo>
                  <a:pt x="804531" y="28353"/>
                  <a:pt x="803512" y="57138"/>
                  <a:pt x="797442" y="85060"/>
                </a:cubicBezTo>
                <a:cubicBezTo>
                  <a:pt x="773214" y="196507"/>
                  <a:pt x="764267" y="240663"/>
                  <a:pt x="712382" y="329609"/>
                </a:cubicBezTo>
                <a:cubicBezTo>
                  <a:pt x="692890" y="363024"/>
                  <a:pt x="671622" y="384798"/>
                  <a:pt x="637954" y="404037"/>
                </a:cubicBezTo>
                <a:cubicBezTo>
                  <a:pt x="628223" y="409598"/>
                  <a:pt x="616689" y="411125"/>
                  <a:pt x="606056" y="414669"/>
                </a:cubicBezTo>
                <a:cubicBezTo>
                  <a:pt x="584791" y="428846"/>
                  <a:pt x="567471" y="452999"/>
                  <a:pt x="542261" y="457200"/>
                </a:cubicBezTo>
                <a:cubicBezTo>
                  <a:pt x="446808" y="473108"/>
                  <a:pt x="499892" y="465451"/>
                  <a:pt x="382772" y="478465"/>
                </a:cubicBezTo>
                <a:cubicBezTo>
                  <a:pt x="301256" y="471377"/>
                  <a:pt x="219374" y="467671"/>
                  <a:pt x="138223" y="457200"/>
                </a:cubicBezTo>
                <a:cubicBezTo>
                  <a:pt x="109237" y="453460"/>
                  <a:pt x="53163" y="435935"/>
                  <a:pt x="53163" y="435935"/>
                </a:cubicBezTo>
                <a:cubicBezTo>
                  <a:pt x="42530" y="428846"/>
                  <a:pt x="29248" y="424648"/>
                  <a:pt x="21265" y="414669"/>
                </a:cubicBezTo>
                <a:cubicBezTo>
                  <a:pt x="14264" y="405917"/>
                  <a:pt x="14795" y="393178"/>
                  <a:pt x="10633" y="382772"/>
                </a:cubicBezTo>
                <a:cubicBezTo>
                  <a:pt x="7690" y="375414"/>
                  <a:pt x="3544" y="368595"/>
                  <a:pt x="0" y="361507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4">
                <a:extLst>
                  <a:ext uri="{FF2B5EF4-FFF2-40B4-BE49-F238E27FC236}">
                    <a16:creationId xmlns:a16="http://schemas.microsoft.com/office/drawing/2014/main" id="{E5FC2422-3A4B-276B-33B7-A90D7504CBF3}"/>
                  </a:ext>
                </a:extLst>
              </p:cNvPr>
              <p:cNvSpPr txBox="1"/>
              <p:nvPr/>
            </p:nvSpPr>
            <p:spPr bwMode="auto">
              <a:xfrm>
                <a:off x="128464" y="3007315"/>
                <a:ext cx="4716524" cy="1105761"/>
              </a:xfrm>
              <a:prstGeom prst="rect">
                <a:avLst/>
              </a:prstGeom>
              <a:solidFill>
                <a:schemeClr val="bg1">
                  <a:lumMod val="65000"/>
                  <a:alpha val="31000"/>
                </a:schemeClr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fi-FI" sz="2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fi-FI" sz="2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p>
                                <m:e>
                                  <m:r>
                                    <a:rPr lang="fi-FI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fi-FI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i-FI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d>
                                </m:e>
                              </m:nary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fi-FI" sz="2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fi-FI" sz="2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p>
                                <m:e>
                                  <m:r>
                                    <a:rPr lang="fi-FI" sz="2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fi-FI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i-FI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fi-FI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fi-FI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i-FI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i-FI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i-FI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𝑏𝑒𝑠𝑡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Object 4">
                <a:extLst>
                  <a:ext uri="{FF2B5EF4-FFF2-40B4-BE49-F238E27FC236}">
                    <a16:creationId xmlns:a16="http://schemas.microsoft.com/office/drawing/2014/main" id="{E5FC2422-3A4B-276B-33B7-A90D7504C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8464" y="3007315"/>
                <a:ext cx="4716524" cy="11057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3">
            <a:extLst>
              <a:ext uri="{FF2B5EF4-FFF2-40B4-BE49-F238E27FC236}">
                <a16:creationId xmlns:a16="http://schemas.microsoft.com/office/drawing/2014/main" id="{EECCAD0B-52C0-A02B-313C-96A4E2D0871E}"/>
              </a:ext>
            </a:extLst>
          </p:cNvPr>
          <p:cNvSpPr txBox="1">
            <a:spLocks noChangeArrowheads="1"/>
          </p:cNvSpPr>
          <p:nvPr/>
        </p:nvSpPr>
        <p:spPr>
          <a:xfrm>
            <a:off x="200472" y="1700808"/>
            <a:ext cx="3949158" cy="1200329"/>
          </a:xfrm>
          <a:prstGeom prst="rect">
            <a:avLst/>
          </a:prstGeom>
        </p:spPr>
        <p:txBody>
          <a:bodyPr wrap="none">
            <a:spAutoFit/>
          </a:bodyPr>
          <a:lstStyle>
            <a:lvl1pPr marL="325438" indent="-325438" algn="l" defTabSz="434975" rtl="0" eaLnBrk="0" fontAlgn="base" hangingPunct="0">
              <a:lnSpc>
                <a:spcPct val="93000"/>
              </a:lnSpc>
              <a:spcBef>
                <a:spcPts val="1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06438" indent="-271463" algn="l" defTabSz="434975" rtl="0" eaLnBrk="0" fontAlgn="base" hangingPunct="0">
              <a:lnSpc>
                <a:spcPct val="93000"/>
              </a:lnSpc>
              <a:spcBef>
                <a:spcPts val="10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7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85850" indent="-217488" algn="l" defTabSz="434975" rtl="0" eaLnBrk="0" fontAlgn="base" hangingPunct="0">
              <a:lnSpc>
                <a:spcPct val="93000"/>
              </a:lnSpc>
              <a:spcBef>
                <a:spcPts val="8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20825" indent="-217488" algn="l" defTabSz="434975" rtl="0" eaLnBrk="0" fontAlgn="base" hangingPunct="0">
              <a:lnSpc>
                <a:spcPct val="93000"/>
              </a:lnSpc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5800" indent="-217488" algn="l" defTabSz="434975" rtl="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Projected distance exceeds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current best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multiplied by dimension: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B557A0A-C969-516E-2FE8-6887C7E54FCC}"/>
              </a:ext>
            </a:extLst>
          </p:cNvPr>
          <p:cNvSpPr>
            <a:spLocks noChangeAspect="1"/>
          </p:cNvSpPr>
          <p:nvPr/>
        </p:nvSpPr>
        <p:spPr bwMode="auto">
          <a:xfrm>
            <a:off x="6501172" y="3444374"/>
            <a:ext cx="288000" cy="28800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602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D8EC5F8-970B-5924-6FFC-81B9153F38F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76288" y="223345"/>
            <a:ext cx="8497887" cy="601062"/>
          </a:xfrm>
        </p:spPr>
        <p:txBody>
          <a:bodyPr>
            <a:spAutoFit/>
          </a:bodyPr>
          <a:lstStyle/>
          <a:p>
            <a: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Pseudo code</a:t>
            </a:r>
          </a:p>
        </p:txBody>
      </p:sp>
      <p:pic>
        <p:nvPicPr>
          <p:cNvPr id="2" name="Picture 13">
            <a:extLst>
              <a:ext uri="{FF2B5EF4-FFF2-40B4-BE49-F238E27FC236}">
                <a16:creationId xmlns:a16="http://schemas.microsoft.com/office/drawing/2014/main" id="{E1D2D19F-6792-7C89-099E-D047402A8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080" y="1016732"/>
            <a:ext cx="6337300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4865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B94D9AFB-85A4-B603-E4B1-6CFACDF72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2782888"/>
            <a:ext cx="8280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Centroid activity</a:t>
            </a:r>
          </a:p>
        </p:txBody>
      </p:sp>
    </p:spTree>
    <p:extLst>
      <p:ext uri="{BB962C8B-B14F-4D97-AF65-F5344CB8AC3E}">
        <p14:creationId xmlns:p14="http://schemas.microsoft.com/office/powerpoint/2010/main" val="131514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091B9C2-5BBC-64DB-10E8-966935CCE2A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76288" y="223838"/>
            <a:ext cx="8497887" cy="600075"/>
          </a:xfrm>
        </p:spPr>
        <p:txBody>
          <a:bodyPr>
            <a:spAutoFit/>
          </a:bodyPr>
          <a:lstStyle/>
          <a:p>
            <a: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Centroid activity</a:t>
            </a:r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C58809D0-6E61-CC86-374E-B04F8DEEB9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229484"/>
              </p:ext>
            </p:extLst>
          </p:nvPr>
        </p:nvGraphicFramePr>
        <p:xfrm>
          <a:off x="2108993" y="1304764"/>
          <a:ext cx="5688013" cy="510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471416" imgH="4008120" progId="Unknown">
                  <p:embed/>
                </p:oleObj>
              </mc:Choice>
              <mc:Fallback>
                <p:oleObj r:id="rId3" imgW="4471416" imgH="4008120" progId="Unknown">
                  <p:embed/>
                  <p:pic>
                    <p:nvPicPr>
                      <p:cNvPr id="119812" name="Object 4">
                        <a:extLst>
                          <a:ext uri="{FF2B5EF4-FFF2-40B4-BE49-F238E27FC236}">
                            <a16:creationId xmlns:a16="http://schemas.microsoft.com/office/drawing/2014/main" id="{7652B3D2-8716-648F-8284-53EBBAAED8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993" y="1304764"/>
                        <a:ext cx="5688013" cy="5100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91445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CC64226-A69A-734C-1DDA-4D4F4B466FF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98500" y="296863"/>
            <a:ext cx="8497888" cy="600075"/>
          </a:xfrm>
        </p:spPr>
        <p:txBody>
          <a:bodyPr>
            <a:spAutoFit/>
          </a:bodyPr>
          <a:lstStyle/>
          <a:p>
            <a: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Detailed example</a:t>
            </a:r>
          </a:p>
        </p:txBody>
      </p:sp>
      <p:graphicFrame>
        <p:nvGraphicFramePr>
          <p:cNvPr id="2" name="Object 8">
            <a:extLst>
              <a:ext uri="{FF2B5EF4-FFF2-40B4-BE49-F238E27FC236}">
                <a16:creationId xmlns:a16="http://schemas.microsoft.com/office/drawing/2014/main" id="{90719062-12A2-EB28-C741-7F513E0DA5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512835"/>
              </p:ext>
            </p:extLst>
          </p:nvPr>
        </p:nvGraphicFramePr>
        <p:xfrm>
          <a:off x="212192" y="1340768"/>
          <a:ext cx="9001125" cy="512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martDraw" r:id="rId3" imgW="5760720" imgH="3277800" progId="SmartDraw.2">
                  <p:embed/>
                </p:oleObj>
              </mc:Choice>
              <mc:Fallback>
                <p:oleObj name="SmartDraw" r:id="rId3" imgW="5760720" imgH="3277800" progId="SmartDraw.2">
                  <p:embed/>
                  <p:pic>
                    <p:nvPicPr>
                      <p:cNvPr id="121864" name="Object 8">
                        <a:extLst>
                          <a:ext uri="{FF2B5EF4-FFF2-40B4-BE49-F238E27FC236}">
                            <a16:creationId xmlns:a16="http://schemas.microsoft.com/office/drawing/2014/main" id="{07E8A634-9DD0-3F80-31FE-64FBB8E667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92" y="1340768"/>
                        <a:ext cx="9001125" cy="512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6F040112-0860-7BF7-E15D-8D5B97CBF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9" y="115889"/>
            <a:ext cx="8353425" cy="719137"/>
          </a:xfrm>
        </p:spPr>
        <p:txBody>
          <a:bodyPr/>
          <a:lstStyle/>
          <a:p>
            <a:r>
              <a:rPr lang="en-US" alt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Classification due to iterations</a:t>
            </a:r>
          </a:p>
        </p:txBody>
      </p:sp>
      <p:sp>
        <p:nvSpPr>
          <p:cNvPr id="125957" name="Rectangle 5">
            <a:extLst>
              <a:ext uri="{FF2B5EF4-FFF2-40B4-BE49-F238E27FC236}">
                <a16:creationId xmlns:a16="http://schemas.microsoft.com/office/drawing/2014/main" id="{80A52717-FEBD-88C7-07A7-78A82B872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1" y="2209043"/>
            <a:ext cx="184731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5956" name="Object 4">
            <a:extLst>
              <a:ext uri="{FF2B5EF4-FFF2-40B4-BE49-F238E27FC236}">
                <a16:creationId xmlns:a16="http://schemas.microsoft.com/office/drawing/2014/main" id="{21112D50-8E7F-56A5-A13E-BCE52C96F6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2189" y="958851"/>
          <a:ext cx="7921625" cy="578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295900" imgH="3867150" progId="Excel.Sheet.8">
                  <p:embed/>
                </p:oleObj>
              </mc:Choice>
              <mc:Fallback>
                <p:oleObj name="Worksheet" r:id="rId3" imgW="5295900" imgH="3867150" progId="Excel.Sheet.8">
                  <p:embed/>
                  <p:pic>
                    <p:nvPicPr>
                      <p:cNvPr id="125956" name="Object 4">
                        <a:extLst>
                          <a:ext uri="{FF2B5EF4-FFF2-40B4-BE49-F238E27FC236}">
                            <a16:creationId xmlns:a16="http://schemas.microsoft.com/office/drawing/2014/main" id="{21112D50-8E7F-56A5-A13E-BCE52C96F6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9" y="958851"/>
                        <a:ext cx="7921625" cy="578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58" name="Rectangle 6">
            <a:extLst>
              <a:ext uri="{FF2B5EF4-FFF2-40B4-BE49-F238E27FC236}">
                <a16:creationId xmlns:a16="http://schemas.microsoft.com/office/drawing/2014/main" id="{B5DDA1CA-2391-B26A-0883-E3554CD0C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1" y="4295018"/>
            <a:ext cx="184731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>
            <a:extLst>
              <a:ext uri="{FF2B5EF4-FFF2-40B4-BE49-F238E27FC236}">
                <a16:creationId xmlns:a16="http://schemas.microsoft.com/office/drawing/2014/main" id="{CB6AFA86-592F-7F7D-9673-D6741CB0D7C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3989" y="2084389"/>
            <a:ext cx="8904287" cy="20653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195" name="Rectangle 3">
            <a:extLst>
              <a:ext uri="{FF2B5EF4-FFF2-40B4-BE49-F238E27FC236}">
                <a16:creationId xmlns:a16="http://schemas.microsoft.com/office/drawing/2014/main" id="{D719265D-78A5-3710-4EAA-2919E23FC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1" y="188913"/>
            <a:ext cx="8569325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4572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9144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1371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18288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>
                <a:latin typeface="Tahoma" panose="020B0604030504040204" pitchFamily="34" charset="0"/>
                <a:ea typeface="Tahoma" panose="020B0604030504040204" pitchFamily="34" charset="0"/>
              </a:rPr>
              <a:t>Effect on distance calculations</a:t>
            </a:r>
          </a:p>
        </p:txBody>
      </p:sp>
      <p:pic>
        <p:nvPicPr>
          <p:cNvPr id="136196" name="Picture 4">
            <a:extLst>
              <a:ext uri="{FF2B5EF4-FFF2-40B4-BE49-F238E27FC236}">
                <a16:creationId xmlns:a16="http://schemas.microsoft.com/office/drawing/2014/main" id="{E9EE0132-C101-9614-BFC3-AEA1F3B1BBA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3988" y="4737100"/>
            <a:ext cx="8939212" cy="20764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197" name="Rectangle 5">
            <a:extLst>
              <a:ext uri="{FF2B5EF4-FFF2-40B4-BE49-F238E27FC236}">
                <a16:creationId xmlns:a16="http://schemas.microsoft.com/office/drawing/2014/main" id="{3E30D000-F2E0-F2B9-E281-7BBE203AD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1481139"/>
            <a:ext cx="1742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800"/>
              </a:spcBef>
            </a:pPr>
            <a:r>
              <a:rPr lang="en-US" altLang="en-US" sz="32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K-means</a:t>
            </a:r>
          </a:p>
        </p:txBody>
      </p:sp>
      <p:sp>
        <p:nvSpPr>
          <p:cNvPr id="136198" name="Rectangle 6">
            <a:extLst>
              <a:ext uri="{FF2B5EF4-FFF2-40B4-BE49-F238E27FC236}">
                <a16:creationId xmlns:a16="http://schemas.microsoft.com/office/drawing/2014/main" id="{EBF80955-4D40-A333-CB0F-2FE1EC741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25" y="4144964"/>
            <a:ext cx="65870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800"/>
              </a:spcBef>
            </a:pPr>
            <a:r>
              <a:rPr lang="en-US" altLang="en-US" sz="32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K-means with activity classification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34" name="Oval 18">
            <a:extLst>
              <a:ext uri="{FF2B5EF4-FFF2-40B4-BE49-F238E27FC236}">
                <a16:creationId xmlns:a16="http://schemas.microsoft.com/office/drawing/2014/main" id="{E7411514-EB9B-A399-0364-9BDA4532F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476" y="3932239"/>
            <a:ext cx="1008063" cy="720725"/>
          </a:xfrm>
          <a:prstGeom prst="ellipse">
            <a:avLst/>
          </a:prstGeom>
          <a:gradFill rotWithShape="1">
            <a:gsLst>
              <a:gs pos="0">
                <a:srgbClr val="00B8FF">
                  <a:gamma/>
                  <a:tint val="13725"/>
                  <a:invGamma/>
                </a:srgbClr>
              </a:gs>
              <a:gs pos="100000">
                <a:srgbClr val="00B8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7235" name="Oval 19">
            <a:extLst>
              <a:ext uri="{FF2B5EF4-FFF2-40B4-BE49-F238E27FC236}">
                <a16:creationId xmlns:a16="http://schemas.microsoft.com/office/drawing/2014/main" id="{E0E7F9B7-F330-B2E9-8DD8-829FE0774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9176" y="3213101"/>
            <a:ext cx="1008063" cy="720725"/>
          </a:xfrm>
          <a:prstGeom prst="ellipse">
            <a:avLst/>
          </a:prstGeom>
          <a:gradFill rotWithShape="1">
            <a:gsLst>
              <a:gs pos="0">
                <a:srgbClr val="FFCC99">
                  <a:gamma/>
                  <a:tint val="40000"/>
                  <a:invGamma/>
                </a:srgbClr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7218" name="Oval 2">
            <a:extLst>
              <a:ext uri="{FF2B5EF4-FFF2-40B4-BE49-F238E27FC236}">
                <a16:creationId xmlns:a16="http://schemas.microsoft.com/office/drawing/2014/main" id="{60ABB5A9-FD7B-23A6-FC2D-686385651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1" y="3141664"/>
            <a:ext cx="1008063" cy="720725"/>
          </a:xfrm>
          <a:prstGeom prst="ellipse">
            <a:avLst/>
          </a:prstGeom>
          <a:gradFill rotWithShape="1">
            <a:gsLst>
              <a:gs pos="0">
                <a:srgbClr val="FFCC99">
                  <a:gamma/>
                  <a:tint val="40000"/>
                  <a:invGamma/>
                </a:srgbClr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7220" name="Oval 4">
            <a:extLst>
              <a:ext uri="{FF2B5EF4-FFF2-40B4-BE49-F238E27FC236}">
                <a16:creationId xmlns:a16="http://schemas.microsoft.com/office/drawing/2014/main" id="{1093FE49-E8F6-1A6C-59A8-9890BA17D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2863" y="3933826"/>
            <a:ext cx="1008062" cy="720725"/>
          </a:xfrm>
          <a:prstGeom prst="ellipse">
            <a:avLst/>
          </a:prstGeom>
          <a:gradFill rotWithShape="1">
            <a:gsLst>
              <a:gs pos="0">
                <a:srgbClr val="00B8FF">
                  <a:gamma/>
                  <a:tint val="13725"/>
                  <a:invGamma/>
                </a:srgbClr>
              </a:gs>
              <a:gs pos="100000">
                <a:srgbClr val="00B8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7223" name="Rectangle 7">
            <a:extLst>
              <a:ext uri="{FF2B5EF4-FFF2-40B4-BE49-F238E27FC236}">
                <a16:creationId xmlns:a16="http://schemas.microsoft.com/office/drawing/2014/main" id="{B838ECEA-6343-8758-5035-C813D0CB6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6" y="261939"/>
            <a:ext cx="85693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4572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9144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1371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18288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>
                <a:latin typeface="Tahoma" panose="020B0604030504040204" pitchFamily="34" charset="0"/>
                <a:ea typeface="Tahoma" panose="020B0604030504040204" pitchFamily="34" charset="0"/>
              </a:rPr>
              <a:t>Effect on processing time</a:t>
            </a:r>
          </a:p>
        </p:txBody>
      </p:sp>
      <p:sp>
        <p:nvSpPr>
          <p:cNvPr id="137224" name="Rectangle 8">
            <a:extLst>
              <a:ext uri="{FF2B5EF4-FFF2-40B4-BE49-F238E27FC236}">
                <a16:creationId xmlns:a16="http://schemas.microsoft.com/office/drawing/2014/main" id="{7068E68B-7D5E-C755-28D5-771262A28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239" y="1685925"/>
            <a:ext cx="55050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800"/>
              </a:spcBef>
            </a:pPr>
            <a:r>
              <a:rPr lang="en-US" altLang="en-US" sz="28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For improving K-means algorithm</a:t>
            </a:r>
          </a:p>
        </p:txBody>
      </p:sp>
      <p:sp>
        <p:nvSpPr>
          <p:cNvPr id="137225" name="Line 9">
            <a:extLst>
              <a:ext uri="{FF2B5EF4-FFF2-40B4-BE49-F238E27FC236}">
                <a16:creationId xmlns:a16="http://schemas.microsoft.com/office/drawing/2014/main" id="{7D2C4FF5-70D5-11CC-1DEF-110C6EBA0F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5075" y="3860800"/>
            <a:ext cx="503238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7226" name="Line 10">
            <a:extLst>
              <a:ext uri="{FF2B5EF4-FFF2-40B4-BE49-F238E27FC236}">
                <a16:creationId xmlns:a16="http://schemas.microsoft.com/office/drawing/2014/main" id="{A3D0F953-6B02-DEA8-295F-3BCD014E94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24213" y="4581526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7227" name="Text Box 11">
            <a:extLst>
              <a:ext uri="{FF2B5EF4-FFF2-40B4-BE49-F238E27FC236}">
                <a16:creationId xmlns:a16="http://schemas.microsoft.com/office/drawing/2014/main" id="{45A630E2-8B2B-EAE3-6478-B95A1F9FC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076" y="5527676"/>
            <a:ext cx="143986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6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3.8 %</a:t>
            </a:r>
          </a:p>
        </p:txBody>
      </p:sp>
      <p:sp>
        <p:nvSpPr>
          <p:cNvPr id="137228" name="Line 12">
            <a:extLst>
              <a:ext uri="{FF2B5EF4-FFF2-40B4-BE49-F238E27FC236}">
                <a16:creationId xmlns:a16="http://schemas.microsoft.com/office/drawing/2014/main" id="{42A87B67-6E29-D698-DF87-A31CB2AF6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9263" y="3860800"/>
            <a:ext cx="360362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7229" name="Line 13">
            <a:extLst>
              <a:ext uri="{FF2B5EF4-FFF2-40B4-BE49-F238E27FC236}">
                <a16:creationId xmlns:a16="http://schemas.microsoft.com/office/drawing/2014/main" id="{1848ED7B-2B05-242E-BC25-D4B79FFB56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32501" y="4652964"/>
            <a:ext cx="720725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7230" name="Text Box 14">
            <a:extLst>
              <a:ext uri="{FF2B5EF4-FFF2-40B4-BE49-F238E27FC236}">
                <a16:creationId xmlns:a16="http://schemas.microsoft.com/office/drawing/2014/main" id="{667DA295-2107-A050-F600-DEFAF836B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363" y="5876926"/>
            <a:ext cx="143986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6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1.6 %</a:t>
            </a:r>
          </a:p>
        </p:txBody>
      </p:sp>
      <p:pic>
        <p:nvPicPr>
          <p:cNvPr id="137232" name="Picture 16">
            <a:extLst>
              <a:ext uri="{FF2B5EF4-FFF2-40B4-BE49-F238E27FC236}">
                <a16:creationId xmlns:a16="http://schemas.microsoft.com/office/drawing/2014/main" id="{52887FDE-D32C-B534-400A-70AE04EE83EC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8" r="12898"/>
          <a:stretch>
            <a:fillRect/>
          </a:stretch>
        </p:blipFill>
        <p:spPr>
          <a:xfrm>
            <a:off x="561975" y="2420939"/>
            <a:ext cx="7054850" cy="229552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Rectangle 5">
            <a:extLst>
              <a:ext uri="{FF2B5EF4-FFF2-40B4-BE49-F238E27FC236}">
                <a16:creationId xmlns:a16="http://schemas.microsoft.com/office/drawing/2014/main" id="{57B7E8E2-9942-0084-CA07-9DB10D194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5463" y="188914"/>
            <a:ext cx="8820150" cy="549275"/>
          </a:xfrm>
        </p:spPr>
        <p:txBody>
          <a:bodyPr/>
          <a:lstStyle/>
          <a:p>
            <a:r>
              <a:rPr lang="en-US" altLang="en-US" sz="4000" b="1"/>
              <a:t>Activity of vectors in Random Swap</a:t>
            </a:r>
          </a:p>
        </p:txBody>
      </p:sp>
      <p:graphicFrame>
        <p:nvGraphicFramePr>
          <p:cNvPr id="122888" name="Object 8">
            <a:extLst>
              <a:ext uri="{FF2B5EF4-FFF2-40B4-BE49-F238E27FC236}">
                <a16:creationId xmlns:a16="http://schemas.microsoft.com/office/drawing/2014/main" id="{CD7011F0-1559-A62F-0121-C4DDE1A0C922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776289" y="981075"/>
          <a:ext cx="7921625" cy="595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2109788" imgH="1605677" progId="Word.Document.8">
                  <p:embed/>
                </p:oleObj>
              </mc:Choice>
              <mc:Fallback>
                <p:oleObj name="Document" r:id="rId3" imgW="2109788" imgH="1605677" progId="Word.Document.8">
                  <p:embed/>
                  <p:pic>
                    <p:nvPicPr>
                      <p:cNvPr id="122888" name="Object 8">
                        <a:extLst>
                          <a:ext uri="{FF2B5EF4-FFF2-40B4-BE49-F238E27FC236}">
                            <a16:creationId xmlns:a16="http://schemas.microsoft.com/office/drawing/2014/main" id="{CD7011F0-1559-A62F-0121-C4DDE1A0C9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4485" r="3413"/>
                      <a:stretch>
                        <a:fillRect/>
                      </a:stretch>
                    </p:blipFill>
                    <p:spPr bwMode="auto">
                      <a:xfrm>
                        <a:off x="776289" y="981075"/>
                        <a:ext cx="7921625" cy="595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>
            <a:extLst>
              <a:ext uri="{FF2B5EF4-FFF2-40B4-BE49-F238E27FC236}">
                <a16:creationId xmlns:a16="http://schemas.microsoft.com/office/drawing/2014/main" id="{CB6AFA86-592F-7F7D-9673-D6741CB0D7C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98"/>
          <a:stretch/>
        </p:blipFill>
        <p:spPr>
          <a:xfrm>
            <a:off x="1423989" y="2084389"/>
            <a:ext cx="6661359" cy="20653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195" name="Rectangle 3">
            <a:extLst>
              <a:ext uri="{FF2B5EF4-FFF2-40B4-BE49-F238E27FC236}">
                <a16:creationId xmlns:a16="http://schemas.microsoft.com/office/drawing/2014/main" id="{D719265D-78A5-3710-4EAA-2919E23FC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1" y="188913"/>
            <a:ext cx="8569325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4572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9144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1371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18288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>
                <a:latin typeface="Tahoma" panose="020B0604030504040204" pitchFamily="34" charset="0"/>
                <a:ea typeface="Tahoma" panose="020B0604030504040204" pitchFamily="34" charset="0"/>
              </a:rPr>
              <a:t>Effect on distance calculations</a:t>
            </a:r>
          </a:p>
        </p:txBody>
      </p:sp>
      <p:pic>
        <p:nvPicPr>
          <p:cNvPr id="136196" name="Picture 4">
            <a:extLst>
              <a:ext uri="{FF2B5EF4-FFF2-40B4-BE49-F238E27FC236}">
                <a16:creationId xmlns:a16="http://schemas.microsoft.com/office/drawing/2014/main" id="{E9EE0132-C101-9614-BFC3-AEA1F3B1BBA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27"/>
          <a:stretch/>
        </p:blipFill>
        <p:spPr>
          <a:xfrm>
            <a:off x="1423988" y="4737100"/>
            <a:ext cx="7093408" cy="20764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197" name="Rectangle 5">
            <a:extLst>
              <a:ext uri="{FF2B5EF4-FFF2-40B4-BE49-F238E27FC236}">
                <a16:creationId xmlns:a16="http://schemas.microsoft.com/office/drawing/2014/main" id="{3E30D000-F2E0-F2B9-E281-7BBE203AD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1481139"/>
            <a:ext cx="1742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800"/>
              </a:spcBef>
            </a:pPr>
            <a:r>
              <a:rPr lang="en-US" altLang="en-US" sz="32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K-means</a:t>
            </a:r>
          </a:p>
        </p:txBody>
      </p:sp>
      <p:sp>
        <p:nvSpPr>
          <p:cNvPr id="136198" name="Rectangle 6">
            <a:extLst>
              <a:ext uri="{FF2B5EF4-FFF2-40B4-BE49-F238E27FC236}">
                <a16:creationId xmlns:a16="http://schemas.microsoft.com/office/drawing/2014/main" id="{EBF80955-4D40-A333-CB0F-2FE1EC741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25" y="4144964"/>
            <a:ext cx="65870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800"/>
              </a:spcBef>
            </a:pPr>
            <a:r>
              <a:rPr lang="en-US" altLang="en-US" sz="32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K-means with activity classification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A9FB079-5D53-7DF1-AAAE-30486F96946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76288" y="152400"/>
            <a:ext cx="8389937" cy="876300"/>
          </a:xfrm>
        </p:spPr>
        <p:txBody>
          <a:bodyPr anchorCtr="1"/>
          <a:lstStyle/>
          <a:p>
            <a:pPr defTabSz="457200"/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Goal of k-means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26FC77-FB1D-DC3A-0B61-ADEF71BF3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49388"/>
            <a:ext cx="334803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7034" rIns="0" bIns="0"/>
          <a:lstStyle>
            <a:lvl1pPr marL="334963" indent="-334963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Input </a:t>
            </a:r>
            <a:r>
              <a:rPr lang="en-US" altLang="en-US" i="1">
                <a:latin typeface="Tahoma" panose="020B0604030504040204" pitchFamily="34" charset="0"/>
              </a:rPr>
              <a:t>N</a:t>
            </a:r>
            <a:r>
              <a:rPr lang="en-US" altLang="en-US">
                <a:latin typeface="Tahoma" panose="020B0604030504040204" pitchFamily="34" charset="0"/>
              </a:rPr>
              <a:t> points:</a:t>
            </a:r>
          </a:p>
        </p:txBody>
      </p:sp>
      <p:sp>
        <p:nvSpPr>
          <p:cNvPr id="6148" name="Rectangle 7">
            <a:extLst>
              <a:ext uri="{FF2B5EF4-FFF2-40B4-BE49-F238E27FC236}">
                <a16:creationId xmlns:a16="http://schemas.microsoft.com/office/drawing/2014/main" id="{FE0B2927-67EF-FDA3-E356-526E89248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63" y="2060575"/>
            <a:ext cx="25844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9000"/>
              </a:lnSpc>
              <a:spcBef>
                <a:spcPct val="0"/>
              </a:spcBef>
            </a:pPr>
            <a:r>
              <a:rPr lang="en-US" altLang="en-US" sz="2400">
                <a:latin typeface="Tahoma" panose="020B0604030504040204" pitchFamily="34" charset="0"/>
              </a:rPr>
              <a:t>X={</a:t>
            </a:r>
            <a:r>
              <a:rPr lang="en-US" altLang="en-US" sz="2400" i="1">
                <a:latin typeface="Tahoma" panose="020B0604030504040204" pitchFamily="34" charset="0"/>
              </a:rPr>
              <a:t>x</a:t>
            </a:r>
            <a:r>
              <a:rPr lang="en-US" altLang="en-US" sz="2400" baseline="-25000">
                <a:latin typeface="Tahoma" panose="020B0604030504040204" pitchFamily="34" charset="0"/>
              </a:rPr>
              <a:t>1</a:t>
            </a:r>
            <a:r>
              <a:rPr lang="en-US" altLang="en-US" sz="2400">
                <a:latin typeface="Tahoma" panose="020B0604030504040204" pitchFamily="34" charset="0"/>
              </a:rPr>
              <a:t>, </a:t>
            </a:r>
            <a:r>
              <a:rPr lang="en-US" altLang="en-US" sz="2400" i="1">
                <a:latin typeface="Tahoma" panose="020B0604030504040204" pitchFamily="34" charset="0"/>
              </a:rPr>
              <a:t>x</a:t>
            </a:r>
            <a:r>
              <a:rPr lang="en-US" altLang="en-US" sz="2400" baseline="-25000">
                <a:latin typeface="Tahoma" panose="020B0604030504040204" pitchFamily="34" charset="0"/>
              </a:rPr>
              <a:t>2</a:t>
            </a:r>
            <a:r>
              <a:rPr lang="en-US" altLang="en-US" sz="2400">
                <a:latin typeface="Tahoma" panose="020B0604030504040204" pitchFamily="34" charset="0"/>
              </a:rPr>
              <a:t>, …, </a:t>
            </a:r>
            <a:r>
              <a:rPr lang="en-US" altLang="en-US" sz="2400" i="1">
                <a:latin typeface="Tahoma" panose="020B0604030504040204" pitchFamily="34" charset="0"/>
              </a:rPr>
              <a:t>x</a:t>
            </a:r>
            <a:r>
              <a:rPr lang="en-US" altLang="en-US" sz="2400" i="1" baseline="-25000">
                <a:latin typeface="Tahoma" panose="020B0604030504040204" pitchFamily="34" charset="0"/>
              </a:rPr>
              <a:t>N</a:t>
            </a:r>
            <a:r>
              <a:rPr lang="en-US" altLang="en-US" sz="2400">
                <a:latin typeface="Tahoma" panose="020B0604030504040204" pitchFamily="34" charset="0"/>
              </a:rPr>
              <a:t>}</a:t>
            </a:r>
            <a:r>
              <a:rPr lang="en-US" altLang="en-US" sz="2400" b="1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6149" name="Rectangle 9">
            <a:extLst>
              <a:ext uri="{FF2B5EF4-FFF2-40B4-BE49-F238E27FC236}">
                <a16:creationId xmlns:a16="http://schemas.microsoft.com/office/drawing/2014/main" id="{D89384C6-B06A-B384-415F-C92806DF9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970338"/>
            <a:ext cx="24399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9000"/>
              </a:lnSpc>
              <a:spcBef>
                <a:spcPct val="0"/>
              </a:spcBef>
            </a:pPr>
            <a:r>
              <a:rPr lang="en-US" altLang="en-US" sz="2400">
                <a:latin typeface="Tahoma" panose="020B0604030504040204" pitchFamily="34" charset="0"/>
              </a:rPr>
              <a:t>C={</a:t>
            </a:r>
            <a:r>
              <a:rPr lang="en-US" altLang="en-US" sz="2400" i="1">
                <a:latin typeface="Tahoma" panose="020B0604030504040204" pitchFamily="34" charset="0"/>
              </a:rPr>
              <a:t>c</a:t>
            </a:r>
            <a:r>
              <a:rPr lang="en-US" altLang="en-US" sz="2400" baseline="-25000">
                <a:latin typeface="Tahoma" panose="020B0604030504040204" pitchFamily="34" charset="0"/>
              </a:rPr>
              <a:t>1</a:t>
            </a:r>
            <a:r>
              <a:rPr lang="en-US" altLang="en-US" sz="2400">
                <a:latin typeface="Tahoma" panose="020B0604030504040204" pitchFamily="34" charset="0"/>
              </a:rPr>
              <a:t>,</a:t>
            </a:r>
            <a:r>
              <a:rPr lang="en-US" altLang="en-US" sz="2400" i="1">
                <a:latin typeface="Tahoma" panose="020B0604030504040204" pitchFamily="34" charset="0"/>
              </a:rPr>
              <a:t> c</a:t>
            </a:r>
            <a:r>
              <a:rPr lang="en-US" altLang="en-US" sz="2400" baseline="-25000">
                <a:latin typeface="Tahoma" panose="020B0604030504040204" pitchFamily="34" charset="0"/>
              </a:rPr>
              <a:t>2</a:t>
            </a:r>
            <a:r>
              <a:rPr lang="en-US" altLang="en-US" sz="2400">
                <a:latin typeface="Tahoma" panose="020B0604030504040204" pitchFamily="34" charset="0"/>
              </a:rPr>
              <a:t>, …, </a:t>
            </a:r>
            <a:r>
              <a:rPr lang="en-US" altLang="en-US" sz="2400" i="1">
                <a:latin typeface="Tahoma" panose="020B0604030504040204" pitchFamily="34" charset="0"/>
              </a:rPr>
              <a:t>c</a:t>
            </a:r>
            <a:r>
              <a:rPr lang="en-US" altLang="en-US" sz="2400" i="1" baseline="-25000">
                <a:latin typeface="Tahoma" panose="020B0604030504040204" pitchFamily="34" charset="0"/>
              </a:rPr>
              <a:t>k</a:t>
            </a:r>
            <a:r>
              <a:rPr lang="en-US" altLang="en-US" sz="2400">
                <a:latin typeface="Tahoma" panose="020B0604030504040204" pitchFamily="34" charset="0"/>
              </a:rPr>
              <a:t>}</a:t>
            </a:r>
            <a:endParaRPr lang="en-US" altLang="en-US" sz="2400" b="1">
              <a:latin typeface="Tahoma" panose="020B0604030504040204" pitchFamily="34" charset="0"/>
            </a:endParaRPr>
          </a:p>
        </p:txBody>
      </p:sp>
      <p:sp>
        <p:nvSpPr>
          <p:cNvPr id="6150" name="Rectangle 10">
            <a:extLst>
              <a:ext uri="{FF2B5EF4-FFF2-40B4-BE49-F238E27FC236}">
                <a16:creationId xmlns:a16="http://schemas.microsoft.com/office/drawing/2014/main" id="{C823BCC4-FF00-9725-A0D7-3B4224D3D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3478213"/>
            <a:ext cx="2595562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9000"/>
              </a:lnSpc>
              <a:spcBef>
                <a:spcPct val="0"/>
              </a:spcBef>
            </a:pPr>
            <a:r>
              <a:rPr lang="en-US" altLang="en-US" sz="2400">
                <a:latin typeface="Tahoma" panose="020B0604030504040204" pitchFamily="34" charset="0"/>
              </a:rPr>
              <a:t>P={</a:t>
            </a:r>
            <a:r>
              <a:rPr lang="en-US" altLang="en-US" sz="2400" i="1">
                <a:latin typeface="Tahoma" panose="020B0604030504040204" pitchFamily="34" charset="0"/>
              </a:rPr>
              <a:t>p</a:t>
            </a:r>
            <a:r>
              <a:rPr lang="en-US" altLang="en-US" sz="2400" baseline="-25000">
                <a:latin typeface="Tahoma" panose="020B0604030504040204" pitchFamily="34" charset="0"/>
              </a:rPr>
              <a:t>1</a:t>
            </a:r>
            <a:r>
              <a:rPr lang="en-US" altLang="en-US" sz="2400">
                <a:latin typeface="Tahoma" panose="020B0604030504040204" pitchFamily="34" charset="0"/>
              </a:rPr>
              <a:t>,</a:t>
            </a:r>
            <a:r>
              <a:rPr lang="en-US" altLang="en-US" sz="2400" i="1">
                <a:latin typeface="Tahoma" panose="020B0604030504040204" pitchFamily="34" charset="0"/>
              </a:rPr>
              <a:t> p</a:t>
            </a:r>
            <a:r>
              <a:rPr lang="en-US" altLang="en-US" sz="2400" baseline="-25000">
                <a:latin typeface="Tahoma" panose="020B0604030504040204" pitchFamily="34" charset="0"/>
              </a:rPr>
              <a:t>2</a:t>
            </a:r>
            <a:r>
              <a:rPr lang="en-US" altLang="en-US" sz="2400">
                <a:latin typeface="Tahoma" panose="020B0604030504040204" pitchFamily="34" charset="0"/>
              </a:rPr>
              <a:t>, …, </a:t>
            </a:r>
            <a:r>
              <a:rPr lang="en-US" altLang="en-US" sz="2400" i="1">
                <a:latin typeface="Tahoma" panose="020B0604030504040204" pitchFamily="34" charset="0"/>
              </a:rPr>
              <a:t>p</a:t>
            </a:r>
            <a:r>
              <a:rPr lang="en-US" altLang="en-US" sz="2400" i="1" baseline="-25000">
                <a:latin typeface="Tahoma" panose="020B0604030504040204" pitchFamily="34" charset="0"/>
              </a:rPr>
              <a:t>k</a:t>
            </a:r>
            <a:r>
              <a:rPr lang="en-US" altLang="en-US" sz="2400">
                <a:latin typeface="Tahoma" panose="020B0604030504040204" pitchFamily="34" charset="0"/>
              </a:rPr>
              <a:t>}</a:t>
            </a:r>
            <a:r>
              <a:rPr lang="en-US" altLang="en-US" sz="2400" b="1">
                <a:latin typeface="Tahoma" panose="020B0604030504040204" pitchFamily="34" charset="0"/>
              </a:rPr>
              <a:t> </a:t>
            </a:r>
          </a:p>
        </p:txBody>
      </p:sp>
      <p:graphicFrame>
        <p:nvGraphicFramePr>
          <p:cNvPr id="6151" name="Object 7">
            <a:extLst>
              <a:ext uri="{FF2B5EF4-FFF2-40B4-BE49-F238E27FC236}">
                <a16:creationId xmlns:a16="http://schemas.microsoft.com/office/drawing/2014/main" id="{65A1B804-EB85-86DA-4FEF-79FA9ACB34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6450" y="5373688"/>
          <a:ext cx="28289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7893" imgH="431613" progId="Equation.3">
                  <p:embed/>
                </p:oleObj>
              </mc:Choice>
              <mc:Fallback>
                <p:oleObj name="Equation" r:id="rId2" imgW="1167893" imgH="431613" progId="Equation.3">
                  <p:embed/>
                  <p:pic>
                    <p:nvPicPr>
                      <p:cNvPr id="6151" name="Object 7">
                        <a:extLst>
                          <a:ext uri="{FF2B5EF4-FFF2-40B4-BE49-F238E27FC236}">
                            <a16:creationId xmlns:a16="http://schemas.microsoft.com/office/drawing/2014/main" id="{65A1B804-EB85-86DA-4FEF-79FA9ACB34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5373688"/>
                        <a:ext cx="28289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2" name="Group 8">
            <a:extLst>
              <a:ext uri="{FF2B5EF4-FFF2-40B4-BE49-F238E27FC236}">
                <a16:creationId xmlns:a16="http://schemas.microsoft.com/office/drawing/2014/main" id="{0CC0DA4D-D8A9-E15B-2829-C226FC42F79F}"/>
              </a:ext>
            </a:extLst>
          </p:cNvPr>
          <p:cNvGrpSpPr>
            <a:grpSpLocks/>
          </p:cNvGrpSpPr>
          <p:nvPr/>
        </p:nvGrpSpPr>
        <p:grpSpPr bwMode="auto">
          <a:xfrm>
            <a:off x="4032250" y="3609975"/>
            <a:ext cx="915988" cy="863600"/>
            <a:chOff x="4413" y="1933"/>
            <a:chExt cx="577" cy="544"/>
          </a:xfrm>
        </p:grpSpPr>
        <p:sp>
          <p:nvSpPr>
            <p:cNvPr id="6171" name="Freeform 33">
              <a:extLst>
                <a:ext uri="{FF2B5EF4-FFF2-40B4-BE49-F238E27FC236}">
                  <a16:creationId xmlns:a16="http://schemas.microsoft.com/office/drawing/2014/main" id="{C6D574F9-3A99-C7BD-D823-B0CAB7375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3" y="1933"/>
              <a:ext cx="305" cy="283"/>
            </a:xfrm>
            <a:custGeom>
              <a:avLst/>
              <a:gdLst>
                <a:gd name="T0" fmla="*/ 6 w 305"/>
                <a:gd name="T1" fmla="*/ 160 h 283"/>
                <a:gd name="T2" fmla="*/ 66 w 305"/>
                <a:gd name="T3" fmla="*/ 40 h 283"/>
                <a:gd name="T4" fmla="*/ 138 w 305"/>
                <a:gd name="T5" fmla="*/ 28 h 283"/>
                <a:gd name="T6" fmla="*/ 198 w 305"/>
                <a:gd name="T7" fmla="*/ 22 h 283"/>
                <a:gd name="T8" fmla="*/ 258 w 305"/>
                <a:gd name="T9" fmla="*/ 4 h 283"/>
                <a:gd name="T10" fmla="*/ 354 w 305"/>
                <a:gd name="T11" fmla="*/ 40 h 283"/>
                <a:gd name="T12" fmla="*/ 378 w 305"/>
                <a:gd name="T13" fmla="*/ 172 h 283"/>
                <a:gd name="T14" fmla="*/ 390 w 305"/>
                <a:gd name="T15" fmla="*/ 208 h 283"/>
                <a:gd name="T16" fmla="*/ 384 w 305"/>
                <a:gd name="T17" fmla="*/ 304 h 283"/>
                <a:gd name="T18" fmla="*/ 348 w 305"/>
                <a:gd name="T19" fmla="*/ 328 h 283"/>
                <a:gd name="T20" fmla="*/ 306 w 305"/>
                <a:gd name="T21" fmla="*/ 364 h 283"/>
                <a:gd name="T22" fmla="*/ 270 w 305"/>
                <a:gd name="T23" fmla="*/ 376 h 283"/>
                <a:gd name="T24" fmla="*/ 138 w 305"/>
                <a:gd name="T25" fmla="*/ 382 h 283"/>
                <a:gd name="T26" fmla="*/ 60 w 305"/>
                <a:gd name="T27" fmla="*/ 322 h 283"/>
                <a:gd name="T28" fmla="*/ 0 w 305"/>
                <a:gd name="T29" fmla="*/ 214 h 283"/>
                <a:gd name="T30" fmla="*/ 6 w 305"/>
                <a:gd name="T31" fmla="*/ 160 h 28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05"/>
                <a:gd name="T49" fmla="*/ 0 h 283"/>
                <a:gd name="T50" fmla="*/ 395 w 305"/>
                <a:gd name="T51" fmla="*/ 407 h 28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05" h="283">
                  <a:moveTo>
                    <a:pt x="54" y="108"/>
                  </a:moveTo>
                  <a:cubicBezTo>
                    <a:pt x="63" y="84"/>
                    <a:pt x="48" y="67"/>
                    <a:pt x="54" y="51"/>
                  </a:cubicBezTo>
                  <a:cubicBezTo>
                    <a:pt x="60" y="35"/>
                    <a:pt x="78" y="21"/>
                    <a:pt x="92" y="13"/>
                  </a:cubicBezTo>
                  <a:cubicBezTo>
                    <a:pt x="106" y="5"/>
                    <a:pt x="119" y="0"/>
                    <a:pt x="136" y="1"/>
                  </a:cubicBezTo>
                  <a:cubicBezTo>
                    <a:pt x="153" y="2"/>
                    <a:pt x="184" y="6"/>
                    <a:pt x="196" y="17"/>
                  </a:cubicBezTo>
                  <a:cubicBezTo>
                    <a:pt x="208" y="28"/>
                    <a:pt x="197" y="55"/>
                    <a:pt x="207" y="69"/>
                  </a:cubicBezTo>
                  <a:cubicBezTo>
                    <a:pt x="217" y="83"/>
                    <a:pt x="241" y="90"/>
                    <a:pt x="255" y="102"/>
                  </a:cubicBezTo>
                  <a:cubicBezTo>
                    <a:pt x="269" y="114"/>
                    <a:pt x="285" y="121"/>
                    <a:pt x="291" y="141"/>
                  </a:cubicBezTo>
                  <a:cubicBezTo>
                    <a:pt x="297" y="161"/>
                    <a:pt x="305" y="201"/>
                    <a:pt x="288" y="222"/>
                  </a:cubicBezTo>
                  <a:cubicBezTo>
                    <a:pt x="271" y="243"/>
                    <a:pt x="218" y="257"/>
                    <a:pt x="186" y="266"/>
                  </a:cubicBezTo>
                  <a:cubicBezTo>
                    <a:pt x="154" y="275"/>
                    <a:pt x="124" y="283"/>
                    <a:pt x="96" y="278"/>
                  </a:cubicBezTo>
                  <a:cubicBezTo>
                    <a:pt x="68" y="273"/>
                    <a:pt x="30" y="252"/>
                    <a:pt x="15" y="233"/>
                  </a:cubicBezTo>
                  <a:cubicBezTo>
                    <a:pt x="0" y="214"/>
                    <a:pt x="0" y="185"/>
                    <a:pt x="6" y="164"/>
                  </a:cubicBezTo>
                  <a:lnTo>
                    <a:pt x="54" y="10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72" name="Group 10">
              <a:extLst>
                <a:ext uri="{FF2B5EF4-FFF2-40B4-BE49-F238E27FC236}">
                  <a16:creationId xmlns:a16="http://schemas.microsoft.com/office/drawing/2014/main" id="{473A6DC1-2F9F-2279-21B8-63A496AD53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8" y="1979"/>
              <a:ext cx="476" cy="453"/>
              <a:chOff x="4468" y="1979"/>
              <a:chExt cx="476" cy="453"/>
            </a:xfrm>
          </p:grpSpPr>
          <p:sp>
            <p:nvSpPr>
              <p:cNvPr id="6175" name="Oval 11">
                <a:extLst>
                  <a:ext uri="{FF2B5EF4-FFF2-40B4-BE49-F238E27FC236}">
                    <a16:creationId xmlns:a16="http://schemas.microsoft.com/office/drawing/2014/main" id="{F177F251-C11F-37C0-A456-5DF47EBC2E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3" y="1979"/>
                <a:ext cx="68" cy="6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6176" name="Oval 12">
                <a:extLst>
                  <a:ext uri="{FF2B5EF4-FFF2-40B4-BE49-F238E27FC236}">
                    <a16:creationId xmlns:a16="http://schemas.microsoft.com/office/drawing/2014/main" id="{528498BB-D1FE-74CF-CB7C-861DFCC7DF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8" y="2092"/>
                <a:ext cx="68" cy="6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6177" name="Oval 13">
                <a:extLst>
                  <a:ext uri="{FF2B5EF4-FFF2-40B4-BE49-F238E27FC236}">
                    <a16:creationId xmlns:a16="http://schemas.microsoft.com/office/drawing/2014/main" id="{F0A93EE8-1706-A246-B7D6-730E842F3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4" y="2069"/>
                <a:ext cx="68" cy="6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6178" name="Oval 14">
                <a:extLst>
                  <a:ext uri="{FF2B5EF4-FFF2-40B4-BE49-F238E27FC236}">
                    <a16:creationId xmlns:a16="http://schemas.microsoft.com/office/drawing/2014/main" id="{C451327E-8C95-72B8-6E94-D20DBE044C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3" y="2024"/>
                <a:ext cx="68" cy="6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6179" name="Oval 15">
                <a:extLst>
                  <a:ext uri="{FF2B5EF4-FFF2-40B4-BE49-F238E27FC236}">
                    <a16:creationId xmlns:a16="http://schemas.microsoft.com/office/drawing/2014/main" id="{BA5387D8-0E1B-F3CC-C331-26E16B16D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6" y="2296"/>
                <a:ext cx="68" cy="6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6180" name="Oval 16">
                <a:extLst>
                  <a:ext uri="{FF2B5EF4-FFF2-40B4-BE49-F238E27FC236}">
                    <a16:creationId xmlns:a16="http://schemas.microsoft.com/office/drawing/2014/main" id="{240AF8D1-41A1-8D1C-C190-CDA195CB4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8" y="2364"/>
                <a:ext cx="68" cy="6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6181" name="Oval 17">
                <a:extLst>
                  <a:ext uri="{FF2B5EF4-FFF2-40B4-BE49-F238E27FC236}">
                    <a16:creationId xmlns:a16="http://schemas.microsoft.com/office/drawing/2014/main" id="{89BA30A2-CEAE-5EC9-ED80-F8688EC81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" y="2251"/>
                <a:ext cx="68" cy="6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en-US"/>
              </a:p>
            </p:txBody>
          </p:sp>
        </p:grpSp>
        <p:sp>
          <p:nvSpPr>
            <p:cNvPr id="6173" name="Freeform 33">
              <a:extLst>
                <a:ext uri="{FF2B5EF4-FFF2-40B4-BE49-F238E27FC236}">
                  <a16:creationId xmlns:a16="http://schemas.microsoft.com/office/drawing/2014/main" id="{BE2016F2-9D22-10CE-28EB-E27EA9E5A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" y="2208"/>
              <a:ext cx="420" cy="269"/>
            </a:xfrm>
            <a:custGeom>
              <a:avLst/>
              <a:gdLst>
                <a:gd name="T0" fmla="*/ 6 w 420"/>
                <a:gd name="T1" fmla="*/ 160 h 269"/>
                <a:gd name="T2" fmla="*/ 66 w 420"/>
                <a:gd name="T3" fmla="*/ 40 h 269"/>
                <a:gd name="T4" fmla="*/ 138 w 420"/>
                <a:gd name="T5" fmla="*/ 28 h 269"/>
                <a:gd name="T6" fmla="*/ 198 w 420"/>
                <a:gd name="T7" fmla="*/ 22 h 269"/>
                <a:gd name="T8" fmla="*/ 258 w 420"/>
                <a:gd name="T9" fmla="*/ 4 h 269"/>
                <a:gd name="T10" fmla="*/ 354 w 420"/>
                <a:gd name="T11" fmla="*/ 40 h 269"/>
                <a:gd name="T12" fmla="*/ 378 w 420"/>
                <a:gd name="T13" fmla="*/ 172 h 269"/>
                <a:gd name="T14" fmla="*/ 390 w 420"/>
                <a:gd name="T15" fmla="*/ 208 h 269"/>
                <a:gd name="T16" fmla="*/ 384 w 420"/>
                <a:gd name="T17" fmla="*/ 304 h 269"/>
                <a:gd name="T18" fmla="*/ 348 w 420"/>
                <a:gd name="T19" fmla="*/ 328 h 269"/>
                <a:gd name="T20" fmla="*/ 306 w 420"/>
                <a:gd name="T21" fmla="*/ 364 h 269"/>
                <a:gd name="T22" fmla="*/ 270 w 420"/>
                <a:gd name="T23" fmla="*/ 376 h 269"/>
                <a:gd name="T24" fmla="*/ 138 w 420"/>
                <a:gd name="T25" fmla="*/ 382 h 269"/>
                <a:gd name="T26" fmla="*/ 60 w 420"/>
                <a:gd name="T27" fmla="*/ 322 h 269"/>
                <a:gd name="T28" fmla="*/ 0 w 420"/>
                <a:gd name="T29" fmla="*/ 214 h 269"/>
                <a:gd name="T30" fmla="*/ 6 w 420"/>
                <a:gd name="T31" fmla="*/ 160 h 2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20"/>
                <a:gd name="T49" fmla="*/ 0 h 269"/>
                <a:gd name="T50" fmla="*/ 395 w 420"/>
                <a:gd name="T51" fmla="*/ 407 h 2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20" h="269">
                  <a:moveTo>
                    <a:pt x="11" y="151"/>
                  </a:moveTo>
                  <a:cubicBezTo>
                    <a:pt x="0" y="133"/>
                    <a:pt x="5" y="110"/>
                    <a:pt x="11" y="94"/>
                  </a:cubicBezTo>
                  <a:cubicBezTo>
                    <a:pt x="17" y="78"/>
                    <a:pt x="31" y="64"/>
                    <a:pt x="49" y="56"/>
                  </a:cubicBezTo>
                  <a:cubicBezTo>
                    <a:pt x="67" y="48"/>
                    <a:pt x="95" y="47"/>
                    <a:pt x="119" y="48"/>
                  </a:cubicBezTo>
                  <a:cubicBezTo>
                    <a:pt x="143" y="49"/>
                    <a:pt x="170" y="65"/>
                    <a:pt x="194" y="63"/>
                  </a:cubicBezTo>
                  <a:cubicBezTo>
                    <a:pt x="218" y="61"/>
                    <a:pt x="237" y="45"/>
                    <a:pt x="263" y="36"/>
                  </a:cubicBezTo>
                  <a:cubicBezTo>
                    <a:pt x="289" y="27"/>
                    <a:pt x="327" y="0"/>
                    <a:pt x="353" y="6"/>
                  </a:cubicBezTo>
                  <a:cubicBezTo>
                    <a:pt x="379" y="12"/>
                    <a:pt x="420" y="37"/>
                    <a:pt x="419" y="75"/>
                  </a:cubicBezTo>
                  <a:cubicBezTo>
                    <a:pt x="418" y="113"/>
                    <a:pt x="376" y="205"/>
                    <a:pt x="347" y="237"/>
                  </a:cubicBezTo>
                  <a:cubicBezTo>
                    <a:pt x="318" y="269"/>
                    <a:pt x="276" y="268"/>
                    <a:pt x="245" y="265"/>
                  </a:cubicBezTo>
                  <a:cubicBezTo>
                    <a:pt x="214" y="262"/>
                    <a:pt x="188" y="226"/>
                    <a:pt x="161" y="216"/>
                  </a:cubicBezTo>
                  <a:cubicBezTo>
                    <a:pt x="134" y="206"/>
                    <a:pt x="105" y="215"/>
                    <a:pt x="80" y="204"/>
                  </a:cubicBezTo>
                  <a:cubicBezTo>
                    <a:pt x="55" y="193"/>
                    <a:pt x="22" y="169"/>
                    <a:pt x="11" y="151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33">
              <a:extLst>
                <a:ext uri="{FF2B5EF4-FFF2-40B4-BE49-F238E27FC236}">
                  <a16:creationId xmlns:a16="http://schemas.microsoft.com/office/drawing/2014/main" id="{B508DD39-0348-6479-D66B-9E3B90A43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5" y="1948"/>
              <a:ext cx="191" cy="214"/>
            </a:xfrm>
            <a:custGeom>
              <a:avLst/>
              <a:gdLst>
                <a:gd name="T0" fmla="*/ 6 w 191"/>
                <a:gd name="T1" fmla="*/ 160 h 214"/>
                <a:gd name="T2" fmla="*/ 66 w 191"/>
                <a:gd name="T3" fmla="*/ 40 h 214"/>
                <a:gd name="T4" fmla="*/ 138 w 191"/>
                <a:gd name="T5" fmla="*/ 28 h 214"/>
                <a:gd name="T6" fmla="*/ 198 w 191"/>
                <a:gd name="T7" fmla="*/ 22 h 214"/>
                <a:gd name="T8" fmla="*/ 258 w 191"/>
                <a:gd name="T9" fmla="*/ 4 h 214"/>
                <a:gd name="T10" fmla="*/ 354 w 191"/>
                <a:gd name="T11" fmla="*/ 40 h 214"/>
                <a:gd name="T12" fmla="*/ 378 w 191"/>
                <a:gd name="T13" fmla="*/ 172 h 214"/>
                <a:gd name="T14" fmla="*/ 390 w 191"/>
                <a:gd name="T15" fmla="*/ 208 h 214"/>
                <a:gd name="T16" fmla="*/ 384 w 191"/>
                <a:gd name="T17" fmla="*/ 304 h 214"/>
                <a:gd name="T18" fmla="*/ 348 w 191"/>
                <a:gd name="T19" fmla="*/ 328 h 214"/>
                <a:gd name="T20" fmla="*/ 306 w 191"/>
                <a:gd name="T21" fmla="*/ 364 h 214"/>
                <a:gd name="T22" fmla="*/ 270 w 191"/>
                <a:gd name="T23" fmla="*/ 376 h 214"/>
                <a:gd name="T24" fmla="*/ 138 w 191"/>
                <a:gd name="T25" fmla="*/ 382 h 214"/>
                <a:gd name="T26" fmla="*/ 60 w 191"/>
                <a:gd name="T27" fmla="*/ 322 h 214"/>
                <a:gd name="T28" fmla="*/ 0 w 191"/>
                <a:gd name="T29" fmla="*/ 214 h 214"/>
                <a:gd name="T30" fmla="*/ 6 w 191"/>
                <a:gd name="T31" fmla="*/ 160 h 2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1"/>
                <a:gd name="T49" fmla="*/ 0 h 214"/>
                <a:gd name="T50" fmla="*/ 395 w 191"/>
                <a:gd name="T51" fmla="*/ 407 h 2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1" h="214">
                  <a:moveTo>
                    <a:pt x="14" y="56"/>
                  </a:moveTo>
                  <a:cubicBezTo>
                    <a:pt x="24" y="28"/>
                    <a:pt x="60" y="6"/>
                    <a:pt x="82" y="3"/>
                  </a:cubicBezTo>
                  <a:cubicBezTo>
                    <a:pt x="104" y="0"/>
                    <a:pt x="131" y="17"/>
                    <a:pt x="149" y="35"/>
                  </a:cubicBezTo>
                  <a:cubicBezTo>
                    <a:pt x="167" y="53"/>
                    <a:pt x="191" y="85"/>
                    <a:pt x="188" y="113"/>
                  </a:cubicBezTo>
                  <a:cubicBezTo>
                    <a:pt x="185" y="141"/>
                    <a:pt x="161" y="196"/>
                    <a:pt x="133" y="205"/>
                  </a:cubicBezTo>
                  <a:cubicBezTo>
                    <a:pt x="105" y="214"/>
                    <a:pt x="40" y="195"/>
                    <a:pt x="20" y="170"/>
                  </a:cubicBezTo>
                  <a:cubicBezTo>
                    <a:pt x="0" y="145"/>
                    <a:pt x="4" y="84"/>
                    <a:pt x="14" y="56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3" name="Group 20">
            <a:extLst>
              <a:ext uri="{FF2B5EF4-FFF2-40B4-BE49-F238E27FC236}">
                <a16:creationId xmlns:a16="http://schemas.microsoft.com/office/drawing/2014/main" id="{1F48954E-7E12-6180-5C42-BA9BC1DE48E8}"/>
              </a:ext>
            </a:extLst>
          </p:cNvPr>
          <p:cNvGrpSpPr>
            <a:grpSpLocks/>
          </p:cNvGrpSpPr>
          <p:nvPr/>
        </p:nvGrpSpPr>
        <p:grpSpPr bwMode="auto">
          <a:xfrm>
            <a:off x="4032250" y="1700213"/>
            <a:ext cx="755650" cy="719137"/>
            <a:chOff x="4468" y="1979"/>
            <a:chExt cx="476" cy="453"/>
          </a:xfrm>
        </p:grpSpPr>
        <p:sp>
          <p:nvSpPr>
            <p:cNvPr id="6164" name="Oval 21">
              <a:extLst>
                <a:ext uri="{FF2B5EF4-FFF2-40B4-BE49-F238E27FC236}">
                  <a16:creationId xmlns:a16="http://schemas.microsoft.com/office/drawing/2014/main" id="{541BBEE9-CB44-A2EB-15A8-6428C5B4B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1979"/>
              <a:ext cx="68" cy="6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6165" name="Oval 22">
              <a:extLst>
                <a:ext uri="{FF2B5EF4-FFF2-40B4-BE49-F238E27FC236}">
                  <a16:creationId xmlns:a16="http://schemas.microsoft.com/office/drawing/2014/main" id="{CBEA56A4-6824-4B24-FEA7-1624BFB91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2092"/>
              <a:ext cx="68" cy="6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6166" name="Oval 23">
              <a:extLst>
                <a:ext uri="{FF2B5EF4-FFF2-40B4-BE49-F238E27FC236}">
                  <a16:creationId xmlns:a16="http://schemas.microsoft.com/office/drawing/2014/main" id="{8B7A702A-E7D9-6501-CD10-2B4BC411D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2069"/>
              <a:ext cx="68" cy="6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6167" name="Oval 24">
              <a:extLst>
                <a:ext uri="{FF2B5EF4-FFF2-40B4-BE49-F238E27FC236}">
                  <a16:creationId xmlns:a16="http://schemas.microsoft.com/office/drawing/2014/main" id="{454E11A2-DA72-956D-BEE0-0D1EC40EE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3" y="2024"/>
              <a:ext cx="68" cy="6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6168" name="Oval 25">
              <a:extLst>
                <a:ext uri="{FF2B5EF4-FFF2-40B4-BE49-F238E27FC236}">
                  <a16:creationId xmlns:a16="http://schemas.microsoft.com/office/drawing/2014/main" id="{08755C60-03D5-E67A-2693-BA67EB8EF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6" y="2296"/>
              <a:ext cx="68" cy="6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6169" name="Oval 26">
              <a:extLst>
                <a:ext uri="{FF2B5EF4-FFF2-40B4-BE49-F238E27FC236}">
                  <a16:creationId xmlns:a16="http://schemas.microsoft.com/office/drawing/2014/main" id="{95211F90-A46B-D033-E21C-706E3DBA9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8" y="2364"/>
              <a:ext cx="68" cy="6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6170" name="Oval 27">
              <a:extLst>
                <a:ext uri="{FF2B5EF4-FFF2-40B4-BE49-F238E27FC236}">
                  <a16:creationId xmlns:a16="http://schemas.microsoft.com/office/drawing/2014/main" id="{A62AD468-AD7A-7EDF-ACA9-88110E85F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" y="2251"/>
              <a:ext cx="68" cy="6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/>
            </a:p>
          </p:txBody>
        </p:sp>
      </p:grpSp>
      <p:grpSp>
        <p:nvGrpSpPr>
          <p:cNvPr id="6154" name="Group 28">
            <a:extLst>
              <a:ext uri="{FF2B5EF4-FFF2-40B4-BE49-F238E27FC236}">
                <a16:creationId xmlns:a16="http://schemas.microsoft.com/office/drawing/2014/main" id="{573E5E72-F3D9-492C-0A85-E36929B0430D}"/>
              </a:ext>
            </a:extLst>
          </p:cNvPr>
          <p:cNvGrpSpPr>
            <a:grpSpLocks/>
          </p:cNvGrpSpPr>
          <p:nvPr/>
        </p:nvGrpSpPr>
        <p:grpSpPr bwMode="auto">
          <a:xfrm>
            <a:off x="5472113" y="3644900"/>
            <a:ext cx="915987" cy="863600"/>
            <a:chOff x="4422" y="3272"/>
            <a:chExt cx="577" cy="544"/>
          </a:xfrm>
        </p:grpSpPr>
        <p:sp>
          <p:nvSpPr>
            <p:cNvPr id="6158" name="Freeform 33">
              <a:extLst>
                <a:ext uri="{FF2B5EF4-FFF2-40B4-BE49-F238E27FC236}">
                  <a16:creationId xmlns:a16="http://schemas.microsoft.com/office/drawing/2014/main" id="{8E3835B6-C3D1-5EAF-2B03-9A115B54B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2" y="3272"/>
              <a:ext cx="305" cy="283"/>
            </a:xfrm>
            <a:custGeom>
              <a:avLst/>
              <a:gdLst>
                <a:gd name="T0" fmla="*/ 6 w 305"/>
                <a:gd name="T1" fmla="*/ 160 h 283"/>
                <a:gd name="T2" fmla="*/ 66 w 305"/>
                <a:gd name="T3" fmla="*/ 40 h 283"/>
                <a:gd name="T4" fmla="*/ 138 w 305"/>
                <a:gd name="T5" fmla="*/ 28 h 283"/>
                <a:gd name="T6" fmla="*/ 198 w 305"/>
                <a:gd name="T7" fmla="*/ 22 h 283"/>
                <a:gd name="T8" fmla="*/ 258 w 305"/>
                <a:gd name="T9" fmla="*/ 4 h 283"/>
                <a:gd name="T10" fmla="*/ 354 w 305"/>
                <a:gd name="T11" fmla="*/ 40 h 283"/>
                <a:gd name="T12" fmla="*/ 378 w 305"/>
                <a:gd name="T13" fmla="*/ 172 h 283"/>
                <a:gd name="T14" fmla="*/ 390 w 305"/>
                <a:gd name="T15" fmla="*/ 208 h 283"/>
                <a:gd name="T16" fmla="*/ 384 w 305"/>
                <a:gd name="T17" fmla="*/ 304 h 283"/>
                <a:gd name="T18" fmla="*/ 348 w 305"/>
                <a:gd name="T19" fmla="*/ 328 h 283"/>
                <a:gd name="T20" fmla="*/ 306 w 305"/>
                <a:gd name="T21" fmla="*/ 364 h 283"/>
                <a:gd name="T22" fmla="*/ 270 w 305"/>
                <a:gd name="T23" fmla="*/ 376 h 283"/>
                <a:gd name="T24" fmla="*/ 138 w 305"/>
                <a:gd name="T25" fmla="*/ 382 h 283"/>
                <a:gd name="T26" fmla="*/ 60 w 305"/>
                <a:gd name="T27" fmla="*/ 322 h 283"/>
                <a:gd name="T28" fmla="*/ 0 w 305"/>
                <a:gd name="T29" fmla="*/ 214 h 283"/>
                <a:gd name="T30" fmla="*/ 6 w 305"/>
                <a:gd name="T31" fmla="*/ 160 h 28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05"/>
                <a:gd name="T49" fmla="*/ 0 h 283"/>
                <a:gd name="T50" fmla="*/ 395 w 305"/>
                <a:gd name="T51" fmla="*/ 407 h 28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05" h="283">
                  <a:moveTo>
                    <a:pt x="54" y="108"/>
                  </a:moveTo>
                  <a:cubicBezTo>
                    <a:pt x="63" y="84"/>
                    <a:pt x="48" y="67"/>
                    <a:pt x="54" y="51"/>
                  </a:cubicBezTo>
                  <a:cubicBezTo>
                    <a:pt x="60" y="35"/>
                    <a:pt x="78" y="21"/>
                    <a:pt x="92" y="13"/>
                  </a:cubicBezTo>
                  <a:cubicBezTo>
                    <a:pt x="106" y="5"/>
                    <a:pt x="119" y="0"/>
                    <a:pt x="136" y="1"/>
                  </a:cubicBezTo>
                  <a:cubicBezTo>
                    <a:pt x="153" y="2"/>
                    <a:pt x="184" y="6"/>
                    <a:pt x="196" y="17"/>
                  </a:cubicBezTo>
                  <a:cubicBezTo>
                    <a:pt x="208" y="28"/>
                    <a:pt x="197" y="55"/>
                    <a:pt x="207" y="69"/>
                  </a:cubicBezTo>
                  <a:cubicBezTo>
                    <a:pt x="217" y="83"/>
                    <a:pt x="241" y="90"/>
                    <a:pt x="255" y="102"/>
                  </a:cubicBezTo>
                  <a:cubicBezTo>
                    <a:pt x="269" y="114"/>
                    <a:pt x="285" y="121"/>
                    <a:pt x="291" y="141"/>
                  </a:cubicBezTo>
                  <a:cubicBezTo>
                    <a:pt x="297" y="161"/>
                    <a:pt x="305" y="201"/>
                    <a:pt x="288" y="222"/>
                  </a:cubicBezTo>
                  <a:cubicBezTo>
                    <a:pt x="271" y="243"/>
                    <a:pt x="218" y="257"/>
                    <a:pt x="186" y="266"/>
                  </a:cubicBezTo>
                  <a:cubicBezTo>
                    <a:pt x="154" y="275"/>
                    <a:pt x="124" y="283"/>
                    <a:pt x="96" y="278"/>
                  </a:cubicBezTo>
                  <a:cubicBezTo>
                    <a:pt x="68" y="273"/>
                    <a:pt x="30" y="252"/>
                    <a:pt x="15" y="233"/>
                  </a:cubicBezTo>
                  <a:cubicBezTo>
                    <a:pt x="0" y="214"/>
                    <a:pt x="0" y="185"/>
                    <a:pt x="6" y="164"/>
                  </a:cubicBezTo>
                  <a:lnTo>
                    <a:pt x="54" y="10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33">
              <a:extLst>
                <a:ext uri="{FF2B5EF4-FFF2-40B4-BE49-F238E27FC236}">
                  <a16:creationId xmlns:a16="http://schemas.microsoft.com/office/drawing/2014/main" id="{EFFAFE80-0F3B-C900-DD7F-2B106B489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9" y="3547"/>
              <a:ext cx="420" cy="269"/>
            </a:xfrm>
            <a:custGeom>
              <a:avLst/>
              <a:gdLst>
                <a:gd name="T0" fmla="*/ 6 w 420"/>
                <a:gd name="T1" fmla="*/ 160 h 269"/>
                <a:gd name="T2" fmla="*/ 66 w 420"/>
                <a:gd name="T3" fmla="*/ 40 h 269"/>
                <a:gd name="T4" fmla="*/ 138 w 420"/>
                <a:gd name="T5" fmla="*/ 28 h 269"/>
                <a:gd name="T6" fmla="*/ 198 w 420"/>
                <a:gd name="T7" fmla="*/ 22 h 269"/>
                <a:gd name="T8" fmla="*/ 258 w 420"/>
                <a:gd name="T9" fmla="*/ 4 h 269"/>
                <a:gd name="T10" fmla="*/ 354 w 420"/>
                <a:gd name="T11" fmla="*/ 40 h 269"/>
                <a:gd name="T12" fmla="*/ 378 w 420"/>
                <a:gd name="T13" fmla="*/ 172 h 269"/>
                <a:gd name="T14" fmla="*/ 390 w 420"/>
                <a:gd name="T15" fmla="*/ 208 h 269"/>
                <a:gd name="T16" fmla="*/ 384 w 420"/>
                <a:gd name="T17" fmla="*/ 304 h 269"/>
                <a:gd name="T18" fmla="*/ 348 w 420"/>
                <a:gd name="T19" fmla="*/ 328 h 269"/>
                <a:gd name="T20" fmla="*/ 306 w 420"/>
                <a:gd name="T21" fmla="*/ 364 h 269"/>
                <a:gd name="T22" fmla="*/ 270 w 420"/>
                <a:gd name="T23" fmla="*/ 376 h 269"/>
                <a:gd name="T24" fmla="*/ 138 w 420"/>
                <a:gd name="T25" fmla="*/ 382 h 269"/>
                <a:gd name="T26" fmla="*/ 60 w 420"/>
                <a:gd name="T27" fmla="*/ 322 h 269"/>
                <a:gd name="T28" fmla="*/ 0 w 420"/>
                <a:gd name="T29" fmla="*/ 214 h 269"/>
                <a:gd name="T30" fmla="*/ 6 w 420"/>
                <a:gd name="T31" fmla="*/ 160 h 2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20"/>
                <a:gd name="T49" fmla="*/ 0 h 269"/>
                <a:gd name="T50" fmla="*/ 395 w 420"/>
                <a:gd name="T51" fmla="*/ 407 h 2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20" h="269">
                  <a:moveTo>
                    <a:pt x="11" y="151"/>
                  </a:moveTo>
                  <a:cubicBezTo>
                    <a:pt x="0" y="133"/>
                    <a:pt x="5" y="110"/>
                    <a:pt x="11" y="94"/>
                  </a:cubicBezTo>
                  <a:cubicBezTo>
                    <a:pt x="17" y="78"/>
                    <a:pt x="31" y="64"/>
                    <a:pt x="49" y="56"/>
                  </a:cubicBezTo>
                  <a:cubicBezTo>
                    <a:pt x="67" y="48"/>
                    <a:pt x="95" y="47"/>
                    <a:pt x="119" y="48"/>
                  </a:cubicBezTo>
                  <a:cubicBezTo>
                    <a:pt x="143" y="49"/>
                    <a:pt x="170" y="65"/>
                    <a:pt x="194" y="63"/>
                  </a:cubicBezTo>
                  <a:cubicBezTo>
                    <a:pt x="218" y="61"/>
                    <a:pt x="237" y="45"/>
                    <a:pt x="263" y="36"/>
                  </a:cubicBezTo>
                  <a:cubicBezTo>
                    <a:pt x="289" y="27"/>
                    <a:pt x="327" y="0"/>
                    <a:pt x="353" y="6"/>
                  </a:cubicBezTo>
                  <a:cubicBezTo>
                    <a:pt x="379" y="12"/>
                    <a:pt x="420" y="37"/>
                    <a:pt x="419" y="75"/>
                  </a:cubicBezTo>
                  <a:cubicBezTo>
                    <a:pt x="418" y="113"/>
                    <a:pt x="376" y="205"/>
                    <a:pt x="347" y="237"/>
                  </a:cubicBezTo>
                  <a:cubicBezTo>
                    <a:pt x="318" y="269"/>
                    <a:pt x="276" y="268"/>
                    <a:pt x="245" y="265"/>
                  </a:cubicBezTo>
                  <a:cubicBezTo>
                    <a:pt x="214" y="262"/>
                    <a:pt x="188" y="226"/>
                    <a:pt x="161" y="216"/>
                  </a:cubicBezTo>
                  <a:cubicBezTo>
                    <a:pt x="134" y="206"/>
                    <a:pt x="105" y="215"/>
                    <a:pt x="80" y="204"/>
                  </a:cubicBezTo>
                  <a:cubicBezTo>
                    <a:pt x="55" y="193"/>
                    <a:pt x="22" y="169"/>
                    <a:pt x="11" y="151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33">
              <a:extLst>
                <a:ext uri="{FF2B5EF4-FFF2-40B4-BE49-F238E27FC236}">
                  <a16:creationId xmlns:a16="http://schemas.microsoft.com/office/drawing/2014/main" id="{E111AAD5-59FC-D166-8A2D-AFFEEB15E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" y="3294"/>
              <a:ext cx="191" cy="214"/>
            </a:xfrm>
            <a:custGeom>
              <a:avLst/>
              <a:gdLst>
                <a:gd name="T0" fmla="*/ 6 w 191"/>
                <a:gd name="T1" fmla="*/ 160 h 214"/>
                <a:gd name="T2" fmla="*/ 66 w 191"/>
                <a:gd name="T3" fmla="*/ 40 h 214"/>
                <a:gd name="T4" fmla="*/ 138 w 191"/>
                <a:gd name="T5" fmla="*/ 28 h 214"/>
                <a:gd name="T6" fmla="*/ 198 w 191"/>
                <a:gd name="T7" fmla="*/ 22 h 214"/>
                <a:gd name="T8" fmla="*/ 258 w 191"/>
                <a:gd name="T9" fmla="*/ 4 h 214"/>
                <a:gd name="T10" fmla="*/ 354 w 191"/>
                <a:gd name="T11" fmla="*/ 40 h 214"/>
                <a:gd name="T12" fmla="*/ 378 w 191"/>
                <a:gd name="T13" fmla="*/ 172 h 214"/>
                <a:gd name="T14" fmla="*/ 390 w 191"/>
                <a:gd name="T15" fmla="*/ 208 h 214"/>
                <a:gd name="T16" fmla="*/ 384 w 191"/>
                <a:gd name="T17" fmla="*/ 304 h 214"/>
                <a:gd name="T18" fmla="*/ 348 w 191"/>
                <a:gd name="T19" fmla="*/ 328 h 214"/>
                <a:gd name="T20" fmla="*/ 306 w 191"/>
                <a:gd name="T21" fmla="*/ 364 h 214"/>
                <a:gd name="T22" fmla="*/ 270 w 191"/>
                <a:gd name="T23" fmla="*/ 376 h 214"/>
                <a:gd name="T24" fmla="*/ 138 w 191"/>
                <a:gd name="T25" fmla="*/ 382 h 214"/>
                <a:gd name="T26" fmla="*/ 60 w 191"/>
                <a:gd name="T27" fmla="*/ 322 h 214"/>
                <a:gd name="T28" fmla="*/ 0 w 191"/>
                <a:gd name="T29" fmla="*/ 214 h 214"/>
                <a:gd name="T30" fmla="*/ 6 w 191"/>
                <a:gd name="T31" fmla="*/ 160 h 2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1"/>
                <a:gd name="T49" fmla="*/ 0 h 214"/>
                <a:gd name="T50" fmla="*/ 395 w 191"/>
                <a:gd name="T51" fmla="*/ 407 h 2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1" h="214">
                  <a:moveTo>
                    <a:pt x="14" y="56"/>
                  </a:moveTo>
                  <a:cubicBezTo>
                    <a:pt x="24" y="28"/>
                    <a:pt x="60" y="6"/>
                    <a:pt x="82" y="3"/>
                  </a:cubicBezTo>
                  <a:cubicBezTo>
                    <a:pt x="104" y="0"/>
                    <a:pt x="131" y="17"/>
                    <a:pt x="149" y="35"/>
                  </a:cubicBezTo>
                  <a:cubicBezTo>
                    <a:pt x="167" y="53"/>
                    <a:pt x="191" y="85"/>
                    <a:pt x="188" y="113"/>
                  </a:cubicBezTo>
                  <a:cubicBezTo>
                    <a:pt x="185" y="141"/>
                    <a:pt x="161" y="196"/>
                    <a:pt x="133" y="205"/>
                  </a:cubicBezTo>
                  <a:cubicBezTo>
                    <a:pt x="105" y="214"/>
                    <a:pt x="40" y="195"/>
                    <a:pt x="20" y="170"/>
                  </a:cubicBezTo>
                  <a:cubicBezTo>
                    <a:pt x="0" y="145"/>
                    <a:pt x="4" y="84"/>
                    <a:pt x="14" y="56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Oval 32">
              <a:extLst>
                <a:ext uri="{FF2B5EF4-FFF2-40B4-BE49-F238E27FC236}">
                  <a16:creationId xmlns:a16="http://schemas.microsoft.com/office/drawing/2014/main" id="{19876BC7-EAD3-8F5D-70E1-EE559E624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0" y="3339"/>
              <a:ext cx="113" cy="113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6162" name="Oval 33">
              <a:extLst>
                <a:ext uri="{FF2B5EF4-FFF2-40B4-BE49-F238E27FC236}">
                  <a16:creationId xmlns:a16="http://schemas.microsoft.com/office/drawing/2014/main" id="{30F33179-B753-17BD-ED37-9C75B4A85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3362"/>
              <a:ext cx="113" cy="113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6163" name="Oval 34">
              <a:extLst>
                <a:ext uri="{FF2B5EF4-FFF2-40B4-BE49-F238E27FC236}">
                  <a16:creationId xmlns:a16="http://schemas.microsoft.com/office/drawing/2014/main" id="{10C3D435-488A-735A-B780-485EF7039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3" y="3634"/>
              <a:ext cx="113" cy="113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/>
            </a:p>
          </p:txBody>
        </p:sp>
      </p:grpSp>
      <p:sp>
        <p:nvSpPr>
          <p:cNvPr id="6155" name="Rectangle 35">
            <a:extLst>
              <a:ext uri="{FF2B5EF4-FFF2-40B4-BE49-F238E27FC236}">
                <a16:creationId xmlns:a16="http://schemas.microsoft.com/office/drawing/2014/main" id="{518E4363-AC08-8B4F-AC4D-47984745B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886325"/>
            <a:ext cx="339725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34963" indent="-334963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  <a:latin typeface="Tahoma" panose="020B0604030504040204" pitchFamily="34" charset="0"/>
              </a:rPr>
              <a:t>Objective function:</a:t>
            </a:r>
          </a:p>
        </p:txBody>
      </p:sp>
      <p:sp>
        <p:nvSpPr>
          <p:cNvPr id="6156" name="Rectangle 35">
            <a:extLst>
              <a:ext uri="{FF2B5EF4-FFF2-40B4-BE49-F238E27FC236}">
                <a16:creationId xmlns:a16="http://schemas.microsoft.com/office/drawing/2014/main" id="{96D95C54-C681-C354-B7CA-A424257F4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925763"/>
            <a:ext cx="58848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34963" indent="-334963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  <a:latin typeface="Tahoma" panose="020B0604030504040204" pitchFamily="34" charset="0"/>
              </a:rPr>
              <a:t>Output partition and </a:t>
            </a:r>
            <a:r>
              <a:rPr lang="en-US" altLang="en-US" sz="3200" i="1">
                <a:solidFill>
                  <a:schemeClr val="tx1"/>
                </a:solidFill>
                <a:latin typeface="Tahoma" panose="020B0604030504040204" pitchFamily="34" charset="0"/>
              </a:rPr>
              <a:t>k</a:t>
            </a:r>
            <a:r>
              <a:rPr lang="en-US" altLang="en-US" sz="3200">
                <a:solidFill>
                  <a:schemeClr val="tx1"/>
                </a:solidFill>
                <a:latin typeface="Tahoma" panose="020B0604030504040204" pitchFamily="34" charset="0"/>
              </a:rPr>
              <a:t> centroids:</a:t>
            </a:r>
          </a:p>
        </p:txBody>
      </p:sp>
      <p:sp>
        <p:nvSpPr>
          <p:cNvPr id="6157" name="Rectangle 7">
            <a:extLst>
              <a:ext uri="{FF2B5EF4-FFF2-40B4-BE49-F238E27FC236}">
                <a16:creationId xmlns:a16="http://schemas.microsoft.com/office/drawing/2014/main" id="{BB150D8E-F557-7B53-5355-4C6EB6BC6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538" y="6345238"/>
            <a:ext cx="355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altLang="zh-CN" sz="2000" b="1">
                <a:solidFill>
                  <a:schemeClr val="bg2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SSE</a:t>
            </a:r>
            <a:r>
              <a:rPr lang="en-GB" altLang="zh-CN" sz="2000">
                <a:solidFill>
                  <a:schemeClr val="bg2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 = </a:t>
            </a:r>
            <a:r>
              <a:rPr lang="en-GB" altLang="zh-CN" sz="2000" b="1">
                <a:solidFill>
                  <a:schemeClr val="bg2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s</a:t>
            </a:r>
            <a:r>
              <a:rPr lang="en-GB" altLang="zh-CN" sz="2000">
                <a:solidFill>
                  <a:schemeClr val="bg2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um-of-</a:t>
            </a:r>
            <a:r>
              <a:rPr lang="en-GB" altLang="zh-CN" sz="2000" b="1">
                <a:solidFill>
                  <a:schemeClr val="bg2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s</a:t>
            </a:r>
            <a:r>
              <a:rPr lang="en-GB" altLang="zh-CN" sz="2000">
                <a:solidFill>
                  <a:schemeClr val="bg2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quared </a:t>
            </a:r>
            <a:r>
              <a:rPr lang="en-GB" altLang="zh-CN" sz="2000" b="1">
                <a:solidFill>
                  <a:schemeClr val="bg2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e</a:t>
            </a:r>
            <a:r>
              <a:rPr lang="en-GB" altLang="zh-CN" sz="2000">
                <a:solidFill>
                  <a:schemeClr val="bg2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rrors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34" name="Oval 18">
            <a:extLst>
              <a:ext uri="{FF2B5EF4-FFF2-40B4-BE49-F238E27FC236}">
                <a16:creationId xmlns:a16="http://schemas.microsoft.com/office/drawing/2014/main" id="{E7411514-EB9B-A399-0364-9BDA4532F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476" y="3932239"/>
            <a:ext cx="1008063" cy="720725"/>
          </a:xfrm>
          <a:prstGeom prst="ellipse">
            <a:avLst/>
          </a:prstGeom>
          <a:gradFill rotWithShape="1">
            <a:gsLst>
              <a:gs pos="0">
                <a:srgbClr val="00B8FF">
                  <a:gamma/>
                  <a:tint val="13725"/>
                  <a:invGamma/>
                </a:srgbClr>
              </a:gs>
              <a:gs pos="100000">
                <a:srgbClr val="00B8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7235" name="Oval 19">
            <a:extLst>
              <a:ext uri="{FF2B5EF4-FFF2-40B4-BE49-F238E27FC236}">
                <a16:creationId xmlns:a16="http://schemas.microsoft.com/office/drawing/2014/main" id="{E0E7F9B7-F330-B2E9-8DD8-829FE0774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9176" y="3213101"/>
            <a:ext cx="1008063" cy="720725"/>
          </a:xfrm>
          <a:prstGeom prst="ellipse">
            <a:avLst/>
          </a:prstGeom>
          <a:gradFill rotWithShape="1">
            <a:gsLst>
              <a:gs pos="0">
                <a:srgbClr val="FFCC99">
                  <a:gamma/>
                  <a:tint val="40000"/>
                  <a:invGamma/>
                </a:srgbClr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7218" name="Oval 2">
            <a:extLst>
              <a:ext uri="{FF2B5EF4-FFF2-40B4-BE49-F238E27FC236}">
                <a16:creationId xmlns:a16="http://schemas.microsoft.com/office/drawing/2014/main" id="{60ABB5A9-FD7B-23A6-FC2D-686385651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1" y="3141664"/>
            <a:ext cx="1008063" cy="720725"/>
          </a:xfrm>
          <a:prstGeom prst="ellipse">
            <a:avLst/>
          </a:prstGeom>
          <a:gradFill rotWithShape="1">
            <a:gsLst>
              <a:gs pos="0">
                <a:srgbClr val="FFCC99">
                  <a:gamma/>
                  <a:tint val="40000"/>
                  <a:invGamma/>
                </a:srgbClr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7220" name="Oval 4">
            <a:extLst>
              <a:ext uri="{FF2B5EF4-FFF2-40B4-BE49-F238E27FC236}">
                <a16:creationId xmlns:a16="http://schemas.microsoft.com/office/drawing/2014/main" id="{1093FE49-E8F6-1A6C-59A8-9890BA17D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2863" y="3933826"/>
            <a:ext cx="1008062" cy="720725"/>
          </a:xfrm>
          <a:prstGeom prst="ellipse">
            <a:avLst/>
          </a:prstGeom>
          <a:gradFill rotWithShape="1">
            <a:gsLst>
              <a:gs pos="0">
                <a:srgbClr val="00B8FF">
                  <a:gamma/>
                  <a:tint val="13725"/>
                  <a:invGamma/>
                </a:srgbClr>
              </a:gs>
              <a:gs pos="100000">
                <a:srgbClr val="00B8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7223" name="Rectangle 7">
            <a:extLst>
              <a:ext uri="{FF2B5EF4-FFF2-40B4-BE49-F238E27FC236}">
                <a16:creationId xmlns:a16="http://schemas.microsoft.com/office/drawing/2014/main" id="{B838ECEA-6343-8758-5035-C813D0CB6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6" y="261939"/>
            <a:ext cx="85693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4572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9144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1371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18288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>
                <a:latin typeface="Tahoma" panose="020B0604030504040204" pitchFamily="34" charset="0"/>
                <a:ea typeface="Tahoma" panose="020B0604030504040204" pitchFamily="34" charset="0"/>
              </a:rPr>
              <a:t>Effect on processing time</a:t>
            </a:r>
          </a:p>
        </p:txBody>
      </p:sp>
      <p:sp>
        <p:nvSpPr>
          <p:cNvPr id="137224" name="Rectangle 8">
            <a:extLst>
              <a:ext uri="{FF2B5EF4-FFF2-40B4-BE49-F238E27FC236}">
                <a16:creationId xmlns:a16="http://schemas.microsoft.com/office/drawing/2014/main" id="{7068E68B-7D5E-C755-28D5-771262A28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239" y="1685925"/>
            <a:ext cx="55050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800"/>
              </a:spcBef>
            </a:pPr>
            <a:r>
              <a:rPr lang="en-US" altLang="en-US" sz="28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For improving K-means algorithm</a:t>
            </a:r>
          </a:p>
        </p:txBody>
      </p:sp>
      <p:sp>
        <p:nvSpPr>
          <p:cNvPr id="137225" name="Line 9">
            <a:extLst>
              <a:ext uri="{FF2B5EF4-FFF2-40B4-BE49-F238E27FC236}">
                <a16:creationId xmlns:a16="http://schemas.microsoft.com/office/drawing/2014/main" id="{7D2C4FF5-70D5-11CC-1DEF-110C6EBA0F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5075" y="3860800"/>
            <a:ext cx="503238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7226" name="Line 10">
            <a:extLst>
              <a:ext uri="{FF2B5EF4-FFF2-40B4-BE49-F238E27FC236}">
                <a16:creationId xmlns:a16="http://schemas.microsoft.com/office/drawing/2014/main" id="{A3D0F953-6B02-DEA8-295F-3BCD014E94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24213" y="4581526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7227" name="Text Box 11">
            <a:extLst>
              <a:ext uri="{FF2B5EF4-FFF2-40B4-BE49-F238E27FC236}">
                <a16:creationId xmlns:a16="http://schemas.microsoft.com/office/drawing/2014/main" id="{45A630E2-8B2B-EAE3-6478-B95A1F9FC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076" y="5527676"/>
            <a:ext cx="143986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6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3.8 %</a:t>
            </a:r>
          </a:p>
        </p:txBody>
      </p:sp>
      <p:sp>
        <p:nvSpPr>
          <p:cNvPr id="137228" name="Line 12">
            <a:extLst>
              <a:ext uri="{FF2B5EF4-FFF2-40B4-BE49-F238E27FC236}">
                <a16:creationId xmlns:a16="http://schemas.microsoft.com/office/drawing/2014/main" id="{42A87B67-6E29-D698-DF87-A31CB2AF6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9263" y="3860800"/>
            <a:ext cx="360362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7229" name="Line 13">
            <a:extLst>
              <a:ext uri="{FF2B5EF4-FFF2-40B4-BE49-F238E27FC236}">
                <a16:creationId xmlns:a16="http://schemas.microsoft.com/office/drawing/2014/main" id="{1848ED7B-2B05-242E-BC25-D4B79FFB56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32501" y="4652964"/>
            <a:ext cx="720725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7230" name="Text Box 14">
            <a:extLst>
              <a:ext uri="{FF2B5EF4-FFF2-40B4-BE49-F238E27FC236}">
                <a16:creationId xmlns:a16="http://schemas.microsoft.com/office/drawing/2014/main" id="{667DA295-2107-A050-F600-DEFAF836B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363" y="5876926"/>
            <a:ext cx="143986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6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1.6 %</a:t>
            </a:r>
          </a:p>
        </p:txBody>
      </p:sp>
      <p:pic>
        <p:nvPicPr>
          <p:cNvPr id="137232" name="Picture 16">
            <a:extLst>
              <a:ext uri="{FF2B5EF4-FFF2-40B4-BE49-F238E27FC236}">
                <a16:creationId xmlns:a16="http://schemas.microsoft.com/office/drawing/2014/main" id="{52887FDE-D32C-B534-400A-70AE04EE83EC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8" r="12898"/>
          <a:stretch>
            <a:fillRect/>
          </a:stretch>
        </p:blipFill>
        <p:spPr>
          <a:xfrm>
            <a:off x="561975" y="2420939"/>
            <a:ext cx="7054850" cy="229552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D90619AA-94CA-7DDE-498B-66EC5AAAE7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1975" y="188914"/>
            <a:ext cx="8712200" cy="515937"/>
          </a:xfrm>
        </p:spPr>
        <p:txBody>
          <a:bodyPr/>
          <a:lstStyle/>
          <a:p>
            <a:r>
              <a:rPr lang="en-US" alt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Comparison of speed-up methods</a:t>
            </a:r>
          </a:p>
        </p:txBody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BAF466ED-54F9-F969-1301-262CEB01E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1" y="2161418"/>
            <a:ext cx="184731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6980" name="Object 4">
            <a:extLst>
              <a:ext uri="{FF2B5EF4-FFF2-40B4-BE49-F238E27FC236}">
                <a16:creationId xmlns:a16="http://schemas.microsoft.com/office/drawing/2014/main" id="{C9737FB4-9B61-78B5-FA7A-7C78A80E2E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35064" y="1062039"/>
          <a:ext cx="7489825" cy="568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638675" imgH="3571875" progId="Excel.Sheet.8">
                  <p:embed/>
                </p:oleObj>
              </mc:Choice>
              <mc:Fallback>
                <p:oleObj name="Worksheet" r:id="rId3" imgW="4638675" imgH="3571875" progId="Excel.Sheet.8">
                  <p:embed/>
                  <p:pic>
                    <p:nvPicPr>
                      <p:cNvPr id="126980" name="Object 4">
                        <a:extLst>
                          <a:ext uri="{FF2B5EF4-FFF2-40B4-BE49-F238E27FC236}">
                            <a16:creationId xmlns:a16="http://schemas.microsoft.com/office/drawing/2014/main" id="{C9737FB4-9B61-78B5-FA7A-7C78A80E2E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4" y="1062039"/>
                        <a:ext cx="7489825" cy="568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2" name="Rectangle 6">
            <a:extLst>
              <a:ext uri="{FF2B5EF4-FFF2-40B4-BE49-F238E27FC236}">
                <a16:creationId xmlns:a16="http://schemas.microsoft.com/office/drawing/2014/main" id="{07179CE6-FA74-24D4-DCD6-1B9A75B6E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1" y="4342643"/>
            <a:ext cx="184731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75735833-6698-D0D5-3E15-EB52A53363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8951" y="188913"/>
            <a:ext cx="8785225" cy="576262"/>
          </a:xfrm>
        </p:spPr>
        <p:txBody>
          <a:bodyPr/>
          <a:lstStyle/>
          <a:p>
            <a:r>
              <a:rPr lang="en-US" alt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Improvement of reduced search</a:t>
            </a:r>
          </a:p>
        </p:txBody>
      </p:sp>
      <p:sp>
        <p:nvSpPr>
          <p:cNvPr id="128005" name="Rectangle 5">
            <a:extLst>
              <a:ext uri="{FF2B5EF4-FFF2-40B4-BE49-F238E27FC236}">
                <a16:creationId xmlns:a16="http://schemas.microsoft.com/office/drawing/2014/main" id="{3083FEFD-30C2-8B36-8A6D-6811A1231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1" y="2290005"/>
            <a:ext cx="184731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8004" name="Object 4">
            <a:extLst>
              <a:ext uri="{FF2B5EF4-FFF2-40B4-BE49-F238E27FC236}">
                <a16:creationId xmlns:a16="http://schemas.microsoft.com/office/drawing/2014/main" id="{E8DC5828-3A97-FC40-1376-567FB945D4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0751" y="1216026"/>
          <a:ext cx="7993063" cy="538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295900" imgH="3571875" progId="Excel.Sheet.8">
                  <p:embed/>
                </p:oleObj>
              </mc:Choice>
              <mc:Fallback>
                <p:oleObj name="Worksheet" r:id="rId3" imgW="5295900" imgH="3571875" progId="Excel.Sheet.8">
                  <p:embed/>
                  <p:pic>
                    <p:nvPicPr>
                      <p:cNvPr id="128004" name="Object 4">
                        <a:extLst>
                          <a:ext uri="{FF2B5EF4-FFF2-40B4-BE49-F238E27FC236}">
                            <a16:creationId xmlns:a16="http://schemas.microsoft.com/office/drawing/2014/main" id="{E8DC5828-3A97-FC40-1376-567FB945D4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1" y="1216026"/>
                        <a:ext cx="7993063" cy="538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6" name="Rectangle 6">
            <a:extLst>
              <a:ext uri="{FF2B5EF4-FFF2-40B4-BE49-F238E27FC236}">
                <a16:creationId xmlns:a16="http://schemas.microsoft.com/office/drawing/2014/main" id="{C4BAC8AA-3AC0-401B-B675-FD6763297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1" y="4214055"/>
            <a:ext cx="184731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D90619AA-94CA-7DDE-498B-66EC5AAAE7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1975" y="188914"/>
            <a:ext cx="8712200" cy="515937"/>
          </a:xfrm>
        </p:spPr>
        <p:txBody>
          <a:bodyPr/>
          <a:lstStyle/>
          <a:p>
            <a:r>
              <a:rPr lang="en-US" alt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Comparison of speed-up methods</a:t>
            </a:r>
          </a:p>
        </p:txBody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BAF466ED-54F9-F969-1301-262CEB01E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1" y="2161418"/>
            <a:ext cx="184731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6980" name="Object 4">
            <a:extLst>
              <a:ext uri="{FF2B5EF4-FFF2-40B4-BE49-F238E27FC236}">
                <a16:creationId xmlns:a16="http://schemas.microsoft.com/office/drawing/2014/main" id="{C9737FB4-9B61-78B5-FA7A-7C78A80E2E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35064" y="1062039"/>
          <a:ext cx="7489825" cy="568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638675" imgH="3571875" progId="Excel.Sheet.8">
                  <p:embed/>
                </p:oleObj>
              </mc:Choice>
              <mc:Fallback>
                <p:oleObj name="Worksheet" r:id="rId3" imgW="4638675" imgH="3571875" progId="Excel.Sheet.8">
                  <p:embed/>
                  <p:pic>
                    <p:nvPicPr>
                      <p:cNvPr id="126980" name="Object 4">
                        <a:extLst>
                          <a:ext uri="{FF2B5EF4-FFF2-40B4-BE49-F238E27FC236}">
                            <a16:creationId xmlns:a16="http://schemas.microsoft.com/office/drawing/2014/main" id="{C9737FB4-9B61-78B5-FA7A-7C78A80E2E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4" y="1062039"/>
                        <a:ext cx="7489825" cy="568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2" name="Rectangle 6">
            <a:extLst>
              <a:ext uri="{FF2B5EF4-FFF2-40B4-BE49-F238E27FC236}">
                <a16:creationId xmlns:a16="http://schemas.microsoft.com/office/drawing/2014/main" id="{07179CE6-FA74-24D4-DCD6-1B9A75B6E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1" y="4342643"/>
            <a:ext cx="184731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75735833-6698-D0D5-3E15-EB52A53363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8951" y="188913"/>
            <a:ext cx="8785225" cy="576262"/>
          </a:xfrm>
        </p:spPr>
        <p:txBody>
          <a:bodyPr/>
          <a:lstStyle/>
          <a:p>
            <a:r>
              <a:rPr lang="en-US" alt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Improvement of reduced search</a:t>
            </a:r>
          </a:p>
        </p:txBody>
      </p:sp>
      <p:sp>
        <p:nvSpPr>
          <p:cNvPr id="128005" name="Rectangle 5">
            <a:extLst>
              <a:ext uri="{FF2B5EF4-FFF2-40B4-BE49-F238E27FC236}">
                <a16:creationId xmlns:a16="http://schemas.microsoft.com/office/drawing/2014/main" id="{3083FEFD-30C2-8B36-8A6D-6811A1231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1" y="2290005"/>
            <a:ext cx="184731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8004" name="Object 4">
            <a:extLst>
              <a:ext uri="{FF2B5EF4-FFF2-40B4-BE49-F238E27FC236}">
                <a16:creationId xmlns:a16="http://schemas.microsoft.com/office/drawing/2014/main" id="{E8DC5828-3A97-FC40-1376-567FB945D4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0751" y="1216026"/>
          <a:ext cx="7993063" cy="538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295900" imgH="3571875" progId="Excel.Sheet.8">
                  <p:embed/>
                </p:oleObj>
              </mc:Choice>
              <mc:Fallback>
                <p:oleObj name="Worksheet" r:id="rId3" imgW="5295900" imgH="3571875" progId="Excel.Sheet.8">
                  <p:embed/>
                  <p:pic>
                    <p:nvPicPr>
                      <p:cNvPr id="128004" name="Object 4">
                        <a:extLst>
                          <a:ext uri="{FF2B5EF4-FFF2-40B4-BE49-F238E27FC236}">
                            <a16:creationId xmlns:a16="http://schemas.microsoft.com/office/drawing/2014/main" id="{E8DC5828-3A97-FC40-1376-567FB945D4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1" y="1216026"/>
                        <a:ext cx="7993063" cy="538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6" name="Rectangle 6">
            <a:extLst>
              <a:ext uri="{FF2B5EF4-FFF2-40B4-BE49-F238E27FC236}">
                <a16:creationId xmlns:a16="http://schemas.microsoft.com/office/drawing/2014/main" id="{C4BAC8AA-3AC0-401B-B675-FD6763297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1" y="4214055"/>
            <a:ext cx="184731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B94D9AFB-85A4-B603-E4B1-6CFACDF72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2780928"/>
            <a:ext cx="8280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Efficient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2456584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>
            <a:extLst>
              <a:ext uri="{FF2B5EF4-FFF2-40B4-BE49-F238E27FC236}">
                <a16:creationId xmlns:a16="http://schemas.microsoft.com/office/drawing/2014/main" id="{D07299EF-2CFE-1C2E-2265-FE6F69437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7726" y="187326"/>
            <a:ext cx="8353425" cy="720725"/>
          </a:xfrm>
        </p:spPr>
        <p:txBody>
          <a:bodyPr/>
          <a:lstStyle/>
          <a:p>
            <a:r>
              <a:rPr lang="en-US" altLang="en-US" sz="4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Neighborhood graph</a:t>
            </a:r>
          </a:p>
        </p:txBody>
      </p:sp>
      <p:graphicFrame>
        <p:nvGraphicFramePr>
          <p:cNvPr id="32771" name="Object 4">
            <a:extLst>
              <a:ext uri="{FF2B5EF4-FFF2-40B4-BE49-F238E27FC236}">
                <a16:creationId xmlns:a16="http://schemas.microsoft.com/office/drawing/2014/main" id="{1A9F5ACD-BAED-A576-134A-FFD1ED3134C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864230"/>
              </p:ext>
            </p:extLst>
          </p:nvPr>
        </p:nvGraphicFramePr>
        <p:xfrm>
          <a:off x="1423989" y="1844676"/>
          <a:ext cx="7058025" cy="350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martDraw" r:id="rId3" imgW="3584448" imgH="1783080" progId="SmartDraw.2">
                  <p:embed/>
                </p:oleObj>
              </mc:Choice>
              <mc:Fallback>
                <p:oleObj name="SmartDraw" r:id="rId3" imgW="3584448" imgH="1783080" progId="SmartDraw.2">
                  <p:embed/>
                  <p:pic>
                    <p:nvPicPr>
                      <p:cNvPr id="32771" name="Object 4">
                        <a:extLst>
                          <a:ext uri="{FF2B5EF4-FFF2-40B4-BE49-F238E27FC236}">
                            <a16:creationId xmlns:a16="http://schemas.microsoft.com/office/drawing/2014/main" id="{1A9F5ACD-BAED-A576-134A-FFD1ED3134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9" y="1844676"/>
                        <a:ext cx="7058025" cy="350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 Box 7">
            <a:extLst>
              <a:ext uri="{FF2B5EF4-FFF2-40B4-BE49-F238E27FC236}">
                <a16:creationId xmlns:a16="http://schemas.microsoft.com/office/drawing/2014/main" id="{4A8FA64C-A7F6-BC14-DBE3-BBDB0B56F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5337176"/>
            <a:ext cx="33845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Full search: </a:t>
            </a:r>
            <a:b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</a:br>
            <a:r>
              <a:rPr lang="en-US" altLang="en-US" b="0" dirty="0">
                <a:solidFill>
                  <a:srgbClr val="C41A08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O(k)</a:t>
            </a: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distance calculations.</a:t>
            </a:r>
          </a:p>
        </p:txBody>
      </p:sp>
      <p:sp>
        <p:nvSpPr>
          <p:cNvPr id="32773" name="Text Box 8">
            <a:extLst>
              <a:ext uri="{FF2B5EF4-FFF2-40B4-BE49-F238E27FC236}">
                <a16:creationId xmlns:a16="http://schemas.microsoft.com/office/drawing/2014/main" id="{62FA264E-995E-E05E-78C1-423DA2074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4801" y="5337176"/>
            <a:ext cx="33131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Graph structure: </a:t>
            </a:r>
            <a:b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</a:br>
            <a:r>
              <a:rPr lang="en-US" altLang="en-US" b="0" dirty="0">
                <a:solidFill>
                  <a:srgbClr val="C41A08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O(z)</a:t>
            </a: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distance calculations.</a:t>
            </a:r>
          </a:p>
        </p:txBody>
      </p:sp>
      <p:sp>
        <p:nvSpPr>
          <p:cNvPr id="32774" name="Text Box 9">
            <a:extLst>
              <a:ext uri="{FF2B5EF4-FFF2-40B4-BE49-F238E27FC236}">
                <a16:creationId xmlns:a16="http://schemas.microsoft.com/office/drawing/2014/main" id="{D5A54039-098C-35F4-B955-90FA6247C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1458913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Full search:</a:t>
            </a:r>
          </a:p>
        </p:txBody>
      </p:sp>
      <p:sp>
        <p:nvSpPr>
          <p:cNvPr id="32775" name="Text Box 10">
            <a:extLst>
              <a:ext uri="{FF2B5EF4-FFF2-40B4-BE49-F238E27FC236}">
                <a16:creationId xmlns:a16="http://schemas.microsoft.com/office/drawing/2014/main" id="{9F68A1AB-73DC-8524-EF1A-3A435199B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4800" y="1458913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Graph structure: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>
            <a:extLst>
              <a:ext uri="{FF2B5EF4-FFF2-40B4-BE49-F238E27FC236}">
                <a16:creationId xmlns:a16="http://schemas.microsoft.com/office/drawing/2014/main" id="{82CAA55D-5DB8-AF08-30B3-C26B93B99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9" y="115888"/>
            <a:ext cx="8497887" cy="660400"/>
          </a:xfrm>
        </p:spPr>
        <p:txBody>
          <a:bodyPr/>
          <a:lstStyle/>
          <a:p>
            <a:r>
              <a:rPr lang="en-US" alt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get the graph?</a:t>
            </a: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C22177A1-D7EC-5BD5-2DAC-9275D0BB9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576" y="1926409"/>
            <a:ext cx="7272808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11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11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defTabSz="91440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0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Bottleneck is to create the graph: </a:t>
            </a:r>
            <a:r>
              <a:rPr lang="en-US" altLang="en-US" sz="3000" b="0" dirty="0">
                <a:solidFill>
                  <a:srgbClr val="C41A08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O(k</a:t>
            </a:r>
            <a:r>
              <a:rPr lang="en-US" altLang="en-US" sz="3000" b="0" baseline="30000" dirty="0">
                <a:solidFill>
                  <a:srgbClr val="C41A08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2</a:t>
            </a:r>
            <a:r>
              <a:rPr lang="en-US" altLang="en-US" sz="3000" b="0" dirty="0">
                <a:solidFill>
                  <a:srgbClr val="C41A08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)</a:t>
            </a:r>
          </a:p>
          <a:p>
            <a:pPr marL="342900" indent="-342900" defTabSz="91440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0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Centroids (and graph) keeps evolving</a:t>
            </a:r>
          </a:p>
          <a:p>
            <a:pPr marL="342900" indent="-342900" defTabSz="91440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0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Since k-means is doing only fine-tuning, graph could be updated with less work</a:t>
            </a:r>
          </a:p>
          <a:p>
            <a:pPr marL="342900" indent="-342900" defTabSz="91440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0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Some work was done in this but results not yet published… (</a:t>
            </a:r>
            <a:r>
              <a:rPr lang="en-US" altLang="en-US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more work needed</a:t>
            </a:r>
            <a:r>
              <a:rPr lang="en-US" altLang="en-US" sz="30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58461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87814CD0-58C0-2305-DC4B-E4130A317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9" y="187326"/>
            <a:ext cx="8351837" cy="504825"/>
          </a:xfrm>
        </p:spPr>
        <p:txBody>
          <a:bodyPr/>
          <a:lstStyle/>
          <a:p>
            <a:r>
              <a:rPr lang="en-US" altLang="en-US" sz="4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Literature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4321FED9-784F-4C2E-86DE-D7561AF5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946150"/>
            <a:ext cx="8567738" cy="5219700"/>
          </a:xfrm>
        </p:spPr>
        <p:txBody>
          <a:bodyPr/>
          <a:lstStyle/>
          <a:p>
            <a:pPr marL="609600" indent="-609600">
              <a:lnSpc>
                <a:spcPct val="99000"/>
              </a:lnSpc>
              <a:buFont typeface="Times" panose="02020603050405020304" pitchFamily="18" charset="0"/>
              <a:buAutoNum type="arabicPeriod"/>
            </a:pP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T. Kaukoranta, P. Fränti and O. Nevalainen, "A fast exact GLA based on code vector activity detection", </a:t>
            </a:r>
            <a:r>
              <a:rPr lang="en-US" altLang="en-US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IEEE Trans. on Image Processing</a:t>
            </a: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9 (8), 1337-1342, August 2000. </a:t>
            </a:r>
          </a:p>
          <a:p>
            <a:pPr marL="609600" indent="-6096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zh-CN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C.-D. Bei and R.M. Gray, "An improvement of the minimum distortion encoding algorithm for vector quantization", IEEE Transactions on Communications, 33 (10), 1132-1133, October 1985. </a:t>
            </a:r>
          </a:p>
          <a:p>
            <a:pPr marL="609600" indent="-609600">
              <a:lnSpc>
                <a:spcPct val="99000"/>
              </a:lnSpc>
              <a:buFont typeface="Times" panose="02020603050405020304" pitchFamily="18" charset="0"/>
              <a:buAutoNum type="arabicPeriod"/>
            </a:pPr>
            <a:r>
              <a:rPr lang="en-US" altLang="zh-CN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S.-W. Ra and J.-K. Kim, "A Fast Mean-Distance-Ordered Partial Codebook Search Algorithm for Image Vector Quantization", </a:t>
            </a:r>
            <a:r>
              <a:rPr lang="en-US" altLang="zh-CN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IEEE Transactions on Circuits and Systems</a:t>
            </a:r>
            <a:r>
              <a:rPr lang="en-US" altLang="zh-CN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40 (9), 576-579, </a:t>
            </a:r>
            <a:r>
              <a:rPr lang="en-US" altLang="zh-CN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Sebtember</a:t>
            </a:r>
            <a:r>
              <a:rPr lang="en-US" altLang="zh-CN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1993.</a:t>
            </a:r>
          </a:p>
          <a:p>
            <a:pPr marL="609600" indent="-609600">
              <a:lnSpc>
                <a:spcPct val="99000"/>
              </a:lnSpc>
              <a:buFont typeface="Times" panose="02020603050405020304" pitchFamily="18" charset="0"/>
              <a:buAutoNum type="arabicPeriod"/>
            </a:pPr>
            <a:r>
              <a:rPr lang="en-US" altLang="zh-CN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J.Z.C. Lai, Y.-</a:t>
            </a:r>
            <a:r>
              <a:rPr lang="en-US" altLang="zh-CN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C.Liaw</a:t>
            </a:r>
            <a:r>
              <a:rPr lang="en-US" altLang="zh-CN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zh-CN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J.Liu</a:t>
            </a:r>
            <a:r>
              <a:rPr lang="en-US" altLang="zh-CN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"Fast k-nearest-neighbor search based on projection and triangular inequality", </a:t>
            </a:r>
            <a:r>
              <a:rPr lang="en-US" altLang="zh-CN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Pattern Recognition</a:t>
            </a:r>
            <a:r>
              <a:rPr lang="en-US" altLang="zh-CN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40, 351-359, 2007.</a:t>
            </a:r>
          </a:p>
          <a:p>
            <a:pPr marL="609600" indent="-609600">
              <a:lnSpc>
                <a:spcPct val="99000"/>
              </a:lnSpc>
              <a:buFont typeface="Times" panose="02020603050405020304" pitchFamily="18" charset="0"/>
              <a:buAutoNum type="arabicPeriod"/>
            </a:pPr>
            <a:r>
              <a:rPr lang="en-US" altLang="zh-CN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Elkan.  Using the Triangle Inequality to Accelerate k-Means. </a:t>
            </a:r>
            <a:r>
              <a:rPr lang="en-US" altLang="zh-CN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Int. Conf. on Machine Learning</a:t>
            </a:r>
            <a:r>
              <a:rPr lang="en-US" altLang="zh-CN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(ICML'03), pp. 147-153.</a:t>
            </a:r>
            <a:endParaRPr lang="en-US" alt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>
            <a:extLst>
              <a:ext uri="{FF2B5EF4-FFF2-40B4-BE49-F238E27FC236}">
                <a16:creationId xmlns:a16="http://schemas.microsoft.com/office/drawing/2014/main" id="{2F587B52-5754-12AE-4818-D8577E7B2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6288" y="1268413"/>
            <a:ext cx="8280400" cy="4140200"/>
          </a:xfrm>
        </p:spPr>
        <p:txBody>
          <a:bodyPr/>
          <a:lstStyle/>
          <a:p>
            <a:pPr marL="609600" indent="-609600">
              <a:lnSpc>
                <a:spcPct val="99000"/>
              </a:lnSpc>
              <a:buFont typeface="Times" panose="02020603050405020304" pitchFamily="18" charset="0"/>
              <a:buAutoNum type="arabicPeriod" startAt="6"/>
            </a:pP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James </a:t>
            </a:r>
            <a:r>
              <a:rPr lang="en-US" alt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McNames</a:t>
            </a: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"A fast nearest neighbor algorithm based on a principal axis search tree", </a:t>
            </a:r>
            <a:r>
              <a:rPr lang="en-US" altLang="en-US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IEEE Trans. on Pattern Analysis and Machine Intelligence</a:t>
            </a: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23(9):964-976, September 2001.</a:t>
            </a:r>
          </a:p>
          <a:p>
            <a:pPr marL="609600" indent="-609600">
              <a:lnSpc>
                <a:spcPct val="99000"/>
              </a:lnSpc>
              <a:buFont typeface="Times" panose="02020603050405020304" pitchFamily="18" charset="0"/>
              <a:buAutoNum type="arabicPeriod" startAt="6"/>
            </a:pP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J.H. Friedman, J.L. Bentley and R.A. Finkel, "An algorithm for finding best matches in logarithmic expected time," </a:t>
            </a:r>
            <a:r>
              <a:rPr lang="en-US" altLang="en-US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ACM Trans. on Mathematical Software</a:t>
            </a: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3 (3), pp. 209-226, September 1977. </a:t>
            </a:r>
          </a:p>
          <a:p>
            <a:pPr marL="609600" indent="-609600">
              <a:lnSpc>
                <a:spcPct val="99000"/>
              </a:lnSpc>
              <a:buFont typeface="Times" panose="02020603050405020304" pitchFamily="18" charset="0"/>
              <a:buAutoNum type="arabicPeriod" startAt="6"/>
            </a:pP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R. </a:t>
            </a:r>
            <a:r>
              <a:rPr lang="en-US" alt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Sproull</a:t>
            </a: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"Refinements to nearest-neighbor searching in </a:t>
            </a:r>
            <a:r>
              <a:rPr lang="en-US" altLang="en-US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 tree," </a:t>
            </a:r>
            <a:r>
              <a:rPr lang="en-US" altLang="en-US" sz="2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Algorithmica</a:t>
            </a: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6, pp. 579-589, 1991. </a:t>
            </a:r>
          </a:p>
          <a:p>
            <a:pPr marL="609600" indent="-609600">
              <a:lnSpc>
                <a:spcPct val="99000"/>
              </a:lnSpc>
              <a:buFont typeface="Times" panose="02020603050405020304" pitchFamily="18" charset="0"/>
              <a:buAutoNum type="arabicPeriod" startAt="6"/>
            </a:pPr>
            <a:endParaRPr lang="en-US" alt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6680" name="Rectangle 8">
            <a:extLst>
              <a:ext uri="{FF2B5EF4-FFF2-40B4-BE49-F238E27FC236}">
                <a16:creationId xmlns:a16="http://schemas.microsoft.com/office/drawing/2014/main" id="{63713DE6-19C8-E72E-47E7-B0B2841BCC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7875" y="188914"/>
            <a:ext cx="8351838" cy="504825"/>
          </a:xfrm>
          <a:ln/>
        </p:spPr>
        <p:txBody>
          <a:bodyPr/>
          <a:lstStyle/>
          <a:p>
            <a:r>
              <a:rPr lang="en-US" altLang="en-US" sz="4000" b="1"/>
              <a:t>Literature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>
            <a:extLst>
              <a:ext uri="{FF2B5EF4-FFF2-40B4-BE49-F238E27FC236}">
                <a16:creationId xmlns:a16="http://schemas.microsoft.com/office/drawing/2014/main" id="{7F40508D-6359-04AF-E408-D2E17312F1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39888" y="1700213"/>
          <a:ext cx="5459412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35200" imgH="381000" progId="Equation.3">
                  <p:embed/>
                </p:oleObj>
              </mc:Choice>
              <mc:Fallback>
                <p:oleObj name="Equation" r:id="rId3" imgW="2235200" imgH="381000" progId="Equation.3">
                  <p:embed/>
                  <p:pic>
                    <p:nvPicPr>
                      <p:cNvPr id="7170" name="Object 2">
                        <a:extLst>
                          <a:ext uri="{FF2B5EF4-FFF2-40B4-BE49-F238E27FC236}">
                            <a16:creationId xmlns:a16="http://schemas.microsoft.com/office/drawing/2014/main" id="{7F40508D-6359-04AF-E408-D2E17312F1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1700213"/>
                        <a:ext cx="5459412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>
            <a:extLst>
              <a:ext uri="{FF2B5EF4-FFF2-40B4-BE49-F238E27FC236}">
                <a16:creationId xmlns:a16="http://schemas.microsoft.com/office/drawing/2014/main" id="{06A5BBF0-2E50-E30F-DA53-1378AF723B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39888" y="3141663"/>
          <a:ext cx="470217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79600" imgH="368300" progId="Equation.3">
                  <p:embed/>
                </p:oleObj>
              </mc:Choice>
              <mc:Fallback>
                <p:oleObj name="Equation" r:id="rId5" imgW="1879600" imgH="368300" progId="Equation.3">
                  <p:embed/>
                  <p:pic>
                    <p:nvPicPr>
                      <p:cNvPr id="7171" name="Object 3">
                        <a:extLst>
                          <a:ext uri="{FF2B5EF4-FFF2-40B4-BE49-F238E27FC236}">
                            <a16:creationId xmlns:a16="http://schemas.microsoft.com/office/drawing/2014/main" id="{06A5BBF0-2E50-E30F-DA53-1378AF723B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3141663"/>
                        <a:ext cx="4702175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2">
            <a:extLst>
              <a:ext uri="{FF2B5EF4-FFF2-40B4-BE49-F238E27FC236}">
                <a16:creationId xmlns:a16="http://schemas.microsoft.com/office/drawing/2014/main" id="{9F504B02-0AE4-AC36-EF7B-450B37117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188913"/>
            <a:ext cx="838993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chemeClr val="tx2"/>
                </a:solidFill>
                <a:latin typeface="Tahoma" panose="020B0604030504040204" pitchFamily="34" charset="0"/>
              </a:rPr>
              <a:t>K-means optimization steps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4D3DA457-A090-6546-373B-6395474EA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196975"/>
            <a:ext cx="6697663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34963" indent="-334963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ahoma" panose="020B0604030504040204" pitchFamily="34" charset="0"/>
              </a:rPr>
              <a:t>Assignment step:</a:t>
            </a:r>
          </a:p>
        </p:txBody>
      </p:sp>
      <p:sp>
        <p:nvSpPr>
          <p:cNvPr id="7174" name="Rectangle 3">
            <a:extLst>
              <a:ext uri="{FF2B5EF4-FFF2-40B4-BE49-F238E27FC236}">
                <a16:creationId xmlns:a16="http://schemas.microsoft.com/office/drawing/2014/main" id="{C702F25C-8CDE-25ED-0090-EA59EB5BF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188" y="2541588"/>
            <a:ext cx="669766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34963" indent="-334963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ahoma" panose="020B0604030504040204" pitchFamily="34" charset="0"/>
              </a:rPr>
              <a:t>Centroid step:</a:t>
            </a:r>
          </a:p>
        </p:txBody>
      </p:sp>
      <p:pic>
        <p:nvPicPr>
          <p:cNvPr id="7175" name="Picture 7">
            <a:extLst>
              <a:ext uri="{FF2B5EF4-FFF2-40B4-BE49-F238E27FC236}">
                <a16:creationId xmlns:a16="http://schemas.microsoft.com/office/drawing/2014/main" id="{90344C90-2FEC-7E98-ED53-8D9B9C400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4221163"/>
            <a:ext cx="57245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2" name="Rectangle 7">
            <a:extLst>
              <a:ext uri="{FF2B5EF4-FFF2-40B4-BE49-F238E27FC236}">
                <a16:creationId xmlns:a16="http://schemas.microsoft.com/office/drawing/2014/main" id="{E56DEB7A-E1C5-2C55-A31E-B9F977404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938" y="4279900"/>
            <a:ext cx="1098550" cy="33655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zh-CN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SimSun" panose="02010600030101010101" pitchFamily="2" charset="-122"/>
              </a:rPr>
              <a:t>Before </a:t>
            </a:r>
          </a:p>
        </p:txBody>
      </p:sp>
      <p:sp>
        <p:nvSpPr>
          <p:cNvPr id="72713" name="Rectangle 7">
            <a:extLst>
              <a:ext uri="{FF2B5EF4-FFF2-40B4-BE49-F238E27FC236}">
                <a16:creationId xmlns:a16="http://schemas.microsoft.com/office/drawing/2014/main" id="{B0721799-A9AD-3A80-0B6D-AC5F93EEA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0388" y="4292600"/>
            <a:ext cx="820737" cy="33655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zh-CN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SimSun" panose="02010600030101010101" pitchFamily="2" charset="-122"/>
              </a:rPr>
              <a:t>After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B94D9AFB-85A4-B603-E4B1-6CFACDF72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2782888"/>
            <a:ext cx="8280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Leftover material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AFDC0A4-2D2E-009A-9CF4-7105F77EA8AA}"/>
              </a:ext>
            </a:extLst>
          </p:cNvPr>
          <p:cNvCxnSpPr/>
          <p:nvPr/>
        </p:nvCxnSpPr>
        <p:spPr bwMode="auto">
          <a:xfrm flipV="1">
            <a:off x="2612740" y="1880828"/>
            <a:ext cx="6480720" cy="442849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05A50322-E7E1-2DB9-709A-49909759EB10}"/>
              </a:ext>
            </a:extLst>
          </p:cNvPr>
          <p:cNvSpPr>
            <a:spLocks noChangeAspect="1"/>
          </p:cNvSpPr>
          <p:nvPr/>
        </p:nvSpPr>
        <p:spPr bwMode="auto">
          <a:xfrm>
            <a:off x="7154832" y="2924976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cxnSp>
        <p:nvCxnSpPr>
          <p:cNvPr id="25609" name="Straight Connector 25608">
            <a:extLst>
              <a:ext uri="{FF2B5EF4-FFF2-40B4-BE49-F238E27FC236}">
                <a16:creationId xmlns:a16="http://schemas.microsoft.com/office/drawing/2014/main" id="{2C1962FC-FCF2-29AF-2B0B-6F1945DA6D67}"/>
              </a:ext>
            </a:extLst>
          </p:cNvPr>
          <p:cNvCxnSpPr/>
          <p:nvPr/>
        </p:nvCxnSpPr>
        <p:spPr bwMode="auto">
          <a:xfrm>
            <a:off x="7893228" y="1809293"/>
            <a:ext cx="360064" cy="57606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30130DA-B385-E95F-49DF-BC828A4641C8}"/>
              </a:ext>
            </a:extLst>
          </p:cNvPr>
          <p:cNvCxnSpPr>
            <a:stCxn id="6" idx="1"/>
            <a:endCxn id="29" idx="1"/>
          </p:cNvCxnSpPr>
          <p:nvPr/>
        </p:nvCxnSpPr>
        <p:spPr bwMode="auto">
          <a:xfrm>
            <a:off x="5350228" y="3460632"/>
            <a:ext cx="360064" cy="57606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tangle 2">
            <a:extLst>
              <a:ext uri="{FF2B5EF4-FFF2-40B4-BE49-F238E27FC236}">
                <a16:creationId xmlns:a16="http://schemas.microsoft.com/office/drawing/2014/main" id="{9493004E-0B7B-0E27-0751-C05152ED5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238869"/>
            <a:ext cx="8497888" cy="10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algn="ctr" defTabSz="434975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algn="ctr" defTabSz="434975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Projection-based search</a:t>
            </a:r>
            <a:b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Bounding circle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FB3C77C-2B9F-0A7B-4E43-98A486C208CD}"/>
              </a:ext>
            </a:extLst>
          </p:cNvPr>
          <p:cNvSpPr>
            <a:spLocks noChangeAspect="1"/>
          </p:cNvSpPr>
          <p:nvPr/>
        </p:nvSpPr>
        <p:spPr bwMode="auto">
          <a:xfrm>
            <a:off x="5318596" y="3429000"/>
            <a:ext cx="216000" cy="216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C529A3D-5F6E-0F97-2796-6871BD0037DF}"/>
              </a:ext>
            </a:extLst>
          </p:cNvPr>
          <p:cNvSpPr>
            <a:spLocks noChangeAspect="1"/>
          </p:cNvSpPr>
          <p:nvPr/>
        </p:nvSpPr>
        <p:spPr bwMode="auto">
          <a:xfrm>
            <a:off x="7749228" y="1665425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10AE53-CB83-770D-E2D8-95573C548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298" y="3275692"/>
            <a:ext cx="1522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x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8ABEF18-D98D-C836-7D9C-F456D662A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3312" y="5588266"/>
            <a:ext cx="184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A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3B304D6-DCBD-B41F-2B64-4249C9CF00E0}"/>
              </a:ext>
            </a:extLst>
          </p:cNvPr>
          <p:cNvSpPr>
            <a:spLocks noChangeAspect="1"/>
          </p:cNvSpPr>
          <p:nvPr/>
        </p:nvSpPr>
        <p:spPr bwMode="auto">
          <a:xfrm>
            <a:off x="7350025" y="3172358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612" name="Rectangle 25611">
            <a:extLst>
              <a:ext uri="{FF2B5EF4-FFF2-40B4-BE49-F238E27FC236}">
                <a16:creationId xmlns:a16="http://schemas.microsoft.com/office/drawing/2014/main" id="{5B106A2A-0337-F87B-864F-DDC4959D8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286" y="4905164"/>
            <a:ext cx="208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D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3" name="Rectangle 25612">
            <a:extLst>
              <a:ext uri="{FF2B5EF4-FFF2-40B4-BE49-F238E27FC236}">
                <a16:creationId xmlns:a16="http://schemas.microsoft.com/office/drawing/2014/main" id="{DC9A9383-3E1A-75FC-08BF-BA5CD344C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456" y="6048000"/>
            <a:ext cx="1811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B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4" name="Rectangle 25613">
            <a:extLst>
              <a:ext uri="{FF2B5EF4-FFF2-40B4-BE49-F238E27FC236}">
                <a16:creationId xmlns:a16="http://schemas.microsoft.com/office/drawing/2014/main" id="{87966DC1-1ABB-994E-9376-D2E7AA866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6868" y="5579948"/>
            <a:ext cx="1731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E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5" name="Rectangle 25614">
            <a:extLst>
              <a:ext uri="{FF2B5EF4-FFF2-40B4-BE49-F238E27FC236}">
                <a16:creationId xmlns:a16="http://schemas.microsoft.com/office/drawing/2014/main" id="{DD6182C5-01E0-38A9-88D8-83E0EBDC3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6308" y="1799528"/>
            <a:ext cx="184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C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7" name="Rectangle 25616">
            <a:extLst>
              <a:ext uri="{FF2B5EF4-FFF2-40B4-BE49-F238E27FC236}">
                <a16:creationId xmlns:a16="http://schemas.microsoft.com/office/drawing/2014/main" id="{D893DD37-0B4E-7AAD-8669-46F9D6AB5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4680" y="2816932"/>
            <a:ext cx="160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F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8" name="Rectangle 25617">
            <a:extLst>
              <a:ext uri="{FF2B5EF4-FFF2-40B4-BE49-F238E27FC236}">
                <a16:creationId xmlns:a16="http://schemas.microsoft.com/office/drawing/2014/main" id="{91BFBA44-73D4-171E-C90C-42BF25C6D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912" y="1475492"/>
            <a:ext cx="208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H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19" name="Rectangle 25618">
            <a:extLst>
              <a:ext uri="{FF2B5EF4-FFF2-40B4-BE49-F238E27FC236}">
                <a16:creationId xmlns:a16="http://schemas.microsoft.com/office/drawing/2014/main" id="{EE80F2AE-F461-F37A-36DD-6473E8A17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704" y="3032956"/>
            <a:ext cx="2051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G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E445227-3043-93E3-AB02-7CE02F49A9F8}"/>
              </a:ext>
            </a:extLst>
          </p:cNvPr>
          <p:cNvSpPr>
            <a:spLocks noChangeAspect="1"/>
          </p:cNvSpPr>
          <p:nvPr/>
        </p:nvSpPr>
        <p:spPr bwMode="auto">
          <a:xfrm>
            <a:off x="8158099" y="2259280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B8546A6-551D-6DB8-603C-6B87ABBD221C}"/>
              </a:ext>
            </a:extLst>
          </p:cNvPr>
          <p:cNvSpPr>
            <a:spLocks noChangeAspect="1"/>
          </p:cNvSpPr>
          <p:nvPr/>
        </p:nvSpPr>
        <p:spPr bwMode="auto">
          <a:xfrm>
            <a:off x="5678660" y="4005064"/>
            <a:ext cx="216000" cy="216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cxnSp>
        <p:nvCxnSpPr>
          <p:cNvPr id="25603" name="Straight Connector 25602">
            <a:extLst>
              <a:ext uri="{FF2B5EF4-FFF2-40B4-BE49-F238E27FC236}">
                <a16:creationId xmlns:a16="http://schemas.microsoft.com/office/drawing/2014/main" id="{549E22AB-2310-8B4C-1149-C79880D334F4}"/>
              </a:ext>
            </a:extLst>
          </p:cNvPr>
          <p:cNvCxnSpPr>
            <a:endCxn id="17" idx="4"/>
          </p:cNvCxnSpPr>
          <p:nvPr/>
        </p:nvCxnSpPr>
        <p:spPr bwMode="auto">
          <a:xfrm>
            <a:off x="6122531" y="3874714"/>
            <a:ext cx="1387560" cy="214216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4" name="Straight Connector 25603">
            <a:extLst>
              <a:ext uri="{FF2B5EF4-FFF2-40B4-BE49-F238E27FC236}">
                <a16:creationId xmlns:a16="http://schemas.microsoft.com/office/drawing/2014/main" id="{23821874-9C83-9C2F-0669-7C82B5D0BC3F}"/>
              </a:ext>
            </a:extLst>
          </p:cNvPr>
          <p:cNvCxnSpPr/>
          <p:nvPr/>
        </p:nvCxnSpPr>
        <p:spPr bwMode="auto">
          <a:xfrm>
            <a:off x="6398716" y="3248980"/>
            <a:ext cx="238169" cy="34887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5" name="Straight Connector 25604">
            <a:extLst>
              <a:ext uri="{FF2B5EF4-FFF2-40B4-BE49-F238E27FC236}">
                <a16:creationId xmlns:a16="http://schemas.microsoft.com/office/drawing/2014/main" id="{5CB2E994-9CC1-1EE4-F73C-13A5A7EA5482}"/>
              </a:ext>
            </a:extLst>
          </p:cNvPr>
          <p:cNvCxnSpPr/>
          <p:nvPr/>
        </p:nvCxnSpPr>
        <p:spPr bwMode="auto">
          <a:xfrm>
            <a:off x="3167648" y="2115280"/>
            <a:ext cx="1697765" cy="263382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6" name="Straight Connector 25605">
            <a:extLst>
              <a:ext uri="{FF2B5EF4-FFF2-40B4-BE49-F238E27FC236}">
                <a16:creationId xmlns:a16="http://schemas.microsoft.com/office/drawing/2014/main" id="{E7B3E45E-A2D6-4F5C-3AEF-A55526FC81EF}"/>
              </a:ext>
            </a:extLst>
          </p:cNvPr>
          <p:cNvCxnSpPr/>
          <p:nvPr/>
        </p:nvCxnSpPr>
        <p:spPr bwMode="auto">
          <a:xfrm>
            <a:off x="5229940" y="4402644"/>
            <a:ext cx="360064" cy="57606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8" name="Straight Connector 25607">
            <a:extLst>
              <a:ext uri="{FF2B5EF4-FFF2-40B4-BE49-F238E27FC236}">
                <a16:creationId xmlns:a16="http://schemas.microsoft.com/office/drawing/2014/main" id="{47940AEA-0F6E-21A2-DF5B-A40A02B3EEB8}"/>
              </a:ext>
            </a:extLst>
          </p:cNvPr>
          <p:cNvCxnSpPr/>
          <p:nvPr/>
        </p:nvCxnSpPr>
        <p:spPr bwMode="auto">
          <a:xfrm>
            <a:off x="2604168" y="5661248"/>
            <a:ext cx="360064" cy="57606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8B89CD4-662F-27BE-EA2F-EA84E339269C}"/>
              </a:ext>
            </a:extLst>
          </p:cNvPr>
          <p:cNvSpPr>
            <a:spLocks noChangeAspect="1"/>
          </p:cNvSpPr>
          <p:nvPr/>
        </p:nvSpPr>
        <p:spPr bwMode="auto">
          <a:xfrm>
            <a:off x="5138608" y="4329132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BC1363B-8E28-B403-155C-B09730E0C0F9}"/>
              </a:ext>
            </a:extLst>
          </p:cNvPr>
          <p:cNvSpPr>
            <a:spLocks noChangeAspect="1"/>
          </p:cNvSpPr>
          <p:nvPr/>
        </p:nvSpPr>
        <p:spPr bwMode="auto">
          <a:xfrm>
            <a:off x="4706528" y="4617132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cxnSp>
        <p:nvCxnSpPr>
          <p:cNvPr id="25607" name="Straight Connector 25606">
            <a:extLst>
              <a:ext uri="{FF2B5EF4-FFF2-40B4-BE49-F238E27FC236}">
                <a16:creationId xmlns:a16="http://schemas.microsoft.com/office/drawing/2014/main" id="{6F80F813-6988-3E02-ABC2-80B07EB903F0}"/>
              </a:ext>
            </a:extLst>
          </p:cNvPr>
          <p:cNvCxnSpPr/>
          <p:nvPr/>
        </p:nvCxnSpPr>
        <p:spPr bwMode="auto">
          <a:xfrm>
            <a:off x="3533342" y="5576362"/>
            <a:ext cx="360064" cy="57606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23A82348-F0CE-C03C-DC09-70A57C046481}"/>
              </a:ext>
            </a:extLst>
          </p:cNvPr>
          <p:cNvSpPr>
            <a:spLocks noChangeAspect="1"/>
          </p:cNvSpPr>
          <p:nvPr/>
        </p:nvSpPr>
        <p:spPr bwMode="auto">
          <a:xfrm>
            <a:off x="3410384" y="5481228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D0E6E9B-ED72-F34F-C807-83D47851E834}"/>
              </a:ext>
            </a:extLst>
          </p:cNvPr>
          <p:cNvSpPr>
            <a:spLocks noChangeAspect="1"/>
          </p:cNvSpPr>
          <p:nvPr/>
        </p:nvSpPr>
        <p:spPr bwMode="auto">
          <a:xfrm>
            <a:off x="2690336" y="6021320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0B6C3BA-F698-144F-2541-B124E1CF8AE7}"/>
              </a:ext>
            </a:extLst>
          </p:cNvPr>
          <p:cNvSpPr>
            <a:spLocks noChangeAspect="1"/>
          </p:cNvSpPr>
          <p:nvPr/>
        </p:nvSpPr>
        <p:spPr bwMode="auto">
          <a:xfrm>
            <a:off x="2468740" y="5573790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49C0D02-259A-FF34-1116-A13B2AC4BF21}"/>
              </a:ext>
            </a:extLst>
          </p:cNvPr>
          <p:cNvSpPr>
            <a:spLocks noChangeAspect="1"/>
          </p:cNvSpPr>
          <p:nvPr/>
        </p:nvSpPr>
        <p:spPr bwMode="auto">
          <a:xfrm>
            <a:off x="3656656" y="5913647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00CF751-6BE6-9D2E-C498-BF6897F76BCB}"/>
              </a:ext>
            </a:extLst>
          </p:cNvPr>
          <p:cNvSpPr>
            <a:spLocks noChangeAspect="1"/>
          </p:cNvSpPr>
          <p:nvPr/>
        </p:nvSpPr>
        <p:spPr bwMode="auto">
          <a:xfrm>
            <a:off x="3028758" y="1971280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312BEE4-1A5E-2B5F-A6E2-4E0BFB9F04E6}"/>
              </a:ext>
            </a:extLst>
          </p:cNvPr>
          <p:cNvSpPr>
            <a:spLocks noChangeAspect="1"/>
          </p:cNvSpPr>
          <p:nvPr/>
        </p:nvSpPr>
        <p:spPr bwMode="auto">
          <a:xfrm>
            <a:off x="7366091" y="5728883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8506E7-5AA3-0B6C-3E8F-C105BBA779F0}"/>
              </a:ext>
            </a:extLst>
          </p:cNvPr>
          <p:cNvSpPr>
            <a:spLocks noChangeAspect="1"/>
          </p:cNvSpPr>
          <p:nvPr/>
        </p:nvSpPr>
        <p:spPr bwMode="auto">
          <a:xfrm>
            <a:off x="6506760" y="3429000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C6D27C-E0C3-7D72-EF19-0922EFF5AC74}"/>
              </a:ext>
            </a:extLst>
          </p:cNvPr>
          <p:cNvSpPr>
            <a:spLocks noChangeAspect="1"/>
          </p:cNvSpPr>
          <p:nvPr/>
        </p:nvSpPr>
        <p:spPr bwMode="auto">
          <a:xfrm>
            <a:off x="6277138" y="3118326"/>
            <a:ext cx="288000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0229F25-9B01-EE27-E373-7029E40626BA}"/>
              </a:ext>
            </a:extLst>
          </p:cNvPr>
          <p:cNvSpPr>
            <a:spLocks noChangeAspect="1"/>
          </p:cNvSpPr>
          <p:nvPr/>
        </p:nvSpPr>
        <p:spPr bwMode="auto">
          <a:xfrm>
            <a:off x="6002704" y="3753036"/>
            <a:ext cx="288000" cy="28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7564865-3F0D-8C8E-8EC2-EA267AF1AE7F}"/>
              </a:ext>
            </a:extLst>
          </p:cNvPr>
          <p:cNvSpPr>
            <a:spLocks noChangeAspect="1"/>
          </p:cNvSpPr>
          <p:nvPr/>
        </p:nvSpPr>
        <p:spPr bwMode="auto">
          <a:xfrm>
            <a:off x="5462644" y="4797152"/>
            <a:ext cx="288000" cy="288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6833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2089E5C-0D3F-EA6A-7BBE-4B39957197A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76288" y="223838"/>
            <a:ext cx="8497887" cy="600075"/>
          </a:xfrm>
        </p:spPr>
        <p:txBody>
          <a:bodyPr>
            <a:spAutoFit/>
          </a:bodyPr>
          <a:lstStyle/>
          <a:p>
            <a: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b="1">
                <a:latin typeface="Tahoma" panose="020B0604030504040204" pitchFamily="34" charset="0"/>
                <a:cs typeface="Tahoma" panose="020B0604030504040204" pitchFamily="34" charset="0"/>
              </a:rPr>
              <a:t>K-means algorithm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6B106A5-65D5-302C-AF66-8808F0EA3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25" y="1204801"/>
            <a:ext cx="28702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X = </a:t>
            </a:r>
            <a:r>
              <a:rPr lang="cs-CZ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Data set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C = Cluster centroids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P = Partition</a:t>
            </a: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D72866FE-D310-6AB3-DF8B-C1ECCB9B5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2803562"/>
            <a:ext cx="7837438" cy="354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CD3A1EC-F88D-7BDE-DC94-DF97B2DF0DF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76288" y="215905"/>
            <a:ext cx="8497887" cy="944554"/>
          </a:xfrm>
        </p:spPr>
        <p:txBody>
          <a:bodyPr>
            <a:spAutoFit/>
          </a:bodyPr>
          <a:lstStyle/>
          <a:p>
            <a: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Assignment step</a:t>
            </a:r>
            <a:b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full search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9C4FA96-A04C-BEF5-00B8-B3D09D995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624" y="2355267"/>
            <a:ext cx="3561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dirty="0">
                <a:solidFill>
                  <a:schemeClr val="tx1"/>
                </a:solidFill>
                <a:latin typeface="Tahoma" panose="020B0604030504040204" pitchFamily="34" charset="0"/>
              </a:rPr>
              <a:t>x</a:t>
            </a:r>
            <a:r>
              <a:rPr lang="en-US" altLang="en-US" baseline="-25000" dirty="0">
                <a:solidFill>
                  <a:schemeClr val="tx1"/>
                </a:solidFill>
                <a:latin typeface="Tahoma" panose="020B0604030504040204" pitchFamily="34" charset="0"/>
              </a:rPr>
              <a:t>1</a:t>
            </a:r>
            <a:r>
              <a:rPr lang="en-US" altLang="en-US" dirty="0">
                <a:solidFill>
                  <a:schemeClr val="tx1"/>
                </a:solidFill>
                <a:latin typeface="Tahoma" panose="020B0604030504040204" pitchFamily="34" charset="0"/>
              </a:rPr>
              <a:t>    x</a:t>
            </a:r>
            <a:r>
              <a:rPr lang="en-US" altLang="en-US" baseline="-25000" dirty="0">
                <a:solidFill>
                  <a:schemeClr val="tx1"/>
                </a:solidFill>
                <a:latin typeface="Tahoma" panose="020B0604030504040204" pitchFamily="34" charset="0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Tahoma" panose="020B0604030504040204" pitchFamily="34" charset="0"/>
              </a:rPr>
              <a:t>     x</a:t>
            </a:r>
            <a:r>
              <a:rPr lang="en-US" altLang="en-US" baseline="-25000" dirty="0">
                <a:solidFill>
                  <a:schemeClr val="tx1"/>
                </a:solidFill>
                <a:latin typeface="Tahoma" panose="020B0604030504040204" pitchFamily="34" charset="0"/>
              </a:rPr>
              <a:t>3   </a:t>
            </a:r>
            <a:r>
              <a:rPr lang="en-US" altLang="en-US" dirty="0">
                <a:solidFill>
                  <a:schemeClr val="tx1"/>
                </a:solidFill>
                <a:latin typeface="Tahoma" panose="020B0604030504040204" pitchFamily="34" charset="0"/>
              </a:rPr>
              <a:t>…   </a:t>
            </a:r>
            <a:r>
              <a:rPr lang="en-US" altLang="en-US" dirty="0" err="1">
                <a:solidFill>
                  <a:schemeClr val="tx1"/>
                </a:solidFill>
                <a:latin typeface="Tahoma" panose="020B0604030504040204" pitchFamily="34" charset="0"/>
              </a:rPr>
              <a:t>x</a:t>
            </a:r>
            <a:r>
              <a:rPr lang="en-US" altLang="en-US" baseline="-25000" dirty="0" err="1">
                <a:solidFill>
                  <a:schemeClr val="tx1"/>
                </a:solidFill>
                <a:latin typeface="Tahoma" panose="020B0604030504040204" pitchFamily="34" charset="0"/>
              </a:rPr>
              <a:t>n</a:t>
            </a:r>
            <a:r>
              <a:rPr lang="en-US" altLang="en-US" dirty="0">
                <a:solidFill>
                  <a:schemeClr val="tx1"/>
                </a:solidFill>
                <a:latin typeface="Tahoma" panose="020B0604030504040204" pitchFamily="34" charset="0"/>
              </a:rPr>
              <a:t>  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53F71E0-5D9A-9B2D-1CC5-C6990B45F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2105" y="5343599"/>
            <a:ext cx="30264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dirty="0">
                <a:solidFill>
                  <a:schemeClr val="tx1"/>
                </a:solidFill>
                <a:latin typeface="Tahoma" panose="020B0604030504040204" pitchFamily="34" charset="0"/>
              </a:rPr>
              <a:t>C</a:t>
            </a:r>
            <a:r>
              <a:rPr lang="en-US" altLang="en-US" baseline="-25000" dirty="0">
                <a:solidFill>
                  <a:schemeClr val="tx1"/>
                </a:solidFill>
                <a:latin typeface="Tahoma" panose="020B0604030504040204" pitchFamily="34" charset="0"/>
              </a:rPr>
              <a:t>1</a:t>
            </a:r>
            <a:r>
              <a:rPr lang="en-US" altLang="en-US" dirty="0">
                <a:solidFill>
                  <a:schemeClr val="tx1"/>
                </a:solidFill>
                <a:latin typeface="Tahoma" panose="020B0604030504040204" pitchFamily="34" charset="0"/>
              </a:rPr>
              <a:t>   </a:t>
            </a:r>
            <a:r>
              <a:rPr lang="fi-FI" altLang="en-US" dirty="0">
                <a:solidFill>
                  <a:schemeClr val="tx1"/>
                </a:solidFill>
                <a:latin typeface="Tahoma" panose="020B0604030504040204" pitchFamily="34" charset="0"/>
              </a:rPr>
              <a:t>C</a:t>
            </a:r>
            <a:r>
              <a:rPr lang="en-US" altLang="en-US" baseline="-25000" dirty="0">
                <a:solidFill>
                  <a:schemeClr val="tx1"/>
                </a:solidFill>
                <a:latin typeface="Tahoma" panose="020B0604030504040204" pitchFamily="34" charset="0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Tahoma" panose="020B0604030504040204" pitchFamily="34" charset="0"/>
              </a:rPr>
              <a:t>   </a:t>
            </a:r>
            <a:r>
              <a:rPr lang="fi-FI" altLang="en-US" dirty="0">
                <a:solidFill>
                  <a:schemeClr val="tx1"/>
                </a:solidFill>
                <a:latin typeface="Tahoma" panose="020B0604030504040204" pitchFamily="34" charset="0"/>
              </a:rPr>
              <a:t>C</a:t>
            </a:r>
            <a:r>
              <a:rPr lang="en-US" altLang="en-US" baseline="-25000" dirty="0">
                <a:solidFill>
                  <a:schemeClr val="tx1"/>
                </a:solidFill>
                <a:latin typeface="Tahoma" panose="020B0604030504040204" pitchFamily="34" charset="0"/>
              </a:rPr>
              <a:t>3  </a:t>
            </a:r>
            <a:r>
              <a:rPr lang="en-US" altLang="en-US" dirty="0">
                <a:solidFill>
                  <a:schemeClr val="tx1"/>
                </a:solidFill>
                <a:latin typeface="Tahoma" panose="020B0604030504040204" pitchFamily="34" charset="0"/>
              </a:rPr>
              <a:t>… </a:t>
            </a:r>
            <a:r>
              <a:rPr lang="fi-FI" altLang="en-US" dirty="0">
                <a:solidFill>
                  <a:schemeClr val="tx1"/>
                </a:solidFill>
                <a:latin typeface="Tahoma" panose="020B0604030504040204" pitchFamily="34" charset="0"/>
              </a:rPr>
              <a:t>C</a:t>
            </a:r>
            <a:r>
              <a:rPr lang="en-US" altLang="en-US" baseline="-25000" dirty="0">
                <a:solidFill>
                  <a:schemeClr val="tx1"/>
                </a:solidFill>
                <a:latin typeface="Tahoma" panose="020B0604030504040204" pitchFamily="34" charset="0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Tahoma" panose="020B0604030504040204" pitchFamily="34" charset="0"/>
              </a:rPr>
              <a:t>  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4B95D57-5B32-F496-89A9-9BD284C4B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616" y="2910426"/>
            <a:ext cx="1619354" cy="338554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zh-CN" sz="2000" b="1" dirty="0">
                <a:solidFill>
                  <a:srgbClr val="0000FF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n=100,000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24C83E5-63B9-6E5E-468F-043C349DD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6101" y="6006770"/>
            <a:ext cx="1039067" cy="338554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zh-CN" sz="2000" b="1" dirty="0">
                <a:solidFill>
                  <a:srgbClr val="0000FF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k=100</a:t>
            </a:r>
          </a:p>
        </p:txBody>
      </p:sp>
      <p:sp>
        <p:nvSpPr>
          <p:cNvPr id="5" name="Arrow: Up-Down 4">
            <a:extLst>
              <a:ext uri="{FF2B5EF4-FFF2-40B4-BE49-F238E27FC236}">
                <a16:creationId xmlns:a16="http://schemas.microsoft.com/office/drawing/2014/main" id="{F8D6090E-39DE-5DE2-1010-E9B6D756DF4F}"/>
              </a:ext>
            </a:extLst>
          </p:cNvPr>
          <p:cNvSpPr/>
          <p:nvPr/>
        </p:nvSpPr>
        <p:spPr bwMode="auto">
          <a:xfrm>
            <a:off x="2180692" y="3509109"/>
            <a:ext cx="424476" cy="1008112"/>
          </a:xfrm>
          <a:prstGeom prst="upDown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497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7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52C5ADE-3845-9DF4-FC69-B4D219792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109" y="4839543"/>
            <a:ext cx="19925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b="1" dirty="0">
                <a:solidFill>
                  <a:schemeClr val="tx1"/>
                </a:solidFill>
                <a:latin typeface="Tahoma" panose="020B0604030504040204" pitchFamily="34" charset="0"/>
              </a:rPr>
              <a:t>Centroids:</a:t>
            </a:r>
            <a:endParaRPr lang="en-US" altLang="en-US" b="1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5038DBD-DB46-D21C-DE88-7D99DCE7B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097" y="1851211"/>
            <a:ext cx="1053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fi-FI" altLang="en-US" b="1" dirty="0">
                <a:solidFill>
                  <a:schemeClr val="tx1"/>
                </a:solidFill>
                <a:latin typeface="Tahoma" panose="020B0604030504040204" pitchFamily="34" charset="0"/>
              </a:rPr>
              <a:t>Data:</a:t>
            </a:r>
            <a:endParaRPr lang="en-US" altLang="en-US" b="1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AD28276-2E1F-5C8C-FFC4-AB198AF02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071" y="3681028"/>
            <a:ext cx="502817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Tahoma" panose="020B0604030504040204" pitchFamily="34" charset="0"/>
              </a:rPr>
              <a:t>All distances needed: </a:t>
            </a:r>
            <a:r>
              <a:rPr lang="en-US" altLang="en-US" sz="3600" dirty="0">
                <a:solidFill>
                  <a:schemeClr val="tx1"/>
                </a:solidFill>
                <a:latin typeface="Tahoma" panose="020B0604030504040204" pitchFamily="34" charset="0"/>
              </a:rPr>
              <a:t>O(</a:t>
            </a:r>
            <a:r>
              <a:rPr lang="en-US" altLang="en-US" sz="3600" dirty="0" err="1">
                <a:solidFill>
                  <a:schemeClr val="tx1"/>
                </a:solidFill>
                <a:latin typeface="Tahoma" panose="020B0604030504040204" pitchFamily="34" charset="0"/>
              </a:rPr>
              <a:t>k∙n</a:t>
            </a:r>
            <a:r>
              <a:rPr lang="en-US" altLang="en-US" sz="3600" dirty="0">
                <a:solidFill>
                  <a:schemeClr val="tx1"/>
                </a:solidFill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4C487FD9-8FB4-4286-BE42-DBE553D11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7687" y="4324105"/>
            <a:ext cx="963725" cy="437043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zh-CN" sz="2800" b="1" dirty="0">
                <a:solidFill>
                  <a:srgbClr val="0000FF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10M</a:t>
            </a:r>
          </a:p>
        </p:txBody>
      </p:sp>
    </p:spTree>
    <p:extLst>
      <p:ext uri="{BB962C8B-B14F-4D97-AF65-F5344CB8AC3E}">
        <p14:creationId xmlns:p14="http://schemas.microsoft.com/office/powerpoint/2010/main" val="2164892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2610865-3107-F98B-A0D9-5C4A9ABC2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2782888"/>
            <a:ext cx="8280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defTabSz="457200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Speed-up ideas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4075277-4A9D-0F00-979E-A6D89CF87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" y="115888"/>
            <a:ext cx="9017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Three approaches</a:t>
            </a:r>
          </a:p>
        </p:txBody>
      </p:sp>
      <p:sp>
        <p:nvSpPr>
          <p:cNvPr id="51203" name="TextBox 5">
            <a:extLst>
              <a:ext uri="{FF2B5EF4-FFF2-40B4-BE49-F238E27FC236}">
                <a16:creationId xmlns:a16="http://schemas.microsoft.com/office/drawing/2014/main" id="{640F0AB6-A0ED-85F2-8422-E954A2720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753" y="1761172"/>
            <a:ext cx="6913563" cy="3945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eaLnBrk="1">
              <a:lnSpc>
                <a:spcPct val="93000"/>
              </a:lnSpc>
              <a:spcAft>
                <a:spcPts val="8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AutoNum type="arabicPeriod"/>
            </a:pPr>
            <a:r>
              <a:rPr lang="en-US" altLang="en-US" sz="3000" dirty="0">
                <a:latin typeface="Tahoma" panose="020B0604030504040204" pitchFamily="34" charset="0"/>
              </a:rPr>
              <a:t>Reduced search</a:t>
            </a:r>
          </a:p>
          <a:p>
            <a:pPr marL="914400" lvl="1" indent="-457200" eaLnBrk="1">
              <a:lnSpc>
                <a:spcPct val="93000"/>
              </a:lnSpc>
              <a:spcAft>
                <a:spcPts val="8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Tahoma" panose="020B0604030504040204" pitchFamily="34" charset="0"/>
              </a:rPr>
              <a:t>Partial-distortion search</a:t>
            </a:r>
          </a:p>
          <a:p>
            <a:pPr marL="914400" lvl="1" indent="-457200" eaLnBrk="1">
              <a:lnSpc>
                <a:spcPct val="93000"/>
              </a:lnSpc>
              <a:spcAft>
                <a:spcPts val="8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Tahoma" panose="020B0604030504040204" pitchFamily="34" charset="0"/>
              </a:rPr>
              <a:t>Projection-based search</a:t>
            </a:r>
          </a:p>
          <a:p>
            <a:pPr eaLnBrk="1">
              <a:lnSpc>
                <a:spcPct val="93000"/>
              </a:lnSpc>
              <a:spcBef>
                <a:spcPts val="180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AutoNum type="arabicPeriod"/>
            </a:pPr>
            <a:r>
              <a:rPr lang="en-US" altLang="en-US" sz="3000" dirty="0">
                <a:latin typeface="Tahoma" panose="020B0604030504040204" pitchFamily="34" charset="0"/>
              </a:rPr>
              <a:t>Centroid activity</a:t>
            </a:r>
          </a:p>
          <a:p>
            <a:pPr eaLnBrk="1">
              <a:lnSpc>
                <a:spcPct val="93000"/>
              </a:lnSpc>
              <a:spcBef>
                <a:spcPts val="180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AutoNum type="arabicPeriod"/>
            </a:pPr>
            <a:r>
              <a:rPr lang="en-US" altLang="en-US" sz="3000" dirty="0">
                <a:latin typeface="Tahoma" panose="020B0604030504040204" pitchFamily="34" charset="0"/>
              </a:rPr>
              <a:t>Efficient data structures</a:t>
            </a:r>
          </a:p>
          <a:p>
            <a:pPr marL="914400" lvl="1" indent="-457200" eaLnBrk="1">
              <a:lnSpc>
                <a:spcPct val="93000"/>
              </a:lnSpc>
              <a:spcAft>
                <a:spcPts val="8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Tahoma" panose="020B0604030504040204" pitchFamily="34" charset="0"/>
              </a:rPr>
              <a:t>KD-tree</a:t>
            </a:r>
          </a:p>
          <a:p>
            <a:pPr marL="914400" lvl="1" indent="-457200" eaLnBrk="1">
              <a:lnSpc>
                <a:spcPct val="93000"/>
              </a:lnSpc>
              <a:spcAft>
                <a:spcPts val="8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Tahoma" panose="020B0604030504040204" pitchFamily="34" charset="0"/>
              </a:rPr>
              <a:t>K-nearest neighbor graph</a:t>
            </a:r>
          </a:p>
        </p:txBody>
      </p:sp>
    </p:spTree>
    <p:extLst>
      <p:ext uri="{BB962C8B-B14F-4D97-AF65-F5344CB8AC3E}">
        <p14:creationId xmlns:p14="http://schemas.microsoft.com/office/powerpoint/2010/main" val="472364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4075277-4A9D-0F00-979E-A6D89CF87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" y="115888"/>
            <a:ext cx="9017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3000"/>
              </a:lnSpc>
              <a:spcBef>
                <a:spcPts val="13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06438" indent="-271463">
              <a:lnSpc>
                <a:spcPct val="93000"/>
              </a:lnSpc>
              <a:spcBef>
                <a:spcPts val="10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17488">
              <a:lnSpc>
                <a:spcPct val="93000"/>
              </a:lnSpc>
              <a:spcBef>
                <a:spcPts val="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20825" indent="-21748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55800" indent="-217488">
              <a:lnSpc>
                <a:spcPct val="93000"/>
              </a:lnSpc>
              <a:spcBef>
                <a:spcPts val="2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13000" indent="-217488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70200" indent="-217488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27400" indent="-217488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84600" indent="-217488" eaLnBrk="0" fontAlgn="base" hangingPunct="0">
              <a:lnSpc>
                <a:spcPct val="93000"/>
              </a:lnSpc>
              <a:spcBef>
                <a:spcPts val="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Three approaches</a:t>
            </a:r>
          </a:p>
        </p:txBody>
      </p:sp>
      <p:sp>
        <p:nvSpPr>
          <p:cNvPr id="51203" name="TextBox 5">
            <a:extLst>
              <a:ext uri="{FF2B5EF4-FFF2-40B4-BE49-F238E27FC236}">
                <a16:creationId xmlns:a16="http://schemas.microsoft.com/office/drawing/2014/main" id="{640F0AB6-A0ED-85F2-8422-E954A2720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753" y="1761172"/>
            <a:ext cx="6913563" cy="3945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eaLnBrk="1">
              <a:lnSpc>
                <a:spcPct val="93000"/>
              </a:lnSpc>
              <a:spcAft>
                <a:spcPts val="8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AutoNum type="arabicPeriod"/>
            </a:pPr>
            <a:r>
              <a:rPr lang="en-US" altLang="en-US" sz="3000" dirty="0">
                <a:latin typeface="Tahoma" panose="020B0604030504040204" pitchFamily="34" charset="0"/>
              </a:rPr>
              <a:t>Reduced search</a:t>
            </a:r>
          </a:p>
          <a:p>
            <a:pPr marL="914400" lvl="1" indent="-457200" eaLnBrk="1">
              <a:lnSpc>
                <a:spcPct val="93000"/>
              </a:lnSpc>
              <a:spcAft>
                <a:spcPts val="8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Tahoma" panose="020B0604030504040204" pitchFamily="34" charset="0"/>
              </a:rPr>
              <a:t>Partial-distortion search</a:t>
            </a:r>
          </a:p>
          <a:p>
            <a:pPr marL="914400" lvl="1" indent="-457200" eaLnBrk="1">
              <a:lnSpc>
                <a:spcPct val="93000"/>
              </a:lnSpc>
              <a:spcAft>
                <a:spcPts val="8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Tahoma" panose="020B0604030504040204" pitchFamily="34" charset="0"/>
              </a:rPr>
              <a:t>Projection-based search</a:t>
            </a:r>
          </a:p>
          <a:p>
            <a:pPr eaLnBrk="1">
              <a:lnSpc>
                <a:spcPct val="93000"/>
              </a:lnSpc>
              <a:spcBef>
                <a:spcPts val="180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AutoNum type="arabicPeriod"/>
            </a:pPr>
            <a:r>
              <a:rPr lang="en-US" altLang="en-US" sz="3000" dirty="0">
                <a:latin typeface="Tahoma" panose="020B0604030504040204" pitchFamily="34" charset="0"/>
              </a:rPr>
              <a:t>Centroid activity</a:t>
            </a:r>
          </a:p>
          <a:p>
            <a:pPr eaLnBrk="1">
              <a:lnSpc>
                <a:spcPct val="93000"/>
              </a:lnSpc>
              <a:spcBef>
                <a:spcPts val="180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AutoNum type="arabicPeriod"/>
            </a:pPr>
            <a:r>
              <a:rPr lang="en-US" altLang="en-US" sz="3000" dirty="0">
                <a:latin typeface="Tahoma" panose="020B0604030504040204" pitchFamily="34" charset="0"/>
              </a:rPr>
              <a:t>Efficient data structures</a:t>
            </a:r>
          </a:p>
          <a:p>
            <a:pPr marL="914400" lvl="1" indent="-457200" eaLnBrk="1">
              <a:lnSpc>
                <a:spcPct val="93000"/>
              </a:lnSpc>
              <a:spcAft>
                <a:spcPts val="8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Tahoma" panose="020B0604030504040204" pitchFamily="34" charset="0"/>
              </a:rPr>
              <a:t>KD-tree</a:t>
            </a:r>
          </a:p>
          <a:p>
            <a:pPr marL="914400" lvl="1" indent="-457200" eaLnBrk="1">
              <a:lnSpc>
                <a:spcPct val="93000"/>
              </a:lnSpc>
              <a:spcAft>
                <a:spcPts val="8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Tahoma" panose="020B0604030504040204" pitchFamily="34" charset="0"/>
              </a:rPr>
              <a:t>K-nearest neighbor graph</a:t>
            </a: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609D9BAA-5C36-FBED-7C53-6630D692A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347" y="3552110"/>
            <a:ext cx="3344185" cy="338554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zh-CN" sz="2000" b="1" dirty="0">
                <a:solidFill>
                  <a:srgbClr val="0000FF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High number of clusters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5F15FD25-16A8-9C75-78B9-8B8A6861F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6073" y="2772217"/>
            <a:ext cx="3161443" cy="584775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zh-CN" sz="2000" b="1" dirty="0">
                <a:solidFill>
                  <a:srgbClr val="0000FF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Correlation dimensions</a:t>
            </a:r>
          </a:p>
          <a:p>
            <a:pPr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zh-CN" sz="2000" b="1" dirty="0">
                <a:solidFill>
                  <a:srgbClr val="0000FF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(e.g. image signals)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85DE95E-1CA8-D822-E020-1A04446AA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8184" y="2384884"/>
            <a:ext cx="2419252" cy="338554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zh-CN" sz="2000" b="1" dirty="0">
                <a:solidFill>
                  <a:srgbClr val="0000FF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High dimensional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B0CC53D-0A9C-C6B3-D4BF-0DCB0AB45936}"/>
              </a:ext>
            </a:extLst>
          </p:cNvPr>
          <p:cNvCxnSpPr/>
          <p:nvPr/>
        </p:nvCxnSpPr>
        <p:spPr bwMode="auto">
          <a:xfrm flipH="1">
            <a:off x="5810112" y="2528900"/>
            <a:ext cx="6190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65014AF-BD41-7D41-49FC-04560A814ACB}"/>
              </a:ext>
            </a:extLst>
          </p:cNvPr>
          <p:cNvCxnSpPr/>
          <p:nvPr/>
        </p:nvCxnSpPr>
        <p:spPr bwMode="auto">
          <a:xfrm flipH="1">
            <a:off x="5781092" y="2996952"/>
            <a:ext cx="6190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3419C93-9431-7D38-5562-51593FEA0676}"/>
              </a:ext>
            </a:extLst>
          </p:cNvPr>
          <p:cNvCxnSpPr/>
          <p:nvPr/>
        </p:nvCxnSpPr>
        <p:spPr bwMode="auto">
          <a:xfrm flipH="1">
            <a:off x="5781092" y="3717032"/>
            <a:ext cx="616255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08FBDCB-128C-00C2-02A3-F70D409CDEDB}"/>
              </a:ext>
            </a:extLst>
          </p:cNvPr>
          <p:cNvCxnSpPr/>
          <p:nvPr/>
        </p:nvCxnSpPr>
        <p:spPr bwMode="auto">
          <a:xfrm flipH="1">
            <a:off x="5810112" y="5013176"/>
            <a:ext cx="6190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7">
            <a:extLst>
              <a:ext uri="{FF2B5EF4-FFF2-40B4-BE49-F238E27FC236}">
                <a16:creationId xmlns:a16="http://schemas.microsoft.com/office/drawing/2014/main" id="{9B90F3BF-4744-2DA7-9385-41E40B542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168" y="4869160"/>
            <a:ext cx="2355132" cy="338554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zh-CN" sz="2000" b="1" dirty="0">
                <a:solidFill>
                  <a:srgbClr val="0000FF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Low dimensional</a:t>
            </a: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401DEB21-7CB5-ECA6-66C7-F1B9426BE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168" y="5265204"/>
            <a:ext cx="1322798" cy="338554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zh-CN" sz="2000" b="1" dirty="0">
                <a:solidFill>
                  <a:srgbClr val="0000FF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Any data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625CD7-E948-BE4C-27FB-63D221A64971}"/>
              </a:ext>
            </a:extLst>
          </p:cNvPr>
          <p:cNvCxnSpPr/>
          <p:nvPr/>
        </p:nvCxnSpPr>
        <p:spPr bwMode="auto">
          <a:xfrm flipH="1">
            <a:off x="5810112" y="5409220"/>
            <a:ext cx="6190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182408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49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7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49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7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Tahoma" panose="020B060403050404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36194</TotalTime>
  <Words>1068</Words>
  <Application>Microsoft Office PowerPoint</Application>
  <PresentationFormat>A4 Paper (210x297 mm)</PresentationFormat>
  <Paragraphs>211</Paragraphs>
  <Slides>41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41</vt:i4>
      </vt:variant>
    </vt:vector>
  </HeadingPairs>
  <TitlesOfParts>
    <vt:vector size="53" baseType="lpstr">
      <vt:lpstr>Arial</vt:lpstr>
      <vt:lpstr>Cambria Math</vt:lpstr>
      <vt:lpstr>Tahoma</vt:lpstr>
      <vt:lpstr>Times</vt:lpstr>
      <vt:lpstr>Times New Roman</vt:lpstr>
      <vt:lpstr>Wingdings</vt:lpstr>
      <vt:lpstr>Default Design</vt:lpstr>
      <vt:lpstr>Equation</vt:lpstr>
      <vt:lpstr>Unknown</vt:lpstr>
      <vt:lpstr>SmartDraw</vt:lpstr>
      <vt:lpstr>Worksheet</vt:lpstr>
      <vt:lpstr>Document</vt:lpstr>
      <vt:lpstr>PowerPoint Presentation</vt:lpstr>
      <vt:lpstr>PowerPoint Presentation</vt:lpstr>
      <vt:lpstr>Goal of k-means</vt:lpstr>
      <vt:lpstr>PowerPoint Presentation</vt:lpstr>
      <vt:lpstr>K-means algorithm</vt:lpstr>
      <vt:lpstr>Assignment step full search</vt:lpstr>
      <vt:lpstr>PowerPoint Presentation</vt:lpstr>
      <vt:lpstr>PowerPoint Presentation</vt:lpstr>
      <vt:lpstr>PowerPoint Presentation</vt:lpstr>
      <vt:lpstr>PowerPoint Presentation</vt:lpstr>
      <vt:lpstr>Partial distance search (PDS)</vt:lpstr>
      <vt:lpstr>PDS example Three candidates</vt:lpstr>
      <vt:lpstr>PowerPoint Presentation</vt:lpstr>
      <vt:lpstr>PowerPoint Presentation</vt:lpstr>
      <vt:lpstr>Projection-based search Mean-distance ordered partial search (MPS)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Pseudo code</vt:lpstr>
      <vt:lpstr>PowerPoint Presentation</vt:lpstr>
      <vt:lpstr>Centroid activity</vt:lpstr>
      <vt:lpstr>Detailed example</vt:lpstr>
      <vt:lpstr>Classification due to iterations</vt:lpstr>
      <vt:lpstr>PowerPoint Presentation</vt:lpstr>
      <vt:lpstr>PowerPoint Presentation</vt:lpstr>
      <vt:lpstr>Activity of vectors in Random Swap</vt:lpstr>
      <vt:lpstr>PowerPoint Presentation</vt:lpstr>
      <vt:lpstr>PowerPoint Presentation</vt:lpstr>
      <vt:lpstr>Comparison of speed-up methods</vt:lpstr>
      <vt:lpstr>Improvement of reduced search</vt:lpstr>
      <vt:lpstr>Comparison of speed-up methods</vt:lpstr>
      <vt:lpstr>Improvement of reduced search</vt:lpstr>
      <vt:lpstr>PowerPoint Presentation</vt:lpstr>
      <vt:lpstr>Neighborhood graph</vt:lpstr>
      <vt:lpstr>How to get the graph?</vt:lpstr>
      <vt:lpstr>Literature</vt:lpstr>
      <vt:lpstr>Literature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Pasi Fränti</dc:creator>
  <cp:keywords/>
  <dc:description/>
  <cp:lastModifiedBy>Pasi Fränti</cp:lastModifiedBy>
  <cp:revision>551</cp:revision>
  <cp:lastPrinted>1601-01-01T00:00:00Z</cp:lastPrinted>
  <dcterms:created xsi:type="dcterms:W3CDTF">2018-03-09T15:44:48Z</dcterms:created>
  <dcterms:modified xsi:type="dcterms:W3CDTF">2024-01-30T09:18:33Z</dcterms:modified>
</cp:coreProperties>
</file>