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61" r:id="rId5"/>
    <p:sldId id="285" r:id="rId6"/>
    <p:sldId id="260" r:id="rId7"/>
    <p:sldId id="263" r:id="rId8"/>
    <p:sldId id="264" r:id="rId9"/>
    <p:sldId id="265" r:id="rId10"/>
    <p:sldId id="284" r:id="rId11"/>
    <p:sldId id="266" r:id="rId12"/>
    <p:sldId id="267" r:id="rId13"/>
    <p:sldId id="269" r:id="rId14"/>
    <p:sldId id="272" r:id="rId15"/>
    <p:sldId id="270" r:id="rId16"/>
    <p:sldId id="271" r:id="rId17"/>
    <p:sldId id="273" r:id="rId18"/>
    <p:sldId id="274" r:id="rId19"/>
    <p:sldId id="275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99"/>
  </p:normalViewPr>
  <p:slideViewPr>
    <p:cSldViewPr snapToGrid="0" snapToObjects="1">
      <p:cViewPr varScale="1">
        <p:scale>
          <a:sx n="63" d="100"/>
          <a:sy n="63" d="100"/>
        </p:scale>
        <p:origin x="7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3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2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0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0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5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9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8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F31B3-72BA-DA42-ABE7-F89CFAB1A79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1C5C-F0C1-AB45-BF01-241F61552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798002" y="2671584"/>
            <a:ext cx="88204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000" b="1" dirty="0">
                <a:latin typeface="Tahoma" charset="0"/>
              </a:rPr>
              <a:t>Outlier Detection: </a:t>
            </a:r>
            <a:br>
              <a:rPr lang="en-US" altLang="en-US" sz="4000" b="1" dirty="0">
                <a:latin typeface="Tahoma" charset="0"/>
              </a:rPr>
            </a:br>
            <a:r>
              <a:rPr lang="en-US" altLang="en-US" sz="4000" b="1" dirty="0">
                <a:latin typeface="Tahoma" charset="0"/>
              </a:rPr>
              <a:t>How to Threshold Outlier Scores?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666876" y="3871913"/>
            <a:ext cx="8856663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zh-C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SimSun" charset="-122"/>
              </a:rPr>
              <a:t>Jiawei Yang</a:t>
            </a:r>
          </a:p>
          <a:p>
            <a:pPr algn="ctr">
              <a:lnSpc>
                <a:spcPct val="90000"/>
              </a:lnSpc>
            </a:pPr>
            <a:r>
              <a:rPr lang="en-GB" altLang="zh-C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SimSun" charset="-122"/>
              </a:rPr>
              <a:t>Susanto</a:t>
            </a:r>
            <a:r>
              <a:rPr lang="id-ID" altLang="zh-CN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charset="0"/>
                <a:ea typeface="SimSun" charset="-122"/>
              </a:rPr>
              <a:t> Rahardja </a:t>
            </a:r>
          </a:p>
          <a:p>
            <a:pPr algn="ctr">
              <a:lnSpc>
                <a:spcPct val="90000"/>
              </a:lnSpc>
            </a:pPr>
            <a:r>
              <a:rPr lang="en-GB" altLang="zh-CN" sz="2200" b="1" dirty="0">
                <a:solidFill>
                  <a:srgbClr val="266CC0"/>
                </a:solidFill>
                <a:latin typeface="Tahoma" charset="0"/>
                <a:ea typeface="SimSun" charset="-122"/>
              </a:rPr>
              <a:t>Pasi Fränti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5159376" y="5068889"/>
            <a:ext cx="19081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dirty="0">
                <a:latin typeface="Tahoma" charset="0"/>
              </a:rPr>
              <a:t>20.12.2019</a:t>
            </a:r>
          </a:p>
        </p:txBody>
      </p:sp>
      <p:pic>
        <p:nvPicPr>
          <p:cNvPr id="1026" name="Picture 2" descr="http://www.aiipcc.org/img/logo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824" y="817720"/>
            <a:ext cx="3397251" cy="59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uef logo">
            <a:extLst>
              <a:ext uri="{FF2B5EF4-FFF2-40B4-BE49-F238E27FC236}">
                <a16:creationId xmlns:a16="http://schemas.microsoft.com/office/drawing/2014/main" id="{588FB09B-5FD6-4E89-A69E-A5713AD4A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206" y="311265"/>
            <a:ext cx="1881333" cy="163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371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A8C1C81-B9D7-4F47-AE05-E94AFABD4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5776"/>
              </p:ext>
            </p:extLst>
          </p:nvPr>
        </p:nvGraphicFramePr>
        <p:xfrm>
          <a:off x="1842130" y="4534465"/>
          <a:ext cx="9198439" cy="1821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Method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Threshold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Detected Outliers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1574.81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{}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MAD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39.13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{60, 300, 500, 1000, 1500}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IQR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38.00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{60, 300, 500, 1000, 1500}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05417" y="150379"/>
            <a:ext cx="105383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Performance of 2T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2511" y="2182439"/>
            <a:ext cx="93305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1, 2, 3, 6, 8, 16, 17, 18, 18,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60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300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500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1000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1500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000145" y="2287945"/>
            <a:ext cx="1" cy="592986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ttps://tse3-mm.cn.bing.net/th?id=OIP.xBElRDUhPtKiiZwjQRSv9AHaHa&amp;w=205&amp;h=199&amp;c=7&amp;o=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039" y="1839425"/>
            <a:ext cx="494533" cy="48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062045" y="1316994"/>
            <a:ext cx="19607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b="1" dirty="0">
                <a:latin typeface="Tahoma" charset="0"/>
              </a:rPr>
              <a:t>Expected</a:t>
            </a:r>
            <a:endParaRPr lang="en-US" sz="30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52F103-C375-442D-9695-7B3E3BC0547E}"/>
              </a:ext>
            </a:extLst>
          </p:cNvPr>
          <p:cNvCxnSpPr/>
          <p:nvPr/>
        </p:nvCxnSpPr>
        <p:spPr>
          <a:xfrm flipH="1">
            <a:off x="5907191" y="2931540"/>
            <a:ext cx="1" cy="592986"/>
          </a:xfrm>
          <a:prstGeom prst="line">
            <a:avLst/>
          </a:prstGeom>
          <a:ln w="101600">
            <a:solidFill>
              <a:srgbClr val="FF000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55D9F0A-2110-4093-9552-66C517C281D7}"/>
              </a:ext>
            </a:extLst>
          </p:cNvPr>
          <p:cNvCxnSpPr/>
          <p:nvPr/>
        </p:nvCxnSpPr>
        <p:spPr>
          <a:xfrm flipH="1">
            <a:off x="10522758" y="2838438"/>
            <a:ext cx="1" cy="592986"/>
          </a:xfrm>
          <a:prstGeom prst="line">
            <a:avLst/>
          </a:prstGeom>
          <a:ln w="10160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F094EA-05C3-4704-A5DC-2F5FEEA8938A}"/>
              </a:ext>
            </a:extLst>
          </p:cNvPr>
          <p:cNvCxnSpPr/>
          <p:nvPr/>
        </p:nvCxnSpPr>
        <p:spPr>
          <a:xfrm flipH="1">
            <a:off x="6162432" y="2918993"/>
            <a:ext cx="1" cy="592986"/>
          </a:xfrm>
          <a:prstGeom prst="line">
            <a:avLst/>
          </a:prstGeom>
          <a:ln w="101600">
            <a:solidFill>
              <a:schemeClr val="accent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EE124B9A-6B26-43BD-B26D-12064D12326C}"/>
              </a:ext>
            </a:extLst>
          </p:cNvPr>
          <p:cNvSpPr/>
          <p:nvPr/>
        </p:nvSpPr>
        <p:spPr>
          <a:xfrm>
            <a:off x="10150833" y="3407949"/>
            <a:ext cx="7200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b="1" dirty="0">
                <a:latin typeface="Tahoma" charset="0"/>
              </a:rPr>
              <a:t>SD</a:t>
            </a:r>
            <a:endParaRPr lang="en-US" sz="3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C3D6BA-84E9-4377-B78B-A616C637E97D}"/>
              </a:ext>
            </a:extLst>
          </p:cNvPr>
          <p:cNvSpPr/>
          <p:nvPr/>
        </p:nvSpPr>
        <p:spPr>
          <a:xfrm>
            <a:off x="6003572" y="3523299"/>
            <a:ext cx="9460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altLang="en-US" sz="3000" b="1" dirty="0">
                <a:latin typeface="Tahoma" charset="0"/>
              </a:rPr>
              <a:t>IQR</a:t>
            </a:r>
            <a:endParaRPr lang="en-US" altLang="en-US" sz="3000" b="1" dirty="0">
              <a:latin typeface="Tahoma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B9A2F5-AA6C-46BC-A743-EC18676585F9}"/>
              </a:ext>
            </a:extLst>
          </p:cNvPr>
          <p:cNvSpPr/>
          <p:nvPr/>
        </p:nvSpPr>
        <p:spPr>
          <a:xfrm>
            <a:off x="5013652" y="3519072"/>
            <a:ext cx="108234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b="1" dirty="0">
                <a:latin typeface="Tahoma" charset="0"/>
              </a:rPr>
              <a:t>MAD</a:t>
            </a:r>
            <a:endParaRPr lang="en-US" sz="3000" b="1" dirty="0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423838EA-F171-4DEA-8B31-FD2934727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9472" y="4990666"/>
            <a:ext cx="24769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000" b="1" dirty="0">
                <a:solidFill>
                  <a:srgbClr val="0000FF"/>
                </a:solidFill>
                <a:latin typeface="Tahoma" charset="0"/>
                <a:ea typeface="Tahoma" charset="0"/>
                <a:cs typeface="Tahoma" charset="0"/>
              </a:rPr>
              <a:t>If first stage fails,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>
                <a:solidFill>
                  <a:srgbClr val="0000FF"/>
                </a:solidFill>
                <a:latin typeface="Tahoma" charset="0"/>
                <a:ea typeface="Tahoma" charset="0"/>
                <a:cs typeface="Tahoma" charset="0"/>
              </a:rPr>
              <a:t>2T will fail!</a:t>
            </a:r>
            <a:endParaRPr lang="en-US" altLang="en-US" sz="2000" b="1" i="0" baseline="0" dirty="0">
              <a:solidFill>
                <a:srgbClr val="0000FF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D50C249-8D8A-413C-A7F9-83709DB95771}"/>
              </a:ext>
            </a:extLst>
          </p:cNvPr>
          <p:cNvCxnSpPr>
            <a:cxnSpLocks/>
          </p:cNvCxnSpPr>
          <p:nvPr/>
        </p:nvCxnSpPr>
        <p:spPr>
          <a:xfrm flipH="1">
            <a:off x="8776139" y="5292310"/>
            <a:ext cx="502313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57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1912938" y="3087689"/>
            <a:ext cx="8323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>
                <a:latin typeface="Tahoma" charset="0"/>
              </a:rPr>
              <a:t>Experiments</a:t>
            </a:r>
          </a:p>
        </p:txBody>
      </p:sp>
    </p:spTree>
    <p:extLst>
      <p:ext uri="{BB962C8B-B14F-4D97-AF65-F5344CB8AC3E}">
        <p14:creationId xmlns:p14="http://schemas.microsoft.com/office/powerpoint/2010/main" val="226439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2"/>
          <p:cNvSpPr>
            <a:spLocks noChangeArrowheads="1"/>
          </p:cNvSpPr>
          <p:nvPr/>
        </p:nvSpPr>
        <p:spPr bwMode="auto">
          <a:xfrm>
            <a:off x="1912938" y="115889"/>
            <a:ext cx="8323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Datasets</a:t>
            </a:r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1714409" y="5692894"/>
            <a:ext cx="8899803" cy="977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>
              <a:lnSpc>
                <a:spcPts val="23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Campos et al: “On the evaluation of unsupervised outlier detection: measures, datasets, and an empirical study”, </a:t>
            </a:r>
          </a:p>
          <a:p>
            <a:pPr algn="just">
              <a:lnSpc>
                <a:spcPts val="2300"/>
              </a:lnSpc>
            </a:pPr>
            <a:r>
              <a:rPr lang="en-US" altLang="en-US" sz="2400" i="1" dirty="0">
                <a:latin typeface="Times New Roman" charset="0"/>
                <a:ea typeface="Times New Roman" charset="0"/>
                <a:cs typeface="Times New Roman" charset="0"/>
              </a:rPr>
              <a:t>Data Mining and Knowledge Discovery,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2016.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49135"/>
              </p:ext>
            </p:extLst>
          </p:nvPr>
        </p:nvGraphicFramePr>
        <p:xfrm>
          <a:off x="1290021" y="1191807"/>
          <a:ext cx="9762564" cy="4174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9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04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Dataset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Size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Outliers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Dim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Outlier Object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KDDCup99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60632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246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Network attack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Wilt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4839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261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Diseased trees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Stamps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Forged stamps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PageBlocks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5473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560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Pictures or graphics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Cardiotocography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2126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471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Patients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Pima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768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268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Patients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SpamBase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4601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1,813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57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Spam email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HeartDisease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270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120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Patients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Arrhythmia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450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206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259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Affected patients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Parkinson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195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147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Patients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846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ine 32"/>
          <p:cNvSpPr>
            <a:spLocks noChangeShapeType="1"/>
          </p:cNvSpPr>
          <p:nvPr/>
        </p:nvSpPr>
        <p:spPr bwMode="auto">
          <a:xfrm flipV="1">
            <a:off x="3518390" y="2069193"/>
            <a:ext cx="1559300" cy="2459518"/>
          </a:xfrm>
          <a:prstGeom prst="line">
            <a:avLst/>
          </a:prstGeom>
          <a:noFill/>
          <a:ln w="3175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2"/>
          <p:cNvSpPr>
            <a:spLocks/>
          </p:cNvSpPr>
          <p:nvPr/>
        </p:nvSpPr>
        <p:spPr bwMode="auto">
          <a:xfrm>
            <a:off x="2249978" y="2323129"/>
            <a:ext cx="3625850" cy="2646363"/>
          </a:xfrm>
          <a:custGeom>
            <a:avLst/>
            <a:gdLst>
              <a:gd name="T0" fmla="*/ 927 w 2284"/>
              <a:gd name="T1" fmla="*/ 1667 h 1667"/>
              <a:gd name="T2" fmla="*/ 2259 w 2284"/>
              <a:gd name="T3" fmla="*/ 941 h 1667"/>
              <a:gd name="T4" fmla="*/ 1077 w 2284"/>
              <a:gd name="T5" fmla="*/ 431 h 1667"/>
              <a:gd name="T6" fmla="*/ 165 w 2284"/>
              <a:gd name="T7" fmla="*/ 5 h 1667"/>
              <a:gd name="T8" fmla="*/ 87 w 2284"/>
              <a:gd name="T9" fmla="*/ 401 h 1667"/>
              <a:gd name="T10" fmla="*/ 567 w 2284"/>
              <a:gd name="T11" fmla="*/ 749 h 1667"/>
              <a:gd name="T12" fmla="*/ 633 w 2284"/>
              <a:gd name="T13" fmla="*/ 1199 h 1667"/>
              <a:gd name="T14" fmla="*/ 705 w 2284"/>
              <a:gd name="T15" fmla="*/ 1577 h 1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84" h="1667">
                <a:moveTo>
                  <a:pt x="927" y="1667"/>
                </a:moveTo>
                <a:cubicBezTo>
                  <a:pt x="1149" y="1547"/>
                  <a:pt x="2234" y="1147"/>
                  <a:pt x="2259" y="941"/>
                </a:cubicBezTo>
                <a:cubicBezTo>
                  <a:pt x="2284" y="735"/>
                  <a:pt x="1426" y="587"/>
                  <a:pt x="1077" y="431"/>
                </a:cubicBezTo>
                <a:cubicBezTo>
                  <a:pt x="728" y="275"/>
                  <a:pt x="330" y="10"/>
                  <a:pt x="165" y="5"/>
                </a:cubicBezTo>
                <a:cubicBezTo>
                  <a:pt x="0" y="0"/>
                  <a:pt x="20" y="277"/>
                  <a:pt x="87" y="401"/>
                </a:cubicBezTo>
                <a:cubicBezTo>
                  <a:pt x="154" y="525"/>
                  <a:pt x="476" y="616"/>
                  <a:pt x="567" y="749"/>
                </a:cubicBezTo>
                <a:cubicBezTo>
                  <a:pt x="658" y="882"/>
                  <a:pt x="610" y="1061"/>
                  <a:pt x="633" y="1199"/>
                </a:cubicBezTo>
                <a:cubicBezTo>
                  <a:pt x="656" y="1337"/>
                  <a:pt x="690" y="1498"/>
                  <a:pt x="705" y="1577"/>
                </a:cubicBezTo>
              </a:path>
            </a:pathLst>
          </a:custGeom>
          <a:solidFill>
            <a:srgbClr val="C0C0C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210675" y="6090094"/>
            <a:ext cx="6277824" cy="60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Ramaswamy et al. ”Efficient algorithms for mining outliers from large data sets”. </a:t>
            </a:r>
            <a:r>
              <a:rPr lang="en-US" altLang="en-US" sz="2000" i="1" dirty="0">
                <a:latin typeface="Times New Roman" charset="0"/>
                <a:ea typeface="Times New Roman" charset="0"/>
                <a:cs typeface="Times New Roman" charset="0"/>
              </a:rPr>
              <a:t>ACM SIGMOD Record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, 2000.</a:t>
            </a:r>
          </a:p>
        </p:txBody>
      </p:sp>
      <p:sp>
        <p:nvSpPr>
          <p:cNvPr id="70" name="Oval 95"/>
          <p:cNvSpPr/>
          <p:nvPr/>
        </p:nvSpPr>
        <p:spPr>
          <a:xfrm>
            <a:off x="1935653" y="2999950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1" name="Oval 96"/>
          <p:cNvSpPr/>
          <p:nvPr/>
        </p:nvSpPr>
        <p:spPr>
          <a:xfrm>
            <a:off x="1718165" y="3642887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2" name="Oval 95"/>
          <p:cNvSpPr/>
          <p:nvPr/>
        </p:nvSpPr>
        <p:spPr>
          <a:xfrm>
            <a:off x="994265" y="3873075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73" name="Oval 95"/>
          <p:cNvSpPr/>
          <p:nvPr/>
        </p:nvSpPr>
        <p:spPr>
          <a:xfrm>
            <a:off x="910128" y="2526875"/>
            <a:ext cx="268287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74" name="Oval 95"/>
          <p:cNvSpPr/>
          <p:nvPr/>
        </p:nvSpPr>
        <p:spPr>
          <a:xfrm>
            <a:off x="135428" y="3931812"/>
            <a:ext cx="268287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i="0" baseline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5" name="Oval 96"/>
          <p:cNvSpPr/>
          <p:nvPr/>
        </p:nvSpPr>
        <p:spPr>
          <a:xfrm>
            <a:off x="278303" y="2707850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6" name="Oval 96"/>
          <p:cNvSpPr/>
          <p:nvPr/>
        </p:nvSpPr>
        <p:spPr>
          <a:xfrm>
            <a:off x="675178" y="2850725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7" name="Oval 96"/>
          <p:cNvSpPr/>
          <p:nvPr/>
        </p:nvSpPr>
        <p:spPr>
          <a:xfrm>
            <a:off x="1610215" y="1879175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8" name="Oval 96"/>
          <p:cNvSpPr/>
          <p:nvPr/>
        </p:nvSpPr>
        <p:spPr>
          <a:xfrm>
            <a:off x="638665" y="2131587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9" name="Oval 95"/>
          <p:cNvSpPr/>
          <p:nvPr/>
        </p:nvSpPr>
        <p:spPr>
          <a:xfrm>
            <a:off x="3410440" y="5624087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80" name="Oval 96"/>
          <p:cNvSpPr/>
          <p:nvPr/>
        </p:nvSpPr>
        <p:spPr>
          <a:xfrm>
            <a:off x="1394315" y="5408187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1" name="Oval 96"/>
          <p:cNvSpPr/>
          <p:nvPr/>
        </p:nvSpPr>
        <p:spPr>
          <a:xfrm>
            <a:off x="4094653" y="4974800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2" name="Oval 96"/>
          <p:cNvSpPr/>
          <p:nvPr/>
        </p:nvSpPr>
        <p:spPr>
          <a:xfrm>
            <a:off x="1035540" y="5047825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7" name="Oval 97"/>
          <p:cNvSpPr/>
          <p:nvPr/>
        </p:nvSpPr>
        <p:spPr>
          <a:xfrm>
            <a:off x="1532428" y="4115962"/>
            <a:ext cx="268287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88" name="Oval 96"/>
          <p:cNvSpPr/>
          <p:nvPr/>
        </p:nvSpPr>
        <p:spPr>
          <a:xfrm>
            <a:off x="2646853" y="4644600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89" name="Oval 95"/>
          <p:cNvSpPr/>
          <p:nvPr/>
        </p:nvSpPr>
        <p:spPr>
          <a:xfrm>
            <a:off x="1754678" y="4777950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90" name="Oval 95"/>
          <p:cNvSpPr/>
          <p:nvPr/>
        </p:nvSpPr>
        <p:spPr>
          <a:xfrm>
            <a:off x="2475403" y="3680987"/>
            <a:ext cx="268287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91" name="Oval 95"/>
          <p:cNvSpPr/>
          <p:nvPr/>
        </p:nvSpPr>
        <p:spPr>
          <a:xfrm>
            <a:off x="2222990" y="4201687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01" name="Rectangle 34"/>
          <p:cNvSpPr>
            <a:spLocks noChangeArrowheads="1"/>
          </p:cNvSpPr>
          <p:nvPr/>
        </p:nvSpPr>
        <p:spPr bwMode="auto">
          <a:xfrm>
            <a:off x="5175740" y="1537862"/>
            <a:ext cx="36036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zh-CN" sz="2800" i="0" baseline="0" dirty="0">
                <a:latin typeface="Tahoma" charset="0"/>
                <a:ea typeface="SimSun" charset="-122"/>
                <a:cs typeface="Tahoma" charset="0"/>
              </a:rPr>
              <a:t>x</a:t>
            </a:r>
          </a:p>
        </p:txBody>
      </p:sp>
      <p:sp>
        <p:nvSpPr>
          <p:cNvPr id="112" name="Line 30"/>
          <p:cNvSpPr>
            <a:spLocks noChangeShapeType="1"/>
          </p:cNvSpPr>
          <p:nvPr/>
        </p:nvSpPr>
        <p:spPr bwMode="auto">
          <a:xfrm>
            <a:off x="5073724" y="2088879"/>
            <a:ext cx="248816" cy="1769908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prstDash val="dash"/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Rectangle 33"/>
          <p:cNvSpPr>
            <a:spLocks noChangeArrowheads="1"/>
          </p:cNvSpPr>
          <p:nvPr/>
        </p:nvSpPr>
        <p:spPr bwMode="auto">
          <a:xfrm rot="18263663">
            <a:off x="3426342" y="3551538"/>
            <a:ext cx="18385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200" i="0" baseline="0" dirty="0">
                <a:latin typeface="Tahoma" charset="0"/>
                <a:ea typeface="Tahoma" charset="0"/>
                <a:cs typeface="Tahoma" charset="0"/>
              </a:rPr>
              <a:t>D=|x</a:t>
            </a:r>
            <a:r>
              <a:rPr lang="en-US" altLang="en-US" sz="3200" dirty="0">
                <a:latin typeface="Tahoma" charset="0"/>
                <a:ea typeface="Tahoma" charset="0"/>
                <a:cs typeface="Tahoma" charset="0"/>
              </a:rPr>
              <a:t>-</a:t>
            </a:r>
            <a:r>
              <a:rPr lang="fi-FI" altLang="en-US" sz="3200" dirty="0">
                <a:latin typeface="Tahoma" charset="0"/>
                <a:ea typeface="Tahoma" charset="0"/>
                <a:cs typeface="Tahoma" charset="0"/>
              </a:rPr>
              <a:t>x</a:t>
            </a:r>
            <a:r>
              <a:rPr lang="fi-FI" altLang="en-US" sz="2500" dirty="0">
                <a:latin typeface="Tahoma" charset="0"/>
                <a:ea typeface="Tahoma" charset="0"/>
                <a:cs typeface="Tahoma" charset="0"/>
              </a:rPr>
              <a:t>5</a:t>
            </a:r>
            <a:r>
              <a:rPr lang="fi-FI" altLang="en-US" sz="3200" i="0" baseline="0" dirty="0">
                <a:latin typeface="Tahoma" charset="0"/>
                <a:ea typeface="Tahoma" charset="0"/>
                <a:cs typeface="Tahoma" charset="0"/>
              </a:rPr>
              <a:t>|</a:t>
            </a:r>
          </a:p>
        </p:txBody>
      </p:sp>
      <p:sp>
        <p:nvSpPr>
          <p:cNvPr id="83" name="Oval 97"/>
          <p:cNvSpPr/>
          <p:nvPr/>
        </p:nvSpPr>
        <p:spPr bwMode="auto">
          <a:xfrm>
            <a:off x="5220190" y="3696862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13" name="Line 30"/>
          <p:cNvSpPr>
            <a:spLocks noChangeShapeType="1"/>
          </p:cNvSpPr>
          <p:nvPr/>
        </p:nvSpPr>
        <p:spPr bwMode="auto">
          <a:xfrm flipH="1">
            <a:off x="3560836" y="2118505"/>
            <a:ext cx="1464659" cy="1342927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prstDash val="dash"/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Oval 97"/>
          <p:cNvSpPr/>
          <p:nvPr/>
        </p:nvSpPr>
        <p:spPr bwMode="auto">
          <a:xfrm>
            <a:off x="3415769" y="3339195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84" name="Oval 97"/>
          <p:cNvSpPr/>
          <p:nvPr/>
        </p:nvSpPr>
        <p:spPr bwMode="auto">
          <a:xfrm>
            <a:off x="3359640" y="4369962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14" name="Line 30"/>
          <p:cNvSpPr>
            <a:spLocks noChangeShapeType="1"/>
          </p:cNvSpPr>
          <p:nvPr/>
        </p:nvSpPr>
        <p:spPr bwMode="auto">
          <a:xfrm flipH="1">
            <a:off x="2561876" y="2076026"/>
            <a:ext cx="2511847" cy="558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prstDash val="dash"/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 flipH="1">
            <a:off x="2795405" y="2118505"/>
            <a:ext cx="2229818" cy="859219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prstDash val="dash"/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Oval 97"/>
          <p:cNvSpPr/>
          <p:nvPr/>
        </p:nvSpPr>
        <p:spPr bwMode="auto">
          <a:xfrm>
            <a:off x="4940790" y="1933150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86" name="Oval 97"/>
          <p:cNvSpPr/>
          <p:nvPr/>
        </p:nvSpPr>
        <p:spPr bwMode="auto">
          <a:xfrm>
            <a:off x="2638915" y="2858662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85" name="Oval 97"/>
          <p:cNvSpPr/>
          <p:nvPr/>
        </p:nvSpPr>
        <p:spPr bwMode="auto">
          <a:xfrm>
            <a:off x="2423015" y="2534812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550178" y="2729548"/>
                <a:ext cx="678199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i-FI" altLang="en-US" sz="2500" i="1" dirty="0" smtClean="0">
                              <a:latin typeface="Cambria Math" panose="02040503050406030204" pitchFamily="18" charset="0"/>
                              <a:ea typeface="Tahoma" charset="0"/>
                              <a:cs typeface="Tahoma" charset="0"/>
                            </a:rPr>
                          </m:ctrlPr>
                        </m:sSupPr>
                        <m:e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1</m:t>
                          </m:r>
                        </m:e>
                        <m:sup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𝑠𝑡</m:t>
                          </m:r>
                        </m:sup>
                      </m:sSup>
                    </m:oMath>
                  </m:oMathPara>
                </a14:m>
                <a:endParaRPr lang="en-US" sz="25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178" y="2729548"/>
                <a:ext cx="678199" cy="4770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Rectangle 116"/>
              <p:cNvSpPr/>
              <p:nvPr/>
            </p:nvSpPr>
            <p:spPr>
              <a:xfrm>
                <a:off x="5102395" y="2776760"/>
                <a:ext cx="756874" cy="48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i-FI" altLang="en-US" sz="2500" i="1" dirty="0" smtClean="0">
                              <a:latin typeface="Cambria Math" panose="02040503050406030204" pitchFamily="18" charset="0"/>
                              <a:ea typeface="Tahoma" charset="0"/>
                              <a:cs typeface="Tahoma" charset="0"/>
                            </a:rPr>
                          </m:ctrlPr>
                        </m:sSupPr>
                        <m:e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2</m:t>
                          </m:r>
                        </m:e>
                        <m:sup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𝑛𝑑</m:t>
                          </m:r>
                        </m:sup>
                      </m:sSup>
                    </m:oMath>
                  </m:oMathPara>
                </a14:m>
                <a:endParaRPr lang="en-US" sz="2500" dirty="0"/>
              </a:p>
            </p:txBody>
          </p:sp>
        </mc:Choice>
        <mc:Fallback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395" y="2776760"/>
                <a:ext cx="756874" cy="4839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Rectangle 117"/>
              <p:cNvSpPr/>
              <p:nvPr/>
            </p:nvSpPr>
            <p:spPr>
              <a:xfrm>
                <a:off x="3003055" y="2707850"/>
                <a:ext cx="728020" cy="48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i-FI" altLang="en-US" sz="2500" i="1" dirty="0" smtClean="0">
                              <a:latin typeface="Cambria Math" panose="02040503050406030204" pitchFamily="18" charset="0"/>
                              <a:ea typeface="Tahoma" charset="0"/>
                              <a:cs typeface="Tahoma" charset="0"/>
                            </a:rPr>
                          </m:ctrlPr>
                        </m:sSupPr>
                        <m:e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3</m:t>
                          </m:r>
                        </m:e>
                        <m:sup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𝑟𝑑</m:t>
                          </m:r>
                        </m:sup>
                      </m:sSup>
                    </m:oMath>
                  </m:oMathPara>
                </a14:m>
                <a:endParaRPr lang="en-US" sz="2500" dirty="0"/>
              </a:p>
            </p:txBody>
          </p:sp>
        </mc:Choice>
        <mc:Fallback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055" y="2707850"/>
                <a:ext cx="728020" cy="483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2976886" y="2035231"/>
                <a:ext cx="702500" cy="48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i-FI" altLang="en-US" sz="2500" i="1" dirty="0" smtClean="0">
                              <a:latin typeface="Cambria Math" panose="02040503050406030204" pitchFamily="18" charset="0"/>
                              <a:ea typeface="Tahoma" charset="0"/>
                              <a:cs typeface="Tahoma" charset="0"/>
                            </a:rPr>
                          </m:ctrlPr>
                        </m:sSupPr>
                        <m:e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4</m:t>
                          </m:r>
                        </m:e>
                        <m:sup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𝑡h</m:t>
                          </m:r>
                        </m:sup>
                      </m:sSup>
                    </m:oMath>
                  </m:oMathPara>
                </a14:m>
                <a:endParaRPr lang="en-US" sz="2500" dirty="0"/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886" y="2035231"/>
                <a:ext cx="702500" cy="483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Rectangle 119"/>
              <p:cNvSpPr/>
              <p:nvPr/>
            </p:nvSpPr>
            <p:spPr>
              <a:xfrm>
                <a:off x="3376890" y="3634714"/>
                <a:ext cx="702500" cy="4839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i-FI" altLang="en-US" sz="2500" i="1" dirty="0" smtClean="0">
                              <a:latin typeface="Cambria Math" panose="02040503050406030204" pitchFamily="18" charset="0"/>
                              <a:ea typeface="Tahoma" charset="0"/>
                              <a:cs typeface="Tahoma" charset="0"/>
                            </a:rPr>
                          </m:ctrlPr>
                        </m:sSupPr>
                        <m:e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5</m:t>
                          </m:r>
                        </m:e>
                        <m:sup>
                          <m:r>
                            <a:rPr lang="en-US" altLang="en-US" sz="2500" b="0" i="1" dirty="0" smtClean="0">
                              <a:latin typeface="Cambria Math" charset="0"/>
                              <a:ea typeface="Tahoma" charset="0"/>
                              <a:cs typeface="Tahoma" charset="0"/>
                            </a:rPr>
                            <m:t>𝑡h</m:t>
                          </m:r>
                        </m:sup>
                      </m:sSup>
                    </m:oMath>
                  </m:oMathPara>
                </a14:m>
                <a:endParaRPr lang="en-US" sz="2500" dirty="0"/>
              </a:p>
            </p:txBody>
          </p:sp>
        </mc:Choice>
        <mc:Fallback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890" y="3634714"/>
                <a:ext cx="702500" cy="4839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37"/>
          <p:cNvSpPr>
            <a:spLocks noChangeArrowheads="1"/>
          </p:cNvSpPr>
          <p:nvPr/>
        </p:nvSpPr>
        <p:spPr bwMode="auto">
          <a:xfrm>
            <a:off x="2328255" y="1123474"/>
            <a:ext cx="13340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4000" b="1" i="0" baseline="0" dirty="0">
                <a:latin typeface="Tahoma" charset="0"/>
                <a:ea typeface="Tahoma" charset="0"/>
                <a:cs typeface="Tahoma" charset="0"/>
              </a:rPr>
              <a:t>KNN</a:t>
            </a:r>
          </a:p>
        </p:txBody>
      </p: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1912938" y="115889"/>
            <a:ext cx="8323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Outlier detectors</a:t>
            </a:r>
          </a:p>
        </p:txBody>
      </p:sp>
      <p:sp>
        <p:nvSpPr>
          <p:cNvPr id="97" name="Oval 95"/>
          <p:cNvSpPr/>
          <p:nvPr/>
        </p:nvSpPr>
        <p:spPr>
          <a:xfrm>
            <a:off x="8338889" y="2937802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98" name="Oval 96"/>
          <p:cNvSpPr/>
          <p:nvPr/>
        </p:nvSpPr>
        <p:spPr>
          <a:xfrm>
            <a:off x="8121401" y="3580739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99" name="Oval 95"/>
          <p:cNvSpPr/>
          <p:nvPr/>
        </p:nvSpPr>
        <p:spPr>
          <a:xfrm>
            <a:off x="7397501" y="3810927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00" name="Oval 95"/>
          <p:cNvSpPr/>
          <p:nvPr/>
        </p:nvSpPr>
        <p:spPr>
          <a:xfrm>
            <a:off x="7313364" y="2464727"/>
            <a:ext cx="268287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02" name="Oval 95"/>
          <p:cNvSpPr/>
          <p:nvPr/>
        </p:nvSpPr>
        <p:spPr>
          <a:xfrm>
            <a:off x="6538664" y="3869664"/>
            <a:ext cx="268287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i="0" baseline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3" name="Oval 96"/>
          <p:cNvSpPr/>
          <p:nvPr/>
        </p:nvSpPr>
        <p:spPr>
          <a:xfrm>
            <a:off x="6681539" y="2645702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4" name="Oval 96"/>
          <p:cNvSpPr/>
          <p:nvPr/>
        </p:nvSpPr>
        <p:spPr>
          <a:xfrm>
            <a:off x="7078414" y="2788577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6" name="Oval 96"/>
          <p:cNvSpPr/>
          <p:nvPr/>
        </p:nvSpPr>
        <p:spPr>
          <a:xfrm>
            <a:off x="8013451" y="1817027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8" name="Oval 96"/>
          <p:cNvSpPr/>
          <p:nvPr/>
        </p:nvSpPr>
        <p:spPr>
          <a:xfrm>
            <a:off x="7041901" y="2069439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9" name="Oval 95"/>
          <p:cNvSpPr/>
          <p:nvPr/>
        </p:nvSpPr>
        <p:spPr>
          <a:xfrm>
            <a:off x="9813676" y="5561939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16" name="Oval 96"/>
          <p:cNvSpPr/>
          <p:nvPr/>
        </p:nvSpPr>
        <p:spPr>
          <a:xfrm>
            <a:off x="7797551" y="5346039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1" name="Oval 96"/>
          <p:cNvSpPr/>
          <p:nvPr/>
        </p:nvSpPr>
        <p:spPr>
          <a:xfrm>
            <a:off x="10497889" y="4912652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2" name="Oval 96"/>
          <p:cNvSpPr/>
          <p:nvPr/>
        </p:nvSpPr>
        <p:spPr>
          <a:xfrm>
            <a:off x="7438776" y="4985677"/>
            <a:ext cx="269875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3" name="Oval 97"/>
          <p:cNvSpPr/>
          <p:nvPr/>
        </p:nvSpPr>
        <p:spPr bwMode="auto">
          <a:xfrm>
            <a:off x="11623426" y="3634714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24" name="Oval 97"/>
          <p:cNvSpPr/>
          <p:nvPr/>
        </p:nvSpPr>
        <p:spPr bwMode="auto">
          <a:xfrm>
            <a:off x="9762876" y="4307814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25" name="Oval 97"/>
          <p:cNvSpPr/>
          <p:nvPr/>
        </p:nvSpPr>
        <p:spPr bwMode="auto">
          <a:xfrm>
            <a:off x="8826251" y="2472664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26" name="Oval 97"/>
          <p:cNvSpPr/>
          <p:nvPr/>
        </p:nvSpPr>
        <p:spPr bwMode="auto">
          <a:xfrm>
            <a:off x="9042151" y="2796514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27" name="Oval 97"/>
          <p:cNvSpPr/>
          <p:nvPr/>
        </p:nvSpPr>
        <p:spPr>
          <a:xfrm>
            <a:off x="7935664" y="4053814"/>
            <a:ext cx="268287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28" name="Oval 96"/>
          <p:cNvSpPr/>
          <p:nvPr/>
        </p:nvSpPr>
        <p:spPr>
          <a:xfrm>
            <a:off x="9050089" y="4582452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29" name="Oval 95"/>
          <p:cNvSpPr/>
          <p:nvPr/>
        </p:nvSpPr>
        <p:spPr>
          <a:xfrm>
            <a:off x="8157914" y="4715802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30" name="Oval 95"/>
          <p:cNvSpPr/>
          <p:nvPr/>
        </p:nvSpPr>
        <p:spPr>
          <a:xfrm>
            <a:off x="8878639" y="3618839"/>
            <a:ext cx="268287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31" name="Oval 95"/>
          <p:cNvSpPr/>
          <p:nvPr/>
        </p:nvSpPr>
        <p:spPr>
          <a:xfrm>
            <a:off x="8626226" y="4139539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32" name="Oval 96"/>
          <p:cNvSpPr>
            <a:spLocks noChangeArrowheads="1"/>
          </p:cNvSpPr>
          <p:nvPr/>
        </p:nvSpPr>
        <p:spPr bwMode="auto">
          <a:xfrm>
            <a:off x="8699251" y="3190214"/>
            <a:ext cx="287338" cy="287338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800" i="0" baseline="0">
              <a:latin typeface="Calibri" charset="0"/>
            </a:endParaRPr>
          </a:p>
        </p:txBody>
      </p:sp>
      <p:sp>
        <p:nvSpPr>
          <p:cNvPr id="133" name="Oval 97"/>
          <p:cNvSpPr/>
          <p:nvPr/>
        </p:nvSpPr>
        <p:spPr bwMode="auto">
          <a:xfrm>
            <a:off x="11344026" y="1871002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34" name="Line 4"/>
          <p:cNvSpPr>
            <a:spLocks noChangeShapeType="1"/>
          </p:cNvSpPr>
          <p:nvPr/>
        </p:nvSpPr>
        <p:spPr bwMode="auto">
          <a:xfrm flipH="1">
            <a:off x="10102601" y="2109127"/>
            <a:ext cx="1223963" cy="1220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4"/>
          <p:cNvSpPr>
            <a:spLocks noChangeShapeType="1"/>
          </p:cNvSpPr>
          <p:nvPr/>
        </p:nvSpPr>
        <p:spPr bwMode="auto">
          <a:xfrm flipH="1">
            <a:off x="9491414" y="3441039"/>
            <a:ext cx="323850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4"/>
          <p:cNvSpPr>
            <a:spLocks noChangeShapeType="1"/>
          </p:cNvSpPr>
          <p:nvPr/>
        </p:nvSpPr>
        <p:spPr bwMode="auto">
          <a:xfrm flipH="1" flipV="1">
            <a:off x="8986589" y="3369602"/>
            <a:ext cx="21590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Oval 96"/>
          <p:cNvSpPr>
            <a:spLocks noChangeArrowheads="1"/>
          </p:cNvSpPr>
          <p:nvPr/>
        </p:nvSpPr>
        <p:spPr bwMode="auto">
          <a:xfrm>
            <a:off x="9204076" y="3369602"/>
            <a:ext cx="287338" cy="28733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800" i="0" baseline="0">
              <a:latin typeface="Calibri" charset="0"/>
            </a:endParaRPr>
          </a:p>
        </p:txBody>
      </p:sp>
      <p:sp>
        <p:nvSpPr>
          <p:cNvPr id="138" name="Oval 96"/>
          <p:cNvSpPr>
            <a:spLocks noChangeArrowheads="1"/>
          </p:cNvSpPr>
          <p:nvPr/>
        </p:nvSpPr>
        <p:spPr bwMode="auto">
          <a:xfrm>
            <a:off x="9815264" y="3261652"/>
            <a:ext cx="287337" cy="28733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800" i="0" baseline="0">
              <a:latin typeface="Calibri" charset="0"/>
            </a:endParaRPr>
          </a:p>
        </p:txBody>
      </p:sp>
      <p:sp>
        <p:nvSpPr>
          <p:cNvPr id="139" name="Line 32"/>
          <p:cNvSpPr>
            <a:spLocks noChangeShapeType="1"/>
          </p:cNvSpPr>
          <p:nvPr/>
        </p:nvSpPr>
        <p:spPr bwMode="auto">
          <a:xfrm flipV="1">
            <a:off x="8986589" y="2104364"/>
            <a:ext cx="2339975" cy="1152525"/>
          </a:xfrm>
          <a:prstGeom prst="line">
            <a:avLst/>
          </a:prstGeom>
          <a:noFill/>
          <a:ln w="3175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Rectangle 33"/>
          <p:cNvSpPr>
            <a:spLocks noChangeArrowheads="1"/>
          </p:cNvSpPr>
          <p:nvPr/>
        </p:nvSpPr>
        <p:spPr bwMode="auto">
          <a:xfrm rot="20030262">
            <a:off x="9310439" y="2104364"/>
            <a:ext cx="176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200" i="0" baseline="0" dirty="0">
                <a:latin typeface="Tahoma" charset="0"/>
                <a:ea typeface="Tahoma" charset="0"/>
                <a:cs typeface="Tahoma" charset="0"/>
              </a:rPr>
              <a:t>D=|x-y</a:t>
            </a:r>
            <a:r>
              <a:rPr lang="fi-FI" altLang="en-US" sz="3200" i="0" dirty="0">
                <a:latin typeface="Tahoma" charset="0"/>
                <a:ea typeface="Tahoma" charset="0"/>
                <a:cs typeface="Tahoma" charset="0"/>
              </a:rPr>
              <a:t>3</a:t>
            </a:r>
            <a:r>
              <a:rPr lang="fi-FI" altLang="en-US" sz="3200" i="0" baseline="0" dirty="0">
                <a:latin typeface="Tahoma" charset="0"/>
                <a:ea typeface="Tahoma" charset="0"/>
                <a:cs typeface="Tahoma" charset="0"/>
              </a:rPr>
              <a:t>|</a:t>
            </a:r>
          </a:p>
        </p:txBody>
      </p:sp>
      <p:sp>
        <p:nvSpPr>
          <p:cNvPr id="141" name="Rectangle 34"/>
          <p:cNvSpPr>
            <a:spLocks noChangeArrowheads="1"/>
          </p:cNvSpPr>
          <p:nvPr/>
        </p:nvSpPr>
        <p:spPr bwMode="auto">
          <a:xfrm>
            <a:off x="11578976" y="1475714"/>
            <a:ext cx="36036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zh-CN" sz="2800" i="0" baseline="0">
                <a:latin typeface="Tahoma" charset="0"/>
                <a:ea typeface="SimSun" charset="-122"/>
                <a:cs typeface="Tahoma" charset="0"/>
              </a:rPr>
              <a:t>x</a:t>
            </a:r>
          </a:p>
        </p:txBody>
      </p:sp>
      <p:sp>
        <p:nvSpPr>
          <p:cNvPr id="142" name="Rectangle 34"/>
          <p:cNvSpPr>
            <a:spLocks noChangeArrowheads="1"/>
          </p:cNvSpPr>
          <p:nvPr/>
        </p:nvSpPr>
        <p:spPr bwMode="auto">
          <a:xfrm>
            <a:off x="9886701" y="3545814"/>
            <a:ext cx="4937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zh-CN" sz="2800" i="0" baseline="0" dirty="0">
                <a:latin typeface="Tahoma" charset="0"/>
                <a:ea typeface="SimSun" charset="-122"/>
                <a:cs typeface="Tahoma" charset="0"/>
              </a:rPr>
              <a:t>y</a:t>
            </a:r>
            <a:r>
              <a:rPr lang="fi-FI" altLang="zh-CN" sz="2800" i="0" dirty="0">
                <a:latin typeface="Tahoma" charset="0"/>
                <a:ea typeface="SimSun" charset="-122"/>
                <a:cs typeface="Tahoma" charset="0"/>
              </a:rPr>
              <a:t>1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9213601" y="3617252"/>
            <a:ext cx="49371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zh-CN" sz="2800" i="0" baseline="0">
                <a:latin typeface="Tahoma" charset="0"/>
                <a:ea typeface="SimSun" charset="-122"/>
                <a:cs typeface="Tahoma" charset="0"/>
              </a:rPr>
              <a:t>y</a:t>
            </a:r>
            <a:r>
              <a:rPr lang="fi-FI" altLang="zh-CN" sz="2800" i="0">
                <a:latin typeface="Tahoma" charset="0"/>
                <a:ea typeface="SimSun" charset="-122"/>
                <a:cs typeface="Tahoma" charset="0"/>
              </a:rPr>
              <a:t>2</a:t>
            </a:r>
          </a:p>
        </p:txBody>
      </p:sp>
      <p:sp>
        <p:nvSpPr>
          <p:cNvPr id="144" name="Rectangle 34"/>
          <p:cNvSpPr>
            <a:spLocks noChangeArrowheads="1"/>
          </p:cNvSpPr>
          <p:nvPr/>
        </p:nvSpPr>
        <p:spPr bwMode="auto">
          <a:xfrm>
            <a:off x="8313489" y="3220377"/>
            <a:ext cx="49371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zh-CN" sz="2800" i="0" baseline="0">
                <a:latin typeface="Tahoma" charset="0"/>
                <a:ea typeface="SimSun" charset="-122"/>
                <a:cs typeface="Tahoma" charset="0"/>
              </a:rPr>
              <a:t>y</a:t>
            </a:r>
            <a:r>
              <a:rPr lang="fi-FI" altLang="zh-CN" sz="2800" i="0">
                <a:latin typeface="Tahoma" charset="0"/>
                <a:ea typeface="SimSun" charset="-122"/>
                <a:cs typeface="Tahoma" charset="0"/>
              </a:rPr>
              <a:t>3</a:t>
            </a:r>
          </a:p>
        </p:txBody>
      </p:sp>
      <p:sp>
        <p:nvSpPr>
          <p:cNvPr id="145" name="Rectangle 37"/>
          <p:cNvSpPr>
            <a:spLocks noChangeArrowheads="1"/>
          </p:cNvSpPr>
          <p:nvPr/>
        </p:nvSpPr>
        <p:spPr bwMode="auto">
          <a:xfrm>
            <a:off x="8418951" y="5225462"/>
            <a:ext cx="1069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200" dirty="0">
                <a:latin typeface="Tahoma" charset="0"/>
                <a:ea typeface="Tahoma" charset="0"/>
                <a:cs typeface="Tahoma" charset="0"/>
              </a:rPr>
              <a:t>MOD</a:t>
            </a:r>
            <a:endParaRPr lang="fi-FI" altLang="en-US" sz="32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6" name="Rectangle 7"/>
          <p:cNvSpPr>
            <a:spLocks noChangeArrowheads="1"/>
          </p:cNvSpPr>
          <p:nvPr/>
        </p:nvSpPr>
        <p:spPr bwMode="auto">
          <a:xfrm>
            <a:off x="7023205" y="6109526"/>
            <a:ext cx="4815880" cy="60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Yang et al. ”Mean-shift outlier detection”,</a:t>
            </a:r>
          </a:p>
          <a:p>
            <a:pPr algn="just">
              <a:lnSpc>
                <a:spcPts val="2000"/>
              </a:lnSpc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FSDM 2018.</a:t>
            </a:r>
          </a:p>
        </p:txBody>
      </p:sp>
      <p:sp>
        <p:nvSpPr>
          <p:cNvPr id="95" name="Rectangle 37">
            <a:extLst>
              <a:ext uri="{FF2B5EF4-FFF2-40B4-BE49-F238E27FC236}">
                <a16:creationId xmlns:a16="http://schemas.microsoft.com/office/drawing/2014/main" id="{F82D77E0-0D83-4A3F-83D3-34268D5CF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7290" y="1184434"/>
            <a:ext cx="142539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4000" b="1" i="0" baseline="0" dirty="0">
                <a:latin typeface="Tahoma" charset="0"/>
                <a:ea typeface="Tahoma" charset="0"/>
                <a:cs typeface="Tahoma" charset="0"/>
              </a:rPr>
              <a:t>MOD</a:t>
            </a:r>
          </a:p>
        </p:txBody>
      </p:sp>
    </p:spTree>
    <p:extLst>
      <p:ext uri="{BB962C8B-B14F-4D97-AF65-F5344CB8AC3E}">
        <p14:creationId xmlns:p14="http://schemas.microsoft.com/office/powerpoint/2010/main" val="106546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05" grpId="0" animBg="1"/>
      <p:bldP spid="211975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01" grpId="0"/>
      <p:bldP spid="112" grpId="0" animBg="1"/>
      <p:bldP spid="111" grpId="0"/>
      <p:bldP spid="83" grpId="0" animBg="1"/>
      <p:bldP spid="113" grpId="0" animBg="1"/>
      <p:bldP spid="107" grpId="0" animBg="1"/>
      <p:bldP spid="84" grpId="0" animBg="1"/>
      <p:bldP spid="114" grpId="0" animBg="1"/>
      <p:bldP spid="115" grpId="0" animBg="1"/>
      <p:bldP spid="93" grpId="0" animBg="1"/>
      <p:bldP spid="86" grpId="0" animBg="1"/>
      <p:bldP spid="85" grpId="0" animBg="1"/>
      <p:bldP spid="3" grpId="0"/>
      <p:bldP spid="117" grpId="0"/>
      <p:bldP spid="118" grpId="0"/>
      <p:bldP spid="119" grpId="0"/>
      <p:bldP spid="120" grpId="0"/>
      <p:bldP spid="92" grpId="0"/>
      <p:bldP spid="97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6" grpId="0" animBg="1"/>
      <p:bldP spid="108" grpId="0" animBg="1"/>
      <p:bldP spid="109" grpId="0" animBg="1"/>
      <p:bldP spid="116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2"/>
          <p:cNvSpPr>
            <a:spLocks noChangeArrowheads="1"/>
          </p:cNvSpPr>
          <p:nvPr/>
        </p:nvSpPr>
        <p:spPr bwMode="auto">
          <a:xfrm>
            <a:off x="1919288" y="201613"/>
            <a:ext cx="83232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Results with KNN detector</a:t>
            </a:r>
          </a:p>
          <a:p>
            <a:pPr algn="ctr"/>
            <a:r>
              <a:rPr lang="en-US" altLang="en-US" sz="2400" dirty="0">
                <a:latin typeface="Tahoma" charset="0"/>
              </a:rPr>
              <a:t>F1-score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83646"/>
              </p:ext>
            </p:extLst>
          </p:nvPr>
        </p:nvGraphicFramePr>
        <p:xfrm>
          <a:off x="963706" y="1268413"/>
          <a:ext cx="9847729" cy="5103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3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Tahoma" charset="0"/>
                          <a:ea typeface="Tahoma" charset="0"/>
                          <a:cs typeface="Tahoma" charset="0"/>
                        </a:rPr>
                        <a:t>Dataset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Tahoma" charset="0"/>
                          <a:ea typeface="Tahoma" charset="0"/>
                          <a:cs typeface="Tahoma" charset="0"/>
                        </a:rPr>
                        <a:t>SD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Tahoma" charset="0"/>
                          <a:ea typeface="Tahoma" charset="0"/>
                          <a:cs typeface="Tahoma" charset="0"/>
                        </a:rPr>
                        <a:t>MAD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Tahoma" charset="0"/>
                          <a:ea typeface="Tahoma" charset="0"/>
                          <a:cs typeface="Tahoma" charset="0"/>
                        </a:rPr>
                        <a:t>IQR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0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Original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Clever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Original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Original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KDDCup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0.46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0.37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0.45</a:t>
                      </a:r>
                      <a:endParaRPr lang="en-US" sz="250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Wilt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0.59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0.50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0.60</a:t>
                      </a:r>
                      <a:endParaRPr lang="en-US" sz="250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Stamps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0.72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0.61</a:t>
                      </a:r>
                      <a:endParaRPr lang="en-US" sz="250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0.69</a:t>
                      </a:r>
                      <a:endParaRPr lang="en-US" sz="250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PageB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0.74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0.73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Card.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0.56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0.53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0.61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Pima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0.63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0.65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0.51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Spam.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0.48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0.51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0.43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HeartD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0.59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0.59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0.46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Arrhy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0.65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0.67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0.59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Parki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0.42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0.46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0.34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AVG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0.58</a:t>
                      </a:r>
                      <a:endParaRPr lang="en-US" sz="250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  <a:endParaRPr lang="en-US" sz="250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  <a:endParaRPr lang="en-US" sz="2500" dirty="0">
                        <a:effectLst/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911601" y="5937324"/>
            <a:ext cx="808616" cy="534595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6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2"/>
          <p:cNvSpPr>
            <a:spLocks noChangeArrowheads="1"/>
          </p:cNvSpPr>
          <p:nvPr/>
        </p:nvSpPr>
        <p:spPr bwMode="auto">
          <a:xfrm>
            <a:off x="1919288" y="201613"/>
            <a:ext cx="83232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Results with MOD detector</a:t>
            </a:r>
          </a:p>
          <a:p>
            <a:pPr algn="ctr"/>
            <a:r>
              <a:rPr lang="en-US" altLang="en-US" sz="2400" dirty="0">
                <a:latin typeface="Tahoma" charset="0"/>
              </a:rPr>
              <a:t>F1-score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344672"/>
              </p:ext>
            </p:extLst>
          </p:nvPr>
        </p:nvGraphicFramePr>
        <p:xfrm>
          <a:off x="963706" y="1268413"/>
          <a:ext cx="9847729" cy="5103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3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Tahoma" charset="0"/>
                          <a:ea typeface="Tahoma" charset="0"/>
                          <a:cs typeface="Tahoma" charset="0"/>
                        </a:rPr>
                        <a:t>Dataset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Tahoma" charset="0"/>
                          <a:ea typeface="Tahoma" charset="0"/>
                          <a:cs typeface="Tahoma" charset="0"/>
                        </a:rPr>
                        <a:t>SD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Tahoma" charset="0"/>
                          <a:ea typeface="Tahoma" charset="0"/>
                          <a:cs typeface="Tahoma" charset="0"/>
                        </a:rPr>
                        <a:t>MAD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>
                          <a:latin typeface="Tahoma" charset="0"/>
                          <a:ea typeface="Tahoma" charset="0"/>
                          <a:cs typeface="Tahoma" charset="0"/>
                        </a:rPr>
                        <a:t>IQR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000" dirty="0">
                        <a:latin typeface="Tahoma" charset="0"/>
                        <a:ea typeface="Tahoma" charset="0"/>
                        <a:cs typeface="Tahom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Original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Clever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Original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Original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KDDCup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Wilt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Stamps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PageB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0.72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Card.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Pima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Spam.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HeartD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Arrhy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0.67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Parki</a:t>
                      </a: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0.48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Linux Libertine" charset="0"/>
                          <a:ea typeface="Calibri" charset="0"/>
                          <a:cs typeface="Times New Roman" charset="0"/>
                        </a:rPr>
                        <a:t>AVG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0.34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0.52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Oval 6">
            <a:extLst>
              <a:ext uri="{FF2B5EF4-FFF2-40B4-BE49-F238E27FC236}">
                <a16:creationId xmlns:a16="http://schemas.microsoft.com/office/drawing/2014/main" id="{28DA81E6-AF4D-4A0E-B4D1-CD95DF263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1" y="5937324"/>
            <a:ext cx="808616" cy="534595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2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2"/>
          <p:cNvSpPr>
            <a:spLocks noChangeArrowheads="1"/>
          </p:cNvSpPr>
          <p:nvPr/>
        </p:nvSpPr>
        <p:spPr bwMode="auto">
          <a:xfrm>
            <a:off x="1919287" y="196403"/>
            <a:ext cx="881146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The amount of detected outliers </a:t>
            </a:r>
          </a:p>
          <a:p>
            <a:pPr algn="ctr"/>
            <a:r>
              <a:rPr lang="en-US" altLang="en-US" sz="2400" dirty="0">
                <a:latin typeface="Tahoma" charset="0"/>
              </a:rPr>
              <a:t>MOD detector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23906"/>
              </p:ext>
            </p:extLst>
          </p:nvPr>
        </p:nvGraphicFramePr>
        <p:xfrm>
          <a:off x="3339772" y="1499595"/>
          <a:ext cx="5970494" cy="4174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2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Dataset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Outlier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SD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Clever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KDDCup</a:t>
                      </a: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246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3509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9383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48105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Wilt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261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330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1073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4806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Stamps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79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334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PageB.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560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229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834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5378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Card.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471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183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522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2103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Pima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268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108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228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734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Spam.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1813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693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1047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4186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HeartD.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120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85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263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Arrhy.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206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63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136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428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Parki.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147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52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174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462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2"/>
          <p:cNvSpPr>
            <a:spLocks noChangeArrowheads="1"/>
          </p:cNvSpPr>
          <p:nvPr/>
        </p:nvSpPr>
        <p:spPr bwMode="auto">
          <a:xfrm>
            <a:off x="1919287" y="196403"/>
            <a:ext cx="881146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Time (s) </a:t>
            </a:r>
          </a:p>
          <a:p>
            <a:pPr algn="ctr"/>
            <a:r>
              <a:rPr lang="en-US" altLang="en-US" sz="2400" dirty="0">
                <a:latin typeface="Tahoma" charset="0"/>
              </a:rPr>
              <a:t>MOD detector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880633"/>
              </p:ext>
            </p:extLst>
          </p:nvPr>
        </p:nvGraphicFramePr>
        <p:xfrm>
          <a:off x="3347392" y="1638846"/>
          <a:ext cx="6436688" cy="4174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Dataset (Size)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SD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2T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Clever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KDDCup</a:t>
                      </a: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. (60632)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0.12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811.40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Wilt    (4839)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8.39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Stamps  (340)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PageB.  (5473)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10.54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Card.   (2126)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1.69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Pima    (768)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0.26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Spam.   (4601)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6.29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HeartD. (270)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Arrhy.  (450)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Parki.  (195)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&lt;0.01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0.02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096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1882776" y="296864"/>
            <a:ext cx="8323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fi-FI" altLang="en-US" sz="4000" b="1">
                <a:latin typeface="Tahoma" charset="0"/>
              </a:rPr>
              <a:t>Conclusions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1992313" y="1609446"/>
            <a:ext cx="8323262" cy="425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sz="3200" b="1" dirty="0">
                <a:latin typeface="Tahoma" charset="0"/>
              </a:rPr>
              <a:t>Why to use:</a:t>
            </a:r>
          </a:p>
          <a:p>
            <a:pPr>
              <a:spcAft>
                <a:spcPct val="60000"/>
              </a:spcAft>
              <a:buFontTx/>
              <a:buChar char="•"/>
            </a:pPr>
            <a:r>
              <a:rPr lang="en-GB" altLang="en-US" sz="3200" dirty="0">
                <a:latin typeface="Tahoma" charset="0"/>
              </a:rPr>
              <a:t> Simple but effective!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sz="3200" b="1" dirty="0">
                <a:latin typeface="Tahoma" charset="0"/>
              </a:rPr>
              <a:t>How it performs:</a:t>
            </a:r>
          </a:p>
          <a:p>
            <a:pPr>
              <a:spcAft>
                <a:spcPct val="60000"/>
              </a:spcAft>
              <a:buFontTx/>
              <a:buChar char="•"/>
            </a:pPr>
            <a:r>
              <a:rPr lang="en-GB" altLang="en-US" sz="3200" dirty="0">
                <a:latin typeface="Tahoma" charset="0"/>
              </a:rPr>
              <a:t> Improve existing thresholding!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sz="3200" b="1" dirty="0">
                <a:latin typeface="Tahoma" charset="0"/>
              </a:rPr>
              <a:t>Usefulness:</a:t>
            </a:r>
          </a:p>
          <a:p>
            <a:pPr>
              <a:spcAft>
                <a:spcPct val="60000"/>
              </a:spcAft>
              <a:buFontTx/>
              <a:buChar char="•"/>
            </a:pPr>
            <a:r>
              <a:rPr lang="en-GB" altLang="en-US" sz="3200" dirty="0">
                <a:latin typeface="Tahoma" charset="0"/>
              </a:rPr>
              <a:t> Almost no extra coding needed!</a:t>
            </a:r>
          </a:p>
        </p:txBody>
      </p:sp>
    </p:spTree>
    <p:extLst>
      <p:ext uri="{BB962C8B-B14F-4D97-AF65-F5344CB8AC3E}">
        <p14:creationId xmlns:p14="http://schemas.microsoft.com/office/powerpoint/2010/main" val="841295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1912938" y="3087689"/>
            <a:ext cx="8323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55430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2"/>
          <p:cNvSpPr>
            <a:spLocks noChangeArrowheads="1"/>
          </p:cNvSpPr>
          <p:nvPr/>
        </p:nvSpPr>
        <p:spPr bwMode="auto">
          <a:xfrm>
            <a:off x="1923098" y="206376"/>
            <a:ext cx="8323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Data with outliers</a:t>
            </a:r>
          </a:p>
        </p:txBody>
      </p:sp>
      <p:sp>
        <p:nvSpPr>
          <p:cNvPr id="4" name="Oval 96"/>
          <p:cNvSpPr>
            <a:spLocks noChangeArrowheads="1"/>
          </p:cNvSpPr>
          <p:nvPr/>
        </p:nvSpPr>
        <p:spPr bwMode="auto">
          <a:xfrm>
            <a:off x="4906823" y="4020191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800" i="0" baseline="0">
              <a:latin typeface="Calibri" charset="0"/>
            </a:endParaRPr>
          </a:p>
        </p:txBody>
      </p:sp>
      <p:sp>
        <p:nvSpPr>
          <p:cNvPr id="5" name="Oval 96"/>
          <p:cNvSpPr/>
          <p:nvPr/>
        </p:nvSpPr>
        <p:spPr>
          <a:xfrm>
            <a:off x="3167957" y="2589952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6" name="Oval 95"/>
          <p:cNvSpPr/>
          <p:nvPr/>
        </p:nvSpPr>
        <p:spPr>
          <a:xfrm>
            <a:off x="2938564" y="2479257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7" name="Oval 95"/>
          <p:cNvSpPr/>
          <p:nvPr/>
        </p:nvSpPr>
        <p:spPr>
          <a:xfrm>
            <a:off x="2758002" y="2662818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9" name="Oval 95"/>
          <p:cNvSpPr/>
          <p:nvPr/>
        </p:nvSpPr>
        <p:spPr>
          <a:xfrm>
            <a:off x="2864968" y="2912447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0" name="Oval 96"/>
          <p:cNvSpPr/>
          <p:nvPr/>
        </p:nvSpPr>
        <p:spPr>
          <a:xfrm>
            <a:off x="3139986" y="2861414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2" name="Oval 96"/>
          <p:cNvSpPr/>
          <p:nvPr/>
        </p:nvSpPr>
        <p:spPr>
          <a:xfrm>
            <a:off x="6071068" y="2896880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3" name="Oval 95"/>
          <p:cNvSpPr/>
          <p:nvPr/>
        </p:nvSpPr>
        <p:spPr>
          <a:xfrm>
            <a:off x="5541479" y="2896879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6" name="Oval 96"/>
          <p:cNvSpPr/>
          <p:nvPr/>
        </p:nvSpPr>
        <p:spPr>
          <a:xfrm>
            <a:off x="6600657" y="2912448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7" name="Oval 95"/>
          <p:cNvSpPr/>
          <p:nvPr/>
        </p:nvSpPr>
        <p:spPr>
          <a:xfrm>
            <a:off x="6071067" y="2478555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18" name="Oval 96"/>
          <p:cNvSpPr>
            <a:spLocks noChangeArrowheads="1"/>
          </p:cNvSpPr>
          <p:nvPr/>
        </p:nvSpPr>
        <p:spPr bwMode="auto">
          <a:xfrm>
            <a:off x="3437832" y="1542103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800" i="0" baseline="0">
              <a:latin typeface="Calibri" charset="0"/>
            </a:endParaRPr>
          </a:p>
        </p:txBody>
      </p:sp>
      <p:sp>
        <p:nvSpPr>
          <p:cNvPr id="19" name="Oval 96"/>
          <p:cNvSpPr>
            <a:spLocks noChangeArrowheads="1"/>
          </p:cNvSpPr>
          <p:nvPr/>
        </p:nvSpPr>
        <p:spPr bwMode="auto">
          <a:xfrm>
            <a:off x="8272588" y="3341535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800" i="0" baseline="0">
              <a:latin typeface="Calibri" charset="0"/>
            </a:endParaRPr>
          </a:p>
        </p:txBody>
      </p:sp>
      <p:sp>
        <p:nvSpPr>
          <p:cNvPr id="20" name="Oval 96"/>
          <p:cNvSpPr>
            <a:spLocks noChangeArrowheads="1"/>
          </p:cNvSpPr>
          <p:nvPr/>
        </p:nvSpPr>
        <p:spPr bwMode="auto">
          <a:xfrm>
            <a:off x="9216525" y="1159251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800" i="0" baseline="0">
              <a:latin typeface="Calibri" charset="0"/>
            </a:endParaRPr>
          </a:p>
        </p:txBody>
      </p:sp>
      <p:sp>
        <p:nvSpPr>
          <p:cNvPr id="21" name="Oval 96"/>
          <p:cNvSpPr>
            <a:spLocks noChangeArrowheads="1"/>
          </p:cNvSpPr>
          <p:nvPr/>
        </p:nvSpPr>
        <p:spPr bwMode="auto">
          <a:xfrm>
            <a:off x="10553913" y="2281187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800" i="0" baseline="0">
              <a:latin typeface="Calibri" charset="0"/>
            </a:endParaRPr>
          </a:p>
        </p:txBody>
      </p:sp>
      <p:sp>
        <p:nvSpPr>
          <p:cNvPr id="22" name="Oval 95">
            <a:extLst>
              <a:ext uri="{FF2B5EF4-FFF2-40B4-BE49-F238E27FC236}">
                <a16:creationId xmlns:a16="http://schemas.microsoft.com/office/drawing/2014/main" id="{0366BB5A-2733-429C-B73E-EA7B4F5DE428}"/>
              </a:ext>
            </a:extLst>
          </p:cNvPr>
          <p:cNvSpPr/>
          <p:nvPr/>
        </p:nvSpPr>
        <p:spPr>
          <a:xfrm>
            <a:off x="1397467" y="5374155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i="0" baseline="0"/>
          </a:p>
        </p:txBody>
      </p:sp>
      <p:sp>
        <p:nvSpPr>
          <p:cNvPr id="23" name="Oval 96">
            <a:extLst>
              <a:ext uri="{FF2B5EF4-FFF2-40B4-BE49-F238E27FC236}">
                <a16:creationId xmlns:a16="http://schemas.microsoft.com/office/drawing/2014/main" id="{3451B16F-9989-42A4-B78E-3A20D4CE3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222" y="5859151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800" i="0" baseline="0">
              <a:latin typeface="Calibri" charset="0"/>
            </a:endParaRPr>
          </a:p>
        </p:txBody>
      </p:sp>
      <p:sp>
        <p:nvSpPr>
          <p:cNvPr id="24" name="Rectangle 37">
            <a:extLst>
              <a:ext uri="{FF2B5EF4-FFF2-40B4-BE49-F238E27FC236}">
                <a16:creationId xmlns:a16="http://schemas.microsoft.com/office/drawing/2014/main" id="{85DE04EB-F5F1-4637-8308-DFEE26569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99" y="5319693"/>
            <a:ext cx="2268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200" dirty="0">
                <a:latin typeface="Tahoma" charset="0"/>
                <a:ea typeface="Tahoma" charset="0"/>
                <a:cs typeface="Tahoma" charset="0"/>
              </a:rPr>
              <a:t>Data object</a:t>
            </a:r>
            <a:endParaRPr lang="en-US" altLang="en-US" sz="32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5" name="Rectangle 37">
            <a:extLst>
              <a:ext uri="{FF2B5EF4-FFF2-40B4-BE49-F238E27FC236}">
                <a16:creationId xmlns:a16="http://schemas.microsoft.com/office/drawing/2014/main" id="{CB53FCC7-45C0-4A52-ADE2-52AF428ED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145" y="5827693"/>
            <a:ext cx="1395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200" dirty="0">
                <a:latin typeface="Tahoma" charset="0"/>
                <a:ea typeface="Tahoma" charset="0"/>
                <a:cs typeface="Tahoma" charset="0"/>
              </a:rPr>
              <a:t>Outlier</a:t>
            </a:r>
            <a:endParaRPr lang="en-US" altLang="en-US" sz="32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2C6EEE-643D-405F-AF83-EADF89A9EFC0}"/>
              </a:ext>
            </a:extLst>
          </p:cNvPr>
          <p:cNvSpPr/>
          <p:nvPr/>
        </p:nvSpPr>
        <p:spPr>
          <a:xfrm>
            <a:off x="1178560" y="5140960"/>
            <a:ext cx="3037840" cy="1310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7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6"/>
          <p:cNvSpPr>
            <a:spLocks noChangeArrowheads="1"/>
          </p:cNvSpPr>
          <p:nvPr/>
        </p:nvSpPr>
        <p:spPr bwMode="auto">
          <a:xfrm>
            <a:off x="4906823" y="4020191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>
              <a:latin typeface="Calibri" charset="0"/>
            </a:endParaRPr>
          </a:p>
        </p:txBody>
      </p:sp>
      <p:sp>
        <p:nvSpPr>
          <p:cNvPr id="5" name="Oval 96"/>
          <p:cNvSpPr/>
          <p:nvPr/>
        </p:nvSpPr>
        <p:spPr>
          <a:xfrm>
            <a:off x="3167957" y="2589952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3000" i="0" baseline="0"/>
          </a:p>
        </p:txBody>
      </p:sp>
      <p:sp>
        <p:nvSpPr>
          <p:cNvPr id="6" name="Oval 95"/>
          <p:cNvSpPr/>
          <p:nvPr/>
        </p:nvSpPr>
        <p:spPr>
          <a:xfrm>
            <a:off x="2938564" y="2479257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3000" i="0" baseline="0"/>
          </a:p>
        </p:txBody>
      </p:sp>
      <p:sp>
        <p:nvSpPr>
          <p:cNvPr id="7" name="Oval 95"/>
          <p:cNvSpPr/>
          <p:nvPr/>
        </p:nvSpPr>
        <p:spPr>
          <a:xfrm>
            <a:off x="2758002" y="2662818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3000" i="0" baseline="0"/>
          </a:p>
        </p:txBody>
      </p:sp>
      <p:sp>
        <p:nvSpPr>
          <p:cNvPr id="2" name="Rectangle 1"/>
          <p:cNvSpPr/>
          <p:nvPr/>
        </p:nvSpPr>
        <p:spPr>
          <a:xfrm>
            <a:off x="2547369" y="5243963"/>
            <a:ext cx="93305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1, 2, 3, 6, 8, 16, 17, 18, 18,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60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300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500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1000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1500</a:t>
            </a:r>
          </a:p>
        </p:txBody>
      </p:sp>
      <p:sp>
        <p:nvSpPr>
          <p:cNvPr id="9" name="Oval 95"/>
          <p:cNvSpPr/>
          <p:nvPr/>
        </p:nvSpPr>
        <p:spPr>
          <a:xfrm>
            <a:off x="2864968" y="2912447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3000" i="0" baseline="0"/>
          </a:p>
        </p:txBody>
      </p:sp>
      <p:sp>
        <p:nvSpPr>
          <p:cNvPr id="10" name="Oval 96"/>
          <p:cNvSpPr/>
          <p:nvPr/>
        </p:nvSpPr>
        <p:spPr>
          <a:xfrm>
            <a:off x="3139986" y="2861414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3000" i="0" baseline="0"/>
          </a:p>
        </p:txBody>
      </p:sp>
      <p:sp>
        <p:nvSpPr>
          <p:cNvPr id="12" name="Oval 96"/>
          <p:cNvSpPr/>
          <p:nvPr/>
        </p:nvSpPr>
        <p:spPr>
          <a:xfrm>
            <a:off x="6071068" y="2896880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3000" i="0" baseline="0"/>
          </a:p>
        </p:txBody>
      </p:sp>
      <p:sp>
        <p:nvSpPr>
          <p:cNvPr id="13" name="Oval 95"/>
          <p:cNvSpPr/>
          <p:nvPr/>
        </p:nvSpPr>
        <p:spPr>
          <a:xfrm>
            <a:off x="5541479" y="2896879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3000" i="0" baseline="0"/>
          </a:p>
        </p:txBody>
      </p:sp>
      <p:sp>
        <p:nvSpPr>
          <p:cNvPr id="16" name="Oval 96"/>
          <p:cNvSpPr/>
          <p:nvPr/>
        </p:nvSpPr>
        <p:spPr>
          <a:xfrm>
            <a:off x="6600657" y="2912448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3000" i="0" baseline="0"/>
          </a:p>
        </p:txBody>
      </p:sp>
      <p:sp>
        <p:nvSpPr>
          <p:cNvPr id="17" name="Oval 95"/>
          <p:cNvSpPr/>
          <p:nvPr/>
        </p:nvSpPr>
        <p:spPr>
          <a:xfrm>
            <a:off x="6071067" y="2478555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3000" i="0" baseline="0"/>
          </a:p>
        </p:txBody>
      </p:sp>
      <p:sp>
        <p:nvSpPr>
          <p:cNvPr id="18" name="Oval 96"/>
          <p:cNvSpPr>
            <a:spLocks noChangeArrowheads="1"/>
          </p:cNvSpPr>
          <p:nvPr/>
        </p:nvSpPr>
        <p:spPr bwMode="auto">
          <a:xfrm>
            <a:off x="3437832" y="1542103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>
              <a:latin typeface="Calibri" charset="0"/>
            </a:endParaRPr>
          </a:p>
        </p:txBody>
      </p:sp>
      <p:sp>
        <p:nvSpPr>
          <p:cNvPr id="19" name="Oval 96"/>
          <p:cNvSpPr>
            <a:spLocks noChangeArrowheads="1"/>
          </p:cNvSpPr>
          <p:nvPr/>
        </p:nvSpPr>
        <p:spPr bwMode="auto">
          <a:xfrm>
            <a:off x="8272588" y="3341535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>
              <a:latin typeface="Calibri" charset="0"/>
            </a:endParaRPr>
          </a:p>
        </p:txBody>
      </p:sp>
      <p:sp>
        <p:nvSpPr>
          <p:cNvPr id="20" name="Oval 96"/>
          <p:cNvSpPr>
            <a:spLocks noChangeArrowheads="1"/>
          </p:cNvSpPr>
          <p:nvPr/>
        </p:nvSpPr>
        <p:spPr bwMode="auto">
          <a:xfrm>
            <a:off x="9216525" y="1159251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>
              <a:latin typeface="Calibri" charset="0"/>
            </a:endParaRPr>
          </a:p>
        </p:txBody>
      </p:sp>
      <p:sp>
        <p:nvSpPr>
          <p:cNvPr id="21" name="Oval 96"/>
          <p:cNvSpPr>
            <a:spLocks noChangeArrowheads="1"/>
          </p:cNvSpPr>
          <p:nvPr/>
        </p:nvSpPr>
        <p:spPr bwMode="auto">
          <a:xfrm>
            <a:off x="10553913" y="2281187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>
              <a:latin typeface="Calibri" charset="0"/>
            </a:endParaRPr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2717295" y="2158316"/>
            <a:ext cx="39465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i="0" baseline="0" dirty="0">
                <a:latin typeface="Tahoma" charset="0"/>
                <a:ea typeface="Tahoma" charset="0"/>
                <a:cs typeface="Tahoma" charset="0"/>
              </a:rPr>
              <a:t>1</a:t>
            </a:r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3453652" y="2318490"/>
            <a:ext cx="21357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dirty="0">
                <a:latin typeface="Tahoma" charset="0"/>
                <a:ea typeface="Tahoma" charset="0"/>
                <a:cs typeface="Tahoma" charset="0"/>
              </a:rPr>
              <a:t>2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3347898" y="2912447"/>
            <a:ext cx="39465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dirty="0">
                <a:latin typeface="Tahoma" charset="0"/>
                <a:ea typeface="Tahoma" charset="0"/>
                <a:cs typeface="Tahoma" charset="0"/>
              </a:rPr>
              <a:t>3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2444168" y="2608554"/>
            <a:ext cx="39465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dirty="0">
                <a:latin typeface="Tahoma" charset="0"/>
                <a:ea typeface="Tahoma" charset="0"/>
                <a:cs typeface="Tahoma" charset="0"/>
              </a:rPr>
              <a:t>6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2938582" y="3162552"/>
            <a:ext cx="39465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dirty="0">
                <a:latin typeface="Tahoma" charset="0"/>
                <a:ea typeface="Tahoma" charset="0"/>
                <a:cs typeface="Tahoma" charset="0"/>
              </a:rPr>
              <a:t>8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5903677" y="3201005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dirty="0">
                <a:latin typeface="Tahoma" charset="0"/>
                <a:ea typeface="Tahoma" charset="0"/>
                <a:cs typeface="Tahoma" charset="0"/>
              </a:rPr>
              <a:t>16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925954" y="2108477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dirty="0">
                <a:latin typeface="Tahoma" charset="0"/>
                <a:ea typeface="Tahoma" charset="0"/>
                <a:cs typeface="Tahoma" charset="0"/>
              </a:rPr>
              <a:t>17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785805" y="2880620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dirty="0">
                <a:latin typeface="Tahoma" charset="0"/>
                <a:ea typeface="Tahoma" charset="0"/>
                <a:cs typeface="Tahoma" charset="0"/>
              </a:rPr>
              <a:t>18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4994755" y="2864784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dirty="0">
                <a:latin typeface="Tahoma" charset="0"/>
                <a:ea typeface="Tahoma" charset="0"/>
                <a:cs typeface="Tahoma" charset="0"/>
              </a:rPr>
              <a:t>18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3798195" y="1539011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 dirty="0">
                <a:latin typeface="Tahoma" charset="0"/>
                <a:ea typeface="Tahoma" charset="0"/>
                <a:cs typeface="Tahoma" charset="0"/>
              </a:rPr>
              <a:t>60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5269093" y="4028590"/>
            <a:ext cx="814646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>
                <a:latin typeface="Tahoma" charset="0"/>
                <a:ea typeface="Tahoma" charset="0"/>
                <a:cs typeface="Tahoma" charset="0"/>
              </a:rPr>
              <a:t>300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8700296" y="3341535"/>
            <a:ext cx="814646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>
                <a:latin typeface="Tahoma" charset="0"/>
                <a:ea typeface="Tahoma" charset="0"/>
                <a:cs typeface="Tahoma" charset="0"/>
              </a:rPr>
              <a:t>500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9576888" y="1159251"/>
            <a:ext cx="102463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>
                <a:latin typeface="Tahoma" charset="0"/>
                <a:ea typeface="Tahoma" charset="0"/>
                <a:cs typeface="Tahoma" charset="0"/>
              </a:rPr>
              <a:t>1000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0914276" y="2259264"/>
            <a:ext cx="102463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000">
                <a:latin typeface="Tahoma" charset="0"/>
                <a:ea typeface="Tahoma" charset="0"/>
                <a:cs typeface="Tahoma" charset="0"/>
              </a:rPr>
              <a:t>1500</a:t>
            </a:r>
            <a:endParaRPr lang="fi-FI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1912938" y="206376"/>
            <a:ext cx="8323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Outlier detection steps</a:t>
            </a: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96177" y="2554274"/>
            <a:ext cx="16710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200" i="0" baseline="0" dirty="0" err="1">
                <a:latin typeface="Tahoma" charset="0"/>
                <a:ea typeface="Tahoma" charset="0"/>
                <a:cs typeface="Tahoma" charset="0"/>
              </a:rPr>
              <a:t>Scoring</a:t>
            </a:r>
            <a:r>
              <a:rPr lang="fi-FI" altLang="en-US" sz="3200" i="0" baseline="0" dirty="0">
                <a:latin typeface="Tahoma" charset="0"/>
                <a:ea typeface="Tahoma" charset="0"/>
                <a:cs typeface="Tahoma" charset="0"/>
              </a:rPr>
              <a:t>: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0" y="5315764"/>
            <a:ext cx="2670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fi-FI" altLang="en-US" sz="3200" i="0" baseline="0" dirty="0">
                <a:latin typeface="Tahoma" charset="0"/>
                <a:ea typeface="Tahoma" charset="0"/>
                <a:cs typeface="Tahoma" charset="0"/>
              </a:rPr>
              <a:t>Thresholding: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332395" y="4874057"/>
            <a:ext cx="36593" cy="1432613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tse3-mm.cn.bing.net/th?id=OIP.xBElRDUhPtKiiZwjQRSv9AHaHa&amp;w=205&amp;h=199&amp;c=7&amp;o=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721" y="4557170"/>
            <a:ext cx="494533" cy="48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s://tse3-mm.cn.bing.net/th?id=OIP.xBElRDUhPtKiiZwjQRSv9AHaHa&amp;w=205&amp;h=199&amp;c=7&amp;o=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191" y="6105513"/>
            <a:ext cx="494533" cy="48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21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6"/>
          <p:cNvSpPr>
            <a:spLocks noChangeArrowheads="1"/>
          </p:cNvSpPr>
          <p:nvPr/>
        </p:nvSpPr>
        <p:spPr bwMode="auto">
          <a:xfrm>
            <a:off x="4906823" y="4020191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 dirty="0">
              <a:latin typeface="Calibri" charset="0"/>
            </a:endParaRPr>
          </a:p>
        </p:txBody>
      </p:sp>
      <p:sp>
        <p:nvSpPr>
          <p:cNvPr id="5" name="Oval 96"/>
          <p:cNvSpPr/>
          <p:nvPr/>
        </p:nvSpPr>
        <p:spPr>
          <a:xfrm>
            <a:off x="3167957" y="2589952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i="0" baseline="0" dirty="0"/>
          </a:p>
        </p:txBody>
      </p:sp>
      <p:sp>
        <p:nvSpPr>
          <p:cNvPr id="6" name="Oval 95"/>
          <p:cNvSpPr/>
          <p:nvPr/>
        </p:nvSpPr>
        <p:spPr>
          <a:xfrm>
            <a:off x="2938564" y="2479257"/>
            <a:ext cx="268288" cy="269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i="0" baseline="0" dirty="0"/>
          </a:p>
        </p:txBody>
      </p:sp>
      <p:sp>
        <p:nvSpPr>
          <p:cNvPr id="7" name="Oval 95"/>
          <p:cNvSpPr/>
          <p:nvPr/>
        </p:nvSpPr>
        <p:spPr>
          <a:xfrm>
            <a:off x="2758002" y="2662818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i="0" baseline="0" dirty="0"/>
          </a:p>
        </p:txBody>
      </p:sp>
      <p:sp>
        <p:nvSpPr>
          <p:cNvPr id="9" name="Oval 95"/>
          <p:cNvSpPr/>
          <p:nvPr/>
        </p:nvSpPr>
        <p:spPr>
          <a:xfrm>
            <a:off x="2864968" y="2912447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i="0" baseline="0" dirty="0"/>
          </a:p>
        </p:txBody>
      </p:sp>
      <p:sp>
        <p:nvSpPr>
          <p:cNvPr id="10" name="Oval 96"/>
          <p:cNvSpPr/>
          <p:nvPr/>
        </p:nvSpPr>
        <p:spPr>
          <a:xfrm>
            <a:off x="3139986" y="2861414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i="0" baseline="0" dirty="0"/>
          </a:p>
        </p:txBody>
      </p:sp>
      <p:sp>
        <p:nvSpPr>
          <p:cNvPr id="12" name="Oval 96"/>
          <p:cNvSpPr/>
          <p:nvPr/>
        </p:nvSpPr>
        <p:spPr>
          <a:xfrm>
            <a:off x="6071068" y="2896880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i="0" baseline="0" dirty="0"/>
          </a:p>
        </p:txBody>
      </p:sp>
      <p:sp>
        <p:nvSpPr>
          <p:cNvPr id="13" name="Oval 95"/>
          <p:cNvSpPr/>
          <p:nvPr/>
        </p:nvSpPr>
        <p:spPr>
          <a:xfrm>
            <a:off x="5541479" y="2896879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i="0" baseline="0" dirty="0"/>
          </a:p>
        </p:txBody>
      </p:sp>
      <p:sp>
        <p:nvSpPr>
          <p:cNvPr id="16" name="Oval 96"/>
          <p:cNvSpPr/>
          <p:nvPr/>
        </p:nvSpPr>
        <p:spPr>
          <a:xfrm>
            <a:off x="6600657" y="2912448"/>
            <a:ext cx="269875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i="0" baseline="0" dirty="0"/>
          </a:p>
        </p:txBody>
      </p:sp>
      <p:sp>
        <p:nvSpPr>
          <p:cNvPr id="17" name="Oval 95"/>
          <p:cNvSpPr/>
          <p:nvPr/>
        </p:nvSpPr>
        <p:spPr>
          <a:xfrm>
            <a:off x="6071067" y="2478555"/>
            <a:ext cx="269875" cy="27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000" i="0" baseline="0" dirty="0"/>
          </a:p>
        </p:txBody>
      </p:sp>
      <p:sp>
        <p:nvSpPr>
          <p:cNvPr id="18" name="Oval 96"/>
          <p:cNvSpPr>
            <a:spLocks noChangeArrowheads="1"/>
          </p:cNvSpPr>
          <p:nvPr/>
        </p:nvSpPr>
        <p:spPr bwMode="auto">
          <a:xfrm>
            <a:off x="3437832" y="1542103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 dirty="0">
              <a:latin typeface="Calibri" charset="0"/>
            </a:endParaRPr>
          </a:p>
        </p:txBody>
      </p:sp>
      <p:sp>
        <p:nvSpPr>
          <p:cNvPr id="19" name="Oval 96"/>
          <p:cNvSpPr>
            <a:spLocks noChangeArrowheads="1"/>
          </p:cNvSpPr>
          <p:nvPr/>
        </p:nvSpPr>
        <p:spPr bwMode="auto">
          <a:xfrm>
            <a:off x="8272588" y="3341535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 dirty="0">
              <a:latin typeface="Calibri" charset="0"/>
            </a:endParaRPr>
          </a:p>
        </p:txBody>
      </p:sp>
      <p:sp>
        <p:nvSpPr>
          <p:cNvPr id="20" name="Oval 96"/>
          <p:cNvSpPr>
            <a:spLocks noChangeArrowheads="1"/>
          </p:cNvSpPr>
          <p:nvPr/>
        </p:nvSpPr>
        <p:spPr bwMode="auto">
          <a:xfrm>
            <a:off x="9216525" y="1159251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 dirty="0">
              <a:latin typeface="Calibri" charset="0"/>
            </a:endParaRPr>
          </a:p>
        </p:txBody>
      </p:sp>
      <p:sp>
        <p:nvSpPr>
          <p:cNvPr id="21" name="Oval 96"/>
          <p:cNvSpPr>
            <a:spLocks noChangeArrowheads="1"/>
          </p:cNvSpPr>
          <p:nvPr/>
        </p:nvSpPr>
        <p:spPr bwMode="auto">
          <a:xfrm>
            <a:off x="10553913" y="2281187"/>
            <a:ext cx="360363" cy="3603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3000" i="0" baseline="0" dirty="0">
              <a:latin typeface="Calibri" charset="0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1912938" y="206376"/>
            <a:ext cx="8323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Outlier detection steps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2717295" y="2158316"/>
            <a:ext cx="39465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i="0" baseline="0" dirty="0">
                <a:latin typeface="Tahoma" charset="0"/>
                <a:ea typeface="Tahoma" charset="0"/>
                <a:cs typeface="Tahoma" charset="0"/>
              </a:rPr>
              <a:t>1</a:t>
            </a: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3453652" y="2318490"/>
            <a:ext cx="21357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2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2" name="Rectangle 34"/>
          <p:cNvSpPr>
            <a:spLocks noChangeArrowheads="1"/>
          </p:cNvSpPr>
          <p:nvPr/>
        </p:nvSpPr>
        <p:spPr bwMode="auto">
          <a:xfrm>
            <a:off x="3347898" y="2912447"/>
            <a:ext cx="39465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3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3" name="Rectangle 34"/>
          <p:cNvSpPr>
            <a:spLocks noChangeArrowheads="1"/>
          </p:cNvSpPr>
          <p:nvPr/>
        </p:nvSpPr>
        <p:spPr bwMode="auto">
          <a:xfrm>
            <a:off x="2444168" y="2608554"/>
            <a:ext cx="39465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6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4" name="Rectangle 34"/>
          <p:cNvSpPr>
            <a:spLocks noChangeArrowheads="1"/>
          </p:cNvSpPr>
          <p:nvPr/>
        </p:nvSpPr>
        <p:spPr bwMode="auto">
          <a:xfrm>
            <a:off x="2938582" y="3162552"/>
            <a:ext cx="39465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8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5" name="Rectangle 34"/>
          <p:cNvSpPr>
            <a:spLocks noChangeArrowheads="1"/>
          </p:cNvSpPr>
          <p:nvPr/>
        </p:nvSpPr>
        <p:spPr bwMode="auto">
          <a:xfrm>
            <a:off x="5903677" y="3201005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16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6" name="Rectangle 34"/>
          <p:cNvSpPr>
            <a:spLocks noChangeArrowheads="1"/>
          </p:cNvSpPr>
          <p:nvPr/>
        </p:nvSpPr>
        <p:spPr bwMode="auto">
          <a:xfrm>
            <a:off x="5925954" y="2108477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17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6785805" y="2880620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18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4994755" y="2864784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18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3798195" y="1539011"/>
            <a:ext cx="60465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60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0" name="Rectangle 34"/>
          <p:cNvSpPr>
            <a:spLocks noChangeArrowheads="1"/>
          </p:cNvSpPr>
          <p:nvPr/>
        </p:nvSpPr>
        <p:spPr bwMode="auto">
          <a:xfrm>
            <a:off x="5269093" y="4028590"/>
            <a:ext cx="814646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300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1" name="Rectangle 34"/>
          <p:cNvSpPr>
            <a:spLocks noChangeArrowheads="1"/>
          </p:cNvSpPr>
          <p:nvPr/>
        </p:nvSpPr>
        <p:spPr bwMode="auto">
          <a:xfrm>
            <a:off x="8700296" y="3341535"/>
            <a:ext cx="814646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500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9576888" y="1159251"/>
            <a:ext cx="102463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1000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10914276" y="2259264"/>
            <a:ext cx="1024639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000" dirty="0">
                <a:latin typeface="Tahoma" charset="0"/>
                <a:ea typeface="Tahoma" charset="0"/>
                <a:cs typeface="Tahoma" charset="0"/>
              </a:rPr>
              <a:t>1500</a:t>
            </a:r>
            <a:endParaRPr lang="en-US" altLang="en-US" sz="3000" i="0" baseline="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86017" y="2554274"/>
            <a:ext cx="16710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200" i="0" baseline="0" dirty="0">
                <a:latin typeface="Tahoma" charset="0"/>
                <a:ea typeface="Tahoma" charset="0"/>
                <a:cs typeface="Tahoma" charset="0"/>
              </a:rPr>
              <a:t>Scoring: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547369" y="5243963"/>
            <a:ext cx="93305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1, 2, 3, 6, 8, 16, 17, 18, 18,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60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300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500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1000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1500</a:t>
            </a: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0" y="5315764"/>
            <a:ext cx="2670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altLang="en-US" sz="3200" i="0" baseline="0" dirty="0">
                <a:latin typeface="Tahoma" charset="0"/>
                <a:ea typeface="Tahoma" charset="0"/>
                <a:cs typeface="Tahoma" charset="0"/>
              </a:rPr>
              <a:t>Thresholding: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7332395" y="4874057"/>
            <a:ext cx="36593" cy="1432613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 descr="https://tse3-mm.cn.bing.net/th?id=OIP.xBElRDUhPtKiiZwjQRSv9AHaHa&amp;w=205&amp;h=199&amp;c=7&amp;o=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721" y="4557170"/>
            <a:ext cx="494533" cy="48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s://tse3-mm.cn.bing.net/th?id=OIP.xBElRDUhPtKiiZwjQRSv9AHaHa&amp;w=205&amp;h=199&amp;c=7&amp;o=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191" y="6105513"/>
            <a:ext cx="494533" cy="48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67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4" descr="j0f10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1585468"/>
            <a:ext cx="7926515" cy="403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loud 14"/>
          <p:cNvSpPr/>
          <p:nvPr/>
        </p:nvSpPr>
        <p:spPr>
          <a:xfrm>
            <a:off x="605566" y="5460096"/>
            <a:ext cx="1984375" cy="1122549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912938" y="206376"/>
            <a:ext cx="8323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Thresholding</a:t>
            </a:r>
            <a:r>
              <a:rPr lang="fi-FI" altLang="en-US" sz="4000" b="1" dirty="0">
                <a:latin typeface="Tahoma" charset="0"/>
              </a:rPr>
              <a:t> </a:t>
            </a:r>
            <a:r>
              <a:rPr lang="en-US" altLang="en-US" sz="4000" b="1" dirty="0">
                <a:latin typeface="Tahoma" charset="0"/>
              </a:rPr>
              <a:t>techniques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53757" y="898938"/>
            <a:ext cx="554356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latin typeface="Tahoma" charset="0"/>
                <a:ea typeface="Tahoma" charset="0"/>
                <a:cs typeface="Tahoma" charset="0"/>
              </a:rPr>
              <a:t>Based on l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Tahoma" charset="0"/>
                <a:cs typeface="Tahoma" charset="0"/>
              </a:rPr>
              <a:t>iterature 6/2016 – 6/2018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2811" y="5700529"/>
            <a:ext cx="192713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b="1" dirty="0">
                <a:latin typeface="Tahoma" charset="0"/>
              </a:rPr>
              <a:t>statistics</a:t>
            </a:r>
            <a:endParaRPr lang="en-US" sz="3000" dirty="0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 flipV="1">
            <a:off x="2299447" y="5204011"/>
            <a:ext cx="504530" cy="34391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V="1">
            <a:off x="2537918" y="5332069"/>
            <a:ext cx="917975" cy="43159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2578258" y="5332069"/>
            <a:ext cx="1886789" cy="742956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1882776" y="296864"/>
            <a:ext cx="8323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928929" y="1869583"/>
                <a:ext cx="3519938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000" smtClean="0">
                          <a:latin typeface="Cambria Math" panose="02040503050406030204" pitchFamily="18" charset="0"/>
                          <a:ea typeface="Tahoma" charset="0"/>
                          <a:cs typeface="Tahoma" charset="0"/>
                        </a:rPr>
                        <m:t>T</m:t>
                      </m:r>
                      <m:r>
                        <a:rPr lang="en-US" sz="3000" i="0">
                          <a:latin typeface="Cambria Math" panose="02040503050406030204" pitchFamily="18" charset="0"/>
                          <a:ea typeface="Tahoma" charset="0"/>
                          <a:cs typeface="Tahoma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i="0">
                          <a:latin typeface="Cambria Math" panose="02040503050406030204" pitchFamily="18" charset="0"/>
                          <a:ea typeface="Tahoma" charset="0"/>
                          <a:cs typeface="Tahoma" charset="0"/>
                        </a:rPr>
                        <m:t>mean</m:t>
                      </m:r>
                      <m:r>
                        <a:rPr lang="en-US" sz="3000" i="0">
                          <a:latin typeface="Cambria Math" panose="02040503050406030204" pitchFamily="18" charset="0"/>
                          <a:ea typeface="Tahoma" charset="0"/>
                          <a:cs typeface="Tahoma" charset="0"/>
                        </a:rPr>
                        <m:t>+</m:t>
                      </m:r>
                      <m:r>
                        <a:rPr lang="en-US" sz="3000" i="1">
                          <a:latin typeface="Cambria Math" panose="02040503050406030204" pitchFamily="18" charset="0"/>
                          <a:ea typeface="Tahoma" charset="0"/>
                          <a:cs typeface="Tahoma" charset="0"/>
                        </a:rPr>
                        <m:t>𝑎</m:t>
                      </m:r>
                      <m:r>
                        <a:rPr lang="en-US" sz="3000" i="0">
                          <a:latin typeface="Cambria Math" panose="02040503050406030204" pitchFamily="18" charset="0"/>
                          <a:ea typeface="Tahoma" charset="0"/>
                          <a:cs typeface="Tahoma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sz="3000" i="0">
                          <a:latin typeface="Cambria Math" panose="02040503050406030204" pitchFamily="18" charset="0"/>
                          <a:ea typeface="Tahoma" charset="0"/>
                          <a:cs typeface="Tahoma" charset="0"/>
                        </a:rPr>
                        <m:t>SD</m:t>
                      </m:r>
                      <m:r>
                        <a:rPr lang="en-US" sz="3000" b="0" i="0" smtClean="0">
                          <a:latin typeface="Cambria Math" charset="0"/>
                          <a:ea typeface="Tahoma" charset="0"/>
                          <a:cs typeface="Tahoma" charset="0"/>
                        </a:rPr>
                        <m:t>;</m:t>
                      </m:r>
                    </m:oMath>
                  </m:oMathPara>
                </a14:m>
                <a:endParaRPr lang="en-US" sz="3000" dirty="0">
                  <a:latin typeface="Tahoma" charset="0"/>
                  <a:ea typeface="Tahoma" charset="0"/>
                  <a:cs typeface="Tahoma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929" y="1869583"/>
                <a:ext cx="351993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98845" y="3396664"/>
                <a:ext cx="4643644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>
                        <a:latin typeface="Cambria Math" charset="0"/>
                        <a:ea typeface="Tahoma" charset="0"/>
                        <a:cs typeface="Tahoma" charset="0"/>
                      </a:rPr>
                      <m:t>T</m:t>
                    </m:r>
                    <m:r>
                      <a:rPr lang="en-US" sz="3000" i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000" i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median</m:t>
                    </m:r>
                    <m: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X</m:t>
                    </m:r>
                    <m: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)+</m:t>
                    </m:r>
                    <m:r>
                      <a:rPr lang="en-US" sz="3000" i="1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𝑎</m:t>
                    </m:r>
                    <m:r>
                      <a:rPr lang="en-US" sz="3000" i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MAD</m:t>
                    </m:r>
                  </m:oMath>
                </a14:m>
                <a:r>
                  <a:rPr lang="en-US" sz="3000" dirty="0">
                    <a:latin typeface="Tahoma" charset="0"/>
                    <a:ea typeface="Tahoma" charset="0"/>
                    <a:cs typeface="Tahoma" charset="0"/>
                  </a:rPr>
                  <a:t>;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845" y="3396664"/>
                <a:ext cx="4643644" cy="553998"/>
              </a:xfrm>
              <a:prstGeom prst="rect">
                <a:avLst/>
              </a:prstGeom>
              <a:blipFill>
                <a:blip r:embed="rId3"/>
                <a:stretch>
                  <a:fillRect t="-15385" r="-2493" b="-3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998845" y="3911871"/>
                <a:ext cx="6451894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MAD</m:t>
                    </m:r>
                    <m:r>
                      <a:rPr lang="en-US" sz="3000" i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b</m:t>
                    </m:r>
                    <m: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sz="3000" i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me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dian</m:t>
                    </m:r>
                    <m: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3000" b="0" i="1" smtClean="0">
                            <a:latin typeface="Cambria Math" panose="02040503050406030204" pitchFamily="18" charset="0"/>
                            <a:ea typeface="Tahoma" charset="0"/>
                            <a:cs typeface="Tahoma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 panose="02040503050406030204" pitchFamily="18" charset="0"/>
                            <a:ea typeface="Tahoma" charset="0"/>
                            <a:cs typeface="Tahoma" charset="0"/>
                          </a:rPr>
                          <m:t>X</m:t>
                        </m:r>
                        <m:r>
                          <a:rPr lang="en-US" sz="3000" b="0" i="0" smtClean="0">
                            <a:latin typeface="Cambria Math" panose="02040503050406030204" pitchFamily="18" charset="0"/>
                            <a:ea typeface="Tahoma" charset="0"/>
                            <a:cs typeface="Tahoma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 panose="02040503050406030204" pitchFamily="18" charset="0"/>
                            <a:ea typeface="Tahoma" charset="0"/>
                            <a:cs typeface="Tahoma" charset="0"/>
                          </a:rPr>
                          <m:t>median</m:t>
                        </m:r>
                        <m:d>
                          <m:d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  <a:ea typeface="Tahoma" charset="0"/>
                                <a:cs typeface="Tahoma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latin typeface="Cambria Math" panose="02040503050406030204" pitchFamily="18" charset="0"/>
                                <a:ea typeface="Tahoma" charset="0"/>
                                <a:cs typeface="Tahoma" charset="0"/>
                              </a:rPr>
                              <m:t>X</m:t>
                            </m:r>
                          </m:e>
                        </m:d>
                      </m:e>
                    </m:d>
                    <m:r>
                      <a:rPr lang="en-US" sz="3000" b="0" i="0" smtClean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)</m:t>
                    </m:r>
                  </m:oMath>
                </a14:m>
                <a:r>
                  <a:rPr lang="en-US" sz="3000" dirty="0">
                    <a:latin typeface="Tahoma" charset="0"/>
                    <a:ea typeface="Tahoma" charset="0"/>
                    <a:cs typeface="Tahoma" charset="0"/>
                  </a:rPr>
                  <a:t>;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845" y="3911871"/>
                <a:ext cx="6451894" cy="553998"/>
              </a:xfrm>
              <a:prstGeom prst="rect">
                <a:avLst/>
              </a:prstGeom>
              <a:blipFill>
                <a:blip r:embed="rId4"/>
                <a:stretch>
                  <a:fillRect t="-15385" r="-1040" b="-3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998845" y="5179810"/>
                <a:ext cx="3114379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smtClean="0">
                        <a:latin typeface="Cambria Math" charset="0"/>
                        <a:ea typeface="Tahoma" charset="0"/>
                        <a:cs typeface="Tahoma" charset="0"/>
                      </a:rPr>
                      <m:t>T</m:t>
                    </m:r>
                    <m:r>
                      <a:rPr lang="en-US" sz="3000" i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charset="0"/>
                        <a:ea typeface="Tahoma" charset="0"/>
                        <a:cs typeface="Tahoma" charset="0"/>
                      </a:rPr>
                      <m:t>Q</m:t>
                    </m:r>
                    <m:r>
                      <a:rPr lang="en-US" sz="3000" b="0" i="0" smtClean="0">
                        <a:latin typeface="Cambria Math" charset="0"/>
                        <a:ea typeface="Tahoma" charset="0"/>
                        <a:cs typeface="Tahoma" charset="0"/>
                      </a:rPr>
                      <m:t>3+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charset="0"/>
                        <a:ea typeface="Tahoma" charset="0"/>
                        <a:cs typeface="Tahoma" charset="0"/>
                      </a:rPr>
                      <m:t>c</m:t>
                    </m:r>
                    <m:r>
                      <a:rPr lang="en-US" sz="3000" i="0">
                        <a:latin typeface="Cambria Math" panose="02040503050406030204" pitchFamily="18" charset="0"/>
                        <a:ea typeface="Tahoma" charset="0"/>
                        <a:cs typeface="Tahoma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charset="0"/>
                        <a:ea typeface="Tahoma" charset="0"/>
                        <a:cs typeface="Tahoma" charset="0"/>
                      </a:rPr>
                      <m:t>IQR</m:t>
                    </m:r>
                  </m:oMath>
                </a14:m>
                <a:r>
                  <a:rPr lang="en-US" sz="3000" dirty="0">
                    <a:latin typeface="Tahoma" charset="0"/>
                    <a:ea typeface="Tahoma" charset="0"/>
                    <a:cs typeface="Tahoma" charset="0"/>
                  </a:rPr>
                  <a:t>;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845" y="5179810"/>
                <a:ext cx="3114379" cy="553998"/>
              </a:xfrm>
              <a:prstGeom prst="rect">
                <a:avLst/>
              </a:prstGeom>
              <a:blipFill>
                <a:blip r:embed="rId5"/>
                <a:stretch>
                  <a:fillRect t="-15385" r="-3523" b="-3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968997" y="5695017"/>
                <a:ext cx="2909771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000" smtClean="0">
                          <a:latin typeface="Cambria Math" charset="0"/>
                          <a:ea typeface="Tahoma" charset="0"/>
                          <a:cs typeface="Tahoma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charset="0"/>
                          <a:ea typeface="Tahoma" charset="0"/>
                          <a:cs typeface="Tahoma" charset="0"/>
                        </a:rPr>
                        <m:t>QR</m:t>
                      </m:r>
                      <m:r>
                        <a:rPr lang="en-US" sz="3000" i="0">
                          <a:latin typeface="Cambria Math" panose="02040503050406030204" pitchFamily="18" charset="0"/>
                          <a:ea typeface="Tahoma" charset="0"/>
                          <a:cs typeface="Tahoma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charset="0"/>
                          <a:ea typeface="Tahoma" charset="0"/>
                          <a:cs typeface="Tahoma" charset="0"/>
                        </a:rPr>
                        <m:t>Q</m:t>
                      </m:r>
                      <m:r>
                        <a:rPr lang="en-US" sz="3000" b="0" i="0" smtClean="0">
                          <a:latin typeface="Cambria Math" charset="0"/>
                          <a:ea typeface="Tahoma" charset="0"/>
                          <a:cs typeface="Tahoma" charset="0"/>
                        </a:rPr>
                        <m:t>3−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charset="0"/>
                          <a:ea typeface="Tahoma" charset="0"/>
                          <a:cs typeface="Tahoma" charset="0"/>
                        </a:rPr>
                        <m:t>Q</m:t>
                      </m:r>
                      <m:r>
                        <a:rPr lang="en-US" sz="3000" b="0" i="0" smtClean="0">
                          <a:latin typeface="Cambria Math" charset="0"/>
                          <a:ea typeface="Tahoma" charset="0"/>
                          <a:cs typeface="Tahoma" charset="0"/>
                        </a:rPr>
                        <m:t>1;</m:t>
                      </m:r>
                    </m:oMath>
                  </m:oMathPara>
                </a14:m>
                <a:endParaRPr lang="en-US" sz="3000" dirty="0">
                  <a:latin typeface="Tahoma" charset="0"/>
                  <a:ea typeface="Tahoma" charset="0"/>
                  <a:cs typeface="Tahoma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997" y="5695017"/>
                <a:ext cx="290977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937474" y="1293211"/>
            <a:ext cx="9044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sz="3200" b="1" dirty="0">
                <a:latin typeface="Tahoma" charset="0"/>
              </a:rPr>
              <a:t>SD: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37474" y="2755163"/>
            <a:ext cx="1292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sz="3200" b="1" dirty="0">
                <a:latin typeface="Tahoma" charset="0"/>
              </a:rPr>
              <a:t>MAD: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27277" y="4523242"/>
            <a:ext cx="1146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altLang="en-US" sz="3200" b="1" dirty="0">
                <a:latin typeface="Tahoma" charset="0"/>
              </a:rPr>
              <a:t>IQR:</a:t>
            </a:r>
          </a:p>
        </p:txBody>
      </p:sp>
    </p:spTree>
    <p:extLst>
      <p:ext uri="{BB962C8B-B14F-4D97-AF65-F5344CB8AC3E}">
        <p14:creationId xmlns:p14="http://schemas.microsoft.com/office/powerpoint/2010/main" val="355304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1912938" y="206376"/>
            <a:ext cx="8323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Statistics are biased</a:t>
            </a:r>
          </a:p>
        </p:txBody>
      </p:sp>
      <p:pic>
        <p:nvPicPr>
          <p:cNvPr id="33" name="Picture 32" descr="j0f200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843" y="1563946"/>
            <a:ext cx="6709887" cy="49079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D1F67EED-5FF6-4143-8C83-18E35296D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17" y="827818"/>
            <a:ext cx="493987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latin typeface="Tahoma" charset="0"/>
                <a:ea typeface="Tahoma" charset="0"/>
                <a:cs typeface="Tahoma" charset="0"/>
              </a:rPr>
              <a:t>Reason: presence of the outliers</a:t>
            </a: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74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05417" y="150379"/>
            <a:ext cx="105383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Performance of biases statistics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50083"/>
              </p:ext>
            </p:extLst>
          </p:nvPr>
        </p:nvGraphicFramePr>
        <p:xfrm>
          <a:off x="1881937" y="4527783"/>
          <a:ext cx="8235715" cy="1821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Method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Threshold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Detected Outliers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SD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1574.81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{}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MAD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84.22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{300, 500, 1000, 1500}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IQR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590.25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ahoma" charset="0"/>
                          <a:ea typeface="Tahoma" charset="0"/>
                          <a:cs typeface="Tahoma" charset="0"/>
                        </a:rPr>
                        <a:t>{1000, 1500}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212511" y="2182439"/>
            <a:ext cx="93305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1, 2, 3, 6, 8, 16, 17, 18, 18,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60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300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500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1000</a:t>
            </a:r>
            <a:r>
              <a:rPr lang="en-US" sz="3000" dirty="0">
                <a:latin typeface="Tahoma" charset="0"/>
                <a:ea typeface="Tahoma" charset="0"/>
                <a:cs typeface="Tahoma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1500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000145" y="2287945"/>
            <a:ext cx="1" cy="592986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ttps://tse3-mm.cn.bing.net/th?id=OIP.xBElRDUhPtKiiZwjQRSv9AHaHa&amp;w=205&amp;h=199&amp;c=7&amp;o=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039" y="1839425"/>
            <a:ext cx="494533" cy="48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062045" y="1316994"/>
            <a:ext cx="19607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b="1" dirty="0">
                <a:latin typeface="Tahoma" charset="0"/>
              </a:rPr>
              <a:t>Expected</a:t>
            </a:r>
            <a:endParaRPr lang="en-US" sz="30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52F103-C375-442D-9695-7B3E3BC0547E}"/>
              </a:ext>
            </a:extLst>
          </p:cNvPr>
          <p:cNvCxnSpPr/>
          <p:nvPr/>
        </p:nvCxnSpPr>
        <p:spPr>
          <a:xfrm flipH="1">
            <a:off x="6639677" y="2736437"/>
            <a:ext cx="1" cy="592986"/>
          </a:xfrm>
          <a:prstGeom prst="line">
            <a:avLst/>
          </a:prstGeom>
          <a:ln w="101600">
            <a:solidFill>
              <a:srgbClr val="FF000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55D9F0A-2110-4093-9552-66C517C281D7}"/>
              </a:ext>
            </a:extLst>
          </p:cNvPr>
          <p:cNvCxnSpPr/>
          <p:nvPr/>
        </p:nvCxnSpPr>
        <p:spPr>
          <a:xfrm flipH="1">
            <a:off x="10543078" y="2736838"/>
            <a:ext cx="1" cy="592986"/>
          </a:xfrm>
          <a:prstGeom prst="line">
            <a:avLst/>
          </a:prstGeom>
          <a:ln w="10160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F094EA-05C3-4704-A5DC-2F5FEEA8938A}"/>
              </a:ext>
            </a:extLst>
          </p:cNvPr>
          <p:cNvCxnSpPr/>
          <p:nvPr/>
        </p:nvCxnSpPr>
        <p:spPr>
          <a:xfrm flipH="1">
            <a:off x="8405415" y="2760600"/>
            <a:ext cx="1" cy="592986"/>
          </a:xfrm>
          <a:prstGeom prst="line">
            <a:avLst/>
          </a:prstGeom>
          <a:ln w="101600">
            <a:solidFill>
              <a:schemeClr val="accent1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EE124B9A-6B26-43BD-B26D-12064D12326C}"/>
              </a:ext>
            </a:extLst>
          </p:cNvPr>
          <p:cNvSpPr/>
          <p:nvPr/>
        </p:nvSpPr>
        <p:spPr>
          <a:xfrm>
            <a:off x="10171153" y="3306349"/>
            <a:ext cx="7200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b="1" dirty="0">
                <a:latin typeface="Tahoma" charset="0"/>
              </a:rPr>
              <a:t>SD</a:t>
            </a:r>
            <a:endParaRPr lang="en-US" sz="3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C3D6BA-84E9-4377-B78B-A616C637E97D}"/>
              </a:ext>
            </a:extLst>
          </p:cNvPr>
          <p:cNvSpPr/>
          <p:nvPr/>
        </p:nvSpPr>
        <p:spPr>
          <a:xfrm>
            <a:off x="7979756" y="3280074"/>
            <a:ext cx="9460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altLang="en-US" sz="3000" b="1" dirty="0">
                <a:latin typeface="Tahoma" charset="0"/>
              </a:rPr>
              <a:t>IQR</a:t>
            </a:r>
            <a:endParaRPr lang="en-US" altLang="en-US" sz="3000" b="1" dirty="0">
              <a:latin typeface="Tahoma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B9A2F5-AA6C-46BC-A743-EC18676585F9}"/>
              </a:ext>
            </a:extLst>
          </p:cNvPr>
          <p:cNvSpPr/>
          <p:nvPr/>
        </p:nvSpPr>
        <p:spPr>
          <a:xfrm>
            <a:off x="6093154" y="3316866"/>
            <a:ext cx="108234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000" b="1" dirty="0">
                <a:latin typeface="Tahoma" charset="0"/>
              </a:rPr>
              <a:t>MAD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12873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1912938" y="3084583"/>
            <a:ext cx="8323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Two-stage Thresholding (2T)</a:t>
            </a:r>
          </a:p>
        </p:txBody>
      </p:sp>
    </p:spTree>
    <p:extLst>
      <p:ext uri="{BB962C8B-B14F-4D97-AF65-F5344CB8AC3E}">
        <p14:creationId xmlns:p14="http://schemas.microsoft.com/office/powerpoint/2010/main" val="131525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57" name="Rectangle 21"/>
          <p:cNvSpPr>
            <a:spLocks noChangeArrowheads="1"/>
          </p:cNvSpPr>
          <p:nvPr/>
        </p:nvSpPr>
        <p:spPr bwMode="auto">
          <a:xfrm>
            <a:off x="1912938" y="171451"/>
            <a:ext cx="8323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algn="l"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4000" b="1" dirty="0">
                <a:latin typeface="Tahoma" charset="0"/>
              </a:rPr>
              <a:t>2T Algorithm</a:t>
            </a:r>
          </a:p>
        </p:txBody>
      </p:sp>
      <p:sp>
        <p:nvSpPr>
          <p:cNvPr id="244759" name="Rectangle 23"/>
          <p:cNvSpPr>
            <a:spLocks noChangeArrowheads="1"/>
          </p:cNvSpPr>
          <p:nvPr/>
        </p:nvSpPr>
        <p:spPr bwMode="auto">
          <a:xfrm>
            <a:off x="659915" y="1514957"/>
            <a:ext cx="9209765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 algn="l">
              <a:tabLst>
                <a:tab pos="4540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00100" indent="-342900" algn="l">
              <a:tabLst>
                <a:tab pos="4540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 algn="l">
              <a:tabLst>
                <a:tab pos="4540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 algn="l">
              <a:tabLst>
                <a:tab pos="4540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 algn="l">
              <a:tabLst>
                <a:tab pos="4540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US" altLang="en-US" sz="3600" dirty="0">
                <a:latin typeface="Tahoma" charset="0"/>
                <a:ea typeface="Tahoma" charset="0"/>
                <a:cs typeface="Tahoma" charset="0"/>
              </a:rPr>
              <a:t>Select initial threshold </a:t>
            </a:r>
            <a:r>
              <a:rPr lang="en-US" altLang="en-US" sz="3600" b="1" dirty="0">
                <a:latin typeface="Tahoma" charset="0"/>
                <a:ea typeface="Tahoma" charset="0"/>
                <a:cs typeface="Tahoma" charset="0"/>
              </a:rPr>
              <a:t>T</a:t>
            </a:r>
            <a:r>
              <a:rPr lang="en-US" altLang="en-US" sz="3600" dirty="0">
                <a:latin typeface="Tahoma" charset="0"/>
                <a:ea typeface="Tahoma" charset="0"/>
                <a:cs typeface="Tahoma" charset="0"/>
              </a:rPr>
              <a:t>=(SD, MAD or IQR);</a:t>
            </a:r>
          </a:p>
          <a:p>
            <a:pPr>
              <a:spcAft>
                <a:spcPct val="25000"/>
              </a:spcAft>
            </a:pPr>
            <a:r>
              <a:rPr lang="en-US" altLang="en-US" sz="3600" dirty="0">
                <a:latin typeface="Tahoma" charset="0"/>
                <a:ea typeface="Tahoma" charset="0"/>
                <a:cs typeface="Tahoma" charset="0"/>
              </a:rPr>
              <a:t>REPEAT</a:t>
            </a:r>
          </a:p>
          <a:p>
            <a:pPr lvl="1">
              <a:spcAft>
                <a:spcPct val="25000"/>
              </a:spcAft>
              <a:buFontTx/>
              <a:buAutoNum type="arabicPeriod"/>
            </a:pPr>
            <a:r>
              <a:rPr lang="en-US" altLang="en-US" sz="3600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en-US" sz="3600" dirty="0"/>
              <a:t>Remove biggest outlier scores</a:t>
            </a:r>
          </a:p>
          <a:p>
            <a:pPr lvl="1">
              <a:spcAft>
                <a:spcPct val="25000"/>
              </a:spcAft>
              <a:buFontTx/>
              <a:buAutoNum type="arabicPeriod"/>
            </a:pPr>
            <a:r>
              <a:rPr lang="en-US" altLang="en-US" sz="3600" dirty="0">
                <a:latin typeface="Tahoma" charset="0"/>
                <a:ea typeface="Tahoma" charset="0"/>
                <a:cs typeface="Tahoma" charset="0"/>
              </a:rPr>
              <a:t> Re-c</a:t>
            </a:r>
            <a:r>
              <a:rPr lang="en-US" sz="3600" dirty="0"/>
              <a:t>alculate </a:t>
            </a:r>
            <a:r>
              <a:rPr lang="en-US" sz="3600" b="1" dirty="0"/>
              <a:t>T</a:t>
            </a:r>
            <a:r>
              <a:rPr lang="en-US" sz="3600" dirty="0"/>
              <a:t>=(SD, MAD, IQR)</a:t>
            </a:r>
            <a:endParaRPr lang="en-US" altLang="en-US" sz="3600" dirty="0">
              <a:latin typeface="Tahoma" charset="0"/>
              <a:ea typeface="Tahoma" charset="0"/>
              <a:cs typeface="Tahoma" charset="0"/>
            </a:endParaRPr>
          </a:p>
          <a:p>
            <a:pPr marL="342900" lvl="1">
              <a:spcAft>
                <a:spcPct val="25000"/>
              </a:spcAft>
            </a:pPr>
            <a:r>
              <a:rPr lang="en-US" sz="3600" dirty="0"/>
              <a:t>UNTIL Stop condition</a:t>
            </a:r>
          </a:p>
          <a:p>
            <a:pPr marL="342900" lvl="1">
              <a:spcAft>
                <a:spcPct val="25000"/>
              </a:spcAft>
            </a:pPr>
            <a:r>
              <a:rPr lang="en-US" sz="3600" dirty="0"/>
              <a:t>RETURN </a:t>
            </a:r>
            <a:r>
              <a:rPr lang="en-US" sz="3600" b="1" dirty="0"/>
              <a:t>T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7800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940</Words>
  <Application>Microsoft Office PowerPoint</Application>
  <PresentationFormat>Widescreen</PresentationFormat>
  <Paragraphs>495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Linux Libertine</vt:lpstr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Pasi Fränti</cp:lastModifiedBy>
  <cp:revision>37</cp:revision>
  <dcterms:created xsi:type="dcterms:W3CDTF">2019-11-05T11:55:56Z</dcterms:created>
  <dcterms:modified xsi:type="dcterms:W3CDTF">2019-11-06T15:59:37Z</dcterms:modified>
</cp:coreProperties>
</file>