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76"/>
  </p:notesMasterIdLst>
  <p:sldIdLst>
    <p:sldId id="270" r:id="rId3"/>
    <p:sldId id="874" r:id="rId4"/>
    <p:sldId id="948" r:id="rId5"/>
    <p:sldId id="941" r:id="rId6"/>
    <p:sldId id="942" r:id="rId7"/>
    <p:sldId id="888" r:id="rId8"/>
    <p:sldId id="889" r:id="rId9"/>
    <p:sldId id="890" r:id="rId10"/>
    <p:sldId id="943" r:id="rId11"/>
    <p:sldId id="419" r:id="rId12"/>
    <p:sldId id="551" r:id="rId13"/>
    <p:sldId id="444" r:id="rId14"/>
    <p:sldId id="588" r:id="rId15"/>
    <p:sldId id="944" r:id="rId16"/>
    <p:sldId id="945" r:id="rId17"/>
    <p:sldId id="925" r:id="rId18"/>
    <p:sldId id="852" r:id="rId19"/>
    <p:sldId id="869" r:id="rId20"/>
    <p:sldId id="795" r:id="rId21"/>
    <p:sldId id="807" r:id="rId22"/>
    <p:sldId id="809" r:id="rId23"/>
    <p:sldId id="759" r:id="rId24"/>
    <p:sldId id="782" r:id="rId25"/>
    <p:sldId id="783" r:id="rId26"/>
    <p:sldId id="946" r:id="rId27"/>
    <p:sldId id="939" r:id="rId28"/>
    <p:sldId id="930" r:id="rId29"/>
    <p:sldId id="929" r:id="rId30"/>
    <p:sldId id="940" r:id="rId31"/>
    <p:sldId id="909" r:id="rId32"/>
    <p:sldId id="870" r:id="rId33"/>
    <p:sldId id="857" r:id="rId34"/>
    <p:sldId id="858" r:id="rId35"/>
    <p:sldId id="859" r:id="rId36"/>
    <p:sldId id="860" r:id="rId37"/>
    <p:sldId id="861" r:id="rId38"/>
    <p:sldId id="871" r:id="rId39"/>
    <p:sldId id="862" r:id="rId40"/>
    <p:sldId id="896" r:id="rId41"/>
    <p:sldId id="863" r:id="rId42"/>
    <p:sldId id="864" r:id="rId43"/>
    <p:sldId id="865" r:id="rId44"/>
    <p:sldId id="866" r:id="rId45"/>
    <p:sldId id="899" r:id="rId46"/>
    <p:sldId id="898" r:id="rId47"/>
    <p:sldId id="868" r:id="rId48"/>
    <p:sldId id="897" r:id="rId49"/>
    <p:sldId id="867" r:id="rId50"/>
    <p:sldId id="900" r:id="rId51"/>
    <p:sldId id="922" r:id="rId52"/>
    <p:sldId id="921" r:id="rId53"/>
    <p:sldId id="949" r:id="rId54"/>
    <p:sldId id="901" r:id="rId55"/>
    <p:sldId id="913" r:id="rId56"/>
    <p:sldId id="938" r:id="rId57"/>
    <p:sldId id="936" r:id="rId58"/>
    <p:sldId id="937" r:id="rId59"/>
    <p:sldId id="923" r:id="rId60"/>
    <p:sldId id="935" r:id="rId61"/>
    <p:sldId id="918" r:id="rId62"/>
    <p:sldId id="920" r:id="rId63"/>
    <p:sldId id="926" r:id="rId64"/>
    <p:sldId id="931" r:id="rId65"/>
    <p:sldId id="302" r:id="rId66"/>
    <p:sldId id="902" r:id="rId67"/>
    <p:sldId id="928" r:id="rId68"/>
    <p:sldId id="917" r:id="rId69"/>
    <p:sldId id="891" r:id="rId70"/>
    <p:sldId id="892" r:id="rId71"/>
    <p:sldId id="893" r:id="rId72"/>
    <p:sldId id="894" r:id="rId73"/>
    <p:sldId id="927" r:id="rId74"/>
    <p:sldId id="912" r:id="rId75"/>
  </p:sldIdLst>
  <p:sldSz cx="9906000" cy="6858000" type="A4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66FFFF"/>
    <a:srgbClr val="FF7C80"/>
    <a:srgbClr val="FF0000"/>
    <a:srgbClr val="00FF99"/>
    <a:srgbClr val="33CC33"/>
    <a:srgbClr val="00CCFF"/>
    <a:srgbClr val="00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89570" autoAdjust="0"/>
  </p:normalViewPr>
  <p:slideViewPr>
    <p:cSldViewPr>
      <p:cViewPr varScale="1">
        <p:scale>
          <a:sx n="60" d="100"/>
          <a:sy n="60" d="100"/>
        </p:scale>
        <p:origin x="1248" y="44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328D943-9C9C-9132-4DD8-0BACEF35A00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5825" y="812800"/>
            <a:ext cx="57848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90C5D5-5C3F-9B69-F7BF-D7A5F246AE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10E1B8B-DB8D-B2A5-C9DC-2FAD6D82103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BDC14DC-36BC-104F-1B5D-9B66DE608BD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FEFE729-AAE8-4BD3-B45C-E64632F1359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23F6625-5857-E1AD-0F5B-D0BCB0FEDE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C901F853-4BFC-47EB-8DF6-E84BB304D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581DF8-F893-673C-4F4D-AB5E74A3F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CFC88E8-6A8F-46DC-F874-BD56DC964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132D2-E142-26C3-4A50-E808B98E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0CBF583-3E4E-F406-78B2-057A5AEE37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84A4FA1-BCE9-54CB-0C84-EC8E3ABDD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164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DC69A-5059-E134-6E8C-B37B42D2D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1F997E13-5FB3-6E63-9530-E12A55FE8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D3DB705-60E1-DD64-6A11-F4C08533B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84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D1B379-3005-76ED-FCFA-C4D491D0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3C666F93-B1DC-B8AD-572F-365B882E9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3634C65-9569-1FBB-72B0-45C7948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349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252284-5D0C-17DA-5553-A1254867B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6B95B1A9-763D-605C-F52A-9DE2106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06FDCD17-2E1D-4044-9A4A-A7D93B2AB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63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CED2F-4AA9-EEC3-D826-D3866454B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D1AE4A32-1525-6D44-2B6D-D60C53E6C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5E68DC2-6A18-B590-64F4-4BED6EE86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751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21D61-87A5-205C-195D-F3641F07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D16D907D-8759-CBEA-3A2D-CBDB66273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06F2DDC-315C-BA62-4535-039ABC17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133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4AF8E-C889-7F05-6378-4F2E720D4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1F825530-54AE-1E0E-BF59-1FF377E5D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492D1619-4AC6-1631-C3FB-AAD809201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81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3ED91-91A3-D040-45FB-2865F6A4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DA9576D-1B1D-76DB-DF1F-6AF7F85F1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BD070847-5693-20D5-E58D-2B3E063D3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7464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C519F-64BC-6B2F-F0EB-3310F247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B876BEA-398D-C1EB-6BCF-FEA3E10C51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30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551FEE8F-01CA-ECFB-1F35-ECA5A421D0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9C4C73C8-8CAD-0E7F-BE8D-0F235B1BB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0746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32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78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19513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33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4937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34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9677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35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806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36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654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38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96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118FC-9720-9348-A7F8-265D80E2A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39175FC-D11E-E721-58BB-00B6AE9618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39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74733C28-4C36-5848-DD32-949B16E111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0BF422F-91C6-D0F7-2874-597A2C2F0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7535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40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486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41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275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42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76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43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596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63ABCE-8145-D97C-EAEA-20F248AC2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43BD168-BAC4-6BB1-653A-2F72A37C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28465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5DF6D-A0C7-2A61-3C31-382402F10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681E822-58FA-1ACF-C660-27C255ED7D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44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DE30C805-BAB1-B3E1-DA70-09687E52B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2A5B2BF-A138-553A-8942-CA4BC727E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084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985D8E-DD7E-CE25-4069-C665FDF2D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3D3DD1B8-65E5-0FF4-8CA0-62B657682A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45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3FE9D062-30A7-D364-950D-4137FABF6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6FAFDD4-7B4A-0922-795E-9951714D0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723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2E430A43-F6EF-9517-5244-88F1D8CD6E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46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FD6FA0FF-D4FE-E5EE-95EC-8948DD780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9F36C91-BC30-84BA-49F2-253D17851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686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8F208-1076-C35C-C30D-144BD6AAB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BFB3B8C-EF8B-E18D-09D2-41C2F29B3C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47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526DF7B4-4ADA-CB79-0377-68AAB52D0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C503A07-5FCC-B3B7-5802-2E6A1C7D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593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53AC3-B533-08DB-E410-885012BB0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CADB0D29-4BF2-E6DD-12EF-DE5B45351A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48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C08FD992-7DD2-54CB-27A4-B9DE7C185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59D7E1C-CE4E-D3AA-CC7A-BD7025F07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313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41B68-50AA-D274-6FA1-DF10A97E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15F125E2-5FFE-B71E-70FB-E3F792160E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49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10A509A0-FE3F-75F0-9B1A-93CBF71CD4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545912C-1D91-46B7-8588-02341DEBE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1274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6BE71-7B2A-DEED-6011-8472D849D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C5EBDB2C-CAE1-9A0D-2F95-D24EBE73E2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50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663C611-9E6A-9F25-1EA9-7B2DE4ABC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35C57CA4-77FB-EEA7-7518-8FA58600D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9469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E9ABF-7D6D-F05B-2A44-C9A8B89E7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AB523FD9-4482-417B-7A61-D26450EFBF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51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C5FFBCC2-07A9-4613-D2A5-437A73499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7CC366B-DAB2-72C7-8EF4-A5EA7DEFB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35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A66BC-E4F3-D4D2-5798-BD32CC7F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EA8C150-D964-8D6D-AF41-FE479040F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509D639-3364-43A3-6460-A4735AB6DC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748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4FD1B-B72C-9BCD-C3B8-75BDBE9A0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E8D1F9F9-7255-D91F-AC8D-6379C32E2F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55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C56E378B-4792-6F1A-B631-F8BA422E2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A410BC3-8EC0-012F-9448-A4300B5F1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10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72492CC-4A09-488C-AB6E-29AFB87A3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CB1889-A9A5-4D91-97B1-555234134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A5C0C-5394-1B8B-84C1-A9BBB6381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95DF84A-94EC-F556-BBA4-B6A4D7463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E698EA4-A914-07CB-7F3B-667FD3F66F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00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42959E-4178-89AA-7597-6992E242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170D07E-1AB1-FB58-B2C2-FDAA24409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1477F83-84DF-342D-8536-5BC1AF8B29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139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36717-5FA2-CCBE-3AE8-FEF701C6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354A66D2-113A-24F7-FEAA-26898D91AF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63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E783CED8-6091-4734-749F-873C6BA5E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2A5BA20-0E06-67D5-91B0-204A38F26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7206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7D5EE-31B1-0F3D-BF37-CA8BD6A3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B3712F48-7269-EC3F-FAB6-FAD1ACAB52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65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0C7FE81-2DD1-B146-1B42-64AC96941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F7BC276-C4D2-B80F-ED87-BABE1D7EB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89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2AD4D-3790-597D-59A6-446B90DA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067E145-8DA3-413F-189E-CAF192C89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4B49D84-E30C-1792-4F9B-CD3CAD3CBA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00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1D8A55-548A-CB91-C191-9E1DFF3D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4857C05-F712-BAA7-3BBB-C5F24C76E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AC8A094-493E-F47A-D1D0-CF5EBA32D6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99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1BE01-C3E9-72BE-F9E8-6A8FC21D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B5F1A7F-E9B5-F983-FF62-6C1E1C1D9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B1D07DD-914C-0CF4-CDAD-CDAB63103C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827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6F8CC-4DF0-6826-9406-62F3EC953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1681390-7E20-860B-6966-EA60E003E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653D73C-8A64-3E8A-FF65-CA3D5C8EA6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638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8B8C6-576C-7D58-5ED6-8896DB14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37B04D9-1C1B-4381-7397-B1FC5F46B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93738"/>
            <a:ext cx="4953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DB0E6E1-CE85-7757-ADA0-FF44593165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3861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4F587-DB1C-0286-6192-B9A1A40DA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7A484E3-D7DF-7BFA-65D3-7EC0E5FFFC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73</a:t>
            </a:fld>
            <a:endParaRPr lang="en-US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34B478EB-7B82-C10A-17F0-931B55958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D023C69E-BF40-071E-7A7E-E48F69B6A5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3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F5C2A91-ED3C-10EF-398E-01A56BB99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49300"/>
            <a:ext cx="5345112" cy="3702050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E11C867-38D3-8746-CBB4-5EA7F57B5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F2E0AAAD-3273-0C4E-667F-26DDB58634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r" eaLnBrk="1"/>
            <a:fld id="{9E8D72D5-A895-4B14-9217-6FFC30F58E0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rPr>
              <a:pPr algn="r" eaLnBrk="1"/>
              <a:t>12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DejaVu Sans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611B584-9360-6CAA-5217-E88F52E39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1213"/>
            <a:ext cx="5791200" cy="4010025"/>
          </a:xfrm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E135ABA-F430-793B-D401-2E503D251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08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86" tIns="50443" rIns="100886" bIns="50443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816924A9-4189-1956-D935-C3DE973A6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9300"/>
            <a:ext cx="4935538" cy="3702050"/>
          </a:xfrm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B1C488CB-2C12-2551-4E9A-F725152A1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83FBFF-8DDB-A1DF-91DE-309DC97DC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33C7B2D4-B2EF-F5AF-77F6-A1CF695CC6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3C2F37-797D-4DC3-9945-849237039033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 dirty="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1B6F651-6D90-D783-EF98-89D3CBF8E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812800"/>
            <a:ext cx="57896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B7C9D34-71A4-E8A7-403A-8C8AAECCB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019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341881-6BE3-6CE2-279E-257F8C1E2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E36E4D5E-BB89-B5F6-E35C-C50956F92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0400" y="749300"/>
            <a:ext cx="5348288" cy="3702050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59C1B89-FCBD-A428-B25B-4035D8F93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1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8758D-B8A6-2C08-44E5-27AD744033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358CD-B4A2-6A10-B0E5-01F603D8A25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29923-49FE-87E2-B6C9-A2FDD627F6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3775-F90D-4F4A-AD2E-9D947473A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5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8A6C9-2EED-2003-F25D-1B565DBC27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82772-87F6-BF30-F4F6-FAB2F941E0B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B9FD9-E70C-4D65-A640-1B789EC1251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1E5C-815C-44C1-970A-CAF255EE7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2563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4CD2D-576D-2575-4989-BE4BC36B94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49737-80E1-B4B1-A269-7B6A6237DE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5780D-E519-2C82-E45A-C75E4F15DB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B835-B577-40ED-9ABD-D2BC883A6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80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3050"/>
            <a:ext cx="8912225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496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7613" y="160496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668713"/>
            <a:ext cx="4379913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613" y="3668713"/>
            <a:ext cx="43799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43F0129-40E7-978F-F306-618419ACE9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06AC7B-F394-5EEB-D4E5-E5BF0A4923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57259BC-F06D-04DD-811E-16E2A19B8F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77B6-1FD3-4693-BED0-35310EA0D6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34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59C21A-77A8-6A31-ECEB-A8B0033CFF53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904281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D90857-AF58-93CA-CECA-2CE62BD478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 sz="1700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91D2493-4FD2-1F83-F5C5-E1758D1A8A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F6DF0BA-FC71-1986-55FB-083307781F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DA4F145-69D8-1573-D20C-44421EC4CC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9A8B435-5F21-ACAC-D53D-AAD6DDE38C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AF1A3C64-3E2F-4113-FC88-E6F19BADC9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1E72080-B546-289F-E398-912C2DC0A4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A69EE3C-3B46-94F3-76E2-9E0CAD9A5C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D0F177B-9F9F-66A2-A9A3-1D403FD825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159905AE-6D83-52C0-2E98-343F4EDF3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2B32CBB-B9EC-4FE4-4B8D-0B6D94CE12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E6E0973-D838-A182-EBF9-3C9167FF5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8D78A20-C3E7-CFBE-FDCF-52221D4194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91ABFD4A-95A5-7C68-81E1-703F0A402F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E7EF871-F89C-51EC-0210-45AE009424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F84C439E-61EF-38D9-FBFD-BB4D0EA972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0372A27A-4B76-BBA6-4BA5-B6FB5CEB41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E3FAD6DA-4A3A-D556-F6D1-D40CB6D502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01D6081-41DB-0F61-F764-EAA4AFEF7A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27F3121-4237-B000-180D-817C4E09B9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ED1BC72-1639-6020-AED5-D0D93BFA56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F66774AA-5092-02F6-C2F4-1382CB8A4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C6451EF-A688-3762-9F90-6A5E182E9D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EFAA41D8-8B15-6AAB-0086-73208C0D1C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AE6DDCBE-71A1-35A6-5C74-B5D980D771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7044024-8FD7-0F45-7A55-60233D1EC3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CCB88F61-8D23-0489-8DCC-D87F7DEABD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C72C6C87-1D8D-420E-09CB-0205DDA2C2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4150" name="Freeform 31">
                  <a:extLst>
                    <a:ext uri="{FF2B5EF4-FFF2-40B4-BE49-F238E27FC236}">
                      <a16:creationId xmlns:a16="http://schemas.microsoft.com/office/drawing/2014/main" id="{3BEC8B76-463F-B54F-0F1F-AADFC89F1B3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1" name="Freeform 32">
                  <a:extLst>
                    <a:ext uri="{FF2B5EF4-FFF2-40B4-BE49-F238E27FC236}">
                      <a16:creationId xmlns:a16="http://schemas.microsoft.com/office/drawing/2014/main" id="{6F88FD98-ED3B-D398-4AA6-C37CF2183C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2" name="Freeform 33">
                  <a:extLst>
                    <a:ext uri="{FF2B5EF4-FFF2-40B4-BE49-F238E27FC236}">
                      <a16:creationId xmlns:a16="http://schemas.microsoft.com/office/drawing/2014/main" id="{7A446539-6518-C91F-272B-A85094BF70C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3" name="Freeform 34">
                  <a:extLst>
                    <a:ext uri="{FF2B5EF4-FFF2-40B4-BE49-F238E27FC236}">
                      <a16:creationId xmlns:a16="http://schemas.microsoft.com/office/drawing/2014/main" id="{03B2999C-7405-4A2B-9E6E-5F2B9846F4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4" name="Freeform 35">
                  <a:extLst>
                    <a:ext uri="{FF2B5EF4-FFF2-40B4-BE49-F238E27FC236}">
                      <a16:creationId xmlns:a16="http://schemas.microsoft.com/office/drawing/2014/main" id="{965BC83D-89D8-7076-3ABA-3A87BDD642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5" name="Freeform 36">
                  <a:extLst>
                    <a:ext uri="{FF2B5EF4-FFF2-40B4-BE49-F238E27FC236}">
                      <a16:creationId xmlns:a16="http://schemas.microsoft.com/office/drawing/2014/main" id="{8628A302-E8F8-44D3-C34E-280BA3B4A0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6" name="Freeform 37">
                  <a:extLst>
                    <a:ext uri="{FF2B5EF4-FFF2-40B4-BE49-F238E27FC236}">
                      <a16:creationId xmlns:a16="http://schemas.microsoft.com/office/drawing/2014/main" id="{C3C187C0-8AD1-4EDB-C6AD-B1E73AA4CE3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7" name="Freeform 38">
                  <a:extLst>
                    <a:ext uri="{FF2B5EF4-FFF2-40B4-BE49-F238E27FC236}">
                      <a16:creationId xmlns:a16="http://schemas.microsoft.com/office/drawing/2014/main" id="{B125E281-688B-E11A-F4C2-B256BCFCFE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8" name="Freeform 39">
                  <a:extLst>
                    <a:ext uri="{FF2B5EF4-FFF2-40B4-BE49-F238E27FC236}">
                      <a16:creationId xmlns:a16="http://schemas.microsoft.com/office/drawing/2014/main" id="{EEED17D6-3CD6-D70F-3DAA-73363E21D6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59" name="Freeform 40">
                  <a:extLst>
                    <a:ext uri="{FF2B5EF4-FFF2-40B4-BE49-F238E27FC236}">
                      <a16:creationId xmlns:a16="http://schemas.microsoft.com/office/drawing/2014/main" id="{6ABA416E-B587-646E-94D6-B834ABC83B5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0" name="Freeform 41">
                  <a:extLst>
                    <a:ext uri="{FF2B5EF4-FFF2-40B4-BE49-F238E27FC236}">
                      <a16:creationId xmlns:a16="http://schemas.microsoft.com/office/drawing/2014/main" id="{059D4C7E-5791-7FE1-CF0A-1F386BEC141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1" name="Freeform 42">
                  <a:extLst>
                    <a:ext uri="{FF2B5EF4-FFF2-40B4-BE49-F238E27FC236}">
                      <a16:creationId xmlns:a16="http://schemas.microsoft.com/office/drawing/2014/main" id="{AE43A80B-8D9B-B271-838A-8F4C33AF5B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2" name="Freeform 43">
                  <a:extLst>
                    <a:ext uri="{FF2B5EF4-FFF2-40B4-BE49-F238E27FC236}">
                      <a16:creationId xmlns:a16="http://schemas.microsoft.com/office/drawing/2014/main" id="{BBBE8595-36C8-1E7B-BFFA-B54DDD2047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3" name="Freeform 44">
                  <a:extLst>
                    <a:ext uri="{FF2B5EF4-FFF2-40B4-BE49-F238E27FC236}">
                      <a16:creationId xmlns:a16="http://schemas.microsoft.com/office/drawing/2014/main" id="{CA793E0C-0EB4-A170-0BFC-BA74E25D9E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64" name="Freeform 45">
                  <a:extLst>
                    <a:ext uri="{FF2B5EF4-FFF2-40B4-BE49-F238E27FC236}">
                      <a16:creationId xmlns:a16="http://schemas.microsoft.com/office/drawing/2014/main" id="{EE06D849-3F21-EE0A-625B-8FC9C2797B5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2718C6C4-F4A3-54FE-4F29-0D56067AD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44148" name="Freeform 47">
                  <a:extLst>
                    <a:ext uri="{FF2B5EF4-FFF2-40B4-BE49-F238E27FC236}">
                      <a16:creationId xmlns:a16="http://schemas.microsoft.com/office/drawing/2014/main" id="{CE7E7503-6BE5-E481-FC7C-0BA716449B1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  <p:sp>
              <p:nvSpPr>
                <p:cNvPr id="344149" name="Freeform 48">
                  <a:extLst>
                    <a:ext uri="{FF2B5EF4-FFF2-40B4-BE49-F238E27FC236}">
                      <a16:creationId xmlns:a16="http://schemas.microsoft.com/office/drawing/2014/main" id="{21C2A5F4-0479-3A9E-0CD6-91CEB624FC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</p:grpSp>
          <p:grpSp>
            <p:nvGrpSpPr>
              <p:cNvPr id="344128" name="Group 49">
                <a:extLst>
                  <a:ext uri="{FF2B5EF4-FFF2-40B4-BE49-F238E27FC236}">
                    <a16:creationId xmlns:a16="http://schemas.microsoft.com/office/drawing/2014/main" id="{24024644-D491-5B0B-904E-FB19EAEA8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4139" name="Freeform 50">
                  <a:extLst>
                    <a:ext uri="{FF2B5EF4-FFF2-40B4-BE49-F238E27FC236}">
                      <a16:creationId xmlns:a16="http://schemas.microsoft.com/office/drawing/2014/main" id="{F25E98C5-39C8-F015-A437-C4BAF9D11D2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0" name="Freeform 51">
                  <a:extLst>
                    <a:ext uri="{FF2B5EF4-FFF2-40B4-BE49-F238E27FC236}">
                      <a16:creationId xmlns:a16="http://schemas.microsoft.com/office/drawing/2014/main" id="{09D5DE81-1229-A630-B316-4F1467ABE0C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1" name="Freeform 52">
                  <a:extLst>
                    <a:ext uri="{FF2B5EF4-FFF2-40B4-BE49-F238E27FC236}">
                      <a16:creationId xmlns:a16="http://schemas.microsoft.com/office/drawing/2014/main" id="{D8167600-7F6B-2810-003C-573B8E1CD78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2" name="Freeform 53">
                  <a:extLst>
                    <a:ext uri="{FF2B5EF4-FFF2-40B4-BE49-F238E27FC236}">
                      <a16:creationId xmlns:a16="http://schemas.microsoft.com/office/drawing/2014/main" id="{53460719-1A29-4CB0-B3D4-0374ACEFAA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3" name="Freeform 54">
                  <a:extLst>
                    <a:ext uri="{FF2B5EF4-FFF2-40B4-BE49-F238E27FC236}">
                      <a16:creationId xmlns:a16="http://schemas.microsoft.com/office/drawing/2014/main" id="{1316F2FF-FE98-C65D-61C3-7E9C69B8B6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4" name="Freeform 55">
                  <a:extLst>
                    <a:ext uri="{FF2B5EF4-FFF2-40B4-BE49-F238E27FC236}">
                      <a16:creationId xmlns:a16="http://schemas.microsoft.com/office/drawing/2014/main" id="{A91C9219-987D-FB26-23C0-FC9CA8135A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5" name="Freeform 56">
                  <a:extLst>
                    <a:ext uri="{FF2B5EF4-FFF2-40B4-BE49-F238E27FC236}">
                      <a16:creationId xmlns:a16="http://schemas.microsoft.com/office/drawing/2014/main" id="{D5A8C9AD-713F-AA33-1871-242B604D46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6" name="Freeform 57">
                  <a:extLst>
                    <a:ext uri="{FF2B5EF4-FFF2-40B4-BE49-F238E27FC236}">
                      <a16:creationId xmlns:a16="http://schemas.microsoft.com/office/drawing/2014/main" id="{86F8181C-C852-B57D-0029-128CB219DBD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4147" name="Freeform 58">
                  <a:extLst>
                    <a:ext uri="{FF2B5EF4-FFF2-40B4-BE49-F238E27FC236}">
                      <a16:creationId xmlns:a16="http://schemas.microsoft.com/office/drawing/2014/main" id="{0B16A2B9-7400-BA94-ED67-DA4B015525C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sp>
            <p:nvSpPr>
              <p:cNvPr id="344129" name="Freeform 59">
                <a:extLst>
                  <a:ext uri="{FF2B5EF4-FFF2-40B4-BE49-F238E27FC236}">
                    <a16:creationId xmlns:a16="http://schemas.microsoft.com/office/drawing/2014/main" id="{98D3F750-1028-E76A-62E3-12469FCD29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4130" name="Freeform 60">
                <a:extLst>
                  <a:ext uri="{FF2B5EF4-FFF2-40B4-BE49-F238E27FC236}">
                    <a16:creationId xmlns:a16="http://schemas.microsoft.com/office/drawing/2014/main" id="{8BA76AF1-4810-A96E-E221-154864D4EF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3" name="Freeform 61">
                <a:extLst>
                  <a:ext uri="{FF2B5EF4-FFF2-40B4-BE49-F238E27FC236}">
                    <a16:creationId xmlns:a16="http://schemas.microsoft.com/office/drawing/2014/main" id="{84320C99-F828-C112-B605-5F132388C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4" name="Freeform 62">
                <a:extLst>
                  <a:ext uri="{FF2B5EF4-FFF2-40B4-BE49-F238E27FC236}">
                    <a16:creationId xmlns:a16="http://schemas.microsoft.com/office/drawing/2014/main" id="{B4389EBD-7C61-5710-2B75-8A7E64697D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5" name="Freeform 63">
                <a:extLst>
                  <a:ext uri="{FF2B5EF4-FFF2-40B4-BE49-F238E27FC236}">
                    <a16:creationId xmlns:a16="http://schemas.microsoft.com/office/drawing/2014/main" id="{E8454F0C-D5EB-BD4A-D1DC-71DB21DBB3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4136" name="Freeform 64">
                <a:extLst>
                  <a:ext uri="{FF2B5EF4-FFF2-40B4-BE49-F238E27FC236}">
                    <a16:creationId xmlns:a16="http://schemas.microsoft.com/office/drawing/2014/main" id="{26FDF4A6-09AF-9CB1-2C27-BE8A28200B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7" name="Freeform 65">
                <a:extLst>
                  <a:ext uri="{FF2B5EF4-FFF2-40B4-BE49-F238E27FC236}">
                    <a16:creationId xmlns:a16="http://schemas.microsoft.com/office/drawing/2014/main" id="{D48C1920-88C0-49D3-6D06-9AC83E648E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4138" name="Freeform 66">
                <a:extLst>
                  <a:ext uri="{FF2B5EF4-FFF2-40B4-BE49-F238E27FC236}">
                    <a16:creationId xmlns:a16="http://schemas.microsoft.com/office/drawing/2014/main" id="{A9B2C072-284D-9E57-39A2-79C2D18C1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</p:grpSp>
      </p:grpSp>
      <p:sp>
        <p:nvSpPr>
          <p:cNvPr id="3441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93582" y="1920876"/>
            <a:ext cx="891196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44165" name="Rectangle 69">
            <a:extLst>
              <a:ext uri="{FF2B5EF4-FFF2-40B4-BE49-F238E27FC236}">
                <a16:creationId xmlns:a16="http://schemas.microsoft.com/office/drawing/2014/main" id="{74B6B085-2B6A-8963-C6B5-9E804D682A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6" name="Rectangle 70">
            <a:extLst>
              <a:ext uri="{FF2B5EF4-FFF2-40B4-BE49-F238E27FC236}">
                <a16:creationId xmlns:a16="http://schemas.microsoft.com/office/drawing/2014/main" id="{3DCE7396-053A-E67F-3028-448F76FE4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4167" name="Rectangle 71">
            <a:extLst>
              <a:ext uri="{FF2B5EF4-FFF2-40B4-BE49-F238E27FC236}">
                <a16:creationId xmlns:a16="http://schemas.microsoft.com/office/drawing/2014/main" id="{74407E9C-A829-08C0-A876-F29C46649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B9C5-16B2-41A7-8D53-162A307FE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04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CA4586D-49B4-22F4-54BC-A6C0CBB5A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0EEFBC6-7CE2-3F71-CD00-93EBE3D2E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631F6A5-35A6-A931-1776-908BD3A8A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18DC-11FB-4E92-BD01-37239F1A6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30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3D595694-6FE6-95D9-83E6-C620D9E7A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8E65DCA-4D14-6AD6-F240-5E19F7D44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A84EBD5-C6AB-C13C-8526-7F87FF651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6065-C382-4D8E-A5A1-D9D8E9F9E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6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581" y="1598613"/>
            <a:ext cx="4373430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111" y="1598613"/>
            <a:ext cx="4373431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924B0D5-B13D-1DCB-313A-42DBC5458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F3A25E3-B3D7-A667-D62B-341C05C27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C74D8112-0E85-27BA-EEB3-3FE7DE3A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66B-0F9D-45F4-81E6-937DFD61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9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D5149DDB-EB47-97B5-B44A-918C082FB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DB1768A-0D9C-9EE2-2350-2DA02ACDB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7EA6D3E5-AA73-894A-2E3F-4154F5DCD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578B-544C-49DD-87E1-157D8F68D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43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DD11A3D9-70C9-8A37-D829-8857DDCDA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8C28C37-3187-0ED7-E50C-E2E1F1881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82662AB3-8260-FA09-697E-BC2E7FE12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B8A2-28BB-4B76-B0B6-B91D7259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468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16B4C240-6FAD-27A8-9A3C-82DCEC0A3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05A716E-6759-494C-AE6B-F368FD084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05A92336-1C83-D53D-4BE2-1A3408CC7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5F0C-5004-4D2B-9E3A-DEFBA6215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65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CE075-C873-3CE8-BA8A-48A8A304AE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6F111-A89A-1991-DA65-9CDADD9169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EDC22-8047-ADC2-6352-194243587B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AC6D-3527-4751-9D41-96FE4B7EA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85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45C8BE7-3EBC-B861-556E-A348431D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971F192-0DD3-7034-9C50-42AEA46F3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42385619-25E9-E72D-C914-1F753EC75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F026-FF3A-4A9F-BF36-7C43E3102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9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234205B-30DC-9CB9-45C5-08249AF3C1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7C27373-A681-E004-80BC-C6E1BD866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D64282BB-2029-E463-DE05-91F2F99C0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D13C-FC43-4C25-868D-34F825F3B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911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27AB9FCF-B0E0-F7D1-ACA5-88478D2B6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D218507-DA54-CC82-7BB4-979A403B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D60A03F-61E5-69EF-6A17-A80B1483F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5440-88B5-461E-A03B-58CCA2D12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640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8411" y="273050"/>
            <a:ext cx="2227131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581" y="273050"/>
            <a:ext cx="6519730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079E6EF5-A6E8-78AD-E296-3A658227D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621ED32-BE64-01D8-E84E-C45AC320D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50DA32AF-9923-0266-86F1-4164E5F6B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C3AE-F52F-4221-9989-0FF9F217C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9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82" y="273050"/>
            <a:ext cx="891196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581" y="1598613"/>
            <a:ext cx="4373430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111" y="1598613"/>
            <a:ext cx="437343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2111" y="3922714"/>
            <a:ext cx="4373431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04E2FDEF-A303-FD17-3DE2-7325C39AF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137BCAC5-60A5-8626-6EFA-2D8784EC6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5FF29447-CD10-9226-5C06-03B1632A9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271C-0EAA-4757-9D9D-F80D968C3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21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B0D27-DB27-69B4-BB1D-970971808C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02757-5E55-A687-E0B3-92EA70C482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1B519-C792-E89D-7EA1-9FADE5C1B2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D05E-2D89-4E22-A92B-2EB3217E1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799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997C16-00F5-3780-5606-3DE0485708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17532C-30F1-1F6C-AC41-1A1A0367D7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7569BF-6F9A-94A2-FFBA-28A21530C7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1AC7-F6EB-4C69-9DB3-D049AF7E3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0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F24F8B1-0340-B7E6-FE0D-0D0FA090A8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6A4AB23-F432-BC05-8085-D56474AF07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91C295C-B728-0DFE-F256-B42060FCBF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B7926-C3F0-4AC5-9087-4B22F3DB5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8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A0858E5-754F-613B-ECFF-25102BF5B1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C4778-58C2-2779-CAE7-D7423B1D9B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8182B3-CB54-0487-485F-EA2032E006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C831-A843-47BF-9FD7-BF5E24EC7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3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6EDEE9C-9BCD-B9CF-3ECB-11C3F0E6FD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A1EEFC-BBD6-14F2-CFAE-11490DB248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5AAF7-48F4-BC43-3017-A60C3142529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9FA2-F17A-4C1C-B9ED-6754E35E1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63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BA4313-9350-0482-8BEA-74A18E2427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069344-EF9A-AB8D-4CFF-2B4E65C982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9FB478-0225-80D6-30B0-E7471688FD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A325-0B45-47FA-B20C-2358EED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55BED7-D7D9-8248-47C2-BBDA70DC0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390475-838C-0497-06F4-61F403FFFC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28F6A7-9555-9222-67FB-34B11F52B44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DDD1-0FDB-44CC-B64D-BED8CE062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8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5BA555D-905F-6873-C218-3F4C66721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222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9A7F97C-32C6-CD9E-F19C-D9EA096B0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22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0FED732-B03B-B275-6866-6C2E6094175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95300" y="6246813"/>
            <a:ext cx="230505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58C4F0-96AA-1E13-A553-99E8095EF42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87725" y="6246813"/>
            <a:ext cx="3140075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A2A54F-B530-AF80-DCD2-2440038BF8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02475" y="6246813"/>
            <a:ext cx="2306638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497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34975" algn="l"/>
                <a:tab pos="868363" algn="l"/>
                <a:tab pos="1303338" algn="l"/>
                <a:tab pos="1738313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DejaVu Sans" pitchFamily="34" charset="0"/>
              </a:defRPr>
            </a:lvl1pPr>
          </a:lstStyle>
          <a:p>
            <a:pPr>
              <a:defRPr/>
            </a:pPr>
            <a:fld id="{6DF65F38-4020-43A2-BDD3-8C859554C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2pPr>
      <a:lvl3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3pPr>
      <a:lvl4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4pPr>
      <a:lvl5pPr algn="ctr" defTabSz="4349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5pPr>
      <a:lvl6pPr marL="24130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6pPr>
      <a:lvl7pPr marL="28702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7pPr>
      <a:lvl8pPr marL="33274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8pPr>
      <a:lvl9pPr marL="3784600" indent="-217488" algn="ctr" defTabSz="43497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25438" indent="-325438" algn="l" defTabSz="434975" rtl="0" eaLnBrk="0" fontAlgn="base" hangingPunct="0">
        <a:lnSpc>
          <a:spcPct val="93000"/>
        </a:lnSpc>
        <a:spcBef>
          <a:spcPts val="13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n-lt"/>
          <a:ea typeface="+mn-ea"/>
          <a:cs typeface="+mn-cs"/>
        </a:defRPr>
      </a:lvl1pPr>
      <a:lvl2pPr marL="706438" indent="-271463" algn="l" defTabSz="434975" rtl="0" eaLnBrk="0" fontAlgn="base" hangingPunct="0">
        <a:lnSpc>
          <a:spcPct val="93000"/>
        </a:lnSpc>
        <a:spcBef>
          <a:spcPts val="10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085850" indent="-217488" algn="l" defTabSz="434975" rtl="0" eaLnBrk="0" fontAlgn="base" hangingPunct="0">
        <a:lnSpc>
          <a:spcPct val="93000"/>
        </a:lnSpc>
        <a:spcBef>
          <a:spcPts val="8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217488" algn="l" defTabSz="434975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217488" algn="l" defTabSz="434975" rtl="0" eaLnBrk="0" fontAlgn="base" hangingPunct="0">
        <a:lnSpc>
          <a:spcPct val="93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4C6B00D-563B-E6BC-3C4A-38A7DDB0F23A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9904281" cy="6856413"/>
            <a:chOff x="0" y="0"/>
            <a:chExt cx="5759" cy="4319"/>
          </a:xfrm>
        </p:grpSpPr>
        <p:sp>
          <p:nvSpPr>
            <p:cNvPr id="343043" name="Freeform 3">
              <a:extLst>
                <a:ext uri="{FF2B5EF4-FFF2-40B4-BE49-F238E27FC236}">
                  <a16:creationId xmlns:a16="http://schemas.microsoft.com/office/drawing/2014/main" id="{C7E62376-CE74-19A2-D9B6-4B8977DC32A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spcAft>
                  <a:spcPct val="1000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/>
              </a:pPr>
              <a:endParaRPr lang="en-US" sz="17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63479C7A-5ECB-D045-3CE3-228F26685B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43045" name="Freeform 5">
                <a:extLst>
                  <a:ext uri="{FF2B5EF4-FFF2-40B4-BE49-F238E27FC236}">
                    <a16:creationId xmlns:a16="http://schemas.microsoft.com/office/drawing/2014/main" id="{5135AA5D-D07F-8B22-74B8-5339CF215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6" name="Freeform 6">
                <a:extLst>
                  <a:ext uri="{FF2B5EF4-FFF2-40B4-BE49-F238E27FC236}">
                    <a16:creationId xmlns:a16="http://schemas.microsoft.com/office/drawing/2014/main" id="{84B17379-D005-E9FD-8769-4F520B03D4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7" name="Freeform 7">
                <a:extLst>
                  <a:ext uri="{FF2B5EF4-FFF2-40B4-BE49-F238E27FC236}">
                    <a16:creationId xmlns:a16="http://schemas.microsoft.com/office/drawing/2014/main" id="{D5552F2A-6766-861A-825E-F1DF410960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8" name="Freeform 8">
                <a:extLst>
                  <a:ext uri="{FF2B5EF4-FFF2-40B4-BE49-F238E27FC236}">
                    <a16:creationId xmlns:a16="http://schemas.microsoft.com/office/drawing/2014/main" id="{2D3F716A-2E6E-8F68-DB52-3FF7AF4ED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49" name="Freeform 9">
                <a:extLst>
                  <a:ext uri="{FF2B5EF4-FFF2-40B4-BE49-F238E27FC236}">
                    <a16:creationId xmlns:a16="http://schemas.microsoft.com/office/drawing/2014/main" id="{66989502-7FA6-8F44-725B-E65FF7DF15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0" name="Freeform 10">
                <a:extLst>
                  <a:ext uri="{FF2B5EF4-FFF2-40B4-BE49-F238E27FC236}">
                    <a16:creationId xmlns:a16="http://schemas.microsoft.com/office/drawing/2014/main" id="{DDEFF20F-9F5C-A90D-9E64-DDE85FC59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1" name="Freeform 11">
                <a:extLst>
                  <a:ext uri="{FF2B5EF4-FFF2-40B4-BE49-F238E27FC236}">
                    <a16:creationId xmlns:a16="http://schemas.microsoft.com/office/drawing/2014/main" id="{F8217630-6ED0-160D-C1E7-16A5CB2FB5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2" name="Freeform 12">
                <a:extLst>
                  <a:ext uri="{FF2B5EF4-FFF2-40B4-BE49-F238E27FC236}">
                    <a16:creationId xmlns:a16="http://schemas.microsoft.com/office/drawing/2014/main" id="{DE2807BD-C64B-6361-C0A6-2017057C49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3" name="Freeform 13">
                <a:extLst>
                  <a:ext uri="{FF2B5EF4-FFF2-40B4-BE49-F238E27FC236}">
                    <a16:creationId xmlns:a16="http://schemas.microsoft.com/office/drawing/2014/main" id="{FC160269-5260-DD80-9157-89DF48FA59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4" name="Freeform 14">
                <a:extLst>
                  <a:ext uri="{FF2B5EF4-FFF2-40B4-BE49-F238E27FC236}">
                    <a16:creationId xmlns:a16="http://schemas.microsoft.com/office/drawing/2014/main" id="{80588B67-A712-8E55-35DE-BEC2C3F04F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5" name="Freeform 15">
                <a:extLst>
                  <a:ext uri="{FF2B5EF4-FFF2-40B4-BE49-F238E27FC236}">
                    <a16:creationId xmlns:a16="http://schemas.microsoft.com/office/drawing/2014/main" id="{1301664A-8C28-4642-C88D-57B78BB9C9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6" name="Freeform 16">
                <a:extLst>
                  <a:ext uri="{FF2B5EF4-FFF2-40B4-BE49-F238E27FC236}">
                    <a16:creationId xmlns:a16="http://schemas.microsoft.com/office/drawing/2014/main" id="{C46A0178-51AD-0A35-987B-169D88A52E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7" name="Freeform 17">
                <a:extLst>
                  <a:ext uri="{FF2B5EF4-FFF2-40B4-BE49-F238E27FC236}">
                    <a16:creationId xmlns:a16="http://schemas.microsoft.com/office/drawing/2014/main" id="{6674EFB3-36F3-F98C-FD1A-DB73CEA354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8" name="Freeform 18">
                <a:extLst>
                  <a:ext uri="{FF2B5EF4-FFF2-40B4-BE49-F238E27FC236}">
                    <a16:creationId xmlns:a16="http://schemas.microsoft.com/office/drawing/2014/main" id="{58A64504-2427-AF22-6EB4-15D0582923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59" name="Freeform 19">
                <a:extLst>
                  <a:ext uri="{FF2B5EF4-FFF2-40B4-BE49-F238E27FC236}">
                    <a16:creationId xmlns:a16="http://schemas.microsoft.com/office/drawing/2014/main" id="{6C042BB4-C34B-28A9-ADEF-837100F5AA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0" name="Freeform 20">
                <a:extLst>
                  <a:ext uri="{FF2B5EF4-FFF2-40B4-BE49-F238E27FC236}">
                    <a16:creationId xmlns:a16="http://schemas.microsoft.com/office/drawing/2014/main" id="{73A5A9E7-8D72-1857-9ECA-BA770EE53A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1" name="Freeform 21">
                <a:extLst>
                  <a:ext uri="{FF2B5EF4-FFF2-40B4-BE49-F238E27FC236}">
                    <a16:creationId xmlns:a16="http://schemas.microsoft.com/office/drawing/2014/main" id="{7A28E97B-170B-EBFB-6D62-0A36F8F231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2" name="Freeform 22">
                <a:extLst>
                  <a:ext uri="{FF2B5EF4-FFF2-40B4-BE49-F238E27FC236}">
                    <a16:creationId xmlns:a16="http://schemas.microsoft.com/office/drawing/2014/main" id="{A705D3A4-B572-1B3C-E20A-F99C638055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3" name="Freeform 23">
                <a:extLst>
                  <a:ext uri="{FF2B5EF4-FFF2-40B4-BE49-F238E27FC236}">
                    <a16:creationId xmlns:a16="http://schemas.microsoft.com/office/drawing/2014/main" id="{52FD195F-473B-0E67-EC88-5DC550C3CB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4" name="Freeform 24">
                <a:extLst>
                  <a:ext uri="{FF2B5EF4-FFF2-40B4-BE49-F238E27FC236}">
                    <a16:creationId xmlns:a16="http://schemas.microsoft.com/office/drawing/2014/main" id="{E39762C2-F945-BE5B-B43F-E31DE89133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5" name="Freeform 25">
                <a:extLst>
                  <a:ext uri="{FF2B5EF4-FFF2-40B4-BE49-F238E27FC236}">
                    <a16:creationId xmlns:a16="http://schemas.microsoft.com/office/drawing/2014/main" id="{4ED7B13A-6889-6714-842B-D69CD2EDC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6" name="Freeform 26">
                <a:extLst>
                  <a:ext uri="{FF2B5EF4-FFF2-40B4-BE49-F238E27FC236}">
                    <a16:creationId xmlns:a16="http://schemas.microsoft.com/office/drawing/2014/main" id="{F73EB136-1EED-519C-7FBD-746A276F7A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7" name="Freeform 27">
                <a:extLst>
                  <a:ext uri="{FF2B5EF4-FFF2-40B4-BE49-F238E27FC236}">
                    <a16:creationId xmlns:a16="http://schemas.microsoft.com/office/drawing/2014/main" id="{D2AF7F00-D3F4-6D31-BA52-1A4E725EEF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8" name="Freeform 28">
                <a:extLst>
                  <a:ext uri="{FF2B5EF4-FFF2-40B4-BE49-F238E27FC236}">
                    <a16:creationId xmlns:a16="http://schemas.microsoft.com/office/drawing/2014/main" id="{2528B11E-10A9-15CA-009C-7261A5847F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343069" name="Freeform 29">
                <a:extLst>
                  <a:ext uri="{FF2B5EF4-FFF2-40B4-BE49-F238E27FC236}">
                    <a16:creationId xmlns:a16="http://schemas.microsoft.com/office/drawing/2014/main" id="{03BB844C-FF28-5AC4-2702-E93039AA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75A35095-C4CC-3142-7D17-7589896639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43071" name="Freeform 31">
                  <a:extLst>
                    <a:ext uri="{FF2B5EF4-FFF2-40B4-BE49-F238E27FC236}">
                      <a16:creationId xmlns:a16="http://schemas.microsoft.com/office/drawing/2014/main" id="{51EC19E8-0A1E-80E4-5B52-0C96E45D74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2" name="Freeform 32">
                  <a:extLst>
                    <a:ext uri="{FF2B5EF4-FFF2-40B4-BE49-F238E27FC236}">
                      <a16:creationId xmlns:a16="http://schemas.microsoft.com/office/drawing/2014/main" id="{65C22C64-6B28-0196-FB0E-E097E96A1A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3" name="Freeform 33">
                  <a:extLst>
                    <a:ext uri="{FF2B5EF4-FFF2-40B4-BE49-F238E27FC236}">
                      <a16:creationId xmlns:a16="http://schemas.microsoft.com/office/drawing/2014/main" id="{3DBC8AEA-6592-BC04-6E17-7BFE3C4D804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4" name="Freeform 34">
                  <a:extLst>
                    <a:ext uri="{FF2B5EF4-FFF2-40B4-BE49-F238E27FC236}">
                      <a16:creationId xmlns:a16="http://schemas.microsoft.com/office/drawing/2014/main" id="{AB22D1AA-B2C8-7868-F893-540E35A134D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5" name="Freeform 35">
                  <a:extLst>
                    <a:ext uri="{FF2B5EF4-FFF2-40B4-BE49-F238E27FC236}">
                      <a16:creationId xmlns:a16="http://schemas.microsoft.com/office/drawing/2014/main" id="{CA4135D9-007D-E6C9-D71D-FEE010D0770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6" name="Freeform 36">
                  <a:extLst>
                    <a:ext uri="{FF2B5EF4-FFF2-40B4-BE49-F238E27FC236}">
                      <a16:creationId xmlns:a16="http://schemas.microsoft.com/office/drawing/2014/main" id="{664E5A4A-1079-5B9B-6D82-B9598CDCEC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7" name="Freeform 37">
                  <a:extLst>
                    <a:ext uri="{FF2B5EF4-FFF2-40B4-BE49-F238E27FC236}">
                      <a16:creationId xmlns:a16="http://schemas.microsoft.com/office/drawing/2014/main" id="{AA3A8094-3580-ED29-0F55-9F536A9F58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8" name="Freeform 38">
                  <a:extLst>
                    <a:ext uri="{FF2B5EF4-FFF2-40B4-BE49-F238E27FC236}">
                      <a16:creationId xmlns:a16="http://schemas.microsoft.com/office/drawing/2014/main" id="{E3F0EBFC-ADF1-B6CC-7923-38D71F1B56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79" name="Freeform 39">
                  <a:extLst>
                    <a:ext uri="{FF2B5EF4-FFF2-40B4-BE49-F238E27FC236}">
                      <a16:creationId xmlns:a16="http://schemas.microsoft.com/office/drawing/2014/main" id="{3E459A9D-706A-0244-B800-B8BD2D35F32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0" name="Freeform 40">
                  <a:extLst>
                    <a:ext uri="{FF2B5EF4-FFF2-40B4-BE49-F238E27FC236}">
                      <a16:creationId xmlns:a16="http://schemas.microsoft.com/office/drawing/2014/main" id="{6D12B2CE-64DB-B809-C3E1-D9B27E5247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1" name="Freeform 41">
                  <a:extLst>
                    <a:ext uri="{FF2B5EF4-FFF2-40B4-BE49-F238E27FC236}">
                      <a16:creationId xmlns:a16="http://schemas.microsoft.com/office/drawing/2014/main" id="{3A05F151-E9DA-FAD7-F65D-32E593D9F3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2" name="Freeform 42">
                  <a:extLst>
                    <a:ext uri="{FF2B5EF4-FFF2-40B4-BE49-F238E27FC236}">
                      <a16:creationId xmlns:a16="http://schemas.microsoft.com/office/drawing/2014/main" id="{9F314723-9946-D036-9650-A4B4DA0799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3" name="Freeform 43">
                  <a:extLst>
                    <a:ext uri="{FF2B5EF4-FFF2-40B4-BE49-F238E27FC236}">
                      <a16:creationId xmlns:a16="http://schemas.microsoft.com/office/drawing/2014/main" id="{4C3FE55F-D932-08BD-4E97-29B771EC74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4" name="Freeform 44">
                  <a:extLst>
                    <a:ext uri="{FF2B5EF4-FFF2-40B4-BE49-F238E27FC236}">
                      <a16:creationId xmlns:a16="http://schemas.microsoft.com/office/drawing/2014/main" id="{1A021CAB-0473-00B0-1E35-3C4A0549666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85" name="Freeform 45">
                  <a:extLst>
                    <a:ext uri="{FF2B5EF4-FFF2-40B4-BE49-F238E27FC236}">
                      <a16:creationId xmlns:a16="http://schemas.microsoft.com/office/drawing/2014/main" id="{98D09AED-CD8B-EF34-F8B4-3BFD900EA2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7B3AEFCD-33B1-48D2-24A9-DED277363B6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7A768D7F-49EC-9DF6-A702-0EC75FE9D0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0FC0B9BC-F770-83A6-2BB8-0C03090F190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700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F0C886E1-F19C-02DB-9067-DE33C24F267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43090" name="Freeform 50">
                  <a:extLst>
                    <a:ext uri="{FF2B5EF4-FFF2-40B4-BE49-F238E27FC236}">
                      <a16:creationId xmlns:a16="http://schemas.microsoft.com/office/drawing/2014/main" id="{93A334FC-05F2-CCB8-5A9A-6EF4CA1298A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1" name="Freeform 51">
                  <a:extLst>
                    <a:ext uri="{FF2B5EF4-FFF2-40B4-BE49-F238E27FC236}">
                      <a16:creationId xmlns:a16="http://schemas.microsoft.com/office/drawing/2014/main" id="{443260AD-6164-F6BD-3165-578484BB89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2" name="Freeform 52">
                  <a:extLst>
                    <a:ext uri="{FF2B5EF4-FFF2-40B4-BE49-F238E27FC236}">
                      <a16:creationId xmlns:a16="http://schemas.microsoft.com/office/drawing/2014/main" id="{0C885627-C962-D895-BB34-DEE8EDF1B39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3" name="Freeform 53">
                  <a:extLst>
                    <a:ext uri="{FF2B5EF4-FFF2-40B4-BE49-F238E27FC236}">
                      <a16:creationId xmlns:a16="http://schemas.microsoft.com/office/drawing/2014/main" id="{0AA93A0B-53A0-A95C-4B37-6CB11E8C01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4" name="Freeform 54">
                  <a:extLst>
                    <a:ext uri="{FF2B5EF4-FFF2-40B4-BE49-F238E27FC236}">
                      <a16:creationId xmlns:a16="http://schemas.microsoft.com/office/drawing/2014/main" id="{CDF01E0C-216A-FD0C-CE19-400E3F67AB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5" name="Freeform 55">
                  <a:extLst>
                    <a:ext uri="{FF2B5EF4-FFF2-40B4-BE49-F238E27FC236}">
                      <a16:creationId xmlns:a16="http://schemas.microsoft.com/office/drawing/2014/main" id="{79E25065-76A3-12A9-B8A4-BC5B6A79C1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6" name="Freeform 56">
                  <a:extLst>
                    <a:ext uri="{FF2B5EF4-FFF2-40B4-BE49-F238E27FC236}">
                      <a16:creationId xmlns:a16="http://schemas.microsoft.com/office/drawing/2014/main" id="{E26A2C81-6FCE-73E6-F2D4-79673210E9A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7" name="Freeform 57">
                  <a:extLst>
                    <a:ext uri="{FF2B5EF4-FFF2-40B4-BE49-F238E27FC236}">
                      <a16:creationId xmlns:a16="http://schemas.microsoft.com/office/drawing/2014/main" id="{C31CA801-BD58-F1CA-45F5-F81E35B05A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  <p:sp>
              <p:nvSpPr>
                <p:cNvPr id="343098" name="Freeform 58">
                  <a:extLst>
                    <a:ext uri="{FF2B5EF4-FFF2-40B4-BE49-F238E27FC236}">
                      <a16:creationId xmlns:a16="http://schemas.microsoft.com/office/drawing/2014/main" id="{03CCA7CA-E2A6-BB78-8816-67B11015F2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>
                    <a:spcAft>
                      <a:spcPct val="1000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Char char="•"/>
                    <a:defRPr/>
                  </a:pPr>
                  <a:endParaRPr lang="en-US" sz="1700"/>
                </a:p>
              </p:txBody>
            </p:sp>
          </p:grpSp>
          <p:sp>
            <p:nvSpPr>
              <p:cNvPr id="343099" name="Freeform 59">
                <a:extLst>
                  <a:ext uri="{FF2B5EF4-FFF2-40B4-BE49-F238E27FC236}">
                    <a16:creationId xmlns:a16="http://schemas.microsoft.com/office/drawing/2014/main" id="{7D689E67-F245-71E0-E343-44C70D671F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64FE2CBF-0FF6-F4B3-635E-1B0EE64C6D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05578396-C492-14EE-8FCB-04635148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35B3EA73-B998-FF44-A21F-0072C2AB0B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343103" name="Freeform 63">
                <a:extLst>
                  <a:ext uri="{FF2B5EF4-FFF2-40B4-BE49-F238E27FC236}">
                    <a16:creationId xmlns:a16="http://schemas.microsoft.com/office/drawing/2014/main" id="{73AA5A68-220C-F579-3964-171045C4CE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Aft>
                    <a:spcPct val="1000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/>
                </a:pPr>
                <a:endParaRPr lang="en-US" sz="1700"/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EF0A01D9-A271-D9EA-E192-810685D367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3572FD1E-68F0-FBD8-BEC8-965597B89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5445A7C4-98A2-6155-26B1-C1E8097ACA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700"/>
              </a:p>
            </p:txBody>
          </p:sp>
        </p:grpSp>
      </p:grpSp>
      <p:sp>
        <p:nvSpPr>
          <p:cNvPr id="343107" name="Rectangle 67">
            <a:extLst>
              <a:ext uri="{FF2B5EF4-FFF2-40B4-BE49-F238E27FC236}">
                <a16:creationId xmlns:a16="http://schemas.microsoft.com/office/drawing/2014/main" id="{6DFCF06B-1938-D303-D797-01A29419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3582" y="273050"/>
            <a:ext cx="891196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3108" name="Rectangle 68">
            <a:extLst>
              <a:ext uri="{FF2B5EF4-FFF2-40B4-BE49-F238E27FC236}">
                <a16:creationId xmlns:a16="http://schemas.microsoft.com/office/drawing/2014/main" id="{8769BE7D-EC0A-FD20-65FF-B4B83AC1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582" y="6242051"/>
            <a:ext cx="230796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09" name="Rectangle 69">
            <a:extLst>
              <a:ext uri="{FF2B5EF4-FFF2-40B4-BE49-F238E27FC236}">
                <a16:creationId xmlns:a16="http://schemas.microsoft.com/office/drawing/2014/main" id="{72C0FEC4-D146-45AC-82C4-5E3966645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2051"/>
            <a:ext cx="31369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110" name="Rectangle 70">
            <a:extLst>
              <a:ext uri="{FF2B5EF4-FFF2-40B4-BE49-F238E27FC236}">
                <a16:creationId xmlns:a16="http://schemas.microsoft.com/office/drawing/2014/main" id="{AB9A4873-1B11-D2A5-C8A6-096F159BC8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1" y="6242051"/>
            <a:ext cx="230796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D0A5317-3965-4562-946A-02187CE44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43111" name="Rectangle 71">
            <a:extLst>
              <a:ext uri="{FF2B5EF4-FFF2-40B4-BE49-F238E27FC236}">
                <a16:creationId xmlns:a16="http://schemas.microsoft.com/office/drawing/2014/main" id="{CF480D99-5111-71BE-571F-0A655A025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3582" y="1598613"/>
            <a:ext cx="8911960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45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1DB7FA-CBA2-DEA8-6333-6B4F8CC0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091839"/>
            <a:ext cx="9017000" cy="66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4000" b="1" dirty="0">
                <a:solidFill>
                  <a:schemeClr val="tx1"/>
                </a:solidFill>
                <a:latin typeface="Tahoma" panose="020B0604030504040204" pitchFamily="34" charset="0"/>
              </a:rPr>
              <a:t>Balanced clustering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1A2F0C-C0A3-50BD-9F14-FA47B3BF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175125"/>
            <a:ext cx="15922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ahoma" panose="020B0604030504040204" pitchFamily="34" charset="0"/>
              </a:rPr>
              <a:t>Pasi Fränti</a:t>
            </a:r>
            <a:endParaRPr lang="en-GB" altLang="zh-CN" sz="2400" dirty="0">
              <a:solidFill>
                <a:schemeClr val="tx1"/>
              </a:solidFill>
              <a:latin typeface="Tahom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E3028F1-D629-94A4-9641-7D7A238A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957" y="4599622"/>
            <a:ext cx="1212191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  <a:latin typeface="Tahoma" panose="020B0604030504040204" pitchFamily="34" charset="0"/>
              </a:rPr>
              <a:t>3.11.2025</a:t>
            </a:r>
          </a:p>
        </p:txBody>
      </p:sp>
      <p:pic>
        <p:nvPicPr>
          <p:cNvPr id="3077" name="Picture 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BFEB83B3-9BFB-AF00-5DD5-641D4520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38125"/>
            <a:ext cx="20383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>
            <a:extLst>
              <a:ext uri="{FF2B5EF4-FFF2-40B4-BE49-F238E27FC236}">
                <a16:creationId xmlns:a16="http://schemas.microsoft.com/office/drawing/2014/main" id="{40E2DEBD-C985-4B22-9988-262ECF12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33" y="1790899"/>
            <a:ext cx="4184253" cy="410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D56531FD-B1C9-4490-B85B-436BE287D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090" y="296652"/>
            <a:ext cx="6904533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75" b="1" noProof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Typical k-means result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EF31A7-2C22-1857-961D-13C3024EB4C5}"/>
              </a:ext>
            </a:extLst>
          </p:cNvPr>
          <p:cNvSpPr/>
          <p:nvPr/>
        </p:nvSpPr>
        <p:spPr>
          <a:xfrm rot="4615184">
            <a:off x="5579301" y="2557826"/>
            <a:ext cx="994793" cy="6306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EC43E1-7F67-7227-E9CF-E8D6B1D5678F}"/>
              </a:ext>
            </a:extLst>
          </p:cNvPr>
          <p:cNvSpPr/>
          <p:nvPr/>
        </p:nvSpPr>
        <p:spPr>
          <a:xfrm rot="2601130">
            <a:off x="4744201" y="4789559"/>
            <a:ext cx="994793" cy="6306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C39BEC-BD9F-F059-A027-9E753D2AE409}"/>
              </a:ext>
            </a:extLst>
          </p:cNvPr>
          <p:cNvCxnSpPr>
            <a:cxnSpLocks/>
          </p:cNvCxnSpPr>
          <p:nvPr/>
        </p:nvCxnSpPr>
        <p:spPr>
          <a:xfrm>
            <a:off x="3670969" y="1892796"/>
            <a:ext cx="123352" cy="44733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D6B25-3314-7CA1-A5D4-A6D400A4886C}"/>
              </a:ext>
            </a:extLst>
          </p:cNvPr>
          <p:cNvCxnSpPr>
            <a:cxnSpLocks/>
          </p:cNvCxnSpPr>
          <p:nvPr/>
        </p:nvCxnSpPr>
        <p:spPr>
          <a:xfrm>
            <a:off x="3878891" y="1790899"/>
            <a:ext cx="439999" cy="20379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id="{2CCA2064-F330-E928-3373-4B6AC2DF4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541" y="1487714"/>
            <a:ext cx="1701107" cy="4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75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Too many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F44C87-8109-8DAB-0A49-440E271438E9}"/>
              </a:ext>
            </a:extLst>
          </p:cNvPr>
          <p:cNvCxnSpPr>
            <a:cxnSpLocks/>
          </p:cNvCxnSpPr>
          <p:nvPr/>
        </p:nvCxnSpPr>
        <p:spPr>
          <a:xfrm flipH="1">
            <a:off x="6340240" y="2135141"/>
            <a:ext cx="423406" cy="37381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984604-51A9-C532-EA58-4DA436810BD5}"/>
              </a:ext>
            </a:extLst>
          </p:cNvPr>
          <p:cNvCxnSpPr>
            <a:cxnSpLocks/>
          </p:cNvCxnSpPr>
          <p:nvPr/>
        </p:nvCxnSpPr>
        <p:spPr>
          <a:xfrm flipV="1">
            <a:off x="4663454" y="5556826"/>
            <a:ext cx="297595" cy="25175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">
            <a:extLst>
              <a:ext uri="{FF2B5EF4-FFF2-40B4-BE49-F238E27FC236}">
                <a16:creationId xmlns:a16="http://schemas.microsoft.com/office/drawing/2014/main" id="{455F54F2-DFA8-E78E-E402-FB2D4AE5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339" y="5698822"/>
            <a:ext cx="1295547" cy="4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75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Missing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7EA0EFF9-09AF-CD2F-05B1-825B8B551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000" y="1753690"/>
            <a:ext cx="1295547" cy="4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75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76C57-2792-C244-E1DF-D1D280BAA4C4}"/>
              </a:ext>
            </a:extLst>
          </p:cNvPr>
          <p:cNvSpPr/>
          <p:nvPr/>
        </p:nvSpPr>
        <p:spPr bwMode="auto">
          <a:xfrm>
            <a:off x="2468724" y="1797445"/>
            <a:ext cx="839419" cy="4074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7325" marR="0" indent="-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516C17A-E313-8796-B76C-1D0B219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239713"/>
            <a:ext cx="84264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 dirty="0">
                <a:solidFill>
                  <a:schemeClr val="tx2"/>
                </a:solidFill>
                <a:latin typeface="+mj-lt"/>
                <a:cs typeface="Tahoma" panose="020B0604030504040204" pitchFamily="34" charset="0"/>
              </a:rPr>
              <a:t>Success rate</a:t>
            </a:r>
            <a:endParaRPr lang="en-US" altLang="en-US" sz="2400" b="0" dirty="0">
              <a:solidFill>
                <a:schemeClr val="tx2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82947" name="Picture 5">
            <a:extLst>
              <a:ext uri="{FF2B5EF4-FFF2-40B4-BE49-F238E27FC236}">
                <a16:creationId xmlns:a16="http://schemas.microsoft.com/office/drawing/2014/main" id="{5EA5FB0C-5E42-3AA8-6388-EE48A89F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114801"/>
            <a:ext cx="25590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6">
            <a:extLst>
              <a:ext uri="{FF2B5EF4-FFF2-40B4-BE49-F238E27FC236}">
                <a16:creationId xmlns:a16="http://schemas.microsoft.com/office/drawing/2014/main" id="{58949DD0-F52B-4C14-763F-F0C1E675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304926"/>
            <a:ext cx="255111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7">
            <a:extLst>
              <a:ext uri="{FF2B5EF4-FFF2-40B4-BE49-F238E27FC236}">
                <a16:creationId xmlns:a16="http://schemas.microsoft.com/office/drawing/2014/main" id="{8B4CCDAA-66B5-90C8-9E8D-0DCBAF0B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1341438"/>
            <a:ext cx="254158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8">
            <a:extLst>
              <a:ext uri="{FF2B5EF4-FFF2-40B4-BE49-F238E27FC236}">
                <a16:creationId xmlns:a16="http://schemas.microsoft.com/office/drawing/2014/main" id="{A950F308-A3DE-D6E0-D617-F474CE46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70001"/>
            <a:ext cx="25590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1" name="Picture 9">
            <a:extLst>
              <a:ext uri="{FF2B5EF4-FFF2-40B4-BE49-F238E27FC236}">
                <a16:creationId xmlns:a16="http://schemas.microsoft.com/office/drawing/2014/main" id="{FC4E60B8-83EA-CDB4-0E63-020CA5CB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9" y="4113213"/>
            <a:ext cx="2547937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10">
            <a:extLst>
              <a:ext uri="{FF2B5EF4-FFF2-40B4-BE49-F238E27FC236}">
                <a16:creationId xmlns:a16="http://schemas.microsoft.com/office/drawing/2014/main" id="{167789FE-7F81-6616-BD45-3FFF2339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114801"/>
            <a:ext cx="25590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3" name="Rectangle 11">
            <a:extLst>
              <a:ext uri="{FF2B5EF4-FFF2-40B4-BE49-F238E27FC236}">
                <a16:creationId xmlns:a16="http://schemas.microsoft.com/office/drawing/2014/main" id="{D8275F07-13B8-50FA-8C95-30172A7C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196975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CI=1</a:t>
            </a:r>
          </a:p>
        </p:txBody>
      </p:sp>
      <p:sp>
        <p:nvSpPr>
          <p:cNvPr id="82954" name="Rectangle 12">
            <a:extLst>
              <a:ext uri="{FF2B5EF4-FFF2-40B4-BE49-F238E27FC236}">
                <a16:creationId xmlns:a16="http://schemas.microsoft.com/office/drawing/2014/main" id="{97DF4E7D-956B-9234-F382-3ED5B058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041775"/>
            <a:ext cx="977900" cy="457200"/>
          </a:xfrm>
          <a:prstGeom prst="rect">
            <a:avLst/>
          </a:prstGeom>
          <a:solidFill>
            <a:schemeClr val="bg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240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CI=0</a:t>
            </a:r>
          </a:p>
        </p:txBody>
      </p:sp>
      <p:sp>
        <p:nvSpPr>
          <p:cNvPr id="82955" name="Rectangle 13">
            <a:extLst>
              <a:ext uri="{FF2B5EF4-FFF2-40B4-BE49-F238E27FC236}">
                <a16:creationId xmlns:a16="http://schemas.microsoft.com/office/drawing/2014/main" id="{B2A3149B-CBC6-9EBE-8A6E-63ED921A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041775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CI=2</a:t>
            </a:r>
          </a:p>
        </p:txBody>
      </p:sp>
      <p:sp>
        <p:nvSpPr>
          <p:cNvPr id="82956" name="Rectangle 14">
            <a:extLst>
              <a:ext uri="{FF2B5EF4-FFF2-40B4-BE49-F238E27FC236}">
                <a16:creationId xmlns:a16="http://schemas.microsoft.com/office/drawing/2014/main" id="{AD6406C1-60E0-CEBA-5ADC-68E8024D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4041775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CI=2</a:t>
            </a:r>
          </a:p>
        </p:txBody>
      </p:sp>
      <p:sp>
        <p:nvSpPr>
          <p:cNvPr id="82957" name="Rectangle 15">
            <a:extLst>
              <a:ext uri="{FF2B5EF4-FFF2-40B4-BE49-F238E27FC236}">
                <a16:creationId xmlns:a16="http://schemas.microsoft.com/office/drawing/2014/main" id="{6F7B8DFD-F73C-5E13-2F65-1759B19A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38" y="1233488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CI=1</a:t>
            </a:r>
          </a:p>
        </p:txBody>
      </p:sp>
      <p:sp>
        <p:nvSpPr>
          <p:cNvPr id="82958" name="Rectangle 16">
            <a:extLst>
              <a:ext uri="{FF2B5EF4-FFF2-40B4-BE49-F238E27FC236}">
                <a16:creationId xmlns:a16="http://schemas.microsoft.com/office/drawing/2014/main" id="{AC41D1CC-C804-2808-8FE4-49522FF6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575" y="1196975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2400">
                <a:latin typeface="Tahoma" panose="020B0604030504040204" pitchFamily="34" charset="0"/>
                <a:cs typeface="Tahoma" panose="020B0604030504040204" pitchFamily="34" charset="0"/>
              </a:rPr>
              <a:t>CI=2</a:t>
            </a:r>
          </a:p>
        </p:txBody>
      </p:sp>
      <p:sp>
        <p:nvSpPr>
          <p:cNvPr id="82959" name="Oval 17">
            <a:extLst>
              <a:ext uri="{FF2B5EF4-FFF2-40B4-BE49-F238E27FC236}">
                <a16:creationId xmlns:a16="http://schemas.microsoft.com/office/drawing/2014/main" id="{2ABDF980-11BD-2F2C-0697-7FDCEC3607A9}"/>
              </a:ext>
            </a:extLst>
          </p:cNvPr>
          <p:cNvSpPr>
            <a:spLocks noChangeArrowheads="1"/>
          </p:cNvSpPr>
          <p:nvPr/>
        </p:nvSpPr>
        <p:spPr bwMode="auto">
          <a:xfrm rot="6608485">
            <a:off x="1240924" y="2371314"/>
            <a:ext cx="259766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0" name="Oval 18">
            <a:extLst>
              <a:ext uri="{FF2B5EF4-FFF2-40B4-BE49-F238E27FC236}">
                <a16:creationId xmlns:a16="http://schemas.microsoft.com/office/drawing/2014/main" id="{22E7CF6F-3E9C-D9C8-A03A-CF04420E1E38}"/>
              </a:ext>
            </a:extLst>
          </p:cNvPr>
          <p:cNvSpPr>
            <a:spLocks noChangeArrowheads="1"/>
          </p:cNvSpPr>
          <p:nvPr/>
        </p:nvSpPr>
        <p:spPr bwMode="auto">
          <a:xfrm rot="18122681">
            <a:off x="4095750" y="1764889"/>
            <a:ext cx="598488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1" name="Oval 20">
            <a:extLst>
              <a:ext uri="{FF2B5EF4-FFF2-40B4-BE49-F238E27FC236}">
                <a16:creationId xmlns:a16="http://schemas.microsoft.com/office/drawing/2014/main" id="{9A49B6DB-E62B-4E04-CA45-17DD1355715C}"/>
              </a:ext>
            </a:extLst>
          </p:cNvPr>
          <p:cNvSpPr>
            <a:spLocks noChangeArrowheads="1"/>
          </p:cNvSpPr>
          <p:nvPr/>
        </p:nvSpPr>
        <p:spPr bwMode="auto">
          <a:xfrm rot="18709229">
            <a:off x="5528469" y="1794258"/>
            <a:ext cx="539750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2" name="Oval 22">
            <a:extLst>
              <a:ext uri="{FF2B5EF4-FFF2-40B4-BE49-F238E27FC236}">
                <a16:creationId xmlns:a16="http://schemas.microsoft.com/office/drawing/2014/main" id="{45575673-E61C-084C-3786-FB5FF1ED7A54}"/>
              </a:ext>
            </a:extLst>
          </p:cNvPr>
          <p:cNvSpPr>
            <a:spLocks noChangeArrowheads="1"/>
          </p:cNvSpPr>
          <p:nvPr/>
        </p:nvSpPr>
        <p:spPr bwMode="auto">
          <a:xfrm rot="18709229">
            <a:off x="8446294" y="1794258"/>
            <a:ext cx="539750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3" name="Oval 23">
            <a:extLst>
              <a:ext uri="{FF2B5EF4-FFF2-40B4-BE49-F238E27FC236}">
                <a16:creationId xmlns:a16="http://schemas.microsoft.com/office/drawing/2014/main" id="{B1655025-7EB0-F052-DC35-AF8B8D0FBA6D}"/>
              </a:ext>
            </a:extLst>
          </p:cNvPr>
          <p:cNvSpPr>
            <a:spLocks noChangeArrowheads="1"/>
          </p:cNvSpPr>
          <p:nvPr/>
        </p:nvSpPr>
        <p:spPr bwMode="auto">
          <a:xfrm rot="15734793">
            <a:off x="4439445" y="5385977"/>
            <a:ext cx="598487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4" name="Oval 24">
            <a:extLst>
              <a:ext uri="{FF2B5EF4-FFF2-40B4-BE49-F238E27FC236}">
                <a16:creationId xmlns:a16="http://schemas.microsoft.com/office/drawing/2014/main" id="{4EB3980A-C395-F11A-F1E2-9F3A8D7A8128}"/>
              </a:ext>
            </a:extLst>
          </p:cNvPr>
          <p:cNvSpPr>
            <a:spLocks noChangeArrowheads="1"/>
          </p:cNvSpPr>
          <p:nvPr/>
        </p:nvSpPr>
        <p:spPr bwMode="auto">
          <a:xfrm rot="19836801">
            <a:off x="4881564" y="5957477"/>
            <a:ext cx="598487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5" name="Oval 25">
            <a:extLst>
              <a:ext uri="{FF2B5EF4-FFF2-40B4-BE49-F238E27FC236}">
                <a16:creationId xmlns:a16="http://schemas.microsoft.com/office/drawing/2014/main" id="{E477A727-4339-6FA0-DA67-F6CA02D9FE48}"/>
              </a:ext>
            </a:extLst>
          </p:cNvPr>
          <p:cNvSpPr>
            <a:spLocks noChangeArrowheads="1"/>
          </p:cNvSpPr>
          <p:nvPr/>
        </p:nvSpPr>
        <p:spPr bwMode="auto">
          <a:xfrm rot="15734793">
            <a:off x="7586664" y="4700177"/>
            <a:ext cx="598487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6" name="Oval 26">
            <a:extLst>
              <a:ext uri="{FF2B5EF4-FFF2-40B4-BE49-F238E27FC236}">
                <a16:creationId xmlns:a16="http://schemas.microsoft.com/office/drawing/2014/main" id="{987DF98D-5732-1BE5-EEAA-D265F59BFCD3}"/>
              </a:ext>
            </a:extLst>
          </p:cNvPr>
          <p:cNvSpPr>
            <a:spLocks noChangeArrowheads="1"/>
          </p:cNvSpPr>
          <p:nvPr/>
        </p:nvSpPr>
        <p:spPr bwMode="auto">
          <a:xfrm rot="6608485">
            <a:off x="6928935" y="5214527"/>
            <a:ext cx="259766" cy="497711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7" name="Rectangle 28">
            <a:extLst>
              <a:ext uri="{FF2B5EF4-FFF2-40B4-BE49-F238E27FC236}">
                <a16:creationId xmlns:a16="http://schemas.microsoft.com/office/drawing/2014/main" id="{10ED666E-CC58-C427-6031-AD8E0819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2" y="597248"/>
            <a:ext cx="13779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fi-FI" altLang="en-US" sz="3800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17%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CDDC31-824A-1756-95B1-DAC8D540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74638"/>
            <a:ext cx="9128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34975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 defTabSz="434975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 defTabSz="434975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 defTabSz="434975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 defTabSz="434975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34975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80000"/>
              </a:lnSpc>
              <a:spcBef>
                <a:spcPct val="0"/>
              </a:spcBef>
            </a:pPr>
            <a:r>
              <a:rPr lang="en-US" sz="3800" b="1" noProof="0" dirty="0">
                <a:latin typeface="+mj-lt"/>
              </a:rPr>
              <a:t>Repeated k-means (RKM)</a:t>
            </a:r>
            <a:endParaRPr lang="en-US" sz="2100" b="1" noProof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6A84290-79E9-7D49-3D14-DC7EDECED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3982263"/>
            <a:ext cx="2628900" cy="5539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000" b="1" noProof="0" dirty="0">
                <a:latin typeface="Tahoma" panose="020B0604030504040204" pitchFamily="34" charset="0"/>
              </a:rPr>
              <a:t>K-means</a:t>
            </a:r>
          </a:p>
        </p:txBody>
      </p:sp>
      <p:sp>
        <p:nvSpPr>
          <p:cNvPr id="59396" name="AutoShape 4">
            <a:extLst>
              <a:ext uri="{FF2B5EF4-FFF2-40B4-BE49-F238E27FC236}">
                <a16:creationId xmlns:a16="http://schemas.microsoft.com/office/drawing/2014/main" id="{34FE10BA-429C-AB40-EB99-9E97DCCE91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08313" y="2960688"/>
            <a:ext cx="506412" cy="1476375"/>
          </a:xfrm>
          <a:prstGeom prst="curvedLeftArrow">
            <a:avLst>
              <a:gd name="adj1" fmla="val 58307"/>
              <a:gd name="adj2" fmla="val 116615"/>
              <a:gd name="adj3" fmla="val 33333"/>
            </a:avLst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u="sng" noProof="0" dirty="0"/>
          </a:p>
        </p:txBody>
      </p:sp>
      <p:sp>
        <p:nvSpPr>
          <p:cNvPr id="59397" name="Rectangle 8">
            <a:extLst>
              <a:ext uri="{FF2B5EF4-FFF2-40B4-BE49-F238E27FC236}">
                <a16:creationId xmlns:a16="http://schemas.microsoft.com/office/drawing/2014/main" id="{32C8B878-8935-D6BA-3135-52AA49E2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2937688"/>
            <a:ext cx="2628900" cy="55399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3000" b="1" noProof="0" dirty="0">
                <a:latin typeface="Tahoma" panose="020B0604030504040204" pitchFamily="34" charset="0"/>
              </a:rPr>
              <a:t>Initialize</a:t>
            </a:r>
          </a:p>
        </p:txBody>
      </p:sp>
      <p:sp>
        <p:nvSpPr>
          <p:cNvPr id="59398" name="AutoShape 9">
            <a:extLst>
              <a:ext uri="{FF2B5EF4-FFF2-40B4-BE49-F238E27FC236}">
                <a16:creationId xmlns:a16="http://schemas.microsoft.com/office/drawing/2014/main" id="{C0293AEB-391C-13F8-CBE7-9257DEAD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3608388"/>
            <a:ext cx="252413" cy="287337"/>
          </a:xfrm>
          <a:prstGeom prst="downArrow">
            <a:avLst>
              <a:gd name="adj1" fmla="val 50000"/>
              <a:gd name="adj2" fmla="val 28459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3000" u="sng" noProof="0" dirty="0"/>
          </a:p>
        </p:txBody>
      </p:sp>
      <p:sp>
        <p:nvSpPr>
          <p:cNvPr id="59399" name="AutoShape 11">
            <a:extLst>
              <a:ext uri="{FF2B5EF4-FFF2-40B4-BE49-F238E27FC236}">
                <a16:creationId xmlns:a16="http://schemas.microsoft.com/office/drawing/2014/main" id="{A959C7AF-4BE4-E34A-DE15-4664CFF7F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2420938"/>
            <a:ext cx="252413" cy="431800"/>
          </a:xfrm>
          <a:prstGeom prst="downArrow">
            <a:avLst>
              <a:gd name="adj1" fmla="val 50000"/>
              <a:gd name="adj2" fmla="val 427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u="sng" noProof="0" dirty="0"/>
          </a:p>
        </p:txBody>
      </p:sp>
      <p:sp>
        <p:nvSpPr>
          <p:cNvPr id="59400" name="AutoShape 12">
            <a:extLst>
              <a:ext uri="{FF2B5EF4-FFF2-40B4-BE49-F238E27FC236}">
                <a16:creationId xmlns:a16="http://schemas.microsoft.com/office/drawing/2014/main" id="{A6305405-676A-2E7C-AFC1-E0808CB7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4652963"/>
            <a:ext cx="252412" cy="468312"/>
          </a:xfrm>
          <a:prstGeom prst="downArrow">
            <a:avLst>
              <a:gd name="adj1" fmla="val 50000"/>
              <a:gd name="adj2" fmla="val 46384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u="sng" noProof="0" dirty="0"/>
          </a:p>
        </p:txBody>
      </p:sp>
      <p:pic>
        <p:nvPicPr>
          <p:cNvPr id="59401" name="Picture 50">
            <a:extLst>
              <a:ext uri="{FF2B5EF4-FFF2-40B4-BE49-F238E27FC236}">
                <a16:creationId xmlns:a16="http://schemas.microsoft.com/office/drawing/2014/main" id="{3A89686B-BE86-D3A6-6C0A-26CD7F0C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398588"/>
            <a:ext cx="10810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51">
            <a:extLst>
              <a:ext uri="{FF2B5EF4-FFF2-40B4-BE49-F238E27FC236}">
                <a16:creationId xmlns:a16="http://schemas.microsoft.com/office/drawing/2014/main" id="{B33B015B-8920-AC12-D74A-36DF0EB9C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13652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Rectangle 53">
            <a:extLst>
              <a:ext uri="{FF2B5EF4-FFF2-40B4-BE49-F238E27FC236}">
                <a16:creationId xmlns:a16="http://schemas.microsoft.com/office/drawing/2014/main" id="{DF87E4DC-6791-62E3-023E-7F71E41E0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357563"/>
            <a:ext cx="17208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sz="2800" b="1" noProof="0" dirty="0">
                <a:latin typeface="Tahoma" panose="020B0604030504040204" pitchFamily="34" charset="0"/>
              </a:rPr>
              <a:t>Repeat</a:t>
            </a:r>
          </a:p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sz="2800" noProof="0" dirty="0">
                <a:latin typeface="Tahoma" panose="020B0604030504040204" pitchFamily="34" charset="0"/>
              </a:rPr>
              <a:t>100 times</a:t>
            </a:r>
          </a:p>
        </p:txBody>
      </p:sp>
      <p:sp>
        <p:nvSpPr>
          <p:cNvPr id="59404" name="Rectangle 54">
            <a:extLst>
              <a:ext uri="{FF2B5EF4-FFF2-40B4-BE49-F238E27FC236}">
                <a16:creationId xmlns:a16="http://schemas.microsoft.com/office/drawing/2014/main" id="{0732D1FF-814E-A42C-7606-E9EE62753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281" y="2024063"/>
            <a:ext cx="21515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sz="2400" b="1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Must include</a:t>
            </a:r>
          </a:p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sz="2400" b="1" noProof="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randomness</a:t>
            </a:r>
          </a:p>
        </p:txBody>
      </p:sp>
      <p:sp>
        <p:nvSpPr>
          <p:cNvPr id="59405" name="Line 55">
            <a:extLst>
              <a:ext uri="{FF2B5EF4-FFF2-40B4-BE49-F238E27FC236}">
                <a16:creationId xmlns:a16="http://schemas.microsoft.com/office/drawing/2014/main" id="{3873F851-9374-CF62-2EFE-B356C2F9E7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1425" y="2528888"/>
            <a:ext cx="971550" cy="576262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>
            <a:extLst>
              <a:ext uri="{FF2B5EF4-FFF2-40B4-BE49-F238E27FC236}">
                <a16:creationId xmlns:a16="http://schemas.microsoft.com/office/drawing/2014/main" id="{8AD6481B-2751-2AEA-4512-8B409B833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347663"/>
            <a:ext cx="842645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Overall comparison</a:t>
            </a:r>
            <a:br>
              <a:rPr lang="en-US" altLang="en-US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b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CI-values</a:t>
            </a:r>
            <a:endParaRPr lang="en-US" altLang="en-US" sz="2400" b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0051" name="Picture 4">
            <a:extLst>
              <a:ext uri="{FF2B5EF4-FFF2-40B4-BE49-F238E27FC236}">
                <a16:creationId xmlns:a16="http://schemas.microsoft.com/office/drawing/2014/main" id="{4C35D3CB-8988-227B-3D94-AA487EE1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r="9174"/>
          <a:stretch>
            <a:fillRect/>
          </a:stretch>
        </p:blipFill>
        <p:spPr bwMode="auto">
          <a:xfrm>
            <a:off x="920751" y="1512888"/>
            <a:ext cx="8316913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728A1-B1A9-71C1-B3C4-0887B4E9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852EBC-57A2-B157-3181-7FD09643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2936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7298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45D3-96E9-4D49-D102-18A9DD95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B8B8705-9BDD-5E70-A09A-2B2E6043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64" y="1484784"/>
            <a:ext cx="1658256" cy="1810669"/>
          </a:xfrm>
          <a:prstGeom prst="rect">
            <a:avLst/>
          </a:prstGeom>
        </p:spPr>
      </p:pic>
      <p:pic>
        <p:nvPicPr>
          <p:cNvPr id="41" name="Picture 40" descr="A white box with a gold ribbon&#10;&#10;AI-generated content may be incorrect.">
            <a:extLst>
              <a:ext uri="{FF2B5EF4-FFF2-40B4-BE49-F238E27FC236}">
                <a16:creationId xmlns:a16="http://schemas.microsoft.com/office/drawing/2014/main" id="{FA1659DB-0DFD-C246-016D-772658CA2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4955" r="18103" b="6399"/>
          <a:stretch>
            <a:fillRect/>
          </a:stretch>
        </p:blipFill>
        <p:spPr>
          <a:xfrm>
            <a:off x="3114991" y="1764646"/>
            <a:ext cx="729864" cy="873415"/>
          </a:xfrm>
          <a:prstGeom prst="rect">
            <a:avLst/>
          </a:prstGeom>
        </p:spPr>
      </p:pic>
      <p:pic>
        <p:nvPicPr>
          <p:cNvPr id="38" name="Picture 37" descr="A white box with a gold ribbon&#10;&#10;AI-generated content may be incorrect.">
            <a:extLst>
              <a:ext uri="{FF2B5EF4-FFF2-40B4-BE49-F238E27FC236}">
                <a16:creationId xmlns:a16="http://schemas.microsoft.com/office/drawing/2014/main" id="{2C8449E3-2459-9EEB-68B4-5CA8285B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4955" r="18103" b="6399"/>
          <a:stretch>
            <a:fillRect/>
          </a:stretch>
        </p:blipFill>
        <p:spPr>
          <a:xfrm>
            <a:off x="3657403" y="1624715"/>
            <a:ext cx="729864" cy="873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8900A-92BF-2459-35F1-3703FCD2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2" y="5085184"/>
            <a:ext cx="2916324" cy="1592466"/>
          </a:xfrm>
          <a:prstGeom prst="rect">
            <a:avLst/>
          </a:prstGeom>
        </p:spPr>
      </p:pic>
      <p:pic>
        <p:nvPicPr>
          <p:cNvPr id="17" name="Picture 16" descr="A cartoon of a santa claus holding a bell&#10;&#10;AI-generated content may be incorrect.">
            <a:extLst>
              <a:ext uri="{FF2B5EF4-FFF2-40B4-BE49-F238E27FC236}">
                <a16:creationId xmlns:a16="http://schemas.microsoft.com/office/drawing/2014/main" id="{3F8CA768-C9C9-940F-6BF3-23229970E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r="7893"/>
          <a:stretch>
            <a:fillRect/>
          </a:stretch>
        </p:blipFill>
        <p:spPr>
          <a:xfrm flipH="1">
            <a:off x="7527675" y="1082527"/>
            <a:ext cx="1835425" cy="2409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440E2D-D6D6-E7B0-2D2D-FF8541037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24" y="2770459"/>
            <a:ext cx="1658256" cy="1810669"/>
          </a:xfrm>
          <a:prstGeom prst="rect">
            <a:avLst/>
          </a:prstGeom>
        </p:spPr>
      </p:pic>
      <p:pic>
        <p:nvPicPr>
          <p:cNvPr id="29" name="Picture 28" descr="A white box with a gold ribbon&#10;&#10;AI-generated content may be incorrect.">
            <a:extLst>
              <a:ext uri="{FF2B5EF4-FFF2-40B4-BE49-F238E27FC236}">
                <a16:creationId xmlns:a16="http://schemas.microsoft.com/office/drawing/2014/main" id="{94E9F2B8-4750-076D-CF8C-C4EDF7D80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4955" r="18103" b="6399"/>
          <a:stretch>
            <a:fillRect/>
          </a:stretch>
        </p:blipFill>
        <p:spPr>
          <a:xfrm>
            <a:off x="4115124" y="1916832"/>
            <a:ext cx="729864" cy="873415"/>
          </a:xfrm>
          <a:prstGeom prst="rect">
            <a:avLst/>
          </a:prstGeom>
        </p:spPr>
      </p:pic>
      <p:pic>
        <p:nvPicPr>
          <p:cNvPr id="39" name="Picture 38" descr="A white box with a gold ribbon&#10;&#10;AI-generated content may be incorrect.">
            <a:extLst>
              <a:ext uri="{FF2B5EF4-FFF2-40B4-BE49-F238E27FC236}">
                <a16:creationId xmlns:a16="http://schemas.microsoft.com/office/drawing/2014/main" id="{65495F2E-BE6B-5E63-1ADC-7BD30D288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4955" r="18103" b="6399"/>
          <a:stretch>
            <a:fillRect/>
          </a:stretch>
        </p:blipFill>
        <p:spPr>
          <a:xfrm>
            <a:off x="3385260" y="2061423"/>
            <a:ext cx="729864" cy="8734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80839E-7666-1203-BCD9-45CD0E2E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192" y="4149080"/>
            <a:ext cx="1658256" cy="1810669"/>
          </a:xfrm>
          <a:prstGeom prst="rect">
            <a:avLst/>
          </a:prstGeom>
        </p:spPr>
      </p:pic>
      <p:pic>
        <p:nvPicPr>
          <p:cNvPr id="42" name="Picture 41" descr="A white box with a gold ribbon&#10;&#10;AI-generated content may be incorrect.">
            <a:extLst>
              <a:ext uri="{FF2B5EF4-FFF2-40B4-BE49-F238E27FC236}">
                <a16:creationId xmlns:a16="http://schemas.microsoft.com/office/drawing/2014/main" id="{4888AA06-25BC-193E-2936-5D6649E7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4955" r="18103" b="6399"/>
          <a:stretch>
            <a:fillRect/>
          </a:stretch>
        </p:blipFill>
        <p:spPr>
          <a:xfrm>
            <a:off x="5633220" y="3239085"/>
            <a:ext cx="729864" cy="873415"/>
          </a:xfrm>
          <a:prstGeom prst="rect">
            <a:avLst/>
          </a:prstGeom>
        </p:spPr>
      </p:pic>
      <p:pic>
        <p:nvPicPr>
          <p:cNvPr id="43" name="Picture 42" descr="A white box with a gold ribbon&#10;&#10;AI-generated content may be incorrect.">
            <a:extLst>
              <a:ext uri="{FF2B5EF4-FFF2-40B4-BE49-F238E27FC236}">
                <a16:creationId xmlns:a16="http://schemas.microsoft.com/office/drawing/2014/main" id="{70302A66-7783-8B45-82B3-91BBD8E36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14955" r="18103" b="6399"/>
          <a:stretch>
            <a:fillRect/>
          </a:stretch>
        </p:blipFill>
        <p:spPr>
          <a:xfrm>
            <a:off x="7791388" y="4617706"/>
            <a:ext cx="729864" cy="873415"/>
          </a:xfrm>
          <a:prstGeom prst="rect">
            <a:avLst/>
          </a:prstGeom>
        </p:spPr>
      </p:pic>
      <p:sp>
        <p:nvSpPr>
          <p:cNvPr id="44" name="Rectangle 53">
            <a:extLst>
              <a:ext uri="{FF2B5EF4-FFF2-40B4-BE49-F238E27FC236}">
                <a16:creationId xmlns:a16="http://schemas.microsoft.com/office/drawing/2014/main" id="{3C4429C4-10AA-C005-FED9-88A0C703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179" y="3320988"/>
            <a:ext cx="128112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fi-FI" altLang="en-US" sz="2800" b="1" dirty="0">
                <a:latin typeface="Tahoma" panose="020B0604030504040204" pitchFamily="34" charset="0"/>
              </a:rPr>
              <a:t>Pekka</a:t>
            </a:r>
          </a:p>
        </p:txBody>
      </p:sp>
      <p:sp>
        <p:nvSpPr>
          <p:cNvPr id="45" name="Rectangle 53">
            <a:extLst>
              <a:ext uri="{FF2B5EF4-FFF2-40B4-BE49-F238E27FC236}">
                <a16:creationId xmlns:a16="http://schemas.microsoft.com/office/drawing/2014/main" id="{303334F6-07D4-1984-BC66-4B717E0B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935" y="4576133"/>
            <a:ext cx="126028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fi-FI" altLang="en-US" sz="2800" b="1" dirty="0">
                <a:latin typeface="Tahoma" panose="020B0604030504040204" pitchFamily="34" charset="0"/>
              </a:rPr>
              <a:t>Leena</a:t>
            </a:r>
          </a:p>
        </p:txBody>
      </p:sp>
      <p:sp>
        <p:nvSpPr>
          <p:cNvPr id="46" name="Rectangle 53">
            <a:extLst>
              <a:ext uri="{FF2B5EF4-FFF2-40B4-BE49-F238E27FC236}">
                <a16:creationId xmlns:a16="http://schemas.microsoft.com/office/drawing/2014/main" id="{80990DA1-654A-7821-0091-A691D122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703" y="5954754"/>
            <a:ext cx="112723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fi-FI" altLang="en-US" sz="2800" b="1" dirty="0">
                <a:latin typeface="Tahoma" panose="020B0604030504040204" pitchFamily="34" charset="0"/>
              </a:rPr>
              <a:t>Matti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872254E1-A83E-F07F-2041-9746A3C5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Santa Claus needs balance</a:t>
            </a:r>
          </a:p>
        </p:txBody>
      </p:sp>
    </p:spTree>
    <p:extLst>
      <p:ext uri="{BB962C8B-B14F-4D97-AF65-F5344CB8AC3E}">
        <p14:creationId xmlns:p14="http://schemas.microsoft.com/office/powerpoint/2010/main" val="377109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95BE8-6EC8-9FB6-3680-E2144AE8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2C6E6F-C5AA-6DD3-C52D-C534A2BBE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Do we need balance?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987E8-E9BF-F4AA-4CE1-935BC5CB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235" t="-77" r="19619" b="57143"/>
          <a:stretch>
            <a:fillRect/>
          </a:stretch>
        </p:blipFill>
        <p:spPr>
          <a:xfrm>
            <a:off x="1732808" y="2204864"/>
            <a:ext cx="6440384" cy="33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0E4F1-0F29-155B-1785-1975C77D2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different colored shapes&#10;&#10;AI-generated content may be incorrect.">
            <a:extLst>
              <a:ext uri="{FF2B5EF4-FFF2-40B4-BE49-F238E27FC236}">
                <a16:creationId xmlns:a16="http://schemas.microsoft.com/office/drawing/2014/main" id="{E09A85F0-3B9D-1D2B-C357-BBF059D6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1225627"/>
            <a:ext cx="3287918" cy="508369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E188E49-BB49-6F25-0CAB-54DD88B3F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" y="188640"/>
            <a:ext cx="842493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>
                <a:cs typeface="Arial" panose="020B0604020202020204" pitchFamily="34" charset="0"/>
              </a:rPr>
              <a:t>Santa may also need </a:t>
            </a:r>
            <a:r>
              <a:rPr lang="en-GB" altLang="en-US" b="1" dirty="0">
                <a:cs typeface="Arial" panose="020B0604020202020204" pitchFamily="34" charset="0"/>
              </a:rPr>
              <a:t>balance!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082508-D4AA-B266-CE1E-05E26F5D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634" y="2060848"/>
            <a:ext cx="4292778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Parallel efficiency requires </a:t>
            </a:r>
          </a:p>
          <a:p>
            <a:pPr defTabSz="914400" eaLnBrk="1" hangingPunct="1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balanced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clusters</a:t>
            </a:r>
            <a:endParaRPr lang="en-US" altLang="en-US" sz="280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EFE0F-E1F9-2C3F-FD82-A0AE0B614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008" y="4106660"/>
            <a:ext cx="4649491" cy="5824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483DA5-FD17-D879-396F-A361A7DA86F1}"/>
              </a:ext>
            </a:extLst>
          </p:cNvPr>
          <p:cNvSpPr/>
          <p:nvPr/>
        </p:nvSpPr>
        <p:spPr>
          <a:xfrm>
            <a:off x="5646556" y="4582289"/>
            <a:ext cx="35189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2200" b="1" dirty="0">
                <a:solidFill>
                  <a:srgbClr val="FF0000"/>
                </a:solidFill>
              </a:rPr>
              <a:t>http://cs.uef.fi/sipu/santa</a:t>
            </a:r>
          </a:p>
        </p:txBody>
      </p:sp>
      <p:pic>
        <p:nvPicPr>
          <p:cNvPr id="7" name="Picture 2" descr="http://cs.uef.fi/sipu/santa/images/santa.png">
            <a:extLst>
              <a:ext uri="{FF2B5EF4-FFF2-40B4-BE49-F238E27FC236}">
                <a16:creationId xmlns:a16="http://schemas.microsoft.com/office/drawing/2014/main" id="{478A01E0-3666-EB8A-823F-AF63B61D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68" y="5009029"/>
            <a:ext cx="2865460" cy="162562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0726C-0E67-2446-60E8-2ACEDAB1B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2CCC0F-031D-51D6-562A-1845F43AD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72916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All pairwise distances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40613-D845-9B7E-FF64-06FF5E9CFE5A}"/>
              </a:ext>
            </a:extLst>
          </p:cNvPr>
          <p:cNvSpPr txBox="1"/>
          <p:nvPr/>
        </p:nvSpPr>
        <p:spPr>
          <a:xfrm>
            <a:off x="596516" y="5397023"/>
            <a:ext cx="9613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M.I. Malinen and P. Fränti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All-pairwise squared distances lead to more balanced clustering </a:t>
            </a:r>
            <a:r>
              <a:rPr lang="en-US" sz="2400" i="1" dirty="0">
                <a:solidFill>
                  <a:srgbClr val="0000FF"/>
                </a:solidFill>
              </a:rPr>
              <a:t>Applied Computing and Intelligence</a:t>
            </a:r>
            <a:r>
              <a:rPr lang="en-US" sz="2400" dirty="0">
                <a:solidFill>
                  <a:srgbClr val="0000FF"/>
                </a:solidFill>
              </a:rPr>
              <a:t>, 2023 </a:t>
            </a:r>
          </a:p>
        </p:txBody>
      </p:sp>
    </p:spTree>
    <p:extLst>
      <p:ext uri="{BB962C8B-B14F-4D97-AF65-F5344CB8AC3E}">
        <p14:creationId xmlns:p14="http://schemas.microsoft.com/office/powerpoint/2010/main" val="66936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F3881-08E7-1BFA-7B25-A1B932FE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F2264-FD3C-DF8C-9CFB-A59351883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r="38353" b="21304"/>
          <a:stretch/>
        </p:blipFill>
        <p:spPr bwMode="auto">
          <a:xfrm>
            <a:off x="416496" y="2654517"/>
            <a:ext cx="2808360" cy="3534211"/>
          </a:xfrm>
          <a:prstGeom prst="rect">
            <a:avLst/>
          </a:prstGeom>
          <a:noFill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43A9845-4FC7-20F7-9559-4B9A14AE7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152636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Sum-of-squared distances (SSE)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4537B-B38F-4B64-F314-BFBE82E8B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842" y="944724"/>
            <a:ext cx="4360386" cy="1347755"/>
          </a:xfrm>
          <a:prstGeom prst="rect">
            <a:avLst/>
          </a:prstGeom>
        </p:spPr>
      </p:pic>
      <p:sp>
        <p:nvSpPr>
          <p:cNvPr id="6" name="TextBox 123">
            <a:extLst>
              <a:ext uri="{FF2B5EF4-FFF2-40B4-BE49-F238E27FC236}">
                <a16:creationId xmlns:a16="http://schemas.microsoft.com/office/drawing/2014/main" id="{AF179B0C-3A5A-4CA7-B6C4-9509BA02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29" y="3405783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2.56</a:t>
            </a:r>
          </a:p>
        </p:txBody>
      </p:sp>
      <p:sp>
        <p:nvSpPr>
          <p:cNvPr id="7" name="TextBox 123">
            <a:extLst>
              <a:ext uri="{FF2B5EF4-FFF2-40B4-BE49-F238E27FC236}">
                <a16:creationId xmlns:a16="http://schemas.microsoft.com/office/drawing/2014/main" id="{57FFBBE1-25FB-958E-5C50-F13E82CA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48" y="3893344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2.56</a:t>
            </a:r>
          </a:p>
        </p:txBody>
      </p:sp>
      <p:sp>
        <p:nvSpPr>
          <p:cNvPr id="8" name="TextBox 123">
            <a:extLst>
              <a:ext uri="{FF2B5EF4-FFF2-40B4-BE49-F238E27FC236}">
                <a16:creationId xmlns:a16="http://schemas.microsoft.com/office/drawing/2014/main" id="{1CB2FF0D-885F-4119-5411-DE8E6B710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557" y="3684389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2.25</a:t>
            </a:r>
          </a:p>
        </p:txBody>
      </p:sp>
      <p:sp>
        <p:nvSpPr>
          <p:cNvPr id="9" name="TextBox 123">
            <a:extLst>
              <a:ext uri="{FF2B5EF4-FFF2-40B4-BE49-F238E27FC236}">
                <a16:creationId xmlns:a16="http://schemas.microsoft.com/office/drawing/2014/main" id="{DA140147-202F-DC4A-1A78-3BB627EA5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411" y="4226124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1.44</a:t>
            </a:r>
          </a:p>
        </p:txBody>
      </p:sp>
      <p:sp>
        <p:nvSpPr>
          <p:cNvPr id="10" name="TextBox 123">
            <a:extLst>
              <a:ext uri="{FF2B5EF4-FFF2-40B4-BE49-F238E27FC236}">
                <a16:creationId xmlns:a16="http://schemas.microsoft.com/office/drawing/2014/main" id="{C0A6F647-B484-649E-992D-FE394C5F6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659" y="5472113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2.56</a:t>
            </a:r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E586A00A-E95C-E651-44DF-35569FB2C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628" y="5170289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1.44</a:t>
            </a:r>
          </a:p>
        </p:txBody>
      </p:sp>
      <p:sp>
        <p:nvSpPr>
          <p:cNvPr id="12" name="TextBox 123">
            <a:extLst>
              <a:ext uri="{FF2B5EF4-FFF2-40B4-BE49-F238E27FC236}">
                <a16:creationId xmlns:a16="http://schemas.microsoft.com/office/drawing/2014/main" id="{3C831D62-FC5F-3870-F34F-B1A9E8AE6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46" y="4179689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0.16</a:t>
            </a:r>
          </a:p>
        </p:txBody>
      </p:sp>
      <p:sp>
        <p:nvSpPr>
          <p:cNvPr id="13" name="TextBox 123">
            <a:extLst>
              <a:ext uri="{FF2B5EF4-FFF2-40B4-BE49-F238E27FC236}">
                <a16:creationId xmlns:a16="http://schemas.microsoft.com/office/drawing/2014/main" id="{62CF1E45-3EBD-BE5D-6FBD-AF1EB716D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010" y="5170289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0.64</a:t>
            </a:r>
          </a:p>
        </p:txBody>
      </p:sp>
      <p:sp>
        <p:nvSpPr>
          <p:cNvPr id="14" name="TextBox 123">
            <a:extLst>
              <a:ext uri="{FF2B5EF4-FFF2-40B4-BE49-F238E27FC236}">
                <a16:creationId xmlns:a16="http://schemas.microsoft.com/office/drawing/2014/main" id="{86B4F4E4-17C8-EF13-E1A8-5BFD3721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888" y="5665589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3.24</a:t>
            </a:r>
          </a:p>
        </p:txBody>
      </p:sp>
      <p:sp>
        <p:nvSpPr>
          <p:cNvPr id="15" name="TextBox 123">
            <a:extLst>
              <a:ext uri="{FF2B5EF4-FFF2-40B4-BE49-F238E27FC236}">
                <a16:creationId xmlns:a16="http://schemas.microsoft.com/office/drawing/2014/main" id="{6AB11F73-8733-6503-9DDF-F919D69F2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656" y="4667250"/>
            <a:ext cx="69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1.21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50BF4F7-00B5-0EE3-E9D5-F4DB49C4F90C}"/>
              </a:ext>
            </a:extLst>
          </p:cNvPr>
          <p:cNvSpPr/>
          <p:nvPr/>
        </p:nvSpPr>
        <p:spPr>
          <a:xfrm>
            <a:off x="3384661" y="4436570"/>
            <a:ext cx="400590" cy="2874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1" dirty="0"/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85A71EE0-96BD-EDFA-0C49-AB48B147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923" y="2740224"/>
            <a:ext cx="2975495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75" b="1" dirty="0">
                <a:latin typeface="Tahoma" panose="020B0604030504040204" pitchFamily="34" charset="0"/>
                <a:ea typeface="Tahoma" panose="020B0604030504040204" pitchFamily="34" charset="0"/>
              </a:rPr>
              <a:t>Squared distances:</a:t>
            </a:r>
            <a:endParaRPr lang="en-US" sz="2275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C32DB68-0A3E-9806-96FE-1A86B1F45894}"/>
              </a:ext>
            </a:extLst>
          </p:cNvPr>
          <p:cNvSpPr/>
          <p:nvPr/>
        </p:nvSpPr>
        <p:spPr>
          <a:xfrm>
            <a:off x="7355686" y="4400268"/>
            <a:ext cx="400590" cy="2874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1" dirty="0"/>
          </a:p>
        </p:txBody>
      </p:sp>
      <p:sp>
        <p:nvSpPr>
          <p:cNvPr id="19" name="TextBox 123">
            <a:extLst>
              <a:ext uri="{FF2B5EF4-FFF2-40B4-BE49-F238E27FC236}">
                <a16:creationId xmlns:a16="http://schemas.microsoft.com/office/drawing/2014/main" id="{A1D59DE6-5AAA-5145-63E1-43F3D76F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18" y="2740224"/>
            <a:ext cx="941284" cy="4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75" b="1" dirty="0">
                <a:latin typeface="Tahoma" panose="020B0604030504040204" pitchFamily="34" charset="0"/>
                <a:ea typeface="Tahoma" panose="020B0604030504040204" pitchFamily="34" charset="0"/>
              </a:rPr>
              <a:t>Sum:</a:t>
            </a:r>
            <a:endParaRPr lang="en-US" sz="2275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0" name="TextBox 123">
            <a:extLst>
              <a:ext uri="{FF2B5EF4-FFF2-40B4-BE49-F238E27FC236}">
                <a16:creationId xmlns:a16="http://schemas.microsoft.com/office/drawing/2014/main" id="{9B7802FB-9EF0-8D65-BB74-EB5D1514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343" y="4290944"/>
            <a:ext cx="914033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925" dirty="0">
                <a:latin typeface="Tahoma" panose="020B0604030504040204" pitchFamily="34" charset="0"/>
                <a:ea typeface="Tahoma" panose="020B0604030504040204" pitchFamily="34" charset="0"/>
              </a:rPr>
              <a:t>18.0</a:t>
            </a:r>
          </a:p>
        </p:txBody>
      </p:sp>
    </p:spTree>
    <p:extLst>
      <p:ext uri="{BB962C8B-B14F-4D97-AF65-F5344CB8AC3E}">
        <p14:creationId xmlns:p14="http://schemas.microsoft.com/office/powerpoint/2010/main" val="3793051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DE1F-1064-98BC-CC76-07BE04593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2C6DAAD-8B6A-0050-0616-E6A56774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062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7CF14-0BDF-BB97-BBF8-5C59EAB62290}"/>
              </a:ext>
            </a:extLst>
          </p:cNvPr>
          <p:cNvSpPr txBox="1"/>
          <p:nvPr/>
        </p:nvSpPr>
        <p:spPr>
          <a:xfrm>
            <a:off x="344488" y="1421189"/>
            <a:ext cx="9325036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M.I. Malinen and P. Fränti</a:t>
            </a:r>
          </a:p>
          <a:p>
            <a:r>
              <a:rPr lang="en-US" sz="2200" dirty="0">
                <a:solidFill>
                  <a:srgbClr val="0000FF"/>
                </a:solidFill>
              </a:rPr>
              <a:t>Balanced K-means for clustering</a:t>
            </a:r>
          </a:p>
          <a:p>
            <a:pPr>
              <a:spcAft>
                <a:spcPts val="1400"/>
              </a:spcAft>
            </a:pPr>
            <a:r>
              <a:rPr lang="en-US" sz="2200" i="1" dirty="0">
                <a:solidFill>
                  <a:srgbClr val="0000FF"/>
                </a:solidFill>
              </a:rPr>
              <a:t>Lecture Notes in Computer Science </a:t>
            </a:r>
            <a:r>
              <a:rPr lang="en-US" sz="2200" dirty="0">
                <a:solidFill>
                  <a:srgbClr val="0000FF"/>
                </a:solidFill>
              </a:rPr>
              <a:t>(LNCS), 2014</a:t>
            </a:r>
          </a:p>
          <a:p>
            <a:r>
              <a:rPr lang="en-US" sz="2200" dirty="0">
                <a:solidFill>
                  <a:srgbClr val="0000FF"/>
                </a:solidFill>
              </a:rPr>
              <a:t>M.I. Malinen and P. Fränti</a:t>
            </a:r>
          </a:p>
          <a:p>
            <a:pPr>
              <a:spcAft>
                <a:spcPts val="1400"/>
              </a:spcAft>
            </a:pPr>
            <a:r>
              <a:rPr lang="en-US" sz="2200" dirty="0">
                <a:solidFill>
                  <a:srgbClr val="0000FF"/>
                </a:solidFill>
              </a:rPr>
              <a:t>All-pairwise squared distances lead to more balanced clustering </a:t>
            </a:r>
            <a:br>
              <a:rPr lang="en-US" sz="2200" dirty="0">
                <a:solidFill>
                  <a:srgbClr val="0000FF"/>
                </a:solidFill>
              </a:rPr>
            </a:br>
            <a:r>
              <a:rPr lang="en-US" sz="2200" i="1" dirty="0">
                <a:solidFill>
                  <a:srgbClr val="0000FF"/>
                </a:solidFill>
              </a:rPr>
              <a:t>Applied Computing and Intelligence</a:t>
            </a:r>
            <a:r>
              <a:rPr lang="en-US" sz="2200" dirty="0">
                <a:solidFill>
                  <a:srgbClr val="0000FF"/>
                </a:solidFill>
              </a:rPr>
              <a:t>, 2023</a:t>
            </a:r>
          </a:p>
          <a:p>
            <a:r>
              <a:rPr lang="en-US" sz="2200" dirty="0">
                <a:solidFill>
                  <a:srgbClr val="0000FF"/>
                </a:solidFill>
              </a:rPr>
              <a:t>R. de Maeyer, S. Sieranoja, P. Fränti</a:t>
            </a:r>
            <a:br>
              <a:rPr lang="en-US" sz="2200" dirty="0">
                <a:solidFill>
                  <a:srgbClr val="0000FF"/>
                </a:solidFill>
              </a:rPr>
            </a:br>
            <a:r>
              <a:rPr lang="en-US" sz="2200" dirty="0">
                <a:solidFill>
                  <a:srgbClr val="0000FF"/>
                </a:solidFill>
              </a:rPr>
              <a:t>Balanced k-means revisited</a:t>
            </a:r>
          </a:p>
          <a:p>
            <a:pPr>
              <a:spcAft>
                <a:spcPts val="1400"/>
              </a:spcAft>
            </a:pPr>
            <a:r>
              <a:rPr lang="en-US" sz="2200" i="1" dirty="0">
                <a:solidFill>
                  <a:srgbClr val="0000FF"/>
                </a:solidFill>
              </a:rPr>
              <a:t>Applied Computing and Intelligence</a:t>
            </a:r>
            <a:r>
              <a:rPr lang="en-US" sz="2200" dirty="0">
                <a:solidFill>
                  <a:srgbClr val="0000FF"/>
                </a:solidFill>
              </a:rPr>
              <a:t>, 2023.</a:t>
            </a:r>
          </a:p>
          <a:p>
            <a:pPr>
              <a:spcAft>
                <a:spcPts val="1400"/>
              </a:spcAft>
            </a:pPr>
            <a:r>
              <a:rPr lang="en-GB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M.I. Malinen, J. Järviö, and P. Fränti</a:t>
            </a:r>
            <a:br>
              <a:rPr lang="en-GB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</a:br>
            <a:r>
              <a:rPr lang="en-GB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Fixed-size k-means</a:t>
            </a:r>
            <a:br>
              <a:rPr lang="en-US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</a:br>
            <a:r>
              <a:rPr lang="en-US" sz="2200" i="1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Int. Conf. on Artificial Intelligence, Information Processing and Cloud Computing</a:t>
            </a:r>
            <a:r>
              <a:rPr lang="en-US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 (AIIPCC), Zhuhai, China, December 2025.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1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F4144-A1FC-8DC7-9A8F-02652F09B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6C0E4E9-6C13-5F1A-D9B3-ACCA9F4E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152636"/>
            <a:ext cx="9356527" cy="9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All pairwise distances (SSW)</a:t>
            </a:r>
          </a:p>
          <a:p>
            <a:pPr algn="ctr" eaLnBrk="1" hangingPunct="1"/>
            <a:r>
              <a:rPr lang="en-GB" altLang="en-US" sz="28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alt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um-of-</a:t>
            </a:r>
            <a:r>
              <a:rPr lang="en-GB" altLang="en-US" sz="28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GB" alt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quared </a:t>
            </a:r>
            <a:r>
              <a:rPr lang="en-GB" altLang="en-US" sz="28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GB" altLang="en-US" sz="2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ithin cluster</a:t>
            </a:r>
          </a:p>
        </p:txBody>
      </p:sp>
      <p:sp>
        <p:nvSpPr>
          <p:cNvPr id="36" name="Line 98">
            <a:extLst>
              <a:ext uri="{FF2B5EF4-FFF2-40B4-BE49-F238E27FC236}">
                <a16:creationId xmlns:a16="http://schemas.microsoft.com/office/drawing/2014/main" id="{D2A5D29A-DF73-9CAE-CE62-114ECFCB7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586" y="4094560"/>
            <a:ext cx="391942" cy="332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ED6BC8B5-E642-668E-1B5B-3E40C934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438" y="2042197"/>
            <a:ext cx="954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6E46F62D-46A6-F4F3-EF99-3421E760B673}"/>
              </a:ext>
            </a:extLst>
          </p:cNvPr>
          <p:cNvSpPr/>
          <p:nvPr/>
        </p:nvSpPr>
        <p:spPr>
          <a:xfrm>
            <a:off x="2739104" y="4281587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98534D9C-8D51-2DE3-8549-A4247643F0C8}"/>
              </a:ext>
            </a:extLst>
          </p:cNvPr>
          <p:cNvSpPr/>
          <p:nvPr/>
        </p:nvSpPr>
        <p:spPr>
          <a:xfrm>
            <a:off x="2519832" y="3309045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0366D7AA-9FA5-7B67-DB51-AD7E4B2E0D6B}"/>
              </a:ext>
            </a:extLst>
          </p:cNvPr>
          <p:cNvSpPr/>
          <p:nvPr/>
        </p:nvSpPr>
        <p:spPr>
          <a:xfrm>
            <a:off x="2082575" y="3622478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ED9E87A6-5FCA-6BC8-A0F7-E6407A5FB55E}"/>
              </a:ext>
            </a:extLst>
          </p:cNvPr>
          <p:cNvSpPr/>
          <p:nvPr/>
        </p:nvSpPr>
        <p:spPr>
          <a:xfrm>
            <a:off x="2192210" y="4329312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8E923F3-F5AF-750D-9DB3-C5AF3902CBCB}"/>
              </a:ext>
            </a:extLst>
          </p:cNvPr>
          <p:cNvSpPr/>
          <p:nvPr/>
        </p:nvSpPr>
        <p:spPr>
          <a:xfrm>
            <a:off x="3175073" y="3750171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3C523AE2-69C8-E866-860F-714E9E50FB35}"/>
              </a:ext>
            </a:extLst>
          </p:cNvPr>
          <p:cNvSpPr/>
          <p:nvPr/>
        </p:nvSpPr>
        <p:spPr>
          <a:xfrm>
            <a:off x="3408535" y="4236444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A815D4EE-BC65-C26F-C220-39D8915BF31B}"/>
              </a:ext>
            </a:extLst>
          </p:cNvPr>
          <p:cNvSpPr/>
          <p:nvPr/>
        </p:nvSpPr>
        <p:spPr>
          <a:xfrm>
            <a:off x="3097682" y="4758829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7E64290B-034A-A776-F66A-7B8ECCCA5458}"/>
              </a:ext>
            </a:extLst>
          </p:cNvPr>
          <p:cNvSpPr/>
          <p:nvPr/>
        </p:nvSpPr>
        <p:spPr>
          <a:xfrm>
            <a:off x="3097682" y="3199409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C5A45C00-D18F-070C-CFF7-6E3D7180115A}"/>
              </a:ext>
            </a:extLst>
          </p:cNvPr>
          <p:cNvSpPr/>
          <p:nvPr/>
        </p:nvSpPr>
        <p:spPr>
          <a:xfrm>
            <a:off x="1754955" y="4030069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0CD26BC7-744B-D390-657B-08371855270E}"/>
              </a:ext>
            </a:extLst>
          </p:cNvPr>
          <p:cNvSpPr/>
          <p:nvPr/>
        </p:nvSpPr>
        <p:spPr>
          <a:xfrm>
            <a:off x="2374080" y="4864596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48" name="Line 98">
            <a:extLst>
              <a:ext uri="{FF2B5EF4-FFF2-40B4-BE49-F238E27FC236}">
                <a16:creationId xmlns:a16="http://schemas.microsoft.com/office/drawing/2014/main" id="{94B8D072-8D8A-F33D-095B-121FF57E87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7480" y="3297436"/>
            <a:ext cx="448866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49" name="Line 98">
            <a:extLst>
              <a:ext uri="{FF2B5EF4-FFF2-40B4-BE49-F238E27FC236}">
                <a16:creationId xmlns:a16="http://schemas.microsoft.com/office/drawing/2014/main" id="{F477D142-9259-907F-2160-54266AE01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5658" y="4154308"/>
            <a:ext cx="225723" cy="81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0" name="Line 98">
            <a:extLst>
              <a:ext uri="{FF2B5EF4-FFF2-40B4-BE49-F238E27FC236}">
                <a16:creationId xmlns:a16="http://schemas.microsoft.com/office/drawing/2014/main" id="{08F295F9-2283-B6DD-DA3B-7150D5117E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312" y="4145279"/>
            <a:ext cx="187591" cy="247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1" name="Line 98">
            <a:extLst>
              <a:ext uri="{FF2B5EF4-FFF2-40B4-BE49-F238E27FC236}">
                <a16:creationId xmlns:a16="http://schemas.microsoft.com/office/drawing/2014/main" id="{47618BA2-736A-7575-F018-969577685B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2803" y="4122936"/>
            <a:ext cx="779237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2" name="Line 98">
            <a:extLst>
              <a:ext uri="{FF2B5EF4-FFF2-40B4-BE49-F238E27FC236}">
                <a16:creationId xmlns:a16="http://schemas.microsoft.com/office/drawing/2014/main" id="{C80D9506-4B0B-EC9F-02EF-D1EEE8D4E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902" y="4134504"/>
            <a:ext cx="541734" cy="73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3" name="Line 98">
            <a:extLst>
              <a:ext uri="{FF2B5EF4-FFF2-40B4-BE49-F238E27FC236}">
                <a16:creationId xmlns:a16="http://schemas.microsoft.com/office/drawing/2014/main" id="{99278847-BC28-FCEB-34FC-AD89506ABC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2329" y="4122936"/>
            <a:ext cx="852416" cy="11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31A9E4A1-4456-3048-A0FF-8424B42FEE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2210" y="3724376"/>
            <a:ext cx="358577" cy="332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5" name="Line 98">
            <a:extLst>
              <a:ext uri="{FF2B5EF4-FFF2-40B4-BE49-F238E27FC236}">
                <a16:creationId xmlns:a16="http://schemas.microsoft.com/office/drawing/2014/main" id="{10FD88B6-12B2-1D68-FC18-6F1F415CB3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3004" y="3841751"/>
            <a:ext cx="642343" cy="32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6" name="Line 98">
            <a:extLst>
              <a:ext uri="{FF2B5EF4-FFF2-40B4-BE49-F238E27FC236}">
                <a16:creationId xmlns:a16="http://schemas.microsoft.com/office/drawing/2014/main" id="{AD2DDFDF-C907-35BF-4204-4067155883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48" y="3432869"/>
            <a:ext cx="52882" cy="7214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59" name="Line 98">
            <a:extLst>
              <a:ext uri="{FF2B5EF4-FFF2-40B4-BE49-F238E27FC236}">
                <a16:creationId xmlns:a16="http://schemas.microsoft.com/office/drawing/2014/main" id="{A075BD5C-11D8-F773-5017-705876DB0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0249" y="4396666"/>
            <a:ext cx="557213" cy="29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E9CDA1AC-114E-C621-EEB7-C7F6C9CA076D}"/>
              </a:ext>
            </a:extLst>
          </p:cNvPr>
          <p:cNvSpPr/>
          <p:nvPr/>
        </p:nvSpPr>
        <p:spPr>
          <a:xfrm>
            <a:off x="6899767" y="4280580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61" name="Oval 95">
            <a:extLst>
              <a:ext uri="{FF2B5EF4-FFF2-40B4-BE49-F238E27FC236}">
                <a16:creationId xmlns:a16="http://schemas.microsoft.com/office/drawing/2014/main" id="{779C9718-8124-1743-E194-9845FF57AC73}"/>
              </a:ext>
            </a:extLst>
          </p:cNvPr>
          <p:cNvSpPr/>
          <p:nvPr/>
        </p:nvSpPr>
        <p:spPr>
          <a:xfrm>
            <a:off x="6680495" y="330803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" name="Oval 96">
            <a:extLst>
              <a:ext uri="{FF2B5EF4-FFF2-40B4-BE49-F238E27FC236}">
                <a16:creationId xmlns:a16="http://schemas.microsoft.com/office/drawing/2014/main" id="{911E6927-1383-7A1C-6D0F-94C2CDF5FE54}"/>
              </a:ext>
            </a:extLst>
          </p:cNvPr>
          <p:cNvSpPr/>
          <p:nvPr/>
        </p:nvSpPr>
        <p:spPr>
          <a:xfrm>
            <a:off x="6243238" y="3621471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3" name="Oval 97">
            <a:extLst>
              <a:ext uri="{FF2B5EF4-FFF2-40B4-BE49-F238E27FC236}">
                <a16:creationId xmlns:a16="http://schemas.microsoft.com/office/drawing/2014/main" id="{2B67A718-3A1D-BDD3-4868-385543669417}"/>
              </a:ext>
            </a:extLst>
          </p:cNvPr>
          <p:cNvSpPr/>
          <p:nvPr/>
        </p:nvSpPr>
        <p:spPr>
          <a:xfrm>
            <a:off x="6352873" y="432830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3F535E1-C566-CDA3-48CA-1DDDB83790C1}"/>
              </a:ext>
            </a:extLst>
          </p:cNvPr>
          <p:cNvSpPr/>
          <p:nvPr/>
        </p:nvSpPr>
        <p:spPr>
          <a:xfrm>
            <a:off x="7335736" y="374916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Line 97">
            <a:extLst>
              <a:ext uri="{FF2B5EF4-FFF2-40B4-BE49-F238E27FC236}">
                <a16:creationId xmlns:a16="http://schemas.microsoft.com/office/drawing/2014/main" id="{815F406F-8E95-1435-AB4A-3854002DB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3" y="3373820"/>
            <a:ext cx="350838" cy="10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6F0FEBDE-D0F8-D0DD-48FE-F1D4CE894A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498" y="3724658"/>
            <a:ext cx="1111845" cy="117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513D04DF-1FA8-4BA1-D6A3-5446D0617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711" y="3431863"/>
            <a:ext cx="234752" cy="9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68" name="Line 100">
            <a:extLst>
              <a:ext uri="{FF2B5EF4-FFF2-40B4-BE49-F238E27FC236}">
                <a16:creationId xmlns:a16="http://schemas.microsoft.com/office/drawing/2014/main" id="{758DA120-E4AE-6203-27B4-6CA00199BB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4" y="3842033"/>
            <a:ext cx="1024136" cy="55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69" name="Oval 95">
            <a:extLst>
              <a:ext uri="{FF2B5EF4-FFF2-40B4-BE49-F238E27FC236}">
                <a16:creationId xmlns:a16="http://schemas.microsoft.com/office/drawing/2014/main" id="{0CF4F3CC-2128-D3BB-69FD-847A7476BE7C}"/>
              </a:ext>
            </a:extLst>
          </p:cNvPr>
          <p:cNvSpPr/>
          <p:nvPr/>
        </p:nvSpPr>
        <p:spPr>
          <a:xfrm>
            <a:off x="7569198" y="4235436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70" name="Oval 96">
            <a:extLst>
              <a:ext uri="{FF2B5EF4-FFF2-40B4-BE49-F238E27FC236}">
                <a16:creationId xmlns:a16="http://schemas.microsoft.com/office/drawing/2014/main" id="{BCEC4451-987E-827B-4C5F-AC5F45714E9A}"/>
              </a:ext>
            </a:extLst>
          </p:cNvPr>
          <p:cNvSpPr/>
          <p:nvPr/>
        </p:nvSpPr>
        <p:spPr>
          <a:xfrm>
            <a:off x="7258345" y="475782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71" name="Oval 98">
            <a:extLst>
              <a:ext uri="{FF2B5EF4-FFF2-40B4-BE49-F238E27FC236}">
                <a16:creationId xmlns:a16="http://schemas.microsoft.com/office/drawing/2014/main" id="{2C73E044-73A8-0475-453D-1CE4F33A311B}"/>
              </a:ext>
            </a:extLst>
          </p:cNvPr>
          <p:cNvSpPr/>
          <p:nvPr/>
        </p:nvSpPr>
        <p:spPr>
          <a:xfrm>
            <a:off x="7258345" y="3198401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72" name="Line 98">
            <a:extLst>
              <a:ext uri="{FF2B5EF4-FFF2-40B4-BE49-F238E27FC236}">
                <a16:creationId xmlns:a16="http://schemas.microsoft.com/office/drawing/2014/main" id="{AA3B3A60-C6CA-B0E2-06AF-FCFF05C545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992" y="3724658"/>
            <a:ext cx="305693" cy="421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73" name="Oval 95">
            <a:extLst>
              <a:ext uri="{FF2B5EF4-FFF2-40B4-BE49-F238E27FC236}">
                <a16:creationId xmlns:a16="http://schemas.microsoft.com/office/drawing/2014/main" id="{627CDFB9-E7B6-4135-9824-0167D6E3E25C}"/>
              </a:ext>
            </a:extLst>
          </p:cNvPr>
          <p:cNvSpPr/>
          <p:nvPr/>
        </p:nvSpPr>
        <p:spPr>
          <a:xfrm>
            <a:off x="5915618" y="4029061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74" name="Oval 95">
            <a:extLst>
              <a:ext uri="{FF2B5EF4-FFF2-40B4-BE49-F238E27FC236}">
                <a16:creationId xmlns:a16="http://schemas.microsoft.com/office/drawing/2014/main" id="{DAEBDE4C-14BA-36F3-3E85-6EEC4CCF27D1}"/>
              </a:ext>
            </a:extLst>
          </p:cNvPr>
          <p:cNvSpPr/>
          <p:nvPr/>
        </p:nvSpPr>
        <p:spPr>
          <a:xfrm>
            <a:off x="6534743" y="4863589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/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20DE6F4A-C209-3116-B9CE-A6EFD07B8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226" y="4134827"/>
            <a:ext cx="414039" cy="310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76" name="Line 98">
            <a:extLst>
              <a:ext uri="{FF2B5EF4-FFF2-40B4-BE49-F238E27FC236}">
                <a16:creationId xmlns:a16="http://schemas.microsoft.com/office/drawing/2014/main" id="{12C7930C-303C-C461-BF00-FEF9B150B6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9219" y="4445681"/>
            <a:ext cx="305693" cy="51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77" name="Line 98">
            <a:extLst>
              <a:ext uri="{FF2B5EF4-FFF2-40B4-BE49-F238E27FC236}">
                <a16:creationId xmlns:a16="http://schemas.microsoft.com/office/drawing/2014/main" id="{A4A2DCBB-0CC1-469D-3DC6-D049F7DE0E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1755" y="3296430"/>
            <a:ext cx="615255" cy="105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8" name="Line 98">
            <a:extLst>
              <a:ext uri="{FF2B5EF4-FFF2-40B4-BE49-F238E27FC236}">
                <a16:creationId xmlns:a16="http://schemas.microsoft.com/office/drawing/2014/main" id="{F22DED2E-F82B-D4E6-C5E1-80F345FEA5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8952" y="4341202"/>
            <a:ext cx="305693" cy="5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79" name="Line 98">
            <a:extLst>
              <a:ext uri="{FF2B5EF4-FFF2-40B4-BE49-F238E27FC236}">
                <a16:creationId xmlns:a16="http://schemas.microsoft.com/office/drawing/2014/main" id="{B57FF1E0-D8FD-6F53-3F0C-97771E2EF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0094" y="4134828"/>
            <a:ext cx="619125" cy="8293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0" name="Line 98">
            <a:extLst>
              <a:ext uri="{FF2B5EF4-FFF2-40B4-BE49-F238E27FC236}">
                <a16:creationId xmlns:a16="http://schemas.microsoft.com/office/drawing/2014/main" id="{7993A08C-43E7-AFF9-802B-69CE3651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1873" y="4426331"/>
            <a:ext cx="184447" cy="546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F639C16C-EC72-394D-A662-5CA36D99C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5082" y="3299009"/>
            <a:ext cx="108347" cy="5236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2" name="Line 98">
            <a:extLst>
              <a:ext uri="{FF2B5EF4-FFF2-40B4-BE49-F238E27FC236}">
                <a16:creationId xmlns:a16="http://schemas.microsoft.com/office/drawing/2014/main" id="{50CA181B-52E2-5799-AF17-80C44FE3C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560" y="3822686"/>
            <a:ext cx="208955" cy="51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3" name="Line 98">
            <a:extLst>
              <a:ext uri="{FF2B5EF4-FFF2-40B4-BE49-F238E27FC236}">
                <a16:creationId xmlns:a16="http://schemas.microsoft.com/office/drawing/2014/main" id="{1E40FCE3-407D-46F5-4CF6-B6F97F233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783" y="4341202"/>
            <a:ext cx="410170" cy="5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8D6A3559-3F78-2794-14DA-C65ADEC5B1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97" y="4338622"/>
            <a:ext cx="684907" cy="58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5" name="Line 98">
            <a:extLst>
              <a:ext uri="{FF2B5EF4-FFF2-40B4-BE49-F238E27FC236}">
                <a16:creationId xmlns:a16="http://schemas.microsoft.com/office/drawing/2014/main" id="{5219972B-7F8B-27BF-4737-52B14CF8D0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8301" y="3842034"/>
            <a:ext cx="74811" cy="102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CA3897D4-B11A-263B-5DCC-B35501CC1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9220" y="4863590"/>
            <a:ext cx="715864" cy="100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7" name="Line 98">
            <a:extLst>
              <a:ext uri="{FF2B5EF4-FFF2-40B4-BE49-F238E27FC236}">
                <a16:creationId xmlns:a16="http://schemas.microsoft.com/office/drawing/2014/main" id="{43D49B7E-08BE-BE93-F035-69EB64696E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4" y="3286109"/>
            <a:ext cx="924818" cy="11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8" name="Line 98">
            <a:extLst>
              <a:ext uri="{FF2B5EF4-FFF2-40B4-BE49-F238E27FC236}">
                <a16:creationId xmlns:a16="http://schemas.microsoft.com/office/drawing/2014/main" id="{312DA19B-2711-F080-E78F-60362B856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264" y="4445680"/>
            <a:ext cx="928688" cy="417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89" name="Line 98">
            <a:extLst>
              <a:ext uri="{FF2B5EF4-FFF2-40B4-BE49-F238E27FC236}">
                <a16:creationId xmlns:a16="http://schemas.microsoft.com/office/drawing/2014/main" id="{E306F6D8-DFC2-9063-F7EE-2AD1ACF15D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9656" y="3716918"/>
            <a:ext cx="619125" cy="624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0" name="Line 98">
            <a:extLst>
              <a:ext uri="{FF2B5EF4-FFF2-40B4-BE49-F238E27FC236}">
                <a16:creationId xmlns:a16="http://schemas.microsoft.com/office/drawing/2014/main" id="{1A929420-079E-BFEB-7F4F-E0F90A1BCD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4165" y="3724656"/>
            <a:ext cx="1316930" cy="613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1" name="Line 98">
            <a:extLst>
              <a:ext uri="{FF2B5EF4-FFF2-40B4-BE49-F238E27FC236}">
                <a16:creationId xmlns:a16="http://schemas.microsoft.com/office/drawing/2014/main" id="{A880D23A-B171-A20E-4888-CACB10E65F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97" y="3314488"/>
            <a:ext cx="380504" cy="10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2" name="Line 98">
            <a:extLst>
              <a:ext uri="{FF2B5EF4-FFF2-40B4-BE49-F238E27FC236}">
                <a16:creationId xmlns:a16="http://schemas.microsoft.com/office/drawing/2014/main" id="{6B1D2E72-D9BB-3469-6404-EF58B0990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993" y="3842034"/>
            <a:ext cx="1433017" cy="291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3" name="Line 98">
            <a:extLst>
              <a:ext uri="{FF2B5EF4-FFF2-40B4-BE49-F238E27FC236}">
                <a16:creationId xmlns:a16="http://schemas.microsoft.com/office/drawing/2014/main" id="{75C81227-2100-1A31-EB8B-3C1EC80CD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7293" y="4338624"/>
            <a:ext cx="1053802" cy="643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4" name="Line 98">
            <a:extLst>
              <a:ext uri="{FF2B5EF4-FFF2-40B4-BE49-F238E27FC236}">
                <a16:creationId xmlns:a16="http://schemas.microsoft.com/office/drawing/2014/main" id="{A95140D9-B5FF-7639-524C-3887BDB4A0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2993" y="4133538"/>
            <a:ext cx="994470" cy="234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5" name="Line 98">
            <a:extLst>
              <a:ext uri="{FF2B5EF4-FFF2-40B4-BE49-F238E27FC236}">
                <a16:creationId xmlns:a16="http://schemas.microsoft.com/office/drawing/2014/main" id="{425E7EF2-5CDB-646E-71EE-E0F4593424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2378" y="3402197"/>
            <a:ext cx="555923" cy="1462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6" name="Line 98">
            <a:extLst>
              <a:ext uri="{FF2B5EF4-FFF2-40B4-BE49-F238E27FC236}">
                <a16:creationId xmlns:a16="http://schemas.microsoft.com/office/drawing/2014/main" id="{75E70EC2-9872-E3DE-E1BA-CB3D6999A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5668" y="3402196"/>
            <a:ext cx="117375" cy="160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7" name="Line 98">
            <a:extLst>
              <a:ext uri="{FF2B5EF4-FFF2-40B4-BE49-F238E27FC236}">
                <a16:creationId xmlns:a16="http://schemas.microsoft.com/office/drawing/2014/main" id="{7A7BE5B7-82F9-0BCA-BB12-ACC0F2ECFA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2875" y="3723367"/>
            <a:ext cx="117376" cy="7313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0AF48B9D-BDF0-0DA8-0A31-3947D6FC3A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6506" y="3840744"/>
            <a:ext cx="469503" cy="5559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F0105C1B-356A-033C-CAC2-38604EB39C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92710" y="3431864"/>
            <a:ext cx="643632" cy="408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84FD31B4-D34F-D75F-B794-4739C2A1F3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498" y="3431862"/>
            <a:ext cx="468214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884D2B89-C580-4831-B86F-FAF5A947CC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369" y="3314488"/>
            <a:ext cx="1275656" cy="819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76D2943A-807C-4C9A-59D5-63ED69D86D37}"/>
              </a:ext>
            </a:extLst>
          </p:cNvPr>
          <p:cNvSpPr>
            <a:spLocks noChangeAspect="1"/>
          </p:cNvSpPr>
          <p:nvPr/>
        </p:nvSpPr>
        <p:spPr>
          <a:xfrm>
            <a:off x="2512334" y="3944984"/>
            <a:ext cx="365625" cy="3656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29A49E2C-2FCD-DF65-53DB-8FBFA05AF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63" y="2024844"/>
            <a:ext cx="10615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SSW</a:t>
            </a:r>
          </a:p>
        </p:txBody>
      </p:sp>
    </p:spTree>
    <p:extLst>
      <p:ext uri="{BB962C8B-B14F-4D97-AF65-F5344CB8AC3E}">
        <p14:creationId xmlns:p14="http://schemas.microsoft.com/office/powerpoint/2010/main" val="1548489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CEEE-1B15-B330-7961-6E044C9AC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98">
            <a:extLst>
              <a:ext uri="{FF2B5EF4-FFF2-40B4-BE49-F238E27FC236}">
                <a16:creationId xmlns:a16="http://schemas.microsoft.com/office/drawing/2014/main" id="{617221F5-0189-3222-9769-F13528F82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586" y="4094560"/>
            <a:ext cx="391942" cy="332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AA260282-0F89-CBD6-6B5C-DB8A7A307ADF}"/>
              </a:ext>
            </a:extLst>
          </p:cNvPr>
          <p:cNvSpPr/>
          <p:nvPr/>
        </p:nvSpPr>
        <p:spPr>
          <a:xfrm>
            <a:off x="2739104" y="4281587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99C93A71-6E46-09C4-2248-1B2162A962F8}"/>
              </a:ext>
            </a:extLst>
          </p:cNvPr>
          <p:cNvSpPr/>
          <p:nvPr/>
        </p:nvSpPr>
        <p:spPr>
          <a:xfrm>
            <a:off x="2519832" y="3309045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1FFAF389-43A0-FB4C-29DA-7059588F5556}"/>
              </a:ext>
            </a:extLst>
          </p:cNvPr>
          <p:cNvSpPr/>
          <p:nvPr/>
        </p:nvSpPr>
        <p:spPr>
          <a:xfrm>
            <a:off x="2082575" y="3622478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25F54ECA-BB31-6F37-A5EC-CB2C0957F532}"/>
              </a:ext>
            </a:extLst>
          </p:cNvPr>
          <p:cNvSpPr/>
          <p:nvPr/>
        </p:nvSpPr>
        <p:spPr>
          <a:xfrm>
            <a:off x="2192210" y="4329312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D7DD24-650B-2FD0-9F22-D75FF8241272}"/>
              </a:ext>
            </a:extLst>
          </p:cNvPr>
          <p:cNvSpPr/>
          <p:nvPr/>
        </p:nvSpPr>
        <p:spPr>
          <a:xfrm>
            <a:off x="3175073" y="3750171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F6695305-41C5-37BB-F39A-0E95DEBCAC57}"/>
              </a:ext>
            </a:extLst>
          </p:cNvPr>
          <p:cNvSpPr/>
          <p:nvPr/>
        </p:nvSpPr>
        <p:spPr>
          <a:xfrm>
            <a:off x="3408535" y="4236444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2C92CDA1-07B5-1F0D-C59F-11E214877735}"/>
              </a:ext>
            </a:extLst>
          </p:cNvPr>
          <p:cNvSpPr/>
          <p:nvPr/>
        </p:nvSpPr>
        <p:spPr>
          <a:xfrm>
            <a:off x="3097682" y="4758829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A3CBE695-4CAD-5B2E-0C8B-E4582C99605D}"/>
              </a:ext>
            </a:extLst>
          </p:cNvPr>
          <p:cNvSpPr/>
          <p:nvPr/>
        </p:nvSpPr>
        <p:spPr>
          <a:xfrm>
            <a:off x="3097682" y="3199409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D522BC28-3C20-E08E-E912-C5D1A86E0555}"/>
              </a:ext>
            </a:extLst>
          </p:cNvPr>
          <p:cNvSpPr/>
          <p:nvPr/>
        </p:nvSpPr>
        <p:spPr>
          <a:xfrm>
            <a:off x="1754955" y="4030069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D9DA47F7-F554-8206-4700-622A44AF63DE}"/>
              </a:ext>
            </a:extLst>
          </p:cNvPr>
          <p:cNvSpPr/>
          <p:nvPr/>
        </p:nvSpPr>
        <p:spPr>
          <a:xfrm>
            <a:off x="2374080" y="4864596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8" name="Line 98">
            <a:extLst>
              <a:ext uri="{FF2B5EF4-FFF2-40B4-BE49-F238E27FC236}">
                <a16:creationId xmlns:a16="http://schemas.microsoft.com/office/drawing/2014/main" id="{1947B311-2146-5D39-90F9-0501514D67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7480" y="3297436"/>
            <a:ext cx="448866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49" name="Line 98">
            <a:extLst>
              <a:ext uri="{FF2B5EF4-FFF2-40B4-BE49-F238E27FC236}">
                <a16:creationId xmlns:a16="http://schemas.microsoft.com/office/drawing/2014/main" id="{A0976818-4687-36FF-8080-41D36B4756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5658" y="4154308"/>
            <a:ext cx="225723" cy="81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0" name="Line 98">
            <a:extLst>
              <a:ext uri="{FF2B5EF4-FFF2-40B4-BE49-F238E27FC236}">
                <a16:creationId xmlns:a16="http://schemas.microsoft.com/office/drawing/2014/main" id="{3F6F377D-894D-F91D-086E-EB2E8E65E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312" y="4145279"/>
            <a:ext cx="187591" cy="247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1" name="Line 98">
            <a:extLst>
              <a:ext uri="{FF2B5EF4-FFF2-40B4-BE49-F238E27FC236}">
                <a16:creationId xmlns:a16="http://schemas.microsoft.com/office/drawing/2014/main" id="{43E1F4DC-0805-0F7E-4784-466C355EA4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2803" y="4122936"/>
            <a:ext cx="779237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2" name="Line 98">
            <a:extLst>
              <a:ext uri="{FF2B5EF4-FFF2-40B4-BE49-F238E27FC236}">
                <a16:creationId xmlns:a16="http://schemas.microsoft.com/office/drawing/2014/main" id="{292D087B-5420-52B0-4C82-CCE0CD7FD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902" y="4134504"/>
            <a:ext cx="541734" cy="73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3" name="Line 98">
            <a:extLst>
              <a:ext uri="{FF2B5EF4-FFF2-40B4-BE49-F238E27FC236}">
                <a16:creationId xmlns:a16="http://schemas.microsoft.com/office/drawing/2014/main" id="{70FAE02F-D484-5F5E-9A2E-C659B55CD6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2329" y="4122936"/>
            <a:ext cx="852416" cy="11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0C8C77B1-D9E9-BF04-CBCC-E0D3650803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2210" y="3724376"/>
            <a:ext cx="358577" cy="332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5" name="Line 98">
            <a:extLst>
              <a:ext uri="{FF2B5EF4-FFF2-40B4-BE49-F238E27FC236}">
                <a16:creationId xmlns:a16="http://schemas.microsoft.com/office/drawing/2014/main" id="{ABC0E4FC-6DAA-C51C-DC77-BF236AF19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3004" y="3841751"/>
            <a:ext cx="642343" cy="32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6" name="Line 98">
            <a:extLst>
              <a:ext uri="{FF2B5EF4-FFF2-40B4-BE49-F238E27FC236}">
                <a16:creationId xmlns:a16="http://schemas.microsoft.com/office/drawing/2014/main" id="{064EF794-876B-B5F1-4A9A-BFD04AC1C0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48" y="3432869"/>
            <a:ext cx="52882" cy="7214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9" name="Line 98">
            <a:extLst>
              <a:ext uri="{FF2B5EF4-FFF2-40B4-BE49-F238E27FC236}">
                <a16:creationId xmlns:a16="http://schemas.microsoft.com/office/drawing/2014/main" id="{6FBDA8D3-C141-07C6-B17B-76E7CE0A71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0249" y="4396666"/>
            <a:ext cx="557213" cy="29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2B8C729F-4ECD-23D9-BB2F-530A90188E3A}"/>
              </a:ext>
            </a:extLst>
          </p:cNvPr>
          <p:cNvSpPr/>
          <p:nvPr/>
        </p:nvSpPr>
        <p:spPr>
          <a:xfrm>
            <a:off x="6899767" y="4280580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61" name="Oval 95">
            <a:extLst>
              <a:ext uri="{FF2B5EF4-FFF2-40B4-BE49-F238E27FC236}">
                <a16:creationId xmlns:a16="http://schemas.microsoft.com/office/drawing/2014/main" id="{3E869C1E-F8B7-A2B1-C676-669E5CC1DF60}"/>
              </a:ext>
            </a:extLst>
          </p:cNvPr>
          <p:cNvSpPr/>
          <p:nvPr/>
        </p:nvSpPr>
        <p:spPr>
          <a:xfrm>
            <a:off x="6680495" y="330803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2" name="Oval 96">
            <a:extLst>
              <a:ext uri="{FF2B5EF4-FFF2-40B4-BE49-F238E27FC236}">
                <a16:creationId xmlns:a16="http://schemas.microsoft.com/office/drawing/2014/main" id="{1EAC0D8B-780F-F2EE-29DB-C80A6E8615BB}"/>
              </a:ext>
            </a:extLst>
          </p:cNvPr>
          <p:cNvSpPr/>
          <p:nvPr/>
        </p:nvSpPr>
        <p:spPr>
          <a:xfrm>
            <a:off x="6243238" y="3621471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3" name="Oval 97">
            <a:extLst>
              <a:ext uri="{FF2B5EF4-FFF2-40B4-BE49-F238E27FC236}">
                <a16:creationId xmlns:a16="http://schemas.microsoft.com/office/drawing/2014/main" id="{715F1AE0-DEDA-EFF6-CEDD-4D15BFBA6A32}"/>
              </a:ext>
            </a:extLst>
          </p:cNvPr>
          <p:cNvSpPr/>
          <p:nvPr/>
        </p:nvSpPr>
        <p:spPr>
          <a:xfrm>
            <a:off x="6352873" y="432830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4ED43A8-B577-721F-CFF5-97A2FE778348}"/>
              </a:ext>
            </a:extLst>
          </p:cNvPr>
          <p:cNvSpPr/>
          <p:nvPr/>
        </p:nvSpPr>
        <p:spPr>
          <a:xfrm>
            <a:off x="7335736" y="374916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5" name="Line 97">
            <a:extLst>
              <a:ext uri="{FF2B5EF4-FFF2-40B4-BE49-F238E27FC236}">
                <a16:creationId xmlns:a16="http://schemas.microsoft.com/office/drawing/2014/main" id="{43B8E387-00EF-3295-3C51-F57DC4985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3" y="3373820"/>
            <a:ext cx="350838" cy="10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FA04AA95-EDEF-73E4-D6E0-63ED72D294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498" y="3724658"/>
            <a:ext cx="1111845" cy="117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45A1C457-B10A-F7E0-3686-633DB4583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711" y="3431863"/>
            <a:ext cx="234752" cy="9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8" name="Line 100">
            <a:extLst>
              <a:ext uri="{FF2B5EF4-FFF2-40B4-BE49-F238E27FC236}">
                <a16:creationId xmlns:a16="http://schemas.microsoft.com/office/drawing/2014/main" id="{B51865BD-D24D-F71E-F578-DB66149B8E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4" y="3842033"/>
            <a:ext cx="1024136" cy="55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9" name="Oval 95">
            <a:extLst>
              <a:ext uri="{FF2B5EF4-FFF2-40B4-BE49-F238E27FC236}">
                <a16:creationId xmlns:a16="http://schemas.microsoft.com/office/drawing/2014/main" id="{2223F06A-63B8-4896-3F89-8A39B1FA0D20}"/>
              </a:ext>
            </a:extLst>
          </p:cNvPr>
          <p:cNvSpPr/>
          <p:nvPr/>
        </p:nvSpPr>
        <p:spPr>
          <a:xfrm>
            <a:off x="7569198" y="4235436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0" name="Oval 96">
            <a:extLst>
              <a:ext uri="{FF2B5EF4-FFF2-40B4-BE49-F238E27FC236}">
                <a16:creationId xmlns:a16="http://schemas.microsoft.com/office/drawing/2014/main" id="{80BC904A-E057-355A-E81F-63B92A1F56E0}"/>
              </a:ext>
            </a:extLst>
          </p:cNvPr>
          <p:cNvSpPr/>
          <p:nvPr/>
        </p:nvSpPr>
        <p:spPr>
          <a:xfrm>
            <a:off x="7258345" y="475782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1" name="Oval 98">
            <a:extLst>
              <a:ext uri="{FF2B5EF4-FFF2-40B4-BE49-F238E27FC236}">
                <a16:creationId xmlns:a16="http://schemas.microsoft.com/office/drawing/2014/main" id="{1509F70A-FF72-EEB7-D580-5B93D72ECE8D}"/>
              </a:ext>
            </a:extLst>
          </p:cNvPr>
          <p:cNvSpPr/>
          <p:nvPr/>
        </p:nvSpPr>
        <p:spPr>
          <a:xfrm>
            <a:off x="7258345" y="3198401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72" name="Line 98">
            <a:extLst>
              <a:ext uri="{FF2B5EF4-FFF2-40B4-BE49-F238E27FC236}">
                <a16:creationId xmlns:a16="http://schemas.microsoft.com/office/drawing/2014/main" id="{1ADFC0C8-1A49-A9C2-A6C1-C5962674CD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992" y="3724658"/>
            <a:ext cx="305693" cy="421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3" name="Oval 95">
            <a:extLst>
              <a:ext uri="{FF2B5EF4-FFF2-40B4-BE49-F238E27FC236}">
                <a16:creationId xmlns:a16="http://schemas.microsoft.com/office/drawing/2014/main" id="{7B1F2B04-1E83-F86A-4814-560D32101920}"/>
              </a:ext>
            </a:extLst>
          </p:cNvPr>
          <p:cNvSpPr/>
          <p:nvPr/>
        </p:nvSpPr>
        <p:spPr>
          <a:xfrm>
            <a:off x="5915618" y="4029061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4" name="Oval 95">
            <a:extLst>
              <a:ext uri="{FF2B5EF4-FFF2-40B4-BE49-F238E27FC236}">
                <a16:creationId xmlns:a16="http://schemas.microsoft.com/office/drawing/2014/main" id="{8283CC1B-BC6C-E550-40F2-E1E663E2B4AB}"/>
              </a:ext>
            </a:extLst>
          </p:cNvPr>
          <p:cNvSpPr/>
          <p:nvPr/>
        </p:nvSpPr>
        <p:spPr>
          <a:xfrm>
            <a:off x="6534743" y="4863589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A21BFD20-2C9C-9D60-CFB5-9490D3EF7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226" y="4134827"/>
            <a:ext cx="414039" cy="310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6" name="Line 98">
            <a:extLst>
              <a:ext uri="{FF2B5EF4-FFF2-40B4-BE49-F238E27FC236}">
                <a16:creationId xmlns:a16="http://schemas.microsoft.com/office/drawing/2014/main" id="{2B884AF2-CBF8-8EC1-A7E8-BA3094E7BA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9219" y="4445681"/>
            <a:ext cx="305693" cy="51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7" name="Line 98">
            <a:extLst>
              <a:ext uri="{FF2B5EF4-FFF2-40B4-BE49-F238E27FC236}">
                <a16:creationId xmlns:a16="http://schemas.microsoft.com/office/drawing/2014/main" id="{09A4C61B-B15C-30BA-5641-434BF804DE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1755" y="3296430"/>
            <a:ext cx="615255" cy="105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8" name="Line 98">
            <a:extLst>
              <a:ext uri="{FF2B5EF4-FFF2-40B4-BE49-F238E27FC236}">
                <a16:creationId xmlns:a16="http://schemas.microsoft.com/office/drawing/2014/main" id="{670947F4-6093-0E79-15DA-F023673FC3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8952" y="4341202"/>
            <a:ext cx="305693" cy="5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9" name="Line 98">
            <a:extLst>
              <a:ext uri="{FF2B5EF4-FFF2-40B4-BE49-F238E27FC236}">
                <a16:creationId xmlns:a16="http://schemas.microsoft.com/office/drawing/2014/main" id="{8D495D9E-0F65-791D-B197-37E9157A8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0094" y="4134828"/>
            <a:ext cx="619125" cy="8293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0" name="Line 98">
            <a:extLst>
              <a:ext uri="{FF2B5EF4-FFF2-40B4-BE49-F238E27FC236}">
                <a16:creationId xmlns:a16="http://schemas.microsoft.com/office/drawing/2014/main" id="{9AA08533-F9AE-5E92-31CD-F941EFFDB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1873" y="4426331"/>
            <a:ext cx="184447" cy="546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71273858-2E53-F0D4-E34A-FF68AF00D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5082" y="3299009"/>
            <a:ext cx="108347" cy="5236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2" name="Line 98">
            <a:extLst>
              <a:ext uri="{FF2B5EF4-FFF2-40B4-BE49-F238E27FC236}">
                <a16:creationId xmlns:a16="http://schemas.microsoft.com/office/drawing/2014/main" id="{C16AF903-742A-C5FB-4591-35F1284E6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560" y="3822686"/>
            <a:ext cx="208955" cy="51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3" name="Line 98">
            <a:extLst>
              <a:ext uri="{FF2B5EF4-FFF2-40B4-BE49-F238E27FC236}">
                <a16:creationId xmlns:a16="http://schemas.microsoft.com/office/drawing/2014/main" id="{07C38313-75D1-D01D-477C-DB78F5738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783" y="4341202"/>
            <a:ext cx="410170" cy="5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0D2B317F-3625-DBB1-48A1-FD86F6DC7F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97" y="4338622"/>
            <a:ext cx="684907" cy="58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5" name="Line 98">
            <a:extLst>
              <a:ext uri="{FF2B5EF4-FFF2-40B4-BE49-F238E27FC236}">
                <a16:creationId xmlns:a16="http://schemas.microsoft.com/office/drawing/2014/main" id="{6F67318E-AE6A-FA31-5F7A-8122CD1C6B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8301" y="3842034"/>
            <a:ext cx="74811" cy="102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1158B1A3-544F-2408-5E4B-3B02C81618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9220" y="4863590"/>
            <a:ext cx="715864" cy="100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7" name="Line 98">
            <a:extLst>
              <a:ext uri="{FF2B5EF4-FFF2-40B4-BE49-F238E27FC236}">
                <a16:creationId xmlns:a16="http://schemas.microsoft.com/office/drawing/2014/main" id="{B98AD430-9892-73D0-5DF7-7E7B3808C4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4" y="3286109"/>
            <a:ext cx="924818" cy="11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8" name="Line 98">
            <a:extLst>
              <a:ext uri="{FF2B5EF4-FFF2-40B4-BE49-F238E27FC236}">
                <a16:creationId xmlns:a16="http://schemas.microsoft.com/office/drawing/2014/main" id="{90508E2A-104B-85E2-67B1-C7E35A5DF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264" y="4445680"/>
            <a:ext cx="928688" cy="417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9" name="Line 98">
            <a:extLst>
              <a:ext uri="{FF2B5EF4-FFF2-40B4-BE49-F238E27FC236}">
                <a16:creationId xmlns:a16="http://schemas.microsoft.com/office/drawing/2014/main" id="{A9830F6B-4113-8639-4D4A-B4C36346D7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9656" y="3716918"/>
            <a:ext cx="619125" cy="624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0" name="Line 98">
            <a:extLst>
              <a:ext uri="{FF2B5EF4-FFF2-40B4-BE49-F238E27FC236}">
                <a16:creationId xmlns:a16="http://schemas.microsoft.com/office/drawing/2014/main" id="{8399B023-0A9A-0EDF-2F6D-0EEB986564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4165" y="3724656"/>
            <a:ext cx="1316930" cy="613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1" name="Line 98">
            <a:extLst>
              <a:ext uri="{FF2B5EF4-FFF2-40B4-BE49-F238E27FC236}">
                <a16:creationId xmlns:a16="http://schemas.microsoft.com/office/drawing/2014/main" id="{6A68E56A-E44C-B258-966A-A4B877F60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97" y="3314488"/>
            <a:ext cx="380504" cy="10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2" name="Line 98">
            <a:extLst>
              <a:ext uri="{FF2B5EF4-FFF2-40B4-BE49-F238E27FC236}">
                <a16:creationId xmlns:a16="http://schemas.microsoft.com/office/drawing/2014/main" id="{1D0D3F50-1BDA-065B-A0CF-4642A485E3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993" y="3842034"/>
            <a:ext cx="1433017" cy="291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3" name="Line 98">
            <a:extLst>
              <a:ext uri="{FF2B5EF4-FFF2-40B4-BE49-F238E27FC236}">
                <a16:creationId xmlns:a16="http://schemas.microsoft.com/office/drawing/2014/main" id="{59152DEC-FDA0-CB33-77D5-3F5EC4A0E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7293" y="4338624"/>
            <a:ext cx="1053802" cy="643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4" name="Line 98">
            <a:extLst>
              <a:ext uri="{FF2B5EF4-FFF2-40B4-BE49-F238E27FC236}">
                <a16:creationId xmlns:a16="http://schemas.microsoft.com/office/drawing/2014/main" id="{F5DFBAB0-172B-8491-4772-42BBCED115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2993" y="4133538"/>
            <a:ext cx="994470" cy="234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5" name="Line 98">
            <a:extLst>
              <a:ext uri="{FF2B5EF4-FFF2-40B4-BE49-F238E27FC236}">
                <a16:creationId xmlns:a16="http://schemas.microsoft.com/office/drawing/2014/main" id="{991FE4C1-F575-83B4-52B7-6E0FA08686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2378" y="3402197"/>
            <a:ext cx="555923" cy="1462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6" name="Line 98">
            <a:extLst>
              <a:ext uri="{FF2B5EF4-FFF2-40B4-BE49-F238E27FC236}">
                <a16:creationId xmlns:a16="http://schemas.microsoft.com/office/drawing/2014/main" id="{84367CA8-31EE-4E85-8A38-6668FA6888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5668" y="3402196"/>
            <a:ext cx="117375" cy="160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7" name="Line 98">
            <a:extLst>
              <a:ext uri="{FF2B5EF4-FFF2-40B4-BE49-F238E27FC236}">
                <a16:creationId xmlns:a16="http://schemas.microsoft.com/office/drawing/2014/main" id="{0DB75A8E-B95B-7762-9BEE-E1E7AC2120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2875" y="3723367"/>
            <a:ext cx="117376" cy="7313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F4AFB008-6B54-8CF4-B2ED-CE217D72D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6506" y="3840744"/>
            <a:ext cx="469503" cy="5559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B6E5DB50-A6DE-0ED4-A942-E8A676C2B6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92710" y="3431864"/>
            <a:ext cx="643632" cy="408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A5F66E7A-5472-7B56-566A-211862E04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498" y="3431862"/>
            <a:ext cx="468214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793606F3-25ED-E7E4-9272-707E8A9A4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369" y="3314488"/>
            <a:ext cx="1275656" cy="819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E96A656A-36E2-FF70-052B-86A1E1233A0E}"/>
              </a:ext>
            </a:extLst>
          </p:cNvPr>
          <p:cNvSpPr>
            <a:spLocks noChangeAspect="1"/>
          </p:cNvSpPr>
          <p:nvPr/>
        </p:nvSpPr>
        <p:spPr>
          <a:xfrm>
            <a:off x="2512334" y="3944984"/>
            <a:ext cx="365625" cy="3656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A0C56-0E38-0205-1A68-4B474DB4D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33" y="2597175"/>
            <a:ext cx="6020995" cy="1227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B5405E-61A2-9207-4B55-E04FE512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50557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Main difference is scale (</a:t>
            </a:r>
            <a:r>
              <a:rPr lang="en-GB" altLang="en-US" sz="3575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" name="TextBox 123">
            <a:extLst>
              <a:ext uri="{FF2B5EF4-FFF2-40B4-BE49-F238E27FC236}">
                <a16:creationId xmlns:a16="http://schemas.microsoft.com/office/drawing/2014/main" id="{AD304B1C-1265-41E6-88DE-0EFA46BD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63" y="2024844"/>
            <a:ext cx="10615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SSW</a:t>
            </a:r>
          </a:p>
        </p:txBody>
      </p:sp>
      <p:sp>
        <p:nvSpPr>
          <p:cNvPr id="6" name="TextBox 123">
            <a:extLst>
              <a:ext uri="{FF2B5EF4-FFF2-40B4-BE49-F238E27FC236}">
                <a16:creationId xmlns:a16="http://schemas.microsoft.com/office/drawing/2014/main" id="{571741F6-9355-15D7-A383-F8A80287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438" y="2042197"/>
            <a:ext cx="954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</a:t>
            </a:r>
          </a:p>
        </p:txBody>
      </p:sp>
    </p:spTree>
    <p:extLst>
      <p:ext uri="{BB962C8B-B14F-4D97-AF65-F5344CB8AC3E}">
        <p14:creationId xmlns:p14="http://schemas.microsoft.com/office/powerpoint/2010/main" val="833348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61343-C66C-4429-F207-45745A085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7DBD372-5A85-F458-8678-D72BD8A1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60648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Scale difference</a:t>
            </a:r>
          </a:p>
        </p:txBody>
      </p:sp>
      <p:sp>
        <p:nvSpPr>
          <p:cNvPr id="36" name="Line 98">
            <a:extLst>
              <a:ext uri="{FF2B5EF4-FFF2-40B4-BE49-F238E27FC236}">
                <a16:creationId xmlns:a16="http://schemas.microsoft.com/office/drawing/2014/main" id="{B15AA42A-B0EF-AEDB-33B4-7CF2E5F07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9586" y="4094560"/>
            <a:ext cx="391942" cy="332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590AC78E-8DDD-A96A-23C3-6A401233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452" y="2456892"/>
            <a:ext cx="1794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distances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53B14FDA-EBA8-E083-7D2A-5191771E201D}"/>
              </a:ext>
            </a:extLst>
          </p:cNvPr>
          <p:cNvSpPr/>
          <p:nvPr/>
        </p:nvSpPr>
        <p:spPr>
          <a:xfrm>
            <a:off x="2739104" y="4281587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25FB14C0-9783-0E04-9B70-3326655EA3CA}"/>
              </a:ext>
            </a:extLst>
          </p:cNvPr>
          <p:cNvSpPr/>
          <p:nvPr/>
        </p:nvSpPr>
        <p:spPr>
          <a:xfrm>
            <a:off x="2519832" y="3309045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6B16DDCF-C600-F3EA-CB22-796A0706D3E0}"/>
              </a:ext>
            </a:extLst>
          </p:cNvPr>
          <p:cNvSpPr/>
          <p:nvPr/>
        </p:nvSpPr>
        <p:spPr>
          <a:xfrm>
            <a:off x="2082575" y="3622478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24AA9965-913C-2DAF-D9AA-EE86B172FFEF}"/>
              </a:ext>
            </a:extLst>
          </p:cNvPr>
          <p:cNvSpPr/>
          <p:nvPr/>
        </p:nvSpPr>
        <p:spPr>
          <a:xfrm>
            <a:off x="2192210" y="4329312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67F88D-E30F-9F8B-2F75-FB2212D0C114}"/>
              </a:ext>
            </a:extLst>
          </p:cNvPr>
          <p:cNvSpPr/>
          <p:nvPr/>
        </p:nvSpPr>
        <p:spPr>
          <a:xfrm>
            <a:off x="3175073" y="3750171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055A43BD-85A1-C25A-9802-39F7363DCB22}"/>
              </a:ext>
            </a:extLst>
          </p:cNvPr>
          <p:cNvSpPr/>
          <p:nvPr/>
        </p:nvSpPr>
        <p:spPr>
          <a:xfrm>
            <a:off x="3408535" y="4236444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EDCC43A0-2C9B-A67D-F9A3-0D23618A2F55}"/>
              </a:ext>
            </a:extLst>
          </p:cNvPr>
          <p:cNvSpPr/>
          <p:nvPr/>
        </p:nvSpPr>
        <p:spPr>
          <a:xfrm>
            <a:off x="3097682" y="4758829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FD0463D1-0A0A-59EF-CE85-54393AC03B46}"/>
              </a:ext>
            </a:extLst>
          </p:cNvPr>
          <p:cNvSpPr/>
          <p:nvPr/>
        </p:nvSpPr>
        <p:spPr>
          <a:xfrm>
            <a:off x="3097682" y="3199409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36770049-511B-6249-30B7-FFC46B0E1DBA}"/>
              </a:ext>
            </a:extLst>
          </p:cNvPr>
          <p:cNvSpPr/>
          <p:nvPr/>
        </p:nvSpPr>
        <p:spPr>
          <a:xfrm>
            <a:off x="1754955" y="4030069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60004C40-5107-23A0-E527-C58D1754E357}"/>
              </a:ext>
            </a:extLst>
          </p:cNvPr>
          <p:cNvSpPr/>
          <p:nvPr/>
        </p:nvSpPr>
        <p:spPr>
          <a:xfrm>
            <a:off x="2374080" y="4864596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8" name="Line 98">
            <a:extLst>
              <a:ext uri="{FF2B5EF4-FFF2-40B4-BE49-F238E27FC236}">
                <a16:creationId xmlns:a16="http://schemas.microsoft.com/office/drawing/2014/main" id="{99F9BAE4-0BF8-D18E-FD15-7D550C15B8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7480" y="3297436"/>
            <a:ext cx="448866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49" name="Line 98">
            <a:extLst>
              <a:ext uri="{FF2B5EF4-FFF2-40B4-BE49-F238E27FC236}">
                <a16:creationId xmlns:a16="http://schemas.microsoft.com/office/drawing/2014/main" id="{53BA12DD-AFE7-89A1-E919-5D7078DD94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5658" y="4154308"/>
            <a:ext cx="225723" cy="81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0" name="Line 98">
            <a:extLst>
              <a:ext uri="{FF2B5EF4-FFF2-40B4-BE49-F238E27FC236}">
                <a16:creationId xmlns:a16="http://schemas.microsoft.com/office/drawing/2014/main" id="{78E2DCD3-323B-C78B-1C54-93EFDCED4F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312" y="4145279"/>
            <a:ext cx="187591" cy="247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1" name="Line 98">
            <a:extLst>
              <a:ext uri="{FF2B5EF4-FFF2-40B4-BE49-F238E27FC236}">
                <a16:creationId xmlns:a16="http://schemas.microsoft.com/office/drawing/2014/main" id="{ADC334EA-2615-E15C-05DD-E352F38445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2803" y="4122936"/>
            <a:ext cx="779237" cy="2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2" name="Line 98">
            <a:extLst>
              <a:ext uri="{FF2B5EF4-FFF2-40B4-BE49-F238E27FC236}">
                <a16:creationId xmlns:a16="http://schemas.microsoft.com/office/drawing/2014/main" id="{92E650F2-B88B-5F70-D5FD-BC94C9F22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5902" y="4134504"/>
            <a:ext cx="541734" cy="73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3" name="Line 98">
            <a:extLst>
              <a:ext uri="{FF2B5EF4-FFF2-40B4-BE49-F238E27FC236}">
                <a16:creationId xmlns:a16="http://schemas.microsoft.com/office/drawing/2014/main" id="{34755637-5362-2F9A-BFEC-C3BEE12CE8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2329" y="4122936"/>
            <a:ext cx="852416" cy="11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4" name="Line 98">
            <a:extLst>
              <a:ext uri="{FF2B5EF4-FFF2-40B4-BE49-F238E27FC236}">
                <a16:creationId xmlns:a16="http://schemas.microsoft.com/office/drawing/2014/main" id="{46D7B36B-E59D-0661-A73D-A3791E6834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2210" y="3724376"/>
            <a:ext cx="358577" cy="332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5" name="Line 98">
            <a:extLst>
              <a:ext uri="{FF2B5EF4-FFF2-40B4-BE49-F238E27FC236}">
                <a16:creationId xmlns:a16="http://schemas.microsoft.com/office/drawing/2014/main" id="{B3BFB41A-7345-5690-F477-9FAD3BE7F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3004" y="3841751"/>
            <a:ext cx="642343" cy="32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6" name="Line 98">
            <a:extLst>
              <a:ext uri="{FF2B5EF4-FFF2-40B4-BE49-F238E27FC236}">
                <a16:creationId xmlns:a16="http://schemas.microsoft.com/office/drawing/2014/main" id="{D9349769-325C-71CE-E697-97B75E2FDE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2048" y="3432869"/>
            <a:ext cx="52882" cy="7214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57" name="TextBox 123">
            <a:extLst>
              <a:ext uri="{FF2B5EF4-FFF2-40B4-BE49-F238E27FC236}">
                <a16:creationId xmlns:a16="http://schemas.microsoft.com/office/drawing/2014/main" id="{150CBB27-CC30-6D79-FB1C-F5B2BE6D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62" y="2458053"/>
            <a:ext cx="1907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b="1" baseline="30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2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distances</a:t>
            </a:r>
          </a:p>
        </p:txBody>
      </p:sp>
      <p:sp>
        <p:nvSpPr>
          <p:cNvPr id="59" name="Line 98">
            <a:extLst>
              <a:ext uri="{FF2B5EF4-FFF2-40B4-BE49-F238E27FC236}">
                <a16:creationId xmlns:a16="http://schemas.microsoft.com/office/drawing/2014/main" id="{4BCC0FDF-5972-D957-B57A-ED215CEA1E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0249" y="4396666"/>
            <a:ext cx="557213" cy="29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0" name="Oval 94">
            <a:extLst>
              <a:ext uri="{FF2B5EF4-FFF2-40B4-BE49-F238E27FC236}">
                <a16:creationId xmlns:a16="http://schemas.microsoft.com/office/drawing/2014/main" id="{4E2268E2-33E0-E0D1-803F-39375FD2C1EE}"/>
              </a:ext>
            </a:extLst>
          </p:cNvPr>
          <p:cNvSpPr/>
          <p:nvPr/>
        </p:nvSpPr>
        <p:spPr>
          <a:xfrm>
            <a:off x="6899767" y="4280580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61" name="Oval 95">
            <a:extLst>
              <a:ext uri="{FF2B5EF4-FFF2-40B4-BE49-F238E27FC236}">
                <a16:creationId xmlns:a16="http://schemas.microsoft.com/office/drawing/2014/main" id="{4D3418AD-F992-572F-E807-0E9F3A0175CF}"/>
              </a:ext>
            </a:extLst>
          </p:cNvPr>
          <p:cNvSpPr/>
          <p:nvPr/>
        </p:nvSpPr>
        <p:spPr>
          <a:xfrm>
            <a:off x="6680495" y="3308037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2" name="Oval 96">
            <a:extLst>
              <a:ext uri="{FF2B5EF4-FFF2-40B4-BE49-F238E27FC236}">
                <a16:creationId xmlns:a16="http://schemas.microsoft.com/office/drawing/2014/main" id="{9F4B23BA-55C9-D659-8437-C44A633C8D6C}"/>
              </a:ext>
            </a:extLst>
          </p:cNvPr>
          <p:cNvSpPr/>
          <p:nvPr/>
        </p:nvSpPr>
        <p:spPr>
          <a:xfrm>
            <a:off x="6243238" y="3621471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3" name="Oval 97">
            <a:extLst>
              <a:ext uri="{FF2B5EF4-FFF2-40B4-BE49-F238E27FC236}">
                <a16:creationId xmlns:a16="http://schemas.microsoft.com/office/drawing/2014/main" id="{FD6C15A8-9599-6749-5D24-51830C54036B}"/>
              </a:ext>
            </a:extLst>
          </p:cNvPr>
          <p:cNvSpPr/>
          <p:nvPr/>
        </p:nvSpPr>
        <p:spPr>
          <a:xfrm>
            <a:off x="6352873" y="4328305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99E846C-540A-2CDC-9C6B-19BB4A8D0A7D}"/>
              </a:ext>
            </a:extLst>
          </p:cNvPr>
          <p:cNvSpPr/>
          <p:nvPr/>
        </p:nvSpPr>
        <p:spPr>
          <a:xfrm>
            <a:off x="7335736" y="374916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5" name="Line 97">
            <a:extLst>
              <a:ext uri="{FF2B5EF4-FFF2-40B4-BE49-F238E27FC236}">
                <a16:creationId xmlns:a16="http://schemas.microsoft.com/office/drawing/2014/main" id="{4E853C0D-716C-701A-DA4E-C3DCAE54B0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3" y="3373820"/>
            <a:ext cx="350838" cy="10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6" name="Line 98">
            <a:extLst>
              <a:ext uri="{FF2B5EF4-FFF2-40B4-BE49-F238E27FC236}">
                <a16:creationId xmlns:a16="http://schemas.microsoft.com/office/drawing/2014/main" id="{9B4DAEC6-3528-AF08-B37C-B945B7DAB8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498" y="3724658"/>
            <a:ext cx="1111845" cy="117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7" name="Line 99">
            <a:extLst>
              <a:ext uri="{FF2B5EF4-FFF2-40B4-BE49-F238E27FC236}">
                <a16:creationId xmlns:a16="http://schemas.microsoft.com/office/drawing/2014/main" id="{C89EB03C-2AB8-0744-77ED-0741643E2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711" y="3431863"/>
            <a:ext cx="234752" cy="9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8" name="Line 100">
            <a:extLst>
              <a:ext uri="{FF2B5EF4-FFF2-40B4-BE49-F238E27FC236}">
                <a16:creationId xmlns:a16="http://schemas.microsoft.com/office/drawing/2014/main" id="{E4DD2310-B347-696D-A787-7D8E6B007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4" y="3842033"/>
            <a:ext cx="1024136" cy="55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9" name="Oval 95">
            <a:extLst>
              <a:ext uri="{FF2B5EF4-FFF2-40B4-BE49-F238E27FC236}">
                <a16:creationId xmlns:a16="http://schemas.microsoft.com/office/drawing/2014/main" id="{6E8138CA-D87E-7B5F-BEFD-8BE0D162952B}"/>
              </a:ext>
            </a:extLst>
          </p:cNvPr>
          <p:cNvSpPr/>
          <p:nvPr/>
        </p:nvSpPr>
        <p:spPr>
          <a:xfrm>
            <a:off x="7569198" y="4235436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0" name="Oval 96">
            <a:extLst>
              <a:ext uri="{FF2B5EF4-FFF2-40B4-BE49-F238E27FC236}">
                <a16:creationId xmlns:a16="http://schemas.microsoft.com/office/drawing/2014/main" id="{B0C35D7A-BE85-C62F-7A75-CA90EA4978DB}"/>
              </a:ext>
            </a:extLst>
          </p:cNvPr>
          <p:cNvSpPr/>
          <p:nvPr/>
        </p:nvSpPr>
        <p:spPr>
          <a:xfrm>
            <a:off x="7258345" y="4757822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1" name="Oval 98">
            <a:extLst>
              <a:ext uri="{FF2B5EF4-FFF2-40B4-BE49-F238E27FC236}">
                <a16:creationId xmlns:a16="http://schemas.microsoft.com/office/drawing/2014/main" id="{4C345AE2-07A1-9B79-AEE9-B8AFA1909965}"/>
              </a:ext>
            </a:extLst>
          </p:cNvPr>
          <p:cNvSpPr/>
          <p:nvPr/>
        </p:nvSpPr>
        <p:spPr>
          <a:xfrm>
            <a:off x="7258345" y="3198401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72" name="Line 98">
            <a:extLst>
              <a:ext uri="{FF2B5EF4-FFF2-40B4-BE49-F238E27FC236}">
                <a16:creationId xmlns:a16="http://schemas.microsoft.com/office/drawing/2014/main" id="{C3831433-462F-A30A-7A1A-35330B046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992" y="3724658"/>
            <a:ext cx="305693" cy="4217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3" name="Oval 95">
            <a:extLst>
              <a:ext uri="{FF2B5EF4-FFF2-40B4-BE49-F238E27FC236}">
                <a16:creationId xmlns:a16="http://schemas.microsoft.com/office/drawing/2014/main" id="{14EBFEA6-F3BA-200D-CB50-DAEEA8BF54F2}"/>
              </a:ext>
            </a:extLst>
          </p:cNvPr>
          <p:cNvSpPr/>
          <p:nvPr/>
        </p:nvSpPr>
        <p:spPr>
          <a:xfrm>
            <a:off x="5915618" y="4029061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4" name="Oval 95">
            <a:extLst>
              <a:ext uri="{FF2B5EF4-FFF2-40B4-BE49-F238E27FC236}">
                <a16:creationId xmlns:a16="http://schemas.microsoft.com/office/drawing/2014/main" id="{6C4556C4-D6D8-FFC9-126D-8D175BB17CE3}"/>
              </a:ext>
            </a:extLst>
          </p:cNvPr>
          <p:cNvSpPr/>
          <p:nvPr/>
        </p:nvSpPr>
        <p:spPr>
          <a:xfrm>
            <a:off x="6534743" y="4863589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E685E6AB-68B6-F238-0CF2-EFD3BAD12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226" y="4134827"/>
            <a:ext cx="414039" cy="310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6" name="Line 98">
            <a:extLst>
              <a:ext uri="{FF2B5EF4-FFF2-40B4-BE49-F238E27FC236}">
                <a16:creationId xmlns:a16="http://schemas.microsoft.com/office/drawing/2014/main" id="{B157140D-B8C9-A2D6-D39B-06C81BB5E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9219" y="4445681"/>
            <a:ext cx="305693" cy="51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7" name="Line 98">
            <a:extLst>
              <a:ext uri="{FF2B5EF4-FFF2-40B4-BE49-F238E27FC236}">
                <a16:creationId xmlns:a16="http://schemas.microsoft.com/office/drawing/2014/main" id="{74F06910-C9E8-34DC-9070-8D55EB1637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1755" y="3296430"/>
            <a:ext cx="615255" cy="1057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8" name="Line 98">
            <a:extLst>
              <a:ext uri="{FF2B5EF4-FFF2-40B4-BE49-F238E27FC236}">
                <a16:creationId xmlns:a16="http://schemas.microsoft.com/office/drawing/2014/main" id="{A4F729A3-4F95-8A7C-1EEF-0E4D8AE40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8952" y="4341202"/>
            <a:ext cx="305693" cy="5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79" name="Line 98">
            <a:extLst>
              <a:ext uri="{FF2B5EF4-FFF2-40B4-BE49-F238E27FC236}">
                <a16:creationId xmlns:a16="http://schemas.microsoft.com/office/drawing/2014/main" id="{A59F9596-873E-1AD9-6254-49B7A8029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0094" y="4134828"/>
            <a:ext cx="619125" cy="8293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0" name="Line 98">
            <a:extLst>
              <a:ext uri="{FF2B5EF4-FFF2-40B4-BE49-F238E27FC236}">
                <a16:creationId xmlns:a16="http://schemas.microsoft.com/office/drawing/2014/main" id="{8E0F32BF-12D2-446B-D6D9-7DFC254E8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1873" y="4426331"/>
            <a:ext cx="184447" cy="546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1" name="Line 98">
            <a:extLst>
              <a:ext uri="{FF2B5EF4-FFF2-40B4-BE49-F238E27FC236}">
                <a16:creationId xmlns:a16="http://schemas.microsoft.com/office/drawing/2014/main" id="{F3387CA7-2D34-A850-770B-67285B13A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5082" y="3299009"/>
            <a:ext cx="108347" cy="5236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2" name="Line 98">
            <a:extLst>
              <a:ext uri="{FF2B5EF4-FFF2-40B4-BE49-F238E27FC236}">
                <a16:creationId xmlns:a16="http://schemas.microsoft.com/office/drawing/2014/main" id="{F9D23434-30D0-FF04-99D1-915355640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9560" y="3822686"/>
            <a:ext cx="208955" cy="518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3" name="Line 98">
            <a:extLst>
              <a:ext uri="{FF2B5EF4-FFF2-40B4-BE49-F238E27FC236}">
                <a16:creationId xmlns:a16="http://schemas.microsoft.com/office/drawing/2014/main" id="{DF2F877D-15FF-AF26-8A3B-25CFC07C1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783" y="4341202"/>
            <a:ext cx="410170" cy="52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2E23A4-F977-D632-1454-CFA03062D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97" y="4338622"/>
            <a:ext cx="684907" cy="58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5" name="Line 98">
            <a:extLst>
              <a:ext uri="{FF2B5EF4-FFF2-40B4-BE49-F238E27FC236}">
                <a16:creationId xmlns:a16="http://schemas.microsoft.com/office/drawing/2014/main" id="{EED9112F-2FDE-AE2B-0FB8-BB8A128B9D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8301" y="3842034"/>
            <a:ext cx="74811" cy="102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6" name="Line 98">
            <a:extLst>
              <a:ext uri="{FF2B5EF4-FFF2-40B4-BE49-F238E27FC236}">
                <a16:creationId xmlns:a16="http://schemas.microsoft.com/office/drawing/2014/main" id="{DD1AC206-40C5-A746-A0FA-167EEAB8C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9220" y="4863590"/>
            <a:ext cx="715864" cy="100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7" name="Line 98">
            <a:extLst>
              <a:ext uri="{FF2B5EF4-FFF2-40B4-BE49-F238E27FC236}">
                <a16:creationId xmlns:a16="http://schemas.microsoft.com/office/drawing/2014/main" id="{ABA90682-22E1-C7C3-B674-8DEF1E9B7B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1874" y="3286109"/>
            <a:ext cx="924818" cy="1146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8" name="Line 98">
            <a:extLst>
              <a:ext uri="{FF2B5EF4-FFF2-40B4-BE49-F238E27FC236}">
                <a16:creationId xmlns:a16="http://schemas.microsoft.com/office/drawing/2014/main" id="{0F5E4868-C1FB-6020-379A-DDB587B7A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264" y="4445680"/>
            <a:ext cx="928688" cy="417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89" name="Line 98">
            <a:extLst>
              <a:ext uri="{FF2B5EF4-FFF2-40B4-BE49-F238E27FC236}">
                <a16:creationId xmlns:a16="http://schemas.microsoft.com/office/drawing/2014/main" id="{20B40B50-4043-966B-1232-9D69129D7C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9656" y="3716918"/>
            <a:ext cx="619125" cy="624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0" name="Line 98">
            <a:extLst>
              <a:ext uri="{FF2B5EF4-FFF2-40B4-BE49-F238E27FC236}">
                <a16:creationId xmlns:a16="http://schemas.microsoft.com/office/drawing/2014/main" id="{09C4E2E0-89EC-8BA9-AD52-1E3D394C74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4165" y="3724656"/>
            <a:ext cx="1316930" cy="613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1" name="Line 98">
            <a:extLst>
              <a:ext uri="{FF2B5EF4-FFF2-40B4-BE49-F238E27FC236}">
                <a16:creationId xmlns:a16="http://schemas.microsoft.com/office/drawing/2014/main" id="{F9381A14-0E07-EC0D-B849-609DA4C0E5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7797" y="3314488"/>
            <a:ext cx="380504" cy="1082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2" name="Line 98">
            <a:extLst>
              <a:ext uri="{FF2B5EF4-FFF2-40B4-BE49-F238E27FC236}">
                <a16:creationId xmlns:a16="http://schemas.microsoft.com/office/drawing/2014/main" id="{471A1245-B0E9-9AAD-F0F6-0D20BA53E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993" y="3842034"/>
            <a:ext cx="1433017" cy="2915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3" name="Line 98">
            <a:extLst>
              <a:ext uri="{FF2B5EF4-FFF2-40B4-BE49-F238E27FC236}">
                <a16:creationId xmlns:a16="http://schemas.microsoft.com/office/drawing/2014/main" id="{CE7FB4DD-E457-EE6C-CF45-93BC91B9D9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7293" y="4338624"/>
            <a:ext cx="1053802" cy="643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4" name="Line 98">
            <a:extLst>
              <a:ext uri="{FF2B5EF4-FFF2-40B4-BE49-F238E27FC236}">
                <a16:creationId xmlns:a16="http://schemas.microsoft.com/office/drawing/2014/main" id="{D299CBEF-D9D2-AB06-6B26-99F5D007A7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2993" y="4133538"/>
            <a:ext cx="994470" cy="234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5" name="Line 98">
            <a:extLst>
              <a:ext uri="{FF2B5EF4-FFF2-40B4-BE49-F238E27FC236}">
                <a16:creationId xmlns:a16="http://schemas.microsoft.com/office/drawing/2014/main" id="{DFF1B2C9-27AB-1171-75E5-7CDE889ED1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2378" y="3402197"/>
            <a:ext cx="555923" cy="1462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6" name="Line 98">
            <a:extLst>
              <a:ext uri="{FF2B5EF4-FFF2-40B4-BE49-F238E27FC236}">
                <a16:creationId xmlns:a16="http://schemas.microsoft.com/office/drawing/2014/main" id="{AC72D373-25B9-E065-236C-4B2F83388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5668" y="3402196"/>
            <a:ext cx="117375" cy="160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7" name="Line 98">
            <a:extLst>
              <a:ext uri="{FF2B5EF4-FFF2-40B4-BE49-F238E27FC236}">
                <a16:creationId xmlns:a16="http://schemas.microsoft.com/office/drawing/2014/main" id="{F6125504-720A-DCB9-AEF3-B1F8558C0C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2875" y="3723367"/>
            <a:ext cx="117376" cy="7313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8" name="Line 98">
            <a:extLst>
              <a:ext uri="{FF2B5EF4-FFF2-40B4-BE49-F238E27FC236}">
                <a16:creationId xmlns:a16="http://schemas.microsoft.com/office/drawing/2014/main" id="{1DC82171-1822-3EC6-F51A-F1A7312EC9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6506" y="3840744"/>
            <a:ext cx="469503" cy="5559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99" name="Line 98">
            <a:extLst>
              <a:ext uri="{FF2B5EF4-FFF2-40B4-BE49-F238E27FC236}">
                <a16:creationId xmlns:a16="http://schemas.microsoft.com/office/drawing/2014/main" id="{73DF0073-9D47-83D0-D0EA-2B2E421CDB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92710" y="3431864"/>
            <a:ext cx="643632" cy="4088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410F4F8D-1FDA-47E0-BDBD-747712CC66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498" y="3431862"/>
            <a:ext cx="468214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101" name="Line 98">
            <a:extLst>
              <a:ext uri="{FF2B5EF4-FFF2-40B4-BE49-F238E27FC236}">
                <a16:creationId xmlns:a16="http://schemas.microsoft.com/office/drawing/2014/main" id="{CA890F72-B13B-890F-A48F-4D4F8D215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369" y="3314488"/>
            <a:ext cx="1275656" cy="819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BB94AFBA-A304-B0A5-7ACE-FA958B5F11F3}"/>
              </a:ext>
            </a:extLst>
          </p:cNvPr>
          <p:cNvSpPr>
            <a:spLocks noChangeAspect="1"/>
          </p:cNvSpPr>
          <p:nvPr/>
        </p:nvSpPr>
        <p:spPr>
          <a:xfrm>
            <a:off x="2512334" y="3944984"/>
            <a:ext cx="365625" cy="3656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3" name="TextBox 123">
            <a:extLst>
              <a:ext uri="{FF2B5EF4-FFF2-40B4-BE49-F238E27FC236}">
                <a16:creationId xmlns:a16="http://schemas.microsoft.com/office/drawing/2014/main" id="{118371A4-DC7C-0583-A36C-208D161A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514" y="4820520"/>
            <a:ext cx="64953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33CC33"/>
                </a:solidFill>
                <a:latin typeface="+mj-lt"/>
              </a:rPr>
              <a:t>10</a:t>
            </a:r>
            <a:endParaRPr lang="en-US" sz="3250" dirty="0">
              <a:solidFill>
                <a:srgbClr val="33CC33"/>
              </a:solidFill>
              <a:latin typeface="+mj-lt"/>
            </a:endParaRPr>
          </a:p>
        </p:txBody>
      </p:sp>
      <p:sp>
        <p:nvSpPr>
          <p:cNvPr id="104" name="TextBox 123">
            <a:extLst>
              <a:ext uri="{FF2B5EF4-FFF2-40B4-BE49-F238E27FC236}">
                <a16:creationId xmlns:a16="http://schemas.microsoft.com/office/drawing/2014/main" id="{6F206A02-778B-7246-8AD2-C36E6647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475" y="4820520"/>
            <a:ext cx="881973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5" name="TextBox 123">
            <a:extLst>
              <a:ext uri="{FF2B5EF4-FFF2-40B4-BE49-F238E27FC236}">
                <a16:creationId xmlns:a16="http://schemas.microsoft.com/office/drawing/2014/main" id="{780007CA-A14E-E927-2606-D643B079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603" y="5710512"/>
            <a:ext cx="4041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800" dirty="0">
                <a:latin typeface="+mj-lt"/>
                <a:ea typeface="Tahoma" panose="020B0604030504040204" pitchFamily="34" charset="0"/>
              </a:rPr>
              <a:t> times more distances!</a:t>
            </a: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AAFCC86F-E4A3-AC4F-26F3-40607FF9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63" y="2024844"/>
            <a:ext cx="10615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SSW</a:t>
            </a: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9BD86AC6-3DE9-716C-39ED-0D5F468A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438" y="2042197"/>
            <a:ext cx="954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</a:t>
            </a:r>
          </a:p>
        </p:txBody>
      </p:sp>
    </p:spTree>
    <p:extLst>
      <p:ext uri="{BB962C8B-B14F-4D97-AF65-F5344CB8AC3E}">
        <p14:creationId xmlns:p14="http://schemas.microsoft.com/office/powerpoint/2010/main" val="1264561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922F1-F540-CB7D-B82E-495B83E8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CBB3430-901B-9C13-6ED6-CB6C88A2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60648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Consequence of the scale…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141B0-325C-6579-35B3-F7651CF50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32" y="1005938"/>
            <a:ext cx="6408712" cy="13069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9A4F51-F7AF-2739-5511-0D5E2DA9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294"/>
          <a:stretch/>
        </p:blipFill>
        <p:spPr>
          <a:xfrm>
            <a:off x="2521829" y="3178811"/>
            <a:ext cx="4593468" cy="1436224"/>
          </a:xfrm>
          <a:prstGeom prst="rect">
            <a:avLst/>
          </a:prstGeom>
        </p:spPr>
      </p:pic>
      <p:sp>
        <p:nvSpPr>
          <p:cNvPr id="2" name="TextBox 123">
            <a:extLst>
              <a:ext uri="{FF2B5EF4-FFF2-40B4-BE49-F238E27FC236}">
                <a16:creationId xmlns:a16="http://schemas.microsoft.com/office/drawing/2014/main" id="{96DAE723-314D-B544-D787-2CF6C6D9A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672" y="4912712"/>
            <a:ext cx="15940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SSE	= 2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x</a:t>
            </a:r>
          </a:p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SSW	= 4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z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TextBox 123">
            <a:extLst>
              <a:ext uri="{FF2B5EF4-FFF2-40B4-BE49-F238E27FC236}">
                <a16:creationId xmlns:a16="http://schemas.microsoft.com/office/drawing/2014/main" id="{9F7D6813-19AD-0BF5-758D-CBD753F9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098" y="3837659"/>
            <a:ext cx="396263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rgbClr val="FF0000"/>
                </a:solidFill>
                <a:latin typeface="Calibri" pitchFamily="34" charset="0"/>
              </a:rPr>
              <a:t>4</a:t>
            </a:r>
            <a:endParaRPr lang="en-US" sz="325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33E68913-FEF0-3164-0297-135674DC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11" y="4912712"/>
            <a:ext cx="19450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SSE	= 10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x</a:t>
            </a:r>
            <a:endParaRPr lang="en-US" sz="2800" dirty="0">
              <a:latin typeface="Calibri" pitchFamily="34" charset="0"/>
            </a:endParaRPr>
          </a:p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SSW	= 100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z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Box 123">
            <a:extLst>
              <a:ext uri="{FF2B5EF4-FFF2-40B4-BE49-F238E27FC236}">
                <a16:creationId xmlns:a16="http://schemas.microsoft.com/office/drawing/2014/main" id="{9C655653-0D7F-E637-3646-013C6ABE5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120" y="4101368"/>
            <a:ext cx="819455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rgbClr val="FF0000"/>
                </a:solidFill>
                <a:latin typeface="Calibri" pitchFamily="34" charset="0"/>
              </a:rPr>
              <a:t>100</a:t>
            </a:r>
            <a:endParaRPr lang="en-US" sz="325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123">
            <a:extLst>
              <a:ext uri="{FF2B5EF4-FFF2-40B4-BE49-F238E27FC236}">
                <a16:creationId xmlns:a16="http://schemas.microsoft.com/office/drawing/2014/main" id="{B0BD0500-9500-EF0A-E661-8F0B346C3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38" y="3002242"/>
            <a:ext cx="396262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33CC33"/>
                </a:solidFill>
                <a:latin typeface="Calibri" pitchFamily="34" charset="0"/>
              </a:rPr>
              <a:t>2</a:t>
            </a:r>
            <a:endParaRPr lang="en-US" sz="325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76896834-2125-16F6-ACDF-AA3109E37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837" y="2638506"/>
            <a:ext cx="607859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rgbClr val="33CC33"/>
                </a:solidFill>
                <a:latin typeface="Calibri" pitchFamily="34" charset="0"/>
              </a:rPr>
              <a:t>1</a:t>
            </a:r>
            <a:r>
              <a:rPr lang="en-US" sz="3250" b="1" dirty="0">
                <a:solidFill>
                  <a:srgbClr val="33CC33"/>
                </a:solidFill>
                <a:latin typeface="Calibri" pitchFamily="34" charset="0"/>
              </a:rPr>
              <a:t>0</a:t>
            </a:r>
            <a:endParaRPr lang="en-US" sz="325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5" name="TextBox 123">
            <a:extLst>
              <a:ext uri="{FF2B5EF4-FFF2-40B4-BE49-F238E27FC236}">
                <a16:creationId xmlns:a16="http://schemas.microsoft.com/office/drawing/2014/main" id="{8087C2CB-61FD-E3E9-445B-265EC6B19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5971927"/>
            <a:ext cx="52506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12788" algn="l"/>
              </a:tabLst>
            </a:pPr>
            <a:r>
              <a:rPr lang="en-US" sz="2200" dirty="0">
                <a:solidFill>
                  <a:srgbClr val="0000FF"/>
                </a:solidFill>
                <a:latin typeface="Calibri" pitchFamily="34" charset="0"/>
              </a:rPr>
              <a:t>x = distance to centroid</a:t>
            </a:r>
          </a:p>
          <a:p>
            <a:pPr>
              <a:tabLst>
                <a:tab pos="712788" algn="l"/>
              </a:tabLst>
            </a:pPr>
            <a:r>
              <a:rPr lang="en-US" sz="2200" dirty="0">
                <a:solidFill>
                  <a:srgbClr val="0000FF"/>
                </a:solidFill>
                <a:latin typeface="Calibri" pitchFamily="34" charset="0"/>
                <a:sym typeface="Symbol" panose="05050102010706020507" pitchFamily="18" charset="2"/>
              </a:rPr>
              <a:t>z = pairwise distance of any two points (2x)</a:t>
            </a:r>
          </a:p>
        </p:txBody>
      </p:sp>
    </p:spTree>
    <p:extLst>
      <p:ext uri="{BB962C8B-B14F-4D97-AF65-F5344CB8AC3E}">
        <p14:creationId xmlns:p14="http://schemas.microsoft.com/office/powerpoint/2010/main" val="264083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77E40-9117-1975-B122-FA30517A6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F2C4787-21F7-2995-5EB0-A6C6D76E39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294"/>
          <a:stretch/>
        </p:blipFill>
        <p:spPr>
          <a:xfrm>
            <a:off x="2521829" y="3178811"/>
            <a:ext cx="4593468" cy="1436224"/>
          </a:xfrm>
          <a:prstGeom prst="rect">
            <a:avLst/>
          </a:prstGeom>
        </p:spPr>
      </p:pic>
      <p:sp>
        <p:nvSpPr>
          <p:cNvPr id="7" name="TextBox 123">
            <a:extLst>
              <a:ext uri="{FF2B5EF4-FFF2-40B4-BE49-F238E27FC236}">
                <a16:creationId xmlns:a16="http://schemas.microsoft.com/office/drawing/2014/main" id="{CEEE8F2D-B00E-51D1-12F5-59E6A4FD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524" y="4101368"/>
            <a:ext cx="814647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rgbClr val="FF0000"/>
                </a:solidFill>
                <a:latin typeface="Calibri" pitchFamily="34" charset="0"/>
              </a:rPr>
              <a:t>+21</a:t>
            </a:r>
            <a:endParaRPr lang="en-US" sz="325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23">
            <a:extLst>
              <a:ext uri="{FF2B5EF4-FFF2-40B4-BE49-F238E27FC236}">
                <a16:creationId xmlns:a16="http://schemas.microsoft.com/office/drawing/2014/main" id="{CB119CC5-C4B6-B2A4-A948-DF5415C7F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241" y="2638506"/>
            <a:ext cx="60305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rgbClr val="33CC33"/>
                </a:solidFill>
                <a:latin typeface="Calibri" pitchFamily="34" charset="0"/>
              </a:rPr>
              <a:t>+1</a:t>
            </a:r>
            <a:endParaRPr lang="en-US" sz="325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95A0D52-9717-1F4D-89F8-9CB9ACEA4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60648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Increase of cost is not equal</a:t>
            </a:r>
          </a:p>
        </p:txBody>
      </p:sp>
      <p:sp>
        <p:nvSpPr>
          <p:cNvPr id="12" name="Line 98">
            <a:extLst>
              <a:ext uri="{FF2B5EF4-FFF2-40B4-BE49-F238E27FC236}">
                <a16:creationId xmlns:a16="http://schemas.microsoft.com/office/drawing/2014/main" id="{3A2EEF18-CA97-5FFE-B8EC-1200C3E4A7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4062" y="3725094"/>
            <a:ext cx="177998" cy="28471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8B2CF8-1806-B15F-E787-448FF3E90EB5}"/>
              </a:ext>
            </a:extLst>
          </p:cNvPr>
          <p:cNvSpPr>
            <a:spLocks noChangeAspect="1"/>
          </p:cNvSpPr>
          <p:nvPr/>
        </p:nvSpPr>
        <p:spPr>
          <a:xfrm>
            <a:off x="3086596" y="3965935"/>
            <a:ext cx="131625" cy="131625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471B7349-174B-A6B4-3276-5045CD37D5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3301" y="3568304"/>
            <a:ext cx="118783" cy="44924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2EA2DF-C437-96BF-EB8F-D43B3191DD4E}"/>
              </a:ext>
            </a:extLst>
          </p:cNvPr>
          <p:cNvSpPr>
            <a:spLocks noChangeAspect="1"/>
          </p:cNvSpPr>
          <p:nvPr/>
        </p:nvSpPr>
        <p:spPr>
          <a:xfrm>
            <a:off x="6659463" y="3976901"/>
            <a:ext cx="131625" cy="131625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TextBox 123">
            <a:extLst>
              <a:ext uri="{FF2B5EF4-FFF2-40B4-BE49-F238E27FC236}">
                <a16:creationId xmlns:a16="http://schemas.microsoft.com/office/drawing/2014/main" id="{B450308F-9F40-B116-E19B-3AE712940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703" y="3837659"/>
            <a:ext cx="60305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Calibri" pitchFamily="34" charset="0"/>
              </a:rPr>
              <a:t>+5</a:t>
            </a:r>
            <a:endParaRPr lang="en-US" sz="325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B525496F-E8F8-0679-68BB-3D36252DE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44" y="3002242"/>
            <a:ext cx="60305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rgbClr val="33CC33"/>
                </a:solidFill>
                <a:latin typeface="Calibri" pitchFamily="34" charset="0"/>
              </a:rPr>
              <a:t>+</a:t>
            </a:r>
            <a:r>
              <a:rPr lang="en-US" sz="3250" b="1" dirty="0">
                <a:solidFill>
                  <a:srgbClr val="33CC33"/>
                </a:solidFill>
                <a:latin typeface="Calibri" pitchFamily="34" charset="0"/>
              </a:rPr>
              <a:t>1</a:t>
            </a:r>
            <a:endParaRPr lang="en-US" sz="3250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3" name="TextBox 123">
            <a:extLst>
              <a:ext uri="{FF2B5EF4-FFF2-40B4-BE49-F238E27FC236}">
                <a16:creationId xmlns:a16="http://schemas.microsoft.com/office/drawing/2014/main" id="{B42EFDCF-1B69-1416-6622-4DD245B4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672" y="4905165"/>
            <a:ext cx="15940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SSE	= 3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x</a:t>
            </a:r>
            <a:endParaRPr lang="en-US" sz="2800" dirty="0">
              <a:latin typeface="Calibri" pitchFamily="34" charset="0"/>
            </a:endParaRPr>
          </a:p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SSW	= 9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z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TextBox 123">
            <a:extLst>
              <a:ext uri="{FF2B5EF4-FFF2-40B4-BE49-F238E27FC236}">
                <a16:creationId xmlns:a16="http://schemas.microsoft.com/office/drawing/2014/main" id="{449FD2FE-7CCC-426F-26C3-8368FFA2C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080" y="4905164"/>
            <a:ext cx="19450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SSE	= 11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x</a:t>
            </a:r>
            <a:endParaRPr lang="en-US" sz="2800" dirty="0">
              <a:latin typeface="Calibri" pitchFamily="34" charset="0"/>
            </a:endParaRPr>
          </a:p>
          <a:p>
            <a:pPr>
              <a:tabLst>
                <a:tab pos="712788" algn="l"/>
              </a:tabLst>
            </a:pPr>
            <a:r>
              <a:rPr lang="en-US" sz="2800" dirty="0">
                <a:latin typeface="Calibri" pitchFamily="34" charset="0"/>
              </a:rPr>
              <a:t>SSW	= 121</a:t>
            </a:r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z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34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ECDD-3C25-E7EB-4DBD-5FC79D22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smiley face with black eyes&#10;&#10;AI-generated content may be incorrect.">
            <a:extLst>
              <a:ext uri="{FF2B5EF4-FFF2-40B4-BE49-F238E27FC236}">
                <a16:creationId xmlns:a16="http://schemas.microsoft.com/office/drawing/2014/main" id="{2A0A8ED0-60D0-0A8C-CA96-8B3CE1C1E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3879247"/>
            <a:ext cx="592470" cy="5924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0F4FA2-97F3-E85B-2901-8F54558747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294"/>
          <a:stretch/>
        </p:blipFill>
        <p:spPr>
          <a:xfrm>
            <a:off x="2521829" y="3176972"/>
            <a:ext cx="4593468" cy="143622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FD185E2-2905-CDBA-0044-3565A254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60648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 it leads to more balanced clustering!</a:t>
            </a:r>
          </a:p>
        </p:txBody>
      </p:sp>
      <p:sp>
        <p:nvSpPr>
          <p:cNvPr id="12" name="Line 98">
            <a:extLst>
              <a:ext uri="{FF2B5EF4-FFF2-40B4-BE49-F238E27FC236}">
                <a16:creationId xmlns:a16="http://schemas.microsoft.com/office/drawing/2014/main" id="{F046FC5C-2A61-88A5-AE3A-5B8C05CF0B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4062" y="3725094"/>
            <a:ext cx="177998" cy="28471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/>
          </a:p>
        </p:txBody>
      </p:sp>
      <p:pic>
        <p:nvPicPr>
          <p:cNvPr id="18" name="Picture 17" descr="A white speech bubble with black border&#10;&#10;AI-generated content may be incorrect.">
            <a:extLst>
              <a:ext uri="{FF2B5EF4-FFF2-40B4-BE49-F238E27FC236}">
                <a16:creationId xmlns:a16="http://schemas.microsoft.com/office/drawing/2014/main" id="{F4F2E940-3EF0-471E-8AE1-F676F44DA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15" y="1443773"/>
            <a:ext cx="4133456" cy="2438011"/>
          </a:xfrm>
          <a:prstGeom prst="rect">
            <a:avLst/>
          </a:prstGeom>
        </p:spPr>
      </p:pic>
      <p:sp>
        <p:nvSpPr>
          <p:cNvPr id="19" name="TextBox 123">
            <a:extLst>
              <a:ext uri="{FF2B5EF4-FFF2-40B4-BE49-F238E27FC236}">
                <a16:creationId xmlns:a16="http://schemas.microsoft.com/office/drawing/2014/main" id="{803C6E95-9E29-6D32-4A10-0387B9834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66" y="1880828"/>
            <a:ext cx="3108030" cy="102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  <a:tabLst>
                <a:tab pos="712788" algn="l"/>
              </a:tabLst>
            </a:pPr>
            <a:r>
              <a:rPr lang="en-US" sz="3600" dirty="0">
                <a:solidFill>
                  <a:srgbClr val="0000FF"/>
                </a:solidFill>
                <a:latin typeface="Calibri" pitchFamily="34" charset="0"/>
              </a:rPr>
              <a:t>I will join the </a:t>
            </a:r>
            <a:br>
              <a:rPr lang="en-US" sz="3600" dirty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0000FF"/>
                </a:solidFill>
                <a:latin typeface="Calibri" pitchFamily="34" charset="0"/>
              </a:rPr>
              <a:t>smaller</a:t>
            </a:r>
            <a:r>
              <a:rPr lang="en-US" sz="3600" dirty="0">
                <a:solidFill>
                  <a:srgbClr val="0000FF"/>
                </a:solidFill>
                <a:latin typeface="Calibri" pitchFamily="34" charset="0"/>
              </a:rPr>
              <a:t> cluster!</a:t>
            </a:r>
          </a:p>
        </p:txBody>
      </p:sp>
      <p:sp>
        <p:nvSpPr>
          <p:cNvPr id="20" name="TextBox 123">
            <a:extLst>
              <a:ext uri="{FF2B5EF4-FFF2-40B4-BE49-F238E27FC236}">
                <a16:creationId xmlns:a16="http://schemas.microsoft.com/office/drawing/2014/main" id="{F4133090-C304-3123-A57A-249F651B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703" y="3837659"/>
            <a:ext cx="60305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Calibri" pitchFamily="34" charset="0"/>
              </a:rPr>
              <a:t>+5</a:t>
            </a:r>
            <a:endParaRPr lang="en-US" sz="325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123">
            <a:extLst>
              <a:ext uri="{FF2B5EF4-FFF2-40B4-BE49-F238E27FC236}">
                <a16:creationId xmlns:a16="http://schemas.microsoft.com/office/drawing/2014/main" id="{F90D15C8-EDEB-6A85-A6BD-62162220E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524" y="4101368"/>
            <a:ext cx="814647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5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+21</a:t>
            </a:r>
            <a:endParaRPr lang="en-US" sz="325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C2F5D9-CF77-E0F9-5013-E372861A384A}"/>
              </a:ext>
            </a:extLst>
          </p:cNvPr>
          <p:cNvGrpSpPr/>
          <p:nvPr/>
        </p:nvGrpSpPr>
        <p:grpSpPr>
          <a:xfrm>
            <a:off x="6357156" y="4185084"/>
            <a:ext cx="576064" cy="437093"/>
            <a:chOff x="8373380" y="5260159"/>
            <a:chExt cx="576064" cy="43709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32C264-A4C1-E152-23AC-84E9D90E2DB6}"/>
                </a:ext>
              </a:extLst>
            </p:cNvPr>
            <p:cNvCxnSpPr/>
            <p:nvPr/>
          </p:nvCxnSpPr>
          <p:spPr bwMode="auto">
            <a:xfrm flipH="1">
              <a:off x="8481392" y="5260159"/>
              <a:ext cx="468052" cy="43709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7F18F1-132B-0738-43E6-8DC5B6AA843F}"/>
                </a:ext>
              </a:extLst>
            </p:cNvPr>
            <p:cNvCxnSpPr/>
            <p:nvPr/>
          </p:nvCxnSpPr>
          <p:spPr bwMode="auto">
            <a:xfrm>
              <a:off x="8373380" y="5260159"/>
              <a:ext cx="576064" cy="43709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86154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DF42E-F295-ACF3-4EA7-9A29203C3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98">
            <a:extLst>
              <a:ext uri="{FF2B5EF4-FFF2-40B4-BE49-F238E27FC236}">
                <a16:creationId xmlns:a16="http://schemas.microsoft.com/office/drawing/2014/main" id="{7294CEBB-92C5-9F47-D458-784E0C6A08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5799" y="3544381"/>
            <a:ext cx="358577" cy="332780"/>
          </a:xfrm>
          <a:prstGeom prst="lin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20CBA5-807A-2E01-413E-EC9C90AF3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60648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Hierarchical clustering</a:t>
            </a:r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8B43BFE7-8538-792C-4608-3C1D8926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03" y="2564904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1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56F7E424-48BD-31EA-AC94-2DE82DCF9F64}"/>
              </a:ext>
            </a:extLst>
          </p:cNvPr>
          <p:cNvSpPr/>
          <p:nvPr/>
        </p:nvSpPr>
        <p:spPr>
          <a:xfrm>
            <a:off x="1832693" y="4101592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8EED67C2-E185-7973-EC20-D1126C3DFF69}"/>
              </a:ext>
            </a:extLst>
          </p:cNvPr>
          <p:cNvSpPr/>
          <p:nvPr/>
        </p:nvSpPr>
        <p:spPr>
          <a:xfrm>
            <a:off x="1613421" y="3129050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40024BFB-30AB-1A97-8ED6-89FAE8FE86D7}"/>
              </a:ext>
            </a:extLst>
          </p:cNvPr>
          <p:cNvSpPr/>
          <p:nvPr/>
        </p:nvSpPr>
        <p:spPr>
          <a:xfrm>
            <a:off x="1176164" y="3442483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940D8923-9577-3EF8-AA8B-C78434E45304}"/>
              </a:ext>
            </a:extLst>
          </p:cNvPr>
          <p:cNvSpPr/>
          <p:nvPr/>
        </p:nvSpPr>
        <p:spPr>
          <a:xfrm>
            <a:off x="1285799" y="4149317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74D854C-4180-1CC9-138A-5908B6EC7301}"/>
              </a:ext>
            </a:extLst>
          </p:cNvPr>
          <p:cNvSpPr/>
          <p:nvPr/>
        </p:nvSpPr>
        <p:spPr>
          <a:xfrm>
            <a:off x="2268662" y="3570176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47857F0D-C71E-F321-FDF3-2F00E3296F99}"/>
              </a:ext>
            </a:extLst>
          </p:cNvPr>
          <p:cNvSpPr/>
          <p:nvPr/>
        </p:nvSpPr>
        <p:spPr>
          <a:xfrm>
            <a:off x="2502124" y="4056449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751D92F4-DE11-8E05-0E36-B4A134898EAE}"/>
              </a:ext>
            </a:extLst>
          </p:cNvPr>
          <p:cNvSpPr/>
          <p:nvPr/>
        </p:nvSpPr>
        <p:spPr>
          <a:xfrm>
            <a:off x="2191271" y="457883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7CD0941A-4546-93E2-1DF8-E1CA8FA9E826}"/>
              </a:ext>
            </a:extLst>
          </p:cNvPr>
          <p:cNvSpPr/>
          <p:nvPr/>
        </p:nvSpPr>
        <p:spPr>
          <a:xfrm>
            <a:off x="2191271" y="3019414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AE7DE29F-B246-BE3F-2E3D-B356D9956381}"/>
              </a:ext>
            </a:extLst>
          </p:cNvPr>
          <p:cNvSpPr/>
          <p:nvPr/>
        </p:nvSpPr>
        <p:spPr>
          <a:xfrm>
            <a:off x="848544" y="3850074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9E6BEFD5-9657-1010-D8D5-FDA6C3997919}"/>
              </a:ext>
            </a:extLst>
          </p:cNvPr>
          <p:cNvSpPr/>
          <p:nvPr/>
        </p:nvSpPr>
        <p:spPr>
          <a:xfrm>
            <a:off x="1467669" y="4684601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57" name="TextBox 123">
            <a:extLst>
              <a:ext uri="{FF2B5EF4-FFF2-40B4-BE49-F238E27FC236}">
                <a16:creationId xmlns:a16="http://schemas.microsoft.com/office/drawing/2014/main" id="{5770A2C8-A779-48B3-27A3-09F425F8A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870" y="2575355"/>
            <a:ext cx="1907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b="1" baseline="30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2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distances</a:t>
            </a:r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CC4A6005-D4C3-8C39-81C4-D76952F3D8FF}"/>
              </a:ext>
            </a:extLst>
          </p:cNvPr>
          <p:cNvSpPr>
            <a:spLocks noChangeAspect="1"/>
          </p:cNvSpPr>
          <p:nvPr/>
        </p:nvSpPr>
        <p:spPr>
          <a:xfrm>
            <a:off x="1605923" y="3764989"/>
            <a:ext cx="365625" cy="3656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3" name="TextBox 123">
            <a:extLst>
              <a:ext uri="{FF2B5EF4-FFF2-40B4-BE49-F238E27FC236}">
                <a16:creationId xmlns:a16="http://schemas.microsoft.com/office/drawing/2014/main" id="{27FC6F4A-E3B5-0C3C-688A-3EE5562B1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90" y="4672734"/>
            <a:ext cx="417102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" name="TextBox 123">
            <a:extLst>
              <a:ext uri="{FF2B5EF4-FFF2-40B4-BE49-F238E27FC236}">
                <a16:creationId xmlns:a16="http://schemas.microsoft.com/office/drawing/2014/main" id="{8E8F6300-F38C-BA99-AE0E-AC95DCBB2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287" y="4689140"/>
            <a:ext cx="881973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5" name="TextBox 123">
            <a:extLst>
              <a:ext uri="{FF2B5EF4-FFF2-40B4-BE49-F238E27FC236}">
                <a16:creationId xmlns:a16="http://schemas.microsoft.com/office/drawing/2014/main" id="{7B624AEE-2F79-5338-5213-55B9E4022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140" y="5894112"/>
            <a:ext cx="2566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</a:rPr>
              <a:t>more balanced</a:t>
            </a: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C10D8ABA-BE6A-39CD-A4D1-6306FD05C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569" y="2142146"/>
            <a:ext cx="10615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SSW</a:t>
            </a: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3FDE1F08-ACF7-BEDC-EA51-3D62D3C4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837" y="2150209"/>
            <a:ext cx="10182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MSE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7EFA9-0A66-3391-0241-7DFB584A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64" y="3032956"/>
            <a:ext cx="1871634" cy="188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37E79-BFF6-2265-1A7D-7E6FA421F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84" y="3032956"/>
            <a:ext cx="1871634" cy="1883827"/>
          </a:xfrm>
          <a:prstGeom prst="rect">
            <a:avLst/>
          </a:prstGeom>
        </p:spPr>
      </p:pic>
      <p:sp>
        <p:nvSpPr>
          <p:cNvPr id="29" name="TextBox 123">
            <a:extLst>
              <a:ext uri="{FF2B5EF4-FFF2-40B4-BE49-F238E27FC236}">
                <a16:creationId xmlns:a16="http://schemas.microsoft.com/office/drawing/2014/main" id="{B6E347F1-82C6-923A-9182-D6C28750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7" y="2569172"/>
            <a:ext cx="1794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distances</a:t>
            </a:r>
          </a:p>
        </p:txBody>
      </p:sp>
      <p:sp>
        <p:nvSpPr>
          <p:cNvPr id="30" name="TextBox 123">
            <a:extLst>
              <a:ext uri="{FF2B5EF4-FFF2-40B4-BE49-F238E27FC236}">
                <a16:creationId xmlns:a16="http://schemas.microsoft.com/office/drawing/2014/main" id="{82578893-24A7-A48D-B26C-EC86FA3B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03" y="2154477"/>
            <a:ext cx="954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</a:t>
            </a:r>
          </a:p>
        </p:txBody>
      </p:sp>
      <p:sp>
        <p:nvSpPr>
          <p:cNvPr id="31" name="Line 98">
            <a:extLst>
              <a:ext uri="{FF2B5EF4-FFF2-40B4-BE49-F238E27FC236}">
                <a16:creationId xmlns:a16="http://schemas.microsoft.com/office/drawing/2014/main" id="{E10BD86E-C0C9-EDFA-29F0-237342B1B1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4508" y="6417332"/>
            <a:ext cx="8424935" cy="0"/>
          </a:xfrm>
          <a:prstGeom prst="line">
            <a:avLst/>
          </a:prstGeom>
          <a:noFill/>
          <a:ln w="44450">
            <a:solidFill>
              <a:schemeClr val="bg1">
                <a:lumMod val="50000"/>
              </a:schemeClr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33" name="TextBox 123">
            <a:extLst>
              <a:ext uri="{FF2B5EF4-FFF2-40B4-BE49-F238E27FC236}">
                <a16:creationId xmlns:a16="http://schemas.microsoft.com/office/drawing/2014/main" id="{C5DD38DB-1BEC-BB0D-FA56-768C2301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97" y="5894112"/>
            <a:ext cx="2165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</a:rPr>
              <a:t>more biased</a:t>
            </a:r>
          </a:p>
        </p:txBody>
      </p:sp>
      <p:sp>
        <p:nvSpPr>
          <p:cNvPr id="34" name="TextBox 123">
            <a:extLst>
              <a:ext uri="{FF2B5EF4-FFF2-40B4-BE49-F238E27FC236}">
                <a16:creationId xmlns:a16="http://schemas.microsoft.com/office/drawing/2014/main" id="{E45ABB2A-199A-A89C-8BA6-BC8FDE4E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394" y="4653136"/>
            <a:ext cx="64953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123">
            <a:extLst>
              <a:ext uri="{FF2B5EF4-FFF2-40B4-BE49-F238E27FC236}">
                <a16:creationId xmlns:a16="http://schemas.microsoft.com/office/drawing/2014/main" id="{21DEFC49-2738-7BAB-7646-45AACDDC8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8" y="1448780"/>
            <a:ext cx="21584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+mj-lt"/>
              </a:rPr>
              <a:t>Average link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8" name="TextBox 123">
            <a:extLst>
              <a:ext uri="{FF2B5EF4-FFF2-40B4-BE49-F238E27FC236}">
                <a16:creationId xmlns:a16="http://schemas.microsoft.com/office/drawing/2014/main" id="{C6C71C1B-0B52-F34C-756A-49D98AD5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191" y="1448780"/>
            <a:ext cx="10058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+mj-lt"/>
              </a:rPr>
              <a:t>Ward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6" name="TextBox 123">
            <a:extLst>
              <a:ext uri="{FF2B5EF4-FFF2-40B4-BE49-F238E27FC236}">
                <a16:creationId xmlns:a16="http://schemas.microsoft.com/office/drawing/2014/main" id="{96844FD5-49D0-A33C-E3EA-6DDDAC18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35" y="1448780"/>
            <a:ext cx="20409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+mj-lt"/>
              </a:rPr>
              <a:t>All pairwise</a:t>
            </a:r>
            <a:endParaRPr lang="en-US" sz="2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7" name="TextBox 123">
            <a:extLst>
              <a:ext uri="{FF2B5EF4-FFF2-40B4-BE49-F238E27FC236}">
                <a16:creationId xmlns:a16="http://schemas.microsoft.com/office/drawing/2014/main" id="{B759C962-CD07-B130-9B1C-565AED3F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908" y="5894112"/>
            <a:ext cx="1285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3304951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CCC8B-DA4F-FF4E-1423-D5B1142A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black text&#10;&#10;AI-generated content may be incorrect.">
            <a:extLst>
              <a:ext uri="{FF2B5EF4-FFF2-40B4-BE49-F238E27FC236}">
                <a16:creationId xmlns:a16="http://schemas.microsoft.com/office/drawing/2014/main" id="{C0BE2C0C-DE8A-C2E6-BCA3-2F47C968E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735905"/>
            <a:ext cx="8872025" cy="33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7B18A25-BCA4-72A1-FBA6-4D2F9DA9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35650"/>
            <a:ext cx="900169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Cut-based methods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2344FF-E4F9-E132-D2BE-95C95CB2D07B}"/>
              </a:ext>
            </a:extLst>
          </p:cNvPr>
          <p:cNvSpPr/>
          <p:nvPr/>
        </p:nvSpPr>
        <p:spPr bwMode="auto">
          <a:xfrm>
            <a:off x="7869324" y="3933055"/>
            <a:ext cx="828092" cy="1189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25783A-95F4-562A-04A5-B216031DE25F}"/>
              </a:ext>
            </a:extLst>
          </p:cNvPr>
          <p:cNvSpPr/>
          <p:nvPr/>
        </p:nvSpPr>
        <p:spPr bwMode="auto">
          <a:xfrm>
            <a:off x="272480" y="3897052"/>
            <a:ext cx="2412268" cy="11890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81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DFBFF-4B51-330D-BB8C-4F121C31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D446E0-851E-E902-66A9-551E93ED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0" t="6143" r="3330" b="1937"/>
          <a:stretch>
            <a:fillRect/>
          </a:stretch>
        </p:blipFill>
        <p:spPr>
          <a:xfrm>
            <a:off x="704528" y="2972510"/>
            <a:ext cx="369411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1D60BA6-35BA-8327-0975-D94B99C1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158935"/>
            <a:ext cx="9001696" cy="10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Balance not always good</a:t>
            </a:r>
          </a:p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800" dirty="0">
                <a:cs typeface="Arial" panose="020B0604020202020204" pitchFamily="34" charset="0"/>
              </a:rPr>
              <a:t>Twitter users based on interaction</a:t>
            </a:r>
          </a:p>
        </p:txBody>
      </p:sp>
      <p:sp>
        <p:nvSpPr>
          <p:cNvPr id="3" name="TextBox 123">
            <a:extLst>
              <a:ext uri="{FF2B5EF4-FFF2-40B4-BE49-F238E27FC236}">
                <a16:creationId xmlns:a16="http://schemas.microsoft.com/office/drawing/2014/main" id="{6FB5C3EA-618E-77C6-5F1B-2F01BBBA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851" y="2420888"/>
            <a:ext cx="28360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+mj-lt"/>
              </a:rPr>
              <a:t>Country clusters</a:t>
            </a:r>
            <a:endParaRPr lang="en-US" sz="2600" dirty="0">
              <a:latin typeface="+mj-lt"/>
            </a:endParaRP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7A9C6AAF-62DF-2EFD-CA32-C47FA3F4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012" y="2420888"/>
            <a:ext cx="38956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+mj-lt"/>
              </a:rPr>
              <a:t>More balanced clusters</a:t>
            </a:r>
            <a:endParaRPr lang="en-US" sz="2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DC1E2-5B8A-2BB4-E618-16090BD19D7D}"/>
              </a:ext>
            </a:extLst>
          </p:cNvPr>
          <p:cNvSpPr txBox="1"/>
          <p:nvPr/>
        </p:nvSpPr>
        <p:spPr>
          <a:xfrm>
            <a:off x="848544" y="1399709"/>
            <a:ext cx="763284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Fatemi, Sieranoja, Laitinen, Fränti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Detecting connectivity patterns in Nordic Twittersphere by cluster analysis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SN Computer Science, 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80F14-9AF5-F45C-3A8F-0D8075D5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82" r="3184" b="3185"/>
          <a:stretch>
            <a:fillRect/>
          </a:stretch>
        </p:blipFill>
        <p:spPr>
          <a:xfrm>
            <a:off x="5220262" y="2978265"/>
            <a:ext cx="3672000" cy="354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867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9B7A9-6A15-1B96-6C4F-DBAC809E6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98">
            <a:extLst>
              <a:ext uri="{FF2B5EF4-FFF2-40B4-BE49-F238E27FC236}">
                <a16:creationId xmlns:a16="http://schemas.microsoft.com/office/drawing/2014/main" id="{FC3C438A-D3C8-043F-82A3-CBFB806E5E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85799" y="3544381"/>
            <a:ext cx="358577" cy="332780"/>
          </a:xfrm>
          <a:prstGeom prst="line">
            <a:avLst/>
          </a:prstGeom>
          <a:noFill/>
          <a:ln w="635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964BB91-2DC5-3FD0-0C73-5E6CF9EB5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02" y="260648"/>
            <a:ext cx="9356527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575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You can control it!</a:t>
            </a:r>
          </a:p>
        </p:txBody>
      </p:sp>
      <p:sp>
        <p:nvSpPr>
          <p:cNvPr id="37" name="TextBox 123">
            <a:extLst>
              <a:ext uri="{FF2B5EF4-FFF2-40B4-BE49-F238E27FC236}">
                <a16:creationId xmlns:a16="http://schemas.microsoft.com/office/drawing/2014/main" id="{579331FF-B278-1412-2587-6946AB37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54" y="2564904"/>
            <a:ext cx="164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</a:t>
            </a:r>
          </a:p>
        </p:txBody>
      </p:sp>
      <p:sp>
        <p:nvSpPr>
          <p:cNvPr id="38" name="Oval 94">
            <a:extLst>
              <a:ext uri="{FF2B5EF4-FFF2-40B4-BE49-F238E27FC236}">
                <a16:creationId xmlns:a16="http://schemas.microsoft.com/office/drawing/2014/main" id="{202A8AEE-DEA7-A701-C84C-A16C1DE157FB}"/>
              </a:ext>
            </a:extLst>
          </p:cNvPr>
          <p:cNvSpPr/>
          <p:nvPr/>
        </p:nvSpPr>
        <p:spPr>
          <a:xfrm>
            <a:off x="1832693" y="4101592"/>
            <a:ext cx="217984" cy="2218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39" name="Oval 95">
            <a:extLst>
              <a:ext uri="{FF2B5EF4-FFF2-40B4-BE49-F238E27FC236}">
                <a16:creationId xmlns:a16="http://schemas.microsoft.com/office/drawing/2014/main" id="{6ACF39C0-43C5-A0F6-0F91-1F5C14F17ED9}"/>
              </a:ext>
            </a:extLst>
          </p:cNvPr>
          <p:cNvSpPr/>
          <p:nvPr/>
        </p:nvSpPr>
        <p:spPr>
          <a:xfrm>
            <a:off x="1613421" y="3129050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0" name="Oval 96">
            <a:extLst>
              <a:ext uri="{FF2B5EF4-FFF2-40B4-BE49-F238E27FC236}">
                <a16:creationId xmlns:a16="http://schemas.microsoft.com/office/drawing/2014/main" id="{85C89FD9-E6F2-3E81-3D8A-0901E2DA7D1D}"/>
              </a:ext>
            </a:extLst>
          </p:cNvPr>
          <p:cNvSpPr/>
          <p:nvPr/>
        </p:nvSpPr>
        <p:spPr>
          <a:xfrm>
            <a:off x="1176164" y="3442483"/>
            <a:ext cx="21927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1" name="Oval 97">
            <a:extLst>
              <a:ext uri="{FF2B5EF4-FFF2-40B4-BE49-F238E27FC236}">
                <a16:creationId xmlns:a16="http://schemas.microsoft.com/office/drawing/2014/main" id="{1BE3EA9F-F76F-D55E-9B8E-4A02BAAC0795}"/>
              </a:ext>
            </a:extLst>
          </p:cNvPr>
          <p:cNvSpPr/>
          <p:nvPr/>
        </p:nvSpPr>
        <p:spPr>
          <a:xfrm>
            <a:off x="1285799" y="4149317"/>
            <a:ext cx="217984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BF44C73-C748-D3B3-3B50-FF5CC38EF598}"/>
              </a:ext>
            </a:extLst>
          </p:cNvPr>
          <p:cNvSpPr/>
          <p:nvPr/>
        </p:nvSpPr>
        <p:spPr>
          <a:xfrm>
            <a:off x="2268662" y="3570176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3" name="Oval 95">
            <a:extLst>
              <a:ext uri="{FF2B5EF4-FFF2-40B4-BE49-F238E27FC236}">
                <a16:creationId xmlns:a16="http://schemas.microsoft.com/office/drawing/2014/main" id="{65ADC7AD-A60E-B27B-1221-97361D6F69F1}"/>
              </a:ext>
            </a:extLst>
          </p:cNvPr>
          <p:cNvSpPr/>
          <p:nvPr/>
        </p:nvSpPr>
        <p:spPr>
          <a:xfrm>
            <a:off x="2502124" y="4056449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4" name="Oval 96">
            <a:extLst>
              <a:ext uri="{FF2B5EF4-FFF2-40B4-BE49-F238E27FC236}">
                <a16:creationId xmlns:a16="http://schemas.microsoft.com/office/drawing/2014/main" id="{7FC521CE-C3DD-7EF7-A93D-7176DF34FFB0}"/>
              </a:ext>
            </a:extLst>
          </p:cNvPr>
          <p:cNvSpPr/>
          <p:nvPr/>
        </p:nvSpPr>
        <p:spPr>
          <a:xfrm>
            <a:off x="2191271" y="4578834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5" name="Oval 98">
            <a:extLst>
              <a:ext uri="{FF2B5EF4-FFF2-40B4-BE49-F238E27FC236}">
                <a16:creationId xmlns:a16="http://schemas.microsoft.com/office/drawing/2014/main" id="{E55872E5-7FDD-EE40-98CE-03B54BFF3DA6}"/>
              </a:ext>
            </a:extLst>
          </p:cNvPr>
          <p:cNvSpPr/>
          <p:nvPr/>
        </p:nvSpPr>
        <p:spPr>
          <a:xfrm>
            <a:off x="2191271" y="3019414"/>
            <a:ext cx="219273" cy="220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46" name="Oval 95">
            <a:extLst>
              <a:ext uri="{FF2B5EF4-FFF2-40B4-BE49-F238E27FC236}">
                <a16:creationId xmlns:a16="http://schemas.microsoft.com/office/drawing/2014/main" id="{6EB01420-BDB3-3155-F107-4F4C4DD2046E}"/>
              </a:ext>
            </a:extLst>
          </p:cNvPr>
          <p:cNvSpPr/>
          <p:nvPr/>
        </p:nvSpPr>
        <p:spPr>
          <a:xfrm>
            <a:off x="848544" y="3850074"/>
            <a:ext cx="217983" cy="219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47" name="Oval 95">
            <a:extLst>
              <a:ext uri="{FF2B5EF4-FFF2-40B4-BE49-F238E27FC236}">
                <a16:creationId xmlns:a16="http://schemas.microsoft.com/office/drawing/2014/main" id="{8ECD9ED4-6290-CD04-2721-F65C85EB4ACD}"/>
              </a:ext>
            </a:extLst>
          </p:cNvPr>
          <p:cNvSpPr/>
          <p:nvPr/>
        </p:nvSpPr>
        <p:spPr>
          <a:xfrm>
            <a:off x="1467669" y="4684601"/>
            <a:ext cx="219273" cy="220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latin typeface="+mj-lt"/>
            </a:endParaRPr>
          </a:p>
        </p:txBody>
      </p:sp>
      <p:sp>
        <p:nvSpPr>
          <p:cNvPr id="57" name="TextBox 123">
            <a:extLst>
              <a:ext uri="{FF2B5EF4-FFF2-40B4-BE49-F238E27FC236}">
                <a16:creationId xmlns:a16="http://schemas.microsoft.com/office/drawing/2014/main" id="{5265D8F1-F0B0-6471-6639-69479FD5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777" y="2575355"/>
            <a:ext cx="1794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distances</a:t>
            </a:r>
          </a:p>
        </p:txBody>
      </p:sp>
      <p:sp>
        <p:nvSpPr>
          <p:cNvPr id="102" name="Oval 95">
            <a:extLst>
              <a:ext uri="{FF2B5EF4-FFF2-40B4-BE49-F238E27FC236}">
                <a16:creationId xmlns:a16="http://schemas.microsoft.com/office/drawing/2014/main" id="{2A7C49D4-E09E-1A16-31E5-040CB3063E1D}"/>
              </a:ext>
            </a:extLst>
          </p:cNvPr>
          <p:cNvSpPr>
            <a:spLocks noChangeAspect="1"/>
          </p:cNvSpPr>
          <p:nvPr/>
        </p:nvSpPr>
        <p:spPr>
          <a:xfrm>
            <a:off x="1605923" y="3764989"/>
            <a:ext cx="365625" cy="3656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fi-FI" sz="138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3" name="TextBox 123">
            <a:extLst>
              <a:ext uri="{FF2B5EF4-FFF2-40B4-BE49-F238E27FC236}">
                <a16:creationId xmlns:a16="http://schemas.microsoft.com/office/drawing/2014/main" id="{9B36EB47-4C5A-A183-2E3B-09CF9CBB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72" y="4672734"/>
            <a:ext cx="64953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" name="TextBox 123">
            <a:extLst>
              <a:ext uri="{FF2B5EF4-FFF2-40B4-BE49-F238E27FC236}">
                <a16:creationId xmlns:a16="http://schemas.microsoft.com/office/drawing/2014/main" id="{46F81FC5-8C18-A3FC-B9C0-E5AB2939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505" y="4689140"/>
            <a:ext cx="649537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A886814B-38F0-A35C-D839-5CDAD9D5D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880" y="2142146"/>
            <a:ext cx="26548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 = SSW/N</a:t>
            </a:r>
          </a:p>
        </p:txBody>
      </p:sp>
      <p:sp>
        <p:nvSpPr>
          <p:cNvPr id="4" name="TextBox 123">
            <a:extLst>
              <a:ext uri="{FF2B5EF4-FFF2-40B4-BE49-F238E27FC236}">
                <a16:creationId xmlns:a16="http://schemas.microsoft.com/office/drawing/2014/main" id="{E4896EC6-7DCE-45D8-7349-1DE9081E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150209"/>
            <a:ext cx="2653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 = N*MSE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B9CB9-30C7-55B4-8984-C910BF69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64" y="3032956"/>
            <a:ext cx="1871634" cy="188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3BE42-86A7-B4A3-5A6E-E2C30835B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84" y="3032956"/>
            <a:ext cx="1871634" cy="1883827"/>
          </a:xfrm>
          <a:prstGeom prst="rect">
            <a:avLst/>
          </a:prstGeom>
        </p:spPr>
      </p:pic>
      <p:sp>
        <p:nvSpPr>
          <p:cNvPr id="29" name="TextBox 123">
            <a:extLst>
              <a:ext uri="{FF2B5EF4-FFF2-40B4-BE49-F238E27FC236}">
                <a16:creationId xmlns:a16="http://schemas.microsoft.com/office/drawing/2014/main" id="{C46B24F3-D024-DC02-5901-1A7B3735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7" y="2569172"/>
            <a:ext cx="1794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</a:rPr>
              <a:t>N</a:t>
            </a:r>
            <a:r>
              <a:rPr lang="en-US" sz="2400" dirty="0">
                <a:latin typeface="+mj-lt"/>
                <a:ea typeface="Tahoma" panose="020B0604030504040204" pitchFamily="34" charset="0"/>
              </a:rPr>
              <a:t> distances</a:t>
            </a:r>
          </a:p>
        </p:txBody>
      </p:sp>
      <p:sp>
        <p:nvSpPr>
          <p:cNvPr id="30" name="TextBox 123">
            <a:extLst>
              <a:ext uri="{FF2B5EF4-FFF2-40B4-BE49-F238E27FC236}">
                <a16:creationId xmlns:a16="http://schemas.microsoft.com/office/drawing/2014/main" id="{C3EBEE45-8269-CB5B-6CE1-FB528431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03" y="2154477"/>
            <a:ext cx="954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+mj-lt"/>
                <a:ea typeface="Tahoma" panose="020B0604030504040204" pitchFamily="34" charset="0"/>
              </a:rPr>
              <a:t>SSE</a:t>
            </a:r>
          </a:p>
        </p:txBody>
      </p:sp>
      <p:sp>
        <p:nvSpPr>
          <p:cNvPr id="31" name="Line 98">
            <a:extLst>
              <a:ext uri="{FF2B5EF4-FFF2-40B4-BE49-F238E27FC236}">
                <a16:creationId xmlns:a16="http://schemas.microsoft.com/office/drawing/2014/main" id="{C10236FA-E68B-F421-FB3C-2166889B2C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4508" y="6417332"/>
            <a:ext cx="8424935" cy="0"/>
          </a:xfrm>
          <a:prstGeom prst="line">
            <a:avLst/>
          </a:prstGeom>
          <a:noFill/>
          <a:ln w="44450">
            <a:solidFill>
              <a:schemeClr val="bg1">
                <a:lumMod val="50000"/>
              </a:schemeClr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 algn="r" rtl="1"/>
            <a:endParaRPr lang="fi-FI" sz="1381" dirty="0">
              <a:latin typeface="+mj-lt"/>
            </a:endParaRPr>
          </a:p>
        </p:txBody>
      </p:sp>
      <p:sp>
        <p:nvSpPr>
          <p:cNvPr id="33" name="TextBox 123">
            <a:extLst>
              <a:ext uri="{FF2B5EF4-FFF2-40B4-BE49-F238E27FC236}">
                <a16:creationId xmlns:a16="http://schemas.microsoft.com/office/drawing/2014/main" id="{81953281-A93C-9360-F9C4-3488ECA27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158" y="5894112"/>
            <a:ext cx="1285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</a:rPr>
              <a:t>normal</a:t>
            </a:r>
          </a:p>
        </p:txBody>
      </p:sp>
      <p:sp>
        <p:nvSpPr>
          <p:cNvPr id="34" name="TextBox 123">
            <a:extLst>
              <a:ext uri="{FF2B5EF4-FFF2-40B4-BE49-F238E27FC236}">
                <a16:creationId xmlns:a16="http://schemas.microsoft.com/office/drawing/2014/main" id="{A0ACF577-E73A-2AA4-D167-3E9CB13E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394" y="4653136"/>
            <a:ext cx="64953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5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123">
            <a:extLst>
              <a:ext uri="{FF2B5EF4-FFF2-40B4-BE49-F238E27FC236}">
                <a16:creationId xmlns:a16="http://schemas.microsoft.com/office/drawing/2014/main" id="{994CC15C-6398-8E6A-CFCB-EF9098815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64" y="5913276"/>
            <a:ext cx="1285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</a:rPr>
              <a:t>normal</a:t>
            </a:r>
          </a:p>
        </p:txBody>
      </p:sp>
      <p:sp>
        <p:nvSpPr>
          <p:cNvPr id="8" name="TextBox 123">
            <a:extLst>
              <a:ext uri="{FF2B5EF4-FFF2-40B4-BE49-F238E27FC236}">
                <a16:creationId xmlns:a16="http://schemas.microsoft.com/office/drawing/2014/main" id="{E22941EF-79D0-C0D3-E5FB-1F7599AB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479" y="5877272"/>
            <a:ext cx="1285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  <a:ea typeface="Tahoma" panose="020B060403050404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68187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C0362-F138-7EAD-E0AA-20D52B435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BD839B-3994-8561-EB08-0016E945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K-means</a:t>
            </a:r>
          </a:p>
        </p:txBody>
      </p:sp>
    </p:spTree>
    <p:extLst>
      <p:ext uri="{BB962C8B-B14F-4D97-AF65-F5344CB8AC3E}">
        <p14:creationId xmlns:p14="http://schemas.microsoft.com/office/powerpoint/2010/main" val="1126242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88A4F-197D-AF8E-4DDE-7F496048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3DB3D91D-67D4-C048-217E-927492A4F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079944"/>
            <a:ext cx="9669524" cy="558941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442A333-0286-51D1-2F62-8E61C35CD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35650"/>
            <a:ext cx="900169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Algorithm categorization</a:t>
            </a:r>
          </a:p>
        </p:txBody>
      </p:sp>
    </p:spTree>
    <p:extLst>
      <p:ext uri="{BB962C8B-B14F-4D97-AF65-F5344CB8AC3E}">
        <p14:creationId xmlns:p14="http://schemas.microsoft.com/office/powerpoint/2010/main" val="75888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C619C-887D-4CB3-D68D-EB114550E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80207E2-C1BC-94E4-87C6-43FA0D9B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BKM:</a:t>
            </a:r>
          </a:p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Balanced k-means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FF5CA-63D9-46B4-0689-D3087ADBF766}"/>
              </a:ext>
            </a:extLst>
          </p:cNvPr>
          <p:cNvSpPr txBox="1"/>
          <p:nvPr/>
        </p:nvSpPr>
        <p:spPr>
          <a:xfrm>
            <a:off x="1352600" y="5541039"/>
            <a:ext cx="777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M.I. Malinen and P. Fränti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Balanced K-means for clustering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Lecture Notes in Computer Science </a:t>
            </a:r>
            <a:r>
              <a:rPr lang="en-US" sz="2400" dirty="0">
                <a:solidFill>
                  <a:srgbClr val="0000FF"/>
                </a:solidFill>
              </a:rPr>
              <a:t>(LNCS), 2014</a:t>
            </a:r>
          </a:p>
        </p:txBody>
      </p:sp>
    </p:spTree>
    <p:extLst>
      <p:ext uri="{BB962C8B-B14F-4D97-AF65-F5344CB8AC3E}">
        <p14:creationId xmlns:p14="http://schemas.microsoft.com/office/powerpoint/2010/main" val="3746886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luster of dots&#10;&#10;AI-generated content may be incorrect.">
            <a:extLst>
              <a:ext uri="{FF2B5EF4-FFF2-40B4-BE49-F238E27FC236}">
                <a16:creationId xmlns:a16="http://schemas.microsoft.com/office/drawing/2014/main" id="{E01D9CD4-23A0-2164-4DC5-A7A4F797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19" y="1196752"/>
            <a:ext cx="6452721" cy="522267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C94473F-5E6D-EF26-E006-0B69A979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35650"/>
            <a:ext cx="900169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Predefined cluster slots</a:t>
            </a: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B3A78349-BB9C-EEBA-38CB-40B76FE9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784" y="1825660"/>
            <a:ext cx="16626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</a:rPr>
              <a:t>Centroid</a:t>
            </a:r>
          </a:p>
        </p:txBody>
      </p:sp>
      <p:sp>
        <p:nvSpPr>
          <p:cNvPr id="5" name="TextBox 123">
            <a:extLst>
              <a:ext uri="{FF2B5EF4-FFF2-40B4-BE49-F238E27FC236}">
                <a16:creationId xmlns:a16="http://schemas.microsoft.com/office/drawing/2014/main" id="{7FC86826-600B-E4AA-025E-C2BB6095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135" y="1412776"/>
            <a:ext cx="236314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</a:rPr>
              <a:t>Cluster slots</a:t>
            </a:r>
          </a:p>
        </p:txBody>
      </p:sp>
      <p:sp>
        <p:nvSpPr>
          <p:cNvPr id="6" name="TextBox 123">
            <a:extLst>
              <a:ext uri="{FF2B5EF4-FFF2-40B4-BE49-F238E27FC236}">
                <a16:creationId xmlns:a16="http://schemas.microsoft.com/office/drawing/2014/main" id="{78F551DD-370D-E6C1-BD58-E9011DD6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1" y="4777988"/>
            <a:ext cx="275165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</a:rPr>
              <a:t>Voronoi border</a:t>
            </a:r>
          </a:p>
        </p:txBody>
      </p:sp>
      <p:sp>
        <p:nvSpPr>
          <p:cNvPr id="7" name="TextBox 123">
            <a:extLst>
              <a:ext uri="{FF2B5EF4-FFF2-40B4-BE49-F238E27FC236}">
                <a16:creationId xmlns:a16="http://schemas.microsoft.com/office/drawing/2014/main" id="{EE2009A7-6C84-2D92-DED7-768D437C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9084" y="5750096"/>
            <a:ext cx="214353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</a:rPr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415089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luster&#10;&#10;AI-generated content may be incorrect.">
            <a:extLst>
              <a:ext uri="{FF2B5EF4-FFF2-40B4-BE49-F238E27FC236}">
                <a16:creationId xmlns:a16="http://schemas.microsoft.com/office/drawing/2014/main" id="{181FB23E-8D27-E380-5FFE-9981AFEAD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556792"/>
            <a:ext cx="9118716" cy="442849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7F9C943-BBB1-829D-196B-1386B39B2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92" y="199646"/>
            <a:ext cx="9129711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Clustering as assignment problem</a:t>
            </a:r>
          </a:p>
        </p:txBody>
      </p:sp>
      <p:sp>
        <p:nvSpPr>
          <p:cNvPr id="2" name="TextBox 123">
            <a:extLst>
              <a:ext uri="{FF2B5EF4-FFF2-40B4-BE49-F238E27FC236}">
                <a16:creationId xmlns:a16="http://schemas.microsoft.com/office/drawing/2014/main" id="{B85DCF42-0D99-7162-B5F8-37FA3918B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4" y="2689756"/>
            <a:ext cx="24833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</a:rPr>
              <a:t>Cluster slots:</a:t>
            </a:r>
          </a:p>
        </p:txBody>
      </p:sp>
      <p:sp>
        <p:nvSpPr>
          <p:cNvPr id="5" name="TextBox 123">
            <a:extLst>
              <a:ext uri="{FF2B5EF4-FFF2-40B4-BE49-F238E27FC236}">
                <a16:creationId xmlns:a16="http://schemas.microsoft.com/office/drawing/2014/main" id="{B84ED8B6-1402-8CCE-7FF2-732F7DE5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2" y="5049180"/>
            <a:ext cx="226376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Tahoma" panose="020B0604030504040204" pitchFamily="34" charset="0"/>
              </a:rPr>
              <a:t>Data points:</a:t>
            </a:r>
          </a:p>
        </p:txBody>
      </p:sp>
    </p:spTree>
    <p:extLst>
      <p:ext uri="{BB962C8B-B14F-4D97-AF65-F5344CB8AC3E}">
        <p14:creationId xmlns:p14="http://schemas.microsoft.com/office/powerpoint/2010/main" val="325812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17A51B-360B-7712-9C14-1A384065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3"/>
          <a:stretch/>
        </p:blipFill>
        <p:spPr>
          <a:xfrm>
            <a:off x="1316596" y="1448780"/>
            <a:ext cx="7080634" cy="518457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2778F21-7E29-3568-EAF1-AC84ECC29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32" y="101740"/>
            <a:ext cx="8316924" cy="105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Balanced k-means:</a:t>
            </a:r>
          </a:p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b="1" dirty="0">
                <a:cs typeface="Arial" panose="020B0604020202020204" pitchFamily="34" charset="0"/>
              </a:rPr>
              <a:t>Hungarian for assignments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B7D0D-298F-5FF3-2C31-0D354FCCC958}"/>
              </a:ext>
            </a:extLst>
          </p:cNvPr>
          <p:cNvSpPr/>
          <p:nvPr/>
        </p:nvSpPr>
        <p:spPr bwMode="auto">
          <a:xfrm>
            <a:off x="3080793" y="4077072"/>
            <a:ext cx="3888431" cy="684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7325" marR="0" indent="-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3FA2D-9260-60C3-17FE-F2085F7397F5}"/>
              </a:ext>
            </a:extLst>
          </p:cNvPr>
          <p:cNvSpPr/>
          <p:nvPr/>
        </p:nvSpPr>
        <p:spPr bwMode="auto">
          <a:xfrm>
            <a:off x="3116796" y="5085184"/>
            <a:ext cx="5004556" cy="403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7325" marR="0" indent="-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2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objects with blue dots&#10;&#10;AI-generated content may be incorrect.">
            <a:extLst>
              <a:ext uri="{FF2B5EF4-FFF2-40B4-BE49-F238E27FC236}">
                <a16:creationId xmlns:a16="http://schemas.microsoft.com/office/drawing/2014/main" id="{343241B7-FFD7-7B1A-BC3B-FDE0312F4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6" y="727854"/>
            <a:ext cx="6102678" cy="585709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B9AD9C1-D9CA-BFFC-F93F-059B65A7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Differences of balance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BC2C28-5F80-25B3-DA22-5F44AEE0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47" y="1895577"/>
            <a:ext cx="78386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5000" dirty="0">
                <a:cs typeface="Arial" panose="020B0604020202020204" pitchFamily="34" charset="0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381072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6B8BB0-8D48-E7C3-D09B-82275CA2D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87EC437D-9ED5-0309-E1B4-9F9F526A54C9}"/>
                  </a:ext>
                </a:extLst>
              </p:cNvPr>
              <p:cNvSpPr txBox="1"/>
              <p:nvPr/>
            </p:nvSpPr>
            <p:spPr bwMode="auto">
              <a:xfrm>
                <a:off x="4078863" y="2433082"/>
                <a:ext cx="173823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fi-FI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Times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87EC437D-9ED5-0309-E1B4-9F9F526A5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863" y="2433082"/>
                <a:ext cx="173823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3487ADD3-60FA-6DA2-4662-4D6878CB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439" y="4231194"/>
            <a:ext cx="5102359" cy="4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>
                <a:cs typeface="Arial" panose="020B0604020202020204" pitchFamily="34" charset="0"/>
              </a:rPr>
              <a:t>… polynomial time but </a:t>
            </a:r>
            <a:r>
              <a:rPr lang="en-GB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slow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DD5EC-9273-CF32-5EE3-04F699B9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252" y="4460167"/>
            <a:ext cx="79254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FC69-40D0-A401-37A8-95AF28AB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156321E-C229-85C5-5F68-9270EF1CB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BKM+:</a:t>
            </a:r>
          </a:p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en-US" altLang="en-US" sz="4600" b="1" dirty="0">
                <a:latin typeface="Tahoma" panose="020B0604030504040204" pitchFamily="34" charset="0"/>
              </a:rPr>
              <a:t>Balanced k-means revisited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A6157-BACF-086A-0A94-84FDC4E77D1F}"/>
              </a:ext>
            </a:extLst>
          </p:cNvPr>
          <p:cNvSpPr txBox="1"/>
          <p:nvPr/>
        </p:nvSpPr>
        <p:spPr>
          <a:xfrm>
            <a:off x="2180692" y="5253007"/>
            <a:ext cx="6257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R. de Maeyer, S. Sieranoja, P. Fränti Balanced k-means revisited</a:t>
            </a:r>
          </a:p>
          <a:p>
            <a:r>
              <a:rPr lang="en-US" sz="2400" i="1" dirty="0">
                <a:solidFill>
                  <a:srgbClr val="0000FF"/>
                </a:solidFill>
              </a:rPr>
              <a:t>Applied Computing and Intelligence</a:t>
            </a:r>
            <a:r>
              <a:rPr lang="en-US" sz="2400" dirty="0">
                <a:solidFill>
                  <a:srgbClr val="0000FF"/>
                </a:solidFill>
              </a:rPr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3565785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1B63C4-AABD-18E8-E781-D06C0DBA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6663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SSE and balance</a:t>
            </a:r>
          </a:p>
        </p:txBody>
      </p:sp>
      <p:pic>
        <p:nvPicPr>
          <p:cNvPr id="3" name="Picture 2" descr="A graph with a dotted line and a dotted line&#10;&#10;AI-generated content may be incorrect.">
            <a:extLst>
              <a:ext uri="{FF2B5EF4-FFF2-40B4-BE49-F238E27FC236}">
                <a16:creationId xmlns:a16="http://schemas.microsoft.com/office/drawing/2014/main" id="{04D48783-0511-E646-B47B-DF456EDF3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0"/>
          <a:stretch/>
        </p:blipFill>
        <p:spPr>
          <a:xfrm>
            <a:off x="1412248" y="1124744"/>
            <a:ext cx="786192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graph with a dotted line and a dotted line&#10;&#10;AI-generated content may be incorrect.">
            <a:extLst>
              <a:ext uri="{FF2B5EF4-FFF2-40B4-BE49-F238E27FC236}">
                <a16:creationId xmlns:a16="http://schemas.microsoft.com/office/drawing/2014/main" id="{CC052E05-518C-19B3-3525-AD5DAAC83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8"/>
          <a:stretch/>
        </p:blipFill>
        <p:spPr>
          <a:xfrm>
            <a:off x="3169956" y="4030103"/>
            <a:ext cx="371055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16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13528-8183-376E-6DBF-0740C3B3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math symbols&#10;&#10;AI-generated content may be incorrect.">
            <a:extLst>
              <a:ext uri="{FF2B5EF4-FFF2-40B4-BE49-F238E27FC236}">
                <a16:creationId xmlns:a16="http://schemas.microsoft.com/office/drawing/2014/main" id="{19FF30E9-2105-4904-45BD-DEFE3752F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48" y="2330778"/>
            <a:ext cx="3977142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0FE20-6517-299D-81FA-111AEAA50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4437260"/>
            <a:ext cx="5312864" cy="13320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A5D45A7-C5FA-17E2-F741-1203B3B6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Balanced-driven optimization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7E5D56-93AF-4A72-12A5-AC3C6967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4" y="1844824"/>
            <a:ext cx="29879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3200" b="1" dirty="0">
                <a:latin typeface="Tahoma" panose="020B0604030504040204" pitchFamily="34" charset="0"/>
                <a:cs typeface="+mn-cs"/>
              </a:rPr>
              <a:t>One objective: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01699-FB5B-DC02-5B76-CA197491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79" y="3980673"/>
            <a:ext cx="32476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3200" b="1" dirty="0">
                <a:latin typeface="Tahoma" panose="020B0604030504040204" pitchFamily="34" charset="0"/>
                <a:cs typeface="+mn-cs"/>
              </a:rPr>
              <a:t>Two objectives:</a:t>
            </a:r>
          </a:p>
        </p:txBody>
      </p:sp>
    </p:spTree>
    <p:extLst>
      <p:ext uri="{BB962C8B-B14F-4D97-AF65-F5344CB8AC3E}">
        <p14:creationId xmlns:p14="http://schemas.microsoft.com/office/powerpoint/2010/main" val="2167819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FAF59-616F-5FAE-850E-D57003D1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EC45D18-0422-6D63-6BE1-63DF16B8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49388"/>
            <a:ext cx="3348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963" indent="-334963" defTabSz="457200" eaLnBrk="1" hangingPunct="1">
              <a:buFontTx/>
              <a:buNone/>
            </a:pP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Input </a:t>
            </a:r>
            <a:r>
              <a:rPr lang="en-US" altLang="en-US" i="1" dirty="0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dirty="0">
                <a:latin typeface="Tahoma" panose="020B0604030504040204" pitchFamily="34" charset="0"/>
                <a:cs typeface="Tahoma" panose="020B0604030504040204" pitchFamily="34" charset="0"/>
              </a:rPr>
              <a:t> points: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19F462-1657-3DA9-386E-1B39D2F8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060575"/>
            <a:ext cx="2584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b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X={</a:t>
            </a:r>
            <a:r>
              <a:rPr lang="en-US" altLang="en-US" sz="2400" b="0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2400" b="0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altLang="en-US" sz="2400" b="0" i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2400" b="0" baseline="-25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…, </a:t>
            </a:r>
            <a:r>
              <a:rPr lang="en-US" altLang="en-US" sz="2400" b="0" i="1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2400" b="0" i="1" baseline="-250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AB500C-DEC7-0CF2-251B-BA9F80CA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70338"/>
            <a:ext cx="2439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C={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…, 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2400" b="0" i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4F24BBF-A6A3-6EDB-4207-0CB9659D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478213"/>
            <a:ext cx="25955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P={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…, 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2400" b="0" i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6" name="Object 43">
            <a:extLst>
              <a:ext uri="{FF2B5EF4-FFF2-40B4-BE49-F238E27FC236}">
                <a16:creationId xmlns:a16="http://schemas.microsoft.com/office/drawing/2014/main" id="{507A430C-EE2C-9EEB-FFA3-5658C3B1D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5373688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17415" name="Object 43">
                        <a:extLst>
                          <a:ext uri="{FF2B5EF4-FFF2-40B4-BE49-F238E27FC236}">
                            <a16:creationId xmlns:a16="http://schemas.microsoft.com/office/drawing/2014/main" id="{30504624-B926-8275-F556-C9DCAB3EA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373688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5">
            <a:extLst>
              <a:ext uri="{FF2B5EF4-FFF2-40B4-BE49-F238E27FC236}">
                <a16:creationId xmlns:a16="http://schemas.microsoft.com/office/drawing/2014/main" id="{D6836221-DE24-5739-0F7C-757D6094F877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3609975"/>
            <a:ext cx="915988" cy="863600"/>
            <a:chOff x="4413" y="1933"/>
            <a:chExt cx="577" cy="544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49278C8E-7030-7405-B636-8B8EB114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33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51">
              <a:extLst>
                <a:ext uri="{FF2B5EF4-FFF2-40B4-BE49-F238E27FC236}">
                  <a16:creationId xmlns:a16="http://schemas.microsoft.com/office/drawing/2014/main" id="{85664074-B78D-01D2-553A-08043A060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979"/>
              <a:ext cx="476" cy="453"/>
              <a:chOff x="4468" y="1979"/>
              <a:chExt cx="476" cy="453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BA5B1FBF-3E2F-5B34-85EF-8BD0DA052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97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Oval 45">
                <a:extLst>
                  <a:ext uri="{FF2B5EF4-FFF2-40B4-BE49-F238E27FC236}">
                    <a16:creationId xmlns:a16="http://schemas.microsoft.com/office/drawing/2014/main" id="{1DAF49B7-295B-A0F8-BFA2-279B20433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09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Oval 46">
                <a:extLst>
                  <a:ext uri="{FF2B5EF4-FFF2-40B4-BE49-F238E27FC236}">
                    <a16:creationId xmlns:a16="http://schemas.microsoft.com/office/drawing/2014/main" id="{EDDDBBA5-E8CD-DB75-37CF-B40825562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06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47">
                <a:extLst>
                  <a:ext uri="{FF2B5EF4-FFF2-40B4-BE49-F238E27FC236}">
                    <a16:creationId xmlns:a16="http://schemas.microsoft.com/office/drawing/2014/main" id="{0DC28DC1-12ED-FA8F-BF6A-8F2B646FA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02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48">
                <a:extLst>
                  <a:ext uri="{FF2B5EF4-FFF2-40B4-BE49-F238E27FC236}">
                    <a16:creationId xmlns:a16="http://schemas.microsoft.com/office/drawing/2014/main" id="{DBC87A4F-48FC-DEC3-CEB8-6A18A2DA0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6" y="229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49">
                <a:extLst>
                  <a:ext uri="{FF2B5EF4-FFF2-40B4-BE49-F238E27FC236}">
                    <a16:creationId xmlns:a16="http://schemas.microsoft.com/office/drawing/2014/main" id="{D42CFF70-E5C7-6F32-7E6B-36A2038FB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236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Oval 50">
                <a:extLst>
                  <a:ext uri="{FF2B5EF4-FFF2-40B4-BE49-F238E27FC236}">
                    <a16:creationId xmlns:a16="http://schemas.microsoft.com/office/drawing/2014/main" id="{965C5BE0-D75E-CFF9-D6DA-D9DE6B6A8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225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EA8D26A3-4A10-FA08-5959-834F1E67E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208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7DA57F44-8C98-3B39-6DAB-1566854BC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48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5">
            <a:extLst>
              <a:ext uri="{FF2B5EF4-FFF2-40B4-BE49-F238E27FC236}">
                <a16:creationId xmlns:a16="http://schemas.microsoft.com/office/drawing/2014/main" id="{0C00B8A8-E776-41AB-E35D-AED743ABD13E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1700213"/>
            <a:ext cx="755650" cy="719137"/>
            <a:chOff x="4468" y="1979"/>
            <a:chExt cx="476" cy="453"/>
          </a:xfrm>
        </p:grpSpPr>
        <p:sp>
          <p:nvSpPr>
            <p:cNvPr id="20" name="Oval 56">
              <a:extLst>
                <a:ext uri="{FF2B5EF4-FFF2-40B4-BE49-F238E27FC236}">
                  <a16:creationId xmlns:a16="http://schemas.microsoft.com/office/drawing/2014/main" id="{1D4AF035-8732-BB37-A217-13ADFF558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57">
              <a:extLst>
                <a:ext uri="{FF2B5EF4-FFF2-40B4-BE49-F238E27FC236}">
                  <a16:creationId xmlns:a16="http://schemas.microsoft.com/office/drawing/2014/main" id="{6EF9EB0E-9CA9-D1F5-438A-71553CE4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92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58">
              <a:extLst>
                <a:ext uri="{FF2B5EF4-FFF2-40B4-BE49-F238E27FC236}">
                  <a16:creationId xmlns:a16="http://schemas.microsoft.com/office/drawing/2014/main" id="{29F96513-0EE7-ECDB-9747-F5A9DCE5E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59">
              <a:extLst>
                <a:ext uri="{FF2B5EF4-FFF2-40B4-BE49-F238E27FC236}">
                  <a16:creationId xmlns:a16="http://schemas.microsoft.com/office/drawing/2014/main" id="{9C0798E1-F6E5-958F-4BA7-A3C9DF182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02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9F58BF9D-E010-430C-48A8-CB759677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96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61">
              <a:extLst>
                <a:ext uri="{FF2B5EF4-FFF2-40B4-BE49-F238E27FC236}">
                  <a16:creationId xmlns:a16="http://schemas.microsoft.com/office/drawing/2014/main" id="{84811EEB-DBB1-6180-4551-B420C0D71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36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id="{2B81EB56-D814-064A-F9C3-F6FA3B5BA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" name="Group 81">
            <a:extLst>
              <a:ext uri="{FF2B5EF4-FFF2-40B4-BE49-F238E27FC236}">
                <a16:creationId xmlns:a16="http://schemas.microsoft.com/office/drawing/2014/main" id="{6F950CD5-564A-D6C6-9C94-9FC79F8D01BF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3644900"/>
            <a:ext cx="915987" cy="863600"/>
            <a:chOff x="4422" y="3272"/>
            <a:chExt cx="577" cy="544"/>
          </a:xfrm>
        </p:grpSpPr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C89F0478-01A0-2CB4-CF4C-705601991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272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39D06DC7-EA32-1BFA-6192-95A6C0D5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7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041ED49-1A31-2E47-9949-34649600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294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78">
              <a:extLst>
                <a:ext uri="{FF2B5EF4-FFF2-40B4-BE49-F238E27FC236}">
                  <a16:creationId xmlns:a16="http://schemas.microsoft.com/office/drawing/2014/main" id="{34540EEB-029A-0599-8C2E-7E297FED1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339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" name="Oval 79">
              <a:extLst>
                <a:ext uri="{FF2B5EF4-FFF2-40B4-BE49-F238E27FC236}">
                  <a16:creationId xmlns:a16="http://schemas.microsoft.com/office/drawing/2014/main" id="{64364016-B808-9F70-08B2-B66473B02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362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7" name="Oval 80">
              <a:extLst>
                <a:ext uri="{FF2B5EF4-FFF2-40B4-BE49-F238E27FC236}">
                  <a16:creationId xmlns:a16="http://schemas.microsoft.com/office/drawing/2014/main" id="{ADCBE152-6266-F7B5-B7B2-C81E1BD05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634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099" name="Rectangle 35">
            <a:extLst>
              <a:ext uri="{FF2B5EF4-FFF2-40B4-BE49-F238E27FC236}">
                <a16:creationId xmlns:a16="http://schemas.microsoft.com/office/drawing/2014/main" id="{C430057F-5F84-44FA-54B9-170D886A5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886325"/>
            <a:ext cx="3397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b="0">
                <a:latin typeface="Tahoma" panose="020B0604030504040204" pitchFamily="34" charset="0"/>
                <a:cs typeface="Tahoma" panose="020B0604030504040204" pitchFamily="34" charset="0"/>
              </a:rPr>
              <a:t>Objective function:</a:t>
            </a:r>
          </a:p>
        </p:txBody>
      </p:sp>
      <p:sp>
        <p:nvSpPr>
          <p:cNvPr id="4100" name="Rectangle 35">
            <a:extLst>
              <a:ext uri="{FF2B5EF4-FFF2-40B4-BE49-F238E27FC236}">
                <a16:creationId xmlns:a16="http://schemas.microsoft.com/office/drawing/2014/main" id="{69F5BB8F-39E0-84A5-4DA5-7F4CF4E4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58848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b="0">
                <a:latin typeface="Tahoma" panose="020B0604030504040204" pitchFamily="34" charset="0"/>
                <a:cs typeface="Tahoma" panose="020B0604030504040204" pitchFamily="34" charset="0"/>
              </a:rPr>
              <a:t>Output partition and </a:t>
            </a:r>
            <a:r>
              <a:rPr lang="en-US" altLang="en-US" b="0" i="1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b="0">
                <a:latin typeface="Tahoma" panose="020B0604030504040204" pitchFamily="34" charset="0"/>
                <a:cs typeface="Tahoma" panose="020B0604030504040204" pitchFamily="34" charset="0"/>
              </a:rPr>
              <a:t> centroids: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0D8FB335-6C78-D0B0-B470-67FDCA0A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6345238"/>
            <a:ext cx="355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SSE</a:t>
            </a:r>
            <a:r>
              <a:rPr lang="en-GB" altLang="zh-CN" sz="2000" b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= 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</a:t>
            </a:r>
            <a:r>
              <a:rPr lang="en-GB" altLang="zh-CN" sz="2000" b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um-of-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</a:t>
            </a:r>
            <a:r>
              <a:rPr lang="en-GB" altLang="zh-CN" sz="2000" b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quared </a:t>
            </a:r>
            <a:r>
              <a:rPr lang="en-GB" altLang="zh-CN" sz="200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e</a:t>
            </a:r>
            <a:r>
              <a:rPr lang="en-GB" altLang="zh-CN" sz="2000" b="0">
                <a:solidFill>
                  <a:schemeClr val="bg2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rrors</a:t>
            </a:r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94C06B87-B4C6-4103-518A-83FFB155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Minimizing SSE</a:t>
            </a:r>
          </a:p>
        </p:txBody>
      </p:sp>
    </p:spTree>
    <p:extLst>
      <p:ext uri="{BB962C8B-B14F-4D97-AF65-F5344CB8AC3E}">
        <p14:creationId xmlns:p14="http://schemas.microsoft.com/office/powerpoint/2010/main" val="3136643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line with a point&#10;&#10;AI-generated content may be incorrect.">
            <a:extLst>
              <a:ext uri="{FF2B5EF4-FFF2-40B4-BE49-F238E27FC236}">
                <a16:creationId xmlns:a16="http://schemas.microsoft.com/office/drawing/2014/main" id="{A1EC37C5-1B3B-8E55-5864-664CC718E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0" y="2433313"/>
            <a:ext cx="8383889" cy="344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lack and white image of a symbol&#10;&#10;AI-generated content may be incorrect.">
            <a:extLst>
              <a:ext uri="{FF2B5EF4-FFF2-40B4-BE49-F238E27FC236}">
                <a16:creationId xmlns:a16="http://schemas.microsoft.com/office/drawing/2014/main" id="{597B3674-46A2-03F5-1B45-3E4F7889F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04" y="1592876"/>
            <a:ext cx="4984618" cy="72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660326-9075-8C64-0C56-641F0A99E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Gradually increasing balance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9190B-8D83-FC68-E222-AE10559FB971}"/>
              </a:ext>
            </a:extLst>
          </p:cNvPr>
          <p:cNvSpPr/>
          <p:nvPr/>
        </p:nvSpPr>
        <p:spPr bwMode="auto">
          <a:xfrm>
            <a:off x="5205028" y="1736812"/>
            <a:ext cx="1764196" cy="467952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 and black text&#10;&#10;AI-generated content may be incorrect.">
            <a:extLst>
              <a:ext uri="{FF2B5EF4-FFF2-40B4-BE49-F238E27FC236}">
                <a16:creationId xmlns:a16="http://schemas.microsoft.com/office/drawing/2014/main" id="{1C4C3C1A-E3FC-4FB0-2F5A-6E20E483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536"/>
            <a:ext cx="9906000" cy="404092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2D3358B-8950-066F-7C6F-791BD8A3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Random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699416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47DDA1BD-8090-E4D2-9CCA-4D74F023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111"/>
            <a:ext cx="9906000" cy="301777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8ADA41F-82C8-52AC-8EE8-2C8DD6D8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BKM+ iterations</a:t>
            </a:r>
          </a:p>
        </p:txBody>
      </p:sp>
    </p:spTree>
    <p:extLst>
      <p:ext uri="{BB962C8B-B14F-4D97-AF65-F5344CB8AC3E}">
        <p14:creationId xmlns:p14="http://schemas.microsoft.com/office/powerpoint/2010/main" val="3596971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iangle with a blue dot&#10;&#10;AI-generated content may be incorrect.">
            <a:extLst>
              <a:ext uri="{FF2B5EF4-FFF2-40B4-BE49-F238E27FC236}">
                <a16:creationId xmlns:a16="http://schemas.microsoft.com/office/drawing/2014/main" id="{0896778B-B633-E44B-B9B9-00A2FE714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906000" cy="390408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5C23106-EFB8-324E-E39F-15E5E64A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BKM+ final result</a:t>
            </a:r>
          </a:p>
        </p:txBody>
      </p:sp>
    </p:spTree>
    <p:extLst>
      <p:ext uri="{BB962C8B-B14F-4D97-AF65-F5344CB8AC3E}">
        <p14:creationId xmlns:p14="http://schemas.microsoft.com/office/powerpoint/2010/main" val="1525812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AAF4C-B936-0421-31C0-541D48BD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id&#10;&#10;AI-generated content may be incorrect.">
            <a:extLst>
              <a:ext uri="{FF2B5EF4-FFF2-40B4-BE49-F238E27FC236}">
                <a16:creationId xmlns:a16="http://schemas.microsoft.com/office/drawing/2014/main" id="{764E6387-715C-6D9D-A0A6-8E02B835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4" y="1412776"/>
            <a:ext cx="9201472" cy="500171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BB8AAAA-E6F5-B781-DE49-376F83B3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Birch1: perfect balance</a:t>
            </a:r>
          </a:p>
        </p:txBody>
      </p:sp>
    </p:spTree>
    <p:extLst>
      <p:ext uri="{BB962C8B-B14F-4D97-AF65-F5344CB8AC3E}">
        <p14:creationId xmlns:p14="http://schemas.microsoft.com/office/powerpoint/2010/main" val="1524360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96C19-999C-1945-78AA-A68ADA2BC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34BE11A2-FD92-DD29-A3C4-F6D366DD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8" y="1532452"/>
            <a:ext cx="9309484" cy="504263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9E7E487-C531-DEB4-853D-5B418DBC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A3 and S3</a:t>
            </a:r>
          </a:p>
        </p:txBody>
      </p:sp>
    </p:spTree>
    <p:extLst>
      <p:ext uri="{BB962C8B-B14F-4D97-AF65-F5344CB8AC3E}">
        <p14:creationId xmlns:p14="http://schemas.microsoft.com/office/powerpoint/2010/main" val="3880585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7D4D101A-C063-0A4B-7B01-2E06341FC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268760"/>
            <a:ext cx="9906000" cy="509890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69C83E6-6B4B-BF00-4957-955695DA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Numerical comparisons</a:t>
            </a:r>
          </a:p>
        </p:txBody>
      </p:sp>
    </p:spTree>
    <p:extLst>
      <p:ext uri="{BB962C8B-B14F-4D97-AF65-F5344CB8AC3E}">
        <p14:creationId xmlns:p14="http://schemas.microsoft.com/office/powerpoint/2010/main" val="2469396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38712-6F98-D93F-22B6-8402D9E4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state of black and white&#10;&#10;AI-generated content may be incorrect.">
            <a:extLst>
              <a:ext uri="{FF2B5EF4-FFF2-40B4-BE49-F238E27FC236}">
                <a16:creationId xmlns:a16="http://schemas.microsoft.com/office/drawing/2014/main" id="{997A1B70-E672-9BF2-0D4D-677CB79B9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921905"/>
            <a:ext cx="6141673" cy="5720486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50DAA1-09E5-AC11-C119-43C0A0AAF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10158" r="39459" b="5730"/>
          <a:stretch/>
        </p:blipFill>
        <p:spPr>
          <a:xfrm>
            <a:off x="236476" y="2636912"/>
            <a:ext cx="331236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157DBAC-E72C-4CA5-9413-E3DC0AD3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Santa dataset (1.4M)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2768763-AC4D-80E2-6347-8A103C259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4" t="11995" r="4853"/>
          <a:stretch/>
        </p:blipFill>
        <p:spPr>
          <a:xfrm>
            <a:off x="5025232" y="2649488"/>
            <a:ext cx="935408" cy="143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828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4B2D-C8DA-F71F-B7CE-4EC509E0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ormalized entropy&#10;&#10;AI-generated content may be incorrect.">
            <a:extLst>
              <a:ext uri="{FF2B5EF4-FFF2-40B4-BE49-F238E27FC236}">
                <a16:creationId xmlns:a16="http://schemas.microsoft.com/office/drawing/2014/main" id="{4B787E13-88C1-10FA-BF06-D48F30E5C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944724"/>
            <a:ext cx="8443614" cy="5362102"/>
          </a:xfrm>
          <a:prstGeom prst="rect">
            <a:avLst/>
          </a:prstGeom>
        </p:spPr>
      </p:pic>
      <p:pic>
        <p:nvPicPr>
          <p:cNvPr id="3" name="Picture 2" descr="A math equations with numbers and symbols&#10;&#10;AI-generated content may be incorrect.">
            <a:extLst>
              <a:ext uri="{FF2B5EF4-FFF2-40B4-BE49-F238E27FC236}">
                <a16:creationId xmlns:a16="http://schemas.microsoft.com/office/drawing/2014/main" id="{31D3DE3B-1D86-70B3-0205-53CFEA7E0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841268"/>
            <a:ext cx="3564396" cy="87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09465D4-92B8-B5C6-5098-ECC2F75A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Soft balance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8541C5-3049-9AD6-CA1A-71CCF0591611}"/>
              </a:ext>
            </a:extLst>
          </p:cNvPr>
          <p:cNvSpPr>
            <a:spLocks noChangeAspect="1"/>
          </p:cNvSpPr>
          <p:nvPr/>
        </p:nvSpPr>
        <p:spPr bwMode="auto">
          <a:xfrm>
            <a:off x="2864768" y="242088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B0A2AB-F26F-B549-7EF0-159411F736CB}"/>
              </a:ext>
            </a:extLst>
          </p:cNvPr>
          <p:cNvSpPr>
            <a:spLocks noChangeAspect="1"/>
          </p:cNvSpPr>
          <p:nvPr/>
        </p:nvSpPr>
        <p:spPr bwMode="auto">
          <a:xfrm>
            <a:off x="8337408" y="1232756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20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46537-D727-B77D-22FD-796EE1A1C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05F7BF8A-AE5A-B1F6-DC32-433AEF14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943225"/>
            <a:ext cx="901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4572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9144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3716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18288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hangingPunct="1"/>
            <a:r>
              <a:rPr lang="en-US" altLang="en-US" sz="4000" b="1" dirty="0">
                <a:latin typeface="Tahoma" panose="020B0604030504040204" pitchFamily="34" charset="0"/>
                <a:cs typeface="Arial" panose="020B0604020202020204" pitchFamily="34" charset="0"/>
              </a:rPr>
              <a:t>Fixed-size k-means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D4B0A-07F7-C8D6-C162-CFB0173A93E3}"/>
              </a:ext>
            </a:extLst>
          </p:cNvPr>
          <p:cNvSpPr txBox="1"/>
          <p:nvPr/>
        </p:nvSpPr>
        <p:spPr>
          <a:xfrm>
            <a:off x="344488" y="5258814"/>
            <a:ext cx="93250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en-GB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M.I. Malinen, J. Järviö, and P. Fränti</a:t>
            </a:r>
            <a:br>
              <a:rPr lang="en-GB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</a:br>
            <a:r>
              <a:rPr lang="en-GB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Fixed-size k-means</a:t>
            </a:r>
            <a:br>
              <a:rPr lang="en-US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</a:br>
            <a:r>
              <a:rPr lang="en-US" sz="2200" i="1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Int. Conf. on Artificial Intelligence, Information Processing and Cloud Computing</a:t>
            </a:r>
            <a:r>
              <a:rPr lang="en-US" sz="2200" dirty="0">
                <a:solidFill>
                  <a:srgbClr val="0000FF"/>
                </a:solidFill>
                <a:ea typeface="Times New Roman" panose="02020603050405020304" pitchFamily="18" charset="0"/>
                <a:cs typeface="Arabic Typesetting" panose="020F0502020204030204" pitchFamily="66" charset="-78"/>
              </a:rPr>
              <a:t> (AIIPCC), Zhuhai, China, December 2025.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9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1F13-89DE-7295-B3A6-D7348024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B41AA21-0A52-3975-D561-76D1DCE5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49388"/>
            <a:ext cx="33480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034" rIns="0" bIns="0" numCol="1" anchor="t" anchorCtr="0" compatLnSpc="1">
            <a:prstTxWarp prst="textNoShape">
              <a:avLst/>
            </a:prstTxWarp>
          </a:bodyPr>
          <a:lstStyle>
            <a:lvl1pPr marL="325438" indent="-325438" algn="l" defTabSz="434975" rtl="0" eaLnBrk="0" fontAlgn="base" hangingPunct="0">
              <a:lnSpc>
                <a:spcPct val="93000"/>
              </a:lnSpc>
              <a:spcBef>
                <a:spcPts val="1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06438" indent="-271463" algn="l" defTabSz="434975" rtl="0" eaLnBrk="0" fontAlgn="base" hangingPunct="0">
              <a:lnSpc>
                <a:spcPct val="93000"/>
              </a:lnSpc>
              <a:spcBef>
                <a:spcPts val="10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85850" indent="-217488" algn="l" defTabSz="434975" rtl="0" eaLnBrk="0" fontAlgn="base" hangingPunct="0">
              <a:lnSpc>
                <a:spcPct val="93000"/>
              </a:lnSpc>
              <a:spcBef>
                <a:spcPts val="8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20825" indent="-217488" algn="l" defTabSz="434975" rtl="0" eaLnBrk="0" fontAlgn="base" hangingPunct="0">
              <a:lnSpc>
                <a:spcPct val="93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955800" indent="-217488" algn="l" defTabSz="434975" rtl="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963" indent="-334963" defTabSz="457200" eaLnBrk="1" hangingPunct="1">
              <a:buFontTx/>
              <a:buNone/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Input 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 points: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9F8C1E5-EAD6-530D-CDEA-EA241D50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060575"/>
            <a:ext cx="2584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X={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…, 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2400" b="0" i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0DB71B2-96A7-4899-3909-60B7257D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970338"/>
            <a:ext cx="2439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C={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…, 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en-US" sz="2400" b="0" i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FF30ACD-C8C8-9D8D-1C51-941451EC2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478213"/>
            <a:ext cx="25955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9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P={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altLang="en-US" sz="2400" b="0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 …, </a:t>
            </a:r>
            <a:r>
              <a:rPr lang="en-US" altLang="en-US" sz="2400" b="0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2400" b="0" i="1" baseline="-25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sz="24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}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FB93549E-D267-77EE-2EFC-CBA28A342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" y="5373688"/>
          <a:ext cx="2828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431613" progId="Equation.3">
                  <p:embed/>
                </p:oleObj>
              </mc:Choice>
              <mc:Fallback>
                <p:oleObj name="Equation" r:id="rId2" imgW="1167893" imgH="431613" progId="Equation.3">
                  <p:embed/>
                  <p:pic>
                    <p:nvPicPr>
                      <p:cNvPr id="18439" name="Object 7">
                        <a:extLst>
                          <a:ext uri="{FF2B5EF4-FFF2-40B4-BE49-F238E27FC236}">
                            <a16:creationId xmlns:a16="http://schemas.microsoft.com/office/drawing/2014/main" id="{D8F4529F-1E4F-8677-B1B3-7AA988319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373688"/>
                        <a:ext cx="28289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">
            <a:extLst>
              <a:ext uri="{FF2B5EF4-FFF2-40B4-BE49-F238E27FC236}">
                <a16:creationId xmlns:a16="http://schemas.microsoft.com/office/drawing/2014/main" id="{CF45C0D6-8477-745F-55B9-DAED42036960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3609975"/>
            <a:ext cx="915988" cy="863600"/>
            <a:chOff x="4413" y="1933"/>
            <a:chExt cx="577" cy="544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A2A59C71-F8A5-363A-F265-E989DE99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33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A43DA2AA-CEA1-56DC-F4F9-35EC117B32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979"/>
              <a:ext cx="476" cy="453"/>
              <a:chOff x="4468" y="1979"/>
              <a:chExt cx="476" cy="45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A5E288F-7741-2DF8-E846-F81260C60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97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F51AEEA-76D8-4E4B-03CD-201538EF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" y="2092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894DA6A-ACC5-23F2-C9E0-76340406E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069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3CAAF0-1286-CF87-5EEA-5E91CC371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202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881F5A-DEC5-77BC-9A99-7DB937FE9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6" y="2296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44BFF7C-00B2-BE91-15AB-AA4719CBE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8" y="2364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9708C8A-A262-28E7-EF96-B3AB8F526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2251"/>
                <a:ext cx="68" cy="6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79FBE8E9-3F46-DC13-D6F6-EBE337FB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208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26B11D9-FD3B-B045-E136-100FE2AF9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948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AD695E01-997C-9E36-B88D-F4A27ABD9690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1700213"/>
            <a:ext cx="755650" cy="719137"/>
            <a:chOff x="4468" y="1979"/>
            <a:chExt cx="476" cy="453"/>
          </a:xfrm>
        </p:grpSpPr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182A1112-F4FC-3F6A-2EF6-89C5C6E1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97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52FBED51-A1F7-FA6A-EE1E-F19ED554A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092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55185713-16F0-11F3-CF1E-943001C07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B0CA75F5-764A-AD82-5248-EDC0864D1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02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10EA0F3E-EA09-E36F-37ED-C3B36604B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296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10264A29-B35D-74DD-3EA6-2D4E0843E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2364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7">
              <a:extLst>
                <a:ext uri="{FF2B5EF4-FFF2-40B4-BE49-F238E27FC236}">
                  <a16:creationId xmlns:a16="http://schemas.microsoft.com/office/drawing/2014/main" id="{90AD095B-A7D4-0E8B-0AAD-57669C08B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3397BD83-07F5-65A2-A471-EB90E9862761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3644900"/>
            <a:ext cx="915987" cy="863600"/>
            <a:chOff x="4422" y="3272"/>
            <a:chExt cx="577" cy="544"/>
          </a:xfrm>
        </p:grpSpPr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7EB6B38-B36F-E047-9D97-42E12354E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3272"/>
              <a:ext cx="305" cy="283"/>
            </a:xfrm>
            <a:custGeom>
              <a:avLst/>
              <a:gdLst>
                <a:gd name="T0" fmla="*/ 6 w 305"/>
                <a:gd name="T1" fmla="*/ 160 h 283"/>
                <a:gd name="T2" fmla="*/ 66 w 305"/>
                <a:gd name="T3" fmla="*/ 40 h 283"/>
                <a:gd name="T4" fmla="*/ 138 w 305"/>
                <a:gd name="T5" fmla="*/ 28 h 283"/>
                <a:gd name="T6" fmla="*/ 198 w 305"/>
                <a:gd name="T7" fmla="*/ 22 h 283"/>
                <a:gd name="T8" fmla="*/ 258 w 305"/>
                <a:gd name="T9" fmla="*/ 4 h 283"/>
                <a:gd name="T10" fmla="*/ 354 w 305"/>
                <a:gd name="T11" fmla="*/ 40 h 283"/>
                <a:gd name="T12" fmla="*/ 378 w 305"/>
                <a:gd name="T13" fmla="*/ 172 h 283"/>
                <a:gd name="T14" fmla="*/ 390 w 305"/>
                <a:gd name="T15" fmla="*/ 208 h 283"/>
                <a:gd name="T16" fmla="*/ 384 w 305"/>
                <a:gd name="T17" fmla="*/ 304 h 283"/>
                <a:gd name="T18" fmla="*/ 348 w 305"/>
                <a:gd name="T19" fmla="*/ 328 h 283"/>
                <a:gd name="T20" fmla="*/ 306 w 305"/>
                <a:gd name="T21" fmla="*/ 364 h 283"/>
                <a:gd name="T22" fmla="*/ 270 w 305"/>
                <a:gd name="T23" fmla="*/ 376 h 283"/>
                <a:gd name="T24" fmla="*/ 138 w 305"/>
                <a:gd name="T25" fmla="*/ 382 h 283"/>
                <a:gd name="T26" fmla="*/ 60 w 305"/>
                <a:gd name="T27" fmla="*/ 322 h 283"/>
                <a:gd name="T28" fmla="*/ 0 w 305"/>
                <a:gd name="T29" fmla="*/ 214 h 283"/>
                <a:gd name="T30" fmla="*/ 6 w 305"/>
                <a:gd name="T31" fmla="*/ 160 h 2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5"/>
                <a:gd name="T49" fmla="*/ 0 h 283"/>
                <a:gd name="T50" fmla="*/ 395 w 305"/>
                <a:gd name="T51" fmla="*/ 407 h 2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5" h="283">
                  <a:moveTo>
                    <a:pt x="54" y="108"/>
                  </a:moveTo>
                  <a:cubicBezTo>
                    <a:pt x="63" y="84"/>
                    <a:pt x="48" y="67"/>
                    <a:pt x="54" y="51"/>
                  </a:cubicBezTo>
                  <a:cubicBezTo>
                    <a:pt x="60" y="35"/>
                    <a:pt x="78" y="21"/>
                    <a:pt x="92" y="13"/>
                  </a:cubicBezTo>
                  <a:cubicBezTo>
                    <a:pt x="106" y="5"/>
                    <a:pt x="119" y="0"/>
                    <a:pt x="136" y="1"/>
                  </a:cubicBezTo>
                  <a:cubicBezTo>
                    <a:pt x="153" y="2"/>
                    <a:pt x="184" y="6"/>
                    <a:pt x="196" y="17"/>
                  </a:cubicBezTo>
                  <a:cubicBezTo>
                    <a:pt x="208" y="28"/>
                    <a:pt x="197" y="55"/>
                    <a:pt x="207" y="69"/>
                  </a:cubicBezTo>
                  <a:cubicBezTo>
                    <a:pt x="217" y="83"/>
                    <a:pt x="241" y="90"/>
                    <a:pt x="255" y="102"/>
                  </a:cubicBezTo>
                  <a:cubicBezTo>
                    <a:pt x="269" y="114"/>
                    <a:pt x="285" y="121"/>
                    <a:pt x="291" y="141"/>
                  </a:cubicBezTo>
                  <a:cubicBezTo>
                    <a:pt x="297" y="161"/>
                    <a:pt x="305" y="201"/>
                    <a:pt x="288" y="222"/>
                  </a:cubicBezTo>
                  <a:cubicBezTo>
                    <a:pt x="271" y="243"/>
                    <a:pt x="218" y="257"/>
                    <a:pt x="186" y="266"/>
                  </a:cubicBezTo>
                  <a:cubicBezTo>
                    <a:pt x="154" y="275"/>
                    <a:pt x="124" y="283"/>
                    <a:pt x="96" y="278"/>
                  </a:cubicBezTo>
                  <a:cubicBezTo>
                    <a:pt x="68" y="273"/>
                    <a:pt x="30" y="252"/>
                    <a:pt x="15" y="233"/>
                  </a:cubicBezTo>
                  <a:cubicBezTo>
                    <a:pt x="0" y="214"/>
                    <a:pt x="0" y="185"/>
                    <a:pt x="6" y="164"/>
                  </a:cubicBezTo>
                  <a:lnTo>
                    <a:pt x="54" y="1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4C20254E-69AE-DCDD-0F51-585C28E1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3547"/>
              <a:ext cx="420" cy="269"/>
            </a:xfrm>
            <a:custGeom>
              <a:avLst/>
              <a:gdLst>
                <a:gd name="T0" fmla="*/ 6 w 420"/>
                <a:gd name="T1" fmla="*/ 160 h 269"/>
                <a:gd name="T2" fmla="*/ 66 w 420"/>
                <a:gd name="T3" fmla="*/ 40 h 269"/>
                <a:gd name="T4" fmla="*/ 138 w 420"/>
                <a:gd name="T5" fmla="*/ 28 h 269"/>
                <a:gd name="T6" fmla="*/ 198 w 420"/>
                <a:gd name="T7" fmla="*/ 22 h 269"/>
                <a:gd name="T8" fmla="*/ 258 w 420"/>
                <a:gd name="T9" fmla="*/ 4 h 269"/>
                <a:gd name="T10" fmla="*/ 354 w 420"/>
                <a:gd name="T11" fmla="*/ 40 h 269"/>
                <a:gd name="T12" fmla="*/ 378 w 420"/>
                <a:gd name="T13" fmla="*/ 172 h 269"/>
                <a:gd name="T14" fmla="*/ 390 w 420"/>
                <a:gd name="T15" fmla="*/ 208 h 269"/>
                <a:gd name="T16" fmla="*/ 384 w 420"/>
                <a:gd name="T17" fmla="*/ 304 h 269"/>
                <a:gd name="T18" fmla="*/ 348 w 420"/>
                <a:gd name="T19" fmla="*/ 328 h 269"/>
                <a:gd name="T20" fmla="*/ 306 w 420"/>
                <a:gd name="T21" fmla="*/ 364 h 269"/>
                <a:gd name="T22" fmla="*/ 270 w 420"/>
                <a:gd name="T23" fmla="*/ 376 h 269"/>
                <a:gd name="T24" fmla="*/ 138 w 420"/>
                <a:gd name="T25" fmla="*/ 382 h 269"/>
                <a:gd name="T26" fmla="*/ 60 w 420"/>
                <a:gd name="T27" fmla="*/ 322 h 269"/>
                <a:gd name="T28" fmla="*/ 0 w 420"/>
                <a:gd name="T29" fmla="*/ 214 h 269"/>
                <a:gd name="T30" fmla="*/ 6 w 420"/>
                <a:gd name="T31" fmla="*/ 160 h 2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0"/>
                <a:gd name="T49" fmla="*/ 0 h 269"/>
                <a:gd name="T50" fmla="*/ 395 w 420"/>
                <a:gd name="T51" fmla="*/ 407 h 2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0" h="269">
                  <a:moveTo>
                    <a:pt x="11" y="151"/>
                  </a:moveTo>
                  <a:cubicBezTo>
                    <a:pt x="0" y="133"/>
                    <a:pt x="5" y="110"/>
                    <a:pt x="11" y="94"/>
                  </a:cubicBezTo>
                  <a:cubicBezTo>
                    <a:pt x="17" y="78"/>
                    <a:pt x="31" y="64"/>
                    <a:pt x="49" y="56"/>
                  </a:cubicBezTo>
                  <a:cubicBezTo>
                    <a:pt x="67" y="48"/>
                    <a:pt x="95" y="47"/>
                    <a:pt x="119" y="48"/>
                  </a:cubicBezTo>
                  <a:cubicBezTo>
                    <a:pt x="143" y="49"/>
                    <a:pt x="170" y="65"/>
                    <a:pt x="194" y="63"/>
                  </a:cubicBezTo>
                  <a:cubicBezTo>
                    <a:pt x="218" y="61"/>
                    <a:pt x="237" y="45"/>
                    <a:pt x="263" y="36"/>
                  </a:cubicBezTo>
                  <a:cubicBezTo>
                    <a:pt x="289" y="27"/>
                    <a:pt x="327" y="0"/>
                    <a:pt x="353" y="6"/>
                  </a:cubicBezTo>
                  <a:cubicBezTo>
                    <a:pt x="379" y="12"/>
                    <a:pt x="420" y="37"/>
                    <a:pt x="419" y="75"/>
                  </a:cubicBezTo>
                  <a:cubicBezTo>
                    <a:pt x="418" y="113"/>
                    <a:pt x="376" y="205"/>
                    <a:pt x="347" y="237"/>
                  </a:cubicBezTo>
                  <a:cubicBezTo>
                    <a:pt x="318" y="269"/>
                    <a:pt x="276" y="268"/>
                    <a:pt x="245" y="265"/>
                  </a:cubicBezTo>
                  <a:cubicBezTo>
                    <a:pt x="214" y="262"/>
                    <a:pt x="188" y="226"/>
                    <a:pt x="161" y="216"/>
                  </a:cubicBezTo>
                  <a:cubicBezTo>
                    <a:pt x="134" y="206"/>
                    <a:pt x="105" y="215"/>
                    <a:pt x="80" y="204"/>
                  </a:cubicBezTo>
                  <a:cubicBezTo>
                    <a:pt x="55" y="193"/>
                    <a:pt x="22" y="169"/>
                    <a:pt x="11" y="15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3577BBC9-11F6-8828-D5AD-D7F2A7F2B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294"/>
              <a:ext cx="191" cy="214"/>
            </a:xfrm>
            <a:custGeom>
              <a:avLst/>
              <a:gdLst>
                <a:gd name="T0" fmla="*/ 6 w 191"/>
                <a:gd name="T1" fmla="*/ 160 h 214"/>
                <a:gd name="T2" fmla="*/ 66 w 191"/>
                <a:gd name="T3" fmla="*/ 40 h 214"/>
                <a:gd name="T4" fmla="*/ 138 w 191"/>
                <a:gd name="T5" fmla="*/ 28 h 214"/>
                <a:gd name="T6" fmla="*/ 198 w 191"/>
                <a:gd name="T7" fmla="*/ 22 h 214"/>
                <a:gd name="T8" fmla="*/ 258 w 191"/>
                <a:gd name="T9" fmla="*/ 4 h 214"/>
                <a:gd name="T10" fmla="*/ 354 w 191"/>
                <a:gd name="T11" fmla="*/ 40 h 214"/>
                <a:gd name="T12" fmla="*/ 378 w 191"/>
                <a:gd name="T13" fmla="*/ 172 h 214"/>
                <a:gd name="T14" fmla="*/ 390 w 191"/>
                <a:gd name="T15" fmla="*/ 208 h 214"/>
                <a:gd name="T16" fmla="*/ 384 w 191"/>
                <a:gd name="T17" fmla="*/ 304 h 214"/>
                <a:gd name="T18" fmla="*/ 348 w 191"/>
                <a:gd name="T19" fmla="*/ 328 h 214"/>
                <a:gd name="T20" fmla="*/ 306 w 191"/>
                <a:gd name="T21" fmla="*/ 364 h 214"/>
                <a:gd name="T22" fmla="*/ 270 w 191"/>
                <a:gd name="T23" fmla="*/ 376 h 214"/>
                <a:gd name="T24" fmla="*/ 138 w 191"/>
                <a:gd name="T25" fmla="*/ 382 h 214"/>
                <a:gd name="T26" fmla="*/ 60 w 191"/>
                <a:gd name="T27" fmla="*/ 322 h 214"/>
                <a:gd name="T28" fmla="*/ 0 w 191"/>
                <a:gd name="T29" fmla="*/ 214 h 214"/>
                <a:gd name="T30" fmla="*/ 6 w 191"/>
                <a:gd name="T31" fmla="*/ 160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1"/>
                <a:gd name="T49" fmla="*/ 0 h 214"/>
                <a:gd name="T50" fmla="*/ 395 w 191"/>
                <a:gd name="T51" fmla="*/ 407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1" h="214">
                  <a:moveTo>
                    <a:pt x="14" y="56"/>
                  </a:moveTo>
                  <a:cubicBezTo>
                    <a:pt x="24" y="28"/>
                    <a:pt x="60" y="6"/>
                    <a:pt x="82" y="3"/>
                  </a:cubicBezTo>
                  <a:cubicBezTo>
                    <a:pt x="104" y="0"/>
                    <a:pt x="131" y="17"/>
                    <a:pt x="149" y="35"/>
                  </a:cubicBezTo>
                  <a:cubicBezTo>
                    <a:pt x="167" y="53"/>
                    <a:pt x="191" y="85"/>
                    <a:pt x="188" y="113"/>
                  </a:cubicBezTo>
                  <a:cubicBezTo>
                    <a:pt x="185" y="141"/>
                    <a:pt x="161" y="196"/>
                    <a:pt x="133" y="205"/>
                  </a:cubicBezTo>
                  <a:cubicBezTo>
                    <a:pt x="105" y="214"/>
                    <a:pt x="40" y="195"/>
                    <a:pt x="20" y="170"/>
                  </a:cubicBezTo>
                  <a:cubicBezTo>
                    <a:pt x="0" y="145"/>
                    <a:pt x="4" y="84"/>
                    <a:pt x="14" y="56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2">
              <a:extLst>
                <a:ext uri="{FF2B5EF4-FFF2-40B4-BE49-F238E27FC236}">
                  <a16:creationId xmlns:a16="http://schemas.microsoft.com/office/drawing/2014/main" id="{8850B0B1-671A-07DA-A12D-D768E1586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3339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3">
              <a:extLst>
                <a:ext uri="{FF2B5EF4-FFF2-40B4-BE49-F238E27FC236}">
                  <a16:creationId xmlns:a16="http://schemas.microsoft.com/office/drawing/2014/main" id="{68C44C4B-21E2-11D1-D92D-D4B9BB8B8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3362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4">
              <a:extLst>
                <a:ext uri="{FF2B5EF4-FFF2-40B4-BE49-F238E27FC236}">
                  <a16:creationId xmlns:a16="http://schemas.microsoft.com/office/drawing/2014/main" id="{F2ADC6D0-E437-32EA-A81D-72184541F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" y="3634"/>
              <a:ext cx="113" cy="113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" name="Rectangle 35">
            <a:extLst>
              <a:ext uri="{FF2B5EF4-FFF2-40B4-BE49-F238E27FC236}">
                <a16:creationId xmlns:a16="http://schemas.microsoft.com/office/drawing/2014/main" id="{25D2DA0F-F6E7-2653-C063-04F5DF23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886325"/>
            <a:ext cx="3397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b="0">
                <a:latin typeface="Tahoma" panose="020B0604030504040204" pitchFamily="34" charset="0"/>
                <a:cs typeface="Tahoma" panose="020B0604030504040204" pitchFamily="34" charset="0"/>
              </a:rPr>
              <a:t>Objective function:</a:t>
            </a: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0774CF36-1E67-EE1F-8841-7972C5E2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58848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34963" indent="-334963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b="0">
                <a:latin typeface="Tahoma" panose="020B0604030504040204" pitchFamily="34" charset="0"/>
                <a:cs typeface="Tahoma" panose="020B0604030504040204" pitchFamily="34" charset="0"/>
              </a:rPr>
              <a:t>Output partition and </a:t>
            </a:r>
            <a:r>
              <a:rPr lang="en-US" altLang="en-US" b="0" i="1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en-US" b="0">
                <a:latin typeface="Tahoma" panose="020B0604030504040204" pitchFamily="34" charset="0"/>
                <a:cs typeface="Tahoma" panose="020B0604030504040204" pitchFamily="34" charset="0"/>
              </a:rPr>
              <a:t> centroids: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67415FF1-2F7A-0084-E162-0F129EA7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4989513"/>
            <a:ext cx="2867025" cy="1463675"/>
          </a:xfrm>
          <a:prstGeom prst="rect">
            <a:avLst/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zh-CN" sz="300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Assumptions: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zh-CN" sz="3000" b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SSE is suitable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GB" altLang="zh-CN" sz="3000" b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k is known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EFAE6CD8-6288-2908-BC27-01D236500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Minimizing SSE</a:t>
            </a:r>
          </a:p>
        </p:txBody>
      </p:sp>
    </p:spTree>
    <p:extLst>
      <p:ext uri="{BB962C8B-B14F-4D97-AF65-F5344CB8AC3E}">
        <p14:creationId xmlns:p14="http://schemas.microsoft.com/office/powerpoint/2010/main" val="2519270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41D66-D90B-7FDE-4636-2A69CABB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01319D5-BE87-A2D9-14C7-868770D5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223345"/>
            <a:ext cx="8497887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917B60-E94D-3181-90CD-4F9E00D80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992" y="2312876"/>
            <a:ext cx="3880871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None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Fixed resources require </a:t>
            </a:r>
          </a:p>
          <a:p>
            <a:pPr defTabSz="914400" eaLnBrk="1" hangingPunct="1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Fixed-size 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clusters</a:t>
            </a:r>
            <a:endParaRPr lang="en-US" altLang="en-US" sz="280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A yellow school bus with windows&#10;&#10;AI-generated content may be incorrect.">
            <a:extLst>
              <a:ext uri="{FF2B5EF4-FFF2-40B4-BE49-F238E27FC236}">
                <a16:creationId xmlns:a16="http://schemas.microsoft.com/office/drawing/2014/main" id="{61056E30-43C4-FCD1-659C-18EFB2824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7" y="2205958"/>
            <a:ext cx="2304256" cy="1148583"/>
          </a:xfrm>
          <a:prstGeom prst="rect">
            <a:avLst/>
          </a:prstGeom>
        </p:spPr>
      </p:pic>
      <p:pic>
        <p:nvPicPr>
          <p:cNvPr id="2" name="Picture 1" descr="A yellow school bus with windows&#10;&#10;AI-generated content may be incorrect.">
            <a:extLst>
              <a:ext uri="{FF2B5EF4-FFF2-40B4-BE49-F238E27FC236}">
                <a16:creationId xmlns:a16="http://schemas.microsoft.com/office/drawing/2014/main" id="{804C8869-D3FF-6189-EE4A-A02D7ABA9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3681028"/>
            <a:ext cx="3095625" cy="1280704"/>
          </a:xfrm>
          <a:prstGeom prst="rect">
            <a:avLst/>
          </a:prstGeom>
        </p:spPr>
      </p:pic>
      <p:pic>
        <p:nvPicPr>
          <p:cNvPr id="7" name="Picture 6" descr="A yellow school bus with windows&#10;&#10;AI-generated content may be incorrect.">
            <a:extLst>
              <a:ext uri="{FF2B5EF4-FFF2-40B4-BE49-F238E27FC236}">
                <a16:creationId xmlns:a16="http://schemas.microsoft.com/office/drawing/2014/main" id="{E43DEFB5-1847-D0D7-4596-5BB4BC15E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6" y="5265204"/>
            <a:ext cx="399572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42880-756C-067E-C1B8-72480629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741186-FDEC-B501-2EBA-657C24C2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35650"/>
            <a:ext cx="900169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fixed cluster sizes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67635-6868-3E5D-2616-43DB293C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648" y="1196752"/>
            <a:ext cx="6070044" cy="51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79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luster&#10;&#10;AI-generated content may be incorrect.">
            <a:extLst>
              <a:ext uri="{FF2B5EF4-FFF2-40B4-BE49-F238E27FC236}">
                <a16:creationId xmlns:a16="http://schemas.microsoft.com/office/drawing/2014/main" id="{5B84570C-02EC-7073-55FD-31537C25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76" y="2169346"/>
            <a:ext cx="8069842" cy="4283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794161-7AB1-6DFB-6F32-AE83685A2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35650"/>
            <a:ext cx="900169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Assignment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70F97-0123-F88C-5D38-01A33C190200}"/>
              </a:ext>
            </a:extLst>
          </p:cNvPr>
          <p:cNvSpPr txBox="1"/>
          <p:nvPr/>
        </p:nvSpPr>
        <p:spPr>
          <a:xfrm>
            <a:off x="976270" y="1033572"/>
            <a:ext cx="8436925" cy="523220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Hungarian algorithm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to get the minimal weight pairing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5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30253-26A9-48CF-2EAA-2A325ACAC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1138B-5F0D-E97D-6B89-F94FD9F2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371"/>
          <a:stretch>
            <a:fillRect/>
          </a:stretch>
        </p:blipFill>
        <p:spPr>
          <a:xfrm>
            <a:off x="738293" y="1062309"/>
            <a:ext cx="8499183" cy="542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2747221-B060-7820-03F7-C0F2A281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Fixed-sized k-means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237FD-5E8D-37EF-856F-48802C15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674" y="3861048"/>
            <a:ext cx="49950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(5)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B81F2-789A-70E0-C38E-0BE1FCB37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890" y="4859868"/>
            <a:ext cx="49950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(8)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292F6E-A70A-19A5-546A-52C08387BBC5}"/>
              </a:ext>
            </a:extLst>
          </p:cNvPr>
          <p:cNvSpPr/>
          <p:nvPr/>
        </p:nvSpPr>
        <p:spPr bwMode="auto">
          <a:xfrm>
            <a:off x="2504728" y="3861048"/>
            <a:ext cx="4068452" cy="684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7325" marR="0" indent="-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51E5D-328F-34E3-7114-63513BEA4D6E}"/>
              </a:ext>
            </a:extLst>
          </p:cNvPr>
          <p:cNvSpPr/>
          <p:nvPr/>
        </p:nvSpPr>
        <p:spPr bwMode="auto">
          <a:xfrm>
            <a:off x="2468724" y="4833156"/>
            <a:ext cx="6161238" cy="402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637"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69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FD2EA-BC7F-E42F-4860-AC385516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8" name="Rectangle 47137">
            <a:extLst>
              <a:ext uri="{FF2B5EF4-FFF2-40B4-BE49-F238E27FC236}">
                <a16:creationId xmlns:a16="http://schemas.microsoft.com/office/drawing/2014/main" id="{60C80691-996E-9A72-8F67-60051EB12DC8}"/>
              </a:ext>
            </a:extLst>
          </p:cNvPr>
          <p:cNvSpPr/>
          <p:nvPr/>
        </p:nvSpPr>
        <p:spPr bwMode="auto">
          <a:xfrm>
            <a:off x="2216696" y="5150571"/>
            <a:ext cx="2882636" cy="1381457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FC53F1-1FEE-0EFD-BD6C-16C87294A0B6}"/>
              </a:ext>
            </a:extLst>
          </p:cNvPr>
          <p:cNvSpPr>
            <a:spLocks noChangeAspect="1"/>
          </p:cNvSpPr>
          <p:nvPr/>
        </p:nvSpPr>
        <p:spPr bwMode="auto">
          <a:xfrm>
            <a:off x="2688304" y="2129606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0BC3F-6CD0-28C2-E055-3C0A0F0D6DAC}"/>
              </a:ext>
            </a:extLst>
          </p:cNvPr>
          <p:cNvSpPr>
            <a:spLocks noChangeAspect="1"/>
          </p:cNvSpPr>
          <p:nvPr/>
        </p:nvSpPr>
        <p:spPr bwMode="auto">
          <a:xfrm>
            <a:off x="3163386" y="2103151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7CE268-E3DB-3A0B-E498-DDC806F6651C}"/>
              </a:ext>
            </a:extLst>
          </p:cNvPr>
          <p:cNvSpPr>
            <a:spLocks noChangeAspect="1"/>
          </p:cNvSpPr>
          <p:nvPr/>
        </p:nvSpPr>
        <p:spPr bwMode="auto">
          <a:xfrm>
            <a:off x="2907766" y="2763572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9DEAA6-358A-8D80-AB0E-02B75EFD3568}"/>
              </a:ext>
            </a:extLst>
          </p:cNvPr>
          <p:cNvSpPr>
            <a:spLocks noChangeAspect="1"/>
          </p:cNvSpPr>
          <p:nvPr/>
        </p:nvSpPr>
        <p:spPr bwMode="auto">
          <a:xfrm>
            <a:off x="2567746" y="2554120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EFE02A-97CF-9A82-6C4D-D974F7A2C72B}"/>
              </a:ext>
            </a:extLst>
          </p:cNvPr>
          <p:cNvSpPr>
            <a:spLocks noChangeAspect="1"/>
          </p:cNvSpPr>
          <p:nvPr/>
        </p:nvSpPr>
        <p:spPr bwMode="auto">
          <a:xfrm>
            <a:off x="3269828" y="2570826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1D3EEA4-4D7D-B56B-C9F5-97A3B3533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40439"/>
            <a:ext cx="784420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Alternative approach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Allows to use </a:t>
            </a:r>
            <a:r>
              <a:rPr lang="en-US" altLang="en-US" sz="2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any </a:t>
            </a:r>
            <a:r>
              <a:rPr lang="en-US" altLang="en-US" sz="280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balanced clustering algorithm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2DC552-71FB-C7FE-40DD-06E3853D1618}"/>
              </a:ext>
            </a:extLst>
          </p:cNvPr>
          <p:cNvSpPr>
            <a:spLocks noChangeAspect="1"/>
          </p:cNvSpPr>
          <p:nvPr/>
        </p:nvSpPr>
        <p:spPr bwMode="auto">
          <a:xfrm>
            <a:off x="2865566" y="2321222"/>
            <a:ext cx="432000" cy="4320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500" b="1" dirty="0">
                <a:solidFill>
                  <a:schemeClr val="bg1"/>
                </a:solidFill>
              </a:rPr>
              <a:t>1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478F1E9-A556-4E70-FC7F-C07A2A60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720" y="1628800"/>
            <a:ext cx="1003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Cluster 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D0CFA7-2546-5D00-469B-09BEA92B3096}"/>
              </a:ext>
            </a:extLst>
          </p:cNvPr>
          <p:cNvSpPr>
            <a:spLocks noChangeAspect="1"/>
          </p:cNvSpPr>
          <p:nvPr/>
        </p:nvSpPr>
        <p:spPr bwMode="auto">
          <a:xfrm>
            <a:off x="5383058" y="2915972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BDA57A-5AFD-F5F8-10F2-E1F764B45190}"/>
              </a:ext>
            </a:extLst>
          </p:cNvPr>
          <p:cNvSpPr>
            <a:spLocks noChangeAspect="1"/>
          </p:cNvSpPr>
          <p:nvPr/>
        </p:nvSpPr>
        <p:spPr bwMode="auto">
          <a:xfrm>
            <a:off x="5097048" y="2706520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FD2BB3-BC4C-C450-45D4-016B688F408D}"/>
              </a:ext>
            </a:extLst>
          </p:cNvPr>
          <p:cNvSpPr>
            <a:spLocks noChangeAspect="1"/>
          </p:cNvSpPr>
          <p:nvPr/>
        </p:nvSpPr>
        <p:spPr bwMode="auto">
          <a:xfrm>
            <a:off x="5745120" y="2723226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5" name="Oval 47104">
            <a:extLst>
              <a:ext uri="{FF2B5EF4-FFF2-40B4-BE49-F238E27FC236}">
                <a16:creationId xmlns:a16="http://schemas.microsoft.com/office/drawing/2014/main" id="{91949F15-F29B-EFAD-725A-C3133D919229}"/>
              </a:ext>
            </a:extLst>
          </p:cNvPr>
          <p:cNvSpPr>
            <a:spLocks noChangeAspect="1"/>
          </p:cNvSpPr>
          <p:nvPr/>
        </p:nvSpPr>
        <p:spPr bwMode="auto">
          <a:xfrm>
            <a:off x="3692860" y="4155684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6" name="Oval 47105">
            <a:extLst>
              <a:ext uri="{FF2B5EF4-FFF2-40B4-BE49-F238E27FC236}">
                <a16:creationId xmlns:a16="http://schemas.microsoft.com/office/drawing/2014/main" id="{A26A061B-82F9-2D52-B6DC-2126F8AA9732}"/>
              </a:ext>
            </a:extLst>
          </p:cNvPr>
          <p:cNvSpPr>
            <a:spLocks noChangeAspect="1"/>
          </p:cNvSpPr>
          <p:nvPr/>
        </p:nvSpPr>
        <p:spPr bwMode="auto">
          <a:xfrm>
            <a:off x="4358938" y="4172390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17" name="Oval 47116">
            <a:extLst>
              <a:ext uri="{FF2B5EF4-FFF2-40B4-BE49-F238E27FC236}">
                <a16:creationId xmlns:a16="http://schemas.microsoft.com/office/drawing/2014/main" id="{252FE4B8-7C4D-5724-7A10-AF87492430FB}"/>
              </a:ext>
            </a:extLst>
          </p:cNvPr>
          <p:cNvSpPr>
            <a:spLocks noChangeAspect="1"/>
          </p:cNvSpPr>
          <p:nvPr/>
        </p:nvSpPr>
        <p:spPr bwMode="auto">
          <a:xfrm>
            <a:off x="5133052" y="2299334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000" b="1" dirty="0"/>
          </a:p>
        </p:txBody>
      </p:sp>
      <p:sp>
        <p:nvSpPr>
          <p:cNvPr id="47124" name="Oval 47123">
            <a:extLst>
              <a:ext uri="{FF2B5EF4-FFF2-40B4-BE49-F238E27FC236}">
                <a16:creationId xmlns:a16="http://schemas.microsoft.com/office/drawing/2014/main" id="{E3FA2238-E79B-6437-A25F-DEDDD6BC6EFA}"/>
              </a:ext>
            </a:extLst>
          </p:cNvPr>
          <p:cNvSpPr>
            <a:spLocks noChangeAspect="1"/>
          </p:cNvSpPr>
          <p:nvPr/>
        </p:nvSpPr>
        <p:spPr bwMode="auto">
          <a:xfrm>
            <a:off x="5529064" y="2205814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000" b="1" dirty="0"/>
          </a:p>
        </p:txBody>
      </p:sp>
      <p:sp>
        <p:nvSpPr>
          <p:cNvPr id="47125" name="Oval 47124">
            <a:extLst>
              <a:ext uri="{FF2B5EF4-FFF2-40B4-BE49-F238E27FC236}">
                <a16:creationId xmlns:a16="http://schemas.microsoft.com/office/drawing/2014/main" id="{7D4B8FE9-CC6D-1F02-A9AD-C32BD7781085}"/>
              </a:ext>
            </a:extLst>
          </p:cNvPr>
          <p:cNvSpPr>
            <a:spLocks noChangeAspect="1"/>
          </p:cNvSpPr>
          <p:nvPr/>
        </p:nvSpPr>
        <p:spPr bwMode="auto">
          <a:xfrm>
            <a:off x="3764900" y="3717032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000" b="1" dirty="0"/>
          </a:p>
        </p:txBody>
      </p:sp>
      <p:sp>
        <p:nvSpPr>
          <p:cNvPr id="47126" name="Oval 47125">
            <a:extLst>
              <a:ext uri="{FF2B5EF4-FFF2-40B4-BE49-F238E27FC236}">
                <a16:creationId xmlns:a16="http://schemas.microsoft.com/office/drawing/2014/main" id="{323A1B13-E415-3187-C1B9-2A97CF752A3F}"/>
              </a:ext>
            </a:extLst>
          </p:cNvPr>
          <p:cNvSpPr>
            <a:spLocks noChangeAspect="1"/>
          </p:cNvSpPr>
          <p:nvPr/>
        </p:nvSpPr>
        <p:spPr bwMode="auto">
          <a:xfrm>
            <a:off x="4232952" y="3681060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000" b="1" dirty="0"/>
          </a:p>
        </p:txBody>
      </p:sp>
      <p:sp>
        <p:nvSpPr>
          <p:cNvPr id="47127" name="Oval 47126">
            <a:extLst>
              <a:ext uri="{FF2B5EF4-FFF2-40B4-BE49-F238E27FC236}">
                <a16:creationId xmlns:a16="http://schemas.microsoft.com/office/drawing/2014/main" id="{30D2A4A9-6FB2-399C-5095-7287C087AC04}"/>
              </a:ext>
            </a:extLst>
          </p:cNvPr>
          <p:cNvSpPr>
            <a:spLocks noChangeAspect="1"/>
          </p:cNvSpPr>
          <p:nvPr/>
        </p:nvSpPr>
        <p:spPr bwMode="auto">
          <a:xfrm>
            <a:off x="4016896" y="4365104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000" b="1" dirty="0"/>
          </a:p>
        </p:txBody>
      </p:sp>
      <p:sp>
        <p:nvSpPr>
          <p:cNvPr id="47130" name="Oval 47129">
            <a:extLst>
              <a:ext uri="{FF2B5EF4-FFF2-40B4-BE49-F238E27FC236}">
                <a16:creationId xmlns:a16="http://schemas.microsoft.com/office/drawing/2014/main" id="{74E10E3E-FB81-B01D-B867-CFFD0E5D336D}"/>
              </a:ext>
            </a:extLst>
          </p:cNvPr>
          <p:cNvSpPr>
            <a:spLocks noChangeAspect="1"/>
          </p:cNvSpPr>
          <p:nvPr/>
        </p:nvSpPr>
        <p:spPr bwMode="auto">
          <a:xfrm>
            <a:off x="5349092" y="2473622"/>
            <a:ext cx="432000" cy="4320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500" b="1" dirty="0">
                <a:solidFill>
                  <a:schemeClr val="bg1"/>
                </a:solidFill>
              </a:rPr>
              <a:t>2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7131" name="Oval 47130">
            <a:extLst>
              <a:ext uri="{FF2B5EF4-FFF2-40B4-BE49-F238E27FC236}">
                <a16:creationId xmlns:a16="http://schemas.microsoft.com/office/drawing/2014/main" id="{653E7FC7-DA4B-D918-247E-83BD7297D4C0}"/>
              </a:ext>
            </a:extLst>
          </p:cNvPr>
          <p:cNvSpPr>
            <a:spLocks noChangeAspect="1"/>
          </p:cNvSpPr>
          <p:nvPr/>
        </p:nvSpPr>
        <p:spPr bwMode="auto">
          <a:xfrm>
            <a:off x="3944888" y="3933104"/>
            <a:ext cx="432000" cy="4320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500" b="1" dirty="0">
                <a:solidFill>
                  <a:schemeClr val="bg1"/>
                </a:solidFill>
              </a:rPr>
              <a:t>3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7132" name="Rectangle 3">
            <a:extLst>
              <a:ext uri="{FF2B5EF4-FFF2-40B4-BE49-F238E27FC236}">
                <a16:creationId xmlns:a16="http://schemas.microsoft.com/office/drawing/2014/main" id="{A5782018-0B5F-A071-5AAF-80995279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644" y="1737762"/>
            <a:ext cx="1003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Cluster 2</a:t>
            </a:r>
          </a:p>
        </p:txBody>
      </p:sp>
      <p:sp>
        <p:nvSpPr>
          <p:cNvPr id="47133" name="Rectangle 3">
            <a:extLst>
              <a:ext uri="{FF2B5EF4-FFF2-40B4-BE49-F238E27FC236}">
                <a16:creationId xmlns:a16="http://schemas.microsoft.com/office/drawing/2014/main" id="{8AB5C87B-8537-AE5A-FF6F-E02F7525C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852" y="3284984"/>
            <a:ext cx="1003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Cluster 3</a:t>
            </a:r>
          </a:p>
        </p:txBody>
      </p:sp>
      <p:sp>
        <p:nvSpPr>
          <p:cNvPr id="47134" name="Oval 47133">
            <a:extLst>
              <a:ext uri="{FF2B5EF4-FFF2-40B4-BE49-F238E27FC236}">
                <a16:creationId xmlns:a16="http://schemas.microsoft.com/office/drawing/2014/main" id="{56B713A5-5B74-5F23-BA56-567D5A7F6CD4}"/>
              </a:ext>
            </a:extLst>
          </p:cNvPr>
          <p:cNvSpPr>
            <a:spLocks noChangeAspect="1"/>
          </p:cNvSpPr>
          <p:nvPr/>
        </p:nvSpPr>
        <p:spPr bwMode="auto">
          <a:xfrm>
            <a:off x="2291068" y="5265252"/>
            <a:ext cx="432000" cy="4320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500" b="1" dirty="0">
                <a:solidFill>
                  <a:schemeClr val="bg1"/>
                </a:solidFill>
              </a:rPr>
              <a:t>1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7135" name="Oval 47134">
            <a:extLst>
              <a:ext uri="{FF2B5EF4-FFF2-40B4-BE49-F238E27FC236}">
                <a16:creationId xmlns:a16="http://schemas.microsoft.com/office/drawing/2014/main" id="{F9356F5D-7FE3-40C5-20F3-283401FBAAF8}"/>
              </a:ext>
            </a:extLst>
          </p:cNvPr>
          <p:cNvSpPr>
            <a:spLocks noChangeAspect="1"/>
          </p:cNvSpPr>
          <p:nvPr/>
        </p:nvSpPr>
        <p:spPr bwMode="auto">
          <a:xfrm>
            <a:off x="2363028" y="5733256"/>
            <a:ext cx="288000" cy="288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36" name="Oval 47135">
            <a:extLst>
              <a:ext uri="{FF2B5EF4-FFF2-40B4-BE49-F238E27FC236}">
                <a16:creationId xmlns:a16="http://schemas.microsoft.com/office/drawing/2014/main" id="{BB1F1646-FEAE-5C82-8C8E-7150A87FEBDA}"/>
              </a:ext>
            </a:extLst>
          </p:cNvPr>
          <p:cNvSpPr>
            <a:spLocks noChangeAspect="1"/>
          </p:cNvSpPr>
          <p:nvPr/>
        </p:nvSpPr>
        <p:spPr bwMode="auto">
          <a:xfrm>
            <a:off x="2363060" y="6057292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000" b="1" dirty="0"/>
          </a:p>
        </p:txBody>
      </p:sp>
      <p:sp>
        <p:nvSpPr>
          <p:cNvPr id="47137" name="Rectangle 3">
            <a:extLst>
              <a:ext uri="{FF2B5EF4-FFF2-40B4-BE49-F238E27FC236}">
                <a16:creationId xmlns:a16="http://schemas.microsoft.com/office/drawing/2014/main" id="{9ABC2585-BC7A-77E5-19F0-660C5B7CC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076" y="5337212"/>
            <a:ext cx="218104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Cluster centroid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Real cluster slot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Dummy cluster slot</a:t>
            </a:r>
          </a:p>
        </p:txBody>
      </p:sp>
      <p:sp>
        <p:nvSpPr>
          <p:cNvPr id="47139" name="Oval 47138">
            <a:extLst>
              <a:ext uri="{FF2B5EF4-FFF2-40B4-BE49-F238E27FC236}">
                <a16:creationId xmlns:a16="http://schemas.microsoft.com/office/drawing/2014/main" id="{8D85C230-9646-E3FC-2E35-1E7816635E55}"/>
              </a:ext>
            </a:extLst>
          </p:cNvPr>
          <p:cNvSpPr>
            <a:spLocks noChangeAspect="1"/>
          </p:cNvSpPr>
          <p:nvPr/>
        </p:nvSpPr>
        <p:spPr bwMode="auto">
          <a:xfrm>
            <a:off x="5745120" y="5673494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000" b="1" dirty="0"/>
              <a:t>3</a:t>
            </a:r>
            <a:endParaRPr lang="en-US" sz="2000" b="1" dirty="0"/>
          </a:p>
        </p:txBody>
      </p:sp>
      <p:sp>
        <p:nvSpPr>
          <p:cNvPr id="47140" name="Oval 47139">
            <a:extLst>
              <a:ext uri="{FF2B5EF4-FFF2-40B4-BE49-F238E27FC236}">
                <a16:creationId xmlns:a16="http://schemas.microsoft.com/office/drawing/2014/main" id="{2ABA31C1-705C-51DF-1EFE-F0267FFAFF27}"/>
              </a:ext>
            </a:extLst>
          </p:cNvPr>
          <p:cNvSpPr>
            <a:spLocks noChangeAspect="1"/>
          </p:cNvSpPr>
          <p:nvPr/>
        </p:nvSpPr>
        <p:spPr bwMode="auto">
          <a:xfrm>
            <a:off x="6069124" y="5673494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000" b="1" dirty="0"/>
              <a:t>3</a:t>
            </a:r>
            <a:endParaRPr lang="en-US" sz="2000" b="1" dirty="0"/>
          </a:p>
        </p:txBody>
      </p:sp>
      <p:sp>
        <p:nvSpPr>
          <p:cNvPr id="47141" name="Oval 47140">
            <a:extLst>
              <a:ext uri="{FF2B5EF4-FFF2-40B4-BE49-F238E27FC236}">
                <a16:creationId xmlns:a16="http://schemas.microsoft.com/office/drawing/2014/main" id="{D5A71A92-9144-89EF-C5E1-883C93863124}"/>
              </a:ext>
            </a:extLst>
          </p:cNvPr>
          <p:cNvSpPr>
            <a:spLocks noChangeAspect="1"/>
          </p:cNvSpPr>
          <p:nvPr/>
        </p:nvSpPr>
        <p:spPr bwMode="auto">
          <a:xfrm>
            <a:off x="6393160" y="5668873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000" b="1" dirty="0"/>
              <a:t>3</a:t>
            </a:r>
            <a:endParaRPr lang="en-US" sz="2000" b="1" dirty="0"/>
          </a:p>
        </p:txBody>
      </p:sp>
      <p:sp>
        <p:nvSpPr>
          <p:cNvPr id="47142" name="Oval 47141">
            <a:extLst>
              <a:ext uri="{FF2B5EF4-FFF2-40B4-BE49-F238E27FC236}">
                <a16:creationId xmlns:a16="http://schemas.microsoft.com/office/drawing/2014/main" id="{EF92BAFD-FCB0-6D31-B0E4-6B7DB45416DE}"/>
              </a:ext>
            </a:extLst>
          </p:cNvPr>
          <p:cNvSpPr>
            <a:spLocks noChangeAspect="1"/>
          </p:cNvSpPr>
          <p:nvPr/>
        </p:nvSpPr>
        <p:spPr bwMode="auto">
          <a:xfrm>
            <a:off x="5745120" y="5313123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000" b="1" dirty="0"/>
              <a:t>2</a:t>
            </a:r>
            <a:endParaRPr lang="en-US" sz="2000" b="1" dirty="0"/>
          </a:p>
        </p:txBody>
      </p:sp>
      <p:sp>
        <p:nvSpPr>
          <p:cNvPr id="47143" name="Oval 47142">
            <a:extLst>
              <a:ext uri="{FF2B5EF4-FFF2-40B4-BE49-F238E27FC236}">
                <a16:creationId xmlns:a16="http://schemas.microsoft.com/office/drawing/2014/main" id="{F82FC607-B0EB-943C-60BD-76E9F7243487}"/>
              </a:ext>
            </a:extLst>
          </p:cNvPr>
          <p:cNvSpPr>
            <a:spLocks noChangeAspect="1"/>
          </p:cNvSpPr>
          <p:nvPr/>
        </p:nvSpPr>
        <p:spPr bwMode="auto">
          <a:xfrm>
            <a:off x="6069156" y="5313123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i-FI" sz="2000" b="1" dirty="0"/>
              <a:t>2</a:t>
            </a:r>
            <a:endParaRPr lang="en-US" sz="2000" b="1" dirty="0"/>
          </a:p>
        </p:txBody>
      </p:sp>
      <p:sp>
        <p:nvSpPr>
          <p:cNvPr id="47144" name="Rectangle 3">
            <a:extLst>
              <a:ext uri="{FF2B5EF4-FFF2-40B4-BE49-F238E27FC236}">
                <a16:creationId xmlns:a16="http://schemas.microsoft.com/office/drawing/2014/main" id="{F1DBB0A7-E3D9-17AB-5099-EC8DCDA51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708" y="4797152"/>
            <a:ext cx="11365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latin typeface="Tahoma" panose="020B0604030504040204" pitchFamily="34" charset="0"/>
                <a:cs typeface="+mn-cs"/>
              </a:rPr>
              <a:t>Clusters:</a:t>
            </a:r>
          </a:p>
        </p:txBody>
      </p:sp>
      <p:sp>
        <p:nvSpPr>
          <p:cNvPr id="47145" name="Rectangle 3">
            <a:extLst>
              <a:ext uri="{FF2B5EF4-FFF2-40B4-BE49-F238E27FC236}">
                <a16:creationId xmlns:a16="http://schemas.microsoft.com/office/drawing/2014/main" id="{1B19AF1A-CEEF-CE98-517F-FEE275EF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5" y="4813411"/>
            <a:ext cx="1962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latin typeface="Tahoma" panose="020B0604030504040204" pitchFamily="34" charset="0"/>
                <a:cs typeface="+mn-cs"/>
              </a:rPr>
              <a:t>Dummy points:</a:t>
            </a:r>
          </a:p>
        </p:txBody>
      </p:sp>
    </p:spTree>
    <p:extLst>
      <p:ext uri="{BB962C8B-B14F-4D97-AF65-F5344CB8AC3E}">
        <p14:creationId xmlns:p14="http://schemas.microsoft.com/office/powerpoint/2010/main" val="3719626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D0B66-1937-5428-05C5-4993FE48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3E2F8EE-183D-94FC-BD33-DF839F53F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943225"/>
            <a:ext cx="901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4572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9144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3716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18288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hangingPunct="1"/>
            <a:r>
              <a:rPr lang="en-US" altLang="en-US" sz="4000" b="1" dirty="0">
                <a:latin typeface="Tahoma" panose="020B0604030504040204" pitchFamily="34" charset="0"/>
                <a:cs typeface="Arial" panose="020B0604020202020204" pitchFamily="34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824027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E0BA6-43D7-FD36-4228-B949CE6DE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D15E06-8EB8-A77F-4854-DF5F1213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Mikko’s karonkka party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741B8455-D39F-9D61-E1E7-A62B0921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" y="1369504"/>
            <a:ext cx="9397044" cy="49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7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CF69-38FB-158B-A755-2231A533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12CD0E-0BD7-7BC6-A514-F26D60A6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Seating the guests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DA2CED78-45B6-61A3-62C3-D6C63D33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63173"/>
            <a:ext cx="9561512" cy="46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43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05DE-7101-EE0F-222F-7C6DDDA0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rid&#10;&#10;AI-generated content may be incorrect.">
            <a:extLst>
              <a:ext uri="{FF2B5EF4-FFF2-40B4-BE49-F238E27FC236}">
                <a16:creationId xmlns:a16="http://schemas.microsoft.com/office/drawing/2014/main" id="{5475B9C3-A065-E368-3B42-B0DD7B920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4" y="1196752"/>
            <a:ext cx="9216168" cy="5349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1B493D-9C58-7252-4296-81A4090E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Mikko’s karonkka party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296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13D3F-1556-E7AB-F5A3-490AAA9A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9DDE39-25FB-5CBB-0265-4EE41691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8" y="40998"/>
            <a:ext cx="3334801" cy="1981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9CA95-DFD8-C7B1-2CD7-676C17B0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6496" y="2059164"/>
            <a:ext cx="4194412" cy="2499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69E90F-E735-7B21-06FC-CE9704928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572" y="4614939"/>
            <a:ext cx="3383573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13859-E0AE-E2D9-D0FB-307985A94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409" y="1340768"/>
            <a:ext cx="4999153" cy="2938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534CC7-1155-2414-5A8D-63FABDB77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212" y="4558741"/>
            <a:ext cx="249348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5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1D593B-8928-1E8D-22BE-E457B0338015}"/>
              </a:ext>
            </a:extLst>
          </p:cNvPr>
          <p:cNvSpPr/>
          <p:nvPr/>
        </p:nvSpPr>
        <p:spPr bwMode="auto">
          <a:xfrm>
            <a:off x="1136576" y="4933519"/>
            <a:ext cx="5184501" cy="9077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7325" marR="0" indent="-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7FD80B-BE5E-27E4-3819-AB42F1CE41ED}"/>
              </a:ext>
            </a:extLst>
          </p:cNvPr>
          <p:cNvSpPr/>
          <p:nvPr/>
        </p:nvSpPr>
        <p:spPr bwMode="auto">
          <a:xfrm>
            <a:off x="1136650" y="3961411"/>
            <a:ext cx="5184501" cy="9077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7325" marR="0" indent="-166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732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1788DE2-FA73-BEB4-343A-5522D4A32F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6289" y="185322"/>
            <a:ext cx="8497887" cy="677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effectLst/>
                <a:cs typeface="Arial" panose="020B0604020202020204" pitchFamily="34" charset="0"/>
              </a:rPr>
              <a:t>K-means algorithm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95186D-05EC-0D94-945D-062C39BCC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0" y="1125538"/>
            <a:ext cx="55451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X = </a:t>
            </a:r>
            <a:r>
              <a:rPr lang="cs-CZ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Data set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C = Cluster centroids</a:t>
            </a:r>
          </a:p>
          <a:p>
            <a:pPr defTabSz="914400" eaLnBrk="1" hangingPunct="1"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 = Partition</a:t>
            </a:r>
          </a:p>
          <a:p>
            <a:pPr defTabSz="914400" eaLnBrk="1" hangingPunct="1">
              <a:buClr>
                <a:srgbClr val="000000"/>
              </a:buClr>
              <a:buNone/>
            </a:pPr>
            <a:r>
              <a:rPr lang="en-US" altLang="en-US" sz="3000" dirty="0">
                <a:solidFill>
                  <a:srgbClr val="000000"/>
                </a:solidFill>
                <a:cs typeface="Arial" panose="020B0604020202020204" pitchFamily="34" charset="0"/>
              </a:rPr>
              <a:t>K-Means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(X, C) → (C, P)</a:t>
            </a:r>
          </a:p>
          <a:p>
            <a:pPr defTabSz="914400" eaLnBrk="1" hangingPunct="1"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REPEAT</a:t>
            </a:r>
          </a:p>
          <a:p>
            <a:pPr defTabSz="914400" eaLnBrk="1" hangingPunct="1"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C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prev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C;</a:t>
            </a:r>
          </a:p>
          <a:p>
            <a:pPr defTabSz="914400" eaLnBrk="1" hangingPunct="1"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FOR i:=1 TO N DO</a:t>
            </a:r>
            <a:r>
              <a:rPr lang="cs-CZ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			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FindNearest(x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, C);</a:t>
            </a:r>
          </a:p>
          <a:p>
            <a:pPr defTabSz="914400" eaLnBrk="1" hangingPunct="1">
              <a:spcBef>
                <a:spcPct val="40000"/>
              </a:spcBef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	FOR j:=1 TO k DO</a:t>
            </a:r>
          </a:p>
          <a:p>
            <a:pPr defTabSz="914400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j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←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Average x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 p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 = j;</a:t>
            </a:r>
          </a:p>
          <a:p>
            <a:pPr defTabSz="914400" eaLnBrk="1" hangingPunct="1">
              <a:buClr>
                <a:srgbClr val="000000"/>
              </a:buClr>
              <a:buNone/>
            </a:pPr>
            <a:r>
              <a:rPr lang="en-US" altLang="en-US" sz="2600" dirty="0">
                <a:solidFill>
                  <a:srgbClr val="000000"/>
                </a:solidFill>
                <a:cs typeface="Arial" panose="020B0604020202020204" pitchFamily="34" charset="0"/>
              </a:rPr>
              <a:t>UNTIL C = C</a:t>
            </a:r>
            <a:r>
              <a:rPr lang="en-US" altLang="en-US" sz="26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prev</a:t>
            </a:r>
            <a:endParaRPr lang="en-US" altLang="en-US" sz="2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1" hangingPunct="1">
              <a:buClr>
                <a:srgbClr val="000000"/>
              </a:buClr>
              <a:buNone/>
            </a:pPr>
            <a:endParaRPr lang="cs-CZ" altLang="en-US" sz="260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914400" eaLnBrk="1" hangingPunct="1">
              <a:buClr>
                <a:srgbClr val="000000"/>
              </a:buClr>
              <a:buNone/>
            </a:pPr>
            <a:endParaRPr lang="en-US" altLang="en-US" sz="2600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789F567F-DA34-6271-FC6E-58FF42FD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168" y="4193532"/>
            <a:ext cx="246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zh-CN" sz="2400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Assignment step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D20E5933-0074-8189-AE06-9F7FA135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2" y="5130157"/>
            <a:ext cx="201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GB" altLang="zh-CN" sz="2400" dirty="0">
                <a:solidFill>
                  <a:srgbClr val="0000FF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Centroid step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C953D-1177-6995-9F41-867C8658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63EB37DA-676A-2E4F-0E58-4906ACC3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Political party allocation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6DB9EB2-C42F-E92B-13AC-7E9B3E6D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948" y="1997225"/>
            <a:ext cx="2837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PS</a:t>
            </a:r>
          </a:p>
        </p:txBody>
      </p:sp>
      <p:sp>
        <p:nvSpPr>
          <p:cNvPr id="47137" name="Rectangle 3">
            <a:extLst>
              <a:ext uri="{FF2B5EF4-FFF2-40B4-BE49-F238E27FC236}">
                <a16:creationId xmlns:a16="http://schemas.microsoft.com/office/drawing/2014/main" id="{ACAA5CA3-1BE9-6FE9-1BAA-168114ED1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519" y="3411343"/>
            <a:ext cx="2602379" cy="244682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Vas		Left alliance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SDP		Social democratic party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Vih		Green party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Kesk	Central party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RKP		Swedish people party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KD		Christian democrats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Nyt		Movement Now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Kok		National Coalition Party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538163" algn="l"/>
              </a:tabLst>
            </a:pPr>
            <a:r>
              <a:rPr lang="en-US" altLang="en-US" sz="1500" dirty="0">
                <a:latin typeface="Tahoma" panose="020B0604030504040204" pitchFamily="34" charset="0"/>
                <a:cs typeface="+mn-cs"/>
              </a:rPr>
              <a:t>PS		True Finns party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FEDF1-8A79-D279-D0B9-9A0B75BDC974}"/>
              </a:ext>
            </a:extLst>
          </p:cNvPr>
          <p:cNvCxnSpPr/>
          <p:nvPr/>
        </p:nvCxnSpPr>
        <p:spPr bwMode="auto">
          <a:xfrm>
            <a:off x="1100572" y="2548645"/>
            <a:ext cx="70927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18E94E-AA8B-7AAF-82EA-A4EF98170AA1}"/>
              </a:ext>
            </a:extLst>
          </p:cNvPr>
          <p:cNvCxnSpPr/>
          <p:nvPr/>
        </p:nvCxnSpPr>
        <p:spPr bwMode="auto">
          <a:xfrm flipV="1">
            <a:off x="1208584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2575A8-FB84-396C-CF55-718EB441CF55}"/>
              </a:ext>
            </a:extLst>
          </p:cNvPr>
          <p:cNvCxnSpPr/>
          <p:nvPr/>
        </p:nvCxnSpPr>
        <p:spPr bwMode="auto">
          <a:xfrm flipV="1">
            <a:off x="1892660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5D5D00-73A0-F2A7-8AAA-06E7184A61BB}"/>
              </a:ext>
            </a:extLst>
          </p:cNvPr>
          <p:cNvCxnSpPr/>
          <p:nvPr/>
        </p:nvCxnSpPr>
        <p:spPr bwMode="auto">
          <a:xfrm flipV="1">
            <a:off x="2576736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8" name="Straight Connector 47107">
            <a:extLst>
              <a:ext uri="{FF2B5EF4-FFF2-40B4-BE49-F238E27FC236}">
                <a16:creationId xmlns:a16="http://schemas.microsoft.com/office/drawing/2014/main" id="{D6BEC449-92DA-43A2-511B-E715BEC5750B}"/>
              </a:ext>
            </a:extLst>
          </p:cNvPr>
          <p:cNvCxnSpPr/>
          <p:nvPr/>
        </p:nvCxnSpPr>
        <p:spPr bwMode="auto">
          <a:xfrm flipV="1">
            <a:off x="3260812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0" name="Straight Connector 47109">
            <a:extLst>
              <a:ext uri="{FF2B5EF4-FFF2-40B4-BE49-F238E27FC236}">
                <a16:creationId xmlns:a16="http://schemas.microsoft.com/office/drawing/2014/main" id="{639E10C1-01B4-8EFE-0C98-464FDC1BC158}"/>
              </a:ext>
            </a:extLst>
          </p:cNvPr>
          <p:cNvCxnSpPr/>
          <p:nvPr/>
        </p:nvCxnSpPr>
        <p:spPr bwMode="auto">
          <a:xfrm flipV="1">
            <a:off x="3944888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3" name="Straight Connector 47112">
            <a:extLst>
              <a:ext uri="{FF2B5EF4-FFF2-40B4-BE49-F238E27FC236}">
                <a16:creationId xmlns:a16="http://schemas.microsoft.com/office/drawing/2014/main" id="{FFE8F322-145E-4D9B-7C4B-4AF599EA6847}"/>
              </a:ext>
            </a:extLst>
          </p:cNvPr>
          <p:cNvCxnSpPr/>
          <p:nvPr/>
        </p:nvCxnSpPr>
        <p:spPr bwMode="auto">
          <a:xfrm flipV="1">
            <a:off x="4628964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5" name="Straight Connector 47114">
            <a:extLst>
              <a:ext uri="{FF2B5EF4-FFF2-40B4-BE49-F238E27FC236}">
                <a16:creationId xmlns:a16="http://schemas.microsoft.com/office/drawing/2014/main" id="{32FBA1D0-1B3A-0BAE-889B-CD643698BE00}"/>
              </a:ext>
            </a:extLst>
          </p:cNvPr>
          <p:cNvCxnSpPr/>
          <p:nvPr/>
        </p:nvCxnSpPr>
        <p:spPr bwMode="auto">
          <a:xfrm flipV="1">
            <a:off x="5313040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8" name="Straight Connector 47117">
            <a:extLst>
              <a:ext uri="{FF2B5EF4-FFF2-40B4-BE49-F238E27FC236}">
                <a16:creationId xmlns:a16="http://schemas.microsoft.com/office/drawing/2014/main" id="{EEB3680E-8BB5-9E37-E766-D611DF8E562B}"/>
              </a:ext>
            </a:extLst>
          </p:cNvPr>
          <p:cNvCxnSpPr/>
          <p:nvPr/>
        </p:nvCxnSpPr>
        <p:spPr bwMode="auto">
          <a:xfrm flipV="1">
            <a:off x="5997116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20" name="Straight Connector 47119">
            <a:extLst>
              <a:ext uri="{FF2B5EF4-FFF2-40B4-BE49-F238E27FC236}">
                <a16:creationId xmlns:a16="http://schemas.microsoft.com/office/drawing/2014/main" id="{2A435D32-67F9-A028-9428-63B51101032D}"/>
              </a:ext>
            </a:extLst>
          </p:cNvPr>
          <p:cNvCxnSpPr/>
          <p:nvPr/>
        </p:nvCxnSpPr>
        <p:spPr bwMode="auto">
          <a:xfrm flipV="1">
            <a:off x="6681192" y="2404629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47" name="Straight Connector 47146">
            <a:extLst>
              <a:ext uri="{FF2B5EF4-FFF2-40B4-BE49-F238E27FC236}">
                <a16:creationId xmlns:a16="http://schemas.microsoft.com/office/drawing/2014/main" id="{79DEF8B6-A0AF-4000-9BD5-E70DD48AC9B1}"/>
              </a:ext>
            </a:extLst>
          </p:cNvPr>
          <p:cNvCxnSpPr/>
          <p:nvPr/>
        </p:nvCxnSpPr>
        <p:spPr bwMode="auto">
          <a:xfrm flipV="1">
            <a:off x="7371336" y="2413013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49" name="Straight Connector 47148">
            <a:extLst>
              <a:ext uri="{FF2B5EF4-FFF2-40B4-BE49-F238E27FC236}">
                <a16:creationId xmlns:a16="http://schemas.microsoft.com/office/drawing/2014/main" id="{3C5B6AD1-96E7-8853-8E23-50A089B5A21B}"/>
              </a:ext>
            </a:extLst>
          </p:cNvPr>
          <p:cNvCxnSpPr/>
          <p:nvPr/>
        </p:nvCxnSpPr>
        <p:spPr bwMode="auto">
          <a:xfrm flipV="1">
            <a:off x="8055412" y="2413013"/>
            <a:ext cx="0" cy="2964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52" name="Rectangle 3">
            <a:extLst>
              <a:ext uri="{FF2B5EF4-FFF2-40B4-BE49-F238E27FC236}">
                <a16:creationId xmlns:a16="http://schemas.microsoft.com/office/drawing/2014/main" id="{FFAD2E38-A1A3-4C6E-49B9-1FEF98BD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829" y="2672916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000" dirty="0">
                <a:latin typeface="Tahoma" panose="020B0604030504040204" pitchFamily="34" charset="0"/>
                <a:cs typeface="+mn-cs"/>
              </a:rPr>
              <a:t>2</a:t>
            </a: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0</a:t>
            </a:r>
          </a:p>
        </p:txBody>
      </p:sp>
      <p:sp>
        <p:nvSpPr>
          <p:cNvPr id="47153" name="Rectangle 3">
            <a:extLst>
              <a:ext uri="{FF2B5EF4-FFF2-40B4-BE49-F238E27FC236}">
                <a16:creationId xmlns:a16="http://schemas.microsoft.com/office/drawing/2014/main" id="{7A3026E9-47A5-7145-0079-5AECD4FB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344" y="1988840"/>
            <a:ext cx="4112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Kok</a:t>
            </a:r>
          </a:p>
        </p:txBody>
      </p:sp>
      <p:sp>
        <p:nvSpPr>
          <p:cNvPr id="47154" name="Rectangle 3">
            <a:extLst>
              <a:ext uri="{FF2B5EF4-FFF2-40B4-BE49-F238E27FC236}">
                <a16:creationId xmlns:a16="http://schemas.microsoft.com/office/drawing/2014/main" id="{481D30E0-2C64-F947-01F6-8BDE9422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654" y="1985074"/>
            <a:ext cx="3863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Nyt</a:t>
            </a:r>
          </a:p>
        </p:txBody>
      </p:sp>
      <p:sp>
        <p:nvSpPr>
          <p:cNvPr id="47155" name="Rectangle 3">
            <a:extLst>
              <a:ext uri="{FF2B5EF4-FFF2-40B4-BE49-F238E27FC236}">
                <a16:creationId xmlns:a16="http://schemas.microsoft.com/office/drawing/2014/main" id="{4D45A890-CC4F-03B2-6635-5ECDAE43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1340" y="1989836"/>
            <a:ext cx="3254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KD</a:t>
            </a:r>
          </a:p>
        </p:txBody>
      </p:sp>
      <p:sp>
        <p:nvSpPr>
          <p:cNvPr id="47156" name="Rectangle 3">
            <a:extLst>
              <a:ext uri="{FF2B5EF4-FFF2-40B4-BE49-F238E27FC236}">
                <a16:creationId xmlns:a16="http://schemas.microsoft.com/office/drawing/2014/main" id="{40167CA6-E2FC-9D1D-5280-F2DBCBC65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883" y="1985725"/>
            <a:ext cx="450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RKP</a:t>
            </a:r>
          </a:p>
        </p:txBody>
      </p:sp>
      <p:sp>
        <p:nvSpPr>
          <p:cNvPr id="47157" name="Rectangle 3">
            <a:extLst>
              <a:ext uri="{FF2B5EF4-FFF2-40B4-BE49-F238E27FC236}">
                <a16:creationId xmlns:a16="http://schemas.microsoft.com/office/drawing/2014/main" id="{37610F25-F4C5-635A-F81C-5F4CA1FD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752" y="1988840"/>
            <a:ext cx="5202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Kesk</a:t>
            </a:r>
          </a:p>
        </p:txBody>
      </p:sp>
      <p:sp>
        <p:nvSpPr>
          <p:cNvPr id="47158" name="Rectangle 3">
            <a:extLst>
              <a:ext uri="{FF2B5EF4-FFF2-40B4-BE49-F238E27FC236}">
                <a16:creationId xmlns:a16="http://schemas.microsoft.com/office/drawing/2014/main" id="{DCF0B186-6BF5-6ED2-D72E-38FE2193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801" y="1988840"/>
            <a:ext cx="354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Vih</a:t>
            </a:r>
          </a:p>
        </p:txBody>
      </p:sp>
      <p:sp>
        <p:nvSpPr>
          <p:cNvPr id="47159" name="Rectangle 3">
            <a:extLst>
              <a:ext uri="{FF2B5EF4-FFF2-40B4-BE49-F238E27FC236}">
                <a16:creationId xmlns:a16="http://schemas.microsoft.com/office/drawing/2014/main" id="{E160A9C2-AE3A-861F-0306-E4867BF4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209" y="2656657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70</a:t>
            </a:r>
          </a:p>
        </p:txBody>
      </p:sp>
      <p:sp>
        <p:nvSpPr>
          <p:cNvPr id="47160" name="Rectangle 3">
            <a:extLst>
              <a:ext uri="{FF2B5EF4-FFF2-40B4-BE49-F238E27FC236}">
                <a16:creationId xmlns:a16="http://schemas.microsoft.com/office/drawing/2014/main" id="{68546529-1927-260A-3A66-73D34980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242" y="2677221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30</a:t>
            </a:r>
          </a:p>
        </p:txBody>
      </p:sp>
      <p:sp>
        <p:nvSpPr>
          <p:cNvPr id="47161" name="Rectangle 3">
            <a:extLst>
              <a:ext uri="{FF2B5EF4-FFF2-40B4-BE49-F238E27FC236}">
                <a16:creationId xmlns:a16="http://schemas.microsoft.com/office/drawing/2014/main" id="{3622F51E-3C7A-26B3-8233-D395DB11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290" y="2679756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40</a:t>
            </a:r>
          </a:p>
        </p:txBody>
      </p:sp>
      <p:sp>
        <p:nvSpPr>
          <p:cNvPr id="47162" name="Rectangle 3">
            <a:extLst>
              <a:ext uri="{FF2B5EF4-FFF2-40B4-BE49-F238E27FC236}">
                <a16:creationId xmlns:a16="http://schemas.microsoft.com/office/drawing/2014/main" id="{3FB358F4-59EE-91A5-25E7-A24910159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644" y="2677355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50</a:t>
            </a:r>
          </a:p>
        </p:txBody>
      </p:sp>
      <p:sp>
        <p:nvSpPr>
          <p:cNvPr id="47163" name="Rectangle 3">
            <a:extLst>
              <a:ext uri="{FF2B5EF4-FFF2-40B4-BE49-F238E27FC236}">
                <a16:creationId xmlns:a16="http://schemas.microsoft.com/office/drawing/2014/main" id="{B3308EBE-3939-A26C-EC9F-2474B051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591" y="2669877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60</a:t>
            </a:r>
          </a:p>
        </p:txBody>
      </p:sp>
      <p:sp>
        <p:nvSpPr>
          <p:cNvPr id="47164" name="Rectangle 3">
            <a:extLst>
              <a:ext uri="{FF2B5EF4-FFF2-40B4-BE49-F238E27FC236}">
                <a16:creationId xmlns:a16="http://schemas.microsoft.com/office/drawing/2014/main" id="{12C20A1F-0A5C-BBF4-F934-98A48DE4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730" y="2665070"/>
            <a:ext cx="2789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80</a:t>
            </a:r>
          </a:p>
        </p:txBody>
      </p:sp>
      <p:sp>
        <p:nvSpPr>
          <p:cNvPr id="47165" name="Rectangle 3">
            <a:extLst>
              <a:ext uri="{FF2B5EF4-FFF2-40B4-BE49-F238E27FC236}">
                <a16:creationId xmlns:a16="http://schemas.microsoft.com/office/drawing/2014/main" id="{B470AF22-4942-292D-9E6D-771E431B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220" y="2679756"/>
            <a:ext cx="418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100</a:t>
            </a:r>
          </a:p>
        </p:txBody>
      </p:sp>
      <p:sp>
        <p:nvSpPr>
          <p:cNvPr id="47166" name="Rectangle 3">
            <a:extLst>
              <a:ext uri="{FF2B5EF4-FFF2-40B4-BE49-F238E27FC236}">
                <a16:creationId xmlns:a16="http://schemas.microsoft.com/office/drawing/2014/main" id="{F07ED6CB-2619-DEB6-7775-32ACCAA1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698" y="2656656"/>
            <a:ext cx="139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0</a:t>
            </a:r>
          </a:p>
        </p:txBody>
      </p:sp>
      <p:sp>
        <p:nvSpPr>
          <p:cNvPr id="47167" name="Rectangle 3">
            <a:extLst>
              <a:ext uri="{FF2B5EF4-FFF2-40B4-BE49-F238E27FC236}">
                <a16:creationId xmlns:a16="http://schemas.microsoft.com/office/drawing/2014/main" id="{FC276DB2-3A30-808E-D9A6-2E8941C5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51" y="1988840"/>
            <a:ext cx="388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Vas</a:t>
            </a:r>
          </a:p>
        </p:txBody>
      </p:sp>
      <p:sp>
        <p:nvSpPr>
          <p:cNvPr id="47168" name="Rectangle 3">
            <a:extLst>
              <a:ext uri="{FF2B5EF4-FFF2-40B4-BE49-F238E27FC236}">
                <a16:creationId xmlns:a16="http://schemas.microsoft.com/office/drawing/2014/main" id="{2E66C14F-D917-F5D2-48AC-BF270AE7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30" y="1992361"/>
            <a:ext cx="4584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SDP</a:t>
            </a:r>
          </a:p>
        </p:txBody>
      </p:sp>
      <p:sp>
        <p:nvSpPr>
          <p:cNvPr id="47170" name="Rectangle 3">
            <a:extLst>
              <a:ext uri="{FF2B5EF4-FFF2-40B4-BE49-F238E27FC236}">
                <a16:creationId xmlns:a16="http://schemas.microsoft.com/office/drawing/2014/main" id="{A070E1EC-BC9C-D4B8-AD10-1AD3BAED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620" y="1498863"/>
            <a:ext cx="32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11</a:t>
            </a:r>
          </a:p>
        </p:txBody>
      </p:sp>
      <p:sp>
        <p:nvSpPr>
          <p:cNvPr id="47171" name="Rectangle 3">
            <a:extLst>
              <a:ext uri="{FF2B5EF4-FFF2-40B4-BE49-F238E27FC236}">
                <a16:creationId xmlns:a16="http://schemas.microsoft.com/office/drawing/2014/main" id="{4C9D83DE-EFE5-911A-896E-23210403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312" y="1484784"/>
            <a:ext cx="32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43</a:t>
            </a:r>
          </a:p>
        </p:txBody>
      </p:sp>
      <p:sp>
        <p:nvSpPr>
          <p:cNvPr id="47172" name="Rectangle 3">
            <a:extLst>
              <a:ext uri="{FF2B5EF4-FFF2-40B4-BE49-F238E27FC236}">
                <a16:creationId xmlns:a16="http://schemas.microsoft.com/office/drawing/2014/main" id="{F599BB61-0E23-A5BA-E621-AD53E37B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049" y="1498863"/>
            <a:ext cx="32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13</a:t>
            </a:r>
          </a:p>
        </p:txBody>
      </p:sp>
      <p:sp>
        <p:nvSpPr>
          <p:cNvPr id="47173" name="Rectangle 3">
            <a:extLst>
              <a:ext uri="{FF2B5EF4-FFF2-40B4-BE49-F238E27FC236}">
                <a16:creationId xmlns:a16="http://schemas.microsoft.com/office/drawing/2014/main" id="{7C7E5437-24F6-A8A4-7622-E389F1C5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244" y="1498863"/>
            <a:ext cx="32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23</a:t>
            </a:r>
          </a:p>
        </p:txBody>
      </p:sp>
      <p:sp>
        <p:nvSpPr>
          <p:cNvPr id="47174" name="Rectangle 3">
            <a:extLst>
              <a:ext uri="{FF2B5EF4-FFF2-40B4-BE49-F238E27FC236}">
                <a16:creationId xmlns:a16="http://schemas.microsoft.com/office/drawing/2014/main" id="{B5227CB4-F7D5-6CDA-1BA7-7BF6AA65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636" y="1504529"/>
            <a:ext cx="1635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9</a:t>
            </a:r>
          </a:p>
        </p:txBody>
      </p:sp>
      <p:sp>
        <p:nvSpPr>
          <p:cNvPr id="47175" name="Rectangle 3">
            <a:extLst>
              <a:ext uri="{FF2B5EF4-FFF2-40B4-BE49-F238E27FC236}">
                <a16:creationId xmlns:a16="http://schemas.microsoft.com/office/drawing/2014/main" id="{06B660E1-D294-3660-2E6D-C598B1C7F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542" y="1504529"/>
            <a:ext cx="1635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5</a:t>
            </a:r>
          </a:p>
        </p:txBody>
      </p:sp>
      <p:sp>
        <p:nvSpPr>
          <p:cNvPr id="47176" name="Rectangle 3">
            <a:extLst>
              <a:ext uri="{FF2B5EF4-FFF2-40B4-BE49-F238E27FC236}">
                <a16:creationId xmlns:a16="http://schemas.microsoft.com/office/drawing/2014/main" id="{215F00C4-EB38-E257-EBDE-37E7ADDB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614" y="1504529"/>
            <a:ext cx="1635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1</a:t>
            </a:r>
            <a:endParaRPr lang="en-US" altLang="en-US" sz="2000" b="1" dirty="0">
              <a:solidFill>
                <a:srgbClr val="0000FF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77" name="Rectangle 3">
            <a:extLst>
              <a:ext uri="{FF2B5EF4-FFF2-40B4-BE49-F238E27FC236}">
                <a16:creationId xmlns:a16="http://schemas.microsoft.com/office/drawing/2014/main" id="{945FEF80-408E-D659-F926-1DA2F642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967" y="1498863"/>
            <a:ext cx="32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48</a:t>
            </a:r>
          </a:p>
        </p:txBody>
      </p:sp>
      <p:sp>
        <p:nvSpPr>
          <p:cNvPr id="47178" name="Rectangle 3">
            <a:extLst>
              <a:ext uri="{FF2B5EF4-FFF2-40B4-BE49-F238E27FC236}">
                <a16:creationId xmlns:a16="http://schemas.microsoft.com/office/drawing/2014/main" id="{16881174-0C8B-7C4D-8518-3A7490E5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630" y="1498863"/>
            <a:ext cx="327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000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45</a:t>
            </a:r>
          </a:p>
        </p:txBody>
      </p:sp>
      <p:sp>
        <p:nvSpPr>
          <p:cNvPr id="47191" name="Rectangle 47190">
            <a:extLst>
              <a:ext uri="{FF2B5EF4-FFF2-40B4-BE49-F238E27FC236}">
                <a16:creationId xmlns:a16="http://schemas.microsoft.com/office/drawing/2014/main" id="{88DEF499-3B0E-ECBA-6E18-2F808761041A}"/>
              </a:ext>
            </a:extLst>
          </p:cNvPr>
          <p:cNvSpPr>
            <a:spLocks noChangeAspect="1"/>
          </p:cNvSpPr>
          <p:nvPr/>
        </p:nvSpPr>
        <p:spPr bwMode="auto">
          <a:xfrm>
            <a:off x="920552" y="4833172"/>
            <a:ext cx="144000" cy="144000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2" name="Rectangle 47191">
            <a:extLst>
              <a:ext uri="{FF2B5EF4-FFF2-40B4-BE49-F238E27FC236}">
                <a16:creationId xmlns:a16="http://schemas.microsoft.com/office/drawing/2014/main" id="{2E3C896F-134D-80EF-DEA5-3E5013ABB7FD}"/>
              </a:ext>
            </a:extLst>
          </p:cNvPr>
          <p:cNvSpPr>
            <a:spLocks noChangeAspect="1"/>
          </p:cNvSpPr>
          <p:nvPr/>
        </p:nvSpPr>
        <p:spPr bwMode="auto">
          <a:xfrm>
            <a:off x="920552" y="5085184"/>
            <a:ext cx="144000" cy="1440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3" name="Rectangle 47192">
            <a:extLst>
              <a:ext uri="{FF2B5EF4-FFF2-40B4-BE49-F238E27FC236}">
                <a16:creationId xmlns:a16="http://schemas.microsoft.com/office/drawing/2014/main" id="{5B3ECA2A-A6E0-EEE8-1CDF-53F9B005891A}"/>
              </a:ext>
            </a:extLst>
          </p:cNvPr>
          <p:cNvSpPr>
            <a:spLocks noChangeAspect="1"/>
          </p:cNvSpPr>
          <p:nvPr/>
        </p:nvSpPr>
        <p:spPr bwMode="auto">
          <a:xfrm>
            <a:off x="920552" y="5373232"/>
            <a:ext cx="144000" cy="14400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4" name="Rectangle 47193">
            <a:extLst>
              <a:ext uri="{FF2B5EF4-FFF2-40B4-BE49-F238E27FC236}">
                <a16:creationId xmlns:a16="http://schemas.microsoft.com/office/drawing/2014/main" id="{375E200E-6426-8A48-F9C6-4682C9CF3D42}"/>
              </a:ext>
            </a:extLst>
          </p:cNvPr>
          <p:cNvSpPr>
            <a:spLocks noChangeAspect="1"/>
          </p:cNvSpPr>
          <p:nvPr/>
        </p:nvSpPr>
        <p:spPr bwMode="auto">
          <a:xfrm>
            <a:off x="920568" y="5625244"/>
            <a:ext cx="144000" cy="144000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5" name="Rectangle 47194">
            <a:extLst>
              <a:ext uri="{FF2B5EF4-FFF2-40B4-BE49-F238E27FC236}">
                <a16:creationId xmlns:a16="http://schemas.microsoft.com/office/drawing/2014/main" id="{468D64A5-EE00-111D-1B84-A3F840112557}"/>
              </a:ext>
            </a:extLst>
          </p:cNvPr>
          <p:cNvSpPr>
            <a:spLocks noChangeAspect="1"/>
          </p:cNvSpPr>
          <p:nvPr/>
        </p:nvSpPr>
        <p:spPr bwMode="auto">
          <a:xfrm>
            <a:off x="920568" y="4545124"/>
            <a:ext cx="144000" cy="14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6" name="Rectangle 47195">
            <a:extLst>
              <a:ext uri="{FF2B5EF4-FFF2-40B4-BE49-F238E27FC236}">
                <a16:creationId xmlns:a16="http://schemas.microsoft.com/office/drawing/2014/main" id="{3F6318D4-53A6-AF9E-43B0-FB18C935878D}"/>
              </a:ext>
            </a:extLst>
          </p:cNvPr>
          <p:cNvSpPr>
            <a:spLocks noChangeAspect="1"/>
          </p:cNvSpPr>
          <p:nvPr/>
        </p:nvSpPr>
        <p:spPr bwMode="auto">
          <a:xfrm>
            <a:off x="920568" y="4293096"/>
            <a:ext cx="144000" cy="144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7" name="Rectangle 47196">
            <a:extLst>
              <a:ext uri="{FF2B5EF4-FFF2-40B4-BE49-F238E27FC236}">
                <a16:creationId xmlns:a16="http://schemas.microsoft.com/office/drawing/2014/main" id="{6895A49A-2641-38A6-549D-F55E24E79F4C}"/>
              </a:ext>
            </a:extLst>
          </p:cNvPr>
          <p:cNvSpPr>
            <a:spLocks noChangeAspect="1"/>
          </p:cNvSpPr>
          <p:nvPr/>
        </p:nvSpPr>
        <p:spPr bwMode="auto">
          <a:xfrm>
            <a:off x="920552" y="4005064"/>
            <a:ext cx="144000" cy="144000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8" name="Rectangle 47197">
            <a:extLst>
              <a:ext uri="{FF2B5EF4-FFF2-40B4-BE49-F238E27FC236}">
                <a16:creationId xmlns:a16="http://schemas.microsoft.com/office/drawing/2014/main" id="{608A24A5-DD39-3715-FAFC-13D842ECE6EA}"/>
              </a:ext>
            </a:extLst>
          </p:cNvPr>
          <p:cNvSpPr>
            <a:spLocks noChangeAspect="1"/>
          </p:cNvSpPr>
          <p:nvPr/>
        </p:nvSpPr>
        <p:spPr bwMode="auto">
          <a:xfrm>
            <a:off x="920552" y="3753052"/>
            <a:ext cx="144000" cy="144000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9" name="Rectangle 47198">
            <a:extLst>
              <a:ext uri="{FF2B5EF4-FFF2-40B4-BE49-F238E27FC236}">
                <a16:creationId xmlns:a16="http://schemas.microsoft.com/office/drawing/2014/main" id="{8FBEA18C-77EE-E855-24D9-482AD2525D13}"/>
              </a:ext>
            </a:extLst>
          </p:cNvPr>
          <p:cNvSpPr>
            <a:spLocks noChangeAspect="1"/>
          </p:cNvSpPr>
          <p:nvPr/>
        </p:nvSpPr>
        <p:spPr bwMode="auto">
          <a:xfrm>
            <a:off x="920552" y="3465020"/>
            <a:ext cx="144000" cy="14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BA0E4-9D3C-73F7-BA0F-70F6E4941018}"/>
              </a:ext>
            </a:extLst>
          </p:cNvPr>
          <p:cNvSpPr/>
          <p:nvPr/>
        </p:nvSpPr>
        <p:spPr bwMode="auto">
          <a:xfrm>
            <a:off x="6681192" y="5343394"/>
            <a:ext cx="87447" cy="3364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B57AD-40D8-4974-7208-BFD800850E5E}"/>
              </a:ext>
            </a:extLst>
          </p:cNvPr>
          <p:cNvSpPr/>
          <p:nvPr/>
        </p:nvSpPr>
        <p:spPr bwMode="auto">
          <a:xfrm>
            <a:off x="4430942" y="3574549"/>
            <a:ext cx="3768830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000" dirty="0"/>
              <a:t>43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6A413-B0B9-4672-0AAB-3C1CEEE88EA3}"/>
              </a:ext>
            </a:extLst>
          </p:cNvPr>
          <p:cNvSpPr/>
          <p:nvPr/>
        </p:nvSpPr>
        <p:spPr bwMode="auto">
          <a:xfrm>
            <a:off x="8184772" y="3574549"/>
            <a:ext cx="962694" cy="3364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Vas </a:t>
            </a:r>
            <a:r>
              <a:rPr lang="fi-FI" sz="1000" dirty="0"/>
              <a:t>11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130142-73A8-AA0F-57AA-1927E99C4BE6}"/>
              </a:ext>
            </a:extLst>
          </p:cNvPr>
          <p:cNvSpPr/>
          <p:nvPr/>
        </p:nvSpPr>
        <p:spPr bwMode="auto">
          <a:xfrm>
            <a:off x="9147466" y="3574549"/>
            <a:ext cx="99628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F1234C-B3F1-69CF-D745-00EBC056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470" y="3627600"/>
            <a:ext cx="440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Vih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2FD8A-2CF2-16A1-CD08-42630C7B8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894" y="3574549"/>
            <a:ext cx="37029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55: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46: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27: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4482C-2D75-8607-D7E0-43052BC59C3D}"/>
              </a:ext>
            </a:extLst>
          </p:cNvPr>
          <p:cNvSpPr/>
          <p:nvPr/>
        </p:nvSpPr>
        <p:spPr bwMode="auto">
          <a:xfrm>
            <a:off x="4424627" y="4466900"/>
            <a:ext cx="3174667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PS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3</a:t>
            </a:r>
            <a:r>
              <a:rPr lang="fi-FI" sz="1000" dirty="0"/>
              <a:t>6</a:t>
            </a:r>
            <a:endParaRPr lang="en-US" sz="1000" dirty="0"/>
          </a:p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98265-8FD7-981C-304D-37B3A73ECAB2}"/>
              </a:ext>
            </a:extLst>
          </p:cNvPr>
          <p:cNvSpPr/>
          <p:nvPr/>
        </p:nvSpPr>
        <p:spPr bwMode="auto">
          <a:xfrm>
            <a:off x="4427834" y="4898948"/>
            <a:ext cx="2296590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26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6D1CE4-A39A-3792-C155-AFC41377E53F}"/>
              </a:ext>
            </a:extLst>
          </p:cNvPr>
          <p:cNvSpPr/>
          <p:nvPr/>
        </p:nvSpPr>
        <p:spPr bwMode="auto">
          <a:xfrm>
            <a:off x="6724424" y="4898948"/>
            <a:ext cx="874870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PS </a:t>
            </a:r>
            <a:r>
              <a:rPr lang="fi-FI" sz="1000" dirty="0"/>
              <a:t>10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98B8AE-4C99-3A5C-7E0B-8A667E82D598}"/>
              </a:ext>
            </a:extLst>
          </p:cNvPr>
          <p:cNvSpPr/>
          <p:nvPr/>
        </p:nvSpPr>
        <p:spPr bwMode="auto">
          <a:xfrm>
            <a:off x="4424474" y="4033839"/>
            <a:ext cx="2047921" cy="336434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Kesk </a:t>
            </a:r>
            <a:r>
              <a:rPr lang="fi-FI" sz="1000" dirty="0"/>
              <a:t>23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B3244F-8AE8-8343-095E-373A116FE4B3}"/>
              </a:ext>
            </a:extLst>
          </p:cNvPr>
          <p:cNvSpPr/>
          <p:nvPr/>
        </p:nvSpPr>
        <p:spPr bwMode="auto">
          <a:xfrm>
            <a:off x="7516512" y="4030203"/>
            <a:ext cx="903656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RKP </a:t>
            </a:r>
            <a:r>
              <a:rPr lang="fi-FI" sz="1000" dirty="0"/>
              <a:t>10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8D9D8B-8967-FAE0-7249-F2F37BFD48A5}"/>
              </a:ext>
            </a:extLst>
          </p:cNvPr>
          <p:cNvSpPr/>
          <p:nvPr/>
        </p:nvSpPr>
        <p:spPr bwMode="auto">
          <a:xfrm>
            <a:off x="8420168" y="4030203"/>
            <a:ext cx="79046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9C8309-61A7-7FDB-A591-3D9442D6DAFA}"/>
              </a:ext>
            </a:extLst>
          </p:cNvPr>
          <p:cNvSpPr/>
          <p:nvPr/>
        </p:nvSpPr>
        <p:spPr bwMode="auto">
          <a:xfrm>
            <a:off x="6472396" y="4030203"/>
            <a:ext cx="1044116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Vih </a:t>
            </a:r>
            <a:r>
              <a:rPr lang="fi-FI" sz="1000" dirty="0"/>
              <a:t>12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047646-4CDC-8C95-AE2C-77377C1F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270" y="4048863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E3645B-627E-2229-D55E-B93B88091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210" y="5374996"/>
            <a:ext cx="4664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Nyt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67A1B5-C17C-FBD8-0224-6A9818791419}"/>
              </a:ext>
            </a:extLst>
          </p:cNvPr>
          <p:cNvSpPr/>
          <p:nvPr/>
        </p:nvSpPr>
        <p:spPr bwMode="auto">
          <a:xfrm>
            <a:off x="4430942" y="5343394"/>
            <a:ext cx="1908212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22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CDB25-CD1E-8158-F7E3-A090CFCAD834}"/>
              </a:ext>
            </a:extLst>
          </p:cNvPr>
          <p:cNvSpPr/>
          <p:nvPr/>
        </p:nvSpPr>
        <p:spPr bwMode="auto">
          <a:xfrm>
            <a:off x="6339154" y="5343394"/>
            <a:ext cx="358462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0373B7-9438-FF87-7CB9-56CC3BE0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291" y="5367460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852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D965-9D35-DB65-A26A-F0F1706D2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8" name="Rectangle 47207">
            <a:extLst>
              <a:ext uri="{FF2B5EF4-FFF2-40B4-BE49-F238E27FC236}">
                <a16:creationId xmlns:a16="http://schemas.microsoft.com/office/drawing/2014/main" id="{5D26D13D-45C3-E89C-62C9-A83645CE6541}"/>
              </a:ext>
            </a:extLst>
          </p:cNvPr>
          <p:cNvSpPr/>
          <p:nvPr/>
        </p:nvSpPr>
        <p:spPr bwMode="auto">
          <a:xfrm>
            <a:off x="9159126" y="4257092"/>
            <a:ext cx="99628" cy="3364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2" name="Rectangle 47181">
            <a:extLst>
              <a:ext uri="{FF2B5EF4-FFF2-40B4-BE49-F238E27FC236}">
                <a16:creationId xmlns:a16="http://schemas.microsoft.com/office/drawing/2014/main" id="{1721463B-B203-BD91-7528-0DFBF5DA70D8}"/>
              </a:ext>
            </a:extLst>
          </p:cNvPr>
          <p:cNvSpPr/>
          <p:nvPr/>
        </p:nvSpPr>
        <p:spPr bwMode="auto">
          <a:xfrm>
            <a:off x="4535762" y="6044894"/>
            <a:ext cx="1419059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16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3" name="Rectangle 47182">
            <a:extLst>
              <a:ext uri="{FF2B5EF4-FFF2-40B4-BE49-F238E27FC236}">
                <a16:creationId xmlns:a16="http://schemas.microsoft.com/office/drawing/2014/main" id="{BF75F35F-50BC-DB8E-9A46-0810DC38FC3D}"/>
              </a:ext>
            </a:extLst>
          </p:cNvPr>
          <p:cNvSpPr/>
          <p:nvPr/>
        </p:nvSpPr>
        <p:spPr bwMode="auto">
          <a:xfrm>
            <a:off x="5946386" y="6041104"/>
            <a:ext cx="962694" cy="3364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Vas </a:t>
            </a:r>
            <a:r>
              <a:rPr lang="fi-FI" sz="1000" dirty="0"/>
              <a:t>11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F62E-880F-382D-4937-E02BAEDD8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182" y="4257092"/>
            <a:ext cx="37029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55: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46: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27:</a:t>
            </a:r>
          </a:p>
        </p:txBody>
      </p:sp>
      <p:sp>
        <p:nvSpPr>
          <p:cNvPr id="47179" name="Rectangle 47178">
            <a:extLst>
              <a:ext uri="{FF2B5EF4-FFF2-40B4-BE49-F238E27FC236}">
                <a16:creationId xmlns:a16="http://schemas.microsoft.com/office/drawing/2014/main" id="{762B4CCE-93FA-26C6-6369-29E75647213E}"/>
              </a:ext>
            </a:extLst>
          </p:cNvPr>
          <p:cNvSpPr/>
          <p:nvPr/>
        </p:nvSpPr>
        <p:spPr bwMode="auto">
          <a:xfrm>
            <a:off x="4535915" y="4712746"/>
            <a:ext cx="4038763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PS </a:t>
            </a:r>
            <a:r>
              <a:rPr lang="fi-FI" sz="1000" dirty="0"/>
              <a:t>46</a:t>
            </a:r>
            <a:endParaRPr lang="en-US" sz="1000" dirty="0"/>
          </a:p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0" name="Rectangle 47179">
            <a:extLst>
              <a:ext uri="{FF2B5EF4-FFF2-40B4-BE49-F238E27FC236}">
                <a16:creationId xmlns:a16="http://schemas.microsoft.com/office/drawing/2014/main" id="{89B31A07-A25A-9029-DCC9-A35CCA250DA0}"/>
              </a:ext>
            </a:extLst>
          </p:cNvPr>
          <p:cNvSpPr/>
          <p:nvPr/>
        </p:nvSpPr>
        <p:spPr bwMode="auto">
          <a:xfrm>
            <a:off x="4535762" y="4257092"/>
            <a:ext cx="4218936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fi-FI" sz="1000" dirty="0"/>
              <a:t>48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5" name="Rectangle 47184">
            <a:extLst>
              <a:ext uri="{FF2B5EF4-FFF2-40B4-BE49-F238E27FC236}">
                <a16:creationId xmlns:a16="http://schemas.microsoft.com/office/drawing/2014/main" id="{1AF013A6-7926-490C-B5E8-018A5C51805C}"/>
              </a:ext>
            </a:extLst>
          </p:cNvPr>
          <p:cNvSpPr/>
          <p:nvPr/>
        </p:nvSpPr>
        <p:spPr bwMode="auto">
          <a:xfrm>
            <a:off x="4535762" y="5589240"/>
            <a:ext cx="2047921" cy="336434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Kesk </a:t>
            </a:r>
            <a:r>
              <a:rPr lang="fi-FI" sz="1000" dirty="0"/>
              <a:t>23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6" name="Rectangle 47185">
            <a:extLst>
              <a:ext uri="{FF2B5EF4-FFF2-40B4-BE49-F238E27FC236}">
                <a16:creationId xmlns:a16="http://schemas.microsoft.com/office/drawing/2014/main" id="{5E006264-0968-0D15-6986-87EC2E77D0F4}"/>
              </a:ext>
            </a:extLst>
          </p:cNvPr>
          <p:cNvSpPr/>
          <p:nvPr/>
        </p:nvSpPr>
        <p:spPr bwMode="auto">
          <a:xfrm>
            <a:off x="6558454" y="5589240"/>
            <a:ext cx="792088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RKP </a:t>
            </a:r>
            <a:r>
              <a:rPr lang="fi-FI" sz="1000" dirty="0"/>
              <a:t>9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7" name="Rectangle 47186">
            <a:extLst>
              <a:ext uri="{FF2B5EF4-FFF2-40B4-BE49-F238E27FC236}">
                <a16:creationId xmlns:a16="http://schemas.microsoft.com/office/drawing/2014/main" id="{EF893C66-7D5F-4585-010B-D977DC821A2B}"/>
              </a:ext>
            </a:extLst>
          </p:cNvPr>
          <p:cNvSpPr/>
          <p:nvPr/>
        </p:nvSpPr>
        <p:spPr bwMode="auto">
          <a:xfrm>
            <a:off x="8754698" y="4257092"/>
            <a:ext cx="415178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8" name="Rectangle 47187">
            <a:extLst>
              <a:ext uri="{FF2B5EF4-FFF2-40B4-BE49-F238E27FC236}">
                <a16:creationId xmlns:a16="http://schemas.microsoft.com/office/drawing/2014/main" id="{299B26EB-E4E7-52A1-695C-BA563D5BC39A}"/>
              </a:ext>
            </a:extLst>
          </p:cNvPr>
          <p:cNvSpPr/>
          <p:nvPr/>
        </p:nvSpPr>
        <p:spPr bwMode="auto">
          <a:xfrm>
            <a:off x="6954498" y="5144794"/>
            <a:ext cx="792088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Vih </a:t>
            </a:r>
            <a:r>
              <a:rPr lang="fi-FI" sz="1000" dirty="0"/>
              <a:t>9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0" name="Rectangle 47189">
            <a:extLst>
              <a:ext uri="{FF2B5EF4-FFF2-40B4-BE49-F238E27FC236}">
                <a16:creationId xmlns:a16="http://schemas.microsoft.com/office/drawing/2014/main" id="{BAD8A651-8580-0B6C-F420-FF2B170B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694" y="4283514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5</a:t>
            </a:r>
          </a:p>
        </p:txBody>
      </p:sp>
      <p:sp>
        <p:nvSpPr>
          <p:cNvPr id="47201" name="Rectangle 47200">
            <a:extLst>
              <a:ext uri="{FF2B5EF4-FFF2-40B4-BE49-F238E27FC236}">
                <a16:creationId xmlns:a16="http://schemas.microsoft.com/office/drawing/2014/main" id="{642662E8-3343-6200-4262-53D79DEF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320" y="3969060"/>
            <a:ext cx="4664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Nyt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3C8933-7065-1F35-2AA0-F3E4EBDA41F8}"/>
              </a:ext>
            </a:extLst>
          </p:cNvPr>
          <p:cNvSpPr/>
          <p:nvPr/>
        </p:nvSpPr>
        <p:spPr bwMode="auto">
          <a:xfrm>
            <a:off x="9258754" y="4257092"/>
            <a:ext cx="99628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DF96F-DDFF-4BDF-96CD-7EF4F6392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7731" y="4607550"/>
            <a:ext cx="5225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RKP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96C31-7B04-F255-3B56-B6B409070D02}"/>
              </a:ext>
            </a:extLst>
          </p:cNvPr>
          <p:cNvSpPr/>
          <p:nvPr/>
        </p:nvSpPr>
        <p:spPr bwMode="auto">
          <a:xfrm>
            <a:off x="4542230" y="5144794"/>
            <a:ext cx="2412268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27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A6718F-9AC4-4A24-1AF7-9E3D8035CD76}"/>
              </a:ext>
            </a:extLst>
          </p:cNvPr>
          <p:cNvSpPr/>
          <p:nvPr/>
        </p:nvSpPr>
        <p:spPr bwMode="auto">
          <a:xfrm>
            <a:off x="7350542" y="5589240"/>
            <a:ext cx="370294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203" name="Rectangle 47202">
            <a:extLst>
              <a:ext uri="{FF2B5EF4-FFF2-40B4-BE49-F238E27FC236}">
                <a16:creationId xmlns:a16="http://schemas.microsoft.com/office/drawing/2014/main" id="{103CA579-6F6A-6191-19F1-EA950C94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546" y="5607031"/>
            <a:ext cx="440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Vih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E5EC9F-5931-293B-5A8E-D05A277D895D}"/>
              </a:ext>
            </a:extLst>
          </p:cNvPr>
          <p:cNvSpPr/>
          <p:nvPr/>
        </p:nvSpPr>
        <p:spPr bwMode="auto">
          <a:xfrm>
            <a:off x="6787626" y="2807640"/>
            <a:ext cx="87447" cy="3364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8A93F-1FF6-8032-5639-B7B5F4D2959C}"/>
              </a:ext>
            </a:extLst>
          </p:cNvPr>
          <p:cNvSpPr/>
          <p:nvPr/>
        </p:nvSpPr>
        <p:spPr bwMode="auto">
          <a:xfrm>
            <a:off x="4520952" y="1043444"/>
            <a:ext cx="3768830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000" dirty="0"/>
              <a:t>43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F2F12-CD93-244B-7E30-4DA455C31B45}"/>
              </a:ext>
            </a:extLst>
          </p:cNvPr>
          <p:cNvSpPr/>
          <p:nvPr/>
        </p:nvSpPr>
        <p:spPr bwMode="auto">
          <a:xfrm>
            <a:off x="8274782" y="1043444"/>
            <a:ext cx="962694" cy="3364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Vas </a:t>
            </a:r>
            <a:r>
              <a:rPr lang="fi-FI" sz="1000" dirty="0"/>
              <a:t>11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F399A-26D6-9D59-4251-657B7EE972E3}"/>
              </a:ext>
            </a:extLst>
          </p:cNvPr>
          <p:cNvSpPr/>
          <p:nvPr/>
        </p:nvSpPr>
        <p:spPr bwMode="auto">
          <a:xfrm>
            <a:off x="9237476" y="1043444"/>
            <a:ext cx="99628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232AA-EAEE-B6B4-B0FE-324EC0544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480" y="1096495"/>
            <a:ext cx="440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Vih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BD632-1C3C-B0DB-7C5D-9D816A768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904" y="1043444"/>
            <a:ext cx="37029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55: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46: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27: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EB535D-4BEF-1A72-D4B6-93C5C62153E0}"/>
              </a:ext>
            </a:extLst>
          </p:cNvPr>
          <p:cNvSpPr/>
          <p:nvPr/>
        </p:nvSpPr>
        <p:spPr bwMode="auto">
          <a:xfrm>
            <a:off x="4514637" y="1935795"/>
            <a:ext cx="3174667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PS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3</a:t>
            </a:r>
            <a:r>
              <a:rPr lang="fi-FI" sz="1000" dirty="0"/>
              <a:t>6</a:t>
            </a:r>
            <a:endParaRPr lang="en-US" sz="1000" dirty="0"/>
          </a:p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BC6549-58B6-CC55-2E9B-6B3EF5F9ABA8}"/>
              </a:ext>
            </a:extLst>
          </p:cNvPr>
          <p:cNvSpPr/>
          <p:nvPr/>
        </p:nvSpPr>
        <p:spPr bwMode="auto">
          <a:xfrm>
            <a:off x="4517844" y="2367843"/>
            <a:ext cx="2296590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26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2E66B8-57EF-2F61-40D0-DF4068CBB145}"/>
              </a:ext>
            </a:extLst>
          </p:cNvPr>
          <p:cNvSpPr/>
          <p:nvPr/>
        </p:nvSpPr>
        <p:spPr bwMode="auto">
          <a:xfrm>
            <a:off x="6814434" y="2367843"/>
            <a:ext cx="874870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PS </a:t>
            </a:r>
            <a:r>
              <a:rPr lang="fi-FI" sz="1000" dirty="0"/>
              <a:t>10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C4653F-C6ED-FB9E-A958-C6E99CC4D861}"/>
              </a:ext>
            </a:extLst>
          </p:cNvPr>
          <p:cNvSpPr/>
          <p:nvPr/>
        </p:nvSpPr>
        <p:spPr bwMode="auto">
          <a:xfrm>
            <a:off x="4514484" y="1502734"/>
            <a:ext cx="2047921" cy="336434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Kesk </a:t>
            </a:r>
            <a:r>
              <a:rPr lang="fi-FI" sz="1000" dirty="0"/>
              <a:t>23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BE3E6F-AA59-DA8B-9F50-CBEED4B5AD4A}"/>
              </a:ext>
            </a:extLst>
          </p:cNvPr>
          <p:cNvSpPr/>
          <p:nvPr/>
        </p:nvSpPr>
        <p:spPr bwMode="auto">
          <a:xfrm>
            <a:off x="7606522" y="1499098"/>
            <a:ext cx="903656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RKP </a:t>
            </a:r>
            <a:r>
              <a:rPr lang="fi-FI" sz="1000" dirty="0"/>
              <a:t>10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97C87-E7C7-2D36-A866-D1138AF92A56}"/>
              </a:ext>
            </a:extLst>
          </p:cNvPr>
          <p:cNvSpPr/>
          <p:nvPr/>
        </p:nvSpPr>
        <p:spPr bwMode="auto">
          <a:xfrm>
            <a:off x="8510178" y="1499098"/>
            <a:ext cx="79046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E7DE47-C2DB-45B0-A699-0875093F535D}"/>
              </a:ext>
            </a:extLst>
          </p:cNvPr>
          <p:cNvSpPr/>
          <p:nvPr/>
        </p:nvSpPr>
        <p:spPr bwMode="auto">
          <a:xfrm>
            <a:off x="6562406" y="1499098"/>
            <a:ext cx="1044116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Vih </a:t>
            </a:r>
            <a:r>
              <a:rPr lang="fi-FI" sz="1000" dirty="0"/>
              <a:t>12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F796DB-9991-1928-6A0A-A1F575F4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224" y="1517758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76B21A-556E-2217-600B-B16B51741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220" y="2843891"/>
            <a:ext cx="4664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Nyt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C82600-ECFA-0424-FCE7-E7FD39F2A162}"/>
              </a:ext>
            </a:extLst>
          </p:cNvPr>
          <p:cNvSpPr/>
          <p:nvPr/>
        </p:nvSpPr>
        <p:spPr bwMode="auto">
          <a:xfrm>
            <a:off x="4520952" y="2812289"/>
            <a:ext cx="1908212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22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127882-4556-B6DC-DDEF-DA762E77C904}"/>
              </a:ext>
            </a:extLst>
          </p:cNvPr>
          <p:cNvSpPr/>
          <p:nvPr/>
        </p:nvSpPr>
        <p:spPr bwMode="auto">
          <a:xfrm>
            <a:off x="6429164" y="2812289"/>
            <a:ext cx="358462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ACB44A-986B-7984-82FE-84E6975C2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4301" y="2836355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4</a:t>
            </a:r>
          </a:p>
        </p:txBody>
      </p:sp>
      <p:sp>
        <p:nvSpPr>
          <p:cNvPr id="47104" name="Rectangle 3">
            <a:extLst>
              <a:ext uri="{FF2B5EF4-FFF2-40B4-BE49-F238E27FC236}">
                <a16:creationId xmlns:a16="http://schemas.microsoft.com/office/drawing/2014/main" id="{0F5F4AFD-4393-6190-D8EE-F166E830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904" y="503384"/>
            <a:ext cx="3441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b="1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Fixed k-means (1 run)</a:t>
            </a:r>
          </a:p>
        </p:txBody>
      </p:sp>
      <p:sp>
        <p:nvSpPr>
          <p:cNvPr id="47105" name="Rectangle 3">
            <a:extLst>
              <a:ext uri="{FF2B5EF4-FFF2-40B4-BE49-F238E27FC236}">
                <a16:creationId xmlns:a16="http://schemas.microsoft.com/office/drawing/2014/main" id="{34FC356C-F4A6-BFC5-BE57-4ADF7D40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048" y="3779748"/>
            <a:ext cx="3991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b="1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Fixed k-means (100 runs)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F9084-3124-3CE4-B1CE-54A41AD6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70" y="188641"/>
            <a:ext cx="248337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Repeats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D75AC-D648-7F0F-6B17-EA0ABB992837}"/>
              </a:ext>
            </a:extLst>
          </p:cNvPr>
          <p:cNvSpPr txBox="1"/>
          <p:nvPr/>
        </p:nvSpPr>
        <p:spPr>
          <a:xfrm>
            <a:off x="236476" y="1247852"/>
            <a:ext cx="33854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</a:rPr>
              <a:t>Fränti &amp; Sieranoja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</a:rPr>
              <a:t>How much k-means can be improved by using better initialization and repeats?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00FF"/>
                </a:solidFill>
              </a:rPr>
              <a:t>Pattern Recognition</a:t>
            </a:r>
            <a:r>
              <a:rPr lang="en-US" sz="2000" dirty="0">
                <a:solidFill>
                  <a:srgbClr val="0000FF"/>
                </a:solidFill>
              </a:rPr>
              <a:t>, 2023.</a:t>
            </a:r>
          </a:p>
        </p:txBody>
      </p:sp>
    </p:spTree>
    <p:extLst>
      <p:ext uri="{BB962C8B-B14F-4D97-AF65-F5344CB8AC3E}">
        <p14:creationId xmlns:p14="http://schemas.microsoft.com/office/powerpoint/2010/main" val="2404736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F9BB-8445-68CF-57AB-783D4B1F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89F09D-D3EA-A06B-5ADA-245AED61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051"/>
          <a:stretch>
            <a:fillRect/>
          </a:stretch>
        </p:blipFill>
        <p:spPr>
          <a:xfrm>
            <a:off x="481289" y="1412776"/>
            <a:ext cx="8943421" cy="233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A08AB6-9DD3-66B5-C6FF-983A8F50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Comparison with MILP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7FC6D-A6D1-B229-49C9-DB191656E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036" y="4185084"/>
            <a:ext cx="92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 b="1" dirty="0">
                <a:latin typeface="Tahoma" panose="020B0604030504040204" pitchFamily="34" charset="0"/>
                <a:cs typeface="+mn-cs"/>
              </a:rPr>
              <a:t>Wine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70517-8A3D-0D52-0005-7072C92E7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592" y="4257092"/>
            <a:ext cx="6219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800" b="1" dirty="0">
                <a:latin typeface="Tahoma" panose="020B0604030504040204" pitchFamily="34" charset="0"/>
                <a:cs typeface="+mn-cs"/>
              </a:rPr>
              <a:t>Iris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0811A-3080-7CDD-A868-0E254B12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588" y="4942329"/>
            <a:ext cx="2640466" cy="9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800" dirty="0">
                <a:latin typeface="Tahoma" panose="020B0604030504040204" pitchFamily="34" charset="0"/>
                <a:cs typeface="+mn-cs"/>
              </a:rPr>
              <a:t>MILP:	9.35∙10</a:t>
            </a:r>
            <a:r>
              <a:rPr lang="en-US" altLang="en-US" sz="2800" baseline="30000" dirty="0">
                <a:latin typeface="Tahoma" panose="020B0604030504040204" pitchFamily="34" charset="0"/>
                <a:cs typeface="+mn-cs"/>
              </a:rPr>
              <a:t>11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800" dirty="0">
                <a:latin typeface="Tahoma" panose="020B0604030504040204" pitchFamily="34" charset="0"/>
                <a:cs typeface="+mn-cs"/>
              </a:rPr>
              <a:t>F-KM:	9.35</a:t>
            </a:r>
            <a:r>
              <a:rPr lang="en-US" altLang="en-US" sz="2800" dirty="0">
                <a:latin typeface="Tahoma" panose="020B0604030504040204" pitchFamily="34" charset="0"/>
              </a:rPr>
              <a:t>∙10</a:t>
            </a:r>
            <a:r>
              <a:rPr lang="en-US" altLang="en-US" sz="2800" baseline="30000" dirty="0">
                <a:latin typeface="Tahoma" panose="020B0604030504040204" pitchFamily="34" charset="0"/>
              </a:rPr>
              <a:t>11</a:t>
            </a:r>
            <a:endParaRPr lang="en-US" altLang="en-US" sz="28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8BFF5-EB6F-D4D4-3FAE-9E310B510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052" y="4905164"/>
            <a:ext cx="2695994" cy="9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800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MILP:	12.51∙10</a:t>
            </a:r>
            <a:r>
              <a:rPr lang="en-US" altLang="en-US" sz="2800" baseline="30000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8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800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F-KM:	12.79</a:t>
            </a:r>
            <a:r>
              <a:rPr lang="en-US" altLang="en-US" sz="2800" dirty="0">
                <a:solidFill>
                  <a:schemeClr val="tx1"/>
                </a:solidFill>
                <a:latin typeface="Tahoma" panose="020B0604030504040204" pitchFamily="34" charset="0"/>
              </a:rPr>
              <a:t>∙10</a:t>
            </a:r>
            <a:r>
              <a:rPr lang="en-US" altLang="en-US" sz="2800" baseline="30000" dirty="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endParaRPr lang="en-US" altLang="en-US" sz="2800" dirty="0">
              <a:solidFill>
                <a:schemeClr val="tx1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C39436-5853-4145-AF7F-6C322016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584" y="6264024"/>
            <a:ext cx="331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400" i="1" dirty="0">
                <a:latin typeface="Tahoma" panose="020B0604030504040204" pitchFamily="34" charset="0"/>
                <a:cs typeface="+mn-cs"/>
              </a:rPr>
              <a:t>n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= 150: MILP </a:t>
            </a:r>
            <a:r>
              <a:rPr lang="en-US" altLang="en-US" sz="2400" b="1" dirty="0">
                <a:latin typeface="Tahoma" panose="020B0604030504040204" pitchFamily="34" charset="0"/>
                <a:cs typeface="+mn-cs"/>
              </a:rPr>
              <a:t>6x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faster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6226D-A538-BCC8-A7AA-272F70C3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040" y="6237312"/>
            <a:ext cx="3695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400" i="1" dirty="0">
                <a:latin typeface="Tahoma" panose="020B0604030504040204" pitchFamily="34" charset="0"/>
                <a:cs typeface="+mn-cs"/>
              </a:rPr>
              <a:t>n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= 178: MILP </a:t>
            </a:r>
            <a:r>
              <a:rPr lang="en-US" altLang="en-US" sz="2400" b="1" dirty="0">
                <a:latin typeface="Tahoma" panose="020B0604030504040204" pitchFamily="34" charset="0"/>
                <a:cs typeface="+mn-cs"/>
              </a:rPr>
              <a:t>40%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faster</a:t>
            </a:r>
          </a:p>
        </p:txBody>
      </p:sp>
    </p:spTree>
    <p:extLst>
      <p:ext uri="{BB962C8B-B14F-4D97-AF65-F5344CB8AC3E}">
        <p14:creationId xmlns:p14="http://schemas.microsoft.com/office/powerpoint/2010/main" val="2659193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E1B21-71E8-D9E1-C20E-0F6AA7088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AEC5074F-1A27-DB88-19A4-9FDDEBFDAFC1}"/>
                  </a:ext>
                </a:extLst>
              </p:cNvPr>
              <p:cNvSpPr txBox="1"/>
              <p:nvPr/>
            </p:nvSpPr>
            <p:spPr bwMode="auto">
              <a:xfrm>
                <a:off x="4078863" y="2433082"/>
                <a:ext cx="173823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fi-FI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Times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87EC437D-9ED5-0309-E1B4-9F9F526A5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863" y="2433082"/>
                <a:ext cx="173823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EEAB6455-AF2A-A88E-3F77-34339D39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439" y="4231194"/>
            <a:ext cx="5102359" cy="4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dirty="0">
                <a:cs typeface="Arial" panose="020B0604020202020204" pitchFamily="34" charset="0"/>
              </a:rPr>
              <a:t>… polynomial time but </a:t>
            </a:r>
            <a:r>
              <a:rPr lang="en-GB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slow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E65EB-F622-77AB-D3CA-AC116A2CE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252" y="4460167"/>
            <a:ext cx="792549" cy="62794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4F2CE9F-97E8-3AE0-E8E3-8B6303F8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724" y="188641"/>
            <a:ext cx="485581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Time complexity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77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174C871-7600-D6FD-792C-55BA8080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296863"/>
            <a:ext cx="901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4572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9144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3716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18288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hangingPunct="1"/>
            <a:r>
              <a:rPr lang="en-US" altLang="en-US" sz="4000" b="1" dirty="0">
                <a:latin typeface="Tahoma" panose="020B060403050404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0BB5329-0D5B-A22E-E087-B206D27AA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1510377"/>
            <a:ext cx="9017000" cy="472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4572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9144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3716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18288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defTabSz="914400" hangingPunct="1">
              <a:spcBef>
                <a:spcPct val="25000"/>
              </a:spcBef>
              <a:spcAft>
                <a:spcPts val="300"/>
              </a:spcAft>
            </a:pPr>
            <a:r>
              <a:rPr lang="en-US" altLang="en-US" sz="3200" b="1" dirty="0">
                <a:latin typeface="Tahoma" panose="020B0604030504040204" pitchFamily="34" charset="0"/>
              </a:rPr>
              <a:t>Strict balance:</a:t>
            </a:r>
          </a:p>
          <a:p>
            <a:pPr defTabSz="914400" hangingPunct="1">
              <a:spcAft>
                <a:spcPts val="600"/>
              </a:spcAft>
              <a:buFontTx/>
              <a:buChar char="•"/>
            </a:pPr>
            <a:r>
              <a:rPr lang="en-US" altLang="en-US" sz="3200" dirty="0">
                <a:latin typeface="Tahoma" panose="020B0604030504040204" pitchFamily="34" charset="0"/>
              </a:rPr>
              <a:t> Balanced k-means (BKM)</a:t>
            </a:r>
          </a:p>
          <a:p>
            <a:pPr defTabSz="914400" hangingPunct="1">
              <a:spcBef>
                <a:spcPct val="25000"/>
              </a:spcBef>
              <a:spcAft>
                <a:spcPts val="300"/>
              </a:spcAft>
            </a:pPr>
            <a:r>
              <a:rPr lang="en-US" altLang="en-US" sz="3200" b="1" dirty="0">
                <a:latin typeface="Tahoma" panose="020B0604030504040204" pitchFamily="34" charset="0"/>
              </a:rPr>
              <a:t>Soft balance:</a:t>
            </a:r>
          </a:p>
          <a:p>
            <a:pPr defTabSz="914400" hangingPunct="1">
              <a:spcAft>
                <a:spcPts val="600"/>
              </a:spcAft>
              <a:buFontTx/>
              <a:buChar char="•"/>
            </a:pPr>
            <a:r>
              <a:rPr lang="en-US" altLang="en-US" sz="3200" dirty="0">
                <a:latin typeface="Tahoma" panose="020B0604030504040204" pitchFamily="34" charset="0"/>
              </a:rPr>
              <a:t> All pairwise distances</a:t>
            </a:r>
          </a:p>
          <a:p>
            <a:pPr defTabSz="914400" hangingPunct="1">
              <a:spcAft>
                <a:spcPts val="1000"/>
              </a:spcAft>
              <a:buFontTx/>
              <a:buChar char="•"/>
            </a:pPr>
            <a:r>
              <a:rPr lang="en-US" altLang="en-US" sz="3200" dirty="0">
                <a:latin typeface="Tahoma" panose="020B0604030504040204" pitchFamily="34" charset="0"/>
              </a:rPr>
              <a:t> Balanced k-means revisited (BKM+)</a:t>
            </a:r>
            <a:endParaRPr lang="en-US" altLang="en-US" sz="3200" dirty="0">
              <a:solidFill>
                <a:srgbClr val="000000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defTabSz="914400" hangingPunct="1">
              <a:spcBef>
                <a:spcPct val="25000"/>
              </a:spcBef>
              <a:spcAft>
                <a:spcPts val="300"/>
              </a:spcAft>
            </a:pPr>
            <a:r>
              <a:rPr lang="en-US" altLang="en-US" sz="3200" b="1" dirty="0">
                <a:latin typeface="Tahoma" panose="020B0604030504040204" pitchFamily="34" charset="0"/>
              </a:rPr>
              <a:t>Fixed-size clusters:</a:t>
            </a:r>
          </a:p>
          <a:p>
            <a:pPr defTabSz="914400" hangingPunct="1">
              <a:spcAft>
                <a:spcPts val="600"/>
              </a:spcAft>
              <a:buFontTx/>
              <a:buChar char="•"/>
            </a:pPr>
            <a:r>
              <a:rPr lang="en-US" altLang="en-US" sz="3200" dirty="0">
                <a:latin typeface="Tahoma" panose="020B0604030504040204" pitchFamily="34" charset="0"/>
              </a:rPr>
              <a:t> Fixed-size k-means</a:t>
            </a:r>
          </a:p>
          <a:p>
            <a:pPr defTabSz="914400" hangingPunct="1">
              <a:spcAft>
                <a:spcPts val="300"/>
              </a:spcAft>
              <a:buFontTx/>
              <a:buChar char="•"/>
            </a:pPr>
            <a:r>
              <a:rPr lang="en-US" altLang="en-US" sz="3200" dirty="0">
                <a:latin typeface="Tahoma" panose="020B0604030504040204" pitchFamily="34" charset="0"/>
              </a:rPr>
              <a:t> Special case of balance-constrained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E83F-C343-BD88-65FA-02F15C2F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oftware&#10;&#10;AI-generated content may be incorrect.">
            <a:extLst>
              <a:ext uri="{FF2B5EF4-FFF2-40B4-BE49-F238E27FC236}">
                <a16:creationId xmlns:a16="http://schemas.microsoft.com/office/drawing/2014/main" id="{22F680D7-9F4C-8453-6596-D676719A0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>
          <a:xfrm>
            <a:off x="236476" y="116632"/>
            <a:ext cx="7441660" cy="65527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ACFAB-5305-83A6-4C9E-AB1875190E41}"/>
              </a:ext>
            </a:extLst>
          </p:cNvPr>
          <p:cNvSpPr txBox="1"/>
          <p:nvPr/>
        </p:nvSpPr>
        <p:spPr>
          <a:xfrm>
            <a:off x="3759902" y="800708"/>
            <a:ext cx="6269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Tahoma" panose="020B0604030504040204" pitchFamily="34" charset="0"/>
                <a:ea typeface="Tahoma" panose="020B0604030504040204" pitchFamily="34" charset="0"/>
              </a:rPr>
              <a:t>+</a:t>
            </a:r>
          </a:p>
          <a:p>
            <a:pPr algn="ctr"/>
            <a:r>
              <a:rPr lang="en-US" sz="2400" b="0" i="0" u="none" strike="noStrike" baseline="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</a:rPr>
              <a:t>https://github.com/uef-machine-learning/</a:t>
            </a:r>
            <a:endParaRPr lang="en-US" sz="24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B1F4508-2D19-D45C-1C18-5122C45A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860" y="266638"/>
            <a:ext cx="61859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r>
              <a:rPr lang="en-US" altLang="en-US" sz="2400" b="1" dirty="0">
                <a:latin typeface="Tahoma" panose="020B0604030504040204" pitchFamily="34" charset="0"/>
              </a:rPr>
              <a:t>Source code:</a:t>
            </a:r>
            <a:r>
              <a:rPr lang="en-US" altLang="en-US" sz="2400" dirty="0">
                <a:latin typeface="Tahoma" panose="020B0604030504040204" pitchFamily="34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ahoma" panose="020B0604030504040204" pitchFamily="34" charset="0"/>
              </a:rPr>
              <a:t>https://cs.uef.fi/ml/software/</a:t>
            </a:r>
          </a:p>
        </p:txBody>
      </p:sp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1A6A086-2B91-5CA1-8274-E001011FB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13" y="2196087"/>
            <a:ext cx="5220580" cy="386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364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54406-915D-943D-A5E4-22A37DD41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025A79-FFEC-7FBC-FD29-21A4B033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3140968"/>
            <a:ext cx="901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4572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9144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3716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1828800"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defTabSz="914400" hangingPunct="1"/>
            <a:r>
              <a:rPr lang="en-US" altLang="en-US" sz="4000" b="1" dirty="0">
                <a:latin typeface="Tahoma" panose="020B0604030504040204" pitchFamily="34" charset="0"/>
                <a:cs typeface="Arial" panose="020B0604020202020204" pitchFamily="34" charset="0"/>
              </a:rPr>
              <a:t>Leftovers</a:t>
            </a:r>
          </a:p>
        </p:txBody>
      </p:sp>
    </p:spTree>
    <p:extLst>
      <p:ext uri="{BB962C8B-B14F-4D97-AF65-F5344CB8AC3E}">
        <p14:creationId xmlns:p14="http://schemas.microsoft.com/office/powerpoint/2010/main" val="1519694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0852E-1302-DFD4-C8E4-80CB4C90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EA3021-9784-A6E6-6688-FE1832BB4FBC}"/>
              </a:ext>
            </a:extLst>
          </p:cNvPr>
          <p:cNvSpPr txBox="1"/>
          <p:nvPr/>
        </p:nvSpPr>
        <p:spPr>
          <a:xfrm>
            <a:off x="848544" y="4329100"/>
            <a:ext cx="6760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 Maeyer, Sieranoja, Fränti</a:t>
            </a:r>
          </a:p>
          <a:p>
            <a:pPr lvl="0" algn="just" rtl="0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Balanced k-means revisited</a:t>
            </a:r>
          </a:p>
          <a:p>
            <a:pPr lvl="0" algn="just" rtl="0"/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Applied Computing and Intelligence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2023.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FC515-2F4E-75A8-4712-02B521454AA3}"/>
              </a:ext>
            </a:extLst>
          </p:cNvPr>
          <p:cNvSpPr txBox="1"/>
          <p:nvPr/>
        </p:nvSpPr>
        <p:spPr>
          <a:xfrm>
            <a:off x="848544" y="2212992"/>
            <a:ext cx="86049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Xie, Luo, Huo</a:t>
            </a:r>
          </a:p>
          <a:p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Solving a special type of optimal transport problem by a modified Hungarian algorithm, </a:t>
            </a:r>
            <a:r>
              <a:rPr lang="en-US" sz="22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Transactions on Machine Learning Research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2023.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159DD65-3FFE-BBAC-9136-B0D9247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452" y="188641"/>
            <a:ext cx="3648756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Future work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CDDC0-782B-FAF3-6071-CF1DA79D7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1593957"/>
            <a:ext cx="89203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514350" indent="-514350" defTabSz="914400">
              <a:lnSpc>
                <a:spcPct val="100000"/>
              </a:lnSpc>
              <a:spcBef>
                <a:spcPct val="20000"/>
              </a:spcBef>
              <a:buClrTx/>
              <a:buSzTx/>
              <a:buAutoNum type="arabicPeriod"/>
              <a:tabLst>
                <a:tab pos="1169988" algn="l"/>
              </a:tabLst>
            </a:pPr>
            <a:r>
              <a:rPr lang="en-US" altLang="en-US" sz="2800" dirty="0">
                <a:latin typeface="Tahoma" panose="020B0604030504040204" pitchFamily="34" charset="0"/>
                <a:cs typeface="+mn-cs"/>
              </a:rPr>
              <a:t>From assignment problem to maximum flow </a:t>
            </a:r>
            <a:r>
              <a:rPr lang="en-US" altLang="en-US" sz="2800" dirty="0">
                <a:latin typeface="Tahoma" panose="020B0604030504040204" pitchFamily="34" charset="0"/>
                <a:cs typeface="+mn-cs"/>
                <a:sym typeface="Wingdings" panose="05000000000000000000" pitchFamily="2" charset="2"/>
              </a:rPr>
              <a:t>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26085-A0D6-EB73-A7FF-BE62F5F1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00" y="3705184"/>
            <a:ext cx="74260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ct val="20000"/>
              </a:spcBef>
              <a:buClrTx/>
              <a:buSzTx/>
              <a:tabLst>
                <a:tab pos="1169988" algn="l"/>
              </a:tabLst>
            </a:pPr>
            <a:r>
              <a:rPr lang="en-US" altLang="en-US" sz="2800" dirty="0">
                <a:latin typeface="Tahoma" panose="020B0604030504040204" pitchFamily="34" charset="0"/>
                <a:cs typeface="+mn-cs"/>
                <a:sym typeface="Wingdings" panose="05000000000000000000" pitchFamily="2" charset="2"/>
              </a:rPr>
              <a:t>2. Adopt the same strategy to BKM+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B8E71879-7C4B-F9DD-3DC9-F82FB95D94E0}"/>
                  </a:ext>
                </a:extLst>
              </p:cNvPr>
              <p:cNvSpPr txBox="1"/>
              <p:nvPr/>
            </p:nvSpPr>
            <p:spPr bwMode="auto">
              <a:xfrm>
                <a:off x="7473280" y="1952836"/>
                <a:ext cx="2031582" cy="714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i-FI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𝑂</m:t>
                      </m:r>
                      <m:d>
                        <m:dPr>
                          <m:ctrlPr>
                            <a:rPr lang="fi-FI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fi-FI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2.5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Times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B8E71879-7C4B-F9DD-3DC9-F82FB95D9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3280" y="1952836"/>
                <a:ext cx="2031582" cy="714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084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105D4-3376-8862-E2E4-FEFD7C32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>
            <a:extLst>
              <a:ext uri="{FF2B5EF4-FFF2-40B4-BE49-F238E27FC236}">
                <a16:creationId xmlns:a16="http://schemas.microsoft.com/office/drawing/2014/main" id="{FFFCEBC0-F75B-3036-20B9-622D10C8C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752" y="2420220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5419E4-C736-0E60-CD80-4FA204833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16633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Mean or median?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354C4A0-1B37-BE77-A5F9-8D7CEDDD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607" y="3434906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0C3BEA-7A76-EF5A-3740-9D115119A00C}"/>
              </a:ext>
            </a:extLst>
          </p:cNvPr>
          <p:cNvCxnSpPr/>
          <p:nvPr/>
        </p:nvCxnSpPr>
        <p:spPr bwMode="auto">
          <a:xfrm>
            <a:off x="2071712" y="2132856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9A09AAEA-FECC-4EA2-24D9-87C0DA80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788" y="233958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CB3B4B-5B5F-B749-60AE-2FA8E6A01CD4}"/>
              </a:ext>
            </a:extLst>
          </p:cNvPr>
          <p:cNvSpPr>
            <a:spLocks noChangeAspect="1"/>
          </p:cNvSpPr>
          <p:nvPr/>
        </p:nvSpPr>
        <p:spPr bwMode="auto">
          <a:xfrm>
            <a:off x="2215728" y="198887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F69C6-56F7-478A-2F1E-3C30AB131A65}"/>
              </a:ext>
            </a:extLst>
          </p:cNvPr>
          <p:cNvSpPr>
            <a:spLocks noChangeAspect="1"/>
          </p:cNvSpPr>
          <p:nvPr/>
        </p:nvSpPr>
        <p:spPr bwMode="auto">
          <a:xfrm>
            <a:off x="2791824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BBA972-E9EA-9FFD-1418-EF40EF7070D0}"/>
              </a:ext>
            </a:extLst>
          </p:cNvPr>
          <p:cNvSpPr>
            <a:spLocks noChangeAspect="1"/>
          </p:cNvSpPr>
          <p:nvPr/>
        </p:nvSpPr>
        <p:spPr bwMode="auto">
          <a:xfrm>
            <a:off x="3727928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C9F450-26AE-5721-922C-2F507CE44846}"/>
              </a:ext>
            </a:extLst>
          </p:cNvPr>
          <p:cNvSpPr>
            <a:spLocks noChangeAspect="1"/>
          </p:cNvSpPr>
          <p:nvPr/>
        </p:nvSpPr>
        <p:spPr bwMode="auto">
          <a:xfrm>
            <a:off x="5528128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B40058F-2B02-BFE1-0694-2025BDBF8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0" y="234888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5EAEDE5-606A-5C8C-7D3A-802A1E395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604" y="234888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9A0B92A-B0A1-6E5B-F93A-AFA002BD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594" y="2339588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1534B17-C5CF-B444-44D0-FF2A9334C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104" y="233958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D66570-CBF0-BED0-6388-E768D92B1449}"/>
              </a:ext>
            </a:extLst>
          </p:cNvPr>
          <p:cNvSpPr>
            <a:spLocks noChangeAspect="1"/>
          </p:cNvSpPr>
          <p:nvPr/>
        </p:nvSpPr>
        <p:spPr bwMode="auto">
          <a:xfrm>
            <a:off x="6392224" y="198884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7A87E69-6D35-5DDF-74C6-1119CDF2C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752" y="4499160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D05DBA-BF7D-3F13-4D2B-DE505C5B0F3E}"/>
              </a:ext>
            </a:extLst>
          </p:cNvPr>
          <p:cNvCxnSpPr/>
          <p:nvPr/>
        </p:nvCxnSpPr>
        <p:spPr bwMode="auto">
          <a:xfrm>
            <a:off x="2071712" y="4211796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3250EE31-D296-2EE3-F937-96E01167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788" y="441852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6268BA-64FE-2AFC-BFD5-0F396C73FF15}"/>
              </a:ext>
            </a:extLst>
          </p:cNvPr>
          <p:cNvSpPr>
            <a:spLocks noChangeAspect="1"/>
          </p:cNvSpPr>
          <p:nvPr/>
        </p:nvSpPr>
        <p:spPr bwMode="auto">
          <a:xfrm>
            <a:off x="2215728" y="406781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A228E9-7568-9D53-27A4-FFDD91439517}"/>
              </a:ext>
            </a:extLst>
          </p:cNvPr>
          <p:cNvSpPr>
            <a:spLocks noChangeAspect="1"/>
          </p:cNvSpPr>
          <p:nvPr/>
        </p:nvSpPr>
        <p:spPr bwMode="auto">
          <a:xfrm>
            <a:off x="2791824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949785-5798-627C-9EBE-8C04B8D2BDC6}"/>
              </a:ext>
            </a:extLst>
          </p:cNvPr>
          <p:cNvSpPr>
            <a:spLocks noChangeAspect="1"/>
          </p:cNvSpPr>
          <p:nvPr/>
        </p:nvSpPr>
        <p:spPr bwMode="auto">
          <a:xfrm>
            <a:off x="3727928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0472B65-D695-4278-DB1A-8A602ABB3843}"/>
              </a:ext>
            </a:extLst>
          </p:cNvPr>
          <p:cNvSpPr>
            <a:spLocks noChangeAspect="1"/>
          </p:cNvSpPr>
          <p:nvPr/>
        </p:nvSpPr>
        <p:spPr bwMode="auto">
          <a:xfrm>
            <a:off x="5528128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3558A67-1452-CD39-443F-C6FC5343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0" y="442782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0011BF57-9194-4F74-DAAF-F6A3097C1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604" y="4427820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25E8A170-B3B4-B5B9-6ABA-BC7FE2A9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594" y="4418528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B299349F-EBA0-88D7-97E1-8822CE53A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402" y="4427820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5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04" name="Rectangle 3">
            <a:extLst>
              <a:ext uri="{FF2B5EF4-FFF2-40B4-BE49-F238E27FC236}">
                <a16:creationId xmlns:a16="http://schemas.microsoft.com/office/drawing/2014/main" id="{04B0CAC7-672A-D38F-A978-C014446B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104" y="4418528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05" name="Oval 47104">
            <a:extLst>
              <a:ext uri="{FF2B5EF4-FFF2-40B4-BE49-F238E27FC236}">
                <a16:creationId xmlns:a16="http://schemas.microsoft.com/office/drawing/2014/main" id="{E588EF81-2B2D-6D2B-85EF-4777A2C3150D}"/>
              </a:ext>
            </a:extLst>
          </p:cNvPr>
          <p:cNvSpPr>
            <a:spLocks noChangeAspect="1"/>
          </p:cNvSpPr>
          <p:nvPr/>
        </p:nvSpPr>
        <p:spPr bwMode="auto">
          <a:xfrm>
            <a:off x="6392224" y="406778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6" name="Oval 47105">
            <a:extLst>
              <a:ext uri="{FF2B5EF4-FFF2-40B4-BE49-F238E27FC236}">
                <a16:creationId xmlns:a16="http://schemas.microsoft.com/office/drawing/2014/main" id="{8DADD209-46C0-79ED-329A-D5FD67D387DB}"/>
              </a:ext>
            </a:extLst>
          </p:cNvPr>
          <p:cNvSpPr>
            <a:spLocks noChangeAspect="1"/>
          </p:cNvSpPr>
          <p:nvPr/>
        </p:nvSpPr>
        <p:spPr bwMode="auto">
          <a:xfrm>
            <a:off x="4376984" y="3986528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284D7E2A-6081-F800-3532-A5444F639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720" y="602986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47109" name="Straight Arrow Connector 47108">
            <a:extLst>
              <a:ext uri="{FF2B5EF4-FFF2-40B4-BE49-F238E27FC236}">
                <a16:creationId xmlns:a16="http://schemas.microsoft.com/office/drawing/2014/main" id="{6D5D22B8-D5F5-CE69-141E-0A5C85C8DABA}"/>
              </a:ext>
            </a:extLst>
          </p:cNvPr>
          <p:cNvCxnSpPr/>
          <p:nvPr/>
        </p:nvCxnSpPr>
        <p:spPr bwMode="auto">
          <a:xfrm>
            <a:off x="2072680" y="574250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0" name="Rectangle 3">
            <a:extLst>
              <a:ext uri="{FF2B5EF4-FFF2-40B4-BE49-F238E27FC236}">
                <a16:creationId xmlns:a16="http://schemas.microsoft.com/office/drawing/2014/main" id="{06421FAB-D21E-368F-463A-0FF57E67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756" y="594923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47111" name="Oval 47110">
            <a:extLst>
              <a:ext uri="{FF2B5EF4-FFF2-40B4-BE49-F238E27FC236}">
                <a16:creationId xmlns:a16="http://schemas.microsoft.com/office/drawing/2014/main" id="{7B588EE3-8208-9818-D9AF-609A47ABE06A}"/>
              </a:ext>
            </a:extLst>
          </p:cNvPr>
          <p:cNvSpPr>
            <a:spLocks noChangeAspect="1"/>
          </p:cNvSpPr>
          <p:nvPr/>
        </p:nvSpPr>
        <p:spPr bwMode="auto">
          <a:xfrm>
            <a:off x="2216696" y="559851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12" name="Oval 47111">
            <a:extLst>
              <a:ext uri="{FF2B5EF4-FFF2-40B4-BE49-F238E27FC236}">
                <a16:creationId xmlns:a16="http://schemas.microsoft.com/office/drawing/2014/main" id="{9C29C82A-339D-0ADD-3E33-390CDCF8FFB3}"/>
              </a:ext>
            </a:extLst>
          </p:cNvPr>
          <p:cNvSpPr>
            <a:spLocks noChangeAspect="1"/>
          </p:cNvSpPr>
          <p:nvPr/>
        </p:nvSpPr>
        <p:spPr bwMode="auto">
          <a:xfrm>
            <a:off x="2792792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13" name="Oval 47112">
            <a:extLst>
              <a:ext uri="{FF2B5EF4-FFF2-40B4-BE49-F238E27FC236}">
                <a16:creationId xmlns:a16="http://schemas.microsoft.com/office/drawing/2014/main" id="{AD7360F5-7F5C-D107-993B-AE20C3F08225}"/>
              </a:ext>
            </a:extLst>
          </p:cNvPr>
          <p:cNvSpPr>
            <a:spLocks noChangeAspect="1"/>
          </p:cNvSpPr>
          <p:nvPr/>
        </p:nvSpPr>
        <p:spPr bwMode="auto">
          <a:xfrm>
            <a:off x="3728896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14" name="Oval 47113">
            <a:extLst>
              <a:ext uri="{FF2B5EF4-FFF2-40B4-BE49-F238E27FC236}">
                <a16:creationId xmlns:a16="http://schemas.microsoft.com/office/drawing/2014/main" id="{65E4156E-7F58-71F0-3D3F-7EEDF5C4F74C}"/>
              </a:ext>
            </a:extLst>
          </p:cNvPr>
          <p:cNvSpPr>
            <a:spLocks noChangeAspect="1"/>
          </p:cNvSpPr>
          <p:nvPr/>
        </p:nvSpPr>
        <p:spPr bwMode="auto">
          <a:xfrm>
            <a:off x="5529096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15" name="Rectangle 3">
            <a:extLst>
              <a:ext uri="{FF2B5EF4-FFF2-40B4-BE49-F238E27FC236}">
                <a16:creationId xmlns:a16="http://schemas.microsoft.com/office/drawing/2014/main" id="{290C483F-5EBE-0BA9-A0ED-F67BA3DDA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218" y="595852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47116" name="Rectangle 3">
            <a:extLst>
              <a:ext uri="{FF2B5EF4-FFF2-40B4-BE49-F238E27FC236}">
                <a16:creationId xmlns:a16="http://schemas.microsoft.com/office/drawing/2014/main" id="{38F60691-3DA5-7438-F17A-588F7BAE4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572" y="595852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17" name="Rectangle 3">
            <a:extLst>
              <a:ext uri="{FF2B5EF4-FFF2-40B4-BE49-F238E27FC236}">
                <a16:creationId xmlns:a16="http://schemas.microsoft.com/office/drawing/2014/main" id="{E0263752-0E4E-97CD-5E36-19588FA9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562" y="594923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47119" name="Rectangle 3">
            <a:extLst>
              <a:ext uri="{FF2B5EF4-FFF2-40B4-BE49-F238E27FC236}">
                <a16:creationId xmlns:a16="http://schemas.microsoft.com/office/drawing/2014/main" id="{A9DE1E65-2B60-C568-0693-C37B9F4E9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072" y="594923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20" name="Oval 47119">
            <a:extLst>
              <a:ext uri="{FF2B5EF4-FFF2-40B4-BE49-F238E27FC236}">
                <a16:creationId xmlns:a16="http://schemas.microsoft.com/office/drawing/2014/main" id="{6F520FE5-4E1B-8A03-23D9-91C025F2277E}"/>
              </a:ext>
            </a:extLst>
          </p:cNvPr>
          <p:cNvSpPr>
            <a:spLocks noChangeAspect="1"/>
          </p:cNvSpPr>
          <p:nvPr/>
        </p:nvSpPr>
        <p:spPr bwMode="auto">
          <a:xfrm>
            <a:off x="6393192" y="559848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21" name="Oval 47120">
            <a:extLst>
              <a:ext uri="{FF2B5EF4-FFF2-40B4-BE49-F238E27FC236}">
                <a16:creationId xmlns:a16="http://schemas.microsoft.com/office/drawing/2014/main" id="{91FE6F65-0481-7C44-1B49-3ABEB4B687BE}"/>
              </a:ext>
            </a:extLst>
          </p:cNvPr>
          <p:cNvSpPr>
            <a:spLocks noChangeAspect="1"/>
          </p:cNvSpPr>
          <p:nvPr/>
        </p:nvSpPr>
        <p:spPr bwMode="auto">
          <a:xfrm>
            <a:off x="3656856" y="5517232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22" name="Rectangle 3">
            <a:extLst>
              <a:ext uri="{FF2B5EF4-FFF2-40B4-BE49-F238E27FC236}">
                <a16:creationId xmlns:a16="http://schemas.microsoft.com/office/drawing/2014/main" id="{441AB8B4-1317-EB62-7EE3-9216CE08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808" y="501908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Median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07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6419-10A9-4D6F-42D5-CDF33485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>
            <a:extLst>
              <a:ext uri="{FF2B5EF4-FFF2-40B4-BE49-F238E27FC236}">
                <a16:creationId xmlns:a16="http://schemas.microsoft.com/office/drawing/2014/main" id="{1DFA2868-8341-2AC4-5D76-72A71C6F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08" y="529463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46B893A-2E51-A942-B841-07A695DB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16633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Mean is optimal for SSE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68050D0-0B85-A99E-45D4-9AAEC956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39" y="2348880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DA646E-BCFA-2403-5708-91762D3C4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584" y="341313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9EFCC2-2FB8-BE50-8AC1-20C739DD775D}"/>
              </a:ext>
            </a:extLst>
          </p:cNvPr>
          <p:cNvCxnSpPr/>
          <p:nvPr/>
        </p:nvCxnSpPr>
        <p:spPr bwMode="auto">
          <a:xfrm>
            <a:off x="848544" y="31257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BB3A5A26-A27E-C441-65D4-ACB90B76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620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286EC3-1FA0-763F-31E2-0B608DBA1763}"/>
              </a:ext>
            </a:extLst>
          </p:cNvPr>
          <p:cNvSpPr>
            <a:spLocks noChangeAspect="1"/>
          </p:cNvSpPr>
          <p:nvPr/>
        </p:nvSpPr>
        <p:spPr bwMode="auto">
          <a:xfrm>
            <a:off x="992560" y="29817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D1BAA7-4150-EC49-3D19-14FDB6F1C586}"/>
              </a:ext>
            </a:extLst>
          </p:cNvPr>
          <p:cNvSpPr>
            <a:spLocks noChangeAspect="1"/>
          </p:cNvSpPr>
          <p:nvPr/>
        </p:nvSpPr>
        <p:spPr bwMode="auto">
          <a:xfrm>
            <a:off x="15686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0D9B54-05A9-7F21-1A6D-65119A2DFCAB}"/>
              </a:ext>
            </a:extLst>
          </p:cNvPr>
          <p:cNvSpPr>
            <a:spLocks noChangeAspect="1"/>
          </p:cNvSpPr>
          <p:nvPr/>
        </p:nvSpPr>
        <p:spPr bwMode="auto">
          <a:xfrm>
            <a:off x="25047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7F1113-BE0E-1663-2F76-956CBE125B73}"/>
              </a:ext>
            </a:extLst>
          </p:cNvPr>
          <p:cNvSpPr>
            <a:spLocks noChangeAspect="1"/>
          </p:cNvSpPr>
          <p:nvPr/>
        </p:nvSpPr>
        <p:spPr bwMode="auto">
          <a:xfrm>
            <a:off x="43049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318592F-55C8-77C9-4634-484E59AC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2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C271AF9-4899-6519-DE0E-66D4FEEFF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436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1B28C9D-C868-5500-CF68-EBFD2F92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426" y="33325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2E4CB38-755B-B35B-E7B3-A76547E8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234" y="33417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5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6603B17-CBE5-0FB8-787D-08B34A9E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936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F34659-6D4C-7AE9-D1E8-77C8473D8CF9}"/>
              </a:ext>
            </a:extLst>
          </p:cNvPr>
          <p:cNvSpPr>
            <a:spLocks noChangeAspect="1"/>
          </p:cNvSpPr>
          <p:nvPr/>
        </p:nvSpPr>
        <p:spPr bwMode="auto">
          <a:xfrm>
            <a:off x="51690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3E49F7-192C-87C9-A8AB-A07C83705516}"/>
              </a:ext>
            </a:extLst>
          </p:cNvPr>
          <p:cNvSpPr>
            <a:spLocks noChangeAspect="1"/>
          </p:cNvSpPr>
          <p:nvPr/>
        </p:nvSpPr>
        <p:spPr bwMode="auto">
          <a:xfrm>
            <a:off x="3153816" y="2900502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3666A76A-F805-9924-AD86-2746D2A24492}"/>
                  </a:ext>
                </a:extLst>
              </p:cNvPr>
              <p:cNvSpPr txBox="1"/>
              <p:nvPr/>
            </p:nvSpPr>
            <p:spPr bwMode="auto">
              <a:xfrm>
                <a:off x="3513138" y="908050"/>
                <a:ext cx="3312070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𝑆𝑆𝐸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  <a:latin typeface="Times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463491C-D274-C3FF-A765-A53A0E9F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3138" y="908050"/>
                <a:ext cx="3312070" cy="1079500"/>
              </a:xfrm>
              <a:prstGeom prst="rect">
                <a:avLst/>
              </a:prstGeom>
              <a:blipFill>
                <a:blip r:embed="rId3"/>
                <a:stretch>
                  <a:fillRect b="-7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>
            <a:extLst>
              <a:ext uri="{FF2B5EF4-FFF2-40B4-BE49-F238E27FC236}">
                <a16:creationId xmlns:a16="http://schemas.microsoft.com/office/drawing/2014/main" id="{8C57272B-5391-B66C-04E4-D25004574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537" y="3861048"/>
            <a:ext cx="4582729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SSE = 16 + 9 + 1 + 9 + 25 = </a:t>
            </a: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60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21A72DE-9542-7ED6-F1D6-07285E8B2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52" y="580793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D2BF9E-3558-C5C6-79F6-B7D2743D43C8}"/>
              </a:ext>
            </a:extLst>
          </p:cNvPr>
          <p:cNvCxnSpPr/>
          <p:nvPr/>
        </p:nvCxnSpPr>
        <p:spPr bwMode="auto">
          <a:xfrm>
            <a:off x="849512" y="55205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78585FDB-AEDF-6FEA-AD8D-5994C2EA0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88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BBF2D3-E7B1-FE4D-37BD-E6B6271C7686}"/>
              </a:ext>
            </a:extLst>
          </p:cNvPr>
          <p:cNvSpPr>
            <a:spLocks noChangeAspect="1"/>
          </p:cNvSpPr>
          <p:nvPr/>
        </p:nvSpPr>
        <p:spPr bwMode="auto">
          <a:xfrm>
            <a:off x="993528" y="53765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FB43D3-C987-3F4B-FCAF-0E9510697249}"/>
              </a:ext>
            </a:extLst>
          </p:cNvPr>
          <p:cNvSpPr>
            <a:spLocks noChangeAspect="1"/>
          </p:cNvSpPr>
          <p:nvPr/>
        </p:nvSpPr>
        <p:spPr bwMode="auto">
          <a:xfrm>
            <a:off x="15696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6B00FA-056A-638C-A02A-4FBE66D3976A}"/>
              </a:ext>
            </a:extLst>
          </p:cNvPr>
          <p:cNvSpPr>
            <a:spLocks noChangeAspect="1"/>
          </p:cNvSpPr>
          <p:nvPr/>
        </p:nvSpPr>
        <p:spPr bwMode="auto">
          <a:xfrm>
            <a:off x="25057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B5205B-DEB1-5ABE-CA34-2F169CD0E6E9}"/>
              </a:ext>
            </a:extLst>
          </p:cNvPr>
          <p:cNvSpPr>
            <a:spLocks noChangeAspect="1"/>
          </p:cNvSpPr>
          <p:nvPr/>
        </p:nvSpPr>
        <p:spPr bwMode="auto">
          <a:xfrm>
            <a:off x="43059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8F3C133-A0BA-8087-D0F5-76E7DFFF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050" y="57365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D15A197F-6AC8-72FF-FA8A-FE6C0CD1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404" y="57365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B0A8B505-2689-623A-71BD-D9385974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394" y="57273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0237427E-BDF7-F872-88F6-B9789B5CE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904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494FCE-082E-7709-A95C-5805D06775C1}"/>
              </a:ext>
            </a:extLst>
          </p:cNvPr>
          <p:cNvSpPr>
            <a:spLocks noChangeAspect="1"/>
          </p:cNvSpPr>
          <p:nvPr/>
        </p:nvSpPr>
        <p:spPr bwMode="auto">
          <a:xfrm>
            <a:off x="51700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4" name="Oval 47103">
            <a:extLst>
              <a:ext uri="{FF2B5EF4-FFF2-40B4-BE49-F238E27FC236}">
                <a16:creationId xmlns:a16="http://schemas.microsoft.com/office/drawing/2014/main" id="{35E34751-F06D-E88E-DCE5-AC795C97C23C}"/>
              </a:ext>
            </a:extLst>
          </p:cNvPr>
          <p:cNvSpPr>
            <a:spLocks noChangeAspect="1"/>
          </p:cNvSpPr>
          <p:nvPr/>
        </p:nvSpPr>
        <p:spPr bwMode="auto">
          <a:xfrm>
            <a:off x="2433688" y="5295302"/>
            <a:ext cx="432000" cy="4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105" name="Rectangle 3">
            <a:extLst>
              <a:ext uri="{FF2B5EF4-FFF2-40B4-BE49-F238E27FC236}">
                <a16:creationId xmlns:a16="http://schemas.microsoft.com/office/drawing/2014/main" id="{A086066A-2AA2-185A-8279-6C9B17FD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640" y="479715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Median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0277E4D6-65D6-7DD2-2B3E-4AA23442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61" y="6228020"/>
            <a:ext cx="4582729" cy="36933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SSE = 9 + 4 + 0 + 16 + 36 = </a:t>
            </a: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64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6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C9FBD-FFAE-9742-76EE-F7D689F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861" y="3428076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1   4   1   1   5   5   5   2</a:t>
            </a:r>
            <a:endParaRPr lang="en-US" altLang="en-US" sz="2215" dirty="0">
              <a:latin typeface="Arial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D76182-C4FA-2CA7-9EED-85DA2EA9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861" y="5432865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1   3   1   2   4   6   4   3</a:t>
            </a:r>
            <a:endParaRPr lang="en-US" altLang="en-US" sz="2215" dirty="0"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2D0B7-96C2-2229-162A-6BA1D853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646" y="5415946"/>
            <a:ext cx="205184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C</a:t>
            </a:r>
            <a:endParaRPr lang="en-US" altLang="en-US" sz="2215" dirty="0">
              <a:latin typeface="Arial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486" y="1628800"/>
            <a:ext cx="3165931" cy="3067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  <a:cs typeface="+mn-cs"/>
              </a:rPr>
              <a:t>Calculate sums: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latin typeface="Arial"/>
                <a:cs typeface="+mn-cs"/>
              </a:rPr>
              <a:t>FOR</a:t>
            </a:r>
            <a:r>
              <a:rPr lang="en-US" altLang="en-US" sz="2215" dirty="0">
                <a:latin typeface="Arial"/>
                <a:cs typeface="+mn-cs"/>
              </a:rPr>
              <a:t> i:=1 TO N </a:t>
            </a:r>
            <a:r>
              <a:rPr lang="en-US" altLang="en-US" sz="2215" b="1" dirty="0">
                <a:latin typeface="Arial"/>
                <a:cs typeface="+mn-cs"/>
              </a:rPr>
              <a:t>DO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j := P[</a:t>
            </a:r>
            <a:r>
              <a:rPr lang="en-US" altLang="en-US" sz="2215" dirty="0" err="1">
                <a:latin typeface="Arial"/>
                <a:cs typeface="+mn-cs"/>
              </a:rPr>
              <a:t>i</a:t>
            </a:r>
            <a:r>
              <a:rPr lang="en-US" altLang="en-US" sz="2215" dirty="0">
                <a:latin typeface="Arial"/>
                <a:cs typeface="+mn-cs"/>
              </a:rPr>
              <a:t>];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Sum[j] := Sum[j] + X[</a:t>
            </a:r>
            <a:r>
              <a:rPr lang="en-US" altLang="en-US" sz="2215" dirty="0" err="1">
                <a:latin typeface="Arial"/>
                <a:cs typeface="+mn-cs"/>
              </a:rPr>
              <a:t>i</a:t>
            </a:r>
            <a:r>
              <a:rPr lang="en-US" altLang="en-US" sz="2215" dirty="0">
                <a:latin typeface="Arial"/>
                <a:cs typeface="+mn-cs"/>
              </a:rPr>
              <a:t>];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n[j]++;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altLang="en-US" sz="2215" dirty="0">
              <a:latin typeface="Arial"/>
              <a:cs typeface="+mn-cs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  <a:cs typeface="+mn-cs"/>
              </a:rPr>
              <a:t>Centroids:</a:t>
            </a:r>
            <a:endParaRPr lang="en-US" altLang="en-US" sz="2215" dirty="0">
              <a:latin typeface="Arial"/>
              <a:cs typeface="+mn-cs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latin typeface="Arial"/>
                <a:cs typeface="+mn-cs"/>
              </a:rPr>
              <a:t>FOR</a:t>
            </a:r>
            <a:r>
              <a:rPr lang="en-US" altLang="en-US" sz="2215" dirty="0">
                <a:latin typeface="Arial"/>
                <a:cs typeface="+mn-cs"/>
              </a:rPr>
              <a:t> j:=1 TO k </a:t>
            </a:r>
            <a:r>
              <a:rPr lang="en-US" altLang="en-US" sz="2215" b="1" dirty="0">
                <a:latin typeface="Arial"/>
                <a:cs typeface="+mn-cs"/>
              </a:rPr>
              <a:t>DO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C[j] := Sum[j] / n[j];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31F18C-6297-4976-3A6C-0C8145F5E6E9}"/>
              </a:ext>
            </a:extLst>
          </p:cNvPr>
          <p:cNvCxnSpPr/>
          <p:nvPr/>
        </p:nvCxnSpPr>
        <p:spPr bwMode="auto">
          <a:xfrm>
            <a:off x="1673866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A6E5B6-8774-FD77-83FF-9EB25E7A63A9}"/>
              </a:ext>
            </a:extLst>
          </p:cNvPr>
          <p:cNvCxnSpPr/>
          <p:nvPr/>
        </p:nvCxnSpPr>
        <p:spPr bwMode="auto">
          <a:xfrm>
            <a:off x="2067141" y="3862440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6ADE2B-8B60-3BE2-3D0E-15545907A6A2}"/>
              </a:ext>
            </a:extLst>
          </p:cNvPr>
          <p:cNvCxnSpPr/>
          <p:nvPr/>
        </p:nvCxnSpPr>
        <p:spPr bwMode="auto">
          <a:xfrm>
            <a:off x="2471494" y="3862440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5DD6D7-CA84-8623-F751-A2ADEDE7E143}"/>
              </a:ext>
            </a:extLst>
          </p:cNvPr>
          <p:cNvSpPr txBox="1"/>
          <p:nvPr/>
        </p:nvSpPr>
        <p:spPr>
          <a:xfrm>
            <a:off x="776536" y="4365104"/>
            <a:ext cx="3987306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fi-FI" altLang="en-US" sz="2215" dirty="0">
                <a:solidFill>
                  <a:srgbClr val="000000"/>
                </a:solidFill>
                <a:latin typeface="Arial"/>
                <a:cs typeface="+mn-cs"/>
              </a:rPr>
              <a:t>∑ =   4  12   4  8 16  24 16 12</a:t>
            </a:r>
            <a:endParaRPr lang="en-US" altLang="en-US" sz="2215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769" y="117981"/>
            <a:ext cx="7844204" cy="9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877" b="1" dirty="0">
                <a:latin typeface="Tahoma" panose="020B0604030504040204" pitchFamily="34" charset="0"/>
                <a:cs typeface="Tahoma" panose="020B0604030504040204" pitchFamily="34" charset="0"/>
              </a:rPr>
              <a:t>Calculating centroid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Mean in each dimension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DBCFB1-525A-01A6-D966-797D5BF9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244" y="2840577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1   4   1   3   3   7   7   7</a:t>
            </a:r>
            <a:endParaRPr lang="en-US" altLang="en-US" sz="2215" dirty="0">
              <a:latin typeface="Arial"/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59ED1DE-E09F-3B48-C30B-AE9589AC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27" y="2264513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1   2   1   2   6   6   2   2</a:t>
            </a:r>
            <a:endParaRPr lang="en-US" altLang="en-US" sz="2215" dirty="0">
              <a:latin typeface="Arial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BB8EEA-5717-8171-D2CF-EAF479D6B2FE}"/>
              </a:ext>
            </a:extLst>
          </p:cNvPr>
          <p:cNvSpPr/>
          <p:nvPr/>
        </p:nvSpPr>
        <p:spPr bwMode="auto">
          <a:xfrm>
            <a:off x="1427030" y="1628800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8EE12D7-3CE2-2D2A-BF0B-598F23AD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166" y="1688449"/>
            <a:ext cx="2919069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1   2   1   2   2   6   2   1</a:t>
            </a:r>
            <a:endParaRPr lang="en-US" altLang="en-US" sz="2215" dirty="0">
              <a:latin typeface="Arial"/>
              <a:cs typeface="+mn-cs"/>
            </a:endParaRPr>
          </a:p>
        </p:txBody>
      </p:sp>
      <p:cxnSp>
        <p:nvCxnSpPr>
          <p:cNvPr id="21504" name="Straight Connector 21503">
            <a:extLst>
              <a:ext uri="{FF2B5EF4-FFF2-40B4-BE49-F238E27FC236}">
                <a16:creationId xmlns:a16="http://schemas.microsoft.com/office/drawing/2014/main" id="{CA1567C2-90CC-3646-4745-CE01D1424F4C}"/>
              </a:ext>
            </a:extLst>
          </p:cNvPr>
          <p:cNvCxnSpPr/>
          <p:nvPr/>
        </p:nvCxnSpPr>
        <p:spPr bwMode="auto">
          <a:xfrm>
            <a:off x="2864768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5" name="Straight Connector 21504">
            <a:extLst>
              <a:ext uri="{FF2B5EF4-FFF2-40B4-BE49-F238E27FC236}">
                <a16:creationId xmlns:a16="http://schemas.microsoft.com/office/drawing/2014/main" id="{6869C46D-D417-1267-5A7A-82BDB62357EF}"/>
              </a:ext>
            </a:extLst>
          </p:cNvPr>
          <p:cNvCxnSpPr/>
          <p:nvPr/>
        </p:nvCxnSpPr>
        <p:spPr bwMode="auto">
          <a:xfrm>
            <a:off x="3224808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6" name="Straight Connector 21505">
            <a:extLst>
              <a:ext uri="{FF2B5EF4-FFF2-40B4-BE49-F238E27FC236}">
                <a16:creationId xmlns:a16="http://schemas.microsoft.com/office/drawing/2014/main" id="{05C82787-A13F-039D-1084-2C13F6A83F34}"/>
              </a:ext>
            </a:extLst>
          </p:cNvPr>
          <p:cNvCxnSpPr/>
          <p:nvPr/>
        </p:nvCxnSpPr>
        <p:spPr bwMode="auto">
          <a:xfrm>
            <a:off x="3629161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8" name="Straight Connector 21507">
            <a:extLst>
              <a:ext uri="{FF2B5EF4-FFF2-40B4-BE49-F238E27FC236}">
                <a16:creationId xmlns:a16="http://schemas.microsoft.com/office/drawing/2014/main" id="{B6509F69-5783-832A-1523-2D692F875965}"/>
              </a:ext>
            </a:extLst>
          </p:cNvPr>
          <p:cNvCxnSpPr/>
          <p:nvPr/>
        </p:nvCxnSpPr>
        <p:spPr bwMode="auto">
          <a:xfrm>
            <a:off x="4005818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Straight Connector 21508">
            <a:extLst>
              <a:ext uri="{FF2B5EF4-FFF2-40B4-BE49-F238E27FC236}">
                <a16:creationId xmlns:a16="http://schemas.microsoft.com/office/drawing/2014/main" id="{41C6C275-A31F-A574-9525-566E12360F9C}"/>
              </a:ext>
            </a:extLst>
          </p:cNvPr>
          <p:cNvCxnSpPr/>
          <p:nvPr/>
        </p:nvCxnSpPr>
        <p:spPr bwMode="auto">
          <a:xfrm>
            <a:off x="4376936" y="3861049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3B2F8F42-4F3F-8AAD-956D-0ED5FA7A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56" y="1719986"/>
            <a:ext cx="189154" cy="34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215" dirty="0">
                <a:latin typeface="Arial"/>
                <a:cs typeface="+mn-cs"/>
              </a:rPr>
              <a:t>X</a:t>
            </a:r>
            <a:endParaRPr lang="en-US" altLang="en-US" sz="2215" dirty="0">
              <a:latin typeface="Arial"/>
              <a:cs typeface="+mn-cs"/>
            </a:endParaRPr>
          </a:p>
        </p:txBody>
      </p:sp>
      <p:sp>
        <p:nvSpPr>
          <p:cNvPr id="21520" name="Rectangle 21519">
            <a:extLst>
              <a:ext uri="{FF2B5EF4-FFF2-40B4-BE49-F238E27FC236}">
                <a16:creationId xmlns:a16="http://schemas.microsoft.com/office/drawing/2014/main" id="{A85FB922-9B6A-E8FA-6653-4EC43431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44" y="5517232"/>
            <a:ext cx="100027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3600" b="1" dirty="0">
                <a:solidFill>
                  <a:srgbClr val="0000FF"/>
                </a:solidFill>
                <a:latin typeface="Arial"/>
                <a:cs typeface="+mn-cs"/>
              </a:rPr>
              <a:t>O(N)</a:t>
            </a:r>
          </a:p>
        </p:txBody>
      </p:sp>
      <p:sp>
        <p:nvSpPr>
          <p:cNvPr id="21521" name="Rectangle 21520">
            <a:extLst>
              <a:ext uri="{FF2B5EF4-FFF2-40B4-BE49-F238E27FC236}">
                <a16:creationId xmlns:a16="http://schemas.microsoft.com/office/drawing/2014/main" id="{0B0E83BD-9734-B143-69DF-FB89CF5D67C3}"/>
              </a:ext>
            </a:extLst>
          </p:cNvPr>
          <p:cNvSpPr/>
          <p:nvPr/>
        </p:nvSpPr>
        <p:spPr bwMode="auto">
          <a:xfrm>
            <a:off x="1427030" y="2204864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22" name="Rectangle 21521">
            <a:extLst>
              <a:ext uri="{FF2B5EF4-FFF2-40B4-BE49-F238E27FC236}">
                <a16:creationId xmlns:a16="http://schemas.microsoft.com/office/drawing/2014/main" id="{A18D6574-B5DF-63EB-E850-03CE0F792AB9}"/>
              </a:ext>
            </a:extLst>
          </p:cNvPr>
          <p:cNvSpPr/>
          <p:nvPr/>
        </p:nvSpPr>
        <p:spPr bwMode="auto">
          <a:xfrm>
            <a:off x="1424609" y="2780928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23" name="Rectangle 21522">
            <a:extLst>
              <a:ext uri="{FF2B5EF4-FFF2-40B4-BE49-F238E27FC236}">
                <a16:creationId xmlns:a16="http://schemas.microsoft.com/office/drawing/2014/main" id="{8A08C951-5622-B06F-FD7C-7D2DB0E597A8}"/>
              </a:ext>
            </a:extLst>
          </p:cNvPr>
          <p:cNvSpPr/>
          <p:nvPr/>
        </p:nvSpPr>
        <p:spPr bwMode="auto">
          <a:xfrm>
            <a:off x="1424609" y="3356992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32" name="Rectangle 21531">
            <a:extLst>
              <a:ext uri="{FF2B5EF4-FFF2-40B4-BE49-F238E27FC236}">
                <a16:creationId xmlns:a16="http://schemas.microsoft.com/office/drawing/2014/main" id="{8DEB273C-B6AA-0250-93D4-034378565984}"/>
              </a:ext>
            </a:extLst>
          </p:cNvPr>
          <p:cNvSpPr/>
          <p:nvPr/>
        </p:nvSpPr>
        <p:spPr bwMode="auto">
          <a:xfrm>
            <a:off x="1427030" y="5373216"/>
            <a:ext cx="3165931" cy="46528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40152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569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21533" name="Straight Connector 21532">
            <a:extLst>
              <a:ext uri="{FF2B5EF4-FFF2-40B4-BE49-F238E27FC236}">
                <a16:creationId xmlns:a16="http://schemas.microsoft.com/office/drawing/2014/main" id="{EA216B79-F199-B788-E174-A8AF861A0F9C}"/>
              </a:ext>
            </a:extLst>
          </p:cNvPr>
          <p:cNvCxnSpPr/>
          <p:nvPr/>
        </p:nvCxnSpPr>
        <p:spPr bwMode="auto">
          <a:xfrm>
            <a:off x="1673866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4" name="Straight Connector 21533">
            <a:extLst>
              <a:ext uri="{FF2B5EF4-FFF2-40B4-BE49-F238E27FC236}">
                <a16:creationId xmlns:a16="http://schemas.microsoft.com/office/drawing/2014/main" id="{52A21DAB-56FB-E2D7-F29D-16C72360A2BF}"/>
              </a:ext>
            </a:extLst>
          </p:cNvPr>
          <p:cNvCxnSpPr/>
          <p:nvPr/>
        </p:nvCxnSpPr>
        <p:spPr bwMode="auto">
          <a:xfrm>
            <a:off x="2067141" y="4749554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5" name="Straight Connector 21534">
            <a:extLst>
              <a:ext uri="{FF2B5EF4-FFF2-40B4-BE49-F238E27FC236}">
                <a16:creationId xmlns:a16="http://schemas.microsoft.com/office/drawing/2014/main" id="{B28212AB-B51E-0354-B63E-659F25D5FA6E}"/>
              </a:ext>
            </a:extLst>
          </p:cNvPr>
          <p:cNvCxnSpPr/>
          <p:nvPr/>
        </p:nvCxnSpPr>
        <p:spPr bwMode="auto">
          <a:xfrm>
            <a:off x="2471494" y="4749554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6" name="Straight Connector 21535">
            <a:extLst>
              <a:ext uri="{FF2B5EF4-FFF2-40B4-BE49-F238E27FC236}">
                <a16:creationId xmlns:a16="http://schemas.microsoft.com/office/drawing/2014/main" id="{9509B2FD-76CC-A96A-BDF1-8727A09AED0F}"/>
              </a:ext>
            </a:extLst>
          </p:cNvPr>
          <p:cNvCxnSpPr/>
          <p:nvPr/>
        </p:nvCxnSpPr>
        <p:spPr bwMode="auto">
          <a:xfrm>
            <a:off x="2864768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7" name="Straight Connector 21536">
            <a:extLst>
              <a:ext uri="{FF2B5EF4-FFF2-40B4-BE49-F238E27FC236}">
                <a16:creationId xmlns:a16="http://schemas.microsoft.com/office/drawing/2014/main" id="{5F1BED42-EE92-B79A-46C1-632C8E7F2454}"/>
              </a:ext>
            </a:extLst>
          </p:cNvPr>
          <p:cNvCxnSpPr/>
          <p:nvPr/>
        </p:nvCxnSpPr>
        <p:spPr bwMode="auto">
          <a:xfrm>
            <a:off x="3224808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8" name="Straight Connector 21537">
            <a:extLst>
              <a:ext uri="{FF2B5EF4-FFF2-40B4-BE49-F238E27FC236}">
                <a16:creationId xmlns:a16="http://schemas.microsoft.com/office/drawing/2014/main" id="{2818B6E7-1F9A-2A51-2CC5-2A1BB6BCCC70}"/>
              </a:ext>
            </a:extLst>
          </p:cNvPr>
          <p:cNvCxnSpPr/>
          <p:nvPr/>
        </p:nvCxnSpPr>
        <p:spPr bwMode="auto">
          <a:xfrm>
            <a:off x="3629161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Straight Connector 21538">
            <a:extLst>
              <a:ext uri="{FF2B5EF4-FFF2-40B4-BE49-F238E27FC236}">
                <a16:creationId xmlns:a16="http://schemas.microsoft.com/office/drawing/2014/main" id="{63C78BEE-6EE0-A8B1-658D-60BDCBAAD6E9}"/>
              </a:ext>
            </a:extLst>
          </p:cNvPr>
          <p:cNvCxnSpPr/>
          <p:nvPr/>
        </p:nvCxnSpPr>
        <p:spPr bwMode="auto">
          <a:xfrm>
            <a:off x="4005818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Straight Connector 21539">
            <a:extLst>
              <a:ext uri="{FF2B5EF4-FFF2-40B4-BE49-F238E27FC236}">
                <a16:creationId xmlns:a16="http://schemas.microsoft.com/office/drawing/2014/main" id="{7A0F02BB-FBD5-5BCF-12D7-4B5FAB8B0136}"/>
              </a:ext>
            </a:extLst>
          </p:cNvPr>
          <p:cNvCxnSpPr/>
          <p:nvPr/>
        </p:nvCxnSpPr>
        <p:spPr bwMode="auto">
          <a:xfrm>
            <a:off x="4376936" y="4748163"/>
            <a:ext cx="0" cy="47964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5359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A32A0-FE3B-7B10-23CD-9CF9DC15A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6">
            <a:extLst>
              <a:ext uri="{FF2B5EF4-FFF2-40B4-BE49-F238E27FC236}">
                <a16:creationId xmlns:a16="http://schemas.microsoft.com/office/drawing/2014/main" id="{47B9CF63-4901-7765-996F-E0A0970E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08" y="529463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5D227A-D35B-1321-73C3-4CC1EC94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Median is optimal for SE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D22DA8B-AF91-A232-F0CB-B5AE3910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39" y="2348880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A9F7D6-DBF5-E308-C065-22751B770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584" y="341313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D3D04A-3D97-10D7-6912-809EBAB62049}"/>
              </a:ext>
            </a:extLst>
          </p:cNvPr>
          <p:cNvCxnSpPr/>
          <p:nvPr/>
        </p:nvCxnSpPr>
        <p:spPr bwMode="auto">
          <a:xfrm>
            <a:off x="848544" y="31257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13E3E27A-E43F-DD69-1206-3406B0F52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620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242298-D30F-B51E-C8CD-02853DAC6BA2}"/>
              </a:ext>
            </a:extLst>
          </p:cNvPr>
          <p:cNvSpPr>
            <a:spLocks noChangeAspect="1"/>
          </p:cNvSpPr>
          <p:nvPr/>
        </p:nvSpPr>
        <p:spPr bwMode="auto">
          <a:xfrm>
            <a:off x="992560" y="29817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0FEDEA-B40F-8352-D335-BC839FD7697A}"/>
              </a:ext>
            </a:extLst>
          </p:cNvPr>
          <p:cNvSpPr>
            <a:spLocks noChangeAspect="1"/>
          </p:cNvSpPr>
          <p:nvPr/>
        </p:nvSpPr>
        <p:spPr bwMode="auto">
          <a:xfrm>
            <a:off x="15686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6E969D-BF77-F8B9-80B4-3EE6395797F0}"/>
              </a:ext>
            </a:extLst>
          </p:cNvPr>
          <p:cNvSpPr>
            <a:spLocks noChangeAspect="1"/>
          </p:cNvSpPr>
          <p:nvPr/>
        </p:nvSpPr>
        <p:spPr bwMode="auto">
          <a:xfrm>
            <a:off x="25047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EE55DD-A57F-21C3-1E68-22E7DA3970EB}"/>
              </a:ext>
            </a:extLst>
          </p:cNvPr>
          <p:cNvSpPr>
            <a:spLocks noChangeAspect="1"/>
          </p:cNvSpPr>
          <p:nvPr/>
        </p:nvSpPr>
        <p:spPr bwMode="auto">
          <a:xfrm>
            <a:off x="4304960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1FBD6EC-3203-981B-8181-61C75C15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2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370BA70-E0B2-484D-E985-5CC36BFE8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436" y="33417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88CE29F-10C4-EC4B-6710-73EA105E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426" y="33325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16C1590-A574-9D4B-9E64-2C20F82DA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234" y="33417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5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473A9C6-834D-745A-570E-64BC7B817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936" y="33325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55CFDC-2989-AC18-9BB3-8AE70546770A}"/>
              </a:ext>
            </a:extLst>
          </p:cNvPr>
          <p:cNvSpPr>
            <a:spLocks noChangeAspect="1"/>
          </p:cNvSpPr>
          <p:nvPr/>
        </p:nvSpPr>
        <p:spPr bwMode="auto">
          <a:xfrm>
            <a:off x="5169056" y="29817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590E00-2B08-C8F1-7735-BEAACD618AB2}"/>
              </a:ext>
            </a:extLst>
          </p:cNvPr>
          <p:cNvSpPr>
            <a:spLocks noChangeAspect="1"/>
          </p:cNvSpPr>
          <p:nvPr/>
        </p:nvSpPr>
        <p:spPr bwMode="auto">
          <a:xfrm>
            <a:off x="3153816" y="2900502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1FBC14C-E222-E2C6-F371-3845089BE37D}"/>
                  </a:ext>
                </a:extLst>
              </p:cNvPr>
              <p:cNvSpPr txBox="1"/>
              <p:nvPr/>
            </p:nvSpPr>
            <p:spPr bwMode="auto">
              <a:xfrm>
                <a:off x="3296816" y="909340"/>
                <a:ext cx="3384078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𝑆𝐸</m:t>
                      </m:r>
                      <m:r>
                        <a:rPr lang="en-US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>
                  <a:solidFill>
                    <a:srgbClr val="0000FF"/>
                  </a:solidFill>
                  <a:latin typeface="Times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463491C-D274-C3FF-A765-A53A0E9F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6816" y="909340"/>
                <a:ext cx="3384078" cy="1079500"/>
              </a:xfrm>
              <a:prstGeom prst="rect">
                <a:avLst/>
              </a:prstGeom>
              <a:blipFill>
                <a:blip r:embed="rId3"/>
                <a:stretch>
                  <a:fillRect b="-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>
            <a:extLst>
              <a:ext uri="{FF2B5EF4-FFF2-40B4-BE49-F238E27FC236}">
                <a16:creationId xmlns:a16="http://schemas.microsoft.com/office/drawing/2014/main" id="{A053E0BE-ED93-E1DB-E116-29EC7927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537" y="3861048"/>
            <a:ext cx="4078039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SE = 4 + 3 + 1 + 3 + 5 = </a:t>
            </a: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16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AF07F53-5E25-E56C-319C-CC25DAA76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52" y="5807934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139161-DD04-63AA-C9A1-16693BEB6563}"/>
              </a:ext>
            </a:extLst>
          </p:cNvPr>
          <p:cNvCxnSpPr/>
          <p:nvPr/>
        </p:nvCxnSpPr>
        <p:spPr bwMode="auto">
          <a:xfrm>
            <a:off x="849512" y="5520570"/>
            <a:ext cx="4824536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4CFC0C14-72B2-243A-AAE0-12E5DFBDD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88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E467FD9-98A8-E013-3B7E-405EF3E2B988}"/>
              </a:ext>
            </a:extLst>
          </p:cNvPr>
          <p:cNvSpPr>
            <a:spLocks noChangeAspect="1"/>
          </p:cNvSpPr>
          <p:nvPr/>
        </p:nvSpPr>
        <p:spPr bwMode="auto">
          <a:xfrm>
            <a:off x="993528" y="5376586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148C35-1A4F-DEA9-BBD5-B063EE404D2F}"/>
              </a:ext>
            </a:extLst>
          </p:cNvPr>
          <p:cNvSpPr>
            <a:spLocks noChangeAspect="1"/>
          </p:cNvSpPr>
          <p:nvPr/>
        </p:nvSpPr>
        <p:spPr bwMode="auto">
          <a:xfrm>
            <a:off x="15696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53791E-7292-2ACD-3BA5-576CF60C6A21}"/>
              </a:ext>
            </a:extLst>
          </p:cNvPr>
          <p:cNvSpPr>
            <a:spLocks noChangeAspect="1"/>
          </p:cNvSpPr>
          <p:nvPr/>
        </p:nvSpPr>
        <p:spPr bwMode="auto">
          <a:xfrm>
            <a:off x="25057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894A3B-EFD7-D24C-A047-254E06D5B274}"/>
              </a:ext>
            </a:extLst>
          </p:cNvPr>
          <p:cNvSpPr>
            <a:spLocks noChangeAspect="1"/>
          </p:cNvSpPr>
          <p:nvPr/>
        </p:nvSpPr>
        <p:spPr bwMode="auto">
          <a:xfrm>
            <a:off x="4305928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C68BEFA-794A-347D-5D2A-94832414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050" y="5736594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2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AB50D55-E359-7E85-BB47-2CEEA72AD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404" y="5736594"/>
            <a:ext cx="195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4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9D996580-425F-1154-A041-71095653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394" y="5727302"/>
            <a:ext cx="33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10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5DCC0F1-D08A-22E6-9891-F228C98CB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904" y="5727302"/>
            <a:ext cx="168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8</a:t>
            </a:r>
            <a:endParaRPr lang="en-US" altLang="en-US" sz="24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DDDF7B0-E10F-1299-ADF1-C10A492D2FDA}"/>
              </a:ext>
            </a:extLst>
          </p:cNvPr>
          <p:cNvSpPr>
            <a:spLocks noChangeAspect="1"/>
          </p:cNvSpPr>
          <p:nvPr/>
        </p:nvSpPr>
        <p:spPr bwMode="auto">
          <a:xfrm>
            <a:off x="5170024" y="537655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4" name="Oval 47103">
            <a:extLst>
              <a:ext uri="{FF2B5EF4-FFF2-40B4-BE49-F238E27FC236}">
                <a16:creationId xmlns:a16="http://schemas.microsoft.com/office/drawing/2014/main" id="{37892BB6-FF2B-37B2-62C0-93CB85FED93E}"/>
              </a:ext>
            </a:extLst>
          </p:cNvPr>
          <p:cNvSpPr>
            <a:spLocks noChangeAspect="1"/>
          </p:cNvSpPr>
          <p:nvPr/>
        </p:nvSpPr>
        <p:spPr bwMode="auto">
          <a:xfrm>
            <a:off x="2433688" y="5295302"/>
            <a:ext cx="432000" cy="4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5" name="Rectangle 3">
            <a:extLst>
              <a:ext uri="{FF2B5EF4-FFF2-40B4-BE49-F238E27FC236}">
                <a16:creationId xmlns:a16="http://schemas.microsoft.com/office/drawing/2014/main" id="{053BE43B-035D-2A63-0AC4-11F6EEB9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640" y="479715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Median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3FDEB643-2ED3-F4A7-68FA-F8935313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61" y="6228020"/>
            <a:ext cx="4078039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400" dirty="0">
                <a:latin typeface="Tahoma" panose="020B0604030504040204" pitchFamily="34" charset="0"/>
                <a:cs typeface="+mn-cs"/>
              </a:rPr>
              <a:t>SE = 3 + 2 + 0 + 4 + 6 = </a:t>
            </a:r>
            <a:r>
              <a:rPr lang="fi-FI" altLang="en-US" sz="2400" b="1" dirty="0">
                <a:latin typeface="Tahoma" panose="020B0604030504040204" pitchFamily="34" charset="0"/>
                <a:cs typeface="+mn-cs"/>
              </a:rPr>
              <a:t>15</a:t>
            </a:r>
            <a:endParaRPr lang="en-US" altLang="en-US" sz="2400" b="1" dirty="0">
              <a:latin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65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B36CF-FBA8-16BC-C954-F94D7E93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2695AA3-28F0-5CC6-9EC6-9E5D179CD939}"/>
              </a:ext>
            </a:extLst>
          </p:cNvPr>
          <p:cNvSpPr>
            <a:spLocks noChangeAspect="1"/>
          </p:cNvSpPr>
          <p:nvPr/>
        </p:nvSpPr>
        <p:spPr bwMode="auto">
          <a:xfrm>
            <a:off x="5918460" y="2564002"/>
            <a:ext cx="432000" cy="43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6546F8E6-BAEA-79AA-4B3E-F4CD8ECE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020" y="6019702"/>
            <a:ext cx="2449513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2F8ECA-C444-B8FF-21CA-F5EAC28A6084}"/>
              </a:ext>
            </a:extLst>
          </p:cNvPr>
          <p:cNvSpPr>
            <a:spLocks noChangeAspect="1"/>
          </p:cNvSpPr>
          <p:nvPr/>
        </p:nvSpPr>
        <p:spPr bwMode="auto">
          <a:xfrm>
            <a:off x="6700682" y="275985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6481B9-EC0B-ABEE-B44E-0D3BA428733F}"/>
              </a:ext>
            </a:extLst>
          </p:cNvPr>
          <p:cNvSpPr>
            <a:spLocks noChangeAspect="1"/>
          </p:cNvSpPr>
          <p:nvPr/>
        </p:nvSpPr>
        <p:spPr bwMode="auto">
          <a:xfrm>
            <a:off x="5990500" y="2382329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42E0BC-F32E-C3A9-1478-2B5E55B5B452}"/>
              </a:ext>
            </a:extLst>
          </p:cNvPr>
          <p:cNvSpPr>
            <a:spLocks noChangeAspect="1"/>
          </p:cNvSpPr>
          <p:nvPr/>
        </p:nvSpPr>
        <p:spPr bwMode="auto">
          <a:xfrm>
            <a:off x="6710580" y="2203914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B711BF-C677-23A0-A3EC-B72E7BC7D504}"/>
              </a:ext>
            </a:extLst>
          </p:cNvPr>
          <p:cNvSpPr>
            <a:spLocks noChangeAspect="1"/>
          </p:cNvSpPr>
          <p:nvPr/>
        </p:nvSpPr>
        <p:spPr bwMode="auto">
          <a:xfrm>
            <a:off x="6357436" y="2594227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9DDB3D-C179-AC12-EDAF-A74E3C6DAA8C}"/>
              </a:ext>
            </a:extLst>
          </p:cNvPr>
          <p:cNvSpPr>
            <a:spLocks noChangeAspect="1"/>
          </p:cNvSpPr>
          <p:nvPr/>
        </p:nvSpPr>
        <p:spPr bwMode="auto">
          <a:xfrm>
            <a:off x="2688304" y="241668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B2964D-73AE-BB0E-4CBE-5B8CF6F7F3C0}"/>
              </a:ext>
            </a:extLst>
          </p:cNvPr>
          <p:cNvSpPr>
            <a:spLocks noChangeAspect="1"/>
          </p:cNvSpPr>
          <p:nvPr/>
        </p:nvSpPr>
        <p:spPr bwMode="auto">
          <a:xfrm>
            <a:off x="3058346" y="23346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E41F8-1384-7496-D755-F57D201E50E9}"/>
              </a:ext>
            </a:extLst>
          </p:cNvPr>
          <p:cNvSpPr>
            <a:spLocks noChangeAspect="1"/>
          </p:cNvSpPr>
          <p:nvPr/>
        </p:nvSpPr>
        <p:spPr bwMode="auto">
          <a:xfrm>
            <a:off x="2703691" y="5361553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B7FF07-48DD-763E-D370-62B34FDEF23B}"/>
              </a:ext>
            </a:extLst>
          </p:cNvPr>
          <p:cNvSpPr>
            <a:spLocks noChangeAspect="1"/>
          </p:cNvSpPr>
          <p:nvPr/>
        </p:nvSpPr>
        <p:spPr bwMode="auto">
          <a:xfrm>
            <a:off x="3132896" y="2675231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8F343-C983-47E1-A2F1-C7AFA04802AF}"/>
              </a:ext>
            </a:extLst>
          </p:cNvPr>
          <p:cNvSpPr>
            <a:spLocks noChangeAspect="1"/>
          </p:cNvSpPr>
          <p:nvPr/>
        </p:nvSpPr>
        <p:spPr bwMode="auto">
          <a:xfrm>
            <a:off x="2750140" y="2747271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294CF7-3DFB-518C-064C-1C99CB3A7967}"/>
              </a:ext>
            </a:extLst>
          </p:cNvPr>
          <p:cNvSpPr>
            <a:spLocks noChangeAspect="1"/>
          </p:cNvSpPr>
          <p:nvPr/>
        </p:nvSpPr>
        <p:spPr bwMode="auto">
          <a:xfrm>
            <a:off x="2606124" y="573233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401679-E0C5-9E80-6D76-BAE916A7A2D3}"/>
              </a:ext>
            </a:extLst>
          </p:cNvPr>
          <p:cNvSpPr>
            <a:spLocks noChangeAspect="1"/>
          </p:cNvSpPr>
          <p:nvPr/>
        </p:nvSpPr>
        <p:spPr bwMode="auto">
          <a:xfrm>
            <a:off x="3008491" y="558832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8A2D2C-1175-9055-BCE0-346F0AF44F43}"/>
              </a:ext>
            </a:extLst>
          </p:cNvPr>
          <p:cNvSpPr>
            <a:spLocks noChangeAspect="1"/>
          </p:cNvSpPr>
          <p:nvPr/>
        </p:nvSpPr>
        <p:spPr bwMode="auto">
          <a:xfrm>
            <a:off x="3110180" y="5228282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FDCD992-79DE-E8D6-1733-0ECBA5359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75" y="188641"/>
            <a:ext cx="78442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b="1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Multidimensional example</a:t>
            </a:r>
            <a:endParaRPr lang="en-US" altLang="en-US" sz="2215" dirty="0"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47B2970-EDE2-1FAA-4103-2FCDEB92FB27}"/>
              </a:ext>
            </a:extLst>
          </p:cNvPr>
          <p:cNvSpPr>
            <a:spLocks noChangeAspect="1"/>
          </p:cNvSpPr>
          <p:nvPr/>
        </p:nvSpPr>
        <p:spPr bwMode="auto">
          <a:xfrm>
            <a:off x="4694324" y="3428050"/>
            <a:ext cx="432000" cy="4320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756F24A-D847-93FF-2B95-B7AEDDF88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588" y="3001908"/>
            <a:ext cx="969817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64FDD90-79F1-5E74-2CF6-BB03B39E2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356" y="1915882"/>
            <a:ext cx="130003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769" b="1" dirty="0">
                <a:latin typeface="Tahoma" panose="020B0604030504040204" pitchFamily="34" charset="0"/>
                <a:cs typeface="+mn-cs"/>
              </a:rPr>
              <a:t>Median</a:t>
            </a:r>
            <a:endParaRPr lang="en-US" altLang="en-US" sz="3323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C44D56-DBC4-02A9-FDCE-3772A7833E24}"/>
              </a:ext>
            </a:extLst>
          </p:cNvPr>
          <p:cNvSpPr>
            <a:spLocks noChangeAspect="1"/>
          </p:cNvSpPr>
          <p:nvPr/>
        </p:nvSpPr>
        <p:spPr bwMode="auto">
          <a:xfrm>
            <a:off x="7185280" y="274266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316233-227B-0677-6F26-5E2DAA3228F7}"/>
              </a:ext>
            </a:extLst>
          </p:cNvPr>
          <p:cNvSpPr>
            <a:spLocks noChangeAspect="1"/>
          </p:cNvSpPr>
          <p:nvPr/>
        </p:nvSpPr>
        <p:spPr bwMode="auto">
          <a:xfrm>
            <a:off x="6423532" y="2944893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5A1FE2-0A2C-FD51-30A4-EE129090D981}"/>
              </a:ext>
            </a:extLst>
          </p:cNvPr>
          <p:cNvSpPr>
            <a:spLocks noChangeAspect="1"/>
          </p:cNvSpPr>
          <p:nvPr/>
        </p:nvSpPr>
        <p:spPr bwMode="auto">
          <a:xfrm>
            <a:off x="6354080" y="2218665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A69B5E-7D89-9E66-47CD-4EE14F556517}"/>
              </a:ext>
            </a:extLst>
          </p:cNvPr>
          <p:cNvSpPr>
            <a:spLocks noChangeAspect="1"/>
          </p:cNvSpPr>
          <p:nvPr/>
        </p:nvSpPr>
        <p:spPr bwMode="auto">
          <a:xfrm>
            <a:off x="6871478" y="2478620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625EE3-594F-7F97-AC54-FBB6DC163477}"/>
              </a:ext>
            </a:extLst>
          </p:cNvPr>
          <p:cNvSpPr>
            <a:spLocks noChangeAspect="1"/>
          </p:cNvSpPr>
          <p:nvPr/>
        </p:nvSpPr>
        <p:spPr bwMode="auto">
          <a:xfrm>
            <a:off x="6062476" y="2852018"/>
            <a:ext cx="288000" cy="288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58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F181-A2C2-E529-65F4-3F134DD7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8" name="Rectangle 47207">
            <a:extLst>
              <a:ext uri="{FF2B5EF4-FFF2-40B4-BE49-F238E27FC236}">
                <a16:creationId xmlns:a16="http://schemas.microsoft.com/office/drawing/2014/main" id="{4DADFBE1-2F3A-804F-7EA5-888F654BA060}"/>
              </a:ext>
            </a:extLst>
          </p:cNvPr>
          <p:cNvSpPr/>
          <p:nvPr/>
        </p:nvSpPr>
        <p:spPr bwMode="auto">
          <a:xfrm>
            <a:off x="7589676" y="4545124"/>
            <a:ext cx="99628" cy="3364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2" name="Rectangle 47181">
            <a:extLst>
              <a:ext uri="{FF2B5EF4-FFF2-40B4-BE49-F238E27FC236}">
                <a16:creationId xmlns:a16="http://schemas.microsoft.com/office/drawing/2014/main" id="{BE7F4AAF-4830-FAD3-2F9E-B2DD6077E0E8}"/>
              </a:ext>
            </a:extLst>
          </p:cNvPr>
          <p:cNvSpPr/>
          <p:nvPr/>
        </p:nvSpPr>
        <p:spPr bwMode="auto">
          <a:xfrm>
            <a:off x="2966312" y="6332926"/>
            <a:ext cx="1419059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16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3" name="Rectangle 47182">
            <a:extLst>
              <a:ext uri="{FF2B5EF4-FFF2-40B4-BE49-F238E27FC236}">
                <a16:creationId xmlns:a16="http://schemas.microsoft.com/office/drawing/2014/main" id="{E89FEBA0-5D4E-9C67-D7A7-91B075750182}"/>
              </a:ext>
            </a:extLst>
          </p:cNvPr>
          <p:cNvSpPr/>
          <p:nvPr/>
        </p:nvSpPr>
        <p:spPr bwMode="auto">
          <a:xfrm>
            <a:off x="4376936" y="6329136"/>
            <a:ext cx="962694" cy="3364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Vas </a:t>
            </a:r>
            <a:r>
              <a:rPr lang="fi-FI" sz="1000" dirty="0"/>
              <a:t>11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D7425-50B1-06A3-BDAF-706430D41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732" y="4545124"/>
            <a:ext cx="37029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55: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46: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27:</a:t>
            </a:r>
          </a:p>
        </p:txBody>
      </p:sp>
      <p:sp>
        <p:nvSpPr>
          <p:cNvPr id="47179" name="Rectangle 47178">
            <a:extLst>
              <a:ext uri="{FF2B5EF4-FFF2-40B4-BE49-F238E27FC236}">
                <a16:creationId xmlns:a16="http://schemas.microsoft.com/office/drawing/2014/main" id="{6F035722-2134-7D47-E2ED-9C1F150F0B2C}"/>
              </a:ext>
            </a:extLst>
          </p:cNvPr>
          <p:cNvSpPr/>
          <p:nvPr/>
        </p:nvSpPr>
        <p:spPr bwMode="auto">
          <a:xfrm>
            <a:off x="2966465" y="5000778"/>
            <a:ext cx="4038763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PS </a:t>
            </a:r>
            <a:r>
              <a:rPr lang="fi-FI" sz="1000" dirty="0"/>
              <a:t>46</a:t>
            </a:r>
            <a:endParaRPr lang="en-US" sz="1000" dirty="0"/>
          </a:p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0" name="Rectangle 47179">
            <a:extLst>
              <a:ext uri="{FF2B5EF4-FFF2-40B4-BE49-F238E27FC236}">
                <a16:creationId xmlns:a16="http://schemas.microsoft.com/office/drawing/2014/main" id="{4AA1DB9E-738A-7D29-311A-3C0D26F7FEF5}"/>
              </a:ext>
            </a:extLst>
          </p:cNvPr>
          <p:cNvSpPr/>
          <p:nvPr/>
        </p:nvSpPr>
        <p:spPr bwMode="auto">
          <a:xfrm>
            <a:off x="2966312" y="4545124"/>
            <a:ext cx="4218936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fi-FI" sz="1000" dirty="0"/>
              <a:t>48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5" name="Rectangle 47184">
            <a:extLst>
              <a:ext uri="{FF2B5EF4-FFF2-40B4-BE49-F238E27FC236}">
                <a16:creationId xmlns:a16="http://schemas.microsoft.com/office/drawing/2014/main" id="{F9B39808-BAD0-936F-8BCC-942E7C5CD1ED}"/>
              </a:ext>
            </a:extLst>
          </p:cNvPr>
          <p:cNvSpPr/>
          <p:nvPr/>
        </p:nvSpPr>
        <p:spPr bwMode="auto">
          <a:xfrm>
            <a:off x="2966312" y="5877272"/>
            <a:ext cx="2047921" cy="336434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Kesk </a:t>
            </a:r>
            <a:r>
              <a:rPr lang="fi-FI" sz="1000" dirty="0"/>
              <a:t>23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6" name="Rectangle 47185">
            <a:extLst>
              <a:ext uri="{FF2B5EF4-FFF2-40B4-BE49-F238E27FC236}">
                <a16:creationId xmlns:a16="http://schemas.microsoft.com/office/drawing/2014/main" id="{354D7BB4-017E-997D-BE00-F5345F93BAD3}"/>
              </a:ext>
            </a:extLst>
          </p:cNvPr>
          <p:cNvSpPr/>
          <p:nvPr/>
        </p:nvSpPr>
        <p:spPr bwMode="auto">
          <a:xfrm>
            <a:off x="4989004" y="5877272"/>
            <a:ext cx="792088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RKP </a:t>
            </a:r>
            <a:r>
              <a:rPr lang="fi-FI" sz="1000" dirty="0"/>
              <a:t>9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7" name="Rectangle 47186">
            <a:extLst>
              <a:ext uri="{FF2B5EF4-FFF2-40B4-BE49-F238E27FC236}">
                <a16:creationId xmlns:a16="http://schemas.microsoft.com/office/drawing/2014/main" id="{AE0AE418-018A-ABB6-6D8B-5759EF61A2DD}"/>
              </a:ext>
            </a:extLst>
          </p:cNvPr>
          <p:cNvSpPr/>
          <p:nvPr/>
        </p:nvSpPr>
        <p:spPr bwMode="auto">
          <a:xfrm>
            <a:off x="7185248" y="4545124"/>
            <a:ext cx="415178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88" name="Rectangle 47187">
            <a:extLst>
              <a:ext uri="{FF2B5EF4-FFF2-40B4-BE49-F238E27FC236}">
                <a16:creationId xmlns:a16="http://schemas.microsoft.com/office/drawing/2014/main" id="{1EBCF84C-464C-D608-4685-812789A1C054}"/>
              </a:ext>
            </a:extLst>
          </p:cNvPr>
          <p:cNvSpPr/>
          <p:nvPr/>
        </p:nvSpPr>
        <p:spPr bwMode="auto">
          <a:xfrm>
            <a:off x="5385048" y="5432826"/>
            <a:ext cx="792088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Vih </a:t>
            </a:r>
            <a:r>
              <a:rPr lang="fi-FI" sz="1000" dirty="0"/>
              <a:t>9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190" name="Rectangle 47189">
            <a:extLst>
              <a:ext uri="{FF2B5EF4-FFF2-40B4-BE49-F238E27FC236}">
                <a16:creationId xmlns:a16="http://schemas.microsoft.com/office/drawing/2014/main" id="{26DED7E3-6563-F32A-9E2A-1D7D14C5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244" y="4571546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5</a:t>
            </a:r>
          </a:p>
        </p:txBody>
      </p:sp>
      <p:sp>
        <p:nvSpPr>
          <p:cNvPr id="47201" name="Rectangle 47200">
            <a:extLst>
              <a:ext uri="{FF2B5EF4-FFF2-40B4-BE49-F238E27FC236}">
                <a16:creationId xmlns:a16="http://schemas.microsoft.com/office/drawing/2014/main" id="{4F8200DC-C89F-5BE7-753A-07BFD7CE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870" y="4257092"/>
            <a:ext cx="4664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Nyt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A4DA3B-E704-0AF7-D673-94A2CD2BE133}"/>
              </a:ext>
            </a:extLst>
          </p:cNvPr>
          <p:cNvSpPr/>
          <p:nvPr/>
        </p:nvSpPr>
        <p:spPr bwMode="auto">
          <a:xfrm>
            <a:off x="7689304" y="4545124"/>
            <a:ext cx="99628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163AA-7B7D-43A1-F09F-F4659C65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281" y="4895582"/>
            <a:ext cx="5225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RKP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73F3A-EA89-3A38-6DCC-FD57F2EA228D}"/>
              </a:ext>
            </a:extLst>
          </p:cNvPr>
          <p:cNvSpPr/>
          <p:nvPr/>
        </p:nvSpPr>
        <p:spPr bwMode="auto">
          <a:xfrm>
            <a:off x="2972780" y="5432826"/>
            <a:ext cx="2412268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27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ABD5E5-1ACA-E91C-FFEF-F57B2DD19970}"/>
              </a:ext>
            </a:extLst>
          </p:cNvPr>
          <p:cNvSpPr/>
          <p:nvPr/>
        </p:nvSpPr>
        <p:spPr bwMode="auto">
          <a:xfrm>
            <a:off x="5781092" y="5877272"/>
            <a:ext cx="370294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47203" name="Rectangle 47202">
            <a:extLst>
              <a:ext uri="{FF2B5EF4-FFF2-40B4-BE49-F238E27FC236}">
                <a16:creationId xmlns:a16="http://schemas.microsoft.com/office/drawing/2014/main" id="{1A8D6C62-B927-BC06-E669-97FD02DA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096" y="5895063"/>
            <a:ext cx="440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Vih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4173E-1ECF-7C8C-0997-8467AA5B9522}"/>
              </a:ext>
            </a:extLst>
          </p:cNvPr>
          <p:cNvSpPr/>
          <p:nvPr/>
        </p:nvSpPr>
        <p:spPr bwMode="auto">
          <a:xfrm>
            <a:off x="5239454" y="3356992"/>
            <a:ext cx="87447" cy="33643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4CAD0-B1F5-EBB0-F458-87BE315B2D7B}"/>
              </a:ext>
            </a:extLst>
          </p:cNvPr>
          <p:cNvSpPr/>
          <p:nvPr/>
        </p:nvSpPr>
        <p:spPr bwMode="auto">
          <a:xfrm>
            <a:off x="2972780" y="1592796"/>
            <a:ext cx="3768830" cy="336434"/>
          </a:xfrm>
          <a:prstGeom prst="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SDP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lang="en-US" sz="1000" dirty="0"/>
              <a:t>43</a:t>
            </a:r>
            <a:endParaRPr kumimoji="0" lang="fi-FI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4AED5-1E08-905F-54E3-94C00664513B}"/>
              </a:ext>
            </a:extLst>
          </p:cNvPr>
          <p:cNvSpPr/>
          <p:nvPr/>
        </p:nvSpPr>
        <p:spPr bwMode="auto">
          <a:xfrm>
            <a:off x="6726610" y="1592796"/>
            <a:ext cx="962694" cy="33643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Vas </a:t>
            </a:r>
            <a:r>
              <a:rPr lang="fi-FI" sz="1000" dirty="0"/>
              <a:t>11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1D3242-28F4-0BE7-F20E-5C998DCAE3BF}"/>
              </a:ext>
            </a:extLst>
          </p:cNvPr>
          <p:cNvSpPr/>
          <p:nvPr/>
        </p:nvSpPr>
        <p:spPr bwMode="auto">
          <a:xfrm>
            <a:off x="7689304" y="1592796"/>
            <a:ext cx="99628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875F8-9CFC-A920-898F-3161959ED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308" y="1645847"/>
            <a:ext cx="440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Vih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79E4D5-D491-241E-42ED-C9198F3F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732" y="1592796"/>
            <a:ext cx="37029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55: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46: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36: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2000" dirty="0">
                <a:latin typeface="Tahoma" panose="020B0604030504040204" pitchFamily="34" charset="0"/>
                <a:cs typeface="+mn-cs"/>
              </a:rPr>
              <a:t>27: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50AA59-E2A8-A1D8-C507-361BB7FFBF75}"/>
              </a:ext>
            </a:extLst>
          </p:cNvPr>
          <p:cNvSpPr/>
          <p:nvPr/>
        </p:nvSpPr>
        <p:spPr bwMode="auto">
          <a:xfrm>
            <a:off x="2966465" y="2485147"/>
            <a:ext cx="3174667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34975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PS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3</a:t>
            </a:r>
            <a:r>
              <a:rPr lang="fi-FI" sz="1000" dirty="0"/>
              <a:t>6</a:t>
            </a:r>
            <a:endParaRPr lang="en-US" sz="1000" dirty="0"/>
          </a:p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779C37-93AB-77AD-FDE6-5D5E029A0AD6}"/>
              </a:ext>
            </a:extLst>
          </p:cNvPr>
          <p:cNvSpPr/>
          <p:nvPr/>
        </p:nvSpPr>
        <p:spPr bwMode="auto">
          <a:xfrm>
            <a:off x="2969672" y="2917195"/>
            <a:ext cx="2296590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26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1F95B3-6E7F-8E84-7B8E-58700181B67D}"/>
              </a:ext>
            </a:extLst>
          </p:cNvPr>
          <p:cNvSpPr/>
          <p:nvPr/>
        </p:nvSpPr>
        <p:spPr bwMode="auto">
          <a:xfrm>
            <a:off x="5266262" y="2917195"/>
            <a:ext cx="874870" cy="336434"/>
          </a:xfrm>
          <a:prstGeom prst="rect">
            <a:avLst/>
          </a:prstGeom>
          <a:solidFill>
            <a:srgbClr val="00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PS </a:t>
            </a:r>
            <a:r>
              <a:rPr lang="fi-FI" sz="1000" dirty="0"/>
              <a:t>10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C3CD60-3B2D-1850-5A5E-76921E333759}"/>
              </a:ext>
            </a:extLst>
          </p:cNvPr>
          <p:cNvSpPr/>
          <p:nvPr/>
        </p:nvSpPr>
        <p:spPr bwMode="auto">
          <a:xfrm>
            <a:off x="2966312" y="2052086"/>
            <a:ext cx="2047921" cy="336434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Kesk </a:t>
            </a:r>
            <a:r>
              <a:rPr lang="fi-FI" sz="1000" dirty="0"/>
              <a:t>23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12B8F2-F41A-D286-7320-0733018978A5}"/>
              </a:ext>
            </a:extLst>
          </p:cNvPr>
          <p:cNvSpPr/>
          <p:nvPr/>
        </p:nvSpPr>
        <p:spPr bwMode="auto">
          <a:xfrm>
            <a:off x="6058350" y="2048450"/>
            <a:ext cx="903656" cy="3364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RKP </a:t>
            </a:r>
            <a:r>
              <a:rPr lang="fi-FI" sz="1000" dirty="0"/>
              <a:t>10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5099B5-2B78-C6C3-2998-530949EC7926}"/>
              </a:ext>
            </a:extLst>
          </p:cNvPr>
          <p:cNvSpPr/>
          <p:nvPr/>
        </p:nvSpPr>
        <p:spPr bwMode="auto">
          <a:xfrm>
            <a:off x="6962006" y="2048450"/>
            <a:ext cx="79046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4CC32F-5F91-88B2-8AC4-EA50E5C7CC25}"/>
              </a:ext>
            </a:extLst>
          </p:cNvPr>
          <p:cNvSpPr/>
          <p:nvPr/>
        </p:nvSpPr>
        <p:spPr bwMode="auto">
          <a:xfrm>
            <a:off x="5014234" y="2048450"/>
            <a:ext cx="1044116" cy="336434"/>
          </a:xfrm>
          <a:prstGeom prst="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Vih </a:t>
            </a:r>
            <a:r>
              <a:rPr lang="fi-FI" sz="1000" dirty="0"/>
              <a:t>12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4D3E33-0E03-65DD-5160-5184CD125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052" y="2067110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6CA13C-4DB8-1ADD-2411-CF96BF852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048" y="3393243"/>
            <a:ext cx="4664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Nyt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75767E-6F0A-C6BC-749D-DBE20EA3B40F}"/>
              </a:ext>
            </a:extLst>
          </p:cNvPr>
          <p:cNvSpPr/>
          <p:nvPr/>
        </p:nvSpPr>
        <p:spPr bwMode="auto">
          <a:xfrm>
            <a:off x="2972780" y="3361641"/>
            <a:ext cx="1908212" cy="336434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i-FI" dirty="0"/>
              <a:t>KOK</a:t>
            </a:r>
            <a:r>
              <a:rPr kumimoji="0" lang="fi-FI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 </a:t>
            </a:r>
            <a:r>
              <a:rPr kumimoji="0" lang="fi-FI" sz="1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Tahoma" panose="020B0604030504040204" pitchFamily="34" charset="0"/>
              </a:rPr>
              <a:t>22</a:t>
            </a: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29740F-AA00-29D4-DC46-CFB67A0077E9}"/>
              </a:ext>
            </a:extLst>
          </p:cNvPr>
          <p:cNvSpPr/>
          <p:nvPr/>
        </p:nvSpPr>
        <p:spPr bwMode="auto">
          <a:xfrm>
            <a:off x="4880992" y="3361641"/>
            <a:ext cx="358462" cy="336434"/>
          </a:xfrm>
          <a:prstGeom prst="rect">
            <a:avLst/>
          </a:prstGeom>
          <a:solidFill>
            <a:srgbClr val="99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4975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1D45B1-747F-341B-15C0-EA1D77F0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129" y="3385707"/>
            <a:ext cx="41517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fi-FI" altLang="en-US" sz="17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1700" dirty="0">
                <a:latin typeface="Tahoma" panose="020B0604030504040204" pitchFamily="34" charset="0"/>
                <a:cs typeface="+mn-cs"/>
              </a:rPr>
              <a:t>D </a:t>
            </a:r>
            <a:r>
              <a:rPr lang="en-US" altLang="en-US" sz="1000" dirty="0">
                <a:latin typeface="Tahoma" panose="020B0604030504040204" pitchFamily="34" charset="0"/>
                <a:cs typeface="+mn-cs"/>
              </a:rPr>
              <a:t>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427D35B-59C0-CE56-EC1C-AD6E08FE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36" y="-1755576"/>
            <a:ext cx="2822693" cy="2597121"/>
          </a:xfrm>
          <a:prstGeom prst="rect">
            <a:avLst/>
          </a:prstGeom>
        </p:spPr>
      </p:pic>
      <p:sp>
        <p:nvSpPr>
          <p:cNvPr id="47104" name="Rectangle 3">
            <a:extLst>
              <a:ext uri="{FF2B5EF4-FFF2-40B4-BE49-F238E27FC236}">
                <a16:creationId xmlns:a16="http://schemas.microsoft.com/office/drawing/2014/main" id="{F561312E-9B8D-BABD-58EB-2D95E043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732" y="1052736"/>
            <a:ext cx="3441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b="1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Fixed k-means (1 run)</a:t>
            </a:r>
          </a:p>
        </p:txBody>
      </p:sp>
      <p:sp>
        <p:nvSpPr>
          <p:cNvPr id="47105" name="Rectangle 3">
            <a:extLst>
              <a:ext uri="{FF2B5EF4-FFF2-40B4-BE49-F238E27FC236}">
                <a16:creationId xmlns:a16="http://schemas.microsoft.com/office/drawing/2014/main" id="{F87D39B6-501C-067A-7FC9-2A82B92A1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598" y="4067780"/>
            <a:ext cx="3991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2400" b="1" dirty="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Fixed k-means (100 runs)</a:t>
            </a:r>
          </a:p>
        </p:txBody>
      </p:sp>
    </p:spTree>
    <p:extLst>
      <p:ext uri="{BB962C8B-B14F-4D97-AF65-F5344CB8AC3E}">
        <p14:creationId xmlns:p14="http://schemas.microsoft.com/office/powerpoint/2010/main" val="2215493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8FF12-AD72-0D09-CE4C-EA1DEA789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6281FC93-A0D6-846B-4293-FBF97D3ED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4"/>
          <a:stretch/>
        </p:blipFill>
        <p:spPr>
          <a:xfrm>
            <a:off x="1337615" y="1988840"/>
            <a:ext cx="6915305" cy="169093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0779C10-4CCF-F6B9-A42F-80D7C3FE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04" y="235650"/>
            <a:ext cx="9001696" cy="6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>
                <a:cs typeface="Arial" panose="020B0604020202020204" pitchFamily="34" charset="0"/>
              </a:rPr>
              <a:t>Proof by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CA583-D9D4-8896-74F9-B74AA3EB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596" y="3861048"/>
            <a:ext cx="2808312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n		= 2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MSE	= 1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n</a:t>
            </a:r>
            <a:r>
              <a:rPr lang="en-US" altLang="en-US" sz="2400" baseline="30000" dirty="0">
                <a:latin typeface="Tahoma" panose="020B0604030504040204" pitchFamily="34" charset="0"/>
                <a:cs typeface="+mn-cs"/>
              </a:rPr>
              <a:t>2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* MSE	= 4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0FFD6-0550-A729-F05F-40D3F45AC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3" y="969382"/>
            <a:ext cx="6858957" cy="6954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AA8FC9-E8C3-6414-81A1-82034B01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144" y="3861048"/>
            <a:ext cx="2664296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n		= 10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MSE	= 1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n</a:t>
            </a:r>
            <a:r>
              <a:rPr lang="en-US" altLang="en-US" sz="2400" baseline="30000" dirty="0">
                <a:latin typeface="Tahoma" panose="020B0604030504040204" pitchFamily="34" charset="0"/>
                <a:cs typeface="+mn-cs"/>
              </a:rPr>
              <a:t>2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* MSE	= 100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DF14B-7EC1-B6D5-FFEE-F243A1DB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60" y="5625244"/>
            <a:ext cx="7648184" cy="77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b="1" dirty="0">
                <a:latin typeface="Tahoma" panose="020B0604030504040204" pitchFamily="34" charset="0"/>
                <a:cs typeface="+mn-cs"/>
              </a:rPr>
              <a:t>Consequence: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>
                <a:tab pos="1435100" algn="l"/>
              </a:tabLst>
            </a:pP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Points with same distance will prioritize 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+mn-cs"/>
              </a:rPr>
              <a:t>smaller</a:t>
            </a:r>
            <a:r>
              <a:rPr lang="en-US" altLang="en-US" sz="2400" dirty="0">
                <a:latin typeface="Tahoma" panose="020B0604030504040204" pitchFamily="34" charset="0"/>
                <a:cs typeface="+mn-cs"/>
              </a:rPr>
              <a:t> cluster!</a:t>
            </a:r>
          </a:p>
        </p:txBody>
      </p:sp>
    </p:spTree>
    <p:extLst>
      <p:ext uri="{BB962C8B-B14F-4D97-AF65-F5344CB8AC3E}">
        <p14:creationId xmlns:p14="http://schemas.microsoft.com/office/powerpoint/2010/main" val="359774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A6FC9-474C-E1E6-9DD1-F9A0C88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985" y="1609252"/>
            <a:ext cx="4066819" cy="47720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  <a:cs typeface="+mn-cs"/>
              </a:rPr>
              <a:t>Assignments: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latin typeface="Arial"/>
                <a:cs typeface="+mn-cs"/>
              </a:rPr>
              <a:t>FOR</a:t>
            </a:r>
            <a:r>
              <a:rPr lang="en-US" altLang="en-US" sz="2215" dirty="0">
                <a:latin typeface="Arial"/>
                <a:cs typeface="+mn-cs"/>
              </a:rPr>
              <a:t> i:=1 TO </a:t>
            </a:r>
            <a:r>
              <a:rPr lang="en-US" altLang="en-US" sz="2215" b="1" dirty="0">
                <a:latin typeface="Arial"/>
                <a:cs typeface="+mn-cs"/>
              </a:rPr>
              <a:t>N</a:t>
            </a:r>
            <a:r>
              <a:rPr lang="en-US" altLang="en-US" sz="2215" dirty="0">
                <a:latin typeface="Arial"/>
                <a:cs typeface="+mn-cs"/>
              </a:rPr>
              <a:t> DO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best := </a:t>
            </a:r>
            <a:r>
              <a:rPr lang="en-US" altLang="en-US" sz="2215" dirty="0" err="1">
                <a:latin typeface="Arial"/>
                <a:cs typeface="+mn-cs"/>
              </a:rPr>
              <a:t>NearestCentroid</a:t>
            </a:r>
            <a:r>
              <a:rPr lang="en-US" altLang="en-US" sz="2215" dirty="0">
                <a:latin typeface="Arial"/>
                <a:cs typeface="+mn-cs"/>
              </a:rPr>
              <a:t>(I,C);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P[</a:t>
            </a:r>
            <a:r>
              <a:rPr lang="en-US" altLang="en-US" sz="2215" dirty="0" err="1">
                <a:latin typeface="Arial"/>
                <a:cs typeface="+mn-cs"/>
              </a:rPr>
              <a:t>i</a:t>
            </a:r>
            <a:r>
              <a:rPr lang="en-US" altLang="en-US" sz="2215" dirty="0">
                <a:latin typeface="Arial"/>
                <a:cs typeface="+mn-cs"/>
              </a:rPr>
              <a:t>] := best;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en-US" altLang="en-US" sz="2215" dirty="0">
              <a:latin typeface="Arial"/>
              <a:cs typeface="+mn-cs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solidFill>
                  <a:srgbClr val="FF0000"/>
                </a:solidFill>
                <a:latin typeface="Arial"/>
                <a:cs typeface="+mn-cs"/>
              </a:rPr>
              <a:t>Nearest centroid:</a:t>
            </a:r>
            <a:endParaRPr lang="en-US" altLang="en-US" sz="2215" dirty="0">
              <a:latin typeface="Arial"/>
              <a:cs typeface="+mn-cs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 err="1">
                <a:latin typeface="Arial"/>
                <a:cs typeface="+mn-cs"/>
              </a:rPr>
              <a:t>NearestCentroid</a:t>
            </a:r>
            <a:r>
              <a:rPr lang="en-US" altLang="en-US" sz="2215" dirty="0">
                <a:latin typeface="Arial"/>
                <a:cs typeface="+mn-cs"/>
              </a:rPr>
              <a:t>(</a:t>
            </a:r>
            <a:r>
              <a:rPr lang="en-US" altLang="en-US" sz="2215" dirty="0" err="1">
                <a:latin typeface="Arial"/>
                <a:cs typeface="+mn-cs"/>
              </a:rPr>
              <a:t>x,C</a:t>
            </a:r>
            <a:r>
              <a:rPr lang="en-US" altLang="en-US" sz="2215" dirty="0">
                <a:latin typeface="Arial"/>
                <a:cs typeface="+mn-cs"/>
              </a:rPr>
              <a:t>)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best:=1;  mind:=MAXINT;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b="1" dirty="0">
                <a:latin typeface="Arial"/>
                <a:cs typeface="+mn-cs"/>
              </a:rPr>
              <a:t>FOR</a:t>
            </a:r>
            <a:r>
              <a:rPr lang="en-US" altLang="en-US" sz="2215" dirty="0">
                <a:latin typeface="Arial"/>
                <a:cs typeface="+mn-cs"/>
              </a:rPr>
              <a:t> j:=1 TO k </a:t>
            </a:r>
            <a:r>
              <a:rPr lang="en-US" altLang="en-US" sz="2215" b="1" dirty="0">
                <a:latin typeface="Arial"/>
                <a:cs typeface="+mn-cs"/>
              </a:rPr>
              <a:t>DO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d := </a:t>
            </a:r>
            <a:r>
              <a:rPr lang="en-US" altLang="en-US" sz="2215" dirty="0" err="1">
                <a:latin typeface="Arial"/>
                <a:cs typeface="+mn-cs"/>
              </a:rPr>
              <a:t>dist</a:t>
            </a:r>
            <a:r>
              <a:rPr lang="en-US" altLang="en-US" sz="2215" dirty="0">
                <a:latin typeface="Arial"/>
                <a:cs typeface="+mn-cs"/>
              </a:rPr>
              <a:t>(x, C[j]);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</a:t>
            </a:r>
            <a:r>
              <a:rPr lang="en-US" altLang="en-US" sz="2215" b="1" dirty="0">
                <a:latin typeface="Arial"/>
                <a:cs typeface="+mn-cs"/>
              </a:rPr>
              <a:t>IF</a:t>
            </a:r>
            <a:r>
              <a:rPr lang="en-US" altLang="en-US" sz="2215" dirty="0">
                <a:latin typeface="Arial"/>
                <a:cs typeface="+mn-cs"/>
              </a:rPr>
              <a:t> d &lt; mind </a:t>
            </a:r>
            <a:r>
              <a:rPr lang="en-US" altLang="en-US" sz="2215" b="1" dirty="0">
                <a:latin typeface="Arial"/>
                <a:cs typeface="+mn-cs"/>
              </a:rPr>
              <a:t>THEN</a:t>
            </a:r>
            <a:r>
              <a:rPr lang="en-US" altLang="en-US" sz="2215" dirty="0">
                <a:latin typeface="Arial"/>
                <a:cs typeface="+mn-cs"/>
              </a:rPr>
              <a:t>	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	best := j;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		mind := d;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altLang="en-US" sz="2215" dirty="0">
                <a:latin typeface="Arial"/>
                <a:cs typeface="+mn-cs"/>
              </a:rPr>
              <a:t>RETURN(best);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2F388E5C-07EF-24EB-1803-A17D7EF3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769" y="117981"/>
            <a:ext cx="7844204" cy="9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algn="ctr" defTabSz="4349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algn="ctr" defTabSz="43497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877" b="1" dirty="0">
                <a:latin typeface="Tahoma" panose="020B0604030504040204" pitchFamily="34" charset="0"/>
                <a:cs typeface="Tahoma" panose="020B0604030504040204" pitchFamily="34" charset="0"/>
              </a:rPr>
              <a:t>Calculating assignments</a:t>
            </a:r>
          </a:p>
          <a:p>
            <a:pPr defTabSz="422041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en-US" altLang="en-US" sz="3000" dirty="0">
                <a:latin typeface="Tahoma" panose="020B0604030504040204" pitchFamily="34" charset="0"/>
                <a:cs typeface="Tahoma" panose="020B0604030504040204" pitchFamily="34" charset="0"/>
              </a:rPr>
              <a:t>Find nearest centroid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F5070-865F-2155-949B-6D68CA03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97" y="2022075"/>
            <a:ext cx="3286156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769" dirty="0">
                <a:latin typeface="Tahoma" panose="020B0604030504040204" pitchFamily="34" charset="0"/>
                <a:cs typeface="+mn-cs"/>
              </a:rPr>
              <a:t>x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1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    x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2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     x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3   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…   </a:t>
            </a:r>
            <a:r>
              <a:rPr lang="en-US" altLang="en-US" sz="2769" dirty="0" err="1">
                <a:latin typeface="Tahoma" panose="020B0604030504040204" pitchFamily="34" charset="0"/>
                <a:cs typeface="+mn-cs"/>
              </a:rPr>
              <a:t>x</a:t>
            </a:r>
            <a:r>
              <a:rPr lang="en-US" altLang="en-US" sz="2769" baseline="-25000" dirty="0" err="1">
                <a:latin typeface="Tahoma" panose="020B0604030504040204" pitchFamily="34" charset="0"/>
                <a:cs typeface="+mn-cs"/>
              </a:rPr>
              <a:t>n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 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2E604A-C3C5-15E4-E29C-269A3851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56" y="5406450"/>
            <a:ext cx="2794035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769" dirty="0">
                <a:latin typeface="Tahoma" panose="020B0604030504040204" pitchFamily="34" charset="0"/>
                <a:cs typeface="+mn-cs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1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   </a:t>
            </a:r>
            <a:r>
              <a:rPr lang="fi-FI" altLang="en-US" sz="2769" dirty="0">
                <a:latin typeface="Tahoma" panose="020B0604030504040204" pitchFamily="34" charset="0"/>
                <a:cs typeface="+mn-cs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2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   </a:t>
            </a:r>
            <a:r>
              <a:rPr lang="fi-FI" altLang="en-US" sz="2769" dirty="0">
                <a:latin typeface="Tahoma" panose="020B0604030504040204" pitchFamily="34" charset="0"/>
                <a:cs typeface="+mn-cs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3  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… </a:t>
            </a:r>
            <a:r>
              <a:rPr lang="fi-FI" altLang="en-US" sz="2769" dirty="0">
                <a:latin typeface="Tahoma" panose="020B0604030504040204" pitchFamily="34" charset="0"/>
                <a:cs typeface="+mn-cs"/>
              </a:rPr>
              <a:t>C</a:t>
            </a:r>
            <a:r>
              <a:rPr lang="en-US" altLang="en-US" sz="2769" baseline="-25000" dirty="0">
                <a:latin typeface="Tahoma" panose="020B0604030504040204" pitchFamily="34" charset="0"/>
                <a:cs typeface="+mn-cs"/>
              </a:rPr>
              <a:t>k</a:t>
            </a:r>
            <a:r>
              <a:rPr lang="en-US" altLang="en-US" sz="2769" dirty="0">
                <a:latin typeface="Tahoma" panose="020B0604030504040204" pitchFamily="34" charset="0"/>
                <a:cs typeface="+mn-cs"/>
              </a:rPr>
              <a:t> 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85AD35E-B74D-9EFF-929E-F0C8D2B2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2530999"/>
            <a:ext cx="1237839" cy="319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defTabSz="914400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en-GB" altLang="zh-CN" sz="1846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N=5,000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E56A7E7-50B1-2909-47E0-2F8DA726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21" y="6015078"/>
            <a:ext cx="822661" cy="3195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defTabSz="914400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en-GB" altLang="zh-CN" sz="1846" b="1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</a:rPr>
              <a:t>k=15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D4B7F80-F0C0-B174-9B42-FFB0D18A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90" y="4941168"/>
            <a:ext cx="1838645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769" b="1" dirty="0">
                <a:latin typeface="Tahoma" panose="020B0604030504040204" pitchFamily="34" charset="0"/>
                <a:cs typeface="+mn-cs"/>
              </a:rPr>
              <a:t>Centroids:</a:t>
            </a:r>
            <a:endParaRPr lang="en-US" altLang="en-US" sz="2769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328410F-2AD3-AB6B-FAAD-EBD2BBC4B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33" y="1556792"/>
            <a:ext cx="971420" cy="42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fi-FI" altLang="en-US" sz="2769" b="1" dirty="0">
                <a:latin typeface="Tahoma" panose="020B0604030504040204" pitchFamily="34" charset="0"/>
                <a:cs typeface="+mn-cs"/>
              </a:rPr>
              <a:t>Data:</a:t>
            </a:r>
            <a:endParaRPr lang="en-US" altLang="en-US" sz="2769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533BF17-A48F-00E9-49B0-270407E0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36" y="6085994"/>
            <a:ext cx="1301638" cy="51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defTabSz="457200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en-US" sz="3323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O(</a:t>
            </a:r>
            <a:r>
              <a:rPr lang="en-US" altLang="en-US" sz="3323" b="1" dirty="0" err="1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kN</a:t>
            </a:r>
            <a:r>
              <a:rPr lang="en-US" altLang="en-US" sz="3323" b="1" dirty="0">
                <a:solidFill>
                  <a:srgbClr val="0000FF"/>
                </a:solidFill>
                <a:latin typeface="Tahoma" panose="020B0604030504040204" pitchFamily="34" charset="0"/>
                <a:cs typeface="+mn-cs"/>
              </a:rPr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231871-5ABB-CF08-64C5-D53A283E20AF}"/>
              </a:ext>
            </a:extLst>
          </p:cNvPr>
          <p:cNvCxnSpPr/>
          <p:nvPr/>
        </p:nvCxnSpPr>
        <p:spPr bwMode="auto">
          <a:xfrm flipH="1">
            <a:off x="1087551" y="2564904"/>
            <a:ext cx="1278948" cy="22433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CDDD01-6346-7D53-83E5-32EFEA1D84C9}"/>
              </a:ext>
            </a:extLst>
          </p:cNvPr>
          <p:cNvCxnSpPr/>
          <p:nvPr/>
        </p:nvCxnSpPr>
        <p:spPr bwMode="auto">
          <a:xfrm flipH="1">
            <a:off x="1706853" y="2636912"/>
            <a:ext cx="731654" cy="21322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10" name="Straight Arrow Connector 21509">
            <a:extLst>
              <a:ext uri="{FF2B5EF4-FFF2-40B4-BE49-F238E27FC236}">
                <a16:creationId xmlns:a16="http://schemas.microsoft.com/office/drawing/2014/main" id="{7ABAA8D9-E13D-7EBA-080F-B65A1D9AEC40}"/>
              </a:ext>
            </a:extLst>
          </p:cNvPr>
          <p:cNvCxnSpPr/>
          <p:nvPr/>
        </p:nvCxnSpPr>
        <p:spPr bwMode="auto">
          <a:xfrm flipH="1">
            <a:off x="2147582" y="2578568"/>
            <a:ext cx="390052" cy="229059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520" name="Straight Arrow Connector 21519">
            <a:extLst>
              <a:ext uri="{FF2B5EF4-FFF2-40B4-BE49-F238E27FC236}">
                <a16:creationId xmlns:a16="http://schemas.microsoft.com/office/drawing/2014/main" id="{5E261A54-1993-E94E-3F3F-B81C489FAE8A}"/>
              </a:ext>
            </a:extLst>
          </p:cNvPr>
          <p:cNvCxnSpPr/>
          <p:nvPr/>
        </p:nvCxnSpPr>
        <p:spPr bwMode="auto">
          <a:xfrm>
            <a:off x="2622359" y="2578569"/>
            <a:ext cx="298298" cy="257567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874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44772-4E2A-060D-CE35-6E532AB0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FB0B8D-2087-D65E-5C7E-E43DCD1B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59088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3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06438" indent="-271463">
              <a:lnSpc>
                <a:spcPct val="93000"/>
              </a:lnSpc>
              <a:spcBef>
                <a:spcPts val="10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085850" indent="-217488">
              <a:lnSpc>
                <a:spcPct val="93000"/>
              </a:lnSpc>
              <a:spcBef>
                <a:spcPts val="8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520825" indent="-217488">
              <a:lnSpc>
                <a:spcPct val="93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955800" indent="-217488">
              <a:lnSpc>
                <a:spcPct val="93000"/>
              </a:lnSpc>
              <a:spcBef>
                <a:spcPts val="2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4130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8702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3274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784600" indent="-217488" eaLnBrk="0" fontAlgn="base" hangingPunct="0">
              <a:lnSpc>
                <a:spcPct val="93000"/>
              </a:lnSpc>
              <a:spcBef>
                <a:spcPts val="2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19000"/>
              </a:lnSpc>
              <a:spcBef>
                <a:spcPct val="0"/>
              </a:spcBef>
            </a:pPr>
            <a:r>
              <a:rPr lang="fi-FI" altLang="en-US" sz="4600" b="1" dirty="0">
                <a:latin typeface="Tahoma" panose="020B0604030504040204" pitchFamily="34" charset="0"/>
              </a:rPr>
              <a:t>K</a:t>
            </a:r>
            <a:r>
              <a:rPr lang="en-US" altLang="en-US" sz="4600" b="1" dirty="0">
                <a:latin typeface="Tahoma" panose="020B0604030504040204" pitchFamily="34" charset="0"/>
              </a:rPr>
              <a:t>-means result</a:t>
            </a:r>
          </a:p>
        </p:txBody>
      </p:sp>
    </p:spTree>
    <p:extLst>
      <p:ext uri="{BB962C8B-B14F-4D97-AF65-F5344CB8AC3E}">
        <p14:creationId xmlns:p14="http://schemas.microsoft.com/office/powerpoint/2010/main" val="29231892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7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ding Grid">
  <a:themeElements>
    <a:clrScheme name="Fading Grid 10">
      <a:dk1>
        <a:srgbClr val="000000"/>
      </a:dk1>
      <a:lt1>
        <a:srgbClr val="F8F8F8"/>
      </a:lt1>
      <a:dk2>
        <a:srgbClr val="000000"/>
      </a:dk2>
      <a:lt2>
        <a:srgbClr val="FBFBFB"/>
      </a:lt2>
      <a:accent1>
        <a:srgbClr val="009900"/>
      </a:accent1>
      <a:accent2>
        <a:srgbClr val="C6C6C6"/>
      </a:accent2>
      <a:accent3>
        <a:srgbClr val="FBFBFB"/>
      </a:accent3>
      <a:accent4>
        <a:srgbClr val="000000"/>
      </a:accent4>
      <a:accent5>
        <a:srgbClr val="AACAAA"/>
      </a:accent5>
      <a:accent6>
        <a:srgbClr val="B3B3B3"/>
      </a:accent6>
      <a:hlink>
        <a:srgbClr val="006600"/>
      </a:hlink>
      <a:folHlink>
        <a:srgbClr val="808000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87325" marR="0" indent="-166688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10000"/>
          </a:spcAft>
          <a:buClr>
            <a:srgbClr val="000000"/>
          </a:buClr>
          <a:buSzPct val="100000"/>
          <a:buFont typeface="Times New Roman" panose="02020603050405020304" pitchFamily="18" charset="0"/>
          <a:buChar char="•"/>
          <a:tabLst>
            <a:tab pos="187325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alt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ding Grid 10">
        <a:dk1>
          <a:srgbClr val="000000"/>
        </a:dk1>
        <a:lt1>
          <a:srgbClr val="F8F8F8"/>
        </a:lt1>
        <a:dk2>
          <a:srgbClr val="0000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77123</TotalTime>
  <Words>1830</Words>
  <Application>Microsoft Office PowerPoint</Application>
  <PresentationFormat>A4 Paper (210x297 mm)</PresentationFormat>
  <Paragraphs>539</Paragraphs>
  <Slides>73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SimSun</vt:lpstr>
      <vt:lpstr>Arial</vt:lpstr>
      <vt:lpstr>Calibri</vt:lpstr>
      <vt:lpstr>Cambria Math</vt:lpstr>
      <vt:lpstr>Courier New</vt:lpstr>
      <vt:lpstr>Tahoma</vt:lpstr>
      <vt:lpstr>Times</vt:lpstr>
      <vt:lpstr>Times New Roman</vt:lpstr>
      <vt:lpstr>Wingdings</vt:lpstr>
      <vt:lpstr>Default Design</vt:lpstr>
      <vt:lpstr>Fading Grid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K-means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Agglomerative clustering</dc:title>
  <dc:subject/>
  <dc:creator>Pasi Fränti</dc:creator>
  <cp:keywords/>
  <dc:description/>
  <cp:lastModifiedBy>Pasi Fränti</cp:lastModifiedBy>
  <cp:revision>987</cp:revision>
  <cp:lastPrinted>1601-01-01T00:00:00Z</cp:lastPrinted>
  <dcterms:created xsi:type="dcterms:W3CDTF">2018-03-09T15:44:48Z</dcterms:created>
  <dcterms:modified xsi:type="dcterms:W3CDTF">2025-11-03T04:12:04Z</dcterms:modified>
</cp:coreProperties>
</file>