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80" r:id="rId2"/>
    <p:sldId id="391" r:id="rId3"/>
    <p:sldId id="392" r:id="rId4"/>
    <p:sldId id="393" r:id="rId5"/>
    <p:sldId id="394" r:id="rId6"/>
    <p:sldId id="395" r:id="rId7"/>
    <p:sldId id="396" r:id="rId8"/>
    <p:sldId id="417" r:id="rId9"/>
    <p:sldId id="418" r:id="rId10"/>
    <p:sldId id="419" r:id="rId11"/>
    <p:sldId id="427" r:id="rId12"/>
    <p:sldId id="540" r:id="rId13"/>
    <p:sldId id="543" r:id="rId14"/>
    <p:sldId id="429" r:id="rId15"/>
    <p:sldId id="420" r:id="rId16"/>
    <p:sldId id="361" r:id="rId17"/>
    <p:sldId id="421" r:id="rId18"/>
    <p:sldId id="422" r:id="rId19"/>
    <p:sldId id="423" r:id="rId20"/>
    <p:sldId id="424" r:id="rId21"/>
    <p:sldId id="425" r:id="rId22"/>
    <p:sldId id="42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7" autoAdjust="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D31F0D54-B9F4-4BCF-AF5A-53EA95BA8174}" type="datetimeFigureOut">
              <a:rPr lang="fi-FI" smtClean="0"/>
              <a:pPr/>
              <a:t>17.3.2026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FDD66C10-85D6-4E0B-8515-E0E79A819C1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549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4F16A29-7E74-B1CE-8416-7BEEE27E32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154794-4C28-D835-D83A-1B71D15A7C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1" hangingPunct="1"/>
            <a:endParaRPr lang="fi-FI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734C88F-4970-75FB-0A0C-BF44F89DD2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8297FB5-67DE-162A-782C-6DFE8E5E3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1" hangingPunct="1"/>
            <a:endParaRPr lang="fi-FI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00400" cy="365125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Algorithmic Research / Group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Algorithmic Research / Group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Algorithmic Research / Group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Algorithmic Research / Group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Algorithmic Research / Group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Algorithmic Research / Group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Algorithmic Research / Group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Algorithmic Research / Group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Algorithmic Research / Group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Algorithmic Research / Group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Algorithmic Research / Group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UEF // University of Eastern Finland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Algorithmic Research / Group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F0F069-48CE-4433-DDA3-106C2CFD625B}"/>
              </a:ext>
            </a:extLst>
          </p:cNvPr>
          <p:cNvSpPr txBox="1"/>
          <p:nvPr/>
        </p:nvSpPr>
        <p:spPr>
          <a:xfrm>
            <a:off x="1424542" y="2803031"/>
            <a:ext cx="93653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Clustering district heating customers</a:t>
            </a:r>
            <a:endParaRPr 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7786978-BF15-B521-93BF-6E42D7CDBF74}"/>
              </a:ext>
            </a:extLst>
          </p:cNvPr>
          <p:cNvSpPr>
            <a:spLocks noGrp="1"/>
          </p:cNvSpPr>
          <p:nvPr/>
        </p:nvSpPr>
        <p:spPr>
          <a:xfrm>
            <a:off x="4301458" y="3797373"/>
            <a:ext cx="3646716" cy="930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Pasi Fränti</a:t>
            </a:r>
          </a:p>
          <a:p>
            <a:pPr algn="ctr"/>
            <a:r>
              <a:rPr 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23.3.2026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6E5F8B87-1003-FEAE-84B9-F5C88C9DA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466" y="238125"/>
            <a:ext cx="2293506" cy="14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F1E36E-DF0D-1756-6090-E4F6B20D665A}"/>
              </a:ext>
            </a:extLst>
          </p:cNvPr>
          <p:cNvSpPr txBox="1"/>
          <p:nvPr/>
        </p:nvSpPr>
        <p:spPr>
          <a:xfrm>
            <a:off x="241882" y="5681831"/>
            <a:ext cx="65475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hangingPunct="0"/>
            <a:r>
              <a:rPr lang="en-US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 Lavikainen and P. Fränti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hangingPunct="0"/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Clustering district heating customers based on load profiles</a:t>
            </a:r>
          </a:p>
          <a:p>
            <a:pPr lvl="0" algn="just" hangingPunct="0"/>
            <a:r>
              <a:rPr lang="en-US" sz="20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 Computing and Intelligence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2024.</a:t>
            </a:r>
            <a:endParaRPr lang="en-US" sz="2000" dirty="0">
              <a:solidFill>
                <a:srgbClr val="0000FF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District heating and cooling - Gren Group">
            <a:extLst>
              <a:ext uri="{FF2B5EF4-FFF2-40B4-BE49-F238E27FC236}">
                <a16:creationId xmlns:a16="http://schemas.microsoft.com/office/drawing/2014/main" id="{84AB467A-8044-E618-24C5-C77CE8D73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3" t="6993" r="4225"/>
          <a:stretch>
            <a:fillRect/>
          </a:stretch>
        </p:blipFill>
        <p:spPr bwMode="auto">
          <a:xfrm>
            <a:off x="9029700" y="4860248"/>
            <a:ext cx="2920418" cy="180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19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EDD39-342E-C75F-F43A-F49C017DE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6C3B8-9122-6EEC-EFA6-DC273B0D4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3"/>
          <a:stretch>
            <a:fillRect/>
          </a:stretch>
        </p:blipFill>
        <p:spPr bwMode="auto">
          <a:xfrm>
            <a:off x="1497754" y="1307805"/>
            <a:ext cx="9179737" cy="5454989"/>
          </a:xfrm>
          <a:prstGeom prst="rect">
            <a:avLst/>
          </a:prstGeom>
          <a:noFill/>
        </p:spPr>
      </p:pic>
      <p:sp>
        <p:nvSpPr>
          <p:cNvPr id="2" name="TextBox 16">
            <a:extLst>
              <a:ext uri="{FF2B5EF4-FFF2-40B4-BE49-F238E27FC236}">
                <a16:creationId xmlns:a16="http://schemas.microsoft.com/office/drawing/2014/main" id="{EA590C03-E193-9DC4-B643-6F6D472BF0A4}"/>
              </a:ext>
            </a:extLst>
          </p:cNvPr>
          <p:cNvSpPr txBox="1"/>
          <p:nvPr/>
        </p:nvSpPr>
        <p:spPr>
          <a:xfrm>
            <a:off x="825950" y="122607"/>
            <a:ext cx="10593415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 of temperature</a:t>
            </a:r>
            <a:br>
              <a:rPr lang="en-US" sz="3600" b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example customers</a:t>
            </a:r>
          </a:p>
        </p:txBody>
      </p:sp>
    </p:spTree>
    <p:extLst>
      <p:ext uri="{BB962C8B-B14F-4D97-AF65-F5344CB8AC3E}">
        <p14:creationId xmlns:p14="http://schemas.microsoft.com/office/powerpoint/2010/main" val="364198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85661-985F-D4D1-4AE9-31C200D1C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DDD2BB-3308-4C48-9ABB-92A5BA76E565}"/>
              </a:ext>
            </a:extLst>
          </p:cNvPr>
          <p:cNvSpPr txBox="1"/>
          <p:nvPr/>
        </p:nvSpPr>
        <p:spPr>
          <a:xfrm>
            <a:off x="1865972" y="2661920"/>
            <a:ext cx="846005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Algorithm</a:t>
            </a:r>
            <a:endParaRPr lang="en-US" sz="4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1D205AD7-EB4B-5B52-4369-5E9F2A4FB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424237"/>
            <a:ext cx="2743200" cy="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22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Object 4">
            <a:extLst>
              <a:ext uri="{FF2B5EF4-FFF2-40B4-BE49-F238E27FC236}">
                <a16:creationId xmlns:a16="http://schemas.microsoft.com/office/drawing/2014/main" id="{111BD4DB-8E59-80BE-FB67-CA4B0269B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4939" y="3608388"/>
          <a:ext cx="2573337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700" imgH="368300" progId="Equation.3">
                  <p:embed/>
                </p:oleObj>
              </mc:Choice>
              <mc:Fallback>
                <p:oleObj name="Equation" r:id="rId3" imgW="1028700" imgH="368300" progId="Equation.3">
                  <p:embed/>
                  <p:pic>
                    <p:nvPicPr>
                      <p:cNvPr id="32771" name="Object 4">
                        <a:extLst>
                          <a:ext uri="{FF2B5EF4-FFF2-40B4-BE49-F238E27FC236}">
                            <a16:creationId xmlns:a16="http://schemas.microsoft.com/office/drawing/2014/main" id="{111BD4DB-8E59-80BE-FB67-CA4B0269B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9" y="3608388"/>
                        <a:ext cx="2573337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5">
            <a:extLst>
              <a:ext uri="{FF2B5EF4-FFF2-40B4-BE49-F238E27FC236}">
                <a16:creationId xmlns:a16="http://schemas.microsoft.com/office/drawing/2014/main" id="{A7BAC4E6-92DF-2C9F-4399-AECDA7105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376364"/>
            <a:ext cx="35226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2000"/>
              </a:spcBef>
              <a:buFontTx/>
              <a:buNone/>
            </a:pPr>
            <a:r>
              <a:rPr lang="fi-FI" altLang="en-US" sz="3000">
                <a:latin typeface="Tahoma" panose="020B0604030504040204" pitchFamily="34" charset="0"/>
              </a:rPr>
              <a:t>Distance of vectors:</a:t>
            </a:r>
          </a:p>
        </p:txBody>
      </p:sp>
      <p:graphicFrame>
        <p:nvGraphicFramePr>
          <p:cNvPr id="32773" name="Object 7">
            <a:extLst>
              <a:ext uri="{FF2B5EF4-FFF2-40B4-BE49-F238E27FC236}">
                <a16:creationId xmlns:a16="http://schemas.microsoft.com/office/drawing/2014/main" id="{F70A1B9C-EED6-5057-AFAA-F6B69597CC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6164" y="5192713"/>
          <a:ext cx="28289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7893" imgH="431613" progId="Equation.3">
                  <p:embed/>
                </p:oleObj>
              </mc:Choice>
              <mc:Fallback>
                <p:oleObj name="Equation" r:id="rId5" imgW="1167893" imgH="431613" progId="Equation.3">
                  <p:embed/>
                  <p:pic>
                    <p:nvPicPr>
                      <p:cNvPr id="32773" name="Object 7">
                        <a:extLst>
                          <a:ext uri="{FF2B5EF4-FFF2-40B4-BE49-F238E27FC236}">
                            <a16:creationId xmlns:a16="http://schemas.microsoft.com/office/drawing/2014/main" id="{F70A1B9C-EED6-5057-AFAA-F6B69597CC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4" y="5192713"/>
                        <a:ext cx="28289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10">
            <a:extLst>
              <a:ext uri="{FF2B5EF4-FFF2-40B4-BE49-F238E27FC236}">
                <a16:creationId xmlns:a16="http://schemas.microsoft.com/office/drawing/2014/main" id="{E27B15E2-FA06-5597-3F65-1A982DC17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652964"/>
            <a:ext cx="4000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2000"/>
              </a:spcBef>
              <a:buFontTx/>
              <a:buNone/>
            </a:pPr>
            <a:r>
              <a:rPr lang="fi-FI" altLang="en-US" sz="3000">
                <a:latin typeface="Tahoma" panose="020B0604030504040204" pitchFamily="34" charset="0"/>
              </a:rPr>
              <a:t>Goodness of clustering</a:t>
            </a:r>
          </a:p>
        </p:txBody>
      </p:sp>
      <p:sp>
        <p:nvSpPr>
          <p:cNvPr id="32775" name="Rectangle 11">
            <a:extLst>
              <a:ext uri="{FF2B5EF4-FFF2-40B4-BE49-F238E27FC236}">
                <a16:creationId xmlns:a16="http://schemas.microsoft.com/office/drawing/2014/main" id="{53DE251C-F583-049D-8F22-C3A5458D1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3033714"/>
            <a:ext cx="28908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2000"/>
              </a:spcBef>
              <a:buFontTx/>
              <a:buNone/>
            </a:pPr>
            <a:r>
              <a:rPr lang="fi-FI" altLang="en-US" sz="3000">
                <a:latin typeface="Tahoma" panose="020B0604030504040204" pitchFamily="34" charset="0"/>
              </a:rPr>
              <a:t>Calculate mean:</a:t>
            </a:r>
          </a:p>
        </p:txBody>
      </p:sp>
      <p:graphicFrame>
        <p:nvGraphicFramePr>
          <p:cNvPr id="32776" name="Object 12">
            <a:extLst>
              <a:ext uri="{FF2B5EF4-FFF2-40B4-BE49-F238E27FC236}">
                <a16:creationId xmlns:a16="http://schemas.microsoft.com/office/drawing/2014/main" id="{139701AF-363D-C3B4-8A38-F2FDE902B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4939" y="1981200"/>
          <a:ext cx="2389187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476" imgH="304668" progId="Equation.3">
                  <p:embed/>
                </p:oleObj>
              </mc:Choice>
              <mc:Fallback>
                <p:oleObj name="Equation" r:id="rId7" imgW="977476" imgH="304668" progId="Equation.3">
                  <p:embed/>
                  <p:pic>
                    <p:nvPicPr>
                      <p:cNvPr id="32776" name="Object 12">
                        <a:extLst>
                          <a:ext uri="{FF2B5EF4-FFF2-40B4-BE49-F238E27FC236}">
                            <a16:creationId xmlns:a16="http://schemas.microsoft.com/office/drawing/2014/main" id="{139701AF-363D-C3B4-8A38-F2FDE902B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9" y="1981200"/>
                        <a:ext cx="2389187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Rectangle 13">
            <a:extLst>
              <a:ext uri="{FF2B5EF4-FFF2-40B4-BE49-F238E27FC236}">
                <a16:creationId xmlns:a16="http://schemas.microsoft.com/office/drawing/2014/main" id="{C6DBF51E-E641-75FF-9BB4-7A9B8CF97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2133600"/>
            <a:ext cx="32591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9875" algn="l"/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9875" algn="l"/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875" algn="l"/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00FF"/>
                </a:solidFill>
                <a:latin typeface="Tahoma" panose="020B0604030504040204" pitchFamily="34" charset="0"/>
              </a:rPr>
              <a:t>Squared Euclidean</a:t>
            </a:r>
          </a:p>
        </p:txBody>
      </p:sp>
      <p:sp>
        <p:nvSpPr>
          <p:cNvPr id="32778" name="Rectangle 14">
            <a:extLst>
              <a:ext uri="{FF2B5EF4-FFF2-40B4-BE49-F238E27FC236}">
                <a16:creationId xmlns:a16="http://schemas.microsoft.com/office/drawing/2014/main" id="{ED182475-600F-7693-885A-6CE4CC6BB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364" y="3602039"/>
            <a:ext cx="2643187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9875" algn="l"/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9875" algn="l"/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875" algn="l"/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latin typeface="Tahoma" panose="020B0604030504040204" pitchFamily="34" charset="0"/>
              </a:rPr>
              <a:t>Trivial in most </a:t>
            </a:r>
            <a:br>
              <a:rPr lang="en-US" altLang="en-US" sz="2600" b="1">
                <a:solidFill>
                  <a:srgbClr val="0000FF"/>
                </a:solidFill>
                <a:latin typeface="Tahoma" panose="020B0604030504040204" pitchFamily="34" charset="0"/>
              </a:rPr>
            </a:br>
            <a:r>
              <a:rPr lang="en-US" altLang="en-US" sz="2600" b="1">
                <a:solidFill>
                  <a:srgbClr val="0000FF"/>
                </a:solidFill>
                <a:latin typeface="Tahoma" panose="020B0604030504040204" pitchFamily="34" charset="0"/>
              </a:rPr>
              <a:t>vector spaces</a:t>
            </a:r>
          </a:p>
        </p:txBody>
      </p:sp>
      <p:sp>
        <p:nvSpPr>
          <p:cNvPr id="32779" name="Rectangle 15">
            <a:extLst>
              <a:ext uri="{FF2B5EF4-FFF2-40B4-BE49-F238E27FC236}">
                <a16:creationId xmlns:a16="http://schemas.microsoft.com/office/drawing/2014/main" id="{A0B696C2-CE61-ABBE-2897-B69A28ED6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576" y="5524501"/>
            <a:ext cx="320516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9875" algn="l"/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9875" algn="l"/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875" algn="l"/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latin typeface="Tahoma" panose="020B0604030504040204" pitchFamily="34" charset="0"/>
              </a:rPr>
              <a:t>Average distances</a:t>
            </a:r>
          </a:p>
        </p:txBody>
      </p:sp>
      <p:sp>
        <p:nvSpPr>
          <p:cNvPr id="32780" name="Line 16">
            <a:extLst>
              <a:ext uri="{FF2B5EF4-FFF2-40B4-BE49-F238E27FC236}">
                <a16:creationId xmlns:a16="http://schemas.microsoft.com/office/drawing/2014/main" id="{0576A59A-742D-0AEB-A586-F9B943BB31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3589" y="2420938"/>
            <a:ext cx="7207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7">
            <a:extLst>
              <a:ext uri="{FF2B5EF4-FFF2-40B4-BE49-F238E27FC236}">
                <a16:creationId xmlns:a16="http://schemas.microsoft.com/office/drawing/2014/main" id="{B5EE86B4-EEDB-0631-AC67-D115EAD16D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3589" y="3968750"/>
            <a:ext cx="7207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Line 18">
            <a:extLst>
              <a:ext uri="{FF2B5EF4-FFF2-40B4-BE49-F238E27FC236}">
                <a16:creationId xmlns:a16="http://schemas.microsoft.com/office/drawing/2014/main" id="{7AAA4E79-384A-464E-290D-5FCA17B02A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3589" y="5734050"/>
            <a:ext cx="7207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A6B55493-0ECA-86EA-F1B8-2F62FA5B754D}"/>
              </a:ext>
            </a:extLst>
          </p:cNvPr>
          <p:cNvSpPr txBox="1"/>
          <p:nvPr/>
        </p:nvSpPr>
        <p:spPr>
          <a:xfrm>
            <a:off x="1346947" y="14666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Requirements for k-means</a:t>
            </a:r>
            <a:endParaRPr lang="en-US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4">
            <a:extLst>
              <a:ext uri="{FF2B5EF4-FFF2-40B4-BE49-F238E27FC236}">
                <a16:creationId xmlns:a16="http://schemas.microsoft.com/office/drawing/2014/main" id="{636B8D37-6719-D450-2FFE-A2632975B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693546"/>
            <a:ext cx="3976687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6">
            <a:extLst>
              <a:ext uri="{FF2B5EF4-FFF2-40B4-BE49-F238E27FC236}">
                <a16:creationId xmlns:a16="http://schemas.microsoft.com/office/drawing/2014/main" id="{55350854-45D2-3C5A-856F-6ADC4373D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1679893"/>
            <a:ext cx="3695700" cy="473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Rectangle 7">
            <a:extLst>
              <a:ext uri="{FF2B5EF4-FFF2-40B4-BE49-F238E27FC236}">
                <a16:creationId xmlns:a16="http://schemas.microsoft.com/office/drawing/2014/main" id="{68063658-D161-3EBE-2594-682769358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495" y="1212861"/>
            <a:ext cx="3111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9875" algn="l"/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9875" algn="l"/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875" algn="l"/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ahoma" panose="020B0604030504040204" pitchFamily="34" charset="0"/>
              </a:rPr>
              <a:t>Squared Euclidean</a:t>
            </a:r>
          </a:p>
        </p:txBody>
      </p:sp>
      <p:sp>
        <p:nvSpPr>
          <p:cNvPr id="38918" name="Rectangle 8">
            <a:extLst>
              <a:ext uri="{FF2B5EF4-FFF2-40B4-BE49-F238E27FC236}">
                <a16:creationId xmlns:a16="http://schemas.microsoft.com/office/drawing/2014/main" id="{53D2071E-E15F-9E17-3C88-ED9134B51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228" y="1192224"/>
            <a:ext cx="37241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9875" algn="l"/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9875" algn="l"/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875" algn="l"/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anose="020B0604030504040204" pitchFamily="34" charset="0"/>
              </a:rPr>
              <a:t>Dynamic time warping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2BA0853A-99E5-EC90-400B-2B04FDB2E439}"/>
              </a:ext>
            </a:extLst>
          </p:cNvPr>
          <p:cNvSpPr txBox="1"/>
          <p:nvPr/>
        </p:nvSpPr>
        <p:spPr>
          <a:xfrm>
            <a:off x="1346947" y="16952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noProof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series: specific distance function</a:t>
            </a:r>
            <a:endParaRPr lang="en-US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2F8A8-FF21-8D7F-F824-27C46D981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F194D70E-0D5D-EBB0-3635-ABE3C4A15A74}"/>
              </a:ext>
            </a:extLst>
          </p:cNvPr>
          <p:cNvSpPr txBox="1"/>
          <p:nvPr/>
        </p:nvSpPr>
        <p:spPr>
          <a:xfrm>
            <a:off x="1357580" y="14666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K-shape algorithm</a:t>
            </a:r>
            <a:endParaRPr lang="en-US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D555B-EBBE-2599-B6F8-ECA4E5B26B01}"/>
              </a:ext>
            </a:extLst>
          </p:cNvPr>
          <p:cNvSpPr txBox="1"/>
          <p:nvPr/>
        </p:nvSpPr>
        <p:spPr>
          <a:xfrm>
            <a:off x="614296" y="1314344"/>
            <a:ext cx="10823944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profiles essentially fixed length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series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use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k-Shape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algorithm (k-means tailored to time series)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Algorithm is repeated 1000 times (random initialization)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Stopping criterion: 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Error decrease &lt; 10</a:t>
            </a:r>
            <a:r>
              <a:rPr 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-6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Maximum number of iterations reached (2000)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CB7C71-05B6-5A2B-A56A-D96F0E5CD9A4}"/>
              </a:ext>
            </a:extLst>
          </p:cNvPr>
          <p:cNvSpPr txBox="1"/>
          <p:nvPr/>
        </p:nvSpPr>
        <p:spPr>
          <a:xfrm>
            <a:off x="294323" y="5706577"/>
            <a:ext cx="48377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Paparrizos</a:t>
            </a:r>
            <a:r>
              <a:rPr 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US" sz="2000" b="0" i="0" u="none" strike="noStrike" baseline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Gravano</a:t>
            </a:r>
          </a:p>
          <a:p>
            <a:r>
              <a:rPr lang="en-US" sz="2000" b="0" i="0" u="none" strike="noStrike" baseline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 and accurate time-series clustering</a:t>
            </a:r>
            <a:endParaRPr lang="en-US" sz="20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0" i="1" u="none" strike="noStrike" baseline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ACM Trans. Database Syst</a:t>
            </a:r>
            <a:r>
              <a:rPr lang="en-US" sz="20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ems</a:t>
            </a:r>
            <a:r>
              <a:rPr lang="en-US" sz="2000" b="0" i="0" u="none" strike="noStrike" baseline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2017.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8D80D-10A2-2D24-F1D8-813BDD34E7AF}"/>
              </a:ext>
            </a:extLst>
          </p:cNvPr>
          <p:cNvSpPr txBox="1"/>
          <p:nvPr/>
        </p:nvSpPr>
        <p:spPr>
          <a:xfrm>
            <a:off x="5509261" y="5705237"/>
            <a:ext cx="65636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Tavenard</a:t>
            </a:r>
            <a:r>
              <a:rPr 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</a:t>
            </a:r>
          </a:p>
          <a:p>
            <a:r>
              <a:rPr lang="en-US" sz="2000" b="0" i="0" u="none" strike="noStrike" baseline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Tslearn, a machine learning toolkit for time series data </a:t>
            </a:r>
          </a:p>
          <a:p>
            <a:r>
              <a:rPr lang="en-US" sz="2000" b="0" i="1" u="none" strike="noStrike" baseline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Journal of Machine Learning Research, </a:t>
            </a:r>
            <a:r>
              <a:rPr lang="en-US" sz="2000" b="0" i="0" u="none" strike="noStrike" baseline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2020. 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C610B44C-E46E-9C8E-E99B-0027993CC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47" y="5195094"/>
            <a:ext cx="15552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9875" algn="l"/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9875" algn="l"/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875" algn="l"/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latin typeface="Tahoma" panose="020B0604030504040204" pitchFamily="34" charset="0"/>
              </a:rPr>
              <a:t>K-shape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31741200-F5D5-980D-44E6-2A2D08906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3225" y="5210334"/>
            <a:ext cx="170751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9875" algn="l"/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9875" algn="l"/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875" algn="l"/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latin typeface="Tahoma" panose="020B0604030504040204" pitchFamily="34" charset="0"/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1610375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7E032-66B5-D6CC-4B61-8155CD518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9C551C20-37CA-5BC4-315A-72F422518CE5}"/>
              </a:ext>
            </a:extLst>
          </p:cNvPr>
          <p:cNvSpPr txBox="1"/>
          <p:nvPr/>
        </p:nvSpPr>
        <p:spPr>
          <a:xfrm>
            <a:off x="1357580" y="14666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 many clusters?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907F6-4899-9122-2CE0-60A327A842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4" b="2264"/>
          <a:stretch>
            <a:fillRect/>
          </a:stretch>
        </p:blipFill>
        <p:spPr bwMode="auto">
          <a:xfrm>
            <a:off x="5720979" y="1489963"/>
            <a:ext cx="5825979" cy="493214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7CD6A5-1004-A175-30E1-1E787C342F7C}"/>
              </a:ext>
            </a:extLst>
          </p:cNvPr>
          <p:cNvSpPr txBox="1"/>
          <p:nvPr/>
        </p:nvSpPr>
        <p:spPr>
          <a:xfrm>
            <a:off x="404032" y="1341373"/>
            <a:ext cx="56995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clear minimum (CI, SC, SSD) or maximum (DBI, GS)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DBI has several local maxima,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is the least reliable.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decided by us researchers for ease 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analysis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56EF953-3189-ACE6-FE4E-43C0D1828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957" y="1008950"/>
            <a:ext cx="331853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9875" algn="l"/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9875" algn="l"/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875" algn="l"/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latin typeface="Tahoma" panose="020B0604030504040204" pitchFamily="34" charset="0"/>
              </a:rPr>
              <a:t>5 internal indexes:</a:t>
            </a:r>
          </a:p>
        </p:txBody>
      </p:sp>
    </p:spTree>
    <p:extLst>
      <p:ext uri="{BB962C8B-B14F-4D97-AF65-F5344CB8AC3E}">
        <p14:creationId xmlns:p14="http://schemas.microsoft.com/office/powerpoint/2010/main" val="2189408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F0608-BE9E-0F7C-D113-F8F9238B0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5491A8-B7B9-F24E-0CEA-37A329297556}"/>
              </a:ext>
            </a:extLst>
          </p:cNvPr>
          <p:cNvSpPr txBox="1"/>
          <p:nvPr/>
        </p:nvSpPr>
        <p:spPr>
          <a:xfrm>
            <a:off x="1865972" y="2661920"/>
            <a:ext cx="846005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endParaRPr lang="en-US" sz="4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C839F3A7-4541-CF74-37C3-90D957A4B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424237"/>
            <a:ext cx="2743200" cy="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17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9C44E-9679-F0D7-1292-1AB05C4ED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B4921B8A-A350-CBEC-08FA-08C6C55827CB}"/>
              </a:ext>
            </a:extLst>
          </p:cNvPr>
          <p:cNvSpPr txBox="1"/>
          <p:nvPr/>
        </p:nvSpPr>
        <p:spPr>
          <a:xfrm>
            <a:off x="1357580" y="14666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consumption profiles: </a:t>
            </a:r>
            <a:r>
              <a:rPr lang="en-US" sz="3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weekdays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C11D3-057C-657D-BAB6-D9237CA2D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609" y="1075703"/>
            <a:ext cx="8638781" cy="5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69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E187D-F36E-402D-31C5-099DBCD27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>
            <a:extLst>
              <a:ext uri="{FF2B5EF4-FFF2-40B4-BE49-F238E27FC236}">
                <a16:creationId xmlns:a16="http://schemas.microsoft.com/office/drawing/2014/main" id="{A1B78C1B-5EAD-CF62-4D35-8FF89268A21E}"/>
              </a:ext>
            </a:extLst>
          </p:cNvPr>
          <p:cNvSpPr txBox="1"/>
          <p:nvPr/>
        </p:nvSpPr>
        <p:spPr>
          <a:xfrm>
            <a:off x="1357580" y="14666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consumption profiles: 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weekends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0CE2A4-EA3F-5625-5C9D-F7C0A4959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609" y="1054437"/>
            <a:ext cx="8638781" cy="5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45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4B475-E2E2-BDCF-D80C-A07DF4437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E9814E5B-61C8-902B-0C44-9A2E0CD69D96}"/>
              </a:ext>
            </a:extLst>
          </p:cNvPr>
          <p:cNvSpPr txBox="1"/>
          <p:nvPr/>
        </p:nvSpPr>
        <p:spPr>
          <a:xfrm>
            <a:off x="1357580" y="14666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lusters 1 and 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275E02-8538-4C55-5107-1E9E859A3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2323" b="49917"/>
          <a:stretch>
            <a:fillRect/>
          </a:stretch>
        </p:blipFill>
        <p:spPr bwMode="auto">
          <a:xfrm>
            <a:off x="365682" y="1097856"/>
            <a:ext cx="8948439" cy="559579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A9C3D0-C457-E8FA-7136-0B5F17677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5" t="1" b="78334"/>
          <a:stretch>
            <a:fillRect/>
          </a:stretch>
        </p:blipFill>
        <p:spPr bwMode="auto">
          <a:xfrm>
            <a:off x="9450498" y="1097856"/>
            <a:ext cx="2443970" cy="2420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02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4A11B-336C-9C32-1B35-77FFA9172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380D5E-EB90-CA3B-682D-40486853D3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598" y="1149348"/>
            <a:ext cx="10612567" cy="5469592"/>
          </a:xfrm>
          <a:prstGeom prst="rect">
            <a:avLst/>
          </a:prstGeom>
          <a:noFill/>
        </p:spPr>
      </p:pic>
      <p:sp>
        <p:nvSpPr>
          <p:cNvPr id="5" name="TextBox 16">
            <a:extLst>
              <a:ext uri="{FF2B5EF4-FFF2-40B4-BE49-F238E27FC236}">
                <a16:creationId xmlns:a16="http://schemas.microsoft.com/office/drawing/2014/main" id="{CCA2D7A2-CE31-72B4-C9F7-844999624AFD}"/>
              </a:ext>
            </a:extLst>
          </p:cNvPr>
          <p:cNvSpPr txBox="1"/>
          <p:nvPr/>
        </p:nvSpPr>
        <p:spPr>
          <a:xfrm>
            <a:off x="1357580" y="14666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Principle of district heating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44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0135E-CF39-090C-A37F-3E11435F7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1C2F44-92FB-E8DE-FB01-541E64C18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1" b="-181"/>
          <a:stretch>
            <a:fillRect/>
          </a:stretch>
        </p:blipFill>
        <p:spPr bwMode="auto">
          <a:xfrm>
            <a:off x="365682" y="969739"/>
            <a:ext cx="11520000" cy="5579900"/>
          </a:xfrm>
          <a:prstGeom prst="rect">
            <a:avLst/>
          </a:prstGeom>
          <a:noFill/>
        </p:spPr>
      </p:pic>
      <p:sp>
        <p:nvSpPr>
          <p:cNvPr id="5" name="TextBox 16">
            <a:extLst>
              <a:ext uri="{FF2B5EF4-FFF2-40B4-BE49-F238E27FC236}">
                <a16:creationId xmlns:a16="http://schemas.microsoft.com/office/drawing/2014/main" id="{6FDFBAF8-089B-3C60-7B1F-E37FFE36C5D1}"/>
              </a:ext>
            </a:extLst>
          </p:cNvPr>
          <p:cNvSpPr txBox="1"/>
          <p:nvPr/>
        </p:nvSpPr>
        <p:spPr>
          <a:xfrm>
            <a:off x="1357580" y="14666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lusters 3 and 4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DCF2EA-FAC5-D657-A026-5D4F673FC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607" y="1102414"/>
            <a:ext cx="2444708" cy="2420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373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BA246-CD38-F783-EEDE-6921154A2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1B4E08D3-847E-5545-C963-E980E1A5A487}"/>
              </a:ext>
            </a:extLst>
          </p:cNvPr>
          <p:cNvSpPr txBox="1"/>
          <p:nvPr/>
        </p:nvSpPr>
        <p:spPr>
          <a:xfrm>
            <a:off x="1357580" y="14666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energy consumption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616B0-9D30-7756-F789-0694499EFC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1016" y="768496"/>
            <a:ext cx="9311589" cy="5971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570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31AE5-388E-06D8-931E-91E306088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943FD6B1-1514-F87D-C28E-F5641A9A222E}"/>
              </a:ext>
            </a:extLst>
          </p:cNvPr>
          <p:cNvSpPr txBox="1"/>
          <p:nvPr/>
        </p:nvSpPr>
        <p:spPr>
          <a:xfrm>
            <a:off x="1357580" y="14666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D73F6-E55B-717A-2C48-A1BC0375F684}"/>
              </a:ext>
            </a:extLst>
          </p:cNvPr>
          <p:cNvSpPr txBox="1"/>
          <p:nvPr/>
        </p:nvSpPr>
        <p:spPr>
          <a:xfrm>
            <a:off x="4052960" y="1396886"/>
            <a:ext cx="7509244" cy="2318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Created four average customer profiles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used for predicting future heat use and intelligent heat control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alert abnormal consumption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A1626C-7627-A446-8CA8-773B96E00C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01" t="55717" r="3583" b="7530"/>
          <a:stretch>
            <a:fillRect/>
          </a:stretch>
        </p:blipFill>
        <p:spPr>
          <a:xfrm>
            <a:off x="583755" y="4432561"/>
            <a:ext cx="2765234" cy="1983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2D1D88-3F22-9BAB-BDF9-201E6ACD25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29" t="4118" b="58572"/>
          <a:stretch>
            <a:fillRect/>
          </a:stretch>
        </p:blipFill>
        <p:spPr>
          <a:xfrm>
            <a:off x="526372" y="2033012"/>
            <a:ext cx="2880000" cy="198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4F9359-D8DA-0302-8CFA-8B188F8C6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249" y="4375578"/>
            <a:ext cx="2877561" cy="2097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306C81-FA51-DBC0-4115-39B3EED79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070" y="4377132"/>
            <a:ext cx="2880000" cy="204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76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DEDB1-BD5D-CDC7-7972-CF0907AFA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69C6F0CC-99FC-F420-E104-0BA032515DEB}"/>
              </a:ext>
            </a:extLst>
          </p:cNvPr>
          <p:cNvSpPr txBox="1"/>
          <p:nvPr/>
        </p:nvSpPr>
        <p:spPr>
          <a:xfrm>
            <a:off x="1357580" y="21863"/>
            <a:ext cx="9460086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 data</a:t>
            </a:r>
          </a:p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Kuopio, Finland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1BCBB-A6F9-024E-7355-DA712C86BE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-2798"/>
          <a:stretch>
            <a:fillRect/>
          </a:stretch>
        </p:blipFill>
        <p:spPr>
          <a:xfrm>
            <a:off x="872395" y="3863340"/>
            <a:ext cx="5726883" cy="2766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8D6E93-2ACE-7C0B-501E-4BDC72773C3A}"/>
              </a:ext>
            </a:extLst>
          </p:cNvPr>
          <p:cNvSpPr txBox="1"/>
          <p:nvPr/>
        </p:nvSpPr>
        <p:spPr>
          <a:xfrm>
            <a:off x="6980993" y="4603613"/>
            <a:ext cx="3302764" cy="110799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2200" b="1" dirty="0">
                <a:latin typeface="Tahoma" panose="020B0604030504040204" pitchFamily="34" charset="0"/>
              </a:rPr>
              <a:t>136</a:t>
            </a:r>
            <a:r>
              <a:rPr lang="en-GB" sz="2200" dirty="0">
                <a:latin typeface="Tahoma" panose="020B0604030504040204" pitchFamily="34" charset="0"/>
              </a:rPr>
              <a:t> = Good reading</a:t>
            </a:r>
          </a:p>
          <a:p>
            <a:r>
              <a:rPr lang="en-GB" sz="2200" b="1" dirty="0">
                <a:latin typeface="Tahoma" panose="020B0604030504040204" pitchFamily="34" charset="0"/>
              </a:rPr>
              <a:t>Z02</a:t>
            </a:r>
            <a:r>
              <a:rPr lang="en-GB" sz="2200" dirty="0">
                <a:latin typeface="Tahoma" panose="020B0604030504040204" pitchFamily="34" charset="0"/>
              </a:rPr>
              <a:t> = Uncertain reading</a:t>
            </a:r>
          </a:p>
          <a:p>
            <a:r>
              <a:rPr lang="en-GB" sz="2200" b="1" dirty="0">
                <a:latin typeface="Tahoma" panose="020B0604030504040204" pitchFamily="34" charset="0"/>
              </a:rPr>
              <a:t>Z03</a:t>
            </a:r>
            <a:r>
              <a:rPr lang="en-GB" sz="2200" dirty="0">
                <a:latin typeface="Tahoma" panose="020B0604030504040204" pitchFamily="34" charset="0"/>
              </a:rPr>
              <a:t> = Failed reading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58FF51-628F-B3B8-8BF6-D6F4857E3966}"/>
              </a:ext>
            </a:extLst>
          </p:cNvPr>
          <p:cNvSpPr txBox="1"/>
          <p:nvPr/>
        </p:nvSpPr>
        <p:spPr>
          <a:xfrm>
            <a:off x="550230" y="1248826"/>
            <a:ext cx="96676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 meters remotely send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Measurements made once every hour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measures daily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Missing data left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ive 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customers with uncertain data or failed reading also left out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3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A0547-B834-6297-712D-80F3ED1B7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E6CDA8A9-3939-8261-89D6-8F34E29DED31}"/>
              </a:ext>
            </a:extLst>
          </p:cNvPr>
          <p:cNvSpPr txBox="1"/>
          <p:nvPr/>
        </p:nvSpPr>
        <p:spPr>
          <a:xfrm>
            <a:off x="1357580" y="14666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use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0D419-2BDD-B5D9-0B5A-C063E4FA0646}"/>
              </a:ext>
            </a:extLst>
          </p:cNvPr>
          <p:cNvSpPr txBox="1"/>
          <p:nvPr/>
        </p:nvSpPr>
        <p:spPr>
          <a:xfrm>
            <a:off x="518332" y="1489963"/>
            <a:ext cx="8019611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to look for: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etecting heat load patterns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Analyzing factors affecting energy consumption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Forecasting future use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abnormal consumption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utilize it: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 the use of different customer groups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 operation and management of the system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Introduce new control strategies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Personalize demand management for customer groups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C2E3B-84A1-1F76-C006-B56673304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265" y="1467103"/>
            <a:ext cx="3517338" cy="24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0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B0230-E86A-DB65-ACBF-5665CF2EA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508C0E49-E90C-90AB-B76A-6E74714E6D27}"/>
              </a:ext>
            </a:extLst>
          </p:cNvPr>
          <p:cNvSpPr txBox="1"/>
          <p:nvPr/>
        </p:nvSpPr>
        <p:spPr>
          <a:xfrm>
            <a:off x="1357580" y="14666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Customers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building type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70BC4-2DA5-7135-0967-6F6476F5F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785" y="1215621"/>
            <a:ext cx="8560285" cy="4070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FF5F4-5C7E-E7CA-E39E-615A0C9B9E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924" b="23797"/>
          <a:stretch>
            <a:fillRect/>
          </a:stretch>
        </p:blipFill>
        <p:spPr>
          <a:xfrm>
            <a:off x="443865" y="5448211"/>
            <a:ext cx="3042285" cy="126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0C4C4-3F61-2AE4-D89A-6A5466CCBE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257" t="2676" r="7300" b="8423"/>
          <a:stretch>
            <a:fillRect/>
          </a:stretch>
        </p:blipFill>
        <p:spPr>
          <a:xfrm>
            <a:off x="3906927" y="4981508"/>
            <a:ext cx="1960034" cy="1729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4F554D-9E1B-1B8C-3401-582CE9AF9D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4431" b="23417"/>
          <a:stretch>
            <a:fillRect/>
          </a:stretch>
        </p:blipFill>
        <p:spPr>
          <a:xfrm>
            <a:off x="6916435" y="5708874"/>
            <a:ext cx="3236595" cy="9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614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77B8A-21FE-21BD-AC6C-B7D1BE429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2494C0F3-82E1-B7C4-BAB4-7933CFAF65EF}"/>
              </a:ext>
            </a:extLst>
          </p:cNvPr>
          <p:cNvSpPr txBox="1"/>
          <p:nvPr/>
        </p:nvSpPr>
        <p:spPr>
          <a:xfrm>
            <a:off x="1357580" y="14666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Steps of the cluster analysis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3EE98-5FBD-B2E8-825F-B3A9271CA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972" y="2300649"/>
            <a:ext cx="11198991" cy="205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676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E906E-81A1-E7CB-99C5-53D128A1C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B924F1EE-D942-3B4F-5637-598DB839ADB5}"/>
              </a:ext>
            </a:extLst>
          </p:cNvPr>
          <p:cNvSpPr txBox="1"/>
          <p:nvPr/>
        </p:nvSpPr>
        <p:spPr>
          <a:xfrm>
            <a:off x="1357580" y="14666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re-processing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BC506-AAEC-B41C-5D78-3C8C8ECA898D}"/>
              </a:ext>
            </a:extLst>
          </p:cNvPr>
          <p:cNvSpPr txBox="1"/>
          <p:nvPr/>
        </p:nvSpPr>
        <p:spPr>
          <a:xfrm>
            <a:off x="901106" y="1651801"/>
            <a:ext cx="9997264" cy="290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D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aily measures: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 4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missing values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: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delete 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entire day.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 4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missing values: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generate missing values by linear interpolation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Filter unrealistically large values out.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Missing outdoor temperature data is recovered by data from Finnish Meteorological Institute.</a:t>
            </a:r>
          </a:p>
        </p:txBody>
      </p:sp>
    </p:spTree>
    <p:extLst>
      <p:ext uri="{BB962C8B-B14F-4D97-AF65-F5344CB8AC3E}">
        <p14:creationId xmlns:p14="http://schemas.microsoft.com/office/powerpoint/2010/main" val="156188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DF395-65B8-BC41-70E9-955D6D2FF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FC6B6B6E-6C86-5106-A8A3-57607F99472C}"/>
              </a:ext>
            </a:extLst>
          </p:cNvPr>
          <p:cNvSpPr txBox="1"/>
          <p:nvPr/>
        </p:nvSpPr>
        <p:spPr>
          <a:xfrm>
            <a:off x="1357580" y="14666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Consumption profile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78AC1-4405-BD22-5616-CA50EFE25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380" y="1106141"/>
            <a:ext cx="10572455" cy="5651076"/>
          </a:xfrm>
          <a:prstGeom prst="rect">
            <a:avLst/>
          </a:prstGeom>
          <a:noFill/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E874D100-4461-B2B2-19FF-E71B591E1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941" y="893902"/>
            <a:ext cx="2452916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9875" algn="l"/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9875" algn="l"/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875" algn="l"/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200" b="1" dirty="0">
                <a:latin typeface="Tahoma" panose="020B0604030504040204" pitchFamily="34" charset="0"/>
              </a:rPr>
              <a:t>Service </a:t>
            </a:r>
            <a:r>
              <a:rPr lang="en-US" altLang="en-US" sz="2200" b="1" dirty="0">
                <a:latin typeface="Tahoma" panose="020B0604030504040204" pitchFamily="34" charset="0"/>
              </a:rPr>
              <a:t>building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B568C1F-FE4E-FCC1-010E-46557AD43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928" y="909142"/>
            <a:ext cx="2932213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9875" algn="l"/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9875" algn="l"/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9875" algn="l"/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98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200" b="1" noProof="0">
                <a:latin typeface="Tahoma" panose="020B0604030504040204" pitchFamily="34" charset="0"/>
              </a:rPr>
              <a:t>Apartment building</a:t>
            </a:r>
          </a:p>
        </p:txBody>
      </p:sp>
    </p:spTree>
    <p:extLst>
      <p:ext uri="{BB962C8B-B14F-4D97-AF65-F5344CB8AC3E}">
        <p14:creationId xmlns:p14="http://schemas.microsoft.com/office/powerpoint/2010/main" val="203263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8B685-B64E-4C82-3043-FA1BDC0C4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0F75C119-23EA-E447-C338-4A975B2BD238}"/>
              </a:ext>
            </a:extLst>
          </p:cNvPr>
          <p:cNvSpPr txBox="1"/>
          <p:nvPr/>
        </p:nvSpPr>
        <p:spPr>
          <a:xfrm>
            <a:off x="1346947" y="14666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 of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month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A1D06A-7C7D-C432-3950-6E6B97AD0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14" y="1369915"/>
            <a:ext cx="11251416" cy="5147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817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21778</TotalTime>
  <Words>417</Words>
  <Application>Microsoft Office PowerPoint</Application>
  <PresentationFormat>Widescreen</PresentationFormat>
  <Paragraphs>83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Tahoma</vt:lpstr>
      <vt:lpstr>Times</vt:lpstr>
      <vt:lpstr>Times New Roman</vt:lpstr>
      <vt:lpstr>office theme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Pasi Fränti</cp:lastModifiedBy>
  <cp:revision>1463</cp:revision>
  <dcterms:created xsi:type="dcterms:W3CDTF">2021-04-07T08:50:31Z</dcterms:created>
  <dcterms:modified xsi:type="dcterms:W3CDTF">2026-04-01T04:35:25Z</dcterms:modified>
</cp:coreProperties>
</file>