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sldIdLst>
    <p:sldId id="380" r:id="rId2"/>
    <p:sldId id="361" r:id="rId3"/>
    <p:sldId id="387" r:id="rId4"/>
    <p:sldId id="389" r:id="rId5"/>
    <p:sldId id="394" r:id="rId6"/>
    <p:sldId id="384" r:id="rId7"/>
    <p:sldId id="385" r:id="rId8"/>
    <p:sldId id="388" r:id="rId9"/>
    <p:sldId id="318" r:id="rId10"/>
    <p:sldId id="301" r:id="rId11"/>
    <p:sldId id="523" r:id="rId12"/>
    <p:sldId id="732" r:id="rId13"/>
    <p:sldId id="733" r:id="rId14"/>
    <p:sldId id="540" r:id="rId15"/>
    <p:sldId id="319" r:id="rId16"/>
    <p:sldId id="325" r:id="rId17"/>
    <p:sldId id="396" r:id="rId18"/>
    <p:sldId id="314" r:id="rId19"/>
    <p:sldId id="315" r:id="rId20"/>
    <p:sldId id="395" r:id="rId21"/>
    <p:sldId id="734" r:id="rId22"/>
    <p:sldId id="275" r:id="rId23"/>
    <p:sldId id="321" r:id="rId24"/>
    <p:sldId id="308" r:id="rId25"/>
    <p:sldId id="313" r:id="rId26"/>
    <p:sldId id="326" r:id="rId27"/>
    <p:sldId id="309" r:id="rId28"/>
    <p:sldId id="328" r:id="rId29"/>
    <p:sldId id="317" r:id="rId30"/>
    <p:sldId id="330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34" r:id="rId42"/>
    <p:sldId id="339" r:id="rId43"/>
    <p:sldId id="335" r:id="rId44"/>
    <p:sldId id="366" r:id="rId45"/>
    <p:sldId id="300" r:id="rId46"/>
    <p:sldId id="332" r:id="rId47"/>
    <p:sldId id="333" r:id="rId48"/>
    <p:sldId id="393" r:id="rId49"/>
    <p:sldId id="735" r:id="rId50"/>
    <p:sldId id="368" r:id="rId51"/>
    <p:sldId id="31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447" autoAdjust="0"/>
  </p:normalViewPr>
  <p:slideViewPr>
    <p:cSldViewPr snapToGrid="0">
      <p:cViewPr varScale="1">
        <p:scale>
          <a:sx n="60" d="100"/>
          <a:sy n="60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D31F0D54-B9F4-4BCF-AF5A-53EA95BA8174}" type="datetimeFigureOut">
              <a:rPr lang="fi-FI" smtClean="0"/>
              <a:pPr/>
              <a:t>23.3.2026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FDD66C10-85D6-4E0B-8515-E0E79A819C17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549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7581DF8-F893-673C-4F4D-AB5E74A3F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2825" cy="3427412"/>
          </a:xfrm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CFC88E8-6A8F-46DC-F874-BD56DC964F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363ABCE-8145-D97C-EAEA-20F248AC2C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8" y="742950"/>
            <a:ext cx="6578600" cy="3700463"/>
          </a:xfrm>
          <a:solidFill>
            <a:srgbClr val="FFFFFF"/>
          </a:solidFill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43BD168-BAC4-6BB1-653A-2F72A37CD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689475"/>
            <a:ext cx="4891088" cy="444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51951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363ABCE-8145-D97C-EAEA-20F248AC2C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8" y="742950"/>
            <a:ext cx="6578600" cy="3700463"/>
          </a:xfrm>
          <a:solidFill>
            <a:srgbClr val="FFFFFF"/>
          </a:solidFill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43BD168-BAC4-6BB1-653A-2F72A37CD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689475"/>
            <a:ext cx="4891088" cy="444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62846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4F16A29-7E74-B1CE-8416-7BEEE27E32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6154794-4C28-D835-D83A-1B71D15A7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/>
            <a:endParaRPr lang="fi-FI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DFDE-495E-72F9-FDC0-101A91E47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696F74-328C-6D41-D182-458BF1F2C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76B952-3DDB-36D3-4BFD-F0B29E6FA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7B162-1390-4798-5DFF-A80B551EC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66C10-85D6-4E0B-8515-E0E79A819C17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102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00400" cy="365125"/>
          </a:xfrm>
        </p:spPr>
        <p:txBody>
          <a:bodyPr/>
          <a:lstStyle>
            <a:lvl1pPr>
              <a:defRPr sz="1600"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Algorithmic Research / Group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Algorithmic Research / Group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Algorithmic Research / Group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Algorithmic Research / Group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Algorithmic Research / Group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Algorithmic Research / Group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Algorithmic Research / Group 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Algorithmic Research / Group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Algorithmic Research / Group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Algorithmic Research / Group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UEF // University of Eastern Finland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Algorithmic Research / Group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UEF // University of Eastern Finland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Algorithmic Research / Group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jpe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sv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png"/><Relationship Id="rId27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5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F0F069-48CE-4433-DDA3-106C2CFD625B}"/>
              </a:ext>
            </a:extLst>
          </p:cNvPr>
          <p:cNvSpPr txBox="1"/>
          <p:nvPr/>
        </p:nvSpPr>
        <p:spPr>
          <a:xfrm>
            <a:off x="1778873" y="2514602"/>
            <a:ext cx="83311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Cluster Analysis of Nordic Twitter Data Based on Connections</a:t>
            </a:r>
            <a:endParaRPr 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7786978-BF15-B521-93BF-6E42D7CDBF74}"/>
              </a:ext>
            </a:extLst>
          </p:cNvPr>
          <p:cNvSpPr>
            <a:spLocks noGrp="1"/>
          </p:cNvSpPr>
          <p:nvPr/>
        </p:nvSpPr>
        <p:spPr>
          <a:xfrm>
            <a:off x="4301458" y="3797373"/>
            <a:ext cx="3646716" cy="930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Pasi Fränti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1.4.2026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4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6E5F8B87-1003-FEAE-84B9-F5C88C9DA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466" y="238125"/>
            <a:ext cx="2293506" cy="148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F1E36E-DF0D-1756-6090-E4F6B20D665A}"/>
              </a:ext>
            </a:extLst>
          </p:cNvPr>
          <p:cNvSpPr txBox="1"/>
          <p:nvPr/>
        </p:nvSpPr>
        <p:spPr>
          <a:xfrm>
            <a:off x="305680" y="5774335"/>
            <a:ext cx="76424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hangingPunct="0"/>
            <a:r>
              <a:rPr lang="en-US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Fatemi, S. Sieranoja, M. Laitinen and P. Fränti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hangingPunct="0"/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Detecting connectivity patterns in Nordic Twittersphere by cluster analysis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lvl="0" algn="just" hangingPunct="0">
              <a:spcAft>
                <a:spcPts val="300"/>
              </a:spcAft>
            </a:pPr>
            <a:r>
              <a:rPr lang="en-US" sz="1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 Computer Science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en-US" sz="2800" dirty="0">
              <a:solidFill>
                <a:srgbClr val="0000FF"/>
              </a:solidFill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195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6AB26-E84C-7F3C-CE9E-DF2FFCE7A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5F8DBC-E1C7-9A42-4F99-133A83DA7877}"/>
              </a:ext>
            </a:extLst>
          </p:cNvPr>
          <p:cNvSpPr txBox="1"/>
          <p:nvPr/>
        </p:nvSpPr>
        <p:spPr>
          <a:xfrm>
            <a:off x="1865972" y="2661920"/>
            <a:ext cx="846005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CLUSTERING</a:t>
            </a:r>
            <a:endParaRPr 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C1234A4-78C9-B2FF-F933-DA975B486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4237"/>
            <a:ext cx="274320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9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Rectangle 7">
            <a:extLst>
              <a:ext uri="{FF2B5EF4-FFF2-40B4-BE49-F238E27FC236}">
                <a16:creationId xmlns:a16="http://schemas.microsoft.com/office/drawing/2014/main" id="{EE63E376-F1D3-7958-0BBD-C947584F4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307" y="5300279"/>
            <a:ext cx="4476307" cy="473309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10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>
              <a:solidFill>
                <a:srgbClr val="0000FF"/>
              </a:solidFill>
              <a:latin typeface="Times" panose="02020603050405020304" pitchFamily="18" charset="0"/>
            </a:endParaRP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D225D8F9-95ED-E942-DC9D-8CE9C242B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1" y="4363655"/>
            <a:ext cx="4312535" cy="408983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10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 dirty="0">
              <a:solidFill>
                <a:srgbClr val="0000FF"/>
              </a:solidFill>
              <a:latin typeface="Times" panose="02020603050405020304" pitchFamily="18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1788DE2-FA73-BEB4-343A-5522D4A32F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289" y="219177"/>
            <a:ext cx="8497887" cy="6093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b="1" dirty="0">
                <a:effectLst/>
                <a:cs typeface="Arial" panose="020B0604020202020204" pitchFamily="34" charset="0"/>
              </a:rPr>
              <a:t>K-means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895186D-05EC-0D94-945D-062C39BCC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125538"/>
            <a:ext cx="540067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X = </a:t>
            </a:r>
            <a:r>
              <a:rPr lang="cs-CZ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Data set</a:t>
            </a:r>
            <a:endParaRPr lang="en-US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C = Cluster centroids</a:t>
            </a:r>
          </a:p>
          <a:p>
            <a:pPr fontAlgn="base">
              <a:spcBef>
                <a:spcPct val="0"/>
              </a:spcBef>
              <a:spcAft>
                <a:spcPct val="40000"/>
              </a:spcAft>
              <a:buClr>
                <a:srgbClr val="000000"/>
              </a:buClr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P = Partition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3000" dirty="0">
                <a:solidFill>
                  <a:srgbClr val="000000"/>
                </a:solidFill>
                <a:cs typeface="Arial" panose="020B0604020202020204" pitchFamily="34" charset="0"/>
              </a:rPr>
              <a:t>K-Means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(X, C) → (C, P)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REPEAT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en-US" sz="2600" dirty="0" err="1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en-US" sz="2600" baseline="-25000" dirty="0" err="1">
                <a:solidFill>
                  <a:srgbClr val="000000"/>
                </a:solidFill>
                <a:cs typeface="Arial" panose="020B0604020202020204" pitchFamily="34" charset="0"/>
              </a:rPr>
              <a:t>prev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cs typeface="Courier New" panose="02070309020205020404" pitchFamily="49" charset="0"/>
              </a:rPr>
              <a:t>←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C;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FOR i:=1 TO N DO</a:t>
            </a:r>
            <a:r>
              <a:rPr lang="cs-CZ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		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i </a:t>
            </a:r>
            <a:r>
              <a:rPr lang="en-US" altLang="en-US" sz="2600" dirty="0">
                <a:solidFill>
                  <a:srgbClr val="000000"/>
                </a:solidFill>
                <a:cs typeface="Courier New" panose="02070309020205020404" pitchFamily="49" charset="0"/>
              </a:rPr>
              <a:t>←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Arial" panose="020B0604020202020204" pitchFamily="34" charset="0"/>
              </a:rPr>
              <a:t>FindNearest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(x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, C);</a:t>
            </a:r>
          </a:p>
          <a:p>
            <a:pPr fontAlgn="base"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FOR j:=1 TO k 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		</a:t>
            </a:r>
            <a:r>
              <a:rPr lang="en-US" altLang="en-US" sz="2600" dirty="0" err="1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en-US" sz="2600" baseline="-25000" dirty="0" err="1">
                <a:solidFill>
                  <a:srgbClr val="000000"/>
                </a:solidFill>
                <a:cs typeface="Arial" panose="020B0604020202020204" pitchFamily="34" charset="0"/>
              </a:rPr>
              <a:t>j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cs typeface="Courier New" panose="02070309020205020404" pitchFamily="49" charset="0"/>
              </a:rPr>
              <a:t>←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Average x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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 p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= j;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UNTIL C = </a:t>
            </a:r>
            <a:r>
              <a:rPr lang="en-US" altLang="en-US" sz="2600" dirty="0" err="1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en-US" sz="2600" baseline="-25000" dirty="0" err="1">
                <a:solidFill>
                  <a:srgbClr val="000000"/>
                </a:solidFill>
                <a:cs typeface="Arial" panose="020B0604020202020204" pitchFamily="34" charset="0"/>
              </a:rPr>
              <a:t>prev</a:t>
            </a:r>
            <a:endParaRPr lang="en-US" altLang="en-US" sz="2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endParaRPr lang="cs-CZ" altLang="en-US" sz="2600" baseline="-25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endParaRPr lang="en-US" altLang="en-US" sz="2600" baseline="-25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5060" name="Rectangle 7">
            <a:extLst>
              <a:ext uri="{FF2B5EF4-FFF2-40B4-BE49-F238E27FC236}">
                <a16:creationId xmlns:a16="http://schemas.microsoft.com/office/drawing/2014/main" id="{789F567F-DA34-6271-FC6E-58FF42FDA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563" y="4363655"/>
            <a:ext cx="24609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en-GB" altLang="zh-CN" sz="2400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Assignment step</a:t>
            </a:r>
          </a:p>
        </p:txBody>
      </p:sp>
      <p:sp>
        <p:nvSpPr>
          <p:cNvPr id="45061" name="Rectangle 7">
            <a:extLst>
              <a:ext uri="{FF2B5EF4-FFF2-40B4-BE49-F238E27FC236}">
                <a16:creationId xmlns:a16="http://schemas.microsoft.com/office/drawing/2014/main" id="{D20E5933-0074-8189-AE06-9F7FA1355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4180" y="5300280"/>
            <a:ext cx="20168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en-GB" altLang="zh-CN" sz="2400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Centroid step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117D1A-7C48-3944-C511-B6A743F17DF5}"/>
              </a:ext>
            </a:extLst>
          </p:cNvPr>
          <p:cNvSpPr/>
          <p:nvPr/>
        </p:nvSpPr>
        <p:spPr>
          <a:xfrm>
            <a:off x="1908656" y="2934587"/>
            <a:ext cx="4906813" cy="3264194"/>
          </a:xfrm>
          <a:custGeom>
            <a:avLst/>
            <a:gdLst>
              <a:gd name="csX0" fmla="*/ 0 w 4906813"/>
              <a:gd name="csY0" fmla="*/ 0 h 3264194"/>
              <a:gd name="csX1" fmla="*/ 397997 w 4906813"/>
              <a:gd name="csY1" fmla="*/ 0 h 3264194"/>
              <a:gd name="csX2" fmla="*/ 992267 w 4906813"/>
              <a:gd name="csY2" fmla="*/ 0 h 3264194"/>
              <a:gd name="csX3" fmla="*/ 1488400 w 4906813"/>
              <a:gd name="csY3" fmla="*/ 0 h 3264194"/>
              <a:gd name="csX4" fmla="*/ 2033601 w 4906813"/>
              <a:gd name="csY4" fmla="*/ 0 h 3264194"/>
              <a:gd name="csX5" fmla="*/ 2676939 w 4906813"/>
              <a:gd name="csY5" fmla="*/ 0 h 3264194"/>
              <a:gd name="csX6" fmla="*/ 3124004 w 4906813"/>
              <a:gd name="csY6" fmla="*/ 0 h 3264194"/>
              <a:gd name="csX7" fmla="*/ 3718274 w 4906813"/>
              <a:gd name="csY7" fmla="*/ 0 h 3264194"/>
              <a:gd name="csX8" fmla="*/ 4165339 w 4906813"/>
              <a:gd name="csY8" fmla="*/ 0 h 3264194"/>
              <a:gd name="csX9" fmla="*/ 4906813 w 4906813"/>
              <a:gd name="csY9" fmla="*/ 0 h 3264194"/>
              <a:gd name="csX10" fmla="*/ 4906813 w 4906813"/>
              <a:gd name="csY10" fmla="*/ 576674 h 3264194"/>
              <a:gd name="csX11" fmla="*/ 4906813 w 4906813"/>
              <a:gd name="csY11" fmla="*/ 1055423 h 3264194"/>
              <a:gd name="csX12" fmla="*/ 4906813 w 4906813"/>
              <a:gd name="csY12" fmla="*/ 1664739 h 3264194"/>
              <a:gd name="csX13" fmla="*/ 4906813 w 4906813"/>
              <a:gd name="csY13" fmla="*/ 2208771 h 3264194"/>
              <a:gd name="csX14" fmla="*/ 4906813 w 4906813"/>
              <a:gd name="csY14" fmla="*/ 3264194 h 3264194"/>
              <a:gd name="csX15" fmla="*/ 4312543 w 4906813"/>
              <a:gd name="csY15" fmla="*/ 3264194 h 3264194"/>
              <a:gd name="csX16" fmla="*/ 3767342 w 4906813"/>
              <a:gd name="csY16" fmla="*/ 3264194 h 3264194"/>
              <a:gd name="csX17" fmla="*/ 3271209 w 4906813"/>
              <a:gd name="csY17" fmla="*/ 3264194 h 3264194"/>
              <a:gd name="csX18" fmla="*/ 2676939 w 4906813"/>
              <a:gd name="csY18" fmla="*/ 3264194 h 3264194"/>
              <a:gd name="csX19" fmla="*/ 2131738 w 4906813"/>
              <a:gd name="csY19" fmla="*/ 3264194 h 3264194"/>
              <a:gd name="csX20" fmla="*/ 1488400 w 4906813"/>
              <a:gd name="csY20" fmla="*/ 3264194 h 3264194"/>
              <a:gd name="csX21" fmla="*/ 845062 w 4906813"/>
              <a:gd name="csY21" fmla="*/ 3264194 h 3264194"/>
              <a:gd name="csX22" fmla="*/ 0 w 4906813"/>
              <a:gd name="csY22" fmla="*/ 3264194 h 3264194"/>
              <a:gd name="csX23" fmla="*/ 0 w 4906813"/>
              <a:gd name="csY23" fmla="*/ 2687520 h 3264194"/>
              <a:gd name="csX24" fmla="*/ 0 w 4906813"/>
              <a:gd name="csY24" fmla="*/ 2110845 h 3264194"/>
              <a:gd name="csX25" fmla="*/ 0 w 4906813"/>
              <a:gd name="csY25" fmla="*/ 1566813 h 3264194"/>
              <a:gd name="csX26" fmla="*/ 0 w 4906813"/>
              <a:gd name="csY26" fmla="*/ 1022781 h 3264194"/>
              <a:gd name="csX27" fmla="*/ 0 w 4906813"/>
              <a:gd name="csY27" fmla="*/ 478748 h 3264194"/>
              <a:gd name="csX28" fmla="*/ 0 w 4906813"/>
              <a:gd name="csY28" fmla="*/ 0 h 32641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4906813" h="3264194" fill="none" extrusionOk="0">
                <a:moveTo>
                  <a:pt x="0" y="0"/>
                </a:moveTo>
                <a:cubicBezTo>
                  <a:pt x="129322" y="-13710"/>
                  <a:pt x="238917" y="30267"/>
                  <a:pt x="397997" y="0"/>
                </a:cubicBezTo>
                <a:cubicBezTo>
                  <a:pt x="557077" y="-30267"/>
                  <a:pt x="811343" y="377"/>
                  <a:pt x="992267" y="0"/>
                </a:cubicBezTo>
                <a:cubicBezTo>
                  <a:pt x="1173191" y="-377"/>
                  <a:pt x="1271541" y="49690"/>
                  <a:pt x="1488400" y="0"/>
                </a:cubicBezTo>
                <a:cubicBezTo>
                  <a:pt x="1705259" y="-49690"/>
                  <a:pt x="1783022" y="18687"/>
                  <a:pt x="2033601" y="0"/>
                </a:cubicBezTo>
                <a:cubicBezTo>
                  <a:pt x="2284180" y="-18687"/>
                  <a:pt x="2418454" y="45388"/>
                  <a:pt x="2676939" y="0"/>
                </a:cubicBezTo>
                <a:cubicBezTo>
                  <a:pt x="2935424" y="-45388"/>
                  <a:pt x="2946138" y="43147"/>
                  <a:pt x="3124004" y="0"/>
                </a:cubicBezTo>
                <a:cubicBezTo>
                  <a:pt x="3301870" y="-43147"/>
                  <a:pt x="3492334" y="48551"/>
                  <a:pt x="3718274" y="0"/>
                </a:cubicBezTo>
                <a:cubicBezTo>
                  <a:pt x="3944214" y="-48551"/>
                  <a:pt x="3963102" y="41308"/>
                  <a:pt x="4165339" y="0"/>
                </a:cubicBezTo>
                <a:cubicBezTo>
                  <a:pt x="4367577" y="-41308"/>
                  <a:pt x="4688475" y="31959"/>
                  <a:pt x="4906813" y="0"/>
                </a:cubicBezTo>
                <a:cubicBezTo>
                  <a:pt x="4957929" y="129670"/>
                  <a:pt x="4890820" y="378904"/>
                  <a:pt x="4906813" y="576674"/>
                </a:cubicBezTo>
                <a:cubicBezTo>
                  <a:pt x="4922806" y="774444"/>
                  <a:pt x="4849802" y="921269"/>
                  <a:pt x="4906813" y="1055423"/>
                </a:cubicBezTo>
                <a:cubicBezTo>
                  <a:pt x="4963824" y="1189577"/>
                  <a:pt x="4848328" y="1367905"/>
                  <a:pt x="4906813" y="1664739"/>
                </a:cubicBezTo>
                <a:cubicBezTo>
                  <a:pt x="4965298" y="1961573"/>
                  <a:pt x="4870044" y="2005530"/>
                  <a:pt x="4906813" y="2208771"/>
                </a:cubicBezTo>
                <a:cubicBezTo>
                  <a:pt x="4943582" y="2412012"/>
                  <a:pt x="4849081" y="2857235"/>
                  <a:pt x="4906813" y="3264194"/>
                </a:cubicBezTo>
                <a:cubicBezTo>
                  <a:pt x="4616984" y="3283492"/>
                  <a:pt x="4575834" y="3221937"/>
                  <a:pt x="4312543" y="3264194"/>
                </a:cubicBezTo>
                <a:cubicBezTo>
                  <a:pt x="4049252" y="3306451"/>
                  <a:pt x="3934582" y="3227088"/>
                  <a:pt x="3767342" y="3264194"/>
                </a:cubicBezTo>
                <a:cubicBezTo>
                  <a:pt x="3600102" y="3301300"/>
                  <a:pt x="3498969" y="3261277"/>
                  <a:pt x="3271209" y="3264194"/>
                </a:cubicBezTo>
                <a:cubicBezTo>
                  <a:pt x="3043449" y="3267111"/>
                  <a:pt x="2963881" y="3244912"/>
                  <a:pt x="2676939" y="3264194"/>
                </a:cubicBezTo>
                <a:cubicBezTo>
                  <a:pt x="2389997" y="3283476"/>
                  <a:pt x="2317424" y="3238755"/>
                  <a:pt x="2131738" y="3264194"/>
                </a:cubicBezTo>
                <a:cubicBezTo>
                  <a:pt x="1946052" y="3289633"/>
                  <a:pt x="1728090" y="3197141"/>
                  <a:pt x="1488400" y="3264194"/>
                </a:cubicBezTo>
                <a:cubicBezTo>
                  <a:pt x="1248710" y="3331247"/>
                  <a:pt x="1008475" y="3199177"/>
                  <a:pt x="845062" y="3264194"/>
                </a:cubicBezTo>
                <a:cubicBezTo>
                  <a:pt x="681649" y="3329211"/>
                  <a:pt x="363509" y="3176075"/>
                  <a:pt x="0" y="3264194"/>
                </a:cubicBezTo>
                <a:cubicBezTo>
                  <a:pt x="-19865" y="3135176"/>
                  <a:pt x="50351" y="2958425"/>
                  <a:pt x="0" y="2687520"/>
                </a:cubicBezTo>
                <a:cubicBezTo>
                  <a:pt x="-50351" y="2416615"/>
                  <a:pt x="48966" y="2291937"/>
                  <a:pt x="0" y="2110845"/>
                </a:cubicBezTo>
                <a:cubicBezTo>
                  <a:pt x="-48966" y="1929753"/>
                  <a:pt x="55027" y="1800573"/>
                  <a:pt x="0" y="1566813"/>
                </a:cubicBezTo>
                <a:cubicBezTo>
                  <a:pt x="-55027" y="1333053"/>
                  <a:pt x="28001" y="1163820"/>
                  <a:pt x="0" y="1022781"/>
                </a:cubicBezTo>
                <a:cubicBezTo>
                  <a:pt x="-28001" y="881742"/>
                  <a:pt x="15844" y="596940"/>
                  <a:pt x="0" y="478748"/>
                </a:cubicBezTo>
                <a:cubicBezTo>
                  <a:pt x="-15844" y="360556"/>
                  <a:pt x="16344" y="231898"/>
                  <a:pt x="0" y="0"/>
                </a:cubicBezTo>
                <a:close/>
              </a:path>
              <a:path w="4906813" h="3264194" stroke="0" extrusionOk="0">
                <a:moveTo>
                  <a:pt x="0" y="0"/>
                </a:moveTo>
                <a:cubicBezTo>
                  <a:pt x="114607" y="-4059"/>
                  <a:pt x="395814" y="19715"/>
                  <a:pt x="496133" y="0"/>
                </a:cubicBezTo>
                <a:cubicBezTo>
                  <a:pt x="596452" y="-19715"/>
                  <a:pt x="800194" y="34234"/>
                  <a:pt x="894130" y="0"/>
                </a:cubicBezTo>
                <a:cubicBezTo>
                  <a:pt x="988066" y="-34234"/>
                  <a:pt x="1229165" y="65795"/>
                  <a:pt x="1537468" y="0"/>
                </a:cubicBezTo>
                <a:cubicBezTo>
                  <a:pt x="1845771" y="-65795"/>
                  <a:pt x="1898055" y="32876"/>
                  <a:pt x="2033601" y="0"/>
                </a:cubicBezTo>
                <a:cubicBezTo>
                  <a:pt x="2169147" y="-32876"/>
                  <a:pt x="2310874" y="27928"/>
                  <a:pt x="2529735" y="0"/>
                </a:cubicBezTo>
                <a:cubicBezTo>
                  <a:pt x="2748596" y="-27928"/>
                  <a:pt x="2933468" y="37306"/>
                  <a:pt x="3173072" y="0"/>
                </a:cubicBezTo>
                <a:cubicBezTo>
                  <a:pt x="3412676" y="-37306"/>
                  <a:pt x="3441607" y="41145"/>
                  <a:pt x="3620138" y="0"/>
                </a:cubicBezTo>
                <a:cubicBezTo>
                  <a:pt x="3798669" y="-41145"/>
                  <a:pt x="4081537" y="67619"/>
                  <a:pt x="4263475" y="0"/>
                </a:cubicBezTo>
                <a:cubicBezTo>
                  <a:pt x="4445413" y="-67619"/>
                  <a:pt x="4626331" y="51441"/>
                  <a:pt x="4906813" y="0"/>
                </a:cubicBezTo>
                <a:cubicBezTo>
                  <a:pt x="4962977" y="188712"/>
                  <a:pt x="4870559" y="325964"/>
                  <a:pt x="4906813" y="544032"/>
                </a:cubicBezTo>
                <a:cubicBezTo>
                  <a:pt x="4943067" y="762100"/>
                  <a:pt x="4889593" y="920270"/>
                  <a:pt x="4906813" y="1088065"/>
                </a:cubicBezTo>
                <a:cubicBezTo>
                  <a:pt x="4924033" y="1255860"/>
                  <a:pt x="4852517" y="1469119"/>
                  <a:pt x="4906813" y="1664739"/>
                </a:cubicBezTo>
                <a:cubicBezTo>
                  <a:pt x="4961109" y="1860359"/>
                  <a:pt x="4876705" y="2005844"/>
                  <a:pt x="4906813" y="2110845"/>
                </a:cubicBezTo>
                <a:cubicBezTo>
                  <a:pt x="4936921" y="2215846"/>
                  <a:pt x="4864805" y="2461257"/>
                  <a:pt x="4906813" y="2654878"/>
                </a:cubicBezTo>
                <a:cubicBezTo>
                  <a:pt x="4948821" y="2848499"/>
                  <a:pt x="4875079" y="3098175"/>
                  <a:pt x="4906813" y="3264194"/>
                </a:cubicBezTo>
                <a:cubicBezTo>
                  <a:pt x="4718019" y="3319607"/>
                  <a:pt x="4624620" y="3234375"/>
                  <a:pt x="4361612" y="3264194"/>
                </a:cubicBezTo>
                <a:cubicBezTo>
                  <a:pt x="4098604" y="3294013"/>
                  <a:pt x="3973608" y="3201367"/>
                  <a:pt x="3718274" y="3264194"/>
                </a:cubicBezTo>
                <a:cubicBezTo>
                  <a:pt x="3462940" y="3327021"/>
                  <a:pt x="3391393" y="3217493"/>
                  <a:pt x="3173072" y="3264194"/>
                </a:cubicBezTo>
                <a:cubicBezTo>
                  <a:pt x="2954751" y="3310895"/>
                  <a:pt x="2897175" y="3236771"/>
                  <a:pt x="2775075" y="3264194"/>
                </a:cubicBezTo>
                <a:cubicBezTo>
                  <a:pt x="2652975" y="3291617"/>
                  <a:pt x="2434993" y="3222501"/>
                  <a:pt x="2328010" y="3264194"/>
                </a:cubicBezTo>
                <a:cubicBezTo>
                  <a:pt x="2221028" y="3305887"/>
                  <a:pt x="1974023" y="3236100"/>
                  <a:pt x="1684672" y="3264194"/>
                </a:cubicBezTo>
                <a:cubicBezTo>
                  <a:pt x="1395321" y="3292288"/>
                  <a:pt x="1361471" y="3213151"/>
                  <a:pt x="1139471" y="3264194"/>
                </a:cubicBezTo>
                <a:cubicBezTo>
                  <a:pt x="917471" y="3315237"/>
                  <a:pt x="827165" y="3231897"/>
                  <a:pt x="692406" y="3264194"/>
                </a:cubicBezTo>
                <a:cubicBezTo>
                  <a:pt x="557647" y="3296491"/>
                  <a:pt x="335384" y="3216046"/>
                  <a:pt x="0" y="3264194"/>
                </a:cubicBezTo>
                <a:cubicBezTo>
                  <a:pt x="-6696" y="3146115"/>
                  <a:pt x="40884" y="2954376"/>
                  <a:pt x="0" y="2818087"/>
                </a:cubicBezTo>
                <a:cubicBezTo>
                  <a:pt x="-40884" y="2681798"/>
                  <a:pt x="25164" y="2572101"/>
                  <a:pt x="0" y="2371981"/>
                </a:cubicBezTo>
                <a:cubicBezTo>
                  <a:pt x="-25164" y="2171861"/>
                  <a:pt x="14618" y="1942537"/>
                  <a:pt x="0" y="1795307"/>
                </a:cubicBezTo>
                <a:cubicBezTo>
                  <a:pt x="-14618" y="1648077"/>
                  <a:pt x="34563" y="1542263"/>
                  <a:pt x="0" y="1316558"/>
                </a:cubicBezTo>
                <a:cubicBezTo>
                  <a:pt x="-34563" y="1090853"/>
                  <a:pt x="2013" y="880658"/>
                  <a:pt x="0" y="707242"/>
                </a:cubicBezTo>
                <a:cubicBezTo>
                  <a:pt x="-2013" y="533826"/>
                  <a:pt x="81049" y="20177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ECEC9FBD-FFAE-9742-76EE-F7D689F79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3861" y="3428076"/>
            <a:ext cx="2919069" cy="34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215" dirty="0">
                <a:latin typeface="Arial"/>
              </a:rPr>
              <a:t>1   4   1   1   5   5   5   2</a:t>
            </a:r>
            <a:endParaRPr lang="en-US" altLang="en-US" sz="2215" dirty="0">
              <a:latin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3D76182-C4FA-2CA7-9EED-85DA2EA9A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3861" y="5432865"/>
            <a:ext cx="2919069" cy="34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215" dirty="0">
                <a:latin typeface="Arial"/>
              </a:rPr>
              <a:t>1   3   1   2   4   6   4   3</a:t>
            </a:r>
            <a:endParaRPr lang="en-US" altLang="en-US" sz="2215" dirty="0"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2D0B7-96C2-2229-162A-6BA1D8532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46" y="5415946"/>
            <a:ext cx="205184" cy="34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215" dirty="0">
                <a:latin typeface="Arial"/>
              </a:rPr>
              <a:t>C</a:t>
            </a:r>
            <a:endParaRPr lang="en-US" altLang="en-US" sz="2215" dirty="0"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3A6FC9-474C-E1E6-9DD1-F9A0C88E8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486" y="1628801"/>
            <a:ext cx="3165931" cy="30677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solidFill>
                  <a:srgbClr val="FF0000"/>
                </a:solidFill>
                <a:latin typeface="Arial"/>
              </a:rPr>
              <a:t>Calculate sums: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b="1" dirty="0">
                <a:latin typeface="Arial"/>
              </a:rPr>
              <a:t>FOR</a:t>
            </a:r>
            <a:r>
              <a:rPr lang="en-US" altLang="en-US" sz="2215" dirty="0">
                <a:latin typeface="Arial"/>
              </a:rPr>
              <a:t> i:=1 TO N </a:t>
            </a:r>
            <a:r>
              <a:rPr lang="en-US" altLang="en-US" sz="2215" b="1" dirty="0">
                <a:latin typeface="Arial"/>
              </a:rPr>
              <a:t>DO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	j := P[</a:t>
            </a:r>
            <a:r>
              <a:rPr lang="en-US" altLang="en-US" sz="2215" dirty="0" err="1">
                <a:latin typeface="Arial"/>
              </a:rPr>
              <a:t>i</a:t>
            </a:r>
            <a:r>
              <a:rPr lang="en-US" altLang="en-US" sz="2215" dirty="0">
                <a:latin typeface="Arial"/>
              </a:rPr>
              <a:t>];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	Sum[j] := Sum[j] + X[</a:t>
            </a:r>
            <a:r>
              <a:rPr lang="en-US" altLang="en-US" sz="2215" dirty="0" err="1">
                <a:latin typeface="Arial"/>
              </a:rPr>
              <a:t>i</a:t>
            </a:r>
            <a:r>
              <a:rPr lang="en-US" altLang="en-US" sz="2215" dirty="0">
                <a:latin typeface="Arial"/>
              </a:rPr>
              <a:t>];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	n[j]++;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endParaRPr lang="en-US" altLang="en-US" sz="2215" dirty="0">
              <a:latin typeface="Arial"/>
            </a:endParaRP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solidFill>
                  <a:srgbClr val="FF0000"/>
                </a:solidFill>
                <a:latin typeface="Arial"/>
              </a:rPr>
              <a:t>Centroids:</a:t>
            </a:r>
            <a:endParaRPr lang="en-US" altLang="en-US" sz="2215" dirty="0">
              <a:latin typeface="Arial"/>
            </a:endParaRP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b="1" dirty="0">
                <a:latin typeface="Arial"/>
              </a:rPr>
              <a:t>FOR</a:t>
            </a:r>
            <a:r>
              <a:rPr lang="en-US" altLang="en-US" sz="2215" dirty="0">
                <a:latin typeface="Arial"/>
              </a:rPr>
              <a:t> j:=1 TO k </a:t>
            </a:r>
            <a:r>
              <a:rPr lang="en-US" altLang="en-US" sz="2215" b="1" dirty="0">
                <a:latin typeface="Arial"/>
              </a:rPr>
              <a:t>DO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	C[j] := Sum[j] / n[j];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31F18C-6297-4976-3A6C-0C8145F5E6E9}"/>
              </a:ext>
            </a:extLst>
          </p:cNvPr>
          <p:cNvCxnSpPr/>
          <p:nvPr/>
        </p:nvCxnSpPr>
        <p:spPr bwMode="auto">
          <a:xfrm>
            <a:off x="2816866" y="3861049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A6E5B6-8774-FD77-83FF-9EB25E7A63A9}"/>
              </a:ext>
            </a:extLst>
          </p:cNvPr>
          <p:cNvCxnSpPr/>
          <p:nvPr/>
        </p:nvCxnSpPr>
        <p:spPr bwMode="auto">
          <a:xfrm>
            <a:off x="3210141" y="3862440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6ADE2B-8B60-3BE2-3D0E-15545907A6A2}"/>
              </a:ext>
            </a:extLst>
          </p:cNvPr>
          <p:cNvCxnSpPr/>
          <p:nvPr/>
        </p:nvCxnSpPr>
        <p:spPr bwMode="auto">
          <a:xfrm>
            <a:off x="3614494" y="3862440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B5DD6D7-CA84-8623-F751-A2ADEDE7E143}"/>
              </a:ext>
            </a:extLst>
          </p:cNvPr>
          <p:cNvSpPr txBox="1"/>
          <p:nvPr/>
        </p:nvSpPr>
        <p:spPr>
          <a:xfrm>
            <a:off x="1919536" y="4365104"/>
            <a:ext cx="3987306" cy="43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altLang="en-US" sz="2215" dirty="0">
                <a:solidFill>
                  <a:srgbClr val="000000"/>
                </a:solidFill>
                <a:latin typeface="Arial"/>
              </a:rPr>
              <a:t>∑ =   4  12   4  8 16  24 16 12</a:t>
            </a:r>
            <a:endParaRPr lang="en-US" altLang="en-US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2F388E5C-07EF-24EB-1803-A17D7EF33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769" y="117981"/>
            <a:ext cx="7844204" cy="98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422041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</a:pPr>
            <a:r>
              <a:rPr lang="en-US" altLang="en-US" sz="3877" b="1" dirty="0">
                <a:latin typeface="Tahoma" panose="020B0604030504040204" pitchFamily="34" charset="0"/>
                <a:cs typeface="Tahoma" panose="020B0604030504040204" pitchFamily="34" charset="0"/>
              </a:rPr>
              <a:t>Calculating centroid</a:t>
            </a:r>
          </a:p>
          <a:p>
            <a:pPr defTabSz="422041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</a:pPr>
            <a:r>
              <a:rPr lang="en-US" altLang="en-US" sz="3000" dirty="0">
                <a:latin typeface="Tahoma" panose="020B0604030504040204" pitchFamily="34" charset="0"/>
                <a:cs typeface="Tahoma" panose="020B0604030504040204" pitchFamily="34" charset="0"/>
              </a:rPr>
              <a:t>Mean in each dimension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9DBCFB1-525A-01A6-D966-797D5BF9C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7244" y="2840577"/>
            <a:ext cx="2919069" cy="34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215" dirty="0">
                <a:latin typeface="Arial"/>
              </a:rPr>
              <a:t>1   4   1   3   3   7   7   7</a:t>
            </a:r>
            <a:endParaRPr lang="en-US" altLang="en-US" sz="2215" dirty="0">
              <a:latin typeface="Arial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359ED1DE-E09F-3B48-C30B-AE9589AC0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627" y="2264513"/>
            <a:ext cx="2919069" cy="34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215" dirty="0">
                <a:latin typeface="Arial"/>
              </a:rPr>
              <a:t>1   2   1   2   6   6   2   2</a:t>
            </a:r>
            <a:endParaRPr lang="en-US" altLang="en-US" sz="2215" dirty="0">
              <a:latin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BB8EEA-5717-8171-D2CF-EAF479D6B2FE}"/>
              </a:ext>
            </a:extLst>
          </p:cNvPr>
          <p:cNvSpPr/>
          <p:nvPr/>
        </p:nvSpPr>
        <p:spPr bwMode="auto">
          <a:xfrm>
            <a:off x="2570030" y="1628800"/>
            <a:ext cx="3165931" cy="4652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40152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69">
              <a:solidFill>
                <a:srgbClr val="0000FF"/>
              </a:solidFill>
              <a:latin typeface="Arial"/>
              <a:cs typeface="Tahoma" panose="020B0604030504040204" pitchFamily="34" charset="0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48EE12D7-3CE2-2D2A-BF0B-598F23ADF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6166" y="1688449"/>
            <a:ext cx="2919069" cy="34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215" dirty="0">
                <a:latin typeface="Arial"/>
              </a:rPr>
              <a:t>1   2   1   2   2   6   2   1</a:t>
            </a:r>
            <a:endParaRPr lang="en-US" altLang="en-US" sz="2215" dirty="0">
              <a:latin typeface="Arial"/>
            </a:endParaRPr>
          </a:p>
        </p:txBody>
      </p:sp>
      <p:cxnSp>
        <p:nvCxnSpPr>
          <p:cNvPr id="21504" name="Straight Connector 21503">
            <a:extLst>
              <a:ext uri="{FF2B5EF4-FFF2-40B4-BE49-F238E27FC236}">
                <a16:creationId xmlns:a16="http://schemas.microsoft.com/office/drawing/2014/main" id="{CA1567C2-90CC-3646-4745-CE01D1424F4C}"/>
              </a:ext>
            </a:extLst>
          </p:cNvPr>
          <p:cNvCxnSpPr/>
          <p:nvPr/>
        </p:nvCxnSpPr>
        <p:spPr bwMode="auto">
          <a:xfrm>
            <a:off x="4007768" y="3861049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05" name="Straight Connector 21504">
            <a:extLst>
              <a:ext uri="{FF2B5EF4-FFF2-40B4-BE49-F238E27FC236}">
                <a16:creationId xmlns:a16="http://schemas.microsoft.com/office/drawing/2014/main" id="{6869C46D-D417-1267-5A7A-82BDB62357EF}"/>
              </a:ext>
            </a:extLst>
          </p:cNvPr>
          <p:cNvCxnSpPr/>
          <p:nvPr/>
        </p:nvCxnSpPr>
        <p:spPr bwMode="auto">
          <a:xfrm>
            <a:off x="4367808" y="3861049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06" name="Straight Connector 21505">
            <a:extLst>
              <a:ext uri="{FF2B5EF4-FFF2-40B4-BE49-F238E27FC236}">
                <a16:creationId xmlns:a16="http://schemas.microsoft.com/office/drawing/2014/main" id="{05C82787-A13F-039D-1084-2C13F6A83F34}"/>
              </a:ext>
            </a:extLst>
          </p:cNvPr>
          <p:cNvCxnSpPr/>
          <p:nvPr/>
        </p:nvCxnSpPr>
        <p:spPr bwMode="auto">
          <a:xfrm>
            <a:off x="4772161" y="3861049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08" name="Straight Connector 21507">
            <a:extLst>
              <a:ext uri="{FF2B5EF4-FFF2-40B4-BE49-F238E27FC236}">
                <a16:creationId xmlns:a16="http://schemas.microsoft.com/office/drawing/2014/main" id="{B6509F69-5783-832A-1523-2D692F875965}"/>
              </a:ext>
            </a:extLst>
          </p:cNvPr>
          <p:cNvCxnSpPr/>
          <p:nvPr/>
        </p:nvCxnSpPr>
        <p:spPr bwMode="auto">
          <a:xfrm>
            <a:off x="5148818" y="3861049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09" name="Straight Connector 21508">
            <a:extLst>
              <a:ext uri="{FF2B5EF4-FFF2-40B4-BE49-F238E27FC236}">
                <a16:creationId xmlns:a16="http://schemas.microsoft.com/office/drawing/2014/main" id="{41C6C275-A31F-A574-9525-566E12360F9C}"/>
              </a:ext>
            </a:extLst>
          </p:cNvPr>
          <p:cNvCxnSpPr/>
          <p:nvPr/>
        </p:nvCxnSpPr>
        <p:spPr bwMode="auto">
          <a:xfrm>
            <a:off x="5519936" y="3861049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19" name="Rectangle 21518">
            <a:extLst>
              <a:ext uri="{FF2B5EF4-FFF2-40B4-BE49-F238E27FC236}">
                <a16:creationId xmlns:a16="http://schemas.microsoft.com/office/drawing/2014/main" id="{3B2F8F42-4F3F-8AAD-956D-0ED5FA7A0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56" y="1719986"/>
            <a:ext cx="189154" cy="34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215" dirty="0">
                <a:latin typeface="Arial"/>
              </a:rPr>
              <a:t>X</a:t>
            </a:r>
            <a:endParaRPr lang="en-US" altLang="en-US" sz="2215" dirty="0">
              <a:latin typeface="Arial"/>
            </a:endParaRPr>
          </a:p>
        </p:txBody>
      </p:sp>
      <p:sp>
        <p:nvSpPr>
          <p:cNvPr id="21520" name="Rectangle 21519">
            <a:extLst>
              <a:ext uri="{FF2B5EF4-FFF2-40B4-BE49-F238E27FC236}">
                <a16:creationId xmlns:a16="http://schemas.microsoft.com/office/drawing/2014/main" id="{A85FB922-9B6A-E8FA-6653-4EC43431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144" y="5517232"/>
            <a:ext cx="1000274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3600" b="1" dirty="0">
                <a:solidFill>
                  <a:srgbClr val="0000FF"/>
                </a:solidFill>
                <a:latin typeface="Arial"/>
              </a:rPr>
              <a:t>O(N)</a:t>
            </a:r>
          </a:p>
        </p:txBody>
      </p:sp>
      <p:sp>
        <p:nvSpPr>
          <p:cNvPr id="21521" name="Rectangle 21520">
            <a:extLst>
              <a:ext uri="{FF2B5EF4-FFF2-40B4-BE49-F238E27FC236}">
                <a16:creationId xmlns:a16="http://schemas.microsoft.com/office/drawing/2014/main" id="{0B0E83BD-9734-B143-69DF-FB89CF5D67C3}"/>
              </a:ext>
            </a:extLst>
          </p:cNvPr>
          <p:cNvSpPr/>
          <p:nvPr/>
        </p:nvSpPr>
        <p:spPr bwMode="auto">
          <a:xfrm>
            <a:off x="2570030" y="2204864"/>
            <a:ext cx="3165931" cy="4652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40152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69">
              <a:solidFill>
                <a:srgbClr val="0000FF"/>
              </a:solidFill>
              <a:latin typeface="Arial"/>
              <a:cs typeface="Tahoma" panose="020B0604030504040204" pitchFamily="34" charset="0"/>
            </a:endParaRPr>
          </a:p>
        </p:txBody>
      </p:sp>
      <p:sp>
        <p:nvSpPr>
          <p:cNvPr id="21522" name="Rectangle 21521">
            <a:extLst>
              <a:ext uri="{FF2B5EF4-FFF2-40B4-BE49-F238E27FC236}">
                <a16:creationId xmlns:a16="http://schemas.microsoft.com/office/drawing/2014/main" id="{A18D6574-B5DF-63EB-E850-03CE0F792AB9}"/>
              </a:ext>
            </a:extLst>
          </p:cNvPr>
          <p:cNvSpPr/>
          <p:nvPr/>
        </p:nvSpPr>
        <p:spPr bwMode="auto">
          <a:xfrm>
            <a:off x="2567609" y="2780928"/>
            <a:ext cx="3165931" cy="4652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40152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69">
              <a:solidFill>
                <a:srgbClr val="0000FF"/>
              </a:solidFill>
              <a:latin typeface="Arial"/>
              <a:cs typeface="Tahoma" panose="020B0604030504040204" pitchFamily="34" charset="0"/>
            </a:endParaRPr>
          </a:p>
        </p:txBody>
      </p:sp>
      <p:sp>
        <p:nvSpPr>
          <p:cNvPr id="21523" name="Rectangle 21522">
            <a:extLst>
              <a:ext uri="{FF2B5EF4-FFF2-40B4-BE49-F238E27FC236}">
                <a16:creationId xmlns:a16="http://schemas.microsoft.com/office/drawing/2014/main" id="{8A08C951-5622-B06F-FD7C-7D2DB0E597A8}"/>
              </a:ext>
            </a:extLst>
          </p:cNvPr>
          <p:cNvSpPr/>
          <p:nvPr/>
        </p:nvSpPr>
        <p:spPr bwMode="auto">
          <a:xfrm>
            <a:off x="2567609" y="3356992"/>
            <a:ext cx="3165931" cy="4652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40152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69">
              <a:solidFill>
                <a:srgbClr val="0000FF"/>
              </a:solidFill>
              <a:latin typeface="Arial"/>
              <a:cs typeface="Tahoma" panose="020B0604030504040204" pitchFamily="34" charset="0"/>
            </a:endParaRPr>
          </a:p>
        </p:txBody>
      </p:sp>
      <p:sp>
        <p:nvSpPr>
          <p:cNvPr id="21532" name="Rectangle 21531">
            <a:extLst>
              <a:ext uri="{FF2B5EF4-FFF2-40B4-BE49-F238E27FC236}">
                <a16:creationId xmlns:a16="http://schemas.microsoft.com/office/drawing/2014/main" id="{8DEB273C-B6AA-0250-93D4-034378565984}"/>
              </a:ext>
            </a:extLst>
          </p:cNvPr>
          <p:cNvSpPr/>
          <p:nvPr/>
        </p:nvSpPr>
        <p:spPr bwMode="auto">
          <a:xfrm>
            <a:off x="2570030" y="5373216"/>
            <a:ext cx="3165931" cy="4652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40152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69">
              <a:solidFill>
                <a:srgbClr val="0000FF"/>
              </a:solidFill>
              <a:latin typeface="Arial"/>
              <a:cs typeface="Tahoma" panose="020B0604030504040204" pitchFamily="34" charset="0"/>
            </a:endParaRPr>
          </a:p>
        </p:txBody>
      </p:sp>
      <p:cxnSp>
        <p:nvCxnSpPr>
          <p:cNvPr id="21533" name="Straight Connector 21532">
            <a:extLst>
              <a:ext uri="{FF2B5EF4-FFF2-40B4-BE49-F238E27FC236}">
                <a16:creationId xmlns:a16="http://schemas.microsoft.com/office/drawing/2014/main" id="{EA216B79-F199-B788-E174-A8AF861A0F9C}"/>
              </a:ext>
            </a:extLst>
          </p:cNvPr>
          <p:cNvCxnSpPr/>
          <p:nvPr/>
        </p:nvCxnSpPr>
        <p:spPr bwMode="auto">
          <a:xfrm>
            <a:off x="2816866" y="4748163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34" name="Straight Connector 21533">
            <a:extLst>
              <a:ext uri="{FF2B5EF4-FFF2-40B4-BE49-F238E27FC236}">
                <a16:creationId xmlns:a16="http://schemas.microsoft.com/office/drawing/2014/main" id="{52A21DAB-56FB-E2D7-F29D-16C72360A2BF}"/>
              </a:ext>
            </a:extLst>
          </p:cNvPr>
          <p:cNvCxnSpPr/>
          <p:nvPr/>
        </p:nvCxnSpPr>
        <p:spPr bwMode="auto">
          <a:xfrm>
            <a:off x="3210141" y="4749554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35" name="Straight Connector 21534">
            <a:extLst>
              <a:ext uri="{FF2B5EF4-FFF2-40B4-BE49-F238E27FC236}">
                <a16:creationId xmlns:a16="http://schemas.microsoft.com/office/drawing/2014/main" id="{B28212AB-B51E-0354-B63E-659F25D5FA6E}"/>
              </a:ext>
            </a:extLst>
          </p:cNvPr>
          <p:cNvCxnSpPr/>
          <p:nvPr/>
        </p:nvCxnSpPr>
        <p:spPr bwMode="auto">
          <a:xfrm>
            <a:off x="3614494" y="4749554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36" name="Straight Connector 21535">
            <a:extLst>
              <a:ext uri="{FF2B5EF4-FFF2-40B4-BE49-F238E27FC236}">
                <a16:creationId xmlns:a16="http://schemas.microsoft.com/office/drawing/2014/main" id="{9509B2FD-76CC-A96A-BDF1-8727A09AED0F}"/>
              </a:ext>
            </a:extLst>
          </p:cNvPr>
          <p:cNvCxnSpPr/>
          <p:nvPr/>
        </p:nvCxnSpPr>
        <p:spPr bwMode="auto">
          <a:xfrm>
            <a:off x="4007768" y="4748163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37" name="Straight Connector 21536">
            <a:extLst>
              <a:ext uri="{FF2B5EF4-FFF2-40B4-BE49-F238E27FC236}">
                <a16:creationId xmlns:a16="http://schemas.microsoft.com/office/drawing/2014/main" id="{5F1BED42-EE92-B79A-46C1-632C8E7F2454}"/>
              </a:ext>
            </a:extLst>
          </p:cNvPr>
          <p:cNvCxnSpPr/>
          <p:nvPr/>
        </p:nvCxnSpPr>
        <p:spPr bwMode="auto">
          <a:xfrm>
            <a:off x="4367808" y="4748163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38" name="Straight Connector 21537">
            <a:extLst>
              <a:ext uri="{FF2B5EF4-FFF2-40B4-BE49-F238E27FC236}">
                <a16:creationId xmlns:a16="http://schemas.microsoft.com/office/drawing/2014/main" id="{2818B6E7-1F9A-2A51-2CC5-2A1BB6BCCC70}"/>
              </a:ext>
            </a:extLst>
          </p:cNvPr>
          <p:cNvCxnSpPr/>
          <p:nvPr/>
        </p:nvCxnSpPr>
        <p:spPr bwMode="auto">
          <a:xfrm>
            <a:off x="4772161" y="4748163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39" name="Straight Connector 21538">
            <a:extLst>
              <a:ext uri="{FF2B5EF4-FFF2-40B4-BE49-F238E27FC236}">
                <a16:creationId xmlns:a16="http://schemas.microsoft.com/office/drawing/2014/main" id="{63C78BEE-6EE0-A8B1-658D-60BDCBAAD6E9}"/>
              </a:ext>
            </a:extLst>
          </p:cNvPr>
          <p:cNvCxnSpPr/>
          <p:nvPr/>
        </p:nvCxnSpPr>
        <p:spPr bwMode="auto">
          <a:xfrm>
            <a:off x="5148818" y="4748163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40" name="Straight Connector 21539">
            <a:extLst>
              <a:ext uri="{FF2B5EF4-FFF2-40B4-BE49-F238E27FC236}">
                <a16:creationId xmlns:a16="http://schemas.microsoft.com/office/drawing/2014/main" id="{7A0F02BB-FBD5-5BCF-12D7-4B5FAB8B0136}"/>
              </a:ext>
            </a:extLst>
          </p:cNvPr>
          <p:cNvCxnSpPr/>
          <p:nvPr/>
        </p:nvCxnSpPr>
        <p:spPr bwMode="auto">
          <a:xfrm>
            <a:off x="5519936" y="4748163"/>
            <a:ext cx="0" cy="47964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63943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3A6FC9-474C-E1E6-9DD1-F9A0C88E8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985" y="1609252"/>
            <a:ext cx="4066819" cy="47720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solidFill>
                  <a:srgbClr val="FF0000"/>
                </a:solidFill>
                <a:latin typeface="Arial"/>
              </a:rPr>
              <a:t>Assignments: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b="1" dirty="0">
                <a:latin typeface="Arial"/>
              </a:rPr>
              <a:t>FOR</a:t>
            </a:r>
            <a:r>
              <a:rPr lang="en-US" altLang="en-US" sz="2215" dirty="0">
                <a:latin typeface="Arial"/>
              </a:rPr>
              <a:t> i:=1 TO </a:t>
            </a:r>
            <a:r>
              <a:rPr lang="en-US" altLang="en-US" sz="2215" b="1" dirty="0">
                <a:latin typeface="Arial"/>
              </a:rPr>
              <a:t>N</a:t>
            </a:r>
            <a:r>
              <a:rPr lang="en-US" altLang="en-US" sz="2215" dirty="0">
                <a:latin typeface="Arial"/>
              </a:rPr>
              <a:t> DO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	best := </a:t>
            </a:r>
            <a:r>
              <a:rPr lang="en-US" altLang="en-US" sz="2215" dirty="0" err="1">
                <a:latin typeface="Arial"/>
              </a:rPr>
              <a:t>NearestCentroid</a:t>
            </a:r>
            <a:r>
              <a:rPr lang="en-US" altLang="en-US" sz="2215" dirty="0">
                <a:latin typeface="Arial"/>
              </a:rPr>
              <a:t>(I,C); 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	P[</a:t>
            </a:r>
            <a:r>
              <a:rPr lang="en-US" altLang="en-US" sz="2215" dirty="0" err="1">
                <a:latin typeface="Arial"/>
              </a:rPr>
              <a:t>i</a:t>
            </a:r>
            <a:r>
              <a:rPr lang="en-US" altLang="en-US" sz="2215" dirty="0">
                <a:latin typeface="Arial"/>
              </a:rPr>
              <a:t>] := best;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endParaRPr lang="en-US" altLang="en-US" sz="2215" dirty="0">
              <a:latin typeface="Arial"/>
            </a:endParaRP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solidFill>
                  <a:srgbClr val="FF0000"/>
                </a:solidFill>
                <a:latin typeface="Arial"/>
              </a:rPr>
              <a:t>Nearest centroid:</a:t>
            </a:r>
            <a:endParaRPr lang="en-US" altLang="en-US" sz="2215" dirty="0">
              <a:latin typeface="Arial"/>
            </a:endParaRP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 err="1">
                <a:latin typeface="Arial"/>
              </a:rPr>
              <a:t>NearestCentroid</a:t>
            </a:r>
            <a:r>
              <a:rPr lang="en-US" altLang="en-US" sz="2215" dirty="0">
                <a:latin typeface="Arial"/>
              </a:rPr>
              <a:t>(</a:t>
            </a:r>
            <a:r>
              <a:rPr lang="en-US" altLang="en-US" sz="2215" dirty="0" err="1">
                <a:latin typeface="Arial"/>
              </a:rPr>
              <a:t>x,C</a:t>
            </a:r>
            <a:r>
              <a:rPr lang="en-US" altLang="en-US" sz="2215" dirty="0">
                <a:latin typeface="Arial"/>
              </a:rPr>
              <a:t>)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best:=1;  mind:=MAXINT;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b="1" dirty="0">
                <a:latin typeface="Arial"/>
              </a:rPr>
              <a:t>FOR</a:t>
            </a:r>
            <a:r>
              <a:rPr lang="en-US" altLang="en-US" sz="2215" dirty="0">
                <a:latin typeface="Arial"/>
              </a:rPr>
              <a:t> j:=1 TO k </a:t>
            </a:r>
            <a:r>
              <a:rPr lang="en-US" altLang="en-US" sz="2215" b="1" dirty="0">
                <a:latin typeface="Arial"/>
              </a:rPr>
              <a:t>DO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	d := </a:t>
            </a:r>
            <a:r>
              <a:rPr lang="en-US" altLang="en-US" sz="2215" dirty="0" err="1">
                <a:latin typeface="Arial"/>
              </a:rPr>
              <a:t>dist</a:t>
            </a:r>
            <a:r>
              <a:rPr lang="en-US" altLang="en-US" sz="2215" dirty="0">
                <a:latin typeface="Arial"/>
              </a:rPr>
              <a:t>(x, C[j]);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	</a:t>
            </a:r>
            <a:r>
              <a:rPr lang="en-US" altLang="en-US" sz="2215" b="1" dirty="0">
                <a:latin typeface="Arial"/>
              </a:rPr>
              <a:t>IF</a:t>
            </a:r>
            <a:r>
              <a:rPr lang="en-US" altLang="en-US" sz="2215" dirty="0">
                <a:latin typeface="Arial"/>
              </a:rPr>
              <a:t> d &lt; mind </a:t>
            </a:r>
            <a:r>
              <a:rPr lang="en-US" altLang="en-US" sz="2215" b="1" dirty="0">
                <a:latin typeface="Arial"/>
              </a:rPr>
              <a:t>THEN</a:t>
            </a:r>
            <a:r>
              <a:rPr lang="en-US" altLang="en-US" sz="2215" dirty="0">
                <a:latin typeface="Arial"/>
              </a:rPr>
              <a:t>	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		best := j;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		mind := d;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</a:pPr>
            <a:r>
              <a:rPr lang="en-US" altLang="en-US" sz="2215" dirty="0">
                <a:latin typeface="Arial"/>
              </a:rPr>
              <a:t>RETURN(best);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2F388E5C-07EF-24EB-1803-A17D7EF33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769" y="117981"/>
            <a:ext cx="7844204" cy="98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422041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</a:pPr>
            <a:r>
              <a:rPr lang="en-US" altLang="en-US" sz="3877" b="1" dirty="0">
                <a:latin typeface="Tahoma" panose="020B0604030504040204" pitchFamily="34" charset="0"/>
                <a:cs typeface="Tahoma" panose="020B0604030504040204" pitchFamily="34" charset="0"/>
              </a:rPr>
              <a:t>Calculating assignments</a:t>
            </a:r>
          </a:p>
          <a:p>
            <a:pPr defTabSz="422041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</a:pPr>
            <a:r>
              <a:rPr lang="en-US" altLang="en-US" sz="3000" dirty="0">
                <a:latin typeface="Tahoma" panose="020B0604030504040204" pitchFamily="34" charset="0"/>
                <a:cs typeface="Tahoma" panose="020B0604030504040204" pitchFamily="34" charset="0"/>
              </a:rPr>
              <a:t>Find nearest centroid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8F5070-865F-2155-949B-6D68CA03E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997" y="2022075"/>
            <a:ext cx="3286156" cy="42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769" dirty="0">
                <a:latin typeface="Tahoma" panose="020B0604030504040204" pitchFamily="34" charset="0"/>
              </a:rPr>
              <a:t>x</a:t>
            </a:r>
            <a:r>
              <a:rPr lang="en-US" altLang="en-US" sz="2769" baseline="-25000" dirty="0">
                <a:latin typeface="Tahoma" panose="020B0604030504040204" pitchFamily="34" charset="0"/>
              </a:rPr>
              <a:t>1</a:t>
            </a:r>
            <a:r>
              <a:rPr lang="en-US" altLang="en-US" sz="2769" dirty="0">
                <a:latin typeface="Tahoma" panose="020B0604030504040204" pitchFamily="34" charset="0"/>
              </a:rPr>
              <a:t>    x</a:t>
            </a:r>
            <a:r>
              <a:rPr lang="en-US" altLang="en-US" sz="2769" baseline="-25000" dirty="0">
                <a:latin typeface="Tahoma" panose="020B0604030504040204" pitchFamily="34" charset="0"/>
              </a:rPr>
              <a:t>2</a:t>
            </a:r>
            <a:r>
              <a:rPr lang="en-US" altLang="en-US" sz="2769" dirty="0">
                <a:latin typeface="Tahoma" panose="020B0604030504040204" pitchFamily="34" charset="0"/>
              </a:rPr>
              <a:t>     x</a:t>
            </a:r>
            <a:r>
              <a:rPr lang="en-US" altLang="en-US" sz="2769" baseline="-25000" dirty="0">
                <a:latin typeface="Tahoma" panose="020B0604030504040204" pitchFamily="34" charset="0"/>
              </a:rPr>
              <a:t>3   </a:t>
            </a:r>
            <a:r>
              <a:rPr lang="en-US" altLang="en-US" sz="2769" dirty="0">
                <a:latin typeface="Tahoma" panose="020B0604030504040204" pitchFamily="34" charset="0"/>
              </a:rPr>
              <a:t>…   </a:t>
            </a:r>
            <a:r>
              <a:rPr lang="en-US" altLang="en-US" sz="2769" dirty="0" err="1">
                <a:latin typeface="Tahoma" panose="020B0604030504040204" pitchFamily="34" charset="0"/>
              </a:rPr>
              <a:t>x</a:t>
            </a:r>
            <a:r>
              <a:rPr lang="en-US" altLang="en-US" sz="2769" baseline="-25000" dirty="0" err="1">
                <a:latin typeface="Tahoma" panose="020B0604030504040204" pitchFamily="34" charset="0"/>
              </a:rPr>
              <a:t>n</a:t>
            </a:r>
            <a:r>
              <a:rPr lang="en-US" altLang="en-US" sz="2769" dirty="0"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32E604A-C3C5-15E4-E29C-269A3851F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756" y="5406450"/>
            <a:ext cx="2794035" cy="42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769" dirty="0">
                <a:latin typeface="Tahoma" panose="020B0604030504040204" pitchFamily="34" charset="0"/>
              </a:rPr>
              <a:t>C</a:t>
            </a:r>
            <a:r>
              <a:rPr lang="en-US" altLang="en-US" sz="2769" baseline="-25000" dirty="0">
                <a:latin typeface="Tahoma" panose="020B0604030504040204" pitchFamily="34" charset="0"/>
              </a:rPr>
              <a:t>1</a:t>
            </a:r>
            <a:r>
              <a:rPr lang="en-US" altLang="en-US" sz="2769" dirty="0">
                <a:latin typeface="Tahoma" panose="020B0604030504040204" pitchFamily="34" charset="0"/>
              </a:rPr>
              <a:t>   </a:t>
            </a:r>
            <a:r>
              <a:rPr lang="fi-FI" altLang="en-US" sz="2769" dirty="0">
                <a:latin typeface="Tahoma" panose="020B0604030504040204" pitchFamily="34" charset="0"/>
              </a:rPr>
              <a:t>C</a:t>
            </a:r>
            <a:r>
              <a:rPr lang="en-US" altLang="en-US" sz="2769" baseline="-25000" dirty="0">
                <a:latin typeface="Tahoma" panose="020B0604030504040204" pitchFamily="34" charset="0"/>
              </a:rPr>
              <a:t>2</a:t>
            </a:r>
            <a:r>
              <a:rPr lang="en-US" altLang="en-US" sz="2769" dirty="0">
                <a:latin typeface="Tahoma" panose="020B0604030504040204" pitchFamily="34" charset="0"/>
              </a:rPr>
              <a:t>   </a:t>
            </a:r>
            <a:r>
              <a:rPr lang="fi-FI" altLang="en-US" sz="2769" dirty="0">
                <a:latin typeface="Tahoma" panose="020B0604030504040204" pitchFamily="34" charset="0"/>
              </a:rPr>
              <a:t>C</a:t>
            </a:r>
            <a:r>
              <a:rPr lang="en-US" altLang="en-US" sz="2769" baseline="-25000" dirty="0">
                <a:latin typeface="Tahoma" panose="020B0604030504040204" pitchFamily="34" charset="0"/>
              </a:rPr>
              <a:t>3  </a:t>
            </a:r>
            <a:r>
              <a:rPr lang="en-US" altLang="en-US" sz="2769" dirty="0">
                <a:latin typeface="Tahoma" panose="020B0604030504040204" pitchFamily="34" charset="0"/>
              </a:rPr>
              <a:t>… </a:t>
            </a:r>
            <a:r>
              <a:rPr lang="fi-FI" altLang="en-US" sz="2769" dirty="0">
                <a:latin typeface="Tahoma" panose="020B0604030504040204" pitchFamily="34" charset="0"/>
              </a:rPr>
              <a:t>C</a:t>
            </a:r>
            <a:r>
              <a:rPr lang="en-US" altLang="en-US" sz="2769" baseline="-25000" dirty="0">
                <a:latin typeface="Tahoma" panose="020B0604030504040204" pitchFamily="34" charset="0"/>
              </a:rPr>
              <a:t>k</a:t>
            </a:r>
            <a:r>
              <a:rPr lang="en-US" altLang="en-US" sz="2769" dirty="0"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A85AD35E-B74D-9EFF-929E-F0C8D2B25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2530999"/>
            <a:ext cx="1207382" cy="3195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altLang="zh-CN" sz="1846" b="1" dirty="0">
                <a:solidFill>
                  <a:srgbClr val="0000FF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n=5,000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0E56A7E7-50B1-2909-47E0-2F8DA7268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1" y="6015078"/>
            <a:ext cx="822661" cy="3195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altLang="zh-CN" sz="1846" b="1" dirty="0">
                <a:solidFill>
                  <a:srgbClr val="0000FF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k=15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D4B7F80-F0C0-B174-9B42-FFB0D18A0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990" y="4941168"/>
            <a:ext cx="1838645" cy="42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769" b="1" dirty="0">
                <a:latin typeface="Tahoma" panose="020B0604030504040204" pitchFamily="34" charset="0"/>
              </a:rPr>
              <a:t>Centroids:</a:t>
            </a:r>
            <a:endParaRPr lang="en-US" altLang="en-US" sz="2769" b="1" dirty="0">
              <a:latin typeface="Tahoma" panose="020B060403050404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328410F-2AD3-AB6B-FAAD-EBD2BBC4B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433" y="1556792"/>
            <a:ext cx="971420" cy="42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fi-FI" altLang="en-US" sz="2769" b="1" dirty="0">
                <a:latin typeface="Tahoma" panose="020B0604030504040204" pitchFamily="34" charset="0"/>
              </a:rPr>
              <a:t>Data:</a:t>
            </a:r>
            <a:endParaRPr lang="en-US" altLang="en-US" sz="2769" b="1" dirty="0">
              <a:latin typeface="Tahoma" panose="020B060403050404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D533BF17-A48F-00E9-49B0-270407E07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336" y="6085994"/>
            <a:ext cx="1301638" cy="51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en-US" altLang="en-US" sz="3323" b="1" dirty="0">
                <a:solidFill>
                  <a:srgbClr val="0000FF"/>
                </a:solidFill>
                <a:latin typeface="Tahoma" panose="020B0604030504040204" pitchFamily="34" charset="0"/>
              </a:rPr>
              <a:t>O(</a:t>
            </a:r>
            <a:r>
              <a:rPr lang="en-US" altLang="en-US" sz="3323" b="1" dirty="0" err="1">
                <a:solidFill>
                  <a:srgbClr val="0000FF"/>
                </a:solidFill>
                <a:latin typeface="Tahoma" panose="020B0604030504040204" pitchFamily="34" charset="0"/>
              </a:rPr>
              <a:t>kN</a:t>
            </a:r>
            <a:r>
              <a:rPr lang="en-US" altLang="en-US" sz="3323" b="1" dirty="0">
                <a:solidFill>
                  <a:srgbClr val="0000FF"/>
                </a:solidFill>
                <a:latin typeface="Tahoma" panose="020B0604030504040204" pitchFamily="34" charset="0"/>
              </a:rPr>
              <a:t>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231871-5ABB-CF08-64C5-D53A283E20AF}"/>
              </a:ext>
            </a:extLst>
          </p:cNvPr>
          <p:cNvCxnSpPr/>
          <p:nvPr/>
        </p:nvCxnSpPr>
        <p:spPr bwMode="auto">
          <a:xfrm flipH="1">
            <a:off x="2230551" y="2564904"/>
            <a:ext cx="1278948" cy="224338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7CDDD01-6346-7D53-83E5-32EFEA1D84C9}"/>
              </a:ext>
            </a:extLst>
          </p:cNvPr>
          <p:cNvCxnSpPr/>
          <p:nvPr/>
        </p:nvCxnSpPr>
        <p:spPr bwMode="auto">
          <a:xfrm flipH="1">
            <a:off x="2849853" y="2636912"/>
            <a:ext cx="731654" cy="213224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510" name="Straight Arrow Connector 21509">
            <a:extLst>
              <a:ext uri="{FF2B5EF4-FFF2-40B4-BE49-F238E27FC236}">
                <a16:creationId xmlns:a16="http://schemas.microsoft.com/office/drawing/2014/main" id="{7ABAA8D9-E13D-7EBA-080F-B65A1D9AEC40}"/>
              </a:ext>
            </a:extLst>
          </p:cNvPr>
          <p:cNvCxnSpPr/>
          <p:nvPr/>
        </p:nvCxnSpPr>
        <p:spPr bwMode="auto">
          <a:xfrm flipH="1">
            <a:off x="3290582" y="2578568"/>
            <a:ext cx="390052" cy="229059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520" name="Straight Arrow Connector 21519">
            <a:extLst>
              <a:ext uri="{FF2B5EF4-FFF2-40B4-BE49-F238E27FC236}">
                <a16:creationId xmlns:a16="http://schemas.microsoft.com/office/drawing/2014/main" id="{5E261A54-1993-E94E-3F3F-B81C489FAE8A}"/>
              </a:ext>
            </a:extLst>
          </p:cNvPr>
          <p:cNvCxnSpPr/>
          <p:nvPr/>
        </p:nvCxnSpPr>
        <p:spPr bwMode="auto">
          <a:xfrm>
            <a:off x="3765359" y="2578569"/>
            <a:ext cx="298298" cy="257567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69607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1" name="Object 4">
            <a:extLst>
              <a:ext uri="{FF2B5EF4-FFF2-40B4-BE49-F238E27FC236}">
                <a16:creationId xmlns:a16="http://schemas.microsoft.com/office/drawing/2014/main" id="{111BD4DB-8E59-80BE-FB67-CA4B0269B2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74939" y="3608388"/>
          <a:ext cx="2573337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8700" imgH="368300" progId="Equation.3">
                  <p:embed/>
                </p:oleObj>
              </mc:Choice>
              <mc:Fallback>
                <p:oleObj name="Equation" r:id="rId3" imgW="1028700" imgH="368300" progId="Equation.3">
                  <p:embed/>
                  <p:pic>
                    <p:nvPicPr>
                      <p:cNvPr id="32771" name="Object 4">
                        <a:extLst>
                          <a:ext uri="{FF2B5EF4-FFF2-40B4-BE49-F238E27FC236}">
                            <a16:creationId xmlns:a16="http://schemas.microsoft.com/office/drawing/2014/main" id="{111BD4DB-8E59-80BE-FB67-CA4B0269B2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4939" y="3608388"/>
                        <a:ext cx="2573337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Rectangle 5">
            <a:extLst>
              <a:ext uri="{FF2B5EF4-FFF2-40B4-BE49-F238E27FC236}">
                <a16:creationId xmlns:a16="http://schemas.microsoft.com/office/drawing/2014/main" id="{A7BAC4E6-92DF-2C9F-4399-AECDA7105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1376364"/>
            <a:ext cx="35226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2000"/>
              </a:spcBef>
              <a:buFontTx/>
              <a:buNone/>
            </a:pPr>
            <a:r>
              <a:rPr lang="fi-FI" altLang="en-US" sz="3000">
                <a:latin typeface="Tahoma" panose="020B0604030504040204" pitchFamily="34" charset="0"/>
              </a:rPr>
              <a:t>Distance of vectors:</a:t>
            </a:r>
          </a:p>
        </p:txBody>
      </p:sp>
      <p:graphicFrame>
        <p:nvGraphicFramePr>
          <p:cNvPr id="32773" name="Object 7">
            <a:extLst>
              <a:ext uri="{FF2B5EF4-FFF2-40B4-BE49-F238E27FC236}">
                <a16:creationId xmlns:a16="http://schemas.microsoft.com/office/drawing/2014/main" id="{F70A1B9C-EED6-5057-AFAA-F6B69597CC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16164" y="5192713"/>
          <a:ext cx="282892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7893" imgH="431613" progId="Equation.3">
                  <p:embed/>
                </p:oleObj>
              </mc:Choice>
              <mc:Fallback>
                <p:oleObj name="Equation" r:id="rId5" imgW="1167893" imgH="431613" progId="Equation.3">
                  <p:embed/>
                  <p:pic>
                    <p:nvPicPr>
                      <p:cNvPr id="32773" name="Object 7">
                        <a:extLst>
                          <a:ext uri="{FF2B5EF4-FFF2-40B4-BE49-F238E27FC236}">
                            <a16:creationId xmlns:a16="http://schemas.microsoft.com/office/drawing/2014/main" id="{F70A1B9C-EED6-5057-AFAA-F6B69597CC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164" y="5192713"/>
                        <a:ext cx="2828925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Rectangle 10">
            <a:extLst>
              <a:ext uri="{FF2B5EF4-FFF2-40B4-BE49-F238E27FC236}">
                <a16:creationId xmlns:a16="http://schemas.microsoft.com/office/drawing/2014/main" id="{E27B15E2-FA06-5597-3F65-1A982DC17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4652964"/>
            <a:ext cx="40005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2000"/>
              </a:spcBef>
              <a:buFontTx/>
              <a:buNone/>
            </a:pPr>
            <a:r>
              <a:rPr lang="fi-FI" altLang="en-US" sz="3000">
                <a:latin typeface="Tahoma" panose="020B0604030504040204" pitchFamily="34" charset="0"/>
              </a:rPr>
              <a:t>Goodness of clustering</a:t>
            </a:r>
          </a:p>
        </p:txBody>
      </p:sp>
      <p:sp>
        <p:nvSpPr>
          <p:cNvPr id="32775" name="Rectangle 11">
            <a:extLst>
              <a:ext uri="{FF2B5EF4-FFF2-40B4-BE49-F238E27FC236}">
                <a16:creationId xmlns:a16="http://schemas.microsoft.com/office/drawing/2014/main" id="{53DE251C-F583-049D-8F22-C3A5458D1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3033714"/>
            <a:ext cx="28908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2000"/>
              </a:spcBef>
              <a:buFontTx/>
              <a:buNone/>
            </a:pPr>
            <a:r>
              <a:rPr lang="fi-FI" altLang="en-US" sz="3000" dirty="0" err="1">
                <a:latin typeface="Tahoma" panose="020B0604030504040204" pitchFamily="34" charset="0"/>
              </a:rPr>
              <a:t>Calculate</a:t>
            </a:r>
            <a:r>
              <a:rPr lang="fi-FI" altLang="en-US" sz="3000" dirty="0">
                <a:latin typeface="Tahoma" panose="020B0604030504040204" pitchFamily="34" charset="0"/>
              </a:rPr>
              <a:t> </a:t>
            </a:r>
            <a:r>
              <a:rPr lang="fi-FI" altLang="en-US" sz="3000" dirty="0" err="1">
                <a:latin typeface="Tahoma" panose="020B0604030504040204" pitchFamily="34" charset="0"/>
              </a:rPr>
              <a:t>mean</a:t>
            </a:r>
            <a:r>
              <a:rPr lang="fi-FI" altLang="en-US" sz="3000" dirty="0">
                <a:latin typeface="Tahoma" panose="020B0604030504040204" pitchFamily="34" charset="0"/>
              </a:rPr>
              <a:t>:</a:t>
            </a:r>
          </a:p>
        </p:txBody>
      </p:sp>
      <p:graphicFrame>
        <p:nvGraphicFramePr>
          <p:cNvPr id="32776" name="Object 12">
            <a:extLst>
              <a:ext uri="{FF2B5EF4-FFF2-40B4-BE49-F238E27FC236}">
                <a16:creationId xmlns:a16="http://schemas.microsoft.com/office/drawing/2014/main" id="{139701AF-363D-C3B4-8A38-F2FDE902B6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74939" y="1981200"/>
          <a:ext cx="2389187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77476" imgH="304668" progId="Equation.3">
                  <p:embed/>
                </p:oleObj>
              </mc:Choice>
              <mc:Fallback>
                <p:oleObj name="Equation" r:id="rId7" imgW="977476" imgH="304668" progId="Equation.3">
                  <p:embed/>
                  <p:pic>
                    <p:nvPicPr>
                      <p:cNvPr id="32776" name="Object 12">
                        <a:extLst>
                          <a:ext uri="{FF2B5EF4-FFF2-40B4-BE49-F238E27FC236}">
                            <a16:creationId xmlns:a16="http://schemas.microsoft.com/office/drawing/2014/main" id="{139701AF-363D-C3B4-8A38-F2FDE902B6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4939" y="1981200"/>
                        <a:ext cx="2389187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7" name="Rectangle 13">
            <a:extLst>
              <a:ext uri="{FF2B5EF4-FFF2-40B4-BE49-F238E27FC236}">
                <a16:creationId xmlns:a16="http://schemas.microsoft.com/office/drawing/2014/main" id="{C6DBF51E-E641-75FF-9BB4-7A9B8CF9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8387" y="2131854"/>
            <a:ext cx="180369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9875" algn="l"/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9875" algn="l"/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9875" algn="l"/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ahoma" panose="020B0604030504040204" pitchFamily="34" charset="0"/>
              </a:rPr>
              <a:t>Euclidean</a:t>
            </a:r>
          </a:p>
        </p:txBody>
      </p:sp>
      <p:sp>
        <p:nvSpPr>
          <p:cNvPr id="32778" name="Rectangle 14">
            <a:extLst>
              <a:ext uri="{FF2B5EF4-FFF2-40B4-BE49-F238E27FC236}">
                <a16:creationId xmlns:a16="http://schemas.microsoft.com/office/drawing/2014/main" id="{ED182475-600F-7693-885A-6CE4CC6BB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364" y="3602039"/>
            <a:ext cx="2643187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9875" algn="l"/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9875" algn="l"/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9875" algn="l"/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ahoma" panose="020B0604030504040204" pitchFamily="34" charset="0"/>
              </a:rPr>
              <a:t>Trivial in most </a:t>
            </a:r>
            <a:br>
              <a:rPr lang="en-US" altLang="en-US" sz="2600" b="1">
                <a:solidFill>
                  <a:srgbClr val="0000FF"/>
                </a:solidFill>
                <a:latin typeface="Tahoma" panose="020B0604030504040204" pitchFamily="34" charset="0"/>
              </a:rPr>
            </a:br>
            <a:r>
              <a:rPr lang="en-US" altLang="en-US" sz="2600" b="1">
                <a:solidFill>
                  <a:srgbClr val="0000FF"/>
                </a:solidFill>
                <a:latin typeface="Tahoma" panose="020B0604030504040204" pitchFamily="34" charset="0"/>
              </a:rPr>
              <a:t>vector spaces</a:t>
            </a:r>
          </a:p>
        </p:txBody>
      </p:sp>
      <p:sp>
        <p:nvSpPr>
          <p:cNvPr id="32779" name="Rectangle 15">
            <a:extLst>
              <a:ext uri="{FF2B5EF4-FFF2-40B4-BE49-F238E27FC236}">
                <a16:creationId xmlns:a16="http://schemas.microsoft.com/office/drawing/2014/main" id="{A0B696C2-CE61-ABBE-2897-B69A28ED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576" y="5523078"/>
            <a:ext cx="478368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9875" algn="l"/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9875" algn="l"/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9875" algn="l"/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ahoma" panose="020B0604030504040204" pitchFamily="34" charset="0"/>
              </a:rPr>
              <a:t>Sum of (squared) distances</a:t>
            </a:r>
          </a:p>
        </p:txBody>
      </p:sp>
      <p:sp>
        <p:nvSpPr>
          <p:cNvPr id="32780" name="Line 16">
            <a:extLst>
              <a:ext uri="{FF2B5EF4-FFF2-40B4-BE49-F238E27FC236}">
                <a16:creationId xmlns:a16="http://schemas.microsoft.com/office/drawing/2014/main" id="{0576A59A-742D-0AEB-A586-F9B943BB31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589" y="2420938"/>
            <a:ext cx="7207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Line 17">
            <a:extLst>
              <a:ext uri="{FF2B5EF4-FFF2-40B4-BE49-F238E27FC236}">
                <a16:creationId xmlns:a16="http://schemas.microsoft.com/office/drawing/2014/main" id="{B5EE86B4-EEDB-0631-AC67-D115EAD16D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589" y="3968750"/>
            <a:ext cx="7207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Line 18">
            <a:extLst>
              <a:ext uri="{FF2B5EF4-FFF2-40B4-BE49-F238E27FC236}">
                <a16:creationId xmlns:a16="http://schemas.microsoft.com/office/drawing/2014/main" id="{7AAA4E79-384A-464E-290D-5FCA17B02A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589" y="5734050"/>
            <a:ext cx="7207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A6B55493-0ECA-86EA-F1B8-2F62FA5B754D}"/>
              </a:ext>
            </a:extLst>
          </p:cNvPr>
          <p:cNvSpPr txBox="1"/>
          <p:nvPr/>
        </p:nvSpPr>
        <p:spPr>
          <a:xfrm>
            <a:off x="1346947" y="146663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 for k-means</a:t>
            </a:r>
            <a:endParaRPr lang="en-US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FD176B-2E42-4C97-B2A2-59FC8356DB48}"/>
              </a:ext>
            </a:extLst>
          </p:cNvPr>
          <p:cNvSpPr txBox="1"/>
          <p:nvPr/>
        </p:nvSpPr>
        <p:spPr>
          <a:xfrm>
            <a:off x="1562481" y="186663"/>
            <a:ext cx="9155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But we have graph…!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432BC-41AE-417A-AF96-36CB6DF49297}"/>
              </a:ext>
            </a:extLst>
          </p:cNvPr>
          <p:cNvSpPr txBox="1"/>
          <p:nvPr/>
        </p:nvSpPr>
        <p:spPr>
          <a:xfrm>
            <a:off x="3325949" y="1523172"/>
            <a:ext cx="565687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distance function to use?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calculate centroid?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cost function to optimize?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06B0344-98E6-4900-AEC6-4A846029D68D}"/>
              </a:ext>
            </a:extLst>
          </p:cNvPr>
          <p:cNvCxnSpPr>
            <a:cxnSpLocks/>
            <a:stCxn id="74" idx="3"/>
            <a:endCxn id="61" idx="7"/>
          </p:cNvCxnSpPr>
          <p:nvPr/>
        </p:nvCxnSpPr>
        <p:spPr>
          <a:xfrm flipH="1">
            <a:off x="4528979" y="4331405"/>
            <a:ext cx="161888" cy="4007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D9022BF-A54D-46C7-9D1D-AF9A9CF4839A}"/>
              </a:ext>
            </a:extLst>
          </p:cNvPr>
          <p:cNvCxnSpPr>
            <a:cxnSpLocks/>
            <a:endCxn id="75" idx="1"/>
          </p:cNvCxnSpPr>
          <p:nvPr/>
        </p:nvCxnSpPr>
        <p:spPr>
          <a:xfrm>
            <a:off x="4567558" y="4942963"/>
            <a:ext cx="363929" cy="97907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65043E2-0B37-40E9-8FCF-75FD70EE7915}"/>
              </a:ext>
            </a:extLst>
          </p:cNvPr>
          <p:cNvCxnSpPr>
            <a:cxnSpLocks/>
          </p:cNvCxnSpPr>
          <p:nvPr/>
        </p:nvCxnSpPr>
        <p:spPr>
          <a:xfrm flipH="1">
            <a:off x="6214459" y="3905006"/>
            <a:ext cx="506264" cy="70392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72CF1B06-1E7F-4365-9C64-99EAD284DB34}"/>
              </a:ext>
            </a:extLst>
          </p:cNvPr>
          <p:cNvSpPr/>
          <p:nvPr/>
        </p:nvSpPr>
        <p:spPr>
          <a:xfrm>
            <a:off x="4221700" y="467947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18">
            <a:extLst>
              <a:ext uri="{FF2B5EF4-FFF2-40B4-BE49-F238E27FC236}">
                <a16:creationId xmlns:a16="http://schemas.microsoft.com/office/drawing/2014/main" id="{97FF3729-CEA2-4D20-B8A0-189C88E11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826" y="4442876"/>
            <a:ext cx="22819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fi-FI" sz="2400" b="1" dirty="0">
                <a:solidFill>
                  <a:srgbClr val="0000FF"/>
                </a:solidFill>
              </a:rPr>
              <a:t>6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3" name="Rectangle 18">
            <a:extLst>
              <a:ext uri="{FF2B5EF4-FFF2-40B4-BE49-F238E27FC236}">
                <a16:creationId xmlns:a16="http://schemas.microsoft.com/office/drawing/2014/main" id="{EDA96FDD-DE24-4ED6-A15A-2CEDDEC25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339" y="4947131"/>
            <a:ext cx="22819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fi-FI" sz="2400" b="1" dirty="0">
                <a:solidFill>
                  <a:srgbClr val="0000FF"/>
                </a:solidFill>
              </a:rPr>
              <a:t>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4" name="Rectangle 18">
            <a:extLst>
              <a:ext uri="{FF2B5EF4-FFF2-40B4-BE49-F238E27FC236}">
                <a16:creationId xmlns:a16="http://schemas.microsoft.com/office/drawing/2014/main" id="{AFC71DD9-8F09-4FB2-BF4D-1F3DA5C52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4520" y="4217742"/>
            <a:ext cx="22819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fi-FI" sz="2400" b="1" dirty="0">
                <a:solidFill>
                  <a:srgbClr val="0000FF"/>
                </a:solidFill>
              </a:rPr>
              <a:t>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EB98E6B-1E5C-45FD-869F-F4B73BB0F8CA}"/>
              </a:ext>
            </a:extLst>
          </p:cNvPr>
          <p:cNvCxnSpPr>
            <a:cxnSpLocks/>
          </p:cNvCxnSpPr>
          <p:nvPr/>
        </p:nvCxnSpPr>
        <p:spPr>
          <a:xfrm>
            <a:off x="4920238" y="4357088"/>
            <a:ext cx="113340" cy="6567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38E7FF1-9F7E-43A4-B980-AFFE16AC06B5}"/>
              </a:ext>
            </a:extLst>
          </p:cNvPr>
          <p:cNvCxnSpPr>
            <a:cxnSpLocks/>
            <a:stCxn id="72" idx="5"/>
            <a:endCxn id="73" idx="1"/>
          </p:cNvCxnSpPr>
          <p:nvPr/>
        </p:nvCxnSpPr>
        <p:spPr>
          <a:xfrm>
            <a:off x="6987702" y="3980201"/>
            <a:ext cx="180614" cy="27664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3DFA778-1696-4902-A8D7-3DE076C9E603}"/>
              </a:ext>
            </a:extLst>
          </p:cNvPr>
          <p:cNvCxnSpPr>
            <a:cxnSpLocks/>
            <a:endCxn id="75" idx="7"/>
          </p:cNvCxnSpPr>
          <p:nvPr/>
        </p:nvCxnSpPr>
        <p:spPr>
          <a:xfrm flipH="1">
            <a:off x="5186044" y="4736207"/>
            <a:ext cx="721136" cy="3046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6CCA8D0-E850-43EB-905A-1F3AC9A093D6}"/>
              </a:ext>
            </a:extLst>
          </p:cNvPr>
          <p:cNvCxnSpPr>
            <a:cxnSpLocks/>
          </p:cNvCxnSpPr>
          <p:nvPr/>
        </p:nvCxnSpPr>
        <p:spPr>
          <a:xfrm>
            <a:off x="5004045" y="4201514"/>
            <a:ext cx="955856" cy="4074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13FA297-B028-4522-914C-3951F77377EB}"/>
              </a:ext>
            </a:extLst>
          </p:cNvPr>
          <p:cNvCxnSpPr>
            <a:cxnSpLocks/>
          </p:cNvCxnSpPr>
          <p:nvPr/>
        </p:nvCxnSpPr>
        <p:spPr>
          <a:xfrm flipH="1">
            <a:off x="6267180" y="4437375"/>
            <a:ext cx="873602" cy="29883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825243F7-E77B-4084-9003-A6D31433255F}"/>
              </a:ext>
            </a:extLst>
          </p:cNvPr>
          <p:cNvSpPr/>
          <p:nvPr/>
        </p:nvSpPr>
        <p:spPr>
          <a:xfrm>
            <a:off x="6680423" y="367292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E90A8DB-2442-4B43-88E3-730DFDACC5A3}"/>
              </a:ext>
            </a:extLst>
          </p:cNvPr>
          <p:cNvSpPr/>
          <p:nvPr/>
        </p:nvSpPr>
        <p:spPr>
          <a:xfrm>
            <a:off x="7115595" y="420412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21E04D7-DB1C-40C4-9E11-B9D22CA0949D}"/>
              </a:ext>
            </a:extLst>
          </p:cNvPr>
          <p:cNvSpPr/>
          <p:nvPr/>
        </p:nvSpPr>
        <p:spPr>
          <a:xfrm>
            <a:off x="4638146" y="402412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05A1F5A-2726-43A5-A497-091193CEFEE7}"/>
              </a:ext>
            </a:extLst>
          </p:cNvPr>
          <p:cNvSpPr/>
          <p:nvPr/>
        </p:nvSpPr>
        <p:spPr>
          <a:xfrm>
            <a:off x="4878765" y="498814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18">
            <a:extLst>
              <a:ext uri="{FF2B5EF4-FFF2-40B4-BE49-F238E27FC236}">
                <a16:creationId xmlns:a16="http://schemas.microsoft.com/office/drawing/2014/main" id="{81B79B21-2D46-4767-9A90-5C6058486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43" y="3928967"/>
            <a:ext cx="22819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fi-FI" sz="2400" b="1" dirty="0">
                <a:solidFill>
                  <a:srgbClr val="0000FF"/>
                </a:solidFill>
              </a:rPr>
              <a:t>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id="{4C5293A8-7CBD-49A4-ABE8-D25A06B4B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783" y="3748732"/>
            <a:ext cx="22819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fi-FI" sz="2400" b="1" dirty="0">
                <a:solidFill>
                  <a:srgbClr val="0000FF"/>
                </a:solidFill>
              </a:rPr>
              <a:t>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8" name="Rectangle 18">
            <a:extLst>
              <a:ext uri="{FF2B5EF4-FFF2-40B4-BE49-F238E27FC236}">
                <a16:creationId xmlns:a16="http://schemas.microsoft.com/office/drawing/2014/main" id="{1EBDC39C-13DD-4EB3-A986-142DB10FD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096" y="4555255"/>
            <a:ext cx="22819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fi-FI" sz="2400" b="1" dirty="0">
                <a:solidFill>
                  <a:srgbClr val="0000FF"/>
                </a:solidFill>
              </a:rPr>
              <a:t>5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9" name="Rectangle 18">
            <a:extLst>
              <a:ext uri="{FF2B5EF4-FFF2-40B4-BE49-F238E27FC236}">
                <a16:creationId xmlns:a16="http://schemas.microsoft.com/office/drawing/2014/main" id="{97AD1784-F622-4FD4-9897-0C00BB26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372" y="4036731"/>
            <a:ext cx="22819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fi-FI" sz="2400" b="1" dirty="0">
                <a:solidFill>
                  <a:srgbClr val="0000FF"/>
                </a:solidFill>
              </a:rPr>
              <a:t>6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1" name="Rectangle 18">
            <a:extLst>
              <a:ext uri="{FF2B5EF4-FFF2-40B4-BE49-F238E27FC236}">
                <a16:creationId xmlns:a16="http://schemas.microsoft.com/office/drawing/2014/main" id="{59D448C9-96A9-40DF-A357-7CB6BEA4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713" y="4798737"/>
            <a:ext cx="22819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fi-FI" sz="2400" b="1" dirty="0">
                <a:solidFill>
                  <a:srgbClr val="0000FF"/>
                </a:solidFill>
              </a:rPr>
              <a:t>6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0332D66-490B-4FA1-B988-63C154047567}"/>
              </a:ext>
            </a:extLst>
          </p:cNvPr>
          <p:cNvSpPr/>
          <p:nvPr/>
        </p:nvSpPr>
        <p:spPr>
          <a:xfrm>
            <a:off x="5954803" y="4302526"/>
            <a:ext cx="255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baseline="-25000" dirty="0">
                <a:solidFill>
                  <a:srgbClr val="0000FF"/>
                </a:solidFill>
              </a:rPr>
              <a:t>j</a:t>
            </a:r>
            <a:endParaRPr lang="en-US" sz="3200" dirty="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253CA9C-804B-4336-A0C3-2B896BF3F2F2}"/>
              </a:ext>
            </a:extLst>
          </p:cNvPr>
          <p:cNvSpPr/>
          <p:nvPr/>
        </p:nvSpPr>
        <p:spPr>
          <a:xfrm>
            <a:off x="5895983" y="455595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8841881-F680-4F5F-ADE1-78AC412AD17C}"/>
              </a:ext>
            </a:extLst>
          </p:cNvPr>
          <p:cNvSpPr txBox="1"/>
          <p:nvPr/>
        </p:nvSpPr>
        <p:spPr>
          <a:xfrm>
            <a:off x="7096524" y="5716832"/>
            <a:ext cx="16914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  <a:b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(similarities)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1A2B2B7-CD20-475A-9972-694212E575C3}"/>
              </a:ext>
            </a:extLst>
          </p:cNvPr>
          <p:cNvCxnSpPr/>
          <p:nvPr/>
        </p:nvCxnSpPr>
        <p:spPr>
          <a:xfrm flipH="1" flipV="1">
            <a:off x="7168317" y="5013830"/>
            <a:ext cx="307279" cy="671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3F16B714-9EF3-4D2D-A831-1FFBEE10F184}"/>
              </a:ext>
            </a:extLst>
          </p:cNvPr>
          <p:cNvCxnSpPr>
            <a:cxnSpLocks/>
          </p:cNvCxnSpPr>
          <p:nvPr/>
        </p:nvCxnSpPr>
        <p:spPr>
          <a:xfrm flipH="1" flipV="1">
            <a:off x="6861038" y="4997289"/>
            <a:ext cx="581178" cy="749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8D01939D-4EF4-4D36-9530-38BAA764D2A3}"/>
              </a:ext>
            </a:extLst>
          </p:cNvPr>
          <p:cNvCxnSpPr>
            <a:cxnSpLocks/>
          </p:cNvCxnSpPr>
          <p:nvPr/>
        </p:nvCxnSpPr>
        <p:spPr>
          <a:xfrm flipH="1" flipV="1">
            <a:off x="6527553" y="5140661"/>
            <a:ext cx="855770" cy="6059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08A6DAEF-4AE6-4C75-88D8-6735DF96E660}"/>
              </a:ext>
            </a:extLst>
          </p:cNvPr>
          <p:cNvCxnSpPr>
            <a:cxnSpLocks/>
          </p:cNvCxnSpPr>
          <p:nvPr/>
        </p:nvCxnSpPr>
        <p:spPr>
          <a:xfrm flipH="1" flipV="1">
            <a:off x="6041670" y="5140662"/>
            <a:ext cx="1340733" cy="6315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702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3908C-4292-A972-17FD-6EBA771FA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241C6C8-50E5-57B3-FDC0-2AD12FD4617D}"/>
                  </a:ext>
                </a:extLst>
              </p:cNvPr>
              <p:cNvSpPr/>
              <p:nvPr/>
            </p:nvSpPr>
            <p:spPr>
              <a:xfrm>
                <a:off x="7028916" y="4713345"/>
                <a:ext cx="2557431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48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=1.4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241C6C8-50E5-57B3-FDC0-2AD12FD461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916" y="4713345"/>
                <a:ext cx="2557431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1E33D23-C03F-6262-B3CA-19FA87455A3B}"/>
                  </a:ext>
                </a:extLst>
              </p:cNvPr>
              <p:cNvSpPr/>
              <p:nvPr/>
            </p:nvSpPr>
            <p:spPr>
              <a:xfrm>
                <a:off x="7030191" y="3856081"/>
                <a:ext cx="2518959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dirty="0"/>
                        <m:t>					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5.75</m:t>
                      </m:r>
                      <m:r>
                        <m:rPr>
                          <m:nor/>
                        </m:rPr>
                        <a:rPr lang="en-US" dirty="0"/>
                        <m:t>	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1E33D23-C03F-6262-B3CA-19FA87455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191" y="3856081"/>
                <a:ext cx="2518959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DACC199-CA32-874F-B411-E3AEF805DE5C}"/>
                  </a:ext>
                </a:extLst>
              </p:cNvPr>
              <p:cNvSpPr txBox="1"/>
              <p:nvPr/>
            </p:nvSpPr>
            <p:spPr>
              <a:xfrm>
                <a:off x="5361043" y="3802641"/>
                <a:ext cx="1610249" cy="7845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MIW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DACC199-CA32-874F-B411-E3AEF805D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043" y="3802641"/>
                <a:ext cx="1610249" cy="7845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532BD4-E5D1-0555-CD95-F51682A1115F}"/>
                  </a:ext>
                </a:extLst>
              </p:cNvPr>
              <p:cNvSpPr txBox="1"/>
              <p:nvPr/>
            </p:nvSpPr>
            <p:spPr>
              <a:xfrm>
                <a:off x="4292606" y="3486213"/>
                <a:ext cx="291061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"/>
                <a:r>
                  <a:rPr lang="en-US" dirty="0"/>
                  <a:t>M	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				= 48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532BD4-E5D1-0555-CD95-F51682A1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606" y="3486213"/>
                <a:ext cx="2910619" cy="553998"/>
              </a:xfrm>
              <a:prstGeom prst="rect">
                <a:avLst/>
              </a:prstGeom>
              <a:blipFill>
                <a:blip r:embed="rId5"/>
                <a:stretch>
                  <a:fillRect l="-4812" t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CD9D1AC-5674-4F70-F897-1AC3329086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17" y="1882336"/>
            <a:ext cx="3312368" cy="14953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BE219E-266A-3CD3-C6FE-FD286840E104}"/>
                  </a:ext>
                </a:extLst>
              </p:cNvPr>
              <p:cNvSpPr txBox="1"/>
              <p:nvPr/>
            </p:nvSpPr>
            <p:spPr>
              <a:xfrm>
                <a:off x="5451577" y="4663631"/>
                <a:ext cx="1609863" cy="7845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IIW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BE219E-266A-3CD3-C6FE-FD286840E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577" y="4663631"/>
                <a:ext cx="1609863" cy="7845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80AD81-B42A-18F9-CB1E-EC58447D2B33}"/>
                  </a:ext>
                </a:extLst>
              </p:cNvPr>
              <p:cNvSpPr txBox="1"/>
              <p:nvPr/>
            </p:nvSpPr>
            <p:spPr>
              <a:xfrm>
                <a:off x="5469039" y="5645108"/>
                <a:ext cx="3900298" cy="7845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CND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=0.1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80AD81-B42A-18F9-CB1E-EC58447D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039" y="5645108"/>
                <a:ext cx="3900298" cy="7845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BE95CE9-79DB-2A58-A2D4-C05CC8527673}"/>
              </a:ext>
            </a:extLst>
          </p:cNvPr>
          <p:cNvSpPr/>
          <p:nvPr/>
        </p:nvSpPr>
        <p:spPr bwMode="auto">
          <a:xfrm>
            <a:off x="7551133" y="5762545"/>
            <a:ext cx="190500" cy="223838"/>
          </a:xfrm>
          <a:prstGeom prst="rect">
            <a:avLst/>
          </a:prstGeom>
          <a:noFill/>
          <a:ln w="28575" cap="flat" cmpd="sng" algn="ctr">
            <a:solidFill>
              <a:srgbClr val="1428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349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70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1B9C0C-A44B-85B3-8FB1-2198A1CA7AFA}"/>
              </a:ext>
            </a:extLst>
          </p:cNvPr>
          <p:cNvSpPr/>
          <p:nvPr/>
        </p:nvSpPr>
        <p:spPr bwMode="auto">
          <a:xfrm>
            <a:off x="7646210" y="3937976"/>
            <a:ext cx="273050" cy="215106"/>
          </a:xfrm>
          <a:prstGeom prst="rect">
            <a:avLst/>
          </a:prstGeom>
          <a:noFill/>
          <a:ln w="28575" cap="flat" cmpd="sng" algn="ctr">
            <a:solidFill>
              <a:srgbClr val="EAD8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349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70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4F10B9-C022-F477-46A3-8403D7E8D392}"/>
              </a:ext>
            </a:extLst>
          </p:cNvPr>
          <p:cNvSpPr/>
          <p:nvPr/>
        </p:nvSpPr>
        <p:spPr bwMode="auto">
          <a:xfrm>
            <a:off x="8155004" y="3926865"/>
            <a:ext cx="297656" cy="228600"/>
          </a:xfrm>
          <a:prstGeom prst="rect">
            <a:avLst/>
          </a:prstGeom>
          <a:noFill/>
          <a:ln w="28575" cap="flat" cmpd="sng" algn="ctr">
            <a:solidFill>
              <a:srgbClr val="85F98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349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70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D8DA89-1331-EE9A-527D-F13992BAF99E}"/>
              </a:ext>
            </a:extLst>
          </p:cNvPr>
          <p:cNvSpPr/>
          <p:nvPr/>
        </p:nvSpPr>
        <p:spPr bwMode="auto">
          <a:xfrm>
            <a:off x="7774005" y="5112727"/>
            <a:ext cx="265907" cy="220663"/>
          </a:xfrm>
          <a:prstGeom prst="rect">
            <a:avLst/>
          </a:prstGeom>
          <a:noFill/>
          <a:ln w="28575" cap="flat" cmpd="sng" algn="ctr">
            <a:solidFill>
              <a:srgbClr val="EAD8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349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70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915856-690E-5B76-030D-B09EB50AE339}"/>
              </a:ext>
            </a:extLst>
          </p:cNvPr>
          <p:cNvSpPr/>
          <p:nvPr/>
        </p:nvSpPr>
        <p:spPr bwMode="auto">
          <a:xfrm>
            <a:off x="8283592" y="5119076"/>
            <a:ext cx="289719" cy="221456"/>
          </a:xfrm>
          <a:prstGeom prst="rect">
            <a:avLst/>
          </a:prstGeom>
          <a:noFill/>
          <a:ln w="28575" cap="flat" cmpd="sng" algn="ctr">
            <a:solidFill>
              <a:srgbClr val="85F98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349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70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85690E-3EBF-3143-CDF1-7123BD069EC4}"/>
              </a:ext>
            </a:extLst>
          </p:cNvPr>
          <p:cNvSpPr/>
          <p:nvPr/>
        </p:nvSpPr>
        <p:spPr bwMode="auto">
          <a:xfrm>
            <a:off x="8077389" y="5762545"/>
            <a:ext cx="183357" cy="238125"/>
          </a:xfrm>
          <a:prstGeom prst="rect">
            <a:avLst/>
          </a:prstGeom>
          <a:noFill/>
          <a:ln w="28575" cap="flat" cmpd="sng" algn="ctr">
            <a:solidFill>
              <a:srgbClr val="1428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349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70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1D076F-2DEE-1A44-0564-E3A8F0A9AD75}"/>
                  </a:ext>
                </a:extLst>
              </p:cNvPr>
              <p:cNvSpPr txBox="1"/>
              <p:nvPr/>
            </p:nvSpPr>
            <p:spPr>
              <a:xfrm>
                <a:off x="1763706" y="2058899"/>
                <a:ext cx="5688632" cy="11755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	</m:t>
                    </m:r>
                  </m:oMath>
                </a14:m>
                <a:r>
                  <a:rPr lang="en-US" dirty="0"/>
                  <a:t>= 2(2+2+2) 	= 12</a:t>
                </a:r>
              </a:p>
              <a:p>
                <a:pPr defTabSz="9144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		</m:t>
                    </m:r>
                  </m:oMath>
                </a14:m>
                <a:r>
                  <a:rPr lang="en-US" dirty="0"/>
                  <a:t>	= 1+1+1 				= 3</a:t>
                </a:r>
              </a:p>
              <a:p>
                <a:pPr defTabSz="9144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	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				= 15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1D076F-2DEE-1A44-0564-E3A8F0A9A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706" y="2058899"/>
                <a:ext cx="5688632" cy="1175578"/>
              </a:xfrm>
              <a:prstGeom prst="rect">
                <a:avLst/>
              </a:prstGeom>
              <a:blipFill>
                <a:blip r:embed="rId9"/>
                <a:stretch>
                  <a:fillRect l="-1393" t="-3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DD76E3-3D0D-4F72-FE32-952B301975D8}"/>
                  </a:ext>
                </a:extLst>
              </p:cNvPr>
              <p:cNvSpPr txBox="1"/>
              <p:nvPr/>
            </p:nvSpPr>
            <p:spPr>
              <a:xfrm>
                <a:off x="7075304" y="2071038"/>
                <a:ext cx="2864230" cy="11417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	= 2(4+3+2+2+4) 	= 30</a:t>
                </a:r>
              </a:p>
              <a:p>
                <a:pPr defTabSz="9144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	</m:t>
                    </m:r>
                  </m:oMath>
                </a14:m>
                <a:r>
                  <a:rPr lang="en-US" dirty="0"/>
                  <a:t>		= 1+1+1 									= 3</a:t>
                </a:r>
              </a:p>
              <a:p>
                <a:pPr defTabSz="9144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		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								= 33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DD76E3-3D0D-4F72-FE32-952B30197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304" y="2071038"/>
                <a:ext cx="2864230" cy="1141787"/>
              </a:xfrm>
              <a:prstGeom prst="rect">
                <a:avLst/>
              </a:prstGeom>
              <a:blipFill>
                <a:blip r:embed="rId10"/>
                <a:stretch>
                  <a:fillRect l="-2979" t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4E7B6768-D1AE-1A9C-4415-B7B9417F31CE}"/>
              </a:ext>
            </a:extLst>
          </p:cNvPr>
          <p:cNvSpPr/>
          <p:nvPr/>
        </p:nvSpPr>
        <p:spPr bwMode="auto">
          <a:xfrm>
            <a:off x="7598485" y="2416175"/>
            <a:ext cx="597778" cy="203125"/>
          </a:xfrm>
          <a:prstGeom prst="rect">
            <a:avLst/>
          </a:prstGeom>
          <a:noFill/>
          <a:ln w="28575" cap="flat" cmpd="sng" algn="ctr">
            <a:solidFill>
              <a:srgbClr val="1428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349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70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DBC231-BF65-36CB-2DB0-59E1D8AC653C}"/>
              </a:ext>
            </a:extLst>
          </p:cNvPr>
          <p:cNvSpPr/>
          <p:nvPr/>
        </p:nvSpPr>
        <p:spPr bwMode="auto">
          <a:xfrm>
            <a:off x="7596028" y="2101851"/>
            <a:ext cx="1308261" cy="244087"/>
          </a:xfrm>
          <a:prstGeom prst="rect">
            <a:avLst/>
          </a:prstGeom>
          <a:noFill/>
          <a:ln w="28575" cap="flat" cmpd="sng" algn="ctr">
            <a:solidFill>
              <a:srgbClr val="85F98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349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70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C5F792-31EB-0E2C-2120-276339C39101}"/>
              </a:ext>
            </a:extLst>
          </p:cNvPr>
          <p:cNvSpPr/>
          <p:nvPr/>
        </p:nvSpPr>
        <p:spPr bwMode="auto">
          <a:xfrm>
            <a:off x="2199238" y="2120382"/>
            <a:ext cx="870987" cy="248169"/>
          </a:xfrm>
          <a:prstGeom prst="rect">
            <a:avLst/>
          </a:prstGeom>
          <a:noFill/>
          <a:ln w="28575" cap="flat" cmpd="sng" algn="ctr">
            <a:solidFill>
              <a:srgbClr val="EAD8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349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70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020D06-8931-3CC8-317D-B603BA193925}"/>
              </a:ext>
            </a:extLst>
          </p:cNvPr>
          <p:cNvSpPr/>
          <p:nvPr/>
        </p:nvSpPr>
        <p:spPr bwMode="auto">
          <a:xfrm>
            <a:off x="2197099" y="2432051"/>
            <a:ext cx="606426" cy="209551"/>
          </a:xfrm>
          <a:prstGeom prst="rect">
            <a:avLst/>
          </a:prstGeom>
          <a:noFill/>
          <a:ln w="28575" cap="flat" cmpd="sng" algn="ctr">
            <a:solidFill>
              <a:srgbClr val="1428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349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70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F0628D-22B2-34C1-4A9A-01F670FCDAD7}"/>
              </a:ext>
            </a:extLst>
          </p:cNvPr>
          <p:cNvSpPr txBox="1"/>
          <p:nvPr/>
        </p:nvSpPr>
        <p:spPr>
          <a:xfrm>
            <a:off x="1741987" y="5806563"/>
            <a:ext cx="378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Conductance: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844AAE-94FC-CEA0-DDF7-1AE7460FC506}"/>
              </a:ext>
            </a:extLst>
          </p:cNvPr>
          <p:cNvSpPr txBox="1"/>
          <p:nvPr/>
        </p:nvSpPr>
        <p:spPr>
          <a:xfrm>
            <a:off x="1777719" y="3974589"/>
            <a:ext cx="676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Mean internal weight: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21010A-84CE-9EFB-6352-A5CF4A5E5BEB}"/>
              </a:ext>
            </a:extLst>
          </p:cNvPr>
          <p:cNvSpPr txBox="1"/>
          <p:nvPr/>
        </p:nvSpPr>
        <p:spPr>
          <a:xfrm>
            <a:off x="1741986" y="4802327"/>
            <a:ext cx="378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Inverse internal weight: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B7CD78-6D8F-59AF-799C-5B911EA61838}"/>
              </a:ext>
            </a:extLst>
          </p:cNvPr>
          <p:cNvSpPr txBox="1"/>
          <p:nvPr/>
        </p:nvSpPr>
        <p:spPr>
          <a:xfrm>
            <a:off x="1756328" y="4354844"/>
            <a:ext cx="1433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(MAXIMIZE)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DA874-1603-2E48-219D-19997B3557DF}"/>
              </a:ext>
            </a:extLst>
          </p:cNvPr>
          <p:cNvSpPr txBox="1"/>
          <p:nvPr/>
        </p:nvSpPr>
        <p:spPr>
          <a:xfrm>
            <a:off x="1735699" y="5196744"/>
            <a:ext cx="1433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(MINIMIZE)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AC821F-AB01-E326-0300-3E02BBFD27A6}"/>
              </a:ext>
            </a:extLst>
          </p:cNvPr>
          <p:cNvSpPr txBox="1"/>
          <p:nvPr/>
        </p:nvSpPr>
        <p:spPr>
          <a:xfrm>
            <a:off x="1748399" y="6183669"/>
            <a:ext cx="1433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(MINIMIZE)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FD711A-AF6F-AB09-66C9-D75F2561CFC7}"/>
              </a:ext>
            </a:extLst>
          </p:cNvPr>
          <p:cNvSpPr txBox="1"/>
          <p:nvPr/>
        </p:nvSpPr>
        <p:spPr>
          <a:xfrm>
            <a:off x="3632838" y="1154161"/>
            <a:ext cx="1433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b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58C4EF-DE92-1557-E012-191E473DE75A}"/>
              </a:ext>
            </a:extLst>
          </p:cNvPr>
          <p:cNvSpPr txBox="1"/>
          <p:nvPr/>
        </p:nvSpPr>
        <p:spPr>
          <a:xfrm>
            <a:off x="5788224" y="1309237"/>
            <a:ext cx="1433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b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3735456-3EC5-A4B1-3D98-7924A7F2B74D}"/>
              </a:ext>
            </a:extLst>
          </p:cNvPr>
          <p:cNvSpPr/>
          <p:nvPr/>
        </p:nvSpPr>
        <p:spPr>
          <a:xfrm>
            <a:off x="4508500" y="1349750"/>
            <a:ext cx="1295400" cy="808647"/>
          </a:xfrm>
          <a:custGeom>
            <a:avLst/>
            <a:gdLst>
              <a:gd name="connsiteX0" fmla="*/ 0 w 1752600"/>
              <a:gd name="connsiteY0" fmla="*/ 9151 h 606051"/>
              <a:gd name="connsiteX1" fmla="*/ 685800 w 1752600"/>
              <a:gd name="connsiteY1" fmla="*/ 21851 h 606051"/>
              <a:gd name="connsiteX2" fmla="*/ 1371600 w 1752600"/>
              <a:gd name="connsiteY2" fmla="*/ 199651 h 606051"/>
              <a:gd name="connsiteX3" fmla="*/ 1752600 w 1752600"/>
              <a:gd name="connsiteY3" fmla="*/ 606051 h 60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606051">
                <a:moveTo>
                  <a:pt x="0" y="9151"/>
                </a:moveTo>
                <a:cubicBezTo>
                  <a:pt x="228600" y="-374"/>
                  <a:pt x="457200" y="-9899"/>
                  <a:pt x="685800" y="21851"/>
                </a:cubicBezTo>
                <a:cubicBezTo>
                  <a:pt x="914400" y="53601"/>
                  <a:pt x="1193800" y="102284"/>
                  <a:pt x="1371600" y="199651"/>
                </a:cubicBezTo>
                <a:cubicBezTo>
                  <a:pt x="1549400" y="297018"/>
                  <a:pt x="1651000" y="451534"/>
                  <a:pt x="1752600" y="60605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18E97AB-BFD7-1048-58C7-E426AFC66C72}"/>
              </a:ext>
            </a:extLst>
          </p:cNvPr>
          <p:cNvSpPr/>
          <p:nvPr/>
        </p:nvSpPr>
        <p:spPr>
          <a:xfrm>
            <a:off x="4191001" y="1689100"/>
            <a:ext cx="140665" cy="469900"/>
          </a:xfrm>
          <a:custGeom>
            <a:avLst/>
            <a:gdLst>
              <a:gd name="connsiteX0" fmla="*/ 0 w 140665"/>
              <a:gd name="connsiteY0" fmla="*/ 0 h 469900"/>
              <a:gd name="connsiteX1" fmla="*/ 139700 w 140665"/>
              <a:gd name="connsiteY1" fmla="*/ 215900 h 469900"/>
              <a:gd name="connsiteX2" fmla="*/ 50800 w 140665"/>
              <a:gd name="connsiteY2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65" h="469900">
                <a:moveTo>
                  <a:pt x="0" y="0"/>
                </a:moveTo>
                <a:cubicBezTo>
                  <a:pt x="65616" y="68791"/>
                  <a:pt x="131233" y="137583"/>
                  <a:pt x="139700" y="215900"/>
                </a:cubicBezTo>
                <a:cubicBezTo>
                  <a:pt x="148167" y="294217"/>
                  <a:pt x="99483" y="382058"/>
                  <a:pt x="50800" y="4699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203AF8E-6BCD-F8B0-C136-25AED6049006}"/>
              </a:ext>
            </a:extLst>
          </p:cNvPr>
          <p:cNvSpPr/>
          <p:nvPr/>
        </p:nvSpPr>
        <p:spPr>
          <a:xfrm>
            <a:off x="5067300" y="1634656"/>
            <a:ext cx="629130" cy="206844"/>
          </a:xfrm>
          <a:custGeom>
            <a:avLst/>
            <a:gdLst>
              <a:gd name="connsiteX0" fmla="*/ 736600 w 736600"/>
              <a:gd name="connsiteY0" fmla="*/ 0 h 482600"/>
              <a:gd name="connsiteX1" fmla="*/ 393700 w 736600"/>
              <a:gd name="connsiteY1" fmla="*/ 152400 h 482600"/>
              <a:gd name="connsiteX2" fmla="*/ 0 w 736600"/>
              <a:gd name="connsiteY2" fmla="*/ 4826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6600" h="482600">
                <a:moveTo>
                  <a:pt x="736600" y="0"/>
                </a:moveTo>
                <a:cubicBezTo>
                  <a:pt x="626533" y="35983"/>
                  <a:pt x="516467" y="71967"/>
                  <a:pt x="393700" y="152400"/>
                </a:cubicBezTo>
                <a:cubicBezTo>
                  <a:pt x="270933" y="232833"/>
                  <a:pt x="135466" y="357716"/>
                  <a:pt x="0" y="4826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BCF550-9CEC-FEBD-7FB4-510BFB1ECE3F}"/>
              </a:ext>
            </a:extLst>
          </p:cNvPr>
          <p:cNvSpPr txBox="1"/>
          <p:nvPr/>
        </p:nvSpPr>
        <p:spPr>
          <a:xfrm>
            <a:off x="2763852" y="1201265"/>
            <a:ext cx="1433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MAXIMIZE: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4801AE-7DD9-A0DF-6C55-44E62DE3B521}"/>
              </a:ext>
            </a:extLst>
          </p:cNvPr>
          <p:cNvSpPr txBox="1"/>
          <p:nvPr/>
        </p:nvSpPr>
        <p:spPr>
          <a:xfrm>
            <a:off x="5803901" y="1104399"/>
            <a:ext cx="1433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MINIMIZE: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104BDA-7C8C-75CF-167F-F3D00ED56444}"/>
              </a:ext>
            </a:extLst>
          </p:cNvPr>
          <p:cNvSpPr txBox="1"/>
          <p:nvPr/>
        </p:nvSpPr>
        <p:spPr>
          <a:xfrm>
            <a:off x="3386603" y="3447925"/>
            <a:ext cx="1433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 of all weights: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B08C15-36BC-BC16-18B4-5294F44DA53D}"/>
              </a:ext>
            </a:extLst>
          </p:cNvPr>
          <p:cNvSpPr txBox="1"/>
          <p:nvPr/>
        </p:nvSpPr>
        <p:spPr>
          <a:xfrm>
            <a:off x="2880928" y="165397"/>
            <a:ext cx="6430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Cost functions</a:t>
            </a:r>
          </a:p>
        </p:txBody>
      </p:sp>
    </p:spTree>
    <p:extLst>
      <p:ext uri="{BB962C8B-B14F-4D97-AF65-F5344CB8AC3E}">
        <p14:creationId xmlns:p14="http://schemas.microsoft.com/office/powerpoint/2010/main" val="1898509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255DA-44E6-47D5-A6AA-FDC8EE83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630" y="246645"/>
            <a:ext cx="7589745" cy="62876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485A08-B9CA-4185-81C9-DE3893E0EBC7}"/>
              </a:ext>
            </a:extLst>
          </p:cNvPr>
          <p:cNvSpPr/>
          <p:nvPr/>
        </p:nvSpPr>
        <p:spPr>
          <a:xfrm>
            <a:off x="5062205" y="3314701"/>
            <a:ext cx="5895975" cy="942975"/>
          </a:xfrm>
          <a:custGeom>
            <a:avLst/>
            <a:gdLst>
              <a:gd name="csX0" fmla="*/ 0 w 5895975"/>
              <a:gd name="csY0" fmla="*/ 0 h 942975"/>
              <a:gd name="csX1" fmla="*/ 412718 w 5895975"/>
              <a:gd name="csY1" fmla="*/ 0 h 942975"/>
              <a:gd name="csX2" fmla="*/ 1120235 w 5895975"/>
              <a:gd name="csY2" fmla="*/ 0 h 942975"/>
              <a:gd name="csX3" fmla="*/ 1768793 w 5895975"/>
              <a:gd name="csY3" fmla="*/ 0 h 942975"/>
              <a:gd name="csX4" fmla="*/ 2181511 w 5895975"/>
              <a:gd name="csY4" fmla="*/ 0 h 942975"/>
              <a:gd name="csX5" fmla="*/ 2712149 w 5895975"/>
              <a:gd name="csY5" fmla="*/ 0 h 942975"/>
              <a:gd name="csX6" fmla="*/ 3419666 w 5895975"/>
              <a:gd name="csY6" fmla="*/ 0 h 942975"/>
              <a:gd name="csX7" fmla="*/ 4009263 w 5895975"/>
              <a:gd name="csY7" fmla="*/ 0 h 942975"/>
              <a:gd name="csX8" fmla="*/ 4657820 w 5895975"/>
              <a:gd name="csY8" fmla="*/ 0 h 942975"/>
              <a:gd name="csX9" fmla="*/ 5188458 w 5895975"/>
              <a:gd name="csY9" fmla="*/ 0 h 942975"/>
              <a:gd name="csX10" fmla="*/ 5895975 w 5895975"/>
              <a:gd name="csY10" fmla="*/ 0 h 942975"/>
              <a:gd name="csX11" fmla="*/ 5895975 w 5895975"/>
              <a:gd name="csY11" fmla="*/ 490347 h 942975"/>
              <a:gd name="csX12" fmla="*/ 5895975 w 5895975"/>
              <a:gd name="csY12" fmla="*/ 942975 h 942975"/>
              <a:gd name="csX13" fmla="*/ 5483257 w 5895975"/>
              <a:gd name="csY13" fmla="*/ 942975 h 942975"/>
              <a:gd name="csX14" fmla="*/ 5070539 w 5895975"/>
              <a:gd name="csY14" fmla="*/ 942975 h 942975"/>
              <a:gd name="csX15" fmla="*/ 4421981 w 5895975"/>
              <a:gd name="csY15" fmla="*/ 942975 h 942975"/>
              <a:gd name="csX16" fmla="*/ 4009263 w 5895975"/>
              <a:gd name="csY16" fmla="*/ 942975 h 942975"/>
              <a:gd name="csX17" fmla="*/ 3419665 w 5895975"/>
              <a:gd name="csY17" fmla="*/ 942975 h 942975"/>
              <a:gd name="csX18" fmla="*/ 2947988 w 5895975"/>
              <a:gd name="csY18" fmla="*/ 942975 h 942975"/>
              <a:gd name="csX19" fmla="*/ 2358390 w 5895975"/>
              <a:gd name="csY19" fmla="*/ 942975 h 942975"/>
              <a:gd name="csX20" fmla="*/ 1768793 w 5895975"/>
              <a:gd name="csY20" fmla="*/ 942975 h 942975"/>
              <a:gd name="csX21" fmla="*/ 1179195 w 5895975"/>
              <a:gd name="csY21" fmla="*/ 942975 h 942975"/>
              <a:gd name="csX22" fmla="*/ 589598 w 5895975"/>
              <a:gd name="csY22" fmla="*/ 942975 h 942975"/>
              <a:gd name="csX23" fmla="*/ 0 w 5895975"/>
              <a:gd name="csY23" fmla="*/ 942975 h 942975"/>
              <a:gd name="csX24" fmla="*/ 0 w 5895975"/>
              <a:gd name="csY24" fmla="*/ 462058 h 942975"/>
              <a:gd name="csX25" fmla="*/ 0 w 5895975"/>
              <a:gd name="csY25" fmla="*/ 0 h 9429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5895975" h="942975" fill="none" extrusionOk="0">
                <a:moveTo>
                  <a:pt x="0" y="0"/>
                </a:moveTo>
                <a:cubicBezTo>
                  <a:pt x="181676" y="-30611"/>
                  <a:pt x="306933" y="21417"/>
                  <a:pt x="412718" y="0"/>
                </a:cubicBezTo>
                <a:cubicBezTo>
                  <a:pt x="518503" y="-21417"/>
                  <a:pt x="794366" y="41371"/>
                  <a:pt x="1120235" y="0"/>
                </a:cubicBezTo>
                <a:cubicBezTo>
                  <a:pt x="1446104" y="-41371"/>
                  <a:pt x="1616430" y="268"/>
                  <a:pt x="1768793" y="0"/>
                </a:cubicBezTo>
                <a:cubicBezTo>
                  <a:pt x="1921156" y="-268"/>
                  <a:pt x="1990048" y="42201"/>
                  <a:pt x="2181511" y="0"/>
                </a:cubicBezTo>
                <a:cubicBezTo>
                  <a:pt x="2372974" y="-42201"/>
                  <a:pt x="2513228" y="23096"/>
                  <a:pt x="2712149" y="0"/>
                </a:cubicBezTo>
                <a:cubicBezTo>
                  <a:pt x="2911070" y="-23096"/>
                  <a:pt x="3090226" y="39951"/>
                  <a:pt x="3419666" y="0"/>
                </a:cubicBezTo>
                <a:cubicBezTo>
                  <a:pt x="3749106" y="-39951"/>
                  <a:pt x="3745592" y="15454"/>
                  <a:pt x="4009263" y="0"/>
                </a:cubicBezTo>
                <a:cubicBezTo>
                  <a:pt x="4272934" y="-15454"/>
                  <a:pt x="4338774" y="22015"/>
                  <a:pt x="4657820" y="0"/>
                </a:cubicBezTo>
                <a:cubicBezTo>
                  <a:pt x="4976866" y="-22015"/>
                  <a:pt x="5065982" y="28229"/>
                  <a:pt x="5188458" y="0"/>
                </a:cubicBezTo>
                <a:cubicBezTo>
                  <a:pt x="5310934" y="-28229"/>
                  <a:pt x="5614753" y="3818"/>
                  <a:pt x="5895975" y="0"/>
                </a:cubicBezTo>
                <a:cubicBezTo>
                  <a:pt x="5898760" y="221223"/>
                  <a:pt x="5870973" y="266739"/>
                  <a:pt x="5895975" y="490347"/>
                </a:cubicBezTo>
                <a:cubicBezTo>
                  <a:pt x="5920977" y="713955"/>
                  <a:pt x="5868493" y="768530"/>
                  <a:pt x="5895975" y="942975"/>
                </a:cubicBezTo>
                <a:cubicBezTo>
                  <a:pt x="5808526" y="980210"/>
                  <a:pt x="5689522" y="900855"/>
                  <a:pt x="5483257" y="942975"/>
                </a:cubicBezTo>
                <a:cubicBezTo>
                  <a:pt x="5276992" y="985095"/>
                  <a:pt x="5207528" y="901040"/>
                  <a:pt x="5070539" y="942975"/>
                </a:cubicBezTo>
                <a:cubicBezTo>
                  <a:pt x="4933550" y="984910"/>
                  <a:pt x="4578293" y="889705"/>
                  <a:pt x="4421981" y="942975"/>
                </a:cubicBezTo>
                <a:cubicBezTo>
                  <a:pt x="4265669" y="996245"/>
                  <a:pt x="4118797" y="919865"/>
                  <a:pt x="4009263" y="942975"/>
                </a:cubicBezTo>
                <a:cubicBezTo>
                  <a:pt x="3899729" y="966085"/>
                  <a:pt x="3625563" y="936271"/>
                  <a:pt x="3419665" y="942975"/>
                </a:cubicBezTo>
                <a:cubicBezTo>
                  <a:pt x="3213767" y="949679"/>
                  <a:pt x="3063959" y="931292"/>
                  <a:pt x="2947988" y="942975"/>
                </a:cubicBezTo>
                <a:cubicBezTo>
                  <a:pt x="2832017" y="954658"/>
                  <a:pt x="2596304" y="909169"/>
                  <a:pt x="2358390" y="942975"/>
                </a:cubicBezTo>
                <a:cubicBezTo>
                  <a:pt x="2120476" y="976781"/>
                  <a:pt x="2010017" y="912895"/>
                  <a:pt x="1768793" y="942975"/>
                </a:cubicBezTo>
                <a:cubicBezTo>
                  <a:pt x="1527569" y="973055"/>
                  <a:pt x="1431505" y="900481"/>
                  <a:pt x="1179195" y="942975"/>
                </a:cubicBezTo>
                <a:cubicBezTo>
                  <a:pt x="926885" y="985469"/>
                  <a:pt x="806598" y="897094"/>
                  <a:pt x="589598" y="942975"/>
                </a:cubicBezTo>
                <a:cubicBezTo>
                  <a:pt x="372598" y="988856"/>
                  <a:pt x="198219" y="879105"/>
                  <a:pt x="0" y="942975"/>
                </a:cubicBezTo>
                <a:cubicBezTo>
                  <a:pt x="-30637" y="727591"/>
                  <a:pt x="40631" y="619677"/>
                  <a:pt x="0" y="462058"/>
                </a:cubicBezTo>
                <a:cubicBezTo>
                  <a:pt x="-40631" y="304439"/>
                  <a:pt x="35138" y="169838"/>
                  <a:pt x="0" y="0"/>
                </a:cubicBezTo>
                <a:close/>
              </a:path>
              <a:path w="5895975" h="942975" stroke="0" extrusionOk="0">
                <a:moveTo>
                  <a:pt x="0" y="0"/>
                </a:moveTo>
                <a:cubicBezTo>
                  <a:pt x="263934" y="-18919"/>
                  <a:pt x="420585" y="35498"/>
                  <a:pt x="530638" y="0"/>
                </a:cubicBezTo>
                <a:cubicBezTo>
                  <a:pt x="640691" y="-35498"/>
                  <a:pt x="822784" y="18559"/>
                  <a:pt x="943356" y="0"/>
                </a:cubicBezTo>
                <a:cubicBezTo>
                  <a:pt x="1063928" y="-18559"/>
                  <a:pt x="1433777" y="67450"/>
                  <a:pt x="1650873" y="0"/>
                </a:cubicBezTo>
                <a:cubicBezTo>
                  <a:pt x="1867969" y="-67450"/>
                  <a:pt x="2002130" y="55827"/>
                  <a:pt x="2181511" y="0"/>
                </a:cubicBezTo>
                <a:cubicBezTo>
                  <a:pt x="2360892" y="-55827"/>
                  <a:pt x="2605104" y="62242"/>
                  <a:pt x="2712149" y="0"/>
                </a:cubicBezTo>
                <a:cubicBezTo>
                  <a:pt x="2819194" y="-62242"/>
                  <a:pt x="3135348" y="47950"/>
                  <a:pt x="3419666" y="0"/>
                </a:cubicBezTo>
                <a:cubicBezTo>
                  <a:pt x="3703984" y="-47950"/>
                  <a:pt x="3661950" y="45247"/>
                  <a:pt x="3891344" y="0"/>
                </a:cubicBezTo>
                <a:cubicBezTo>
                  <a:pt x="4120738" y="-45247"/>
                  <a:pt x="4364968" y="6235"/>
                  <a:pt x="4598861" y="0"/>
                </a:cubicBezTo>
                <a:cubicBezTo>
                  <a:pt x="4832754" y="-6235"/>
                  <a:pt x="5147113" y="23131"/>
                  <a:pt x="5306378" y="0"/>
                </a:cubicBezTo>
                <a:cubicBezTo>
                  <a:pt x="5465643" y="-23131"/>
                  <a:pt x="5701579" y="17628"/>
                  <a:pt x="5895975" y="0"/>
                </a:cubicBezTo>
                <a:cubicBezTo>
                  <a:pt x="5931629" y="157932"/>
                  <a:pt x="5889521" y="343925"/>
                  <a:pt x="5895975" y="490347"/>
                </a:cubicBezTo>
                <a:cubicBezTo>
                  <a:pt x="5902429" y="636769"/>
                  <a:pt x="5868352" y="828752"/>
                  <a:pt x="5895975" y="942975"/>
                </a:cubicBezTo>
                <a:cubicBezTo>
                  <a:pt x="5764440" y="958958"/>
                  <a:pt x="5628991" y="937799"/>
                  <a:pt x="5483257" y="942975"/>
                </a:cubicBezTo>
                <a:cubicBezTo>
                  <a:pt x="5337523" y="948151"/>
                  <a:pt x="5078063" y="869983"/>
                  <a:pt x="4775740" y="942975"/>
                </a:cubicBezTo>
                <a:cubicBezTo>
                  <a:pt x="4473417" y="1015967"/>
                  <a:pt x="4436506" y="894810"/>
                  <a:pt x="4304062" y="942975"/>
                </a:cubicBezTo>
                <a:cubicBezTo>
                  <a:pt x="4171618" y="991140"/>
                  <a:pt x="3945961" y="914064"/>
                  <a:pt x="3714464" y="942975"/>
                </a:cubicBezTo>
                <a:cubicBezTo>
                  <a:pt x="3482967" y="971886"/>
                  <a:pt x="3190568" y="921426"/>
                  <a:pt x="3006947" y="942975"/>
                </a:cubicBezTo>
                <a:cubicBezTo>
                  <a:pt x="2823326" y="964524"/>
                  <a:pt x="2640445" y="925210"/>
                  <a:pt x="2417350" y="942975"/>
                </a:cubicBezTo>
                <a:cubicBezTo>
                  <a:pt x="2194255" y="960740"/>
                  <a:pt x="2185523" y="898620"/>
                  <a:pt x="2004632" y="942975"/>
                </a:cubicBezTo>
                <a:cubicBezTo>
                  <a:pt x="1823741" y="987330"/>
                  <a:pt x="1761123" y="934241"/>
                  <a:pt x="1532954" y="942975"/>
                </a:cubicBezTo>
                <a:cubicBezTo>
                  <a:pt x="1304785" y="951709"/>
                  <a:pt x="1077583" y="923024"/>
                  <a:pt x="825437" y="942975"/>
                </a:cubicBezTo>
                <a:cubicBezTo>
                  <a:pt x="573291" y="962926"/>
                  <a:pt x="331974" y="899169"/>
                  <a:pt x="0" y="942975"/>
                </a:cubicBezTo>
                <a:cubicBezTo>
                  <a:pt x="-18579" y="722463"/>
                  <a:pt x="45069" y="610361"/>
                  <a:pt x="0" y="490347"/>
                </a:cubicBezTo>
                <a:cubicBezTo>
                  <a:pt x="-45069" y="370333"/>
                  <a:pt x="20337" y="202090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A1A6E-EFC6-40FE-BC49-3EEE12B94AB4}"/>
              </a:ext>
            </a:extLst>
          </p:cNvPr>
          <p:cNvSpPr/>
          <p:nvPr/>
        </p:nvSpPr>
        <p:spPr>
          <a:xfrm>
            <a:off x="5062205" y="4257675"/>
            <a:ext cx="5895975" cy="1162050"/>
          </a:xfrm>
          <a:custGeom>
            <a:avLst/>
            <a:gdLst>
              <a:gd name="csX0" fmla="*/ 0 w 5895975"/>
              <a:gd name="csY0" fmla="*/ 0 h 1162050"/>
              <a:gd name="csX1" fmla="*/ 412718 w 5895975"/>
              <a:gd name="csY1" fmla="*/ 0 h 1162050"/>
              <a:gd name="csX2" fmla="*/ 1120235 w 5895975"/>
              <a:gd name="csY2" fmla="*/ 0 h 1162050"/>
              <a:gd name="csX3" fmla="*/ 1768793 w 5895975"/>
              <a:gd name="csY3" fmla="*/ 0 h 1162050"/>
              <a:gd name="csX4" fmla="*/ 2181511 w 5895975"/>
              <a:gd name="csY4" fmla="*/ 0 h 1162050"/>
              <a:gd name="csX5" fmla="*/ 2712149 w 5895975"/>
              <a:gd name="csY5" fmla="*/ 0 h 1162050"/>
              <a:gd name="csX6" fmla="*/ 3419666 w 5895975"/>
              <a:gd name="csY6" fmla="*/ 0 h 1162050"/>
              <a:gd name="csX7" fmla="*/ 4009263 w 5895975"/>
              <a:gd name="csY7" fmla="*/ 0 h 1162050"/>
              <a:gd name="csX8" fmla="*/ 4657820 w 5895975"/>
              <a:gd name="csY8" fmla="*/ 0 h 1162050"/>
              <a:gd name="csX9" fmla="*/ 5188458 w 5895975"/>
              <a:gd name="csY9" fmla="*/ 0 h 1162050"/>
              <a:gd name="csX10" fmla="*/ 5895975 w 5895975"/>
              <a:gd name="csY10" fmla="*/ 0 h 1162050"/>
              <a:gd name="csX11" fmla="*/ 5895975 w 5895975"/>
              <a:gd name="csY11" fmla="*/ 604266 h 1162050"/>
              <a:gd name="csX12" fmla="*/ 5895975 w 5895975"/>
              <a:gd name="csY12" fmla="*/ 1162050 h 1162050"/>
              <a:gd name="csX13" fmla="*/ 5483257 w 5895975"/>
              <a:gd name="csY13" fmla="*/ 1162050 h 1162050"/>
              <a:gd name="csX14" fmla="*/ 5070539 w 5895975"/>
              <a:gd name="csY14" fmla="*/ 1162050 h 1162050"/>
              <a:gd name="csX15" fmla="*/ 4421981 w 5895975"/>
              <a:gd name="csY15" fmla="*/ 1162050 h 1162050"/>
              <a:gd name="csX16" fmla="*/ 4009263 w 5895975"/>
              <a:gd name="csY16" fmla="*/ 1162050 h 1162050"/>
              <a:gd name="csX17" fmla="*/ 3419665 w 5895975"/>
              <a:gd name="csY17" fmla="*/ 1162050 h 1162050"/>
              <a:gd name="csX18" fmla="*/ 2947988 w 5895975"/>
              <a:gd name="csY18" fmla="*/ 1162050 h 1162050"/>
              <a:gd name="csX19" fmla="*/ 2358390 w 5895975"/>
              <a:gd name="csY19" fmla="*/ 1162050 h 1162050"/>
              <a:gd name="csX20" fmla="*/ 1768793 w 5895975"/>
              <a:gd name="csY20" fmla="*/ 1162050 h 1162050"/>
              <a:gd name="csX21" fmla="*/ 1179195 w 5895975"/>
              <a:gd name="csY21" fmla="*/ 1162050 h 1162050"/>
              <a:gd name="csX22" fmla="*/ 589598 w 5895975"/>
              <a:gd name="csY22" fmla="*/ 1162050 h 1162050"/>
              <a:gd name="csX23" fmla="*/ 0 w 5895975"/>
              <a:gd name="csY23" fmla="*/ 1162050 h 1162050"/>
              <a:gd name="csX24" fmla="*/ 0 w 5895975"/>
              <a:gd name="csY24" fmla="*/ 569405 h 1162050"/>
              <a:gd name="csX25" fmla="*/ 0 w 5895975"/>
              <a:gd name="csY25" fmla="*/ 0 h 11620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5895975" h="1162050" fill="none" extrusionOk="0">
                <a:moveTo>
                  <a:pt x="0" y="0"/>
                </a:moveTo>
                <a:cubicBezTo>
                  <a:pt x="181676" y="-30611"/>
                  <a:pt x="306933" y="21417"/>
                  <a:pt x="412718" y="0"/>
                </a:cubicBezTo>
                <a:cubicBezTo>
                  <a:pt x="518503" y="-21417"/>
                  <a:pt x="794366" y="41371"/>
                  <a:pt x="1120235" y="0"/>
                </a:cubicBezTo>
                <a:cubicBezTo>
                  <a:pt x="1446104" y="-41371"/>
                  <a:pt x="1616430" y="268"/>
                  <a:pt x="1768793" y="0"/>
                </a:cubicBezTo>
                <a:cubicBezTo>
                  <a:pt x="1921156" y="-268"/>
                  <a:pt x="1990048" y="42201"/>
                  <a:pt x="2181511" y="0"/>
                </a:cubicBezTo>
                <a:cubicBezTo>
                  <a:pt x="2372974" y="-42201"/>
                  <a:pt x="2513228" y="23096"/>
                  <a:pt x="2712149" y="0"/>
                </a:cubicBezTo>
                <a:cubicBezTo>
                  <a:pt x="2911070" y="-23096"/>
                  <a:pt x="3090226" y="39951"/>
                  <a:pt x="3419666" y="0"/>
                </a:cubicBezTo>
                <a:cubicBezTo>
                  <a:pt x="3749106" y="-39951"/>
                  <a:pt x="3745592" y="15454"/>
                  <a:pt x="4009263" y="0"/>
                </a:cubicBezTo>
                <a:cubicBezTo>
                  <a:pt x="4272934" y="-15454"/>
                  <a:pt x="4338774" y="22015"/>
                  <a:pt x="4657820" y="0"/>
                </a:cubicBezTo>
                <a:cubicBezTo>
                  <a:pt x="4976866" y="-22015"/>
                  <a:pt x="5065982" y="28229"/>
                  <a:pt x="5188458" y="0"/>
                </a:cubicBezTo>
                <a:cubicBezTo>
                  <a:pt x="5310934" y="-28229"/>
                  <a:pt x="5614753" y="3818"/>
                  <a:pt x="5895975" y="0"/>
                </a:cubicBezTo>
                <a:cubicBezTo>
                  <a:pt x="5902921" y="186492"/>
                  <a:pt x="5866218" y="313618"/>
                  <a:pt x="5895975" y="604266"/>
                </a:cubicBezTo>
                <a:cubicBezTo>
                  <a:pt x="5925732" y="894914"/>
                  <a:pt x="5832831" y="950313"/>
                  <a:pt x="5895975" y="1162050"/>
                </a:cubicBezTo>
                <a:cubicBezTo>
                  <a:pt x="5808526" y="1199285"/>
                  <a:pt x="5689522" y="1119930"/>
                  <a:pt x="5483257" y="1162050"/>
                </a:cubicBezTo>
                <a:cubicBezTo>
                  <a:pt x="5276992" y="1204170"/>
                  <a:pt x="5207528" y="1120115"/>
                  <a:pt x="5070539" y="1162050"/>
                </a:cubicBezTo>
                <a:cubicBezTo>
                  <a:pt x="4933550" y="1203985"/>
                  <a:pt x="4578293" y="1108780"/>
                  <a:pt x="4421981" y="1162050"/>
                </a:cubicBezTo>
                <a:cubicBezTo>
                  <a:pt x="4265669" y="1215320"/>
                  <a:pt x="4118797" y="1138940"/>
                  <a:pt x="4009263" y="1162050"/>
                </a:cubicBezTo>
                <a:cubicBezTo>
                  <a:pt x="3899729" y="1185160"/>
                  <a:pt x="3625563" y="1155346"/>
                  <a:pt x="3419665" y="1162050"/>
                </a:cubicBezTo>
                <a:cubicBezTo>
                  <a:pt x="3213767" y="1168754"/>
                  <a:pt x="3063959" y="1150367"/>
                  <a:pt x="2947988" y="1162050"/>
                </a:cubicBezTo>
                <a:cubicBezTo>
                  <a:pt x="2832017" y="1173733"/>
                  <a:pt x="2596304" y="1128244"/>
                  <a:pt x="2358390" y="1162050"/>
                </a:cubicBezTo>
                <a:cubicBezTo>
                  <a:pt x="2120476" y="1195856"/>
                  <a:pt x="2010017" y="1131970"/>
                  <a:pt x="1768793" y="1162050"/>
                </a:cubicBezTo>
                <a:cubicBezTo>
                  <a:pt x="1527569" y="1192130"/>
                  <a:pt x="1431505" y="1119556"/>
                  <a:pt x="1179195" y="1162050"/>
                </a:cubicBezTo>
                <a:cubicBezTo>
                  <a:pt x="926885" y="1204544"/>
                  <a:pt x="806598" y="1116169"/>
                  <a:pt x="589598" y="1162050"/>
                </a:cubicBezTo>
                <a:cubicBezTo>
                  <a:pt x="372598" y="1207931"/>
                  <a:pt x="198219" y="1098180"/>
                  <a:pt x="0" y="1162050"/>
                </a:cubicBezTo>
                <a:cubicBezTo>
                  <a:pt x="-14144" y="947983"/>
                  <a:pt x="3614" y="737285"/>
                  <a:pt x="0" y="569405"/>
                </a:cubicBezTo>
                <a:cubicBezTo>
                  <a:pt x="-3614" y="401525"/>
                  <a:pt x="763" y="256882"/>
                  <a:pt x="0" y="0"/>
                </a:cubicBezTo>
                <a:close/>
              </a:path>
              <a:path w="5895975" h="1162050" stroke="0" extrusionOk="0">
                <a:moveTo>
                  <a:pt x="0" y="0"/>
                </a:moveTo>
                <a:cubicBezTo>
                  <a:pt x="263934" y="-18919"/>
                  <a:pt x="420585" y="35498"/>
                  <a:pt x="530638" y="0"/>
                </a:cubicBezTo>
                <a:cubicBezTo>
                  <a:pt x="640691" y="-35498"/>
                  <a:pt x="822784" y="18559"/>
                  <a:pt x="943356" y="0"/>
                </a:cubicBezTo>
                <a:cubicBezTo>
                  <a:pt x="1063928" y="-18559"/>
                  <a:pt x="1433777" y="67450"/>
                  <a:pt x="1650873" y="0"/>
                </a:cubicBezTo>
                <a:cubicBezTo>
                  <a:pt x="1867969" y="-67450"/>
                  <a:pt x="2002130" y="55827"/>
                  <a:pt x="2181511" y="0"/>
                </a:cubicBezTo>
                <a:cubicBezTo>
                  <a:pt x="2360892" y="-55827"/>
                  <a:pt x="2605104" y="62242"/>
                  <a:pt x="2712149" y="0"/>
                </a:cubicBezTo>
                <a:cubicBezTo>
                  <a:pt x="2819194" y="-62242"/>
                  <a:pt x="3135348" y="47950"/>
                  <a:pt x="3419666" y="0"/>
                </a:cubicBezTo>
                <a:cubicBezTo>
                  <a:pt x="3703984" y="-47950"/>
                  <a:pt x="3661950" y="45247"/>
                  <a:pt x="3891344" y="0"/>
                </a:cubicBezTo>
                <a:cubicBezTo>
                  <a:pt x="4120738" y="-45247"/>
                  <a:pt x="4364968" y="6235"/>
                  <a:pt x="4598861" y="0"/>
                </a:cubicBezTo>
                <a:cubicBezTo>
                  <a:pt x="4832754" y="-6235"/>
                  <a:pt x="5147113" y="23131"/>
                  <a:pt x="5306378" y="0"/>
                </a:cubicBezTo>
                <a:cubicBezTo>
                  <a:pt x="5465643" y="-23131"/>
                  <a:pt x="5701579" y="17628"/>
                  <a:pt x="5895975" y="0"/>
                </a:cubicBezTo>
                <a:cubicBezTo>
                  <a:pt x="5914986" y="283563"/>
                  <a:pt x="5828896" y="373473"/>
                  <a:pt x="5895975" y="604266"/>
                </a:cubicBezTo>
                <a:cubicBezTo>
                  <a:pt x="5963054" y="835059"/>
                  <a:pt x="5831593" y="911083"/>
                  <a:pt x="5895975" y="1162050"/>
                </a:cubicBezTo>
                <a:cubicBezTo>
                  <a:pt x="5764440" y="1178033"/>
                  <a:pt x="5628991" y="1156874"/>
                  <a:pt x="5483257" y="1162050"/>
                </a:cubicBezTo>
                <a:cubicBezTo>
                  <a:pt x="5337523" y="1167226"/>
                  <a:pt x="5078063" y="1089058"/>
                  <a:pt x="4775740" y="1162050"/>
                </a:cubicBezTo>
                <a:cubicBezTo>
                  <a:pt x="4473417" y="1235042"/>
                  <a:pt x="4436506" y="1113885"/>
                  <a:pt x="4304062" y="1162050"/>
                </a:cubicBezTo>
                <a:cubicBezTo>
                  <a:pt x="4171618" y="1210215"/>
                  <a:pt x="3945961" y="1133139"/>
                  <a:pt x="3714464" y="1162050"/>
                </a:cubicBezTo>
                <a:cubicBezTo>
                  <a:pt x="3482967" y="1190961"/>
                  <a:pt x="3190568" y="1140501"/>
                  <a:pt x="3006947" y="1162050"/>
                </a:cubicBezTo>
                <a:cubicBezTo>
                  <a:pt x="2823326" y="1183599"/>
                  <a:pt x="2640445" y="1144285"/>
                  <a:pt x="2417350" y="1162050"/>
                </a:cubicBezTo>
                <a:cubicBezTo>
                  <a:pt x="2194255" y="1179815"/>
                  <a:pt x="2185523" y="1117695"/>
                  <a:pt x="2004632" y="1162050"/>
                </a:cubicBezTo>
                <a:cubicBezTo>
                  <a:pt x="1823741" y="1206405"/>
                  <a:pt x="1761123" y="1153316"/>
                  <a:pt x="1532954" y="1162050"/>
                </a:cubicBezTo>
                <a:cubicBezTo>
                  <a:pt x="1304785" y="1170784"/>
                  <a:pt x="1077583" y="1142099"/>
                  <a:pt x="825437" y="1162050"/>
                </a:cubicBezTo>
                <a:cubicBezTo>
                  <a:pt x="573291" y="1182001"/>
                  <a:pt x="331974" y="1118244"/>
                  <a:pt x="0" y="1162050"/>
                </a:cubicBezTo>
                <a:cubicBezTo>
                  <a:pt x="-51498" y="986737"/>
                  <a:pt x="36291" y="755214"/>
                  <a:pt x="0" y="604266"/>
                </a:cubicBezTo>
                <a:cubicBezTo>
                  <a:pt x="-36291" y="453318"/>
                  <a:pt x="4883" y="185729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C68D2E85-38E2-4319-A035-8CFB10B0D760}"/>
              </a:ext>
            </a:extLst>
          </p:cNvPr>
          <p:cNvSpPr/>
          <p:nvPr/>
        </p:nvSpPr>
        <p:spPr>
          <a:xfrm>
            <a:off x="4043030" y="1790701"/>
            <a:ext cx="333375" cy="4314825"/>
          </a:xfrm>
          <a:prstGeom prst="leftBrace">
            <a:avLst>
              <a:gd name="adj1" fmla="val 8333"/>
              <a:gd name="adj2" fmla="val 5066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5A2B1A31-D06E-4EC8-AD6A-44894212688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454035" y="3805238"/>
            <a:ext cx="247342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2400" b="1" dirty="0"/>
              <a:t>K-means iterations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EF732797-2CC5-458E-AD27-2BDCABA96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7571" y="2872666"/>
            <a:ext cx="2675210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Calculate weight </a:t>
            </a:r>
            <a:r>
              <a:rPr lang="en-US" sz="2400" b="1" i="1" dirty="0">
                <a:solidFill>
                  <a:srgbClr val="0000FF"/>
                </a:solidFill>
              </a:rPr>
              <a:t>W</a:t>
            </a:r>
            <a:r>
              <a:rPr lang="en-US" sz="2400" b="1" baseline="-25000" dirty="0">
                <a:solidFill>
                  <a:srgbClr val="0000FF"/>
                </a:solidFill>
              </a:rPr>
              <a:t>xi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7217B2E7-79FB-4A88-8D8E-600484E16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92" y="4036658"/>
            <a:ext cx="3727422" cy="442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36000" rIns="36000" bIns="3600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Find best partition for node </a:t>
            </a:r>
            <a:r>
              <a:rPr lang="en-US" sz="2400" b="1" i="1" dirty="0">
                <a:solidFill>
                  <a:srgbClr val="0000FF"/>
                </a:solidFill>
              </a:rPr>
              <a:t>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11136-A568-855F-C8B6-39957CDB72AC}"/>
              </a:ext>
            </a:extLst>
          </p:cNvPr>
          <p:cNvSpPr txBox="1"/>
          <p:nvPr/>
        </p:nvSpPr>
        <p:spPr>
          <a:xfrm>
            <a:off x="242111" y="165397"/>
            <a:ext cx="337784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K-algorithm: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K-means for graphs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F1BBCA-1793-58BA-F827-AC4A8604EF75}"/>
              </a:ext>
            </a:extLst>
          </p:cNvPr>
          <p:cNvSpPr txBox="1"/>
          <p:nvPr/>
        </p:nvSpPr>
        <p:spPr>
          <a:xfrm>
            <a:off x="167459" y="1542565"/>
            <a:ext cx="387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hangingPunct="0"/>
            <a:r>
              <a:rPr lang="en-US" b="1" dirty="0">
                <a:solidFill>
                  <a:srgbClr val="0000FF"/>
                </a:solidFill>
              </a:rPr>
              <a:t>Sieranoja and Fränti</a:t>
            </a:r>
          </a:p>
          <a:p>
            <a:pPr lvl="0" hangingPunct="0"/>
            <a:r>
              <a:rPr lang="en-US" dirty="0">
                <a:solidFill>
                  <a:srgbClr val="0000FF"/>
                </a:solidFill>
              </a:rPr>
              <a:t>Adapting k-means for graph clustering</a:t>
            </a:r>
          </a:p>
          <a:p>
            <a:pPr lvl="0" hangingPunct="0"/>
            <a:r>
              <a:rPr lang="en-US" i="1" dirty="0">
                <a:solidFill>
                  <a:srgbClr val="0000FF"/>
                </a:solidFill>
              </a:rPr>
              <a:t>Knowledge and Information Systems</a:t>
            </a:r>
          </a:p>
          <a:p>
            <a:pPr lvl="0" hangingPunct="0"/>
            <a:r>
              <a:rPr lang="en-US" dirty="0">
                <a:solidFill>
                  <a:srgbClr val="0000FF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267150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471938" y="3383337"/>
            <a:ext cx="736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CND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707968" y="3391284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IIW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759764" y="3392862"/>
            <a:ext cx="798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MIW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13847" y="4179041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=4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13847" y="3269925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=3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13847" y="2365345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=2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r="67088" b="70745"/>
          <a:stretch/>
        </p:blipFill>
        <p:spPr>
          <a:xfrm>
            <a:off x="2748724" y="2150228"/>
            <a:ext cx="2114861" cy="263963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3" r="33158" b="70293"/>
          <a:stretch/>
        </p:blipFill>
        <p:spPr>
          <a:xfrm>
            <a:off x="4955655" y="2130597"/>
            <a:ext cx="2190750" cy="267889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l="66726" b="70178"/>
          <a:stretch/>
        </p:blipFill>
        <p:spPr>
          <a:xfrm>
            <a:off x="7243450" y="2124654"/>
            <a:ext cx="2138076" cy="2690787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3012219" y="1875226"/>
            <a:ext cx="601432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297701" y="1690450"/>
            <a:ext cx="157908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Dataset: G3A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30087" y="1382192"/>
            <a:ext cx="643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CND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775299" y="1382192"/>
            <a:ext cx="540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IIW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032886" y="1382192"/>
            <a:ext cx="696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MIW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198146" y="1046154"/>
            <a:ext cx="1878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Cost function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075747" y="5395403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=5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0" r="67000"/>
          <a:stretch/>
        </p:blipFill>
        <p:spPr>
          <a:xfrm>
            <a:off x="2707670" y="5013322"/>
            <a:ext cx="2120766" cy="11479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0" t="87270" r="33437"/>
          <a:stretch/>
        </p:blipFill>
        <p:spPr>
          <a:xfrm>
            <a:off x="4955655" y="5013322"/>
            <a:ext cx="2114550" cy="11479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9" t="87270"/>
          <a:stretch/>
        </p:blipFill>
        <p:spPr>
          <a:xfrm>
            <a:off x="7209463" y="5013322"/>
            <a:ext cx="2129850" cy="1147989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2974119" y="4885873"/>
            <a:ext cx="601432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259601" y="4685818"/>
            <a:ext cx="153420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Dataset: UNI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953FC6-BEFE-4DDB-9670-B1623ACFB5AF}"/>
              </a:ext>
            </a:extLst>
          </p:cNvPr>
          <p:cNvSpPr txBox="1"/>
          <p:nvPr/>
        </p:nvSpPr>
        <p:spPr>
          <a:xfrm>
            <a:off x="2028406" y="119880"/>
            <a:ext cx="7981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Effect of the cost function</a:t>
            </a:r>
          </a:p>
        </p:txBody>
      </p:sp>
    </p:spTree>
    <p:extLst>
      <p:ext uri="{BB962C8B-B14F-4D97-AF65-F5344CB8AC3E}">
        <p14:creationId xmlns:p14="http://schemas.microsoft.com/office/powerpoint/2010/main" val="2300727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1347" y="4281129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=4</a:t>
            </a:r>
          </a:p>
        </p:txBody>
      </p:sp>
      <p:sp>
        <p:nvSpPr>
          <p:cNvPr id="3" name="Rectangle 2"/>
          <p:cNvSpPr/>
          <p:nvPr/>
        </p:nvSpPr>
        <p:spPr>
          <a:xfrm>
            <a:off x="2431347" y="1661356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=2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1347" y="3002192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=3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1347" y="5598253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=5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20" r="67269" b="12735"/>
          <a:stretch/>
        </p:blipFill>
        <p:spPr>
          <a:xfrm>
            <a:off x="3072049" y="1271328"/>
            <a:ext cx="2103208" cy="5210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552" t="29520" r="33392" b="12735"/>
          <a:stretch/>
        </p:blipFill>
        <p:spPr>
          <a:xfrm>
            <a:off x="5306494" y="1271328"/>
            <a:ext cx="2124075" cy="5210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7230" t="29520" b="12735"/>
          <a:stretch/>
        </p:blipFill>
        <p:spPr>
          <a:xfrm>
            <a:off x="7577126" y="1271328"/>
            <a:ext cx="2105727" cy="521017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29719" y="1167135"/>
            <a:ext cx="601432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615201" y="967080"/>
            <a:ext cx="156786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Dataset: G3B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36686" y="747808"/>
            <a:ext cx="643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CND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8812" y="747808"/>
            <a:ext cx="540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IIW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52878" y="747808"/>
            <a:ext cx="696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MIW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E9FDB3-48CC-4A9D-82C4-32B425B94F91}"/>
              </a:ext>
            </a:extLst>
          </p:cNvPr>
          <p:cNvSpPr txBox="1"/>
          <p:nvPr/>
        </p:nvSpPr>
        <p:spPr>
          <a:xfrm>
            <a:off x="2028406" y="119880"/>
            <a:ext cx="7981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Effect of the cost function</a:t>
            </a:r>
          </a:p>
        </p:txBody>
      </p:sp>
    </p:spTree>
    <p:extLst>
      <p:ext uri="{BB962C8B-B14F-4D97-AF65-F5344CB8AC3E}">
        <p14:creationId xmlns:p14="http://schemas.microsoft.com/office/powerpoint/2010/main" val="106804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8B6AE-F86A-44EE-8EBF-134655F2261D}"/>
              </a:ext>
            </a:extLst>
          </p:cNvPr>
          <p:cNvSpPr txBox="1"/>
          <p:nvPr/>
        </p:nvSpPr>
        <p:spPr>
          <a:xfrm>
            <a:off x="1865972" y="2661920"/>
            <a:ext cx="846005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A9287EC-AE14-914B-C7BB-25AE38EFF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4237"/>
            <a:ext cx="274320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7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AA42D-DFC7-421B-A465-1CD2943F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306" y="1359226"/>
            <a:ext cx="7877389" cy="5114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6B4E4D-0C94-4A8E-8926-DA715515E37B}"/>
              </a:ext>
            </a:extLst>
          </p:cNvPr>
          <p:cNvSpPr txBox="1"/>
          <p:nvPr/>
        </p:nvSpPr>
        <p:spPr>
          <a:xfrm>
            <a:off x="2468258" y="165397"/>
            <a:ext cx="7255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M-algorithm: Merge-and-split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FCB693-2AAD-415B-8517-9DEE3685C599}"/>
              </a:ext>
            </a:extLst>
          </p:cNvPr>
          <p:cNvSpPr/>
          <p:nvPr/>
        </p:nvSpPr>
        <p:spPr>
          <a:xfrm>
            <a:off x="2826199" y="3020999"/>
            <a:ext cx="6041577" cy="750734"/>
          </a:xfrm>
          <a:custGeom>
            <a:avLst/>
            <a:gdLst>
              <a:gd name="csX0" fmla="*/ 0 w 6041577"/>
              <a:gd name="csY0" fmla="*/ 0 h 750734"/>
              <a:gd name="csX1" fmla="*/ 609650 w 6041577"/>
              <a:gd name="csY1" fmla="*/ 0 h 750734"/>
              <a:gd name="csX2" fmla="*/ 977637 w 6041577"/>
              <a:gd name="csY2" fmla="*/ 0 h 750734"/>
              <a:gd name="csX3" fmla="*/ 1466456 w 6041577"/>
              <a:gd name="csY3" fmla="*/ 0 h 750734"/>
              <a:gd name="csX4" fmla="*/ 2136521 w 6041577"/>
              <a:gd name="csY4" fmla="*/ 0 h 750734"/>
              <a:gd name="csX5" fmla="*/ 2685756 w 6041577"/>
              <a:gd name="csY5" fmla="*/ 0 h 750734"/>
              <a:gd name="csX6" fmla="*/ 3295406 w 6041577"/>
              <a:gd name="csY6" fmla="*/ 0 h 750734"/>
              <a:gd name="csX7" fmla="*/ 3784224 w 6041577"/>
              <a:gd name="csY7" fmla="*/ 0 h 750734"/>
              <a:gd name="csX8" fmla="*/ 4333458 w 6041577"/>
              <a:gd name="csY8" fmla="*/ 0 h 750734"/>
              <a:gd name="csX9" fmla="*/ 5003524 w 6041577"/>
              <a:gd name="csY9" fmla="*/ 0 h 750734"/>
              <a:gd name="csX10" fmla="*/ 5431927 w 6041577"/>
              <a:gd name="csY10" fmla="*/ 0 h 750734"/>
              <a:gd name="csX11" fmla="*/ 6041577 w 6041577"/>
              <a:gd name="csY11" fmla="*/ 0 h 750734"/>
              <a:gd name="csX12" fmla="*/ 6041577 w 6041577"/>
              <a:gd name="csY12" fmla="*/ 360352 h 750734"/>
              <a:gd name="csX13" fmla="*/ 6041577 w 6041577"/>
              <a:gd name="csY13" fmla="*/ 750734 h 750734"/>
              <a:gd name="csX14" fmla="*/ 5492343 w 6041577"/>
              <a:gd name="csY14" fmla="*/ 750734 h 750734"/>
              <a:gd name="csX15" fmla="*/ 4943108 w 6041577"/>
              <a:gd name="csY15" fmla="*/ 750734 h 750734"/>
              <a:gd name="csX16" fmla="*/ 4514706 w 6041577"/>
              <a:gd name="csY16" fmla="*/ 750734 h 750734"/>
              <a:gd name="csX17" fmla="*/ 3965471 w 6041577"/>
              <a:gd name="csY17" fmla="*/ 750734 h 750734"/>
              <a:gd name="csX18" fmla="*/ 3416237 w 6041577"/>
              <a:gd name="csY18" fmla="*/ 750734 h 750734"/>
              <a:gd name="csX19" fmla="*/ 2867003 w 6041577"/>
              <a:gd name="csY19" fmla="*/ 750734 h 750734"/>
              <a:gd name="csX20" fmla="*/ 2317769 w 6041577"/>
              <a:gd name="csY20" fmla="*/ 750734 h 750734"/>
              <a:gd name="csX21" fmla="*/ 1828950 w 6041577"/>
              <a:gd name="csY21" fmla="*/ 750734 h 750734"/>
              <a:gd name="csX22" fmla="*/ 1219300 w 6041577"/>
              <a:gd name="csY22" fmla="*/ 750734 h 750734"/>
              <a:gd name="csX23" fmla="*/ 670066 w 6041577"/>
              <a:gd name="csY23" fmla="*/ 750734 h 750734"/>
              <a:gd name="csX24" fmla="*/ 0 w 6041577"/>
              <a:gd name="csY24" fmla="*/ 750734 h 750734"/>
              <a:gd name="csX25" fmla="*/ 0 w 6041577"/>
              <a:gd name="csY25" fmla="*/ 360352 h 750734"/>
              <a:gd name="csX26" fmla="*/ 0 w 6041577"/>
              <a:gd name="csY26" fmla="*/ 0 h 7507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6041577" h="750734" fill="none" extrusionOk="0">
                <a:moveTo>
                  <a:pt x="0" y="0"/>
                </a:moveTo>
                <a:cubicBezTo>
                  <a:pt x="221627" y="-18986"/>
                  <a:pt x="309238" y="25882"/>
                  <a:pt x="609650" y="0"/>
                </a:cubicBezTo>
                <a:cubicBezTo>
                  <a:pt x="910062" y="-25882"/>
                  <a:pt x="882102" y="43665"/>
                  <a:pt x="977637" y="0"/>
                </a:cubicBezTo>
                <a:cubicBezTo>
                  <a:pt x="1073172" y="-43665"/>
                  <a:pt x="1310495" y="21916"/>
                  <a:pt x="1466456" y="0"/>
                </a:cubicBezTo>
                <a:cubicBezTo>
                  <a:pt x="1622417" y="-21916"/>
                  <a:pt x="1958795" y="78565"/>
                  <a:pt x="2136521" y="0"/>
                </a:cubicBezTo>
                <a:cubicBezTo>
                  <a:pt x="2314247" y="-78565"/>
                  <a:pt x="2540694" y="22518"/>
                  <a:pt x="2685756" y="0"/>
                </a:cubicBezTo>
                <a:cubicBezTo>
                  <a:pt x="2830819" y="-22518"/>
                  <a:pt x="2998274" y="5383"/>
                  <a:pt x="3295406" y="0"/>
                </a:cubicBezTo>
                <a:cubicBezTo>
                  <a:pt x="3592538" y="-5383"/>
                  <a:pt x="3557779" y="32016"/>
                  <a:pt x="3784224" y="0"/>
                </a:cubicBezTo>
                <a:cubicBezTo>
                  <a:pt x="4010669" y="-32016"/>
                  <a:pt x="4092824" y="59619"/>
                  <a:pt x="4333458" y="0"/>
                </a:cubicBezTo>
                <a:cubicBezTo>
                  <a:pt x="4574092" y="-59619"/>
                  <a:pt x="4799563" y="24303"/>
                  <a:pt x="5003524" y="0"/>
                </a:cubicBezTo>
                <a:cubicBezTo>
                  <a:pt x="5207485" y="-24303"/>
                  <a:pt x="5295065" y="49126"/>
                  <a:pt x="5431927" y="0"/>
                </a:cubicBezTo>
                <a:cubicBezTo>
                  <a:pt x="5568789" y="-49126"/>
                  <a:pt x="5821419" y="10416"/>
                  <a:pt x="6041577" y="0"/>
                </a:cubicBezTo>
                <a:cubicBezTo>
                  <a:pt x="6044174" y="161097"/>
                  <a:pt x="6033147" y="221665"/>
                  <a:pt x="6041577" y="360352"/>
                </a:cubicBezTo>
                <a:cubicBezTo>
                  <a:pt x="6050007" y="499039"/>
                  <a:pt x="6038570" y="631333"/>
                  <a:pt x="6041577" y="750734"/>
                </a:cubicBezTo>
                <a:cubicBezTo>
                  <a:pt x="5814139" y="776108"/>
                  <a:pt x="5615891" y="713540"/>
                  <a:pt x="5492343" y="750734"/>
                </a:cubicBezTo>
                <a:cubicBezTo>
                  <a:pt x="5368795" y="787928"/>
                  <a:pt x="5098283" y="721373"/>
                  <a:pt x="4943108" y="750734"/>
                </a:cubicBezTo>
                <a:cubicBezTo>
                  <a:pt x="4787934" y="780095"/>
                  <a:pt x="4651200" y="709433"/>
                  <a:pt x="4514706" y="750734"/>
                </a:cubicBezTo>
                <a:cubicBezTo>
                  <a:pt x="4378212" y="792035"/>
                  <a:pt x="4076906" y="696072"/>
                  <a:pt x="3965471" y="750734"/>
                </a:cubicBezTo>
                <a:cubicBezTo>
                  <a:pt x="3854036" y="805396"/>
                  <a:pt x="3575576" y="736616"/>
                  <a:pt x="3416237" y="750734"/>
                </a:cubicBezTo>
                <a:cubicBezTo>
                  <a:pt x="3256898" y="764852"/>
                  <a:pt x="3034957" y="745679"/>
                  <a:pt x="2867003" y="750734"/>
                </a:cubicBezTo>
                <a:cubicBezTo>
                  <a:pt x="2699049" y="755789"/>
                  <a:pt x="2444142" y="700122"/>
                  <a:pt x="2317769" y="750734"/>
                </a:cubicBezTo>
                <a:cubicBezTo>
                  <a:pt x="2191396" y="801346"/>
                  <a:pt x="1958571" y="693401"/>
                  <a:pt x="1828950" y="750734"/>
                </a:cubicBezTo>
                <a:cubicBezTo>
                  <a:pt x="1699329" y="808067"/>
                  <a:pt x="1414578" y="711791"/>
                  <a:pt x="1219300" y="750734"/>
                </a:cubicBezTo>
                <a:cubicBezTo>
                  <a:pt x="1024022" y="789677"/>
                  <a:pt x="891123" y="715736"/>
                  <a:pt x="670066" y="750734"/>
                </a:cubicBezTo>
                <a:cubicBezTo>
                  <a:pt x="449009" y="785732"/>
                  <a:pt x="140145" y="725996"/>
                  <a:pt x="0" y="750734"/>
                </a:cubicBezTo>
                <a:cubicBezTo>
                  <a:pt x="-31584" y="667703"/>
                  <a:pt x="4386" y="515188"/>
                  <a:pt x="0" y="360352"/>
                </a:cubicBezTo>
                <a:cubicBezTo>
                  <a:pt x="-4386" y="205516"/>
                  <a:pt x="16185" y="115658"/>
                  <a:pt x="0" y="0"/>
                </a:cubicBezTo>
                <a:close/>
              </a:path>
              <a:path w="6041577" h="750734" stroke="0" extrusionOk="0">
                <a:moveTo>
                  <a:pt x="0" y="0"/>
                </a:moveTo>
                <a:cubicBezTo>
                  <a:pt x="176285" y="-23368"/>
                  <a:pt x="344087" y="33465"/>
                  <a:pt x="488819" y="0"/>
                </a:cubicBezTo>
                <a:cubicBezTo>
                  <a:pt x="633551" y="-33465"/>
                  <a:pt x="691536" y="6010"/>
                  <a:pt x="856805" y="0"/>
                </a:cubicBezTo>
                <a:cubicBezTo>
                  <a:pt x="1022074" y="-6010"/>
                  <a:pt x="1334867" y="57631"/>
                  <a:pt x="1526871" y="0"/>
                </a:cubicBezTo>
                <a:cubicBezTo>
                  <a:pt x="1718875" y="-57631"/>
                  <a:pt x="1783088" y="14006"/>
                  <a:pt x="2015690" y="0"/>
                </a:cubicBezTo>
                <a:cubicBezTo>
                  <a:pt x="2248292" y="-14006"/>
                  <a:pt x="2392089" y="41324"/>
                  <a:pt x="2504508" y="0"/>
                </a:cubicBezTo>
                <a:cubicBezTo>
                  <a:pt x="2616927" y="-41324"/>
                  <a:pt x="2867053" y="63640"/>
                  <a:pt x="3174574" y="0"/>
                </a:cubicBezTo>
                <a:cubicBezTo>
                  <a:pt x="3482095" y="-63640"/>
                  <a:pt x="3457843" y="36193"/>
                  <a:pt x="3602977" y="0"/>
                </a:cubicBezTo>
                <a:cubicBezTo>
                  <a:pt x="3748111" y="-36193"/>
                  <a:pt x="4121320" y="49364"/>
                  <a:pt x="4273043" y="0"/>
                </a:cubicBezTo>
                <a:cubicBezTo>
                  <a:pt x="4424766" y="-49364"/>
                  <a:pt x="4675469" y="22749"/>
                  <a:pt x="4943108" y="0"/>
                </a:cubicBezTo>
                <a:cubicBezTo>
                  <a:pt x="5210748" y="-22749"/>
                  <a:pt x="5381968" y="25152"/>
                  <a:pt x="5492343" y="0"/>
                </a:cubicBezTo>
                <a:cubicBezTo>
                  <a:pt x="5602719" y="-25152"/>
                  <a:pt x="5846069" y="33145"/>
                  <a:pt x="6041577" y="0"/>
                </a:cubicBezTo>
                <a:cubicBezTo>
                  <a:pt x="6069287" y="83057"/>
                  <a:pt x="6019970" y="262060"/>
                  <a:pt x="6041577" y="367860"/>
                </a:cubicBezTo>
                <a:cubicBezTo>
                  <a:pt x="6063184" y="473660"/>
                  <a:pt x="5998370" y="591357"/>
                  <a:pt x="6041577" y="750734"/>
                </a:cubicBezTo>
                <a:cubicBezTo>
                  <a:pt x="5802219" y="781761"/>
                  <a:pt x="5731979" y="694085"/>
                  <a:pt x="5492343" y="750734"/>
                </a:cubicBezTo>
                <a:cubicBezTo>
                  <a:pt x="5252707" y="807383"/>
                  <a:pt x="5194310" y="729979"/>
                  <a:pt x="5063940" y="750734"/>
                </a:cubicBezTo>
                <a:cubicBezTo>
                  <a:pt x="4933570" y="771489"/>
                  <a:pt x="4669595" y="731643"/>
                  <a:pt x="4514706" y="750734"/>
                </a:cubicBezTo>
                <a:cubicBezTo>
                  <a:pt x="4359817" y="769825"/>
                  <a:pt x="3992539" y="741953"/>
                  <a:pt x="3844640" y="750734"/>
                </a:cubicBezTo>
                <a:cubicBezTo>
                  <a:pt x="3696741" y="759515"/>
                  <a:pt x="3541253" y="736601"/>
                  <a:pt x="3295406" y="750734"/>
                </a:cubicBezTo>
                <a:cubicBezTo>
                  <a:pt x="3049559" y="764867"/>
                  <a:pt x="3077933" y="715021"/>
                  <a:pt x="2927419" y="750734"/>
                </a:cubicBezTo>
                <a:cubicBezTo>
                  <a:pt x="2776905" y="786447"/>
                  <a:pt x="2601335" y="716649"/>
                  <a:pt x="2499016" y="750734"/>
                </a:cubicBezTo>
                <a:cubicBezTo>
                  <a:pt x="2396697" y="784819"/>
                  <a:pt x="2149844" y="697719"/>
                  <a:pt x="1828950" y="750734"/>
                </a:cubicBezTo>
                <a:cubicBezTo>
                  <a:pt x="1508056" y="803749"/>
                  <a:pt x="1433506" y="734290"/>
                  <a:pt x="1279716" y="750734"/>
                </a:cubicBezTo>
                <a:cubicBezTo>
                  <a:pt x="1125926" y="767178"/>
                  <a:pt x="997703" y="742303"/>
                  <a:pt x="851313" y="750734"/>
                </a:cubicBezTo>
                <a:cubicBezTo>
                  <a:pt x="704923" y="759165"/>
                  <a:pt x="405351" y="707516"/>
                  <a:pt x="0" y="750734"/>
                </a:cubicBezTo>
                <a:cubicBezTo>
                  <a:pt x="-36719" y="678673"/>
                  <a:pt x="41406" y="553222"/>
                  <a:pt x="0" y="397889"/>
                </a:cubicBezTo>
                <a:cubicBezTo>
                  <a:pt x="-41406" y="242557"/>
                  <a:pt x="24528" y="139811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8C1BFF4A-B1EA-40B7-B532-F4596A799F7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69180" y="4024313"/>
            <a:ext cx="2157633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2400" b="1" dirty="0"/>
              <a:t>R=100 iterations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74D256BC-DAEE-4695-804E-710491C9E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543" y="2625016"/>
            <a:ext cx="2994657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Merge clusters A and B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B0A1824B-2379-4E58-A6E2-0A03F88C3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0639" y="4112858"/>
            <a:ext cx="1567471" cy="442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36000" rIns="36000" bIns="3600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Split cluster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EA94FA-776A-473F-A3E8-547020EE2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978" y="1681102"/>
            <a:ext cx="1924786" cy="85395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C12633-D68C-4CF7-8DD6-77741DEFC83E}"/>
              </a:ext>
            </a:extLst>
          </p:cNvPr>
          <p:cNvCxnSpPr/>
          <p:nvPr/>
        </p:nvCxnSpPr>
        <p:spPr>
          <a:xfrm flipH="1">
            <a:off x="8677275" y="2305050"/>
            <a:ext cx="190500" cy="40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3C845E6-D107-4F8F-9872-C59D3286D175}"/>
              </a:ext>
            </a:extLst>
          </p:cNvPr>
          <p:cNvSpPr/>
          <p:nvPr/>
        </p:nvSpPr>
        <p:spPr>
          <a:xfrm>
            <a:off x="2781301" y="4147798"/>
            <a:ext cx="7000875" cy="1162050"/>
          </a:xfrm>
          <a:custGeom>
            <a:avLst/>
            <a:gdLst>
              <a:gd name="csX0" fmla="*/ 0 w 7000875"/>
              <a:gd name="csY0" fmla="*/ 0 h 1162050"/>
              <a:gd name="csX1" fmla="*/ 723424 w 7000875"/>
              <a:gd name="csY1" fmla="*/ 0 h 1162050"/>
              <a:gd name="csX2" fmla="*/ 1446848 w 7000875"/>
              <a:gd name="csY2" fmla="*/ 0 h 1162050"/>
              <a:gd name="csX3" fmla="*/ 2030254 w 7000875"/>
              <a:gd name="csY3" fmla="*/ 0 h 1162050"/>
              <a:gd name="csX4" fmla="*/ 2683669 w 7000875"/>
              <a:gd name="csY4" fmla="*/ 0 h 1162050"/>
              <a:gd name="csX5" fmla="*/ 3197066 w 7000875"/>
              <a:gd name="csY5" fmla="*/ 0 h 1162050"/>
              <a:gd name="csX6" fmla="*/ 3780473 w 7000875"/>
              <a:gd name="csY6" fmla="*/ 0 h 1162050"/>
              <a:gd name="csX7" fmla="*/ 4503896 w 7000875"/>
              <a:gd name="csY7" fmla="*/ 0 h 1162050"/>
              <a:gd name="csX8" fmla="*/ 4947285 w 7000875"/>
              <a:gd name="csY8" fmla="*/ 0 h 1162050"/>
              <a:gd name="csX9" fmla="*/ 5600700 w 7000875"/>
              <a:gd name="csY9" fmla="*/ 0 h 1162050"/>
              <a:gd name="csX10" fmla="*/ 6044089 w 7000875"/>
              <a:gd name="csY10" fmla="*/ 0 h 1162050"/>
              <a:gd name="csX11" fmla="*/ 7000875 w 7000875"/>
              <a:gd name="csY11" fmla="*/ 0 h 1162050"/>
              <a:gd name="csX12" fmla="*/ 7000875 w 7000875"/>
              <a:gd name="csY12" fmla="*/ 592646 h 1162050"/>
              <a:gd name="csX13" fmla="*/ 7000875 w 7000875"/>
              <a:gd name="csY13" fmla="*/ 1162050 h 1162050"/>
              <a:gd name="csX14" fmla="*/ 6277451 w 7000875"/>
              <a:gd name="csY14" fmla="*/ 1162050 h 1162050"/>
              <a:gd name="csX15" fmla="*/ 5694045 w 7000875"/>
              <a:gd name="csY15" fmla="*/ 1162050 h 1162050"/>
              <a:gd name="csX16" fmla="*/ 5110639 w 7000875"/>
              <a:gd name="csY16" fmla="*/ 1162050 h 1162050"/>
              <a:gd name="csX17" fmla="*/ 4527233 w 7000875"/>
              <a:gd name="csY17" fmla="*/ 1162050 h 1162050"/>
              <a:gd name="csX18" fmla="*/ 3943826 w 7000875"/>
              <a:gd name="csY18" fmla="*/ 1162050 h 1162050"/>
              <a:gd name="csX19" fmla="*/ 3430429 w 7000875"/>
              <a:gd name="csY19" fmla="*/ 1162050 h 1162050"/>
              <a:gd name="csX20" fmla="*/ 2777014 w 7000875"/>
              <a:gd name="csY20" fmla="*/ 1162050 h 1162050"/>
              <a:gd name="csX21" fmla="*/ 2193608 w 7000875"/>
              <a:gd name="csY21" fmla="*/ 1162050 h 1162050"/>
              <a:gd name="csX22" fmla="*/ 1470184 w 7000875"/>
              <a:gd name="csY22" fmla="*/ 1162050 h 1162050"/>
              <a:gd name="csX23" fmla="*/ 746760 w 7000875"/>
              <a:gd name="csY23" fmla="*/ 1162050 h 1162050"/>
              <a:gd name="csX24" fmla="*/ 0 w 7000875"/>
              <a:gd name="csY24" fmla="*/ 1162050 h 1162050"/>
              <a:gd name="csX25" fmla="*/ 0 w 7000875"/>
              <a:gd name="csY25" fmla="*/ 569405 h 1162050"/>
              <a:gd name="csX26" fmla="*/ 0 w 7000875"/>
              <a:gd name="csY26" fmla="*/ 0 h 11620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000875" h="1162050" fill="none" extrusionOk="0">
                <a:moveTo>
                  <a:pt x="0" y="0"/>
                </a:moveTo>
                <a:cubicBezTo>
                  <a:pt x="258748" y="-1699"/>
                  <a:pt x="449240" y="31852"/>
                  <a:pt x="723424" y="0"/>
                </a:cubicBezTo>
                <a:cubicBezTo>
                  <a:pt x="997608" y="-31852"/>
                  <a:pt x="1279114" y="42525"/>
                  <a:pt x="1446848" y="0"/>
                </a:cubicBezTo>
                <a:cubicBezTo>
                  <a:pt x="1614582" y="-42525"/>
                  <a:pt x="1743324" y="27342"/>
                  <a:pt x="2030254" y="0"/>
                </a:cubicBezTo>
                <a:cubicBezTo>
                  <a:pt x="2317184" y="-27342"/>
                  <a:pt x="2383851" y="18906"/>
                  <a:pt x="2683669" y="0"/>
                </a:cubicBezTo>
                <a:cubicBezTo>
                  <a:pt x="2983487" y="-18906"/>
                  <a:pt x="2986248" y="9765"/>
                  <a:pt x="3197066" y="0"/>
                </a:cubicBezTo>
                <a:cubicBezTo>
                  <a:pt x="3407884" y="-9765"/>
                  <a:pt x="3525172" y="32246"/>
                  <a:pt x="3780473" y="0"/>
                </a:cubicBezTo>
                <a:cubicBezTo>
                  <a:pt x="4035774" y="-32246"/>
                  <a:pt x="4318554" y="6756"/>
                  <a:pt x="4503896" y="0"/>
                </a:cubicBezTo>
                <a:cubicBezTo>
                  <a:pt x="4689238" y="-6756"/>
                  <a:pt x="4756684" y="41188"/>
                  <a:pt x="4947285" y="0"/>
                </a:cubicBezTo>
                <a:cubicBezTo>
                  <a:pt x="5137886" y="-41188"/>
                  <a:pt x="5298800" y="62940"/>
                  <a:pt x="5600700" y="0"/>
                </a:cubicBezTo>
                <a:cubicBezTo>
                  <a:pt x="5902601" y="-62940"/>
                  <a:pt x="5844575" y="17973"/>
                  <a:pt x="6044089" y="0"/>
                </a:cubicBezTo>
                <a:cubicBezTo>
                  <a:pt x="6243603" y="-17973"/>
                  <a:pt x="6758228" y="23528"/>
                  <a:pt x="7000875" y="0"/>
                </a:cubicBezTo>
                <a:cubicBezTo>
                  <a:pt x="7071115" y="194218"/>
                  <a:pt x="6942239" y="322359"/>
                  <a:pt x="7000875" y="592646"/>
                </a:cubicBezTo>
                <a:cubicBezTo>
                  <a:pt x="7059511" y="862933"/>
                  <a:pt x="6943357" y="892432"/>
                  <a:pt x="7000875" y="1162050"/>
                </a:cubicBezTo>
                <a:cubicBezTo>
                  <a:pt x="6802285" y="1183361"/>
                  <a:pt x="6549690" y="1140442"/>
                  <a:pt x="6277451" y="1162050"/>
                </a:cubicBezTo>
                <a:cubicBezTo>
                  <a:pt x="6005212" y="1183658"/>
                  <a:pt x="5887087" y="1110256"/>
                  <a:pt x="5694045" y="1162050"/>
                </a:cubicBezTo>
                <a:cubicBezTo>
                  <a:pt x="5501003" y="1213844"/>
                  <a:pt x="5399621" y="1102140"/>
                  <a:pt x="5110639" y="1162050"/>
                </a:cubicBezTo>
                <a:cubicBezTo>
                  <a:pt x="4821657" y="1221960"/>
                  <a:pt x="4720625" y="1111695"/>
                  <a:pt x="4527233" y="1162050"/>
                </a:cubicBezTo>
                <a:cubicBezTo>
                  <a:pt x="4333841" y="1212405"/>
                  <a:pt x="4130080" y="1120777"/>
                  <a:pt x="3943826" y="1162050"/>
                </a:cubicBezTo>
                <a:cubicBezTo>
                  <a:pt x="3757572" y="1203323"/>
                  <a:pt x="3603388" y="1141740"/>
                  <a:pt x="3430429" y="1162050"/>
                </a:cubicBezTo>
                <a:cubicBezTo>
                  <a:pt x="3257470" y="1182360"/>
                  <a:pt x="3018921" y="1107704"/>
                  <a:pt x="2777014" y="1162050"/>
                </a:cubicBezTo>
                <a:cubicBezTo>
                  <a:pt x="2535107" y="1216396"/>
                  <a:pt x="2316924" y="1101717"/>
                  <a:pt x="2193608" y="1162050"/>
                </a:cubicBezTo>
                <a:cubicBezTo>
                  <a:pt x="2070292" y="1222383"/>
                  <a:pt x="1787522" y="1081842"/>
                  <a:pt x="1470184" y="1162050"/>
                </a:cubicBezTo>
                <a:cubicBezTo>
                  <a:pt x="1152846" y="1242258"/>
                  <a:pt x="933287" y="1105199"/>
                  <a:pt x="746760" y="1162050"/>
                </a:cubicBezTo>
                <a:cubicBezTo>
                  <a:pt x="560233" y="1218901"/>
                  <a:pt x="292267" y="1105145"/>
                  <a:pt x="0" y="1162050"/>
                </a:cubicBezTo>
                <a:cubicBezTo>
                  <a:pt x="-44459" y="1030413"/>
                  <a:pt x="60720" y="865153"/>
                  <a:pt x="0" y="569405"/>
                </a:cubicBezTo>
                <a:cubicBezTo>
                  <a:pt x="-60720" y="273657"/>
                  <a:pt x="38866" y="127248"/>
                  <a:pt x="0" y="0"/>
                </a:cubicBezTo>
                <a:close/>
              </a:path>
              <a:path w="7000875" h="1162050" stroke="0" extrusionOk="0">
                <a:moveTo>
                  <a:pt x="0" y="0"/>
                </a:moveTo>
                <a:cubicBezTo>
                  <a:pt x="132064" y="-25092"/>
                  <a:pt x="310368" y="58400"/>
                  <a:pt x="513398" y="0"/>
                </a:cubicBezTo>
                <a:cubicBezTo>
                  <a:pt x="716428" y="-58400"/>
                  <a:pt x="743578" y="26422"/>
                  <a:pt x="886777" y="0"/>
                </a:cubicBezTo>
                <a:cubicBezTo>
                  <a:pt x="1029976" y="-26422"/>
                  <a:pt x="1263994" y="47337"/>
                  <a:pt x="1610201" y="0"/>
                </a:cubicBezTo>
                <a:cubicBezTo>
                  <a:pt x="1956408" y="-47337"/>
                  <a:pt x="1925753" y="31671"/>
                  <a:pt x="2123599" y="0"/>
                </a:cubicBezTo>
                <a:cubicBezTo>
                  <a:pt x="2321445" y="-31671"/>
                  <a:pt x="2450534" y="41143"/>
                  <a:pt x="2636996" y="0"/>
                </a:cubicBezTo>
                <a:cubicBezTo>
                  <a:pt x="2823458" y="-41143"/>
                  <a:pt x="3073605" y="31885"/>
                  <a:pt x="3360420" y="0"/>
                </a:cubicBezTo>
                <a:cubicBezTo>
                  <a:pt x="3647235" y="-31885"/>
                  <a:pt x="3662014" y="34289"/>
                  <a:pt x="3803809" y="0"/>
                </a:cubicBezTo>
                <a:cubicBezTo>
                  <a:pt x="3945604" y="-34289"/>
                  <a:pt x="4369826" y="36363"/>
                  <a:pt x="4527233" y="0"/>
                </a:cubicBezTo>
                <a:cubicBezTo>
                  <a:pt x="4684640" y="-36363"/>
                  <a:pt x="5028388" y="4965"/>
                  <a:pt x="5250656" y="0"/>
                </a:cubicBezTo>
                <a:cubicBezTo>
                  <a:pt x="5472924" y="-4965"/>
                  <a:pt x="5704844" y="34557"/>
                  <a:pt x="5834063" y="0"/>
                </a:cubicBezTo>
                <a:cubicBezTo>
                  <a:pt x="5963282" y="-34557"/>
                  <a:pt x="6508042" y="10922"/>
                  <a:pt x="7000875" y="0"/>
                </a:cubicBezTo>
                <a:cubicBezTo>
                  <a:pt x="7030871" y="200785"/>
                  <a:pt x="6946288" y="436907"/>
                  <a:pt x="7000875" y="569405"/>
                </a:cubicBezTo>
                <a:cubicBezTo>
                  <a:pt x="7055462" y="701904"/>
                  <a:pt x="6973189" y="904910"/>
                  <a:pt x="7000875" y="1162050"/>
                </a:cubicBezTo>
                <a:cubicBezTo>
                  <a:pt x="6770141" y="1220848"/>
                  <a:pt x="6608725" y="1120139"/>
                  <a:pt x="6417469" y="1162050"/>
                </a:cubicBezTo>
                <a:cubicBezTo>
                  <a:pt x="6226213" y="1203961"/>
                  <a:pt x="6141920" y="1133473"/>
                  <a:pt x="5974080" y="1162050"/>
                </a:cubicBezTo>
                <a:cubicBezTo>
                  <a:pt x="5806240" y="1190627"/>
                  <a:pt x="5564847" y="1112393"/>
                  <a:pt x="5390674" y="1162050"/>
                </a:cubicBezTo>
                <a:cubicBezTo>
                  <a:pt x="5216501" y="1211707"/>
                  <a:pt x="4856995" y="1159866"/>
                  <a:pt x="4667250" y="1162050"/>
                </a:cubicBezTo>
                <a:cubicBezTo>
                  <a:pt x="4477505" y="1164234"/>
                  <a:pt x="4315250" y="1092451"/>
                  <a:pt x="4083844" y="1162050"/>
                </a:cubicBezTo>
                <a:cubicBezTo>
                  <a:pt x="3852438" y="1231649"/>
                  <a:pt x="3811543" y="1157041"/>
                  <a:pt x="3710464" y="1162050"/>
                </a:cubicBezTo>
                <a:cubicBezTo>
                  <a:pt x="3609385" y="1167059"/>
                  <a:pt x="3410555" y="1124861"/>
                  <a:pt x="3267075" y="1162050"/>
                </a:cubicBezTo>
                <a:cubicBezTo>
                  <a:pt x="3123595" y="1199239"/>
                  <a:pt x="2868474" y="1134625"/>
                  <a:pt x="2543651" y="1162050"/>
                </a:cubicBezTo>
                <a:cubicBezTo>
                  <a:pt x="2218828" y="1189475"/>
                  <a:pt x="2078742" y="1105414"/>
                  <a:pt x="1960245" y="1162050"/>
                </a:cubicBezTo>
                <a:cubicBezTo>
                  <a:pt x="1841748" y="1218686"/>
                  <a:pt x="1684640" y="1132618"/>
                  <a:pt x="1516856" y="1162050"/>
                </a:cubicBezTo>
                <a:cubicBezTo>
                  <a:pt x="1349072" y="1191482"/>
                  <a:pt x="1107162" y="1095324"/>
                  <a:pt x="933450" y="1162050"/>
                </a:cubicBezTo>
                <a:cubicBezTo>
                  <a:pt x="759738" y="1228776"/>
                  <a:pt x="743368" y="1131800"/>
                  <a:pt x="560070" y="1162050"/>
                </a:cubicBezTo>
                <a:cubicBezTo>
                  <a:pt x="376772" y="1192300"/>
                  <a:pt x="254736" y="1106708"/>
                  <a:pt x="0" y="1162050"/>
                </a:cubicBezTo>
                <a:cubicBezTo>
                  <a:pt x="-21782" y="1034277"/>
                  <a:pt x="6802" y="821603"/>
                  <a:pt x="0" y="581025"/>
                </a:cubicBezTo>
                <a:cubicBezTo>
                  <a:pt x="-6802" y="340447"/>
                  <a:pt x="53658" y="230257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6B926B1F-6AAE-44E5-87E3-C0D1F0288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868" y="6168316"/>
            <a:ext cx="2647511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Tune by K-algorithm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E638BB-D4D5-4B67-B773-B7349E5928E9}"/>
              </a:ext>
            </a:extLst>
          </p:cNvPr>
          <p:cNvSpPr/>
          <p:nvPr/>
        </p:nvSpPr>
        <p:spPr>
          <a:xfrm>
            <a:off x="2757234" y="5493672"/>
            <a:ext cx="7277460" cy="744524"/>
          </a:xfrm>
          <a:custGeom>
            <a:avLst/>
            <a:gdLst>
              <a:gd name="csX0" fmla="*/ 0 w 7277460"/>
              <a:gd name="csY0" fmla="*/ 0 h 744524"/>
              <a:gd name="csX1" fmla="*/ 632579 w 7277460"/>
              <a:gd name="csY1" fmla="*/ 0 h 744524"/>
              <a:gd name="csX2" fmla="*/ 1119609 w 7277460"/>
              <a:gd name="csY2" fmla="*/ 0 h 744524"/>
              <a:gd name="csX3" fmla="*/ 1679414 w 7277460"/>
              <a:gd name="csY3" fmla="*/ 0 h 744524"/>
              <a:gd name="csX4" fmla="*/ 2384768 w 7277460"/>
              <a:gd name="csY4" fmla="*/ 0 h 744524"/>
              <a:gd name="csX5" fmla="*/ 2799023 w 7277460"/>
              <a:gd name="csY5" fmla="*/ 0 h 744524"/>
              <a:gd name="csX6" fmla="*/ 3431602 w 7277460"/>
              <a:gd name="csY6" fmla="*/ 0 h 744524"/>
              <a:gd name="csX7" fmla="*/ 3845858 w 7277460"/>
              <a:gd name="csY7" fmla="*/ 0 h 744524"/>
              <a:gd name="csX8" fmla="*/ 4405662 w 7277460"/>
              <a:gd name="csY8" fmla="*/ 0 h 744524"/>
              <a:gd name="csX9" fmla="*/ 5038242 w 7277460"/>
              <a:gd name="csY9" fmla="*/ 0 h 744524"/>
              <a:gd name="csX10" fmla="*/ 5379722 w 7277460"/>
              <a:gd name="csY10" fmla="*/ 0 h 744524"/>
              <a:gd name="csX11" fmla="*/ 5721203 w 7277460"/>
              <a:gd name="csY11" fmla="*/ 0 h 744524"/>
              <a:gd name="csX12" fmla="*/ 6426557 w 7277460"/>
              <a:gd name="csY12" fmla="*/ 0 h 744524"/>
              <a:gd name="csX13" fmla="*/ 7277460 w 7277460"/>
              <a:gd name="csY13" fmla="*/ 0 h 744524"/>
              <a:gd name="csX14" fmla="*/ 7277460 w 7277460"/>
              <a:gd name="csY14" fmla="*/ 349926 h 744524"/>
              <a:gd name="csX15" fmla="*/ 7277460 w 7277460"/>
              <a:gd name="csY15" fmla="*/ 744524 h 744524"/>
              <a:gd name="csX16" fmla="*/ 6644881 w 7277460"/>
              <a:gd name="csY16" fmla="*/ 744524 h 744524"/>
              <a:gd name="csX17" fmla="*/ 6012302 w 7277460"/>
              <a:gd name="csY17" fmla="*/ 744524 h 744524"/>
              <a:gd name="csX18" fmla="*/ 5452497 w 7277460"/>
              <a:gd name="csY18" fmla="*/ 744524 h 744524"/>
              <a:gd name="csX19" fmla="*/ 4747143 w 7277460"/>
              <a:gd name="csY19" fmla="*/ 744524 h 744524"/>
              <a:gd name="csX20" fmla="*/ 4041789 w 7277460"/>
              <a:gd name="csY20" fmla="*/ 744524 h 744524"/>
              <a:gd name="csX21" fmla="*/ 3409210 w 7277460"/>
              <a:gd name="csY21" fmla="*/ 744524 h 744524"/>
              <a:gd name="csX22" fmla="*/ 2776631 w 7277460"/>
              <a:gd name="csY22" fmla="*/ 744524 h 744524"/>
              <a:gd name="csX23" fmla="*/ 2144052 w 7277460"/>
              <a:gd name="csY23" fmla="*/ 744524 h 744524"/>
              <a:gd name="csX24" fmla="*/ 1729796 w 7277460"/>
              <a:gd name="csY24" fmla="*/ 744524 h 744524"/>
              <a:gd name="csX25" fmla="*/ 1024442 w 7277460"/>
              <a:gd name="csY25" fmla="*/ 744524 h 744524"/>
              <a:gd name="csX26" fmla="*/ 0 w 7277460"/>
              <a:gd name="csY26" fmla="*/ 744524 h 744524"/>
              <a:gd name="csX27" fmla="*/ 0 w 7277460"/>
              <a:gd name="csY27" fmla="*/ 394598 h 744524"/>
              <a:gd name="csX28" fmla="*/ 0 w 7277460"/>
              <a:gd name="csY28" fmla="*/ 0 h 7445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7277460" h="744524" fill="none" extrusionOk="0">
                <a:moveTo>
                  <a:pt x="0" y="0"/>
                </a:moveTo>
                <a:cubicBezTo>
                  <a:pt x="273594" y="-47584"/>
                  <a:pt x="465012" y="26426"/>
                  <a:pt x="632579" y="0"/>
                </a:cubicBezTo>
                <a:cubicBezTo>
                  <a:pt x="800146" y="-26426"/>
                  <a:pt x="1015912" y="32255"/>
                  <a:pt x="1119609" y="0"/>
                </a:cubicBezTo>
                <a:cubicBezTo>
                  <a:pt x="1223306" y="-32255"/>
                  <a:pt x="1492352" y="18318"/>
                  <a:pt x="1679414" y="0"/>
                </a:cubicBezTo>
                <a:cubicBezTo>
                  <a:pt x="1866477" y="-18318"/>
                  <a:pt x="2189057" y="25524"/>
                  <a:pt x="2384768" y="0"/>
                </a:cubicBezTo>
                <a:cubicBezTo>
                  <a:pt x="2580479" y="-25524"/>
                  <a:pt x="2702862" y="17150"/>
                  <a:pt x="2799023" y="0"/>
                </a:cubicBezTo>
                <a:cubicBezTo>
                  <a:pt x="2895185" y="-17150"/>
                  <a:pt x="3207067" y="63621"/>
                  <a:pt x="3431602" y="0"/>
                </a:cubicBezTo>
                <a:cubicBezTo>
                  <a:pt x="3656137" y="-63621"/>
                  <a:pt x="3759027" y="33522"/>
                  <a:pt x="3845858" y="0"/>
                </a:cubicBezTo>
                <a:cubicBezTo>
                  <a:pt x="3932689" y="-33522"/>
                  <a:pt x="4211188" y="4946"/>
                  <a:pt x="4405662" y="0"/>
                </a:cubicBezTo>
                <a:cubicBezTo>
                  <a:pt x="4600136" y="-4946"/>
                  <a:pt x="4794940" y="59583"/>
                  <a:pt x="5038242" y="0"/>
                </a:cubicBezTo>
                <a:cubicBezTo>
                  <a:pt x="5281544" y="-59583"/>
                  <a:pt x="5216613" y="11845"/>
                  <a:pt x="5379722" y="0"/>
                </a:cubicBezTo>
                <a:cubicBezTo>
                  <a:pt x="5542831" y="-11845"/>
                  <a:pt x="5586079" y="33810"/>
                  <a:pt x="5721203" y="0"/>
                </a:cubicBezTo>
                <a:cubicBezTo>
                  <a:pt x="5856327" y="-33810"/>
                  <a:pt x="6084034" y="82348"/>
                  <a:pt x="6426557" y="0"/>
                </a:cubicBezTo>
                <a:cubicBezTo>
                  <a:pt x="6769080" y="-82348"/>
                  <a:pt x="6984007" y="73981"/>
                  <a:pt x="7277460" y="0"/>
                </a:cubicBezTo>
                <a:cubicBezTo>
                  <a:pt x="7293503" y="106562"/>
                  <a:pt x="7257048" y="188555"/>
                  <a:pt x="7277460" y="349926"/>
                </a:cubicBezTo>
                <a:cubicBezTo>
                  <a:pt x="7297872" y="511297"/>
                  <a:pt x="7231960" y="567386"/>
                  <a:pt x="7277460" y="744524"/>
                </a:cubicBezTo>
                <a:cubicBezTo>
                  <a:pt x="7026605" y="770981"/>
                  <a:pt x="6942624" y="710890"/>
                  <a:pt x="6644881" y="744524"/>
                </a:cubicBezTo>
                <a:cubicBezTo>
                  <a:pt x="6347138" y="778158"/>
                  <a:pt x="6171576" y="680147"/>
                  <a:pt x="6012302" y="744524"/>
                </a:cubicBezTo>
                <a:cubicBezTo>
                  <a:pt x="5853028" y="808901"/>
                  <a:pt x="5616778" y="725650"/>
                  <a:pt x="5452497" y="744524"/>
                </a:cubicBezTo>
                <a:cubicBezTo>
                  <a:pt x="5288217" y="763398"/>
                  <a:pt x="5089997" y="744045"/>
                  <a:pt x="4747143" y="744524"/>
                </a:cubicBezTo>
                <a:cubicBezTo>
                  <a:pt x="4404289" y="745003"/>
                  <a:pt x="4387557" y="681745"/>
                  <a:pt x="4041789" y="744524"/>
                </a:cubicBezTo>
                <a:cubicBezTo>
                  <a:pt x="3696021" y="807303"/>
                  <a:pt x="3613806" y="689859"/>
                  <a:pt x="3409210" y="744524"/>
                </a:cubicBezTo>
                <a:cubicBezTo>
                  <a:pt x="3204614" y="799189"/>
                  <a:pt x="3092547" y="739396"/>
                  <a:pt x="2776631" y="744524"/>
                </a:cubicBezTo>
                <a:cubicBezTo>
                  <a:pt x="2460715" y="749652"/>
                  <a:pt x="2384751" y="724424"/>
                  <a:pt x="2144052" y="744524"/>
                </a:cubicBezTo>
                <a:cubicBezTo>
                  <a:pt x="1903353" y="764624"/>
                  <a:pt x="1846581" y="702392"/>
                  <a:pt x="1729796" y="744524"/>
                </a:cubicBezTo>
                <a:cubicBezTo>
                  <a:pt x="1613011" y="786656"/>
                  <a:pt x="1274827" y="711145"/>
                  <a:pt x="1024442" y="744524"/>
                </a:cubicBezTo>
                <a:cubicBezTo>
                  <a:pt x="774057" y="777903"/>
                  <a:pt x="392885" y="664829"/>
                  <a:pt x="0" y="744524"/>
                </a:cubicBezTo>
                <a:cubicBezTo>
                  <a:pt x="-7918" y="610408"/>
                  <a:pt x="19967" y="491180"/>
                  <a:pt x="0" y="394598"/>
                </a:cubicBezTo>
                <a:cubicBezTo>
                  <a:pt x="-19967" y="298016"/>
                  <a:pt x="30850" y="130680"/>
                  <a:pt x="0" y="0"/>
                </a:cubicBezTo>
                <a:close/>
              </a:path>
              <a:path w="7277460" h="744524" stroke="0" extrusionOk="0">
                <a:moveTo>
                  <a:pt x="0" y="0"/>
                </a:moveTo>
                <a:cubicBezTo>
                  <a:pt x="212761" y="-46111"/>
                  <a:pt x="275167" y="33595"/>
                  <a:pt x="487030" y="0"/>
                </a:cubicBezTo>
                <a:cubicBezTo>
                  <a:pt x="698893" y="-33595"/>
                  <a:pt x="720360" y="7102"/>
                  <a:pt x="828511" y="0"/>
                </a:cubicBezTo>
                <a:cubicBezTo>
                  <a:pt x="936662" y="-7102"/>
                  <a:pt x="1341710" y="35191"/>
                  <a:pt x="1533865" y="0"/>
                </a:cubicBezTo>
                <a:cubicBezTo>
                  <a:pt x="1726020" y="-35191"/>
                  <a:pt x="1783521" y="53078"/>
                  <a:pt x="2020895" y="0"/>
                </a:cubicBezTo>
                <a:cubicBezTo>
                  <a:pt x="2258269" y="-53078"/>
                  <a:pt x="2333030" y="33507"/>
                  <a:pt x="2507925" y="0"/>
                </a:cubicBezTo>
                <a:cubicBezTo>
                  <a:pt x="2682820" y="-33507"/>
                  <a:pt x="2899132" y="29886"/>
                  <a:pt x="3213278" y="0"/>
                </a:cubicBezTo>
                <a:cubicBezTo>
                  <a:pt x="3527424" y="-29886"/>
                  <a:pt x="3522538" y="44719"/>
                  <a:pt x="3627534" y="0"/>
                </a:cubicBezTo>
                <a:cubicBezTo>
                  <a:pt x="3732530" y="-44719"/>
                  <a:pt x="4088943" y="35540"/>
                  <a:pt x="4332888" y="0"/>
                </a:cubicBezTo>
                <a:cubicBezTo>
                  <a:pt x="4576833" y="-35540"/>
                  <a:pt x="4880755" y="810"/>
                  <a:pt x="5038242" y="0"/>
                </a:cubicBezTo>
                <a:cubicBezTo>
                  <a:pt x="5195729" y="-810"/>
                  <a:pt x="5449109" y="42277"/>
                  <a:pt x="5598046" y="0"/>
                </a:cubicBezTo>
                <a:cubicBezTo>
                  <a:pt x="5746983" y="-42277"/>
                  <a:pt x="6041940" y="44056"/>
                  <a:pt x="6303400" y="0"/>
                </a:cubicBezTo>
                <a:cubicBezTo>
                  <a:pt x="6564860" y="-44056"/>
                  <a:pt x="6582566" y="50876"/>
                  <a:pt x="6790430" y="0"/>
                </a:cubicBezTo>
                <a:cubicBezTo>
                  <a:pt x="6998294" y="-50876"/>
                  <a:pt x="7041409" y="26006"/>
                  <a:pt x="7277460" y="0"/>
                </a:cubicBezTo>
                <a:cubicBezTo>
                  <a:pt x="7283346" y="111289"/>
                  <a:pt x="7262893" y="223100"/>
                  <a:pt x="7277460" y="379707"/>
                </a:cubicBezTo>
                <a:cubicBezTo>
                  <a:pt x="7292027" y="536314"/>
                  <a:pt x="7250802" y="610245"/>
                  <a:pt x="7277460" y="744524"/>
                </a:cubicBezTo>
                <a:cubicBezTo>
                  <a:pt x="7045078" y="773885"/>
                  <a:pt x="6976890" y="723342"/>
                  <a:pt x="6717655" y="744524"/>
                </a:cubicBezTo>
                <a:cubicBezTo>
                  <a:pt x="6458420" y="765706"/>
                  <a:pt x="6190397" y="698951"/>
                  <a:pt x="6012302" y="744524"/>
                </a:cubicBezTo>
                <a:cubicBezTo>
                  <a:pt x="5834207" y="790097"/>
                  <a:pt x="5652855" y="715881"/>
                  <a:pt x="5452497" y="744524"/>
                </a:cubicBezTo>
                <a:cubicBezTo>
                  <a:pt x="5252139" y="773167"/>
                  <a:pt x="5186867" y="730766"/>
                  <a:pt x="5111016" y="744524"/>
                </a:cubicBezTo>
                <a:cubicBezTo>
                  <a:pt x="5035165" y="758282"/>
                  <a:pt x="4841405" y="714901"/>
                  <a:pt x="4696761" y="744524"/>
                </a:cubicBezTo>
                <a:cubicBezTo>
                  <a:pt x="4552118" y="774147"/>
                  <a:pt x="4302404" y="660799"/>
                  <a:pt x="3991407" y="744524"/>
                </a:cubicBezTo>
                <a:cubicBezTo>
                  <a:pt x="3680410" y="828249"/>
                  <a:pt x="3588018" y="713056"/>
                  <a:pt x="3431602" y="744524"/>
                </a:cubicBezTo>
                <a:cubicBezTo>
                  <a:pt x="3275187" y="775992"/>
                  <a:pt x="3219848" y="725504"/>
                  <a:pt x="3017347" y="744524"/>
                </a:cubicBezTo>
                <a:cubicBezTo>
                  <a:pt x="2814846" y="763544"/>
                  <a:pt x="2718726" y="677652"/>
                  <a:pt x="2457542" y="744524"/>
                </a:cubicBezTo>
                <a:cubicBezTo>
                  <a:pt x="2196359" y="811396"/>
                  <a:pt x="2251112" y="719884"/>
                  <a:pt x="2116061" y="744524"/>
                </a:cubicBezTo>
                <a:cubicBezTo>
                  <a:pt x="1981010" y="769164"/>
                  <a:pt x="1914307" y="706423"/>
                  <a:pt x="1774581" y="744524"/>
                </a:cubicBezTo>
                <a:cubicBezTo>
                  <a:pt x="1634855" y="782625"/>
                  <a:pt x="1488877" y="729815"/>
                  <a:pt x="1214776" y="744524"/>
                </a:cubicBezTo>
                <a:cubicBezTo>
                  <a:pt x="940676" y="759233"/>
                  <a:pt x="905075" y="709902"/>
                  <a:pt x="800521" y="744524"/>
                </a:cubicBezTo>
                <a:cubicBezTo>
                  <a:pt x="695968" y="779146"/>
                  <a:pt x="285241" y="680246"/>
                  <a:pt x="0" y="744524"/>
                </a:cubicBezTo>
                <a:cubicBezTo>
                  <a:pt x="-37779" y="635383"/>
                  <a:pt x="14061" y="481733"/>
                  <a:pt x="0" y="387152"/>
                </a:cubicBezTo>
                <a:cubicBezTo>
                  <a:pt x="-14061" y="292571"/>
                  <a:pt x="16080" y="10610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24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FF66C-96BB-9A2A-04B9-427B546C8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AC721C-96F4-7BBA-90C8-A5C556DA7BB3}"/>
              </a:ext>
            </a:extLst>
          </p:cNvPr>
          <p:cNvSpPr txBox="1"/>
          <p:nvPr/>
        </p:nvSpPr>
        <p:spPr>
          <a:xfrm>
            <a:off x="1865972" y="2661920"/>
            <a:ext cx="846005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  <a:endParaRPr 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2C60DA3-99D5-1BD2-BA27-0E648A200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4237"/>
            <a:ext cx="274320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52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CFBABEE-C54A-4ECB-B6D7-BA89B819CE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8"/>
          <a:stretch>
            <a:fillRect/>
          </a:stretch>
        </p:blipFill>
        <p:spPr>
          <a:xfrm>
            <a:off x="40818" y="1214794"/>
            <a:ext cx="3966895" cy="4089070"/>
          </a:xfrm>
          <a:prstGeom prst="rect">
            <a:avLst/>
          </a:prstGeom>
        </p:spPr>
      </p:pic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B4D1D2A-3C7B-4676-ADB6-58F3C147A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216" y="1185106"/>
            <a:ext cx="4089070" cy="4089070"/>
          </a:xfrm>
          <a:prstGeom prst="rect">
            <a:avLst/>
          </a:prstGeom>
        </p:spPr>
      </p:pic>
      <p:pic>
        <p:nvPicPr>
          <p:cNvPr id="5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D93CDCE-9561-41E4-BE0E-BC775D6A27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88"/>
          <a:stretch>
            <a:fillRect/>
          </a:stretch>
        </p:blipFill>
        <p:spPr>
          <a:xfrm>
            <a:off x="8221475" y="1185105"/>
            <a:ext cx="3966894" cy="4089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252BCF8-CB66-4FD2-91CC-5CC7DDE506C1}"/>
              </a:ext>
            </a:extLst>
          </p:cNvPr>
          <p:cNvSpPr txBox="1"/>
          <p:nvPr/>
        </p:nvSpPr>
        <p:spPr>
          <a:xfrm>
            <a:off x="357232" y="1026399"/>
            <a:ext cx="3177780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600" dirty="0">
                <a:latin typeface="Tahoma" panose="020B0604030504040204" pitchFamily="34" charset="0"/>
              </a:rPr>
              <a:t>Conductance</a:t>
            </a:r>
            <a:endParaRPr lang="en-FI" sz="2600" dirty="0">
              <a:latin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ADEB45-52F7-47DA-BDB9-9A16041C0D67}"/>
              </a:ext>
            </a:extLst>
          </p:cNvPr>
          <p:cNvSpPr txBox="1"/>
          <p:nvPr/>
        </p:nvSpPr>
        <p:spPr>
          <a:xfrm>
            <a:off x="3612202" y="982958"/>
            <a:ext cx="4464478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600" dirty="0">
                <a:latin typeface="Tahoma" panose="020B0604030504040204" pitchFamily="34" charset="0"/>
              </a:rPr>
              <a:t>Inverse Internal Weight</a:t>
            </a:r>
            <a:endParaRPr lang="en-US" sz="2600" dirty="0">
              <a:latin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9B3E1C-2042-4134-82D5-1DBFF74F245A}"/>
              </a:ext>
            </a:extLst>
          </p:cNvPr>
          <p:cNvSpPr txBox="1"/>
          <p:nvPr/>
        </p:nvSpPr>
        <p:spPr>
          <a:xfrm>
            <a:off x="8021310" y="984690"/>
            <a:ext cx="4089070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600" dirty="0">
                <a:latin typeface="Tahoma" panose="020B0604030504040204" pitchFamily="34" charset="0"/>
              </a:rPr>
              <a:t>Mean Internal Weight</a:t>
            </a:r>
            <a:endParaRPr lang="en-US" sz="2600" dirty="0">
              <a:latin typeface="Tahoma" panose="020B060403050404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B38581-77B8-4BBD-BCBB-7AD4C0887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54" y="5523077"/>
            <a:ext cx="1665194" cy="10830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E6AD0A-1FCA-4A7E-A2F9-A3FFC916E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3265" y="5520304"/>
            <a:ext cx="1521696" cy="10766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4D1895-A1B0-4BD3-8CD4-8447BB5B8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918" y="5524733"/>
            <a:ext cx="1488127" cy="1081401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1A462A1-DB97-8257-5804-A822D1DFDE0B}"/>
              </a:ext>
            </a:extLst>
          </p:cNvPr>
          <p:cNvSpPr/>
          <p:nvPr/>
        </p:nvSpPr>
        <p:spPr>
          <a:xfrm rot="13543821">
            <a:off x="7052015" y="4050230"/>
            <a:ext cx="416442" cy="361507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latin typeface="Tahom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0F2D23-DFFA-5E7B-9A68-551A876AB005}"/>
              </a:ext>
            </a:extLst>
          </p:cNvPr>
          <p:cNvSpPr/>
          <p:nvPr/>
        </p:nvSpPr>
        <p:spPr>
          <a:xfrm rot="368877">
            <a:off x="5158736" y="2130112"/>
            <a:ext cx="1306750" cy="1536484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latin typeface="Tahoma" panose="020B060403050404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2879A2-B9B6-07E1-34B1-EDC87F6CC47C}"/>
              </a:ext>
            </a:extLst>
          </p:cNvPr>
          <p:cNvSpPr/>
          <p:nvPr/>
        </p:nvSpPr>
        <p:spPr>
          <a:xfrm rot="2229714">
            <a:off x="7281237" y="2236238"/>
            <a:ext cx="867511" cy="82591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latin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65900F-0161-3BB9-214F-720B477A24C7}"/>
              </a:ext>
            </a:extLst>
          </p:cNvPr>
          <p:cNvSpPr/>
          <p:nvPr/>
        </p:nvSpPr>
        <p:spPr>
          <a:xfrm rot="4465311">
            <a:off x="4528508" y="3742843"/>
            <a:ext cx="1182587" cy="14661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latin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CEBE36-3AEE-BE4C-73EE-B5A5B74ECD67}"/>
              </a:ext>
            </a:extLst>
          </p:cNvPr>
          <p:cNvSpPr txBox="1"/>
          <p:nvPr/>
        </p:nvSpPr>
        <p:spPr>
          <a:xfrm>
            <a:off x="7001832" y="4371449"/>
            <a:ext cx="1252230" cy="6409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split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7A6FF3-C18A-8AAA-E656-E62C9BBBBD19}"/>
              </a:ext>
            </a:extLst>
          </p:cNvPr>
          <p:cNvSpPr txBox="1"/>
          <p:nvPr/>
        </p:nvSpPr>
        <p:spPr>
          <a:xfrm>
            <a:off x="7413445" y="1871789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C853F-F408-D999-5E9C-202D287B551F}"/>
              </a:ext>
            </a:extLst>
          </p:cNvPr>
          <p:cNvSpPr txBox="1"/>
          <p:nvPr/>
        </p:nvSpPr>
        <p:spPr>
          <a:xfrm>
            <a:off x="3465217" y="4799488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72237-4B78-6E39-34D4-4EF9EB6AC67B}"/>
              </a:ext>
            </a:extLst>
          </p:cNvPr>
          <p:cNvSpPr txBox="1"/>
          <p:nvPr/>
        </p:nvSpPr>
        <p:spPr>
          <a:xfrm>
            <a:off x="4209737" y="1716849"/>
            <a:ext cx="1719338" cy="608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000"/>
              </a:lnSpc>
              <a:spcAft>
                <a:spcPts val="300"/>
              </a:spcAft>
            </a:pPr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Borderline</a:t>
            </a:r>
            <a:b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users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78919982-7B97-1206-9493-58273C773131}"/>
              </a:ext>
            </a:extLst>
          </p:cNvPr>
          <p:cNvSpPr txBox="1"/>
          <p:nvPr/>
        </p:nvSpPr>
        <p:spPr>
          <a:xfrm>
            <a:off x="1474543" y="136030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Three objective functions</a:t>
            </a:r>
            <a:endParaRPr lang="en-US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038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EBFB3-2C8C-7468-524D-78A4256C2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E26A156-5F1C-39B3-720B-C628B3854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576" y="393381"/>
            <a:ext cx="5830782" cy="5900054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B1FFA92B-90B4-A033-185A-F99372D61C33}"/>
              </a:ext>
            </a:extLst>
          </p:cNvPr>
          <p:cNvGraphicFramePr>
            <a:graphicFrameLocks noGrp="1"/>
          </p:cNvGraphicFramePr>
          <p:nvPr/>
        </p:nvGraphicFramePr>
        <p:xfrm>
          <a:off x="589642" y="4254500"/>
          <a:ext cx="4743470" cy="226816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285">
                  <a:extLst>
                    <a:ext uri="{9D8B030D-6E8A-4147-A177-3AD203B41FA5}">
                      <a16:colId xmlns:a16="http://schemas.microsoft.com/office/drawing/2014/main" val="3432737842"/>
                    </a:ext>
                  </a:extLst>
                </a:gridCol>
                <a:gridCol w="655749">
                  <a:extLst>
                    <a:ext uri="{9D8B030D-6E8A-4147-A177-3AD203B41FA5}">
                      <a16:colId xmlns:a16="http://schemas.microsoft.com/office/drawing/2014/main" val="1660066157"/>
                    </a:ext>
                  </a:extLst>
                </a:gridCol>
                <a:gridCol w="656362">
                  <a:extLst>
                    <a:ext uri="{9D8B030D-6E8A-4147-A177-3AD203B41FA5}">
                      <a16:colId xmlns:a16="http://schemas.microsoft.com/office/drawing/2014/main" val="213682187"/>
                    </a:ext>
                  </a:extLst>
                </a:gridCol>
                <a:gridCol w="656362">
                  <a:extLst>
                    <a:ext uri="{9D8B030D-6E8A-4147-A177-3AD203B41FA5}">
                      <a16:colId xmlns:a16="http://schemas.microsoft.com/office/drawing/2014/main" val="44520291"/>
                    </a:ext>
                  </a:extLst>
                </a:gridCol>
                <a:gridCol w="656362">
                  <a:extLst>
                    <a:ext uri="{9D8B030D-6E8A-4147-A177-3AD203B41FA5}">
                      <a16:colId xmlns:a16="http://schemas.microsoft.com/office/drawing/2014/main" val="961609872"/>
                    </a:ext>
                  </a:extLst>
                </a:gridCol>
                <a:gridCol w="939350">
                  <a:extLst>
                    <a:ext uri="{9D8B030D-6E8A-4147-A177-3AD203B41FA5}">
                      <a16:colId xmlns:a16="http://schemas.microsoft.com/office/drawing/2014/main" val="1265371763"/>
                    </a:ext>
                  </a:extLst>
                </a:gridCol>
              </a:tblGrid>
              <a:tr h="45143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err="1">
                          <a:latin typeface="Times New Roman"/>
                        </a:rPr>
                        <a:t>n</a:t>
                      </a:r>
                      <a:r>
                        <a:rPr lang="en-US" sz="1800" b="1" i="1" baseline="-25000" dirty="0" err="1">
                          <a:latin typeface="Times New Roman"/>
                        </a:rPr>
                        <a:t>i</a:t>
                      </a:r>
                      <a:endParaRPr lang="en-US" sz="1800" b="1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baseline="0">
                          <a:latin typeface="Times New Roman"/>
                        </a:rPr>
                        <a:t>W</a:t>
                      </a:r>
                      <a:r>
                        <a:rPr lang="en-US" sz="1800" b="1" i="1" baseline="-25000">
                          <a:latin typeface="Times New Roman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>
                          <a:latin typeface="Times New Roman"/>
                        </a:rPr>
                        <a:t>E</a:t>
                      </a:r>
                      <a:r>
                        <a:rPr lang="en-US" sz="1800" b="1" i="1" baseline="-25000">
                          <a:latin typeface="Times New Roman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err="1">
                          <a:latin typeface="Times New Roman"/>
                        </a:rPr>
                        <a:t>T</a:t>
                      </a:r>
                      <a:r>
                        <a:rPr lang="en-US" sz="1800" b="1" i="1" baseline="-25000" err="1">
                          <a:latin typeface="Times New Roman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1" u="none" strike="noStrike" baseline="-25000" noProof="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07722"/>
                  </a:ext>
                </a:extLst>
              </a:tr>
              <a:tr h="36334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Finland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1267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7201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82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7283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0.11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07934847"/>
                  </a:ext>
                </a:extLst>
              </a:tr>
              <a:tr h="36334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Sweden</a:t>
                      </a:r>
                    </a:p>
                  </a:txBody>
                  <a:tcPr>
                    <a:lnR w="381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1122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2911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72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2983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0.24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19582878"/>
                  </a:ext>
                </a:extLst>
              </a:tr>
              <a:tr h="36334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Denmark</a:t>
                      </a:r>
                    </a:p>
                  </a:txBody>
                  <a:tcPr>
                    <a:lnR w="381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475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1957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33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1990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0.17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73028504"/>
                  </a:ext>
                </a:extLst>
              </a:tr>
              <a:tr h="36334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>
                          <a:latin typeface="Tahoma" panose="020B0604030504040204" pitchFamily="34" charset="0"/>
                        </a:rPr>
                        <a:t>Norway</a:t>
                      </a:r>
                    </a:p>
                  </a:txBody>
                  <a:tcPr>
                    <a:lnR w="381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280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639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31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670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0.46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8449294"/>
                  </a:ext>
                </a:extLst>
              </a:tr>
              <a:tr h="36334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>
                          <a:latin typeface="Tahoma" panose="020B0604030504040204" pitchFamily="34" charset="0"/>
                        </a:rPr>
                        <a:t>Iceland</a:t>
                      </a:r>
                    </a:p>
                  </a:txBody>
                  <a:tcPr>
                    <a:lnR w="381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129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540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17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557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0.30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7803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F3A93E8-41B7-3596-F98B-B82541BFD4A1}"/>
              </a:ext>
            </a:extLst>
          </p:cNvPr>
          <p:cNvSpPr txBox="1"/>
          <p:nvPr/>
        </p:nvSpPr>
        <p:spPr>
          <a:xfrm>
            <a:off x="330530" y="980617"/>
            <a:ext cx="725582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b="1" i="1" baseline="-25000" dirty="0" err="1"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     Size of cluster </a:t>
            </a:r>
            <a:r>
              <a:rPr lang="en-US" sz="2000" dirty="0" err="1"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i="1" dirty="0">
                <a:latin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     Number of clusters </a:t>
            </a:r>
          </a:p>
          <a:p>
            <a:r>
              <a:rPr lang="en-US" sz="2000" b="1" i="1" dirty="0">
                <a:latin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sz="2000" b="1" i="1" baseline="-25000" dirty="0"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   Sum of internal weights in cluster </a:t>
            </a:r>
            <a:r>
              <a:rPr lang="en-US" sz="2000" dirty="0" err="1"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i="1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000" b="1" i="1" baseline="-25000" dirty="0"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   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 of external weights from cluster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000" b="1" i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   = 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000" i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+ W</a:t>
            </a:r>
            <a:r>
              <a:rPr lang="en-US" sz="2000" i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 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EE3CDF5-D16A-7728-461C-22B94603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258" y="2967816"/>
            <a:ext cx="1347429" cy="872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F3F769-C30A-42F7-4181-D22194389AAB}"/>
              </a:ext>
            </a:extLst>
          </p:cNvPr>
          <p:cNvSpPr txBox="1"/>
          <p:nvPr/>
        </p:nvSpPr>
        <p:spPr>
          <a:xfrm>
            <a:off x="413567" y="3145421"/>
            <a:ext cx="23135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Conductance = </a:t>
            </a:r>
            <a:endParaRPr 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0045A-91A1-3853-7839-84144C966A39}"/>
              </a:ext>
            </a:extLst>
          </p:cNvPr>
          <p:cNvSpPr txBox="1"/>
          <p:nvPr/>
        </p:nvSpPr>
        <p:spPr>
          <a:xfrm>
            <a:off x="9370345" y="5432863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1,267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94C0C-4AB6-0302-F7B7-1A38CB866936}"/>
              </a:ext>
            </a:extLst>
          </p:cNvPr>
          <p:cNvSpPr txBox="1"/>
          <p:nvPr/>
        </p:nvSpPr>
        <p:spPr>
          <a:xfrm>
            <a:off x="6723137" y="1624981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1,122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0814D8-B289-6597-A8AC-62E214947B6E}"/>
              </a:ext>
            </a:extLst>
          </p:cNvPr>
          <p:cNvSpPr txBox="1"/>
          <p:nvPr/>
        </p:nvSpPr>
        <p:spPr>
          <a:xfrm>
            <a:off x="6558143" y="5634109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280</a:t>
            </a:r>
            <a:endParaRPr lang="en-GB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52C678-5C8E-D3F2-9689-8ECC0A3166E4}"/>
              </a:ext>
            </a:extLst>
          </p:cNvPr>
          <p:cNvSpPr txBox="1"/>
          <p:nvPr/>
        </p:nvSpPr>
        <p:spPr>
          <a:xfrm>
            <a:off x="8551630" y="878811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475</a:t>
            </a:r>
            <a:endParaRPr lang="en-GB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9AECB9-5069-9F36-AAD6-40E12034A583}"/>
              </a:ext>
            </a:extLst>
          </p:cNvPr>
          <p:cNvSpPr txBox="1"/>
          <p:nvPr/>
        </p:nvSpPr>
        <p:spPr>
          <a:xfrm>
            <a:off x="11118267" y="3011827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129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AB2D6632-409C-3E54-1736-2BD142918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232" y="4289899"/>
            <a:ext cx="447305" cy="346485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7F1154AE-DE86-F28D-CB08-57E55073B372}"/>
              </a:ext>
            </a:extLst>
          </p:cNvPr>
          <p:cNvSpPr txBox="1"/>
          <p:nvPr/>
        </p:nvSpPr>
        <p:spPr>
          <a:xfrm>
            <a:off x="1421378" y="114766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Conductance results</a:t>
            </a:r>
            <a:endParaRPr lang="en-US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02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C5AB996-1F8D-4D2A-A452-A424CAD56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465" y="414647"/>
            <a:ext cx="5830782" cy="5900054"/>
          </a:xfrm>
          <a:prstGeom prst="rect">
            <a:avLst/>
          </a:prstGeom>
        </p:spPr>
      </p:pic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C8F5CC9-8B66-45D9-9205-B91E5DFFE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61" y="414647"/>
            <a:ext cx="5949535" cy="5900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7FF93-7B31-4961-AC30-5D53E9537D80}"/>
              </a:ext>
            </a:extLst>
          </p:cNvPr>
          <p:cNvSpPr txBox="1"/>
          <p:nvPr/>
        </p:nvSpPr>
        <p:spPr>
          <a:xfrm>
            <a:off x="3226771" y="5450170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1,275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DF28AD-3901-4934-A97C-D944B5CF5934}"/>
              </a:ext>
            </a:extLst>
          </p:cNvPr>
          <p:cNvSpPr txBox="1"/>
          <p:nvPr/>
        </p:nvSpPr>
        <p:spPr>
          <a:xfrm>
            <a:off x="553833" y="1646247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1,001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4F5EA7-4AEA-4E15-8F72-4D9A54AC6848}"/>
              </a:ext>
            </a:extLst>
          </p:cNvPr>
          <p:cNvSpPr txBox="1"/>
          <p:nvPr/>
        </p:nvSpPr>
        <p:spPr>
          <a:xfrm>
            <a:off x="2108535" y="900077"/>
            <a:ext cx="152602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516</a:t>
            </a:r>
            <a:endParaRPr lang="en-GB" sz="20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3AE511-748D-4EDE-BA4C-FD4AEE17E74F}"/>
              </a:ext>
            </a:extLst>
          </p:cNvPr>
          <p:cNvSpPr txBox="1"/>
          <p:nvPr/>
        </p:nvSpPr>
        <p:spPr>
          <a:xfrm>
            <a:off x="4939067" y="3003405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85D92-D917-4CCB-8B64-63CF81740698}"/>
              </a:ext>
            </a:extLst>
          </p:cNvPr>
          <p:cNvSpPr txBox="1"/>
          <p:nvPr/>
        </p:nvSpPr>
        <p:spPr>
          <a:xfrm>
            <a:off x="329462" y="5595999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362</a:t>
            </a:r>
            <a:endParaRPr lang="en-GB" sz="20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FBE34D-5108-46F8-BBE6-FBA46B93CEC7}"/>
              </a:ext>
            </a:extLst>
          </p:cNvPr>
          <p:cNvSpPr txBox="1"/>
          <p:nvPr/>
        </p:nvSpPr>
        <p:spPr>
          <a:xfrm>
            <a:off x="9257456" y="5454129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1,267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57EF30-FCA9-4348-AD95-9031C1680B9E}"/>
              </a:ext>
            </a:extLst>
          </p:cNvPr>
          <p:cNvSpPr txBox="1"/>
          <p:nvPr/>
        </p:nvSpPr>
        <p:spPr>
          <a:xfrm>
            <a:off x="6610248" y="1646247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1,122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4562B0-D8CD-4153-AE43-5951DECB1420}"/>
              </a:ext>
            </a:extLst>
          </p:cNvPr>
          <p:cNvSpPr txBox="1"/>
          <p:nvPr/>
        </p:nvSpPr>
        <p:spPr>
          <a:xfrm>
            <a:off x="6445254" y="5655375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280</a:t>
            </a:r>
            <a:endParaRPr lang="en-GB" sz="20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8FF0CE-EA7D-4E13-A661-B7504CA13B48}"/>
              </a:ext>
            </a:extLst>
          </p:cNvPr>
          <p:cNvSpPr txBox="1"/>
          <p:nvPr/>
        </p:nvSpPr>
        <p:spPr>
          <a:xfrm>
            <a:off x="8331861" y="900077"/>
            <a:ext cx="135911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475</a:t>
            </a:r>
            <a:endParaRPr lang="en-GB" sz="20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63E251-5A60-43EB-821A-C2C8D9D30C1B}"/>
              </a:ext>
            </a:extLst>
          </p:cNvPr>
          <p:cNvSpPr txBox="1"/>
          <p:nvPr/>
        </p:nvSpPr>
        <p:spPr>
          <a:xfrm>
            <a:off x="11005378" y="3033093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129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5E3701D5-86D7-8E2F-E8C5-1907C81838F0}"/>
              </a:ext>
            </a:extLst>
          </p:cNvPr>
          <p:cNvSpPr txBox="1"/>
          <p:nvPr/>
        </p:nvSpPr>
        <p:spPr>
          <a:xfrm>
            <a:off x="857855" y="61603"/>
            <a:ext cx="1052529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Ground truth vs. conductance</a:t>
            </a:r>
            <a:endParaRPr lang="en-US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53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 descr="Map&#10;&#10;Description automatically generated">
            <a:extLst>
              <a:ext uri="{FF2B5EF4-FFF2-40B4-BE49-F238E27FC236}">
                <a16:creationId xmlns:a16="http://schemas.microsoft.com/office/drawing/2014/main" id="{959DC398-44DA-4041-BC5F-BBFEF8CB1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66" y="1169499"/>
            <a:ext cx="5040000" cy="5073165"/>
          </a:xfrm>
          <a:prstGeom prst="rect">
            <a:avLst/>
          </a:prstGeom>
        </p:spPr>
      </p:pic>
      <p:pic>
        <p:nvPicPr>
          <p:cNvPr id="18" name="Picture 19" descr="Map&#10;&#10;Description automatically generated">
            <a:extLst>
              <a:ext uri="{FF2B5EF4-FFF2-40B4-BE49-F238E27FC236}">
                <a16:creationId xmlns:a16="http://schemas.microsoft.com/office/drawing/2014/main" id="{2078A2B9-DC36-4EAA-B4BE-F58C6FBD8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41" y="1127857"/>
            <a:ext cx="5039096" cy="5067403"/>
          </a:xfrm>
          <a:prstGeom prst="rect">
            <a:avLst/>
          </a:prstGeom>
        </p:spPr>
      </p:pic>
      <p:pic>
        <p:nvPicPr>
          <p:cNvPr id="20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E10B5A7D-935F-4DCA-A156-8D02B91F2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72" y="2637188"/>
            <a:ext cx="1400175" cy="100965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AD811A22-336A-B2FB-BE33-D804F402FD0A}"/>
              </a:ext>
            </a:extLst>
          </p:cNvPr>
          <p:cNvSpPr txBox="1"/>
          <p:nvPr/>
        </p:nvSpPr>
        <p:spPr>
          <a:xfrm>
            <a:off x="857855" y="61603"/>
            <a:ext cx="1052529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Ground truth vs. conductance</a:t>
            </a:r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2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4068A584-4569-A8C8-B7C4-69569C08C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536" y="2244255"/>
            <a:ext cx="1581150" cy="1428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F7A09-B79D-169D-F04D-CB7F5E2814BF}"/>
              </a:ext>
            </a:extLst>
          </p:cNvPr>
          <p:cNvSpPr txBox="1"/>
          <p:nvPr/>
        </p:nvSpPr>
        <p:spPr>
          <a:xfrm>
            <a:off x="10481796" y="2159889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30FF88-EB0C-E299-FCC8-D647891557AF}"/>
              </a:ext>
            </a:extLst>
          </p:cNvPr>
          <p:cNvSpPr txBox="1"/>
          <p:nvPr/>
        </p:nvSpPr>
        <p:spPr>
          <a:xfrm>
            <a:off x="9181520" y="3499568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C13FA-C3E1-3DD6-B6D0-A54BA3FF5DEA}"/>
              </a:ext>
            </a:extLst>
          </p:cNvPr>
          <p:cNvSpPr txBox="1"/>
          <p:nvPr/>
        </p:nvSpPr>
        <p:spPr>
          <a:xfrm>
            <a:off x="7362761" y="5449933"/>
            <a:ext cx="160196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B1177E-F34E-DBB4-D2D2-E93F89C192DE}"/>
              </a:ext>
            </a:extLst>
          </p:cNvPr>
          <p:cNvSpPr txBox="1"/>
          <p:nvPr/>
        </p:nvSpPr>
        <p:spPr>
          <a:xfrm>
            <a:off x="7275222" y="2243938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87B44F-3FC2-57C4-565F-739DB4A75B0A}"/>
              </a:ext>
            </a:extLst>
          </p:cNvPr>
          <p:cNvSpPr txBox="1"/>
          <p:nvPr/>
        </p:nvSpPr>
        <p:spPr>
          <a:xfrm>
            <a:off x="7261049" y="4246591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FD5DD792-D9DD-E622-24C3-2443C40E4A7D}"/>
              </a:ext>
            </a:extLst>
          </p:cNvPr>
          <p:cNvSpPr txBox="1"/>
          <p:nvPr/>
        </p:nvSpPr>
        <p:spPr>
          <a:xfrm>
            <a:off x="455786" y="1120287"/>
            <a:ext cx="2084225" cy="492443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noProof="0">
                <a:latin typeface="Tahoma" panose="020B0604030504040204" pitchFamily="34" charset="0"/>
                <a:cs typeface="Tahoma" panose="020B0604030504040204" pitchFamily="34" charset="0"/>
              </a:rPr>
              <a:t>Ground truth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A4FD2D04-BF6F-EFC2-7CDA-7D10DA75817C}"/>
              </a:ext>
            </a:extLst>
          </p:cNvPr>
          <p:cNvSpPr txBox="1"/>
          <p:nvPr/>
        </p:nvSpPr>
        <p:spPr>
          <a:xfrm>
            <a:off x="7097274" y="1166361"/>
            <a:ext cx="2077813" cy="492443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latin typeface="Tahoma" panose="020B0604030504040204" pitchFamily="34" charset="0"/>
                <a:cs typeface="Tahoma" panose="020B0604030504040204" pitchFamily="34" charset="0"/>
              </a:rPr>
              <a:t>Conductance</a:t>
            </a:r>
          </a:p>
        </p:txBody>
      </p:sp>
    </p:spTree>
    <p:extLst>
      <p:ext uri="{BB962C8B-B14F-4D97-AF65-F5344CB8AC3E}">
        <p14:creationId xmlns:p14="http://schemas.microsoft.com/office/powerpoint/2010/main" val="3669415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E6A88-24DB-5891-2E8A-4CF8568D7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F5D102A-5881-422A-A62E-577F0DACC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384" y="474023"/>
            <a:ext cx="5801093" cy="5781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FC1269-AD2B-DEAA-6074-FFA68FD26D7A}"/>
              </a:ext>
            </a:extLst>
          </p:cNvPr>
          <p:cNvSpPr txBox="1"/>
          <p:nvPr/>
        </p:nvSpPr>
        <p:spPr>
          <a:xfrm>
            <a:off x="9426789" y="5454129"/>
            <a:ext cx="17480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 (1)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CCB4BC-3F34-A7CE-5C04-E72EEB54BFFE}"/>
              </a:ext>
            </a:extLst>
          </p:cNvPr>
          <p:cNvSpPr txBox="1"/>
          <p:nvPr/>
        </p:nvSpPr>
        <p:spPr>
          <a:xfrm>
            <a:off x="6779581" y="1646247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808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5CFDE1-45AF-74AC-DBCE-E058A5EC6B24}"/>
              </a:ext>
            </a:extLst>
          </p:cNvPr>
          <p:cNvSpPr txBox="1"/>
          <p:nvPr/>
        </p:nvSpPr>
        <p:spPr>
          <a:xfrm>
            <a:off x="6614587" y="5655375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426227-3C66-45CC-4531-6E3ABACB2A50}"/>
              </a:ext>
            </a:extLst>
          </p:cNvPr>
          <p:cNvSpPr txBox="1"/>
          <p:nvPr/>
        </p:nvSpPr>
        <p:spPr>
          <a:xfrm>
            <a:off x="8608074" y="900077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490</a:t>
            </a:r>
            <a:endParaRPr lang="en-GB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C26565-D9EC-C124-F530-C1AAC0EC78E5}"/>
              </a:ext>
            </a:extLst>
          </p:cNvPr>
          <p:cNvSpPr txBox="1"/>
          <p:nvPr/>
        </p:nvSpPr>
        <p:spPr>
          <a:xfrm>
            <a:off x="10521567" y="3656548"/>
            <a:ext cx="16668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 (2)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527</a:t>
            </a: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06E44D30-35B9-0CA1-C19A-F59D091C1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43135"/>
              </p:ext>
            </p:extLst>
          </p:nvPr>
        </p:nvGraphicFramePr>
        <p:xfrm>
          <a:off x="330531" y="4037610"/>
          <a:ext cx="4967297" cy="250747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83459">
                  <a:extLst>
                    <a:ext uri="{9D8B030D-6E8A-4147-A177-3AD203B41FA5}">
                      <a16:colId xmlns:a16="http://schemas.microsoft.com/office/drawing/2014/main" val="3432737842"/>
                    </a:ext>
                  </a:extLst>
                </a:gridCol>
                <a:gridCol w="717104">
                  <a:extLst>
                    <a:ext uri="{9D8B030D-6E8A-4147-A177-3AD203B41FA5}">
                      <a16:colId xmlns:a16="http://schemas.microsoft.com/office/drawing/2014/main" val="1660066157"/>
                    </a:ext>
                  </a:extLst>
                </a:gridCol>
                <a:gridCol w="717775">
                  <a:extLst>
                    <a:ext uri="{9D8B030D-6E8A-4147-A177-3AD203B41FA5}">
                      <a16:colId xmlns:a16="http://schemas.microsoft.com/office/drawing/2014/main" val="213682187"/>
                    </a:ext>
                  </a:extLst>
                </a:gridCol>
                <a:gridCol w="717775">
                  <a:extLst>
                    <a:ext uri="{9D8B030D-6E8A-4147-A177-3AD203B41FA5}">
                      <a16:colId xmlns:a16="http://schemas.microsoft.com/office/drawing/2014/main" val="44520291"/>
                    </a:ext>
                  </a:extLst>
                </a:gridCol>
                <a:gridCol w="717775">
                  <a:extLst>
                    <a:ext uri="{9D8B030D-6E8A-4147-A177-3AD203B41FA5}">
                      <a16:colId xmlns:a16="http://schemas.microsoft.com/office/drawing/2014/main" val="961609872"/>
                    </a:ext>
                  </a:extLst>
                </a:gridCol>
                <a:gridCol w="913409">
                  <a:extLst>
                    <a:ext uri="{9D8B030D-6E8A-4147-A177-3AD203B41FA5}">
                      <a16:colId xmlns:a16="http://schemas.microsoft.com/office/drawing/2014/main" val="4043056993"/>
                    </a:ext>
                  </a:extLst>
                </a:gridCol>
              </a:tblGrid>
              <a:tr h="593766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err="1">
                          <a:latin typeface="Times New Roman"/>
                        </a:rPr>
                        <a:t>n</a:t>
                      </a:r>
                      <a:r>
                        <a:rPr lang="en-US" sz="2000" b="1" i="1" baseline="-25000" dirty="0" err="1">
                          <a:latin typeface="Times New Roman"/>
                        </a:rPr>
                        <a:t>i</a:t>
                      </a:r>
                      <a:endParaRPr lang="en-US" sz="2000" b="1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baseline="0">
                          <a:latin typeface="Times New Roman"/>
                        </a:rPr>
                        <a:t>W</a:t>
                      </a:r>
                      <a:r>
                        <a:rPr lang="en-US" sz="2000" b="1" i="1" baseline="-25000">
                          <a:latin typeface="Times New Roman"/>
                        </a:rPr>
                        <a:t>i</a:t>
                      </a:r>
                      <a:endParaRPr lang="en-US" sz="2000" b="1" i="1" baseline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>
                          <a:latin typeface="Times New Roman"/>
                        </a:rPr>
                        <a:t>E</a:t>
                      </a:r>
                      <a:r>
                        <a:rPr lang="en-US" sz="2000" b="1" i="1" baseline="-25000">
                          <a:latin typeface="Times New Roman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err="1">
                          <a:latin typeface="Times New Roman"/>
                        </a:rPr>
                        <a:t>T</a:t>
                      </a:r>
                      <a:r>
                        <a:rPr lang="en-US" sz="2000" b="1" i="1" baseline="-25000" err="1">
                          <a:latin typeface="Times New Roman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1" baseline="-250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07722"/>
                  </a:ext>
                </a:extLst>
              </a:tr>
              <a:tr h="38274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Finland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630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2791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692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3483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Tahoma" panose="020B0604030504040204" pitchFamily="34" charset="0"/>
                        </a:rPr>
                        <a:t>0.36</a:t>
                      </a:r>
                      <a:endParaRPr lang="en-US" dirty="0"/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07934847"/>
                  </a:ext>
                </a:extLst>
              </a:tr>
              <a:tr h="38274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Sweden</a:t>
                      </a:r>
                    </a:p>
                  </a:txBody>
                  <a:tcPr>
                    <a:lnR w="381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808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2231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102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2333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Tahoma" panose="020B0604030504040204" pitchFamily="34" charset="0"/>
                        </a:rPr>
                        <a:t>0.45</a:t>
                      </a:r>
                      <a:endParaRPr lang="en-US" dirty="0"/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19582878"/>
                  </a:ext>
                </a:extLst>
              </a:tr>
              <a:tr h="38274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Denmark</a:t>
                      </a:r>
                    </a:p>
                  </a:txBody>
                  <a:tcPr>
                    <a:lnR w="381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490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1987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31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2018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Tahoma" panose="020B0604030504040204" pitchFamily="34" charset="0"/>
                        </a:rPr>
                        <a:t>0.50</a:t>
                      </a:r>
                      <a:endParaRPr lang="en-US" dirty="0"/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73028504"/>
                  </a:ext>
                </a:extLst>
              </a:tr>
              <a:tr h="38274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>
                          <a:latin typeface="Tahoma" panose="020B0604030504040204" pitchFamily="34" charset="0"/>
                        </a:rPr>
                        <a:t>Norway</a:t>
                      </a:r>
                    </a:p>
                  </a:txBody>
                  <a:tcPr>
                    <a:lnR w="381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818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1952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182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2134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Tahoma" panose="020B0604030504040204" pitchFamily="34" charset="0"/>
                        </a:rPr>
                        <a:t>0.51</a:t>
                      </a:r>
                      <a:endParaRPr lang="en-US" dirty="0"/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8449294"/>
                  </a:ext>
                </a:extLst>
              </a:tr>
              <a:tr h="38274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>
                          <a:latin typeface="Tahoma" panose="020B0604030504040204" pitchFamily="34" charset="0"/>
                        </a:rPr>
                        <a:t>Iceland</a:t>
                      </a:r>
                    </a:p>
                  </a:txBody>
                  <a:tcPr>
                    <a:lnR w="381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527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2762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753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latin typeface="Tahoma" panose="020B0604030504040204" pitchFamily="34" charset="0"/>
                        </a:rPr>
                        <a:t>3515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Tahoma" panose="020B0604030504040204" pitchFamily="34" charset="0"/>
                        </a:rPr>
                        <a:t>0.36</a:t>
                      </a:r>
                      <a:endParaRPr lang="en-US" dirty="0"/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7803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EC97CD-93C0-B0CD-74D9-3FA96CBB5DE1}"/>
              </a:ext>
            </a:extLst>
          </p:cNvPr>
          <p:cNvSpPr txBox="1"/>
          <p:nvPr/>
        </p:nvSpPr>
        <p:spPr>
          <a:xfrm>
            <a:off x="330530" y="881656"/>
            <a:ext cx="725582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b="1" i="1" baseline="-25000" dirty="0" err="1"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     Size of cluster </a:t>
            </a:r>
            <a:r>
              <a:rPr lang="en-US" sz="2000" dirty="0" err="1"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i="1" dirty="0">
                <a:latin typeface="Tahoma" panose="020B0604030504040204" pitchFamily="34" charset="0"/>
                <a:cs typeface="Tahoma" panose="020B0604030504040204" pitchFamily="34" charset="0"/>
              </a:rPr>
              <a:t>k      </a:t>
            </a:r>
            <a:r>
              <a:rPr 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number of clusters</a:t>
            </a:r>
          </a:p>
          <a:p>
            <a:r>
              <a:rPr lang="en-US" sz="2000" b="1" i="1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000" b="1" i="1" baseline="-25000" dirty="0"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   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 of external weights from cluster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sz="2000" b="1" i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 Sum of internal weights in cluster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          </a:t>
            </a:r>
          </a:p>
          <a:p>
            <a:r>
              <a:rPr lang="en-US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000" b="1" i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   = 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000" i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+ W</a:t>
            </a:r>
            <a:r>
              <a:rPr lang="en-US" sz="2000" i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   </a:t>
            </a:r>
            <a:endParaRPr lang="en-US" sz="2000" i="1" baseline="-25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M    </a:t>
            </a:r>
            <a:r>
              <a:rPr 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Total weight of the whole graph 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0BBE1DE-0365-5CE4-E9F3-64229AD3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182" y="3048263"/>
            <a:ext cx="1186747" cy="888238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992991BD-CD64-BC5C-5513-BB419ECC3F7A}"/>
              </a:ext>
            </a:extLst>
          </p:cNvPr>
          <p:cNvSpPr txBox="1"/>
          <p:nvPr/>
        </p:nvSpPr>
        <p:spPr>
          <a:xfrm>
            <a:off x="202370" y="3296183"/>
            <a:ext cx="145670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Times New Roman"/>
                <a:cs typeface="Times New Roman"/>
              </a:rPr>
              <a:t>IIW = </a:t>
            </a:r>
            <a:endParaRPr 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BAABEA4-61C6-05D6-A3F5-976991B3C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374" y="4151414"/>
            <a:ext cx="674915" cy="395846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AC6B7896-5791-84E8-0CEC-C56B2CCC4E4C}"/>
              </a:ext>
            </a:extLst>
          </p:cNvPr>
          <p:cNvSpPr txBox="1"/>
          <p:nvPr/>
        </p:nvSpPr>
        <p:spPr>
          <a:xfrm>
            <a:off x="1410743" y="8438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IIW results</a:t>
            </a:r>
            <a:endParaRPr lang="en-US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96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22BAA26-EA03-475C-A35D-9CFE7608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1" y="414647"/>
            <a:ext cx="5949535" cy="5900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D46E76-EB5B-4290-91AA-EFE383CFAF6C}"/>
              </a:ext>
            </a:extLst>
          </p:cNvPr>
          <p:cNvSpPr txBox="1"/>
          <p:nvPr/>
        </p:nvSpPr>
        <p:spPr>
          <a:xfrm>
            <a:off x="3226771" y="5450170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1,275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1F0D2-B35D-40F0-AF4C-46057FA30608}"/>
              </a:ext>
            </a:extLst>
          </p:cNvPr>
          <p:cNvSpPr txBox="1"/>
          <p:nvPr/>
        </p:nvSpPr>
        <p:spPr>
          <a:xfrm>
            <a:off x="148093" y="1834273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1,001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23BC20-D8CF-411B-B796-AE71637519D9}"/>
              </a:ext>
            </a:extLst>
          </p:cNvPr>
          <p:cNvSpPr txBox="1"/>
          <p:nvPr/>
        </p:nvSpPr>
        <p:spPr>
          <a:xfrm>
            <a:off x="2061385" y="900077"/>
            <a:ext cx="157317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516</a:t>
            </a:r>
            <a:endParaRPr lang="en-GB" sz="20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F6F59B-2E33-49A0-95D4-05FDF4160C57}"/>
              </a:ext>
            </a:extLst>
          </p:cNvPr>
          <p:cNvSpPr txBox="1"/>
          <p:nvPr/>
        </p:nvSpPr>
        <p:spPr>
          <a:xfrm>
            <a:off x="4939067" y="3003405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B2B707-FB84-4D6D-9191-3A60EA8AD8AF}"/>
              </a:ext>
            </a:extLst>
          </p:cNvPr>
          <p:cNvSpPr txBox="1"/>
          <p:nvPr/>
        </p:nvSpPr>
        <p:spPr>
          <a:xfrm>
            <a:off x="329462" y="5595999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362</a:t>
            </a:r>
            <a:endParaRPr lang="en-GB" sz="20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C301E81-63CF-40F3-B05B-019DF297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051" y="474023"/>
            <a:ext cx="5801093" cy="5781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93BFA9-9B17-4672-B1E3-C5ED5435CA52}"/>
              </a:ext>
            </a:extLst>
          </p:cNvPr>
          <p:cNvSpPr txBox="1"/>
          <p:nvPr/>
        </p:nvSpPr>
        <p:spPr>
          <a:xfrm>
            <a:off x="9257455" y="5454129"/>
            <a:ext cx="15884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 (1)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79E109-FA5D-4914-B71E-8D4D85FD60C1}"/>
              </a:ext>
            </a:extLst>
          </p:cNvPr>
          <p:cNvSpPr txBox="1"/>
          <p:nvPr/>
        </p:nvSpPr>
        <p:spPr>
          <a:xfrm>
            <a:off x="6610248" y="1646247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BBB5B3-B621-4AD2-989F-6D641C6764C4}"/>
              </a:ext>
            </a:extLst>
          </p:cNvPr>
          <p:cNvSpPr txBox="1"/>
          <p:nvPr/>
        </p:nvSpPr>
        <p:spPr>
          <a:xfrm>
            <a:off x="6445254" y="5655375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E6F0B0-F25F-4510-9E8B-847E993446DD}"/>
              </a:ext>
            </a:extLst>
          </p:cNvPr>
          <p:cNvSpPr txBox="1"/>
          <p:nvPr/>
        </p:nvSpPr>
        <p:spPr>
          <a:xfrm>
            <a:off x="8252074" y="900077"/>
            <a:ext cx="143889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490</a:t>
            </a:r>
            <a:endParaRPr lang="en-GB" sz="20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AE599F-1401-4050-A414-040BAB028D18}"/>
              </a:ext>
            </a:extLst>
          </p:cNvPr>
          <p:cNvSpPr txBox="1"/>
          <p:nvPr/>
        </p:nvSpPr>
        <p:spPr>
          <a:xfrm>
            <a:off x="10352235" y="3656548"/>
            <a:ext cx="15884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 (2)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527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7BA1CB83-9987-851A-8660-077378C09D52}"/>
              </a:ext>
            </a:extLst>
          </p:cNvPr>
          <p:cNvSpPr txBox="1"/>
          <p:nvPr/>
        </p:nvSpPr>
        <p:spPr>
          <a:xfrm>
            <a:off x="1368217" y="40337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Ground truth vs. Clusters by IIW</a:t>
            </a:r>
            <a:endParaRPr lang="en-US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89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9" descr="Map&#10;&#10;Description automatically generated">
            <a:extLst>
              <a:ext uri="{FF2B5EF4-FFF2-40B4-BE49-F238E27FC236}">
                <a16:creationId xmlns:a16="http://schemas.microsoft.com/office/drawing/2014/main" id="{2078A2B9-DC36-4EAA-B4BE-F58C6FBD8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41" y="1127857"/>
            <a:ext cx="5039096" cy="5067403"/>
          </a:xfrm>
          <a:prstGeom prst="rect">
            <a:avLst/>
          </a:prstGeom>
        </p:spPr>
      </p:pic>
      <p:pic>
        <p:nvPicPr>
          <p:cNvPr id="20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E10B5A7D-935F-4DCA-A156-8D02B91F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72" y="2637188"/>
            <a:ext cx="1400175" cy="1009650"/>
          </a:xfrm>
          <a:prstGeom prst="rect">
            <a:avLst/>
          </a:prstGeom>
        </p:spPr>
      </p:pic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175A74A3-B938-4838-B7FC-EFE31021E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807" y="1119954"/>
            <a:ext cx="4728162" cy="5069649"/>
          </a:xfrm>
          <a:prstGeom prst="rect">
            <a:avLst/>
          </a:prstGeom>
        </p:spPr>
      </p:pic>
      <p:pic>
        <p:nvPicPr>
          <p:cNvPr id="3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89531233-C836-42C1-86FD-6656C02A6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782" y="2325335"/>
            <a:ext cx="1457325" cy="1247775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70272D43-3C73-4ECE-7781-BCA6B8B90267}"/>
              </a:ext>
            </a:extLst>
          </p:cNvPr>
          <p:cNvSpPr txBox="1"/>
          <p:nvPr/>
        </p:nvSpPr>
        <p:spPr>
          <a:xfrm>
            <a:off x="1368217" y="40337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Ground truth vs. Clusters by IIW</a:t>
            </a:r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ACAFDC65-E30D-4DC8-F4D3-60159E2AE75C}"/>
              </a:ext>
            </a:extLst>
          </p:cNvPr>
          <p:cNvSpPr txBox="1"/>
          <p:nvPr/>
        </p:nvSpPr>
        <p:spPr>
          <a:xfrm>
            <a:off x="455786" y="1120287"/>
            <a:ext cx="2084225" cy="492443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noProof="0">
                <a:latin typeface="Tahoma" panose="020B0604030504040204" pitchFamily="34" charset="0"/>
                <a:cs typeface="Tahoma" panose="020B0604030504040204" pitchFamily="34" charset="0"/>
              </a:rPr>
              <a:t>Ground truth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56A4B410-450B-DD17-B642-099FB1A97ACA}"/>
              </a:ext>
            </a:extLst>
          </p:cNvPr>
          <p:cNvSpPr txBox="1"/>
          <p:nvPr/>
        </p:nvSpPr>
        <p:spPr>
          <a:xfrm>
            <a:off x="7197511" y="1123829"/>
            <a:ext cx="1962397" cy="492443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latin typeface="Tahoma" panose="020B0604030504040204" pitchFamily="34" charset="0"/>
                <a:cs typeface="Tahoma" panose="020B0604030504040204" pitchFamily="34" charset="0"/>
              </a:rPr>
              <a:t>IIW clusters</a:t>
            </a:r>
          </a:p>
        </p:txBody>
      </p:sp>
    </p:spTree>
    <p:extLst>
      <p:ext uri="{BB962C8B-B14F-4D97-AF65-F5344CB8AC3E}">
        <p14:creationId xmlns:p14="http://schemas.microsoft.com/office/powerpoint/2010/main" val="3723995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5B00C55-FC4D-4DB6-A1F0-9BC4A0C0C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28" r="1996" b="6581"/>
          <a:stretch>
            <a:fillRect/>
          </a:stretch>
        </p:blipFill>
        <p:spPr>
          <a:xfrm>
            <a:off x="251361" y="900078"/>
            <a:ext cx="5830783" cy="5026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31C6EB-CCDC-4643-916A-035D5333A986}"/>
              </a:ext>
            </a:extLst>
          </p:cNvPr>
          <p:cNvSpPr txBox="1"/>
          <p:nvPr/>
        </p:nvSpPr>
        <p:spPr>
          <a:xfrm>
            <a:off x="3226771" y="5450170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1,275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8178E-73D3-4497-BA94-E91D5B8369C0}"/>
              </a:ext>
            </a:extLst>
          </p:cNvPr>
          <p:cNvSpPr txBox="1"/>
          <p:nvPr/>
        </p:nvSpPr>
        <p:spPr>
          <a:xfrm>
            <a:off x="148093" y="1834273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1,001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F9CBE8-68A7-436C-82B1-79CEEA63AE7E}"/>
              </a:ext>
            </a:extLst>
          </p:cNvPr>
          <p:cNvSpPr txBox="1"/>
          <p:nvPr/>
        </p:nvSpPr>
        <p:spPr>
          <a:xfrm>
            <a:off x="2382326" y="900077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516</a:t>
            </a:r>
            <a:endParaRPr lang="en-GB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013694-403B-47BE-8A7E-034A5509CE42}"/>
              </a:ext>
            </a:extLst>
          </p:cNvPr>
          <p:cNvSpPr txBox="1"/>
          <p:nvPr/>
        </p:nvSpPr>
        <p:spPr>
          <a:xfrm>
            <a:off x="4939067" y="3003405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03079B-59DC-46C3-85F3-FE156DE930ED}"/>
              </a:ext>
            </a:extLst>
          </p:cNvPr>
          <p:cNvSpPr txBox="1"/>
          <p:nvPr/>
        </p:nvSpPr>
        <p:spPr>
          <a:xfrm>
            <a:off x="329462" y="5595999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362</a:t>
            </a:r>
            <a:endParaRPr lang="en-GB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F163C7F-8454-4F6D-B497-9B41DE562F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11" r="3225" b="5941"/>
          <a:stretch>
            <a:fillRect/>
          </a:stretch>
        </p:blipFill>
        <p:spPr>
          <a:xfrm>
            <a:off x="6297880" y="900078"/>
            <a:ext cx="5642759" cy="50082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575D20-3FE2-4716-AAE6-AE332FA11732}"/>
              </a:ext>
            </a:extLst>
          </p:cNvPr>
          <p:cNvSpPr txBox="1"/>
          <p:nvPr/>
        </p:nvSpPr>
        <p:spPr>
          <a:xfrm>
            <a:off x="9257456" y="5454129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95B26F-67FC-4024-9820-11D24C5F533D}"/>
              </a:ext>
            </a:extLst>
          </p:cNvPr>
          <p:cNvSpPr txBox="1"/>
          <p:nvPr/>
        </p:nvSpPr>
        <p:spPr>
          <a:xfrm>
            <a:off x="6610248" y="1646247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1158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4EAE85-9EE3-458C-B5F4-AC8E55433671}"/>
              </a:ext>
            </a:extLst>
          </p:cNvPr>
          <p:cNvSpPr txBox="1"/>
          <p:nvPr/>
        </p:nvSpPr>
        <p:spPr>
          <a:xfrm>
            <a:off x="6445254" y="5655375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276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50C054-AC2C-435F-9AD0-C13DC956C970}"/>
              </a:ext>
            </a:extLst>
          </p:cNvPr>
          <p:cNvSpPr txBox="1"/>
          <p:nvPr/>
        </p:nvSpPr>
        <p:spPr>
          <a:xfrm>
            <a:off x="10516923" y="999038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282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CB08EE-C0A8-40D7-B11F-AED5278A611C}"/>
              </a:ext>
            </a:extLst>
          </p:cNvPr>
          <p:cNvSpPr txBox="1"/>
          <p:nvPr/>
        </p:nvSpPr>
        <p:spPr>
          <a:xfrm>
            <a:off x="11005378" y="3033093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30EBF4-D0E5-49A3-84B7-975A0C00E5C4}"/>
              </a:ext>
            </a:extLst>
          </p:cNvPr>
          <p:cNvSpPr txBox="1"/>
          <p:nvPr/>
        </p:nvSpPr>
        <p:spPr>
          <a:xfrm>
            <a:off x="8313637" y="1063768"/>
            <a:ext cx="12522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New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229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5221B053-AFA4-68BD-5BA2-2DB8FF685A3A}"/>
              </a:ext>
            </a:extLst>
          </p:cNvPr>
          <p:cNvSpPr txBox="1"/>
          <p:nvPr/>
        </p:nvSpPr>
        <p:spPr>
          <a:xfrm>
            <a:off x="1378852" y="19071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Six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 clusters (with conductance)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750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E491A-8144-417E-B7D3-1AE49436C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D7A687FD-3A03-3708-8D25-C5657AFB1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80000">
            <a:off x="2751835" y="2084327"/>
            <a:ext cx="2743200" cy="266186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387EBB0-8CFB-E4B2-D499-AE5B0BAAA71C}"/>
              </a:ext>
            </a:extLst>
          </p:cNvPr>
          <p:cNvSpPr/>
          <p:nvPr/>
        </p:nvSpPr>
        <p:spPr>
          <a:xfrm>
            <a:off x="6975139" y="3658529"/>
            <a:ext cx="916214" cy="9162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5F8CF-33E5-D16B-B4A4-2C8DA77B1519}"/>
              </a:ext>
            </a:extLst>
          </p:cNvPr>
          <p:cNvSpPr txBox="1"/>
          <p:nvPr/>
        </p:nvSpPr>
        <p:spPr>
          <a:xfrm>
            <a:off x="91387" y="1520485"/>
            <a:ext cx="24786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Nordic Tweet Stream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5190A9-62E0-E733-E7EE-D144D660041C}"/>
              </a:ext>
            </a:extLst>
          </p:cNvPr>
          <p:cNvSpPr/>
          <p:nvPr/>
        </p:nvSpPr>
        <p:spPr>
          <a:xfrm>
            <a:off x="6321996" y="2969102"/>
            <a:ext cx="916214" cy="9162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4E66A2-13B9-3D2B-7F79-7E6279057961}"/>
              </a:ext>
            </a:extLst>
          </p:cNvPr>
          <p:cNvSpPr/>
          <p:nvPr/>
        </p:nvSpPr>
        <p:spPr>
          <a:xfrm>
            <a:off x="7873210" y="3322886"/>
            <a:ext cx="916214" cy="9162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05FBA2-3F1F-4C90-48C7-7ADEDA35AB68}"/>
              </a:ext>
            </a:extLst>
          </p:cNvPr>
          <p:cNvSpPr/>
          <p:nvPr/>
        </p:nvSpPr>
        <p:spPr>
          <a:xfrm>
            <a:off x="7809711" y="2388529"/>
            <a:ext cx="907143" cy="907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F50269-8DEB-27DD-2386-021C15AD1448}"/>
              </a:ext>
            </a:extLst>
          </p:cNvPr>
          <p:cNvSpPr/>
          <p:nvPr/>
        </p:nvSpPr>
        <p:spPr>
          <a:xfrm>
            <a:off x="6875352" y="2198028"/>
            <a:ext cx="907143" cy="907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Graphic 10" descr="User with solid fill">
            <a:extLst>
              <a:ext uri="{FF2B5EF4-FFF2-40B4-BE49-F238E27FC236}">
                <a16:creationId xmlns:a16="http://schemas.microsoft.com/office/drawing/2014/main" id="{CC68ABD0-8DB3-E0A0-F3E5-BB892D4B6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5146" y="3110588"/>
            <a:ext cx="412535" cy="403934"/>
          </a:xfrm>
          <a:prstGeom prst="rect">
            <a:avLst/>
          </a:prstGeom>
        </p:spPr>
      </p:pic>
      <p:pic>
        <p:nvPicPr>
          <p:cNvPr id="14" name="Graphic 10" descr="User with solid fill">
            <a:extLst>
              <a:ext uri="{FF2B5EF4-FFF2-40B4-BE49-F238E27FC236}">
                <a16:creationId xmlns:a16="http://schemas.microsoft.com/office/drawing/2014/main" id="{18407427-21E3-D6FD-F071-C1E2D4C79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9645" y="3110588"/>
            <a:ext cx="412535" cy="403934"/>
          </a:xfrm>
          <a:prstGeom prst="rect">
            <a:avLst/>
          </a:prstGeom>
        </p:spPr>
      </p:pic>
      <p:pic>
        <p:nvPicPr>
          <p:cNvPr id="15" name="Graphic 10" descr="User with solid fill">
            <a:extLst>
              <a:ext uri="{FF2B5EF4-FFF2-40B4-BE49-F238E27FC236}">
                <a16:creationId xmlns:a16="http://schemas.microsoft.com/office/drawing/2014/main" id="{3BC73DF0-1743-B6F6-6F2E-522128A47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1003" y="3409945"/>
            <a:ext cx="412535" cy="403934"/>
          </a:xfrm>
          <a:prstGeom prst="rect">
            <a:avLst/>
          </a:prstGeom>
        </p:spPr>
      </p:pic>
      <p:pic>
        <p:nvPicPr>
          <p:cNvPr id="16" name="Graphic 10" descr="User with solid fill">
            <a:extLst>
              <a:ext uri="{FF2B5EF4-FFF2-40B4-BE49-F238E27FC236}">
                <a16:creationId xmlns:a16="http://schemas.microsoft.com/office/drawing/2014/main" id="{735F2865-B0FF-CFA8-B468-8C32DD49E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99954" y="2319921"/>
            <a:ext cx="412535" cy="403934"/>
          </a:xfrm>
          <a:prstGeom prst="rect">
            <a:avLst/>
          </a:prstGeom>
        </p:spPr>
      </p:pic>
      <p:pic>
        <p:nvPicPr>
          <p:cNvPr id="17" name="Graphic 10" descr="User with solid fill">
            <a:extLst>
              <a:ext uri="{FF2B5EF4-FFF2-40B4-BE49-F238E27FC236}">
                <a16:creationId xmlns:a16="http://schemas.microsoft.com/office/drawing/2014/main" id="{461DADF6-A5D5-593E-E5B6-F63003266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44453" y="2319921"/>
            <a:ext cx="412535" cy="403934"/>
          </a:xfrm>
          <a:prstGeom prst="rect">
            <a:avLst/>
          </a:prstGeom>
        </p:spPr>
      </p:pic>
      <p:pic>
        <p:nvPicPr>
          <p:cNvPr id="18" name="Graphic 10" descr="User with solid fill">
            <a:extLst>
              <a:ext uri="{FF2B5EF4-FFF2-40B4-BE49-F238E27FC236}">
                <a16:creationId xmlns:a16="http://schemas.microsoft.com/office/drawing/2014/main" id="{708335A9-9D59-3B33-A5D5-2FC4B2BA2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5811" y="2610207"/>
            <a:ext cx="412535" cy="403934"/>
          </a:xfrm>
          <a:prstGeom prst="rect">
            <a:avLst/>
          </a:prstGeom>
        </p:spPr>
      </p:pic>
      <p:pic>
        <p:nvPicPr>
          <p:cNvPr id="19" name="Graphic 10" descr="User with solid fill">
            <a:extLst>
              <a:ext uri="{FF2B5EF4-FFF2-40B4-BE49-F238E27FC236}">
                <a16:creationId xmlns:a16="http://schemas.microsoft.com/office/drawing/2014/main" id="{3D174D97-26DC-58C4-21A9-AAF0BEDCD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6328" y="2499900"/>
            <a:ext cx="412535" cy="403934"/>
          </a:xfrm>
          <a:prstGeom prst="rect">
            <a:avLst/>
          </a:prstGeom>
        </p:spPr>
      </p:pic>
      <p:pic>
        <p:nvPicPr>
          <p:cNvPr id="20" name="Graphic 10" descr="User with solid fill">
            <a:extLst>
              <a:ext uri="{FF2B5EF4-FFF2-40B4-BE49-F238E27FC236}">
                <a16:creationId xmlns:a16="http://schemas.microsoft.com/office/drawing/2014/main" id="{9CBA19A6-BEAE-3089-6765-27DF99573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4682" y="2499898"/>
            <a:ext cx="412535" cy="403934"/>
          </a:xfrm>
          <a:prstGeom prst="rect">
            <a:avLst/>
          </a:prstGeom>
        </p:spPr>
      </p:pic>
      <p:pic>
        <p:nvPicPr>
          <p:cNvPr id="21" name="Graphic 10" descr="User with solid fill">
            <a:extLst>
              <a:ext uri="{FF2B5EF4-FFF2-40B4-BE49-F238E27FC236}">
                <a16:creationId xmlns:a16="http://schemas.microsoft.com/office/drawing/2014/main" id="{13716F08-5974-9A33-A0C7-23B341AC9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56040" y="2799256"/>
            <a:ext cx="412535" cy="403934"/>
          </a:xfrm>
          <a:prstGeom prst="rect">
            <a:avLst/>
          </a:prstGeom>
        </p:spPr>
      </p:pic>
      <p:pic>
        <p:nvPicPr>
          <p:cNvPr id="22" name="Graphic 10" descr="User with solid fill">
            <a:extLst>
              <a:ext uri="{FF2B5EF4-FFF2-40B4-BE49-F238E27FC236}">
                <a16:creationId xmlns:a16="http://schemas.microsoft.com/office/drawing/2014/main" id="{B27DE9D7-20D7-25D8-3F49-E693460661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00351" y="3446230"/>
            <a:ext cx="412535" cy="403934"/>
          </a:xfrm>
          <a:prstGeom prst="rect">
            <a:avLst/>
          </a:prstGeom>
        </p:spPr>
      </p:pic>
      <p:pic>
        <p:nvPicPr>
          <p:cNvPr id="23" name="Graphic 10" descr="User with solid fill">
            <a:extLst>
              <a:ext uri="{FF2B5EF4-FFF2-40B4-BE49-F238E27FC236}">
                <a16:creationId xmlns:a16="http://schemas.microsoft.com/office/drawing/2014/main" id="{C03F6A6C-DF1A-3B4F-7A9B-DAA2AFFCE0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44850" y="3446229"/>
            <a:ext cx="412535" cy="403934"/>
          </a:xfrm>
          <a:prstGeom prst="rect">
            <a:avLst/>
          </a:prstGeom>
        </p:spPr>
      </p:pic>
      <p:pic>
        <p:nvPicPr>
          <p:cNvPr id="24" name="Graphic 10" descr="User with solid fill">
            <a:extLst>
              <a:ext uri="{FF2B5EF4-FFF2-40B4-BE49-F238E27FC236}">
                <a16:creationId xmlns:a16="http://schemas.microsoft.com/office/drawing/2014/main" id="{FFAA18D9-4E1A-18AF-3B8A-63C912FC0D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36208" y="3754659"/>
            <a:ext cx="412535" cy="4039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3B7503-48F0-86F4-DB43-FDD4ED3B2F63}"/>
              </a:ext>
            </a:extLst>
          </p:cNvPr>
          <p:cNvSpPr txBox="1"/>
          <p:nvPr/>
        </p:nvSpPr>
        <p:spPr>
          <a:xfrm>
            <a:off x="6507013" y="4368506"/>
            <a:ext cx="763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DK</a:t>
            </a:r>
            <a:endParaRPr lang="en-GB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37FF01-AD94-80D8-A82B-FACE7744D0C2}"/>
              </a:ext>
            </a:extLst>
          </p:cNvPr>
          <p:cNvSpPr txBox="1"/>
          <p:nvPr/>
        </p:nvSpPr>
        <p:spPr>
          <a:xfrm>
            <a:off x="6091288" y="2753344"/>
            <a:ext cx="62712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CEE6F4-9EE3-B60F-8895-AA99E3942EC4}"/>
              </a:ext>
            </a:extLst>
          </p:cNvPr>
          <p:cNvSpPr txBox="1"/>
          <p:nvPr/>
        </p:nvSpPr>
        <p:spPr>
          <a:xfrm>
            <a:off x="6374063" y="2145707"/>
            <a:ext cx="763199" cy="37840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47906-D092-D1B9-A622-724C0637B331}"/>
              </a:ext>
            </a:extLst>
          </p:cNvPr>
          <p:cNvSpPr txBox="1"/>
          <p:nvPr/>
        </p:nvSpPr>
        <p:spPr>
          <a:xfrm>
            <a:off x="7757605" y="2065328"/>
            <a:ext cx="7269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262D61-5CB4-1F9A-E377-1C0E6D194571}"/>
              </a:ext>
            </a:extLst>
          </p:cNvPr>
          <p:cNvSpPr txBox="1"/>
          <p:nvPr/>
        </p:nvSpPr>
        <p:spPr>
          <a:xfrm>
            <a:off x="8226496" y="4071975"/>
            <a:ext cx="11351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</a:t>
            </a:r>
          </a:p>
        </p:txBody>
      </p:sp>
      <p:pic>
        <p:nvPicPr>
          <p:cNvPr id="30" name="Graphic 10" descr="User with solid fill">
            <a:extLst>
              <a:ext uri="{FF2B5EF4-FFF2-40B4-BE49-F238E27FC236}">
                <a16:creationId xmlns:a16="http://schemas.microsoft.com/office/drawing/2014/main" id="{4788E1BE-BB11-30F2-FAEA-CE5E97CFA4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08086" y="3788768"/>
            <a:ext cx="412535" cy="403934"/>
          </a:xfrm>
          <a:prstGeom prst="rect">
            <a:avLst/>
          </a:prstGeom>
        </p:spPr>
      </p:pic>
      <p:pic>
        <p:nvPicPr>
          <p:cNvPr id="31" name="Graphic 10" descr="User with solid fill">
            <a:extLst>
              <a:ext uri="{FF2B5EF4-FFF2-40B4-BE49-F238E27FC236}">
                <a16:creationId xmlns:a16="http://schemas.microsoft.com/office/drawing/2014/main" id="{1F1E6A57-2349-F967-0748-274AA74CCC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52584" y="3788768"/>
            <a:ext cx="412535" cy="403934"/>
          </a:xfrm>
          <a:prstGeom prst="rect">
            <a:avLst/>
          </a:prstGeom>
        </p:spPr>
      </p:pic>
      <p:pic>
        <p:nvPicPr>
          <p:cNvPr id="32" name="Graphic 10" descr="User with solid fill">
            <a:extLst>
              <a:ext uri="{FF2B5EF4-FFF2-40B4-BE49-F238E27FC236}">
                <a16:creationId xmlns:a16="http://schemas.microsoft.com/office/drawing/2014/main" id="{02147177-AB94-D7F5-CEF6-CFD32D67C6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43942" y="4088124"/>
            <a:ext cx="412535" cy="40393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08D0A31-91A2-9C5B-145B-820DD25EEB69}"/>
              </a:ext>
            </a:extLst>
          </p:cNvPr>
          <p:cNvSpPr txBox="1"/>
          <p:nvPr/>
        </p:nvSpPr>
        <p:spPr>
          <a:xfrm>
            <a:off x="2641981" y="4899966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November 2016 – March 2021</a:t>
            </a:r>
          </a:p>
        </p:txBody>
      </p:sp>
      <p:pic>
        <p:nvPicPr>
          <p:cNvPr id="34" name="Graphic 10" descr="User with solid fill">
            <a:extLst>
              <a:ext uri="{FF2B5EF4-FFF2-40B4-BE49-F238E27FC236}">
                <a16:creationId xmlns:a16="http://schemas.microsoft.com/office/drawing/2014/main" id="{55877518-0F06-F05B-3D65-DF68978D2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3942" y="2428457"/>
            <a:ext cx="457892" cy="458362"/>
          </a:xfrm>
          <a:prstGeom prst="rect">
            <a:avLst/>
          </a:prstGeom>
        </p:spPr>
      </p:pic>
      <p:pic>
        <p:nvPicPr>
          <p:cNvPr id="35" name="Graphic 10" descr="User with solid fill">
            <a:extLst>
              <a:ext uri="{FF2B5EF4-FFF2-40B4-BE49-F238E27FC236}">
                <a16:creationId xmlns:a16="http://schemas.microsoft.com/office/drawing/2014/main" id="{23215CCF-A0D9-0599-CB48-45E48592C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8656" y="2202495"/>
            <a:ext cx="476034" cy="458362"/>
          </a:xfrm>
          <a:prstGeom prst="rect">
            <a:avLst/>
          </a:prstGeom>
        </p:spPr>
      </p:pic>
      <p:pic>
        <p:nvPicPr>
          <p:cNvPr id="36" name="Graphic 10" descr="User with solid fill">
            <a:extLst>
              <a:ext uri="{FF2B5EF4-FFF2-40B4-BE49-F238E27FC236}">
                <a16:creationId xmlns:a16="http://schemas.microsoft.com/office/drawing/2014/main" id="{F18D56C1-BB7D-2B06-B698-077B9B02C0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64648" y="2947177"/>
            <a:ext cx="471911" cy="463310"/>
          </a:xfrm>
          <a:prstGeom prst="rect">
            <a:avLst/>
          </a:prstGeom>
        </p:spPr>
      </p:pic>
      <p:pic>
        <p:nvPicPr>
          <p:cNvPr id="37" name="Graphic 10" descr="User with solid fill">
            <a:extLst>
              <a:ext uri="{FF2B5EF4-FFF2-40B4-BE49-F238E27FC236}">
                <a16:creationId xmlns:a16="http://schemas.microsoft.com/office/drawing/2014/main" id="{363FAD0A-5B8A-B332-02E5-C7A0A552B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285" y="3554962"/>
            <a:ext cx="457892" cy="449291"/>
          </a:xfrm>
          <a:prstGeom prst="rect">
            <a:avLst/>
          </a:prstGeom>
        </p:spPr>
      </p:pic>
      <p:pic>
        <p:nvPicPr>
          <p:cNvPr id="38" name="Graphic 10" descr="User with solid fill">
            <a:extLst>
              <a:ext uri="{FF2B5EF4-FFF2-40B4-BE49-F238E27FC236}">
                <a16:creationId xmlns:a16="http://schemas.microsoft.com/office/drawing/2014/main" id="{610D5478-6DE7-6597-F95E-54E68E1AB2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66416" y="3057686"/>
            <a:ext cx="471911" cy="463310"/>
          </a:xfrm>
          <a:prstGeom prst="rect">
            <a:avLst/>
          </a:prstGeom>
        </p:spPr>
      </p:pic>
      <p:pic>
        <p:nvPicPr>
          <p:cNvPr id="39" name="Graphic 10" descr="User with solid fill">
            <a:extLst>
              <a:ext uri="{FF2B5EF4-FFF2-40B4-BE49-F238E27FC236}">
                <a16:creationId xmlns:a16="http://schemas.microsoft.com/office/drawing/2014/main" id="{75098D73-4CAB-2C41-B852-E7825D46AE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82726" y="3695159"/>
            <a:ext cx="471911" cy="463310"/>
          </a:xfrm>
          <a:prstGeom prst="rect">
            <a:avLst/>
          </a:prstGeom>
        </p:spPr>
      </p:pic>
      <p:pic>
        <p:nvPicPr>
          <p:cNvPr id="40" name="Graphic 10" descr="User with solid fill">
            <a:extLst>
              <a:ext uri="{FF2B5EF4-FFF2-40B4-BE49-F238E27FC236}">
                <a16:creationId xmlns:a16="http://schemas.microsoft.com/office/drawing/2014/main" id="{BA173EFE-3765-8A5C-D4BD-7799B4A2BF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85877" y="3639081"/>
            <a:ext cx="471911" cy="463310"/>
          </a:xfrm>
          <a:prstGeom prst="rect">
            <a:avLst/>
          </a:prstGeom>
        </p:spPr>
      </p:pic>
      <p:pic>
        <p:nvPicPr>
          <p:cNvPr id="41" name="Graphic 10" descr="User with solid fill">
            <a:extLst>
              <a:ext uri="{FF2B5EF4-FFF2-40B4-BE49-F238E27FC236}">
                <a16:creationId xmlns:a16="http://schemas.microsoft.com/office/drawing/2014/main" id="{0C4A70BF-513F-07BE-5265-07F110EDFF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46901" y="4226249"/>
            <a:ext cx="466963" cy="458362"/>
          </a:xfrm>
          <a:prstGeom prst="rect">
            <a:avLst/>
          </a:prstGeom>
        </p:spPr>
      </p:pic>
      <p:pic>
        <p:nvPicPr>
          <p:cNvPr id="42" name="Graphic 10" descr="User with solid fill">
            <a:extLst>
              <a:ext uri="{FF2B5EF4-FFF2-40B4-BE49-F238E27FC236}">
                <a16:creationId xmlns:a16="http://schemas.microsoft.com/office/drawing/2014/main" id="{236D7B92-946A-A463-1575-FAE607A5BB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66992" y="3487340"/>
            <a:ext cx="466963" cy="440219"/>
          </a:xfrm>
          <a:prstGeom prst="rect">
            <a:avLst/>
          </a:prstGeom>
        </p:spPr>
      </p:pic>
      <p:pic>
        <p:nvPicPr>
          <p:cNvPr id="43" name="Graphic 10" descr="User with solid fill">
            <a:extLst>
              <a:ext uri="{FF2B5EF4-FFF2-40B4-BE49-F238E27FC236}">
                <a16:creationId xmlns:a16="http://schemas.microsoft.com/office/drawing/2014/main" id="{D1945C38-FAED-54A5-4BE6-C86531104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65591" y="2314652"/>
            <a:ext cx="494176" cy="449290"/>
          </a:xfrm>
          <a:prstGeom prst="rect">
            <a:avLst/>
          </a:prstGeom>
        </p:spPr>
      </p:pic>
      <p:pic>
        <p:nvPicPr>
          <p:cNvPr id="44" name="Graphic 10" descr="User with solid fill">
            <a:extLst>
              <a:ext uri="{FF2B5EF4-FFF2-40B4-BE49-F238E27FC236}">
                <a16:creationId xmlns:a16="http://schemas.microsoft.com/office/drawing/2014/main" id="{24A84845-D57B-BE8E-6ABF-6BFF38206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0614" y="2632150"/>
            <a:ext cx="485105" cy="449291"/>
          </a:xfrm>
          <a:prstGeom prst="rect">
            <a:avLst/>
          </a:prstGeom>
        </p:spPr>
      </p:pic>
      <p:pic>
        <p:nvPicPr>
          <p:cNvPr id="45" name="Graphic 10" descr="User with solid fill">
            <a:extLst>
              <a:ext uri="{FF2B5EF4-FFF2-40B4-BE49-F238E27FC236}">
                <a16:creationId xmlns:a16="http://schemas.microsoft.com/office/drawing/2014/main" id="{BAA02A36-FAE6-1CC0-58C7-8996F27E2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5415" y="3146376"/>
            <a:ext cx="448820" cy="449290"/>
          </a:xfrm>
          <a:prstGeom prst="rect">
            <a:avLst/>
          </a:prstGeom>
        </p:spPr>
      </p:pic>
      <p:pic>
        <p:nvPicPr>
          <p:cNvPr id="46" name="Graphic 10" descr="User with solid fill">
            <a:extLst>
              <a:ext uri="{FF2B5EF4-FFF2-40B4-BE49-F238E27FC236}">
                <a16:creationId xmlns:a16="http://schemas.microsoft.com/office/drawing/2014/main" id="{8AD88E7D-F0E4-A85A-BCA4-438EC5B92A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53467" y="2617307"/>
            <a:ext cx="471911" cy="463310"/>
          </a:xfrm>
          <a:prstGeom prst="rect">
            <a:avLst/>
          </a:prstGeom>
        </p:spPr>
      </p:pic>
      <p:pic>
        <p:nvPicPr>
          <p:cNvPr id="47" name="Graphic 10" descr="User with solid fill">
            <a:extLst>
              <a:ext uri="{FF2B5EF4-FFF2-40B4-BE49-F238E27FC236}">
                <a16:creationId xmlns:a16="http://schemas.microsoft.com/office/drawing/2014/main" id="{65361F1E-6395-D648-5BE9-83A4C92C13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78206" y="4227896"/>
            <a:ext cx="476034" cy="467434"/>
          </a:xfrm>
          <a:prstGeom prst="rect">
            <a:avLst/>
          </a:prstGeom>
        </p:spPr>
      </p:pic>
      <p:pic>
        <p:nvPicPr>
          <p:cNvPr id="48" name="Graphic 10" descr="User with solid fill">
            <a:extLst>
              <a:ext uri="{FF2B5EF4-FFF2-40B4-BE49-F238E27FC236}">
                <a16:creationId xmlns:a16="http://schemas.microsoft.com/office/drawing/2014/main" id="{3F6F848D-7BD1-C4E6-3FF5-BF16F513CA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77316" y="3834527"/>
            <a:ext cx="457892" cy="44022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5C41E10-4B7C-19B8-ACC6-95E70AE333DF}"/>
              </a:ext>
            </a:extLst>
          </p:cNvPr>
          <p:cNvSpPr txBox="1"/>
          <p:nvPr/>
        </p:nvSpPr>
        <p:spPr>
          <a:xfrm>
            <a:off x="2578722" y="2294653"/>
            <a:ext cx="763199" cy="37840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E71477-2D3A-9BFF-BCD2-6AD54589B45A}"/>
              </a:ext>
            </a:extLst>
          </p:cNvPr>
          <p:cNvSpPr txBox="1"/>
          <p:nvPr/>
        </p:nvSpPr>
        <p:spPr>
          <a:xfrm>
            <a:off x="2224064" y="3454028"/>
            <a:ext cx="62712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03B6C3-9E22-AF2F-B3EC-BA70A85D8667}"/>
              </a:ext>
            </a:extLst>
          </p:cNvPr>
          <p:cNvSpPr txBox="1"/>
          <p:nvPr/>
        </p:nvSpPr>
        <p:spPr>
          <a:xfrm>
            <a:off x="2859377" y="4474921"/>
            <a:ext cx="763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DK</a:t>
            </a:r>
            <a:endParaRPr lang="en-GB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093757-D6AB-2FAE-AAFC-049C15864669}"/>
              </a:ext>
            </a:extLst>
          </p:cNvPr>
          <p:cNvSpPr txBox="1"/>
          <p:nvPr/>
        </p:nvSpPr>
        <p:spPr>
          <a:xfrm>
            <a:off x="4911625" y="4073000"/>
            <a:ext cx="11351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4C9993-D1ED-13DC-539C-7C38D39F99E3}"/>
              </a:ext>
            </a:extLst>
          </p:cNvPr>
          <p:cNvSpPr txBox="1"/>
          <p:nvPr/>
        </p:nvSpPr>
        <p:spPr>
          <a:xfrm>
            <a:off x="4910080" y="2257542"/>
            <a:ext cx="7269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b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C7F54FE-4A5A-0C93-660B-BAFA8F41A7EB}"/>
              </a:ext>
            </a:extLst>
          </p:cNvPr>
          <p:cNvSpPr txBox="1"/>
          <p:nvPr/>
        </p:nvSpPr>
        <p:spPr>
          <a:xfrm>
            <a:off x="5888105" y="4923832"/>
            <a:ext cx="32289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395,724 users</a:t>
            </a: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B6B2F83B-BFEE-FEB1-B866-3F0BD3FEBBF4}"/>
              </a:ext>
            </a:extLst>
          </p:cNvPr>
          <p:cNvSpPr txBox="1"/>
          <p:nvPr/>
        </p:nvSpPr>
        <p:spPr>
          <a:xfrm>
            <a:off x="2015888" y="6173092"/>
            <a:ext cx="8287064" cy="40011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en-US" sz="2000" dirty="0">
                <a:highlight>
                  <a:srgbClr val="FFF2CC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 select </a:t>
            </a:r>
            <a:r>
              <a:rPr lang="en-US" sz="2000" b="1" dirty="0">
                <a:highlight>
                  <a:srgbClr val="FFF2CC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Tweets</a:t>
            </a:r>
            <a:r>
              <a:rPr lang="en-US" sz="2000" dirty="0">
                <a:highlight>
                  <a:srgbClr val="FFF2CC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whose </a:t>
            </a:r>
            <a:r>
              <a:rPr lang="en-US" sz="2000" b="1" dirty="0">
                <a:solidFill>
                  <a:srgbClr val="FF0000"/>
                </a:solidFill>
                <a:highlight>
                  <a:srgbClr val="FFF2CC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</a:t>
            </a:r>
            <a:r>
              <a:rPr lang="en-US" sz="2000" dirty="0">
                <a:highlight>
                  <a:srgbClr val="FFF2CC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in Nordic countries! </a:t>
            </a:r>
          </a:p>
        </p:txBody>
      </p:sp>
      <p:pic>
        <p:nvPicPr>
          <p:cNvPr id="57" name="Picture 12" descr="Icon&#10;&#10;Description automatically generated">
            <a:extLst>
              <a:ext uri="{FF2B5EF4-FFF2-40B4-BE49-F238E27FC236}">
                <a16:creationId xmlns:a16="http://schemas.microsoft.com/office/drawing/2014/main" id="{417EE858-ADB4-9D2E-4B64-5A8E3E50E4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512" y="2388477"/>
            <a:ext cx="1542743" cy="1548888"/>
          </a:xfrm>
          <a:prstGeom prst="rect">
            <a:avLst/>
          </a:prstGeom>
        </p:spPr>
      </p:pic>
      <p:sp>
        <p:nvSpPr>
          <p:cNvPr id="58" name="Arrow: Right 57">
            <a:extLst>
              <a:ext uri="{FF2B5EF4-FFF2-40B4-BE49-F238E27FC236}">
                <a16:creationId xmlns:a16="http://schemas.microsoft.com/office/drawing/2014/main" id="{324B80E7-4A8D-383A-14EF-C6522BC70DEB}"/>
              </a:ext>
            </a:extLst>
          </p:cNvPr>
          <p:cNvSpPr/>
          <p:nvPr/>
        </p:nvSpPr>
        <p:spPr>
          <a:xfrm>
            <a:off x="1890028" y="3027273"/>
            <a:ext cx="534809" cy="41562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Graphic 5" descr="Social network with solid fill">
            <a:extLst>
              <a:ext uri="{FF2B5EF4-FFF2-40B4-BE49-F238E27FC236}">
                <a16:creationId xmlns:a16="http://schemas.microsoft.com/office/drawing/2014/main" id="{62AE753B-3D89-0101-9825-FC89120B32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667105" y="2819606"/>
            <a:ext cx="1050133" cy="1091025"/>
          </a:xfrm>
          <a:prstGeom prst="rect">
            <a:avLst/>
          </a:prstGeom>
        </p:spPr>
      </p:pic>
      <p:pic>
        <p:nvPicPr>
          <p:cNvPr id="61" name="Graphic 5" descr="Social network with solid fill">
            <a:extLst>
              <a:ext uri="{FF2B5EF4-FFF2-40B4-BE49-F238E27FC236}">
                <a16:creationId xmlns:a16="http://schemas.microsoft.com/office/drawing/2014/main" id="{F422C803-2C1B-3C9B-3E40-218C78E1E9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241858" y="2271175"/>
            <a:ext cx="1050133" cy="1091025"/>
          </a:xfrm>
          <a:prstGeom prst="rect">
            <a:avLst/>
          </a:prstGeom>
        </p:spPr>
      </p:pic>
      <p:pic>
        <p:nvPicPr>
          <p:cNvPr id="62" name="Graphic 5" descr="Social network with solid fill">
            <a:extLst>
              <a:ext uri="{FF2B5EF4-FFF2-40B4-BE49-F238E27FC236}">
                <a16:creationId xmlns:a16="http://schemas.microsoft.com/office/drawing/2014/main" id="{56EDF301-6BA4-3C72-1DA5-9A3F0E41FF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617048" y="2482676"/>
            <a:ext cx="1050133" cy="1091025"/>
          </a:xfrm>
          <a:prstGeom prst="rect">
            <a:avLst/>
          </a:prstGeom>
        </p:spPr>
      </p:pic>
      <p:pic>
        <p:nvPicPr>
          <p:cNvPr id="63" name="Graphic 5" descr="Social network with solid fill">
            <a:extLst>
              <a:ext uri="{FF2B5EF4-FFF2-40B4-BE49-F238E27FC236}">
                <a16:creationId xmlns:a16="http://schemas.microsoft.com/office/drawing/2014/main" id="{91B0F98B-CCC1-6603-137F-DFE88BAA28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217278" y="3361065"/>
            <a:ext cx="1050133" cy="1091025"/>
          </a:xfrm>
          <a:prstGeom prst="rect">
            <a:avLst/>
          </a:prstGeom>
        </p:spPr>
      </p:pic>
      <p:pic>
        <p:nvPicPr>
          <p:cNvPr id="64" name="Graphic 5" descr="Social network with solid fill">
            <a:extLst>
              <a:ext uri="{FF2B5EF4-FFF2-40B4-BE49-F238E27FC236}">
                <a16:creationId xmlns:a16="http://schemas.microsoft.com/office/drawing/2014/main" id="{E4067303-409B-DFB1-3399-133E4602B61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617047" y="3152498"/>
            <a:ext cx="1050133" cy="1091025"/>
          </a:xfrm>
          <a:prstGeom prst="rect">
            <a:avLst/>
          </a:prstGeom>
        </p:spPr>
      </p:pic>
      <p:sp>
        <p:nvSpPr>
          <p:cNvPr id="67" name="TextBox 16">
            <a:extLst>
              <a:ext uri="{FF2B5EF4-FFF2-40B4-BE49-F238E27FC236}">
                <a16:creationId xmlns:a16="http://schemas.microsoft.com/office/drawing/2014/main" id="{B269EC49-C31E-A11E-C388-A63460F0AE2E}"/>
              </a:ext>
            </a:extLst>
          </p:cNvPr>
          <p:cNvSpPr txBox="1"/>
          <p:nvPr/>
        </p:nvSpPr>
        <p:spPr>
          <a:xfrm>
            <a:off x="1432008" y="146663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Nordic Twitter stream (NTS)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D46DA-2A04-3826-4440-CA57598F1E95}"/>
              </a:ext>
            </a:extLst>
          </p:cNvPr>
          <p:cNvSpPr txBox="1"/>
          <p:nvPr/>
        </p:nvSpPr>
        <p:spPr>
          <a:xfrm>
            <a:off x="3473271" y="1528494"/>
            <a:ext cx="13003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7F822-7278-4907-6AC4-C7B25B40F8B6}"/>
              </a:ext>
            </a:extLst>
          </p:cNvPr>
          <p:cNvSpPr txBox="1"/>
          <p:nvPr/>
        </p:nvSpPr>
        <p:spPr>
          <a:xfrm>
            <a:off x="6985414" y="1521404"/>
            <a:ext cx="10454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8C5C4-F0B9-BCEA-9F8D-86B0DAFF23E6}"/>
              </a:ext>
            </a:extLst>
          </p:cNvPr>
          <p:cNvSpPr txBox="1"/>
          <p:nvPr/>
        </p:nvSpPr>
        <p:spPr>
          <a:xfrm>
            <a:off x="9358067" y="1526948"/>
            <a:ext cx="22990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Ego networks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E1DEC51-53E2-E834-C5D0-3009FDC92F55}"/>
              </a:ext>
            </a:extLst>
          </p:cNvPr>
          <p:cNvSpPr/>
          <p:nvPr/>
        </p:nvSpPr>
        <p:spPr>
          <a:xfrm>
            <a:off x="5593714" y="3062713"/>
            <a:ext cx="534809" cy="41562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A279A7F8-AB6F-BBD8-DDA0-316175078B37}"/>
              </a:ext>
            </a:extLst>
          </p:cNvPr>
          <p:cNvSpPr/>
          <p:nvPr/>
        </p:nvSpPr>
        <p:spPr>
          <a:xfrm>
            <a:off x="8946523" y="3066255"/>
            <a:ext cx="534809" cy="41562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46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9" descr="Map&#10;&#10;Description automatically generated">
            <a:extLst>
              <a:ext uri="{FF2B5EF4-FFF2-40B4-BE49-F238E27FC236}">
                <a16:creationId xmlns:a16="http://schemas.microsoft.com/office/drawing/2014/main" id="{2078A2B9-DC36-4EAA-B4BE-F58C6FBD8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41" y="1127857"/>
            <a:ext cx="5039096" cy="5067403"/>
          </a:xfrm>
          <a:prstGeom prst="rect">
            <a:avLst/>
          </a:prstGeom>
        </p:spPr>
      </p:pic>
      <p:pic>
        <p:nvPicPr>
          <p:cNvPr id="20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E10B5A7D-935F-4DCA-A156-8D02B91F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72" y="2637188"/>
            <a:ext cx="1400175" cy="1009650"/>
          </a:xfrm>
          <a:prstGeom prst="rect">
            <a:avLst/>
          </a:prstGeom>
        </p:spPr>
      </p:pic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2BE85BA2-7D8E-4A1E-8797-3DEBE6B7A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771" y="1132093"/>
            <a:ext cx="4464755" cy="5064183"/>
          </a:xfrm>
          <a:prstGeom prst="rect">
            <a:avLst/>
          </a:prstGeom>
        </p:spPr>
      </p:pic>
      <p:pic>
        <p:nvPicPr>
          <p:cNvPr id="3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04326823-4089-4606-8C8D-424F36E73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536" y="2244255"/>
            <a:ext cx="1581150" cy="1428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55ECE-9885-B1F4-1976-D16D9F66C4DC}"/>
              </a:ext>
            </a:extLst>
          </p:cNvPr>
          <p:cNvSpPr txBox="1"/>
          <p:nvPr/>
        </p:nvSpPr>
        <p:spPr>
          <a:xfrm>
            <a:off x="10534966" y="2638355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4215A-CBFF-AA98-CB33-9FED4189C39A}"/>
              </a:ext>
            </a:extLst>
          </p:cNvPr>
          <p:cNvSpPr txBox="1"/>
          <p:nvPr/>
        </p:nvSpPr>
        <p:spPr>
          <a:xfrm>
            <a:off x="9043293" y="3595265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BFC5E-2FB7-13F6-37FD-2282F7723ECF}"/>
              </a:ext>
            </a:extLst>
          </p:cNvPr>
          <p:cNvSpPr txBox="1"/>
          <p:nvPr/>
        </p:nvSpPr>
        <p:spPr>
          <a:xfrm>
            <a:off x="7131101" y="5715750"/>
            <a:ext cx="144021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90951-8BDA-F7F2-3D4F-CBE05F0F5CDB}"/>
              </a:ext>
            </a:extLst>
          </p:cNvPr>
          <p:cNvSpPr txBox="1"/>
          <p:nvPr/>
        </p:nvSpPr>
        <p:spPr>
          <a:xfrm>
            <a:off x="7275222" y="2243938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6E7DD5F2-2D58-8C92-555F-549FC4F9B8B3}"/>
              </a:ext>
            </a:extLst>
          </p:cNvPr>
          <p:cNvSpPr txBox="1"/>
          <p:nvPr/>
        </p:nvSpPr>
        <p:spPr>
          <a:xfrm>
            <a:off x="1378852" y="19071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Six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 clusters on map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627F506-997A-AE37-140E-A0E8D8B384E7}"/>
              </a:ext>
            </a:extLst>
          </p:cNvPr>
          <p:cNvSpPr txBox="1"/>
          <p:nvPr/>
        </p:nvSpPr>
        <p:spPr>
          <a:xfrm>
            <a:off x="455786" y="1120287"/>
            <a:ext cx="2084225" cy="492443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noProof="0">
                <a:latin typeface="Tahoma" panose="020B0604030504040204" pitchFamily="34" charset="0"/>
                <a:cs typeface="Tahoma" panose="020B0604030504040204" pitchFamily="34" charset="0"/>
              </a:rPr>
              <a:t>Ground truth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86DE5D30-30CA-F541-F669-0F9F0F1D4059}"/>
              </a:ext>
            </a:extLst>
          </p:cNvPr>
          <p:cNvSpPr txBox="1"/>
          <p:nvPr/>
        </p:nvSpPr>
        <p:spPr>
          <a:xfrm>
            <a:off x="7367429" y="1123829"/>
            <a:ext cx="1622560" cy="492443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2600" dirty="0">
                <a:latin typeface="Tahoma" panose="020B0604030504040204" pitchFamily="34" charset="0"/>
                <a:cs typeface="Tahoma" panose="020B0604030504040204" pitchFamily="34" charset="0"/>
              </a:rPr>
              <a:t> clusters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FEC411-C16C-AA45-9582-21F32D79B865}"/>
              </a:ext>
            </a:extLst>
          </p:cNvPr>
          <p:cNvSpPr txBox="1"/>
          <p:nvPr/>
        </p:nvSpPr>
        <p:spPr>
          <a:xfrm>
            <a:off x="7261049" y="4246591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1444327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4F090-04A4-540F-14D9-47E587BE5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FE21AB2-FA84-62D8-E355-F5AB5E69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15" y="885624"/>
            <a:ext cx="5981699" cy="5972628"/>
          </a:xfrm>
          <a:prstGeom prst="rect">
            <a:avLst/>
          </a:prstGeom>
        </p:spPr>
      </p:pic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9F0C87-D0D2-8052-0796-B49464DCE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4" y="896256"/>
            <a:ext cx="5981700" cy="59726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4E744F-B3BB-B630-EBB9-C6589B1C790B}"/>
              </a:ext>
            </a:extLst>
          </p:cNvPr>
          <p:cNvSpPr txBox="1"/>
          <p:nvPr/>
        </p:nvSpPr>
        <p:spPr>
          <a:xfrm>
            <a:off x="9631198" y="6147106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8BE85-B47C-3323-1E4B-2392ABFDFE12}"/>
              </a:ext>
            </a:extLst>
          </p:cNvPr>
          <p:cNvSpPr txBox="1"/>
          <p:nvPr/>
        </p:nvSpPr>
        <p:spPr>
          <a:xfrm>
            <a:off x="6289449" y="4318281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03B5BB-03E7-4F75-9C8C-685FA2D116A3}"/>
              </a:ext>
            </a:extLst>
          </p:cNvPr>
          <p:cNvSpPr txBox="1"/>
          <p:nvPr/>
        </p:nvSpPr>
        <p:spPr>
          <a:xfrm>
            <a:off x="8291454" y="1079942"/>
            <a:ext cx="15026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C94528-27C6-BE83-691F-E4002FBC54B1}"/>
              </a:ext>
            </a:extLst>
          </p:cNvPr>
          <p:cNvSpPr txBox="1"/>
          <p:nvPr/>
        </p:nvSpPr>
        <p:spPr>
          <a:xfrm>
            <a:off x="11134851" y="2339627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487C0D-9B7A-A080-F9E7-C6CC5F653431}"/>
              </a:ext>
            </a:extLst>
          </p:cNvPr>
          <p:cNvSpPr txBox="1"/>
          <p:nvPr/>
        </p:nvSpPr>
        <p:spPr>
          <a:xfrm>
            <a:off x="6389175" y="2120078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135CA5-C65D-3F5E-4053-B58CB9B80877}"/>
              </a:ext>
            </a:extLst>
          </p:cNvPr>
          <p:cNvSpPr txBox="1"/>
          <p:nvPr/>
        </p:nvSpPr>
        <p:spPr>
          <a:xfrm>
            <a:off x="1708263" y="214841"/>
            <a:ext cx="8839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Six clusters (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k=6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): Repetition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6BB844-2B68-12D6-524F-27B01CF5878A}"/>
              </a:ext>
            </a:extLst>
          </p:cNvPr>
          <p:cNvSpPr txBox="1"/>
          <p:nvPr/>
        </p:nvSpPr>
        <p:spPr>
          <a:xfrm>
            <a:off x="3399128" y="6166812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9F503-772D-EBAE-B934-529528FC4B1E}"/>
              </a:ext>
            </a:extLst>
          </p:cNvPr>
          <p:cNvSpPr txBox="1"/>
          <p:nvPr/>
        </p:nvSpPr>
        <p:spPr>
          <a:xfrm>
            <a:off x="57379" y="4337987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700BB-6764-54A2-1564-B0744FF76FD1}"/>
              </a:ext>
            </a:extLst>
          </p:cNvPr>
          <p:cNvSpPr txBox="1"/>
          <p:nvPr/>
        </p:nvSpPr>
        <p:spPr>
          <a:xfrm>
            <a:off x="2052084" y="1099648"/>
            <a:ext cx="15099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A4128A-E2A4-843A-B734-24CDF7949CF8}"/>
              </a:ext>
            </a:extLst>
          </p:cNvPr>
          <p:cNvSpPr txBox="1"/>
          <p:nvPr/>
        </p:nvSpPr>
        <p:spPr>
          <a:xfrm>
            <a:off x="4902781" y="2359333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ECEEB9-2462-29D3-D322-95CA510B36E6}"/>
              </a:ext>
            </a:extLst>
          </p:cNvPr>
          <p:cNvSpPr txBox="1"/>
          <p:nvPr/>
        </p:nvSpPr>
        <p:spPr>
          <a:xfrm>
            <a:off x="157105" y="2139784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412734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06F93-37E2-EE52-0E98-302C727EC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7EF8840-756B-F65B-0B6D-B58019064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15" y="896257"/>
            <a:ext cx="5981699" cy="5972628"/>
          </a:xfrm>
          <a:prstGeom prst="rect">
            <a:avLst/>
          </a:prstGeom>
        </p:spPr>
      </p:pic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23E24E-3E00-ACF2-7B9C-13DF1DF42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896256"/>
            <a:ext cx="5981700" cy="59726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DD85E1-A198-4880-6D1F-8CB46682CA7D}"/>
              </a:ext>
            </a:extLst>
          </p:cNvPr>
          <p:cNvSpPr txBox="1"/>
          <p:nvPr/>
        </p:nvSpPr>
        <p:spPr>
          <a:xfrm>
            <a:off x="9631198" y="6157739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96A1EC-EAEA-6B3F-2443-C6C9AFF3C444}"/>
              </a:ext>
            </a:extLst>
          </p:cNvPr>
          <p:cNvSpPr txBox="1"/>
          <p:nvPr/>
        </p:nvSpPr>
        <p:spPr>
          <a:xfrm>
            <a:off x="6289449" y="4328914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280EB3-A791-DA17-7DE0-09E61B6F5D00}"/>
              </a:ext>
            </a:extLst>
          </p:cNvPr>
          <p:cNvSpPr txBox="1"/>
          <p:nvPr/>
        </p:nvSpPr>
        <p:spPr>
          <a:xfrm>
            <a:off x="8261498" y="1090575"/>
            <a:ext cx="15325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289C9A-80EE-86BB-2F68-B81C8CD2EA22}"/>
              </a:ext>
            </a:extLst>
          </p:cNvPr>
          <p:cNvSpPr txBox="1"/>
          <p:nvPr/>
        </p:nvSpPr>
        <p:spPr>
          <a:xfrm>
            <a:off x="11134851" y="2350260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5E45BE-DD0B-26D3-B33C-911359F0FD8C}"/>
              </a:ext>
            </a:extLst>
          </p:cNvPr>
          <p:cNvSpPr txBox="1"/>
          <p:nvPr/>
        </p:nvSpPr>
        <p:spPr>
          <a:xfrm>
            <a:off x="6389175" y="2130711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C3296-3BD0-4C3D-8B55-F4BA286AA448}"/>
              </a:ext>
            </a:extLst>
          </p:cNvPr>
          <p:cNvSpPr txBox="1"/>
          <p:nvPr/>
        </p:nvSpPr>
        <p:spPr>
          <a:xfrm>
            <a:off x="1708263" y="214841"/>
            <a:ext cx="8839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Six clusters (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k=6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): Repetition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438D1-9BBB-F43A-D46F-49B2146FDAD0}"/>
              </a:ext>
            </a:extLst>
          </p:cNvPr>
          <p:cNvSpPr txBox="1"/>
          <p:nvPr/>
        </p:nvSpPr>
        <p:spPr>
          <a:xfrm>
            <a:off x="3399128" y="6166812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DE746-6D1C-E37E-EED5-86F11C09924F}"/>
              </a:ext>
            </a:extLst>
          </p:cNvPr>
          <p:cNvSpPr txBox="1"/>
          <p:nvPr/>
        </p:nvSpPr>
        <p:spPr>
          <a:xfrm>
            <a:off x="57379" y="4337987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55654-0FA9-BC34-A80A-3166F7EE3AB8}"/>
              </a:ext>
            </a:extLst>
          </p:cNvPr>
          <p:cNvSpPr txBox="1"/>
          <p:nvPr/>
        </p:nvSpPr>
        <p:spPr>
          <a:xfrm>
            <a:off x="2052084" y="1099648"/>
            <a:ext cx="15099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0CB3B-0232-5578-368C-6905178880EE}"/>
              </a:ext>
            </a:extLst>
          </p:cNvPr>
          <p:cNvSpPr txBox="1"/>
          <p:nvPr/>
        </p:nvSpPr>
        <p:spPr>
          <a:xfrm>
            <a:off x="4902781" y="2359333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F945C7-32C2-32FD-3230-0AF47C827356}"/>
              </a:ext>
            </a:extLst>
          </p:cNvPr>
          <p:cNvSpPr txBox="1"/>
          <p:nvPr/>
        </p:nvSpPr>
        <p:spPr>
          <a:xfrm>
            <a:off x="157105" y="2139784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324944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DE5EB-76D6-CBBB-3B18-226C22BE6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F99720C8-304F-1085-3C82-0D7ADAFA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15" y="885624"/>
            <a:ext cx="5981699" cy="5972628"/>
          </a:xfrm>
          <a:prstGeom prst="rect">
            <a:avLst/>
          </a:prstGeom>
        </p:spPr>
      </p:pic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DF4B1B9-A645-5DAA-2950-C324B2D1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896256"/>
            <a:ext cx="5981700" cy="59726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0E6035-F76E-A1CB-2DF5-967817B0E2CB}"/>
              </a:ext>
            </a:extLst>
          </p:cNvPr>
          <p:cNvSpPr txBox="1"/>
          <p:nvPr/>
        </p:nvSpPr>
        <p:spPr>
          <a:xfrm>
            <a:off x="9631198" y="6115208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D7822-A42B-1B87-AAC4-1EE8FF38916E}"/>
              </a:ext>
            </a:extLst>
          </p:cNvPr>
          <p:cNvSpPr txBox="1"/>
          <p:nvPr/>
        </p:nvSpPr>
        <p:spPr>
          <a:xfrm>
            <a:off x="6289449" y="4286383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3090D6-7A60-1B0C-7959-CEA2D0C9C6D4}"/>
              </a:ext>
            </a:extLst>
          </p:cNvPr>
          <p:cNvSpPr txBox="1"/>
          <p:nvPr/>
        </p:nvSpPr>
        <p:spPr>
          <a:xfrm>
            <a:off x="8291454" y="1048044"/>
            <a:ext cx="15026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7BF2AE-F73B-D169-A518-9B26669C8E0E}"/>
              </a:ext>
            </a:extLst>
          </p:cNvPr>
          <p:cNvSpPr txBox="1"/>
          <p:nvPr/>
        </p:nvSpPr>
        <p:spPr>
          <a:xfrm>
            <a:off x="11134851" y="2307729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3265B6-A0A6-8880-37ED-59506DBD8C15}"/>
              </a:ext>
            </a:extLst>
          </p:cNvPr>
          <p:cNvSpPr txBox="1"/>
          <p:nvPr/>
        </p:nvSpPr>
        <p:spPr>
          <a:xfrm>
            <a:off x="6389175" y="2088180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8636F5-1B65-5C6F-7706-43BDDBCB5447}"/>
              </a:ext>
            </a:extLst>
          </p:cNvPr>
          <p:cNvSpPr txBox="1"/>
          <p:nvPr/>
        </p:nvSpPr>
        <p:spPr>
          <a:xfrm>
            <a:off x="1708263" y="214841"/>
            <a:ext cx="8839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Six clusters (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k=6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): Repetition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D7A13-91FA-E3BE-3288-06737A89E050}"/>
              </a:ext>
            </a:extLst>
          </p:cNvPr>
          <p:cNvSpPr txBox="1"/>
          <p:nvPr/>
        </p:nvSpPr>
        <p:spPr>
          <a:xfrm>
            <a:off x="3399128" y="6166812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75DD12-8784-76D1-3DDE-69E1EE203D46}"/>
              </a:ext>
            </a:extLst>
          </p:cNvPr>
          <p:cNvSpPr txBox="1"/>
          <p:nvPr/>
        </p:nvSpPr>
        <p:spPr>
          <a:xfrm>
            <a:off x="57379" y="4337987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3C136F-7DF8-472C-9C92-DB9E41530EF4}"/>
              </a:ext>
            </a:extLst>
          </p:cNvPr>
          <p:cNvSpPr txBox="1"/>
          <p:nvPr/>
        </p:nvSpPr>
        <p:spPr>
          <a:xfrm>
            <a:off x="2052084" y="1099648"/>
            <a:ext cx="15099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42CE5-D3DF-7158-0667-68D12C579162}"/>
              </a:ext>
            </a:extLst>
          </p:cNvPr>
          <p:cNvSpPr txBox="1"/>
          <p:nvPr/>
        </p:nvSpPr>
        <p:spPr>
          <a:xfrm>
            <a:off x="4902781" y="2359333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2165A9-7A51-0B46-76F1-22CC683B3B79}"/>
              </a:ext>
            </a:extLst>
          </p:cNvPr>
          <p:cNvSpPr txBox="1"/>
          <p:nvPr/>
        </p:nvSpPr>
        <p:spPr>
          <a:xfrm>
            <a:off x="157105" y="2139784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3639556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D1D40-FC2E-1797-1CE5-F5442B238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E6B93837-4DE6-CAB2-576A-129DED49F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15" y="896257"/>
            <a:ext cx="5981699" cy="5972628"/>
          </a:xfrm>
          <a:prstGeom prst="rect">
            <a:avLst/>
          </a:prstGeom>
        </p:spPr>
      </p:pic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2796F7-DA3D-B64B-CE58-F6C4A03FF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896256"/>
            <a:ext cx="5981700" cy="5972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27B2EC-CB2A-A639-3932-76B126B58E90}"/>
              </a:ext>
            </a:extLst>
          </p:cNvPr>
          <p:cNvSpPr txBox="1"/>
          <p:nvPr/>
        </p:nvSpPr>
        <p:spPr>
          <a:xfrm>
            <a:off x="3399128" y="6166812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5F69B-4664-7134-4D5B-D0EACA43C8DF}"/>
              </a:ext>
            </a:extLst>
          </p:cNvPr>
          <p:cNvSpPr txBox="1"/>
          <p:nvPr/>
        </p:nvSpPr>
        <p:spPr>
          <a:xfrm>
            <a:off x="57379" y="4337987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62EB3-098C-0DE7-72BF-2FD99844585F}"/>
              </a:ext>
            </a:extLst>
          </p:cNvPr>
          <p:cNvSpPr txBox="1"/>
          <p:nvPr/>
        </p:nvSpPr>
        <p:spPr>
          <a:xfrm>
            <a:off x="2052084" y="1099648"/>
            <a:ext cx="15099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9D9F68-409D-5C09-B5DA-3C7F28FD4E8D}"/>
              </a:ext>
            </a:extLst>
          </p:cNvPr>
          <p:cNvSpPr txBox="1"/>
          <p:nvPr/>
        </p:nvSpPr>
        <p:spPr>
          <a:xfrm>
            <a:off x="4902781" y="2359333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C4446B-DFDF-589D-21FE-9B90D026408D}"/>
              </a:ext>
            </a:extLst>
          </p:cNvPr>
          <p:cNvSpPr txBox="1"/>
          <p:nvPr/>
        </p:nvSpPr>
        <p:spPr>
          <a:xfrm>
            <a:off x="157105" y="2139784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426295-3DAC-B108-02F5-E30FB7B85BCC}"/>
              </a:ext>
            </a:extLst>
          </p:cNvPr>
          <p:cNvSpPr txBox="1"/>
          <p:nvPr/>
        </p:nvSpPr>
        <p:spPr>
          <a:xfrm>
            <a:off x="9631198" y="6157739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9533B8-BCA1-E549-E424-BC9FD722FCC7}"/>
              </a:ext>
            </a:extLst>
          </p:cNvPr>
          <p:cNvSpPr txBox="1"/>
          <p:nvPr/>
        </p:nvSpPr>
        <p:spPr>
          <a:xfrm>
            <a:off x="6289449" y="4328914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C4EBB4-57BF-23DA-B003-2243C8AE3673}"/>
              </a:ext>
            </a:extLst>
          </p:cNvPr>
          <p:cNvSpPr txBox="1"/>
          <p:nvPr/>
        </p:nvSpPr>
        <p:spPr>
          <a:xfrm>
            <a:off x="8291454" y="1090575"/>
            <a:ext cx="15026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7FC38F-3DED-31C4-5773-B27DA8D2A736}"/>
              </a:ext>
            </a:extLst>
          </p:cNvPr>
          <p:cNvSpPr txBox="1"/>
          <p:nvPr/>
        </p:nvSpPr>
        <p:spPr>
          <a:xfrm>
            <a:off x="11134851" y="2350260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C15B70-0C09-8AEF-4C7B-06BF14343D9B}"/>
              </a:ext>
            </a:extLst>
          </p:cNvPr>
          <p:cNvSpPr txBox="1"/>
          <p:nvPr/>
        </p:nvSpPr>
        <p:spPr>
          <a:xfrm>
            <a:off x="6389175" y="2130711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B2841D-0A74-7960-6FE2-33E34F4074F9}"/>
              </a:ext>
            </a:extLst>
          </p:cNvPr>
          <p:cNvSpPr txBox="1"/>
          <p:nvPr/>
        </p:nvSpPr>
        <p:spPr>
          <a:xfrm>
            <a:off x="1708263" y="214841"/>
            <a:ext cx="8839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Six clusters (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k=6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): Repetition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96750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2209A-DD70-E86C-4C46-845B9FCEE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02D2ACB8-35D5-AB01-ABFC-C6967DBA8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15" y="896257"/>
            <a:ext cx="5981699" cy="5972628"/>
          </a:xfrm>
          <a:prstGeom prst="rect">
            <a:avLst/>
          </a:prstGeom>
        </p:spPr>
      </p:pic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D455A7-503E-8D94-0388-9F38C3788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896256"/>
            <a:ext cx="5981700" cy="59726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0437B-55BE-2D79-856F-EBD150E85FE7}"/>
              </a:ext>
            </a:extLst>
          </p:cNvPr>
          <p:cNvSpPr txBox="1"/>
          <p:nvPr/>
        </p:nvSpPr>
        <p:spPr>
          <a:xfrm>
            <a:off x="1708263" y="214841"/>
            <a:ext cx="8839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Six clusters (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k=6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): Repetition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439D61-FB1E-2EE1-16AF-7DF774B14F60}"/>
              </a:ext>
            </a:extLst>
          </p:cNvPr>
          <p:cNvSpPr txBox="1"/>
          <p:nvPr/>
        </p:nvSpPr>
        <p:spPr>
          <a:xfrm>
            <a:off x="3399128" y="6166812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9DBBBC-605F-D276-B4F8-6E777CAADF87}"/>
              </a:ext>
            </a:extLst>
          </p:cNvPr>
          <p:cNvSpPr txBox="1"/>
          <p:nvPr/>
        </p:nvSpPr>
        <p:spPr>
          <a:xfrm>
            <a:off x="57379" y="4337987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F6F5B6-DCCB-3B96-E678-59E98F3F1832}"/>
              </a:ext>
            </a:extLst>
          </p:cNvPr>
          <p:cNvSpPr txBox="1"/>
          <p:nvPr/>
        </p:nvSpPr>
        <p:spPr>
          <a:xfrm>
            <a:off x="2052084" y="1099648"/>
            <a:ext cx="15099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489238-BF9A-38EA-F975-5C9FEF944231}"/>
              </a:ext>
            </a:extLst>
          </p:cNvPr>
          <p:cNvSpPr txBox="1"/>
          <p:nvPr/>
        </p:nvSpPr>
        <p:spPr>
          <a:xfrm>
            <a:off x="4902781" y="2359333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FDBEDB-068E-A86F-3BD4-88A5F42416EE}"/>
              </a:ext>
            </a:extLst>
          </p:cNvPr>
          <p:cNvSpPr txBox="1"/>
          <p:nvPr/>
        </p:nvSpPr>
        <p:spPr>
          <a:xfrm>
            <a:off x="157105" y="2139784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AA7743-BCBE-41F3-22E2-C1FDE6E21B4F}"/>
              </a:ext>
            </a:extLst>
          </p:cNvPr>
          <p:cNvSpPr txBox="1"/>
          <p:nvPr/>
        </p:nvSpPr>
        <p:spPr>
          <a:xfrm>
            <a:off x="9631198" y="6157739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6292E4-3517-164E-61DE-D9B11B3F7344}"/>
              </a:ext>
            </a:extLst>
          </p:cNvPr>
          <p:cNvSpPr txBox="1"/>
          <p:nvPr/>
        </p:nvSpPr>
        <p:spPr>
          <a:xfrm>
            <a:off x="6289449" y="4328914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3861F4-EB9E-2047-6A14-1DF49A401279}"/>
              </a:ext>
            </a:extLst>
          </p:cNvPr>
          <p:cNvSpPr txBox="1"/>
          <p:nvPr/>
        </p:nvSpPr>
        <p:spPr>
          <a:xfrm>
            <a:off x="8291454" y="1090575"/>
            <a:ext cx="15026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09CE91-97BF-3B24-4B38-35DDC0F5A63F}"/>
              </a:ext>
            </a:extLst>
          </p:cNvPr>
          <p:cNvSpPr txBox="1"/>
          <p:nvPr/>
        </p:nvSpPr>
        <p:spPr>
          <a:xfrm>
            <a:off x="6389175" y="2130711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B364E0-622D-D463-8CD6-95FA5C0864A7}"/>
              </a:ext>
            </a:extLst>
          </p:cNvPr>
          <p:cNvSpPr txBox="1"/>
          <p:nvPr/>
        </p:nvSpPr>
        <p:spPr>
          <a:xfrm>
            <a:off x="11134851" y="2350260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</p:spTree>
    <p:extLst>
      <p:ext uri="{BB962C8B-B14F-4D97-AF65-F5344CB8AC3E}">
        <p14:creationId xmlns:p14="http://schemas.microsoft.com/office/powerpoint/2010/main" val="2273551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F18DC-E056-11CC-3C79-5DE8F445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BF6FB73D-6BC7-C4C5-9E68-0EBFCD15C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15" y="896257"/>
            <a:ext cx="5981699" cy="5972628"/>
          </a:xfrm>
          <a:prstGeom prst="rect">
            <a:avLst/>
          </a:prstGeom>
        </p:spPr>
      </p:pic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B74959-F07F-7F41-76BA-C12FC9705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896256"/>
            <a:ext cx="5981700" cy="5972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6DF5F7-4623-26FD-7028-C4D79B76ED24}"/>
              </a:ext>
            </a:extLst>
          </p:cNvPr>
          <p:cNvSpPr txBox="1"/>
          <p:nvPr/>
        </p:nvSpPr>
        <p:spPr>
          <a:xfrm>
            <a:off x="3399128" y="6166812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BFA46-2654-A3D9-71D9-26B222346945}"/>
              </a:ext>
            </a:extLst>
          </p:cNvPr>
          <p:cNvSpPr txBox="1"/>
          <p:nvPr/>
        </p:nvSpPr>
        <p:spPr>
          <a:xfrm>
            <a:off x="57379" y="4337987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A6A89-CB69-2DE8-3D84-6B191524C2BB}"/>
              </a:ext>
            </a:extLst>
          </p:cNvPr>
          <p:cNvSpPr txBox="1"/>
          <p:nvPr/>
        </p:nvSpPr>
        <p:spPr>
          <a:xfrm>
            <a:off x="2309754" y="1099648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5F19CA-E77A-A473-DF1B-1D8FA81F0122}"/>
              </a:ext>
            </a:extLst>
          </p:cNvPr>
          <p:cNvSpPr txBox="1"/>
          <p:nvPr/>
        </p:nvSpPr>
        <p:spPr>
          <a:xfrm>
            <a:off x="4902781" y="2359333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570A1-9F29-37EA-947C-04BE64F70F26}"/>
              </a:ext>
            </a:extLst>
          </p:cNvPr>
          <p:cNvSpPr txBox="1"/>
          <p:nvPr/>
        </p:nvSpPr>
        <p:spPr>
          <a:xfrm>
            <a:off x="157105" y="2139784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482FF0-1F58-0F4B-AB5E-AC462947FD79}"/>
              </a:ext>
            </a:extLst>
          </p:cNvPr>
          <p:cNvSpPr txBox="1"/>
          <p:nvPr/>
        </p:nvSpPr>
        <p:spPr>
          <a:xfrm>
            <a:off x="9631198" y="6157739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8A3259-B3D4-3EB3-A8C4-1DC2BF21AA1C}"/>
              </a:ext>
            </a:extLst>
          </p:cNvPr>
          <p:cNvSpPr txBox="1"/>
          <p:nvPr/>
        </p:nvSpPr>
        <p:spPr>
          <a:xfrm>
            <a:off x="6289449" y="4328914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035D9D-36FD-7532-56CF-190F8217B88B}"/>
              </a:ext>
            </a:extLst>
          </p:cNvPr>
          <p:cNvSpPr txBox="1"/>
          <p:nvPr/>
        </p:nvSpPr>
        <p:spPr>
          <a:xfrm>
            <a:off x="8291454" y="1090575"/>
            <a:ext cx="15026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682BFA-0AA7-FEC9-97AC-9F65302255EF}"/>
              </a:ext>
            </a:extLst>
          </p:cNvPr>
          <p:cNvSpPr txBox="1"/>
          <p:nvPr/>
        </p:nvSpPr>
        <p:spPr>
          <a:xfrm>
            <a:off x="11134851" y="2350260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DBA3DD-B2F8-1D95-2B6E-FFD8CC7D3525}"/>
              </a:ext>
            </a:extLst>
          </p:cNvPr>
          <p:cNvSpPr txBox="1"/>
          <p:nvPr/>
        </p:nvSpPr>
        <p:spPr>
          <a:xfrm>
            <a:off x="6389175" y="2130711"/>
            <a:ext cx="12522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24B86-07E1-F7E1-E009-4B38901C01AF}"/>
              </a:ext>
            </a:extLst>
          </p:cNvPr>
          <p:cNvSpPr txBox="1"/>
          <p:nvPr/>
        </p:nvSpPr>
        <p:spPr>
          <a:xfrm>
            <a:off x="1708263" y="214841"/>
            <a:ext cx="8839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Six clusters (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k=6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): Repetition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40979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E332-A892-5992-AB45-FA53038A5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3F65EF54-8B44-4D2C-8B5A-AD9A4887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15" y="896257"/>
            <a:ext cx="5981699" cy="5972628"/>
          </a:xfrm>
          <a:prstGeom prst="rect">
            <a:avLst/>
          </a:prstGeom>
        </p:spPr>
      </p:pic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55B97C-41A2-D0C0-4350-03A9ABA56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896256"/>
            <a:ext cx="5981700" cy="5972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02DBC-56E4-BF2B-8A16-E27855BC9A7A}"/>
              </a:ext>
            </a:extLst>
          </p:cNvPr>
          <p:cNvSpPr txBox="1"/>
          <p:nvPr/>
        </p:nvSpPr>
        <p:spPr>
          <a:xfrm>
            <a:off x="3399128" y="6166812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C15621-6C3D-0DDC-C66C-7EDB2C5D9F4D}"/>
              </a:ext>
            </a:extLst>
          </p:cNvPr>
          <p:cNvSpPr txBox="1"/>
          <p:nvPr/>
        </p:nvSpPr>
        <p:spPr>
          <a:xfrm>
            <a:off x="57379" y="4337987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1915C-F72D-A97C-3C97-6DF29A5BE238}"/>
              </a:ext>
            </a:extLst>
          </p:cNvPr>
          <p:cNvSpPr txBox="1"/>
          <p:nvPr/>
        </p:nvSpPr>
        <p:spPr>
          <a:xfrm>
            <a:off x="2309754" y="1099648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F4C4E1-4913-6741-C1D5-22A053031C73}"/>
              </a:ext>
            </a:extLst>
          </p:cNvPr>
          <p:cNvSpPr txBox="1"/>
          <p:nvPr/>
        </p:nvSpPr>
        <p:spPr>
          <a:xfrm>
            <a:off x="4902781" y="2359333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C5074E-10FC-3502-AA58-2D4236DEBAC6}"/>
              </a:ext>
            </a:extLst>
          </p:cNvPr>
          <p:cNvSpPr txBox="1"/>
          <p:nvPr/>
        </p:nvSpPr>
        <p:spPr>
          <a:xfrm>
            <a:off x="157105" y="2139784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58B48B-FFEE-0F13-F617-AD4EF71DEF84}"/>
              </a:ext>
            </a:extLst>
          </p:cNvPr>
          <p:cNvSpPr txBox="1"/>
          <p:nvPr/>
        </p:nvSpPr>
        <p:spPr>
          <a:xfrm>
            <a:off x="9631198" y="6157739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083D68-350C-F567-22B6-A81EC2D70920}"/>
              </a:ext>
            </a:extLst>
          </p:cNvPr>
          <p:cNvSpPr txBox="1"/>
          <p:nvPr/>
        </p:nvSpPr>
        <p:spPr>
          <a:xfrm>
            <a:off x="6289449" y="4328914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938811-EE7B-1E91-2183-5A740C547EDC}"/>
              </a:ext>
            </a:extLst>
          </p:cNvPr>
          <p:cNvSpPr txBox="1"/>
          <p:nvPr/>
        </p:nvSpPr>
        <p:spPr>
          <a:xfrm>
            <a:off x="8541824" y="1090575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2208D2-E7F6-3EBD-5797-68BF4CD1C45A}"/>
              </a:ext>
            </a:extLst>
          </p:cNvPr>
          <p:cNvSpPr txBox="1"/>
          <p:nvPr/>
        </p:nvSpPr>
        <p:spPr>
          <a:xfrm>
            <a:off x="11134851" y="2350260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472E8-01BF-10F0-80D3-463A620081CC}"/>
              </a:ext>
            </a:extLst>
          </p:cNvPr>
          <p:cNvSpPr txBox="1"/>
          <p:nvPr/>
        </p:nvSpPr>
        <p:spPr>
          <a:xfrm>
            <a:off x="6389175" y="2130711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25FFBC-244A-CEA2-9E17-4CB3D17FFF4C}"/>
              </a:ext>
            </a:extLst>
          </p:cNvPr>
          <p:cNvSpPr txBox="1"/>
          <p:nvPr/>
        </p:nvSpPr>
        <p:spPr>
          <a:xfrm>
            <a:off x="1708263" y="214841"/>
            <a:ext cx="8839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Six clusters (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k=6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): Repetition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6357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9C4C8-6FC1-A1CF-2D69-1BC31C529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6907E1D6-ED16-B30B-36A9-19700F0B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15" y="896257"/>
            <a:ext cx="5981699" cy="5972628"/>
          </a:xfrm>
          <a:prstGeom prst="rect">
            <a:avLst/>
          </a:prstGeom>
        </p:spPr>
      </p:pic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FE99C3-DB29-5C26-5105-4AD89809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896256"/>
            <a:ext cx="5981700" cy="597262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CF4E02-215E-4B81-0191-69F9AAA5DAFB}"/>
              </a:ext>
            </a:extLst>
          </p:cNvPr>
          <p:cNvCxnSpPr>
            <a:cxnSpLocks/>
          </p:cNvCxnSpPr>
          <p:nvPr/>
        </p:nvCxnSpPr>
        <p:spPr>
          <a:xfrm flipV="1">
            <a:off x="-3630" y="6827157"/>
            <a:ext cx="12191999" cy="9071"/>
          </a:xfrm>
          <a:prstGeom prst="straightConnector1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D850E2C-749F-2D6B-BE39-35C7BDECB7AF}"/>
              </a:ext>
            </a:extLst>
          </p:cNvPr>
          <p:cNvSpPr txBox="1"/>
          <p:nvPr/>
        </p:nvSpPr>
        <p:spPr>
          <a:xfrm>
            <a:off x="3399128" y="6166812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288E34-00A8-6DD5-CACD-73F348880046}"/>
              </a:ext>
            </a:extLst>
          </p:cNvPr>
          <p:cNvSpPr txBox="1"/>
          <p:nvPr/>
        </p:nvSpPr>
        <p:spPr>
          <a:xfrm>
            <a:off x="57379" y="4337987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65784-DC61-9AFE-ED16-2AA4BF7904FD}"/>
              </a:ext>
            </a:extLst>
          </p:cNvPr>
          <p:cNvSpPr txBox="1"/>
          <p:nvPr/>
        </p:nvSpPr>
        <p:spPr>
          <a:xfrm>
            <a:off x="2309754" y="1099648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CE29BF-830D-BD83-01A8-CD8247218CF8}"/>
              </a:ext>
            </a:extLst>
          </p:cNvPr>
          <p:cNvSpPr txBox="1"/>
          <p:nvPr/>
        </p:nvSpPr>
        <p:spPr>
          <a:xfrm>
            <a:off x="4902781" y="2359333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C72A7-9007-E537-E126-0DEB070B0603}"/>
              </a:ext>
            </a:extLst>
          </p:cNvPr>
          <p:cNvSpPr txBox="1"/>
          <p:nvPr/>
        </p:nvSpPr>
        <p:spPr>
          <a:xfrm>
            <a:off x="157105" y="2139784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E150A1-F83E-6409-8FFB-E46AE49C2FC9}"/>
              </a:ext>
            </a:extLst>
          </p:cNvPr>
          <p:cNvSpPr txBox="1"/>
          <p:nvPr/>
        </p:nvSpPr>
        <p:spPr>
          <a:xfrm>
            <a:off x="9631198" y="6157739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BC9636-79BB-8BA8-E8B7-CECB2F4E450D}"/>
              </a:ext>
            </a:extLst>
          </p:cNvPr>
          <p:cNvSpPr txBox="1"/>
          <p:nvPr/>
        </p:nvSpPr>
        <p:spPr>
          <a:xfrm>
            <a:off x="6289449" y="4328914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D7A13-2363-9749-EDE4-26696621D36C}"/>
              </a:ext>
            </a:extLst>
          </p:cNvPr>
          <p:cNvSpPr txBox="1"/>
          <p:nvPr/>
        </p:nvSpPr>
        <p:spPr>
          <a:xfrm>
            <a:off x="8541824" y="1090575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A476FB-EF0E-34CB-4331-ABCD65576ED4}"/>
              </a:ext>
            </a:extLst>
          </p:cNvPr>
          <p:cNvSpPr txBox="1"/>
          <p:nvPr/>
        </p:nvSpPr>
        <p:spPr>
          <a:xfrm>
            <a:off x="11134851" y="2350260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1D8ACC-82E0-BE2D-4B2D-1E7B754CA000}"/>
              </a:ext>
            </a:extLst>
          </p:cNvPr>
          <p:cNvSpPr txBox="1"/>
          <p:nvPr/>
        </p:nvSpPr>
        <p:spPr>
          <a:xfrm>
            <a:off x="6389175" y="2130711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E4040-6A07-460A-7773-A98E0A226684}"/>
              </a:ext>
            </a:extLst>
          </p:cNvPr>
          <p:cNvSpPr txBox="1"/>
          <p:nvPr/>
        </p:nvSpPr>
        <p:spPr>
          <a:xfrm>
            <a:off x="1708263" y="214841"/>
            <a:ext cx="8839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Six clusters (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k=6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): Repetition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21201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484A3-76FB-B03D-6DA3-961FC8C88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9BABEFFB-9010-9B1D-BDFF-F0C96C83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15" y="896257"/>
            <a:ext cx="5981699" cy="5972628"/>
          </a:xfrm>
          <a:prstGeom prst="rect">
            <a:avLst/>
          </a:prstGeom>
        </p:spPr>
      </p:pic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D335CA-49B3-B820-DB91-C584AAECC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896256"/>
            <a:ext cx="5981700" cy="597262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88616F-561A-0E87-2923-420B0E466C45}"/>
              </a:ext>
            </a:extLst>
          </p:cNvPr>
          <p:cNvCxnSpPr>
            <a:cxnSpLocks/>
          </p:cNvCxnSpPr>
          <p:nvPr/>
        </p:nvCxnSpPr>
        <p:spPr>
          <a:xfrm flipV="1">
            <a:off x="-3630" y="6827157"/>
            <a:ext cx="12191999" cy="9071"/>
          </a:xfrm>
          <a:prstGeom prst="straightConnector1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38D55D2-4D10-7D5B-ED30-C73B1830F3CC}"/>
              </a:ext>
            </a:extLst>
          </p:cNvPr>
          <p:cNvSpPr txBox="1"/>
          <p:nvPr/>
        </p:nvSpPr>
        <p:spPr>
          <a:xfrm>
            <a:off x="3399128" y="6166812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3B65B-8C6F-5174-FBCF-3A8EA71AF2A7}"/>
              </a:ext>
            </a:extLst>
          </p:cNvPr>
          <p:cNvSpPr txBox="1"/>
          <p:nvPr/>
        </p:nvSpPr>
        <p:spPr>
          <a:xfrm>
            <a:off x="57379" y="4337987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FD18F-AB84-CED2-4438-4A87A35A76DC}"/>
              </a:ext>
            </a:extLst>
          </p:cNvPr>
          <p:cNvSpPr txBox="1"/>
          <p:nvPr/>
        </p:nvSpPr>
        <p:spPr>
          <a:xfrm>
            <a:off x="2309754" y="1099648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7BDCAC-2B0C-E1C4-E5ED-82DCBD259C14}"/>
              </a:ext>
            </a:extLst>
          </p:cNvPr>
          <p:cNvSpPr txBox="1"/>
          <p:nvPr/>
        </p:nvSpPr>
        <p:spPr>
          <a:xfrm>
            <a:off x="4902781" y="2359333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10BCC6-8A35-C3B6-C3E8-E1E360063205}"/>
              </a:ext>
            </a:extLst>
          </p:cNvPr>
          <p:cNvSpPr txBox="1"/>
          <p:nvPr/>
        </p:nvSpPr>
        <p:spPr>
          <a:xfrm>
            <a:off x="157105" y="2139784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07DAD9-06E6-E222-A033-E9F60803C362}"/>
              </a:ext>
            </a:extLst>
          </p:cNvPr>
          <p:cNvSpPr txBox="1"/>
          <p:nvPr/>
        </p:nvSpPr>
        <p:spPr>
          <a:xfrm>
            <a:off x="9631198" y="6157739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A510E8-BFE6-46BE-1662-CC73B0A9EB7E}"/>
              </a:ext>
            </a:extLst>
          </p:cNvPr>
          <p:cNvSpPr txBox="1"/>
          <p:nvPr/>
        </p:nvSpPr>
        <p:spPr>
          <a:xfrm>
            <a:off x="6289449" y="4328914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0CBDEF-6DE6-F43D-AF29-A2536F60CA60}"/>
              </a:ext>
            </a:extLst>
          </p:cNvPr>
          <p:cNvSpPr txBox="1"/>
          <p:nvPr/>
        </p:nvSpPr>
        <p:spPr>
          <a:xfrm>
            <a:off x="8541824" y="1090575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C25654-3794-744D-F20A-CEFC323A9AC5}"/>
              </a:ext>
            </a:extLst>
          </p:cNvPr>
          <p:cNvSpPr txBox="1"/>
          <p:nvPr/>
        </p:nvSpPr>
        <p:spPr>
          <a:xfrm>
            <a:off x="11134851" y="2350260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B20BC2-9E11-C5F5-ED80-8E9DB8C8D493}"/>
              </a:ext>
            </a:extLst>
          </p:cNvPr>
          <p:cNvSpPr txBox="1"/>
          <p:nvPr/>
        </p:nvSpPr>
        <p:spPr>
          <a:xfrm>
            <a:off x="6389175" y="2130711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2D2A8B-6A8F-CFC5-791D-DA58CE04D050}"/>
              </a:ext>
            </a:extLst>
          </p:cNvPr>
          <p:cNvSpPr txBox="1"/>
          <p:nvPr/>
        </p:nvSpPr>
        <p:spPr>
          <a:xfrm>
            <a:off x="1708263" y="214841"/>
            <a:ext cx="8839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Six clusters (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k=6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): Repetition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7694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4430A-2D29-A65C-8EDB-E3E98A312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F01D1C-3325-ADC3-B648-7FF417C6526E}"/>
              </a:ext>
            </a:extLst>
          </p:cNvPr>
          <p:cNvSpPr txBox="1"/>
          <p:nvPr/>
        </p:nvSpPr>
        <p:spPr>
          <a:xfrm>
            <a:off x="702503" y="1711431"/>
            <a:ext cx="4305433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318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Masoud 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follows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Radu</a:t>
            </a:r>
          </a:p>
          <a:p>
            <a:pPr marL="4318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Radu 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follows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Radu</a:t>
            </a:r>
          </a:p>
          <a:p>
            <a:pPr marL="88900" lvl="1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	</a:t>
            </a:r>
          </a:p>
          <a:p>
            <a:pPr marL="4318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Masoud &amp; Radu are 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friends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DBA65EBB-FF46-B38F-EB0E-6F4FE0831726}"/>
              </a:ext>
            </a:extLst>
          </p:cNvPr>
          <p:cNvSpPr txBox="1"/>
          <p:nvPr/>
        </p:nvSpPr>
        <p:spPr>
          <a:xfrm>
            <a:off x="1432008" y="146663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Relationship between users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AD7113-884C-F54C-B139-794A8A12CC69}"/>
              </a:ext>
            </a:extLst>
          </p:cNvPr>
          <p:cNvSpPr txBox="1"/>
          <p:nvPr/>
        </p:nvSpPr>
        <p:spPr>
          <a:xfrm>
            <a:off x="933386" y="1185890"/>
            <a:ext cx="3024931" cy="4924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2600" dirty="0">
                <a:latin typeface="Tahoma" panose="020B0604030504040204" pitchFamily="34" charset="0"/>
              </a:rPr>
              <a:t>Follower &amp; Friends:</a:t>
            </a:r>
            <a:endParaRPr lang="en-FI" sz="2600" dirty="0">
              <a:latin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045CD4-4721-B9BB-1509-90341D0EA9AD}"/>
              </a:ext>
            </a:extLst>
          </p:cNvPr>
          <p:cNvSpPr txBox="1"/>
          <p:nvPr/>
        </p:nvSpPr>
        <p:spPr>
          <a:xfrm>
            <a:off x="6837476" y="1189432"/>
            <a:ext cx="1898981" cy="4924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2600" dirty="0">
                <a:latin typeface="Tahoma" panose="020B0604030504040204" pitchFamily="34" charset="0"/>
              </a:rPr>
              <a:t>Interaction:</a:t>
            </a:r>
            <a:endParaRPr lang="en-FI" sz="2600" dirty="0">
              <a:latin typeface="Tahom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9A527D-BA1E-6A4B-CB7B-141E297CE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702" y="3549957"/>
            <a:ext cx="3295729" cy="31401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5CD852-BACA-AA82-9EE8-7306E2BB794D}"/>
              </a:ext>
            </a:extLst>
          </p:cNvPr>
          <p:cNvSpPr txBox="1"/>
          <p:nvPr/>
        </p:nvSpPr>
        <p:spPr>
          <a:xfrm>
            <a:off x="6639029" y="1683072"/>
            <a:ext cx="5124144" cy="15081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lvl="1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Masoud reacted to Radu's posts: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Retweeted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10 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Quoted </a:t>
            </a:r>
            <a:r>
              <a:rPr lang="en-US" sz="2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Replied 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40A633E-3478-A73E-357C-3D6657207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697" y="3514062"/>
            <a:ext cx="3297600" cy="30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64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796D6-AF97-3999-0E14-589DC49A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4A62A205-D3C4-0BFC-F772-A9B2E7B0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15" y="896257"/>
            <a:ext cx="5981699" cy="5972628"/>
          </a:xfrm>
          <a:prstGeom prst="rect">
            <a:avLst/>
          </a:prstGeom>
        </p:spPr>
      </p:pic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3E50B1-6DE4-0F2B-4887-224DC9ABB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896256"/>
            <a:ext cx="5981700" cy="597262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87F67E-E1F6-58E6-2E4E-C6633BE3F749}"/>
              </a:ext>
            </a:extLst>
          </p:cNvPr>
          <p:cNvCxnSpPr>
            <a:cxnSpLocks/>
          </p:cNvCxnSpPr>
          <p:nvPr/>
        </p:nvCxnSpPr>
        <p:spPr>
          <a:xfrm flipV="1">
            <a:off x="-3630" y="6827157"/>
            <a:ext cx="12191999" cy="9071"/>
          </a:xfrm>
          <a:prstGeom prst="straightConnector1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6FA1E44-8583-2D63-DB83-F2177E9CD2DD}"/>
              </a:ext>
            </a:extLst>
          </p:cNvPr>
          <p:cNvSpPr txBox="1"/>
          <p:nvPr/>
        </p:nvSpPr>
        <p:spPr>
          <a:xfrm>
            <a:off x="3399128" y="6166812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51320-F95A-FD4A-83C6-EC461487A7B3}"/>
              </a:ext>
            </a:extLst>
          </p:cNvPr>
          <p:cNvSpPr txBox="1"/>
          <p:nvPr/>
        </p:nvSpPr>
        <p:spPr>
          <a:xfrm>
            <a:off x="57379" y="4337987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33A7C-3432-8FBF-AFA5-3C7A008BC2F6}"/>
              </a:ext>
            </a:extLst>
          </p:cNvPr>
          <p:cNvSpPr txBox="1"/>
          <p:nvPr/>
        </p:nvSpPr>
        <p:spPr>
          <a:xfrm>
            <a:off x="2309754" y="1099648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DC3974-679D-9FC6-764F-493B80EF780C}"/>
              </a:ext>
            </a:extLst>
          </p:cNvPr>
          <p:cNvSpPr txBox="1"/>
          <p:nvPr/>
        </p:nvSpPr>
        <p:spPr>
          <a:xfrm>
            <a:off x="4902781" y="2359333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E3C536-6F9B-C4DC-371A-20445FEC4F1A}"/>
              </a:ext>
            </a:extLst>
          </p:cNvPr>
          <p:cNvSpPr txBox="1"/>
          <p:nvPr/>
        </p:nvSpPr>
        <p:spPr>
          <a:xfrm>
            <a:off x="157105" y="2139784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166749-630B-681A-15F9-401DC15714A7}"/>
              </a:ext>
            </a:extLst>
          </p:cNvPr>
          <p:cNvSpPr txBox="1"/>
          <p:nvPr/>
        </p:nvSpPr>
        <p:spPr>
          <a:xfrm>
            <a:off x="9631198" y="6157739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AEB0E8-E5DA-4D73-AE96-6713D57D654C}"/>
              </a:ext>
            </a:extLst>
          </p:cNvPr>
          <p:cNvSpPr txBox="1"/>
          <p:nvPr/>
        </p:nvSpPr>
        <p:spPr>
          <a:xfrm>
            <a:off x="6289449" y="4328914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EAA73E-2F3D-2CA4-F1D7-283200C761C8}"/>
              </a:ext>
            </a:extLst>
          </p:cNvPr>
          <p:cNvSpPr txBox="1"/>
          <p:nvPr/>
        </p:nvSpPr>
        <p:spPr>
          <a:xfrm>
            <a:off x="8541824" y="1090575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10340-D2DB-1A9B-46ED-78A5FB244D9C}"/>
              </a:ext>
            </a:extLst>
          </p:cNvPr>
          <p:cNvSpPr txBox="1"/>
          <p:nvPr/>
        </p:nvSpPr>
        <p:spPr>
          <a:xfrm>
            <a:off x="11134851" y="2350260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FBA53B-A17B-0A1E-BFFA-1973EC3BEE28}"/>
              </a:ext>
            </a:extLst>
          </p:cNvPr>
          <p:cNvSpPr txBox="1"/>
          <p:nvPr/>
        </p:nvSpPr>
        <p:spPr>
          <a:xfrm>
            <a:off x="6389175" y="2130711"/>
            <a:ext cx="12522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9DEEC-9F75-1452-185A-E7299DAED002}"/>
              </a:ext>
            </a:extLst>
          </p:cNvPr>
          <p:cNvSpPr txBox="1"/>
          <p:nvPr/>
        </p:nvSpPr>
        <p:spPr>
          <a:xfrm>
            <a:off x="1708263" y="214841"/>
            <a:ext cx="8839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Six clusters (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k=6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): Repetition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47987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8B6AE-F86A-44EE-8EBF-134655F2261D}"/>
              </a:ext>
            </a:extLst>
          </p:cNvPr>
          <p:cNvSpPr txBox="1"/>
          <p:nvPr/>
        </p:nvSpPr>
        <p:spPr>
          <a:xfrm>
            <a:off x="1865972" y="2661920"/>
            <a:ext cx="846005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 Analysis</a:t>
            </a:r>
            <a:endParaRPr 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AD14E4F-CAE2-42B5-8E77-F8CCF2A67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4237"/>
            <a:ext cx="274320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13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BFF2F1-CA14-45F6-A1A5-92D95176145A}"/>
              </a:ext>
            </a:extLst>
          </p:cNvPr>
          <p:cNvSpPr txBox="1"/>
          <p:nvPr/>
        </p:nvSpPr>
        <p:spPr>
          <a:xfrm>
            <a:off x="2546671" y="1078950"/>
            <a:ext cx="8139055" cy="14568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arial"/>
                <a:cs typeface="arial"/>
              </a:rPr>
              <a:t>Text with </a:t>
            </a:r>
            <a:r>
              <a:rPr lang="en-US" sz="2400" b="1" dirty="0">
                <a:solidFill>
                  <a:srgbClr val="202124"/>
                </a:solidFill>
                <a:latin typeface="arial"/>
                <a:cs typeface="arial"/>
              </a:rPr>
              <a:t># </a:t>
            </a:r>
            <a:r>
              <a:rPr lang="en-US" sz="2400" dirty="0">
                <a:solidFill>
                  <a:srgbClr val="202124"/>
                </a:solidFill>
                <a:latin typeface="arial"/>
                <a:cs typeface="arial"/>
              </a:rPr>
              <a:t>symbol</a:t>
            </a:r>
            <a:endParaRPr 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2400" dirty="0">
                <a:solidFill>
                  <a:srgbClr val="202124"/>
                </a:solidFill>
                <a:latin typeface="arial"/>
                <a:cs typeface="arial"/>
              </a:rPr>
              <a:t>Used for keywords and topics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2400" b="1" dirty="0">
                <a:solidFill>
                  <a:srgbClr val="202124"/>
                </a:solidFill>
                <a:latin typeface="arial"/>
                <a:cs typeface="arial"/>
              </a:rPr>
              <a:t>Example</a:t>
            </a:r>
            <a:r>
              <a:rPr lang="en-US" sz="2400" dirty="0">
                <a:solidFill>
                  <a:srgbClr val="202124"/>
                </a:solidFill>
                <a:latin typeface="arial"/>
                <a:cs typeface="arial"/>
              </a:rPr>
              <a:t>: #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Olympic</a:t>
            </a:r>
            <a:r>
              <a:rPr lang="en-US" sz="2400" dirty="0">
                <a:solidFill>
                  <a:srgbClr val="202124"/>
                </a:solidFill>
                <a:latin typeface="arial"/>
                <a:cs typeface="arial"/>
              </a:rPr>
              <a:t>, #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eurovision</a:t>
            </a:r>
            <a:r>
              <a:rPr lang="en-US" sz="2400" dirty="0">
                <a:solidFill>
                  <a:srgbClr val="202124"/>
                </a:solidFill>
                <a:latin typeface="arial"/>
                <a:cs typeface="arial"/>
              </a:rPr>
              <a:t>, #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election</a:t>
            </a:r>
            <a:endParaRPr lang="en-US" sz="2400" dirty="0">
              <a:solidFill>
                <a:srgbClr val="202124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BA4419E-CE6C-4167-8B37-9EB3DF16C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579223"/>
              </p:ext>
            </p:extLst>
          </p:nvPr>
        </p:nvGraphicFramePr>
        <p:xfrm>
          <a:off x="2892060" y="3009015"/>
          <a:ext cx="6134991" cy="293592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43707">
                  <a:extLst>
                    <a:ext uri="{9D8B030D-6E8A-4147-A177-3AD203B41FA5}">
                      <a16:colId xmlns:a16="http://schemas.microsoft.com/office/drawing/2014/main" val="3631000537"/>
                    </a:ext>
                  </a:extLst>
                </a:gridCol>
                <a:gridCol w="1237652">
                  <a:extLst>
                    <a:ext uri="{9D8B030D-6E8A-4147-A177-3AD203B41FA5}">
                      <a16:colId xmlns:a16="http://schemas.microsoft.com/office/drawing/2014/main" val="1567025920"/>
                    </a:ext>
                  </a:extLst>
                </a:gridCol>
                <a:gridCol w="1558965">
                  <a:extLst>
                    <a:ext uri="{9D8B030D-6E8A-4147-A177-3AD203B41FA5}">
                      <a16:colId xmlns:a16="http://schemas.microsoft.com/office/drawing/2014/main" val="4290946481"/>
                    </a:ext>
                  </a:extLst>
                </a:gridCol>
                <a:gridCol w="1594667">
                  <a:extLst>
                    <a:ext uri="{9D8B030D-6E8A-4147-A177-3AD203B41FA5}">
                      <a16:colId xmlns:a16="http://schemas.microsoft.com/office/drawing/2014/main" val="3255532486"/>
                    </a:ext>
                  </a:extLst>
                </a:gridCol>
              </a:tblGrid>
              <a:tr h="755601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dirty="0">
                          <a:latin typeface="Tahoma" panose="020B0604030504040204" pitchFamily="34" charset="0"/>
                        </a:rPr>
                        <a:t>Tweets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dirty="0">
                          <a:latin typeface="Tahoma" panose="020B0604030504040204" pitchFamily="34" charset="0"/>
                        </a:rPr>
                        <a:t>Hashtag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dirty="0">
                          <a:latin typeface="Tahoma" panose="020B0604030504040204" pitchFamily="34" charset="0"/>
                        </a:rPr>
                        <a:t>Hashtags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200" dirty="0">
                          <a:latin typeface="Tahoma" panose="020B0604030504040204" pitchFamily="34" charset="0"/>
                        </a:rPr>
                        <a:t>per tweet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166512"/>
                  </a:ext>
                </a:extLst>
              </a:tr>
              <a:tr h="4438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dirty="0">
                          <a:latin typeface="Tahoma" panose="020B0604030504040204" pitchFamily="34" charset="0"/>
                        </a:rPr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414,771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961,064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2,32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753496"/>
                  </a:ext>
                </a:extLst>
              </a:tr>
              <a:tr h="4317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dirty="0">
                          <a:latin typeface="Tahoma" panose="020B0604030504040204" pitchFamily="34" charset="0"/>
                        </a:rPr>
                        <a:t>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249,273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503,303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2,02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899422"/>
                  </a:ext>
                </a:extLst>
              </a:tr>
              <a:tr h="4317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dirty="0">
                          <a:latin typeface="Tahoma" panose="020B0604030504040204" pitchFamily="34" charset="0"/>
                        </a:rPr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88,947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180,626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2,03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34231"/>
                  </a:ext>
                </a:extLst>
              </a:tr>
              <a:tr h="4347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dirty="0">
                          <a:latin typeface="Tahoma" panose="020B0604030504040204" pitchFamily="34" charset="0"/>
                        </a:rPr>
                        <a:t>Denmark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123,787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274,332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2,22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996962"/>
                  </a:ext>
                </a:extLst>
              </a:tr>
              <a:tr h="4317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dirty="0">
                          <a:latin typeface="Tahoma" panose="020B0604030504040204" pitchFamily="34" charset="0"/>
                        </a:rPr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25,583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43,724 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u="none" strike="noStrike" noProof="0" dirty="0">
                          <a:latin typeface="Tahoma" panose="020B0604030504040204" pitchFamily="34" charset="0"/>
                        </a:rPr>
                        <a:t>1,71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9703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CB942C7-4BB6-38B3-34EA-57E6CAD697FF}"/>
              </a:ext>
            </a:extLst>
          </p:cNvPr>
          <p:cNvSpPr txBox="1"/>
          <p:nvPr/>
        </p:nvSpPr>
        <p:spPr>
          <a:xfrm>
            <a:off x="2881657" y="6009136"/>
            <a:ext cx="66770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ahoma" panose="020B0604030504040204" pitchFamily="34" charset="0"/>
              </a:rPr>
              <a:t>Note: Numbers are from sample net with 3,272 nodes/accounts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2EF586AE-BA8F-A575-6B1E-63BA96BDED64}"/>
              </a:ext>
            </a:extLst>
          </p:cNvPr>
          <p:cNvSpPr txBox="1"/>
          <p:nvPr/>
        </p:nvSpPr>
        <p:spPr>
          <a:xfrm>
            <a:off x="1304423" y="72236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Hashtag</a:t>
            </a:r>
            <a:endParaRPr lang="en-US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72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AA7CC1B-1C69-4815-B5BC-2D317E858530}"/>
              </a:ext>
            </a:extLst>
          </p:cNvPr>
          <p:cNvSpPr txBox="1"/>
          <p:nvPr/>
        </p:nvSpPr>
        <p:spPr>
          <a:xfrm>
            <a:off x="868295" y="214841"/>
            <a:ext cx="104605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Top-30 hashtags in 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1A3F51B-EAF0-4E03-BC5C-3F8C62087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609026"/>
              </p:ext>
            </p:extLst>
          </p:nvPr>
        </p:nvGraphicFramePr>
        <p:xfrm>
          <a:off x="483318" y="1705427"/>
          <a:ext cx="3652746" cy="437786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87714">
                  <a:extLst>
                    <a:ext uri="{9D8B030D-6E8A-4147-A177-3AD203B41FA5}">
                      <a16:colId xmlns:a16="http://schemas.microsoft.com/office/drawing/2014/main" val="2654103367"/>
                    </a:ext>
                  </a:extLst>
                </a:gridCol>
                <a:gridCol w="1523313">
                  <a:extLst>
                    <a:ext uri="{9D8B030D-6E8A-4147-A177-3AD203B41FA5}">
                      <a16:colId xmlns:a16="http://schemas.microsoft.com/office/drawing/2014/main" val="173591984"/>
                    </a:ext>
                  </a:extLst>
                </a:gridCol>
                <a:gridCol w="1541719">
                  <a:extLst>
                    <a:ext uri="{9D8B030D-6E8A-4147-A177-3AD203B41FA5}">
                      <a16:colId xmlns:a16="http://schemas.microsoft.com/office/drawing/2014/main" val="257912860"/>
                    </a:ext>
                  </a:extLst>
                </a:gridCol>
              </a:tblGrid>
              <a:tr h="3979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</a:rPr>
                        <a:t>Hashtag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</a:rPr>
                        <a:t>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37919"/>
                  </a:ext>
                </a:extLst>
              </a:tr>
              <a:tr h="3979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00FF"/>
                          </a:solidFill>
                          <a:latin typeface="Tahoma" panose="020B0604030504040204" pitchFamily="34" charset="0"/>
                        </a:rPr>
                        <a:t>finland</a:t>
                      </a:r>
                      <a:endParaRPr lang="en-US" b="1" dirty="0">
                        <a:solidFill>
                          <a:srgbClr val="0000FF"/>
                        </a:solidFill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</a:rPr>
                        <a:t>8,198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5807"/>
                  </a:ext>
                </a:extLst>
              </a:tr>
              <a:tr h="3979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ahoma" panose="020B0604030504040204" pitchFamily="34" charset="0"/>
                        </a:rPr>
                        <a:t>liiga</a:t>
                      </a:r>
                      <a:endParaRPr lang="en-US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</a:rPr>
                        <a:t>5,848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51102"/>
                  </a:ext>
                </a:extLst>
              </a:tr>
              <a:tr h="3979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ahoma" panose="020B0604030504040204" pitchFamily="34" charset="0"/>
                        </a:rPr>
                        <a:t>helsinki</a:t>
                      </a:r>
                      <a:endParaRPr lang="en-US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</a:rPr>
                        <a:t>5,568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89526"/>
                  </a:ext>
                </a:extLst>
              </a:tr>
              <a:tr h="3979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ahoma" panose="020B0604030504040204" pitchFamily="34" charset="0"/>
                        </a:rPr>
                        <a:t>ravit</a:t>
                      </a:r>
                      <a:endParaRPr lang="en-US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</a:rPr>
                        <a:t>3,759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34095"/>
                  </a:ext>
                </a:extLst>
              </a:tr>
              <a:tr h="3979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veikkausliiga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3,567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908136"/>
                  </a:ext>
                </a:extLst>
              </a:tr>
              <a:tr h="3979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huuhkajat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3,027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286113"/>
                  </a:ext>
                </a:extLst>
              </a:tr>
              <a:tr h="3979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sinipaidat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2,992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624796"/>
                  </a:ext>
                </a:extLst>
              </a:tr>
              <a:tr h="39798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tampere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2,946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2326"/>
                  </a:ext>
                </a:extLst>
              </a:tr>
              <a:tr h="39798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valioliiga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2,866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454357"/>
                  </a:ext>
                </a:extLst>
              </a:tr>
              <a:tr h="39798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esportsfi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2,748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9859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FEC30A80-5526-4502-8A6E-3C6E11501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46064"/>
              </p:ext>
            </p:extLst>
          </p:nvPr>
        </p:nvGraphicFramePr>
        <p:xfrm>
          <a:off x="4399642" y="1705428"/>
          <a:ext cx="3652746" cy="437785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87714">
                  <a:extLst>
                    <a:ext uri="{9D8B030D-6E8A-4147-A177-3AD203B41FA5}">
                      <a16:colId xmlns:a16="http://schemas.microsoft.com/office/drawing/2014/main" val="2654103367"/>
                    </a:ext>
                  </a:extLst>
                </a:gridCol>
                <a:gridCol w="1532516">
                  <a:extLst>
                    <a:ext uri="{9D8B030D-6E8A-4147-A177-3AD203B41FA5}">
                      <a16:colId xmlns:a16="http://schemas.microsoft.com/office/drawing/2014/main" val="173591984"/>
                    </a:ext>
                  </a:extLst>
                </a:gridCol>
                <a:gridCol w="1532516">
                  <a:extLst>
                    <a:ext uri="{9D8B030D-6E8A-4147-A177-3AD203B41FA5}">
                      <a16:colId xmlns:a16="http://schemas.microsoft.com/office/drawing/2014/main" val="257912860"/>
                    </a:ext>
                  </a:extLst>
                </a:gridCol>
              </a:tblGrid>
              <a:tr h="41227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</a:rPr>
                        <a:t>Hashtag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</a:rPr>
                        <a:t>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37919"/>
                  </a:ext>
                </a:extLst>
              </a:tr>
              <a:tr h="3965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ilves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2,659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5807"/>
                  </a:ext>
                </a:extLst>
              </a:tr>
              <a:tr h="3965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suomi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2,600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51102"/>
                  </a:ext>
                </a:extLst>
              </a:tr>
              <a:tr h="3965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turku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2,377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89526"/>
                  </a:ext>
                </a:extLst>
              </a:tr>
              <a:tr h="3965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jämsä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2,375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34095"/>
                  </a:ext>
                </a:extLst>
              </a:tr>
              <a:tr h="3965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hifk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2,373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908136"/>
                  </a:ext>
                </a:extLst>
              </a:tr>
              <a:tr h="3965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trafficfinland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2,338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286113"/>
                  </a:ext>
                </a:extLst>
              </a:tr>
              <a:tr h="3965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nhlfi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2,329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624796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korona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2,319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2326"/>
                  </a:ext>
                </a:extLst>
              </a:tr>
              <a:tr h="396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salibandy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2,234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454357"/>
                  </a:ext>
                </a:extLst>
              </a:tr>
              <a:tr h="396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sote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2,145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9859"/>
                  </a:ext>
                </a:extLst>
              </a:tr>
            </a:tbl>
          </a:graphicData>
        </a:graphic>
      </p:graphicFrame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F7A43004-E85D-4719-A3A2-354A71639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226949"/>
              </p:ext>
            </p:extLst>
          </p:nvPr>
        </p:nvGraphicFramePr>
        <p:xfrm>
          <a:off x="8300355" y="1705427"/>
          <a:ext cx="3533681" cy="436316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68557">
                  <a:extLst>
                    <a:ext uri="{9D8B030D-6E8A-4147-A177-3AD203B41FA5}">
                      <a16:colId xmlns:a16="http://schemas.microsoft.com/office/drawing/2014/main" val="2654103367"/>
                    </a:ext>
                  </a:extLst>
                </a:gridCol>
                <a:gridCol w="1482562">
                  <a:extLst>
                    <a:ext uri="{9D8B030D-6E8A-4147-A177-3AD203B41FA5}">
                      <a16:colId xmlns:a16="http://schemas.microsoft.com/office/drawing/2014/main" val="173591984"/>
                    </a:ext>
                  </a:extLst>
                </a:gridCol>
                <a:gridCol w="1482562">
                  <a:extLst>
                    <a:ext uri="{9D8B030D-6E8A-4147-A177-3AD203B41FA5}">
                      <a16:colId xmlns:a16="http://schemas.microsoft.com/office/drawing/2014/main" val="257912860"/>
                    </a:ext>
                  </a:extLst>
                </a:gridCol>
              </a:tblGrid>
              <a:tr h="3966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</a:rPr>
                        <a:t>Hashtag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</a:rPr>
                        <a:t>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37919"/>
                  </a:ext>
                </a:extLst>
              </a:tr>
              <a:tr h="3966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viestintä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2,124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5807"/>
                  </a:ext>
                </a:extLst>
              </a:tr>
              <a:tr h="3966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leijonat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2,101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51102"/>
                  </a:ext>
                </a:extLst>
              </a:tr>
              <a:tr h="3966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quote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1,944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89526"/>
                  </a:ext>
                </a:extLst>
              </a:tr>
              <a:tr h="3966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rops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1,934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34095"/>
                  </a:ext>
                </a:extLst>
              </a:tr>
              <a:tr h="3966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hollola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1,928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908136"/>
                  </a:ext>
                </a:extLst>
              </a:tr>
              <a:tr h="3966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tappara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1,921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286113"/>
                  </a:ext>
                </a:extLst>
              </a:tr>
              <a:tr h="3966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korisliiga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1,861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624796"/>
                  </a:ext>
                </a:extLst>
              </a:tr>
              <a:tr h="39665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mmkisat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1,811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2326"/>
                  </a:ext>
                </a:extLst>
              </a:tr>
              <a:tr h="3966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vantaa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1,809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454357"/>
                  </a:ext>
                </a:extLst>
              </a:tr>
              <a:tr h="3966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oulu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1,725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9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5631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AA7CC1B-1C69-4815-B5BC-2D317E858530}"/>
              </a:ext>
            </a:extLst>
          </p:cNvPr>
          <p:cNvSpPr txBox="1"/>
          <p:nvPr/>
        </p:nvSpPr>
        <p:spPr>
          <a:xfrm>
            <a:off x="878928" y="214841"/>
            <a:ext cx="104605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Top-10 hashtags of each country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1A3F51B-EAF0-4E03-BC5C-3F8C62087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486158"/>
              </p:ext>
            </p:extLst>
          </p:nvPr>
        </p:nvGraphicFramePr>
        <p:xfrm>
          <a:off x="138896" y="1595602"/>
          <a:ext cx="2800027" cy="438800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87670">
                  <a:extLst>
                    <a:ext uri="{9D8B030D-6E8A-4147-A177-3AD203B41FA5}">
                      <a16:colId xmlns:a16="http://schemas.microsoft.com/office/drawing/2014/main" val="2654103367"/>
                    </a:ext>
                  </a:extLst>
                </a:gridCol>
                <a:gridCol w="1361721">
                  <a:extLst>
                    <a:ext uri="{9D8B030D-6E8A-4147-A177-3AD203B41FA5}">
                      <a16:colId xmlns:a16="http://schemas.microsoft.com/office/drawing/2014/main" val="173591984"/>
                    </a:ext>
                  </a:extLst>
                </a:gridCol>
                <a:gridCol w="950636">
                  <a:extLst>
                    <a:ext uri="{9D8B030D-6E8A-4147-A177-3AD203B41FA5}">
                      <a16:colId xmlns:a16="http://schemas.microsoft.com/office/drawing/2014/main" val="257912860"/>
                    </a:ext>
                  </a:extLst>
                </a:gridCol>
              </a:tblGrid>
              <a:tr h="39891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</a:rPr>
                        <a:t>Hashtag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</a:rPr>
                        <a:t>Freq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37919"/>
                  </a:ext>
                </a:extLst>
              </a:tr>
              <a:tr h="3989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 b="0" i="0" u="none" strike="noStrike" noProof="0" dirty="0" err="1">
                          <a:latin typeface="Tahoma" panose="020B0604030504040204" pitchFamily="34" charset="0"/>
                        </a:rPr>
                        <a:t>hundralappen</a:t>
                      </a:r>
                      <a:endParaRPr lang="en-US" sz="15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4,344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5807"/>
                  </a:ext>
                </a:extLst>
              </a:tr>
              <a:tr h="3989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nowplaying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4,018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51102"/>
                  </a:ext>
                </a:extLst>
              </a:tr>
              <a:tr h="3989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twittpuck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3,628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89526"/>
                  </a:ext>
                </a:extLst>
              </a:tr>
              <a:tr h="3989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timraik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3,431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34095"/>
                  </a:ext>
                </a:extLst>
              </a:tr>
              <a:tr h="3989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svpol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3,425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908136"/>
                  </a:ext>
                </a:extLst>
              </a:tr>
              <a:tr h="3989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dirty="0" err="1">
                          <a:solidFill>
                            <a:srgbClr val="0000FF"/>
                          </a:solidFill>
                          <a:latin typeface="Tahoma" panose="020B0604030504040204" pitchFamily="34" charset="0"/>
                        </a:rPr>
                        <a:t>sweden</a:t>
                      </a:r>
                      <a:endParaRPr lang="en-US" sz="1800" b="1" i="0" u="none" strike="noStrike" noProof="0" dirty="0">
                        <a:solidFill>
                          <a:srgbClr val="0000FF"/>
                        </a:solidFill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2,656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286113"/>
                  </a:ext>
                </a:extLst>
              </a:tr>
              <a:tr h="3989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ifkgbg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2,515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624796"/>
                  </a:ext>
                </a:extLst>
              </a:tr>
              <a:tr h="39890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melfest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2,300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2326"/>
                  </a:ext>
                </a:extLst>
              </a:tr>
              <a:tr h="3989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årebageri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2,134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454357"/>
                  </a:ext>
                </a:extLst>
              </a:tr>
              <a:tr h="3989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vitmagi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2,086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98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3F64F3C-F047-4625-94EF-066CE56E64F6}"/>
              </a:ext>
            </a:extLst>
          </p:cNvPr>
          <p:cNvSpPr txBox="1"/>
          <p:nvPr/>
        </p:nvSpPr>
        <p:spPr>
          <a:xfrm>
            <a:off x="651329" y="1005113"/>
            <a:ext cx="1727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Sweden</a:t>
            </a:r>
            <a:endParaRPr lang="en-US" sz="2800" b="1" dirty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495F4D7B-9445-44F1-928F-423F25E5F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819474"/>
              </p:ext>
            </p:extLst>
          </p:nvPr>
        </p:nvGraphicFramePr>
        <p:xfrm>
          <a:off x="3150609" y="1618429"/>
          <a:ext cx="2713043" cy="434846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98493">
                  <a:extLst>
                    <a:ext uri="{9D8B030D-6E8A-4147-A177-3AD203B41FA5}">
                      <a16:colId xmlns:a16="http://schemas.microsoft.com/office/drawing/2014/main" val="2654103367"/>
                    </a:ext>
                  </a:extLst>
                </a:gridCol>
                <a:gridCol w="1263138">
                  <a:extLst>
                    <a:ext uri="{9D8B030D-6E8A-4147-A177-3AD203B41FA5}">
                      <a16:colId xmlns:a16="http://schemas.microsoft.com/office/drawing/2014/main" val="173591984"/>
                    </a:ext>
                  </a:extLst>
                </a:gridCol>
                <a:gridCol w="951412">
                  <a:extLst>
                    <a:ext uri="{9D8B030D-6E8A-4147-A177-3AD203B41FA5}">
                      <a16:colId xmlns:a16="http://schemas.microsoft.com/office/drawing/2014/main" val="257912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</a:rPr>
                        <a:t>Hashtag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</a:rPr>
                        <a:t>Freq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3791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vierhbk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2,518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580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2pl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2,369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511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dirty="0" err="1">
                          <a:solidFill>
                            <a:srgbClr val="0000FF"/>
                          </a:solidFill>
                          <a:latin typeface="Tahoma" panose="020B0604030504040204" pitchFamily="34" charset="0"/>
                        </a:rPr>
                        <a:t>norway</a:t>
                      </a:r>
                      <a:endParaRPr lang="en-US" sz="1800" b="1" i="0" u="none" strike="noStrike" noProof="0" dirty="0">
                        <a:solidFill>
                          <a:srgbClr val="0000FF"/>
                        </a:solidFill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1,816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8952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kolbotn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1,664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3409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ffk1903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1,096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90813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2fx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28611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mufc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1,015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62479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raufossfotball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991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232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bcfc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965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45435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obosligaen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868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985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5C497B0-C7C8-4A6A-AB09-3C66E136D427}"/>
              </a:ext>
            </a:extLst>
          </p:cNvPr>
          <p:cNvSpPr txBox="1"/>
          <p:nvPr/>
        </p:nvSpPr>
        <p:spPr>
          <a:xfrm>
            <a:off x="3643530" y="1005113"/>
            <a:ext cx="1727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</a:rPr>
              <a:t>Norway</a:t>
            </a:r>
            <a:endParaRPr lang="en-US" dirty="0">
              <a:solidFill>
                <a:srgbClr val="7030A0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9548D72D-3BA8-4079-A016-3F667A406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862104"/>
              </p:ext>
            </p:extLst>
          </p:nvPr>
        </p:nvGraphicFramePr>
        <p:xfrm>
          <a:off x="6004687" y="1609357"/>
          <a:ext cx="2713040" cy="437424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98492">
                  <a:extLst>
                    <a:ext uri="{9D8B030D-6E8A-4147-A177-3AD203B41FA5}">
                      <a16:colId xmlns:a16="http://schemas.microsoft.com/office/drawing/2014/main" val="2654103367"/>
                    </a:ext>
                  </a:extLst>
                </a:gridCol>
                <a:gridCol w="1258588">
                  <a:extLst>
                    <a:ext uri="{9D8B030D-6E8A-4147-A177-3AD203B41FA5}">
                      <a16:colId xmlns:a16="http://schemas.microsoft.com/office/drawing/2014/main" val="173591984"/>
                    </a:ext>
                  </a:extLst>
                </a:gridCol>
                <a:gridCol w="955960">
                  <a:extLst>
                    <a:ext uri="{9D8B030D-6E8A-4147-A177-3AD203B41FA5}">
                      <a16:colId xmlns:a16="http://schemas.microsoft.com/office/drawing/2014/main" val="257912860"/>
                    </a:ext>
                  </a:extLst>
                </a:gridCol>
              </a:tblGrid>
              <a:tr h="39766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</a:rPr>
                        <a:t>Hashtag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</a:rPr>
                        <a:t>Freq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37919"/>
                  </a:ext>
                </a:extLst>
              </a:tr>
              <a:tr h="3976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dkpol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20,504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5807"/>
                  </a:ext>
                </a:extLst>
              </a:tr>
              <a:tr h="3976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sldk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4,908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51102"/>
                  </a:ext>
                </a:extLst>
              </a:tr>
              <a:tr h="3976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dkmedier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4,125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89526"/>
                  </a:ext>
                </a:extLst>
              </a:tr>
              <a:tr h="3976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dkgreen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2,234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34095"/>
                  </a:ext>
                </a:extLst>
              </a:tr>
              <a:tr h="3976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obdk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1,841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908136"/>
                  </a:ext>
                </a:extLst>
              </a:tr>
              <a:tr h="3976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dkbiz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1,616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286113"/>
                  </a:ext>
                </a:extLst>
              </a:tr>
              <a:tr h="3976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sundpol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1,607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624796"/>
                  </a:ext>
                </a:extLst>
              </a:tr>
              <a:tr h="39765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uddpol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1,399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2326"/>
                  </a:ext>
                </a:extLst>
              </a:tr>
              <a:tr h="39765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dksocial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1,199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454357"/>
                  </a:ext>
                </a:extLst>
              </a:tr>
              <a:tr h="39765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eudk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1,170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985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B980D36-CF71-43A3-B839-5EDF10136BCB}"/>
              </a:ext>
            </a:extLst>
          </p:cNvPr>
          <p:cNvSpPr txBox="1"/>
          <p:nvPr/>
        </p:nvSpPr>
        <p:spPr>
          <a:xfrm>
            <a:off x="6430300" y="1005113"/>
            <a:ext cx="20314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Denmark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B34B59FB-50FC-4CB2-BD67-DCC9A10B1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255241"/>
              </p:ext>
            </p:extLst>
          </p:nvPr>
        </p:nvGraphicFramePr>
        <p:xfrm>
          <a:off x="8835652" y="1609358"/>
          <a:ext cx="3228752" cy="434846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10361">
                  <a:extLst>
                    <a:ext uri="{9D8B030D-6E8A-4147-A177-3AD203B41FA5}">
                      <a16:colId xmlns:a16="http://schemas.microsoft.com/office/drawing/2014/main" val="2654103367"/>
                    </a:ext>
                  </a:extLst>
                </a:gridCol>
                <a:gridCol w="1930725">
                  <a:extLst>
                    <a:ext uri="{9D8B030D-6E8A-4147-A177-3AD203B41FA5}">
                      <a16:colId xmlns:a16="http://schemas.microsoft.com/office/drawing/2014/main" val="173591984"/>
                    </a:ext>
                  </a:extLst>
                </a:gridCol>
                <a:gridCol w="787666">
                  <a:extLst>
                    <a:ext uri="{9D8B030D-6E8A-4147-A177-3AD203B41FA5}">
                      <a16:colId xmlns:a16="http://schemas.microsoft.com/office/drawing/2014/main" val="257912860"/>
                    </a:ext>
                  </a:extLst>
                </a:gridCol>
              </a:tblGrid>
              <a:tr h="395316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</a:rPr>
                        <a:t>Hashtag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</a:rPr>
                        <a:t>Freq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37919"/>
                  </a:ext>
                </a:extLst>
              </a:tr>
              <a:tr h="3953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 dirty="0" err="1">
                          <a:solidFill>
                            <a:srgbClr val="0000FF"/>
                          </a:solidFill>
                          <a:latin typeface="Tahoma" panose="020B0604030504040204" pitchFamily="34" charset="0"/>
                        </a:rPr>
                        <a:t>iceland</a:t>
                      </a:r>
                      <a:endParaRPr lang="en-US" sz="1800" b="1" i="0" u="none" strike="noStrike" noProof="0" dirty="0">
                        <a:solidFill>
                          <a:srgbClr val="0000FF"/>
                        </a:solidFill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1,935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5807"/>
                  </a:ext>
                </a:extLst>
              </a:tr>
              <a:tr h="3953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fotboltinet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1,085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51102"/>
                  </a:ext>
                </a:extLst>
              </a:tr>
              <a:tr h="3953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12stig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946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89526"/>
                  </a:ext>
                </a:extLst>
              </a:tr>
              <a:tr h="3953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inspiredbyiceland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727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34095"/>
                  </a:ext>
                </a:extLst>
              </a:tr>
              <a:tr h="3953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fotbolti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606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908136"/>
                  </a:ext>
                </a:extLst>
              </a:tr>
              <a:tr h="3953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menntaspjall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474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286113"/>
                  </a:ext>
                </a:extLst>
              </a:tr>
              <a:tr h="3953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lavacentre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386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624796"/>
                  </a:ext>
                </a:extLst>
              </a:tr>
              <a:tr h="3953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kosningar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335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2326"/>
                  </a:ext>
                </a:extLst>
              </a:tr>
              <a:tr h="3953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skeidin</a:t>
                      </a:r>
                      <a:endParaRPr lang="en-US" sz="1800" b="0" i="0" u="none" strike="noStrike" noProof="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271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454357"/>
                  </a:ext>
                </a:extLst>
              </a:tr>
              <a:tr h="3953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latin typeface="Tahoma" panose="020B0604030504040204" pitchFamily="34" charset="0"/>
                        </a:rPr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Tahoma" panose="020B0604030504040204" pitchFamily="34" charset="0"/>
                        </a:rPr>
                        <a:t>tiujardarnir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Tahoma" panose="020B0604030504040204" pitchFamily="34" charset="0"/>
                        </a:rPr>
                        <a:t>254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985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A48745E7-DB6B-44B2-8DEE-D5E185CD4584}"/>
              </a:ext>
            </a:extLst>
          </p:cNvPr>
          <p:cNvSpPr txBox="1"/>
          <p:nvPr/>
        </p:nvSpPr>
        <p:spPr>
          <a:xfrm>
            <a:off x="9223614" y="1005113"/>
            <a:ext cx="1727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</a:rPr>
              <a:t>Iceland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908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7C1F4-4F78-19DD-F050-8D7EBDB2F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6028D4-55AA-C1EF-B369-C06D880A640E}"/>
              </a:ext>
            </a:extLst>
          </p:cNvPr>
          <p:cNvSpPr txBox="1"/>
          <p:nvPr/>
        </p:nvSpPr>
        <p:spPr>
          <a:xfrm>
            <a:off x="1108194" y="4738084"/>
            <a:ext cx="6132581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Country tag in top-10 (except Denmark)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Sport most common (except Denmark)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8861C-4967-A01B-A1AF-7DE877AF2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81" y="1486095"/>
            <a:ext cx="9952646" cy="2926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704D97-6F93-172C-ACF7-F7BBF8E9C940}"/>
              </a:ext>
            </a:extLst>
          </p:cNvPr>
          <p:cNvSpPr txBox="1"/>
          <p:nvPr/>
        </p:nvSpPr>
        <p:spPr>
          <a:xfrm>
            <a:off x="878928" y="214841"/>
            <a:ext cx="104605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Themes of top-10 hashtags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42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AA7CC1B-1C69-4815-B5BC-2D317E858530}"/>
              </a:ext>
            </a:extLst>
          </p:cNvPr>
          <p:cNvSpPr txBox="1"/>
          <p:nvPr/>
        </p:nvSpPr>
        <p:spPr>
          <a:xfrm>
            <a:off x="2333556" y="214841"/>
            <a:ext cx="75334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Hashtag similarity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BA742BF-6E0B-40A9-BF7E-BE5B93A8C109}"/>
              </a:ext>
            </a:extLst>
          </p:cNvPr>
          <p:cNvSpPr txBox="1"/>
          <p:nvPr/>
        </p:nvSpPr>
        <p:spPr>
          <a:xfrm>
            <a:off x="3253643" y="1063149"/>
            <a:ext cx="1324401" cy="523220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Tahoma" panose="020B0604030504040204" pitchFamily="34" charset="0"/>
              </a:rPr>
              <a:t>Finland</a:t>
            </a: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41EE0A-988D-4333-93BC-36D11103B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374001"/>
              </p:ext>
            </p:extLst>
          </p:nvPr>
        </p:nvGraphicFramePr>
        <p:xfrm>
          <a:off x="2333556" y="1764821"/>
          <a:ext cx="3232714" cy="2194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16357">
                  <a:extLst>
                    <a:ext uri="{9D8B030D-6E8A-4147-A177-3AD203B41FA5}">
                      <a16:colId xmlns:a16="http://schemas.microsoft.com/office/drawing/2014/main" val="103245162"/>
                    </a:ext>
                  </a:extLst>
                </a:gridCol>
                <a:gridCol w="1616357">
                  <a:extLst>
                    <a:ext uri="{9D8B030D-6E8A-4147-A177-3AD203B41FA5}">
                      <a16:colId xmlns:a16="http://schemas.microsoft.com/office/drawing/2014/main" val="1292178673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Hashtag​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Frequency​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7729377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</a:rPr>
                        <a:t>SoundCloud​</a:t>
                      </a:r>
                      <a:endParaRPr lang="en-US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1​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46896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highlight>
                            <a:srgbClr val="00FF00"/>
                          </a:highlight>
                          <a:latin typeface="Tahoma" panose="020B0604030504040204" pitchFamily="34" charset="0"/>
                        </a:rPr>
                        <a:t>Covid ​</a:t>
                      </a:r>
                      <a:endParaRPr lang="en-US" dirty="0">
                        <a:effectLst/>
                        <a:highlight>
                          <a:srgbClr val="00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11​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03373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</a:rPr>
                        <a:t>Mdpi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 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1​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069487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HR1044 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3​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299671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effectLst/>
                          <a:latin typeface="Tahoma" panose="020B0604030504040204" pitchFamily="34" charset="0"/>
                        </a:rPr>
                        <a:t>Total​</a:t>
                      </a:r>
                      <a:endParaRPr 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effectLst/>
                          <a:latin typeface="Tahoma" panose="020B0604030504040204" pitchFamily="34" charset="0"/>
                        </a:rPr>
                        <a:t>16​</a:t>
                      </a:r>
                      <a:endParaRPr lang="en-US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810255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901987-EDE0-4C31-8054-51FE5D473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276241"/>
              </p:ext>
            </p:extLst>
          </p:nvPr>
        </p:nvGraphicFramePr>
        <p:xfrm>
          <a:off x="6086392" y="1783726"/>
          <a:ext cx="3263488" cy="2560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31744">
                  <a:extLst>
                    <a:ext uri="{9D8B030D-6E8A-4147-A177-3AD203B41FA5}">
                      <a16:colId xmlns:a16="http://schemas.microsoft.com/office/drawing/2014/main" val="680508532"/>
                    </a:ext>
                  </a:extLst>
                </a:gridCol>
                <a:gridCol w="1631744">
                  <a:extLst>
                    <a:ext uri="{9D8B030D-6E8A-4147-A177-3AD203B41FA5}">
                      <a16:colId xmlns:a16="http://schemas.microsoft.com/office/drawing/2014/main" val="1478571510"/>
                    </a:ext>
                  </a:extLst>
                </a:gridCol>
              </a:tblGrid>
              <a:tr h="31536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Hashtag​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Frequency​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413209"/>
                  </a:ext>
                </a:extLst>
              </a:tr>
              <a:tr h="31536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</a:rPr>
                        <a:t>Worldcup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3​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9643665"/>
                  </a:ext>
                </a:extLst>
              </a:tr>
              <a:tr h="31536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highlight>
                            <a:srgbClr val="00FF00"/>
                          </a:highlight>
                          <a:latin typeface="Tahoma" panose="020B0604030504040204" pitchFamily="34" charset="0"/>
                        </a:rPr>
                        <a:t>Covid ​</a:t>
                      </a:r>
                      <a:endParaRPr lang="en-US" dirty="0">
                        <a:effectLst/>
                        <a:highlight>
                          <a:srgbClr val="00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7​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2285174"/>
                  </a:ext>
                </a:extLst>
              </a:tr>
              <a:tr h="31536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twitter​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1​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8764507"/>
                  </a:ext>
                </a:extLst>
              </a:tr>
              <a:tr h="31536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FIVB​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4​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872527"/>
                  </a:ext>
                </a:extLst>
              </a:tr>
              <a:tr h="31536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</a:rPr>
                        <a:t>SoundCloud​</a:t>
                      </a:r>
                      <a:endParaRPr lang="en-US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  <a:latin typeface="Tahoma" panose="020B0604030504040204" pitchFamily="34" charset="0"/>
                        </a:rPr>
                        <a:t>2​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1758521"/>
                  </a:ext>
                </a:extLst>
              </a:tr>
              <a:tr h="31536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effectLst/>
                          <a:latin typeface="Tahoma" panose="020B0604030504040204" pitchFamily="34" charset="0"/>
                        </a:rPr>
                        <a:t>Total​</a:t>
                      </a:r>
                      <a:endParaRPr 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effectLst/>
                          <a:latin typeface="Tahoma" panose="020B0604030504040204" pitchFamily="34" charset="0"/>
                        </a:rPr>
                        <a:t>17​</a:t>
                      </a:r>
                      <a:endParaRPr lang="en-US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0142021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FD063A43-963C-4CB1-B29B-12ECE4A63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63" y="4620527"/>
            <a:ext cx="5804054" cy="80956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729C91E9-3EFA-48C3-8E99-A8F0A075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64" y="5623345"/>
            <a:ext cx="9264732" cy="7998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24AAB8-B341-44A1-9071-E1A288DE1332}"/>
              </a:ext>
            </a:extLst>
          </p:cNvPr>
          <p:cNvSpPr/>
          <p:nvPr/>
        </p:nvSpPr>
        <p:spPr>
          <a:xfrm>
            <a:off x="7004461" y="5346864"/>
            <a:ext cx="168234" cy="603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AA3098-C240-DCA0-8774-B77EA2B10886}"/>
              </a:ext>
            </a:extLst>
          </p:cNvPr>
          <p:cNvSpPr txBox="1"/>
          <p:nvPr/>
        </p:nvSpPr>
        <p:spPr>
          <a:xfrm>
            <a:off x="6981228" y="1077324"/>
            <a:ext cx="1425455" cy="523220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Tahoma" panose="020B0604030504040204" pitchFamily="34" charset="0"/>
              </a:rPr>
              <a:t>Sweden</a:t>
            </a: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87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AA7CC1B-1C69-4815-B5BC-2D317E858530}"/>
              </a:ext>
            </a:extLst>
          </p:cNvPr>
          <p:cNvSpPr txBox="1"/>
          <p:nvPr/>
        </p:nvSpPr>
        <p:spPr>
          <a:xfrm>
            <a:off x="2441918" y="214841"/>
            <a:ext cx="72337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Hashtag Similarity: </a:t>
            </a:r>
            <a:r>
              <a:rPr lang="en-US" sz="3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Jaccard</a:t>
            </a:r>
            <a:endParaRPr lang="en-US" sz="3600" b="1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28">
            <a:extLst>
              <a:ext uri="{FF2B5EF4-FFF2-40B4-BE49-F238E27FC236}">
                <a16:creationId xmlns:a16="http://schemas.microsoft.com/office/drawing/2014/main" id="{EA034229-917F-4069-A4F5-CEFA2A7D6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54377"/>
              </p:ext>
            </p:extLst>
          </p:nvPr>
        </p:nvGraphicFramePr>
        <p:xfrm>
          <a:off x="1339706" y="1605179"/>
          <a:ext cx="9218428" cy="409387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41274">
                  <a:extLst>
                    <a:ext uri="{9D8B030D-6E8A-4147-A177-3AD203B41FA5}">
                      <a16:colId xmlns:a16="http://schemas.microsoft.com/office/drawing/2014/main" val="1295411685"/>
                    </a:ext>
                  </a:extLst>
                </a:gridCol>
                <a:gridCol w="1381959">
                  <a:extLst>
                    <a:ext uri="{9D8B030D-6E8A-4147-A177-3AD203B41FA5}">
                      <a16:colId xmlns:a16="http://schemas.microsoft.com/office/drawing/2014/main" val="1343753319"/>
                    </a:ext>
                  </a:extLst>
                </a:gridCol>
                <a:gridCol w="1471683">
                  <a:extLst>
                    <a:ext uri="{9D8B030D-6E8A-4147-A177-3AD203B41FA5}">
                      <a16:colId xmlns:a16="http://schemas.microsoft.com/office/drawing/2014/main" val="3908074692"/>
                    </a:ext>
                  </a:extLst>
                </a:gridCol>
                <a:gridCol w="1490797">
                  <a:extLst>
                    <a:ext uri="{9D8B030D-6E8A-4147-A177-3AD203B41FA5}">
                      <a16:colId xmlns:a16="http://schemas.microsoft.com/office/drawing/2014/main" val="4282990790"/>
                    </a:ext>
                  </a:extLst>
                </a:gridCol>
                <a:gridCol w="1665466">
                  <a:extLst>
                    <a:ext uri="{9D8B030D-6E8A-4147-A177-3AD203B41FA5}">
                      <a16:colId xmlns:a16="http://schemas.microsoft.com/office/drawing/2014/main" val="2895103102"/>
                    </a:ext>
                  </a:extLst>
                </a:gridCol>
                <a:gridCol w="1567249">
                  <a:extLst>
                    <a:ext uri="{9D8B030D-6E8A-4147-A177-3AD203B41FA5}">
                      <a16:colId xmlns:a16="http://schemas.microsoft.com/office/drawing/2014/main" val="1129905229"/>
                    </a:ext>
                  </a:extLst>
                </a:gridCol>
              </a:tblGrid>
              <a:tr h="10275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Denmark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Iceland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348828"/>
                  </a:ext>
                </a:extLst>
              </a:tr>
              <a:tr h="6295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Finland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0.057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378329"/>
                  </a:ext>
                </a:extLst>
              </a:tr>
              <a:tr h="6295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Sweden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0.057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0.068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031633"/>
                  </a:ext>
                </a:extLst>
              </a:tr>
              <a:tr h="60987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Norway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0.044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0.068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0.077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62814"/>
                  </a:ext>
                </a:extLst>
              </a:tr>
              <a:tr h="5875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Denmark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0.046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0.065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u="none" strike="noStrike" noProof="0" dirty="0">
                          <a:latin typeface="Tahoma" panose="020B0604030504040204" pitchFamily="34" charset="0"/>
                        </a:rPr>
                        <a:t>0.077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531868"/>
                  </a:ext>
                </a:extLst>
              </a:tr>
              <a:tr h="60987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Iceland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0.019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0.029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u="none" strike="noStrike" noProof="0" dirty="0">
                          <a:latin typeface="Tahoma" panose="020B0604030504040204" pitchFamily="34" charset="0"/>
                        </a:rPr>
                        <a:t>0.045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0.038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165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19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99E96-A8C8-448B-C87A-687BA76E4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8">
            <a:extLst>
              <a:ext uri="{FF2B5EF4-FFF2-40B4-BE49-F238E27FC236}">
                <a16:creationId xmlns:a16="http://schemas.microsoft.com/office/drawing/2014/main" id="{AFACCAEA-BC19-BF08-DE4A-865674789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092596"/>
              </p:ext>
            </p:extLst>
          </p:nvPr>
        </p:nvGraphicFramePr>
        <p:xfrm>
          <a:off x="1212112" y="1589475"/>
          <a:ext cx="9420445" cy="416955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77242">
                  <a:extLst>
                    <a:ext uri="{9D8B030D-6E8A-4147-A177-3AD203B41FA5}">
                      <a16:colId xmlns:a16="http://schemas.microsoft.com/office/drawing/2014/main" val="1295411685"/>
                    </a:ext>
                  </a:extLst>
                </a:gridCol>
                <a:gridCol w="1412244">
                  <a:extLst>
                    <a:ext uri="{9D8B030D-6E8A-4147-A177-3AD203B41FA5}">
                      <a16:colId xmlns:a16="http://schemas.microsoft.com/office/drawing/2014/main" val="1343753319"/>
                    </a:ext>
                  </a:extLst>
                </a:gridCol>
                <a:gridCol w="1503934">
                  <a:extLst>
                    <a:ext uri="{9D8B030D-6E8A-4147-A177-3AD203B41FA5}">
                      <a16:colId xmlns:a16="http://schemas.microsoft.com/office/drawing/2014/main" val="3908074692"/>
                    </a:ext>
                  </a:extLst>
                </a:gridCol>
                <a:gridCol w="1523467">
                  <a:extLst>
                    <a:ext uri="{9D8B030D-6E8A-4147-A177-3AD203B41FA5}">
                      <a16:colId xmlns:a16="http://schemas.microsoft.com/office/drawing/2014/main" val="4282990790"/>
                    </a:ext>
                  </a:extLst>
                </a:gridCol>
                <a:gridCol w="1701964">
                  <a:extLst>
                    <a:ext uri="{9D8B030D-6E8A-4147-A177-3AD203B41FA5}">
                      <a16:colId xmlns:a16="http://schemas.microsoft.com/office/drawing/2014/main" val="2895103102"/>
                    </a:ext>
                  </a:extLst>
                </a:gridCol>
                <a:gridCol w="1601594">
                  <a:extLst>
                    <a:ext uri="{9D8B030D-6E8A-4147-A177-3AD203B41FA5}">
                      <a16:colId xmlns:a16="http://schemas.microsoft.com/office/drawing/2014/main" val="1129905229"/>
                    </a:ext>
                  </a:extLst>
                </a:gridCol>
              </a:tblGrid>
              <a:tr h="103255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Denmark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Iceland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348828"/>
                  </a:ext>
                </a:extLst>
              </a:tr>
              <a:tr h="6326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Finland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0.052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378329"/>
                  </a:ext>
                </a:extLst>
              </a:tr>
              <a:tr h="6326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Sweden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0.052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ahoma" panose="020B0604030504040204" pitchFamily="34" charset="0"/>
                        </a:rPr>
                        <a:t>0.066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031633"/>
                  </a:ext>
                </a:extLst>
              </a:tr>
              <a:tr h="61287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Norway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0.066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0.067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62814"/>
                  </a:ext>
                </a:extLst>
              </a:tr>
              <a:tr h="6459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Denmark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0.034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0.056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u="none" strike="noStrike" noProof="0" dirty="0">
                          <a:latin typeface="Tahoma" panose="020B0604030504040204" pitchFamily="34" charset="0"/>
                        </a:rPr>
                        <a:t>0.067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</a:rPr>
                        <a:t>0.023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531868"/>
                  </a:ext>
                </a:extLst>
              </a:tr>
              <a:tr h="61287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latin typeface="Tahoma" panose="020B0604030504040204" pitchFamily="34" charset="0"/>
                        </a:rPr>
                        <a:t>Iceland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0.009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u="none" strike="noStrike" noProof="0" dirty="0">
                          <a:latin typeface="Tahoma" panose="020B0604030504040204" pitchFamily="34" charset="0"/>
                        </a:rPr>
                        <a:t>0.033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noProof="0" dirty="0">
                          <a:latin typeface="Tahoma" panose="020B0604030504040204" pitchFamily="34" charset="0"/>
                        </a:rPr>
                        <a:t>0.023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1658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D2EF57A-E348-4570-3DB1-9AF92FF4EDC1}"/>
              </a:ext>
            </a:extLst>
          </p:cNvPr>
          <p:cNvSpPr txBox="1"/>
          <p:nvPr/>
        </p:nvSpPr>
        <p:spPr>
          <a:xfrm>
            <a:off x="435932" y="214841"/>
            <a:ext cx="113768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Hashtag Similarity: </a:t>
            </a:r>
            <a:r>
              <a:rPr lang="en-US" sz="3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Jaccard with frequencies</a:t>
            </a:r>
            <a:endParaRPr lang="en-US" sz="3600" b="1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15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DA78B-B24A-3805-1782-1B9B64A84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8DFC644-B0BC-2669-9456-E046CE1688F7}"/>
              </a:ext>
            </a:extLst>
          </p:cNvPr>
          <p:cNvSpPr txBox="1"/>
          <p:nvPr/>
        </p:nvSpPr>
        <p:spPr>
          <a:xfrm>
            <a:off x="2333556" y="214841"/>
            <a:ext cx="75334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C35420-7719-556F-1903-27E54ADA5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372" y="2604976"/>
            <a:ext cx="3703696" cy="37612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F0CDFC-0FD5-157E-9A2C-6385119540AF}"/>
              </a:ext>
            </a:extLst>
          </p:cNvPr>
          <p:cNvSpPr txBox="1"/>
          <p:nvPr/>
        </p:nvSpPr>
        <p:spPr>
          <a:xfrm>
            <a:off x="810481" y="1701262"/>
            <a:ext cx="9152225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noProof="0" dirty="0">
                <a:latin typeface="Tahoma" panose="020B0604030504040204" pitchFamily="34" charset="0"/>
                <a:cs typeface="Tahoma" panose="020B0604030504040204" pitchFamily="34" charset="0"/>
              </a:rPr>
              <a:t>Clustering highly correlates with the home country</a:t>
            </a:r>
          </a:p>
          <a:p>
            <a:pPr>
              <a:spcAft>
                <a:spcPts val="600"/>
              </a:spcAft>
            </a:pPr>
            <a:r>
              <a:rPr lang="en-US" sz="2200" noProof="0" dirty="0">
                <a:latin typeface="Tahoma" panose="020B0604030504040204" pitchFamily="34" charset="0"/>
                <a:cs typeface="Tahoma" panose="020B0604030504040204" pitchFamily="34" charset="0"/>
              </a:rPr>
              <a:t>	- Finland 99% connections within country </a:t>
            </a:r>
          </a:p>
          <a:p>
            <a:pPr>
              <a:spcAft>
                <a:spcPts val="600"/>
              </a:spcAft>
            </a:pPr>
            <a:r>
              <a:rPr lang="en-US" sz="2200" noProof="0" dirty="0">
                <a:latin typeface="Tahoma" panose="020B0604030504040204" pitchFamily="34" charset="0"/>
                <a:cs typeface="Tahoma" panose="020B0604030504040204" pitchFamily="34" charset="0"/>
              </a:rPr>
              <a:t>	- Sweden 89% connections within country</a:t>
            </a:r>
          </a:p>
          <a:p>
            <a:pPr>
              <a:spcAft>
                <a:spcPts val="600"/>
              </a:spcAft>
            </a:pPr>
            <a:r>
              <a:rPr lang="en-US" sz="2200" noProof="0" dirty="0">
                <a:latin typeface="Tahoma" panose="020B0604030504040204" pitchFamily="34" charset="0"/>
                <a:cs typeface="Tahoma" panose="020B0604030504040204" pitchFamily="34" charset="0"/>
              </a:rPr>
              <a:t>	- Despite similar cultures</a:t>
            </a:r>
            <a:endParaRPr lang="en-US" sz="2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noProof="0" dirty="0">
                <a:latin typeface="Tahoma" panose="020B0604030504040204" pitchFamily="34" charset="0"/>
                <a:cs typeface="Tahoma" panose="020B0604030504040204" pitchFamily="34" charset="0"/>
              </a:rPr>
              <a:t>	- Despite four Scandinavica languages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noProof="0" dirty="0">
                <a:latin typeface="Tahoma" panose="020B0604030504040204" pitchFamily="34" charset="0"/>
                <a:cs typeface="Tahoma" panose="020B0604030504040204" pitchFamily="34" charset="0"/>
              </a:rPr>
              <a:t>Adding sixth cluster not stable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cs typeface="Tahoma" panose="020B0604030504040204" pitchFamily="34" charset="0"/>
              </a:rPr>
              <a:t>Hashtag analysis supported separation</a:t>
            </a:r>
            <a:endParaRPr lang="en-US" sz="2800" noProof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27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90D95-4099-3262-C388-E1A21BFF2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C4D68A-8669-DAA7-AD3D-4AF112E62B23}"/>
              </a:ext>
            </a:extLst>
          </p:cNvPr>
          <p:cNvSpPr txBox="1"/>
          <p:nvPr/>
        </p:nvSpPr>
        <p:spPr>
          <a:xfrm>
            <a:off x="702503" y="1711431"/>
            <a:ext cx="4305433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318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Masoud 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follows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Radu</a:t>
            </a:r>
          </a:p>
          <a:p>
            <a:pPr marL="4318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Radu 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follows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Radu</a:t>
            </a:r>
          </a:p>
          <a:p>
            <a:pPr marL="88900" lvl="1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	</a:t>
            </a:r>
          </a:p>
          <a:p>
            <a:pPr marL="4318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Masoud &amp; Radu are 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friends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4A509818-3033-EF36-CEDB-1EC0D49F580B}"/>
              </a:ext>
            </a:extLst>
          </p:cNvPr>
          <p:cNvSpPr txBox="1"/>
          <p:nvPr/>
        </p:nvSpPr>
        <p:spPr>
          <a:xfrm>
            <a:off x="1432008" y="146663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Links created between friends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CD3C9-6566-F650-2BA9-A17DA08F45CD}"/>
              </a:ext>
            </a:extLst>
          </p:cNvPr>
          <p:cNvSpPr txBox="1"/>
          <p:nvPr/>
        </p:nvSpPr>
        <p:spPr>
          <a:xfrm>
            <a:off x="933386" y="1185890"/>
            <a:ext cx="3024931" cy="4924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2600" dirty="0">
                <a:latin typeface="Tahoma" panose="020B0604030504040204" pitchFamily="34" charset="0"/>
              </a:rPr>
              <a:t>Follower &amp; Friends:</a:t>
            </a:r>
            <a:endParaRPr lang="en-FI" sz="2600" dirty="0">
              <a:latin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D539EC-161A-177A-26B8-F2566000ED10}"/>
              </a:ext>
            </a:extLst>
          </p:cNvPr>
          <p:cNvSpPr txBox="1"/>
          <p:nvPr/>
        </p:nvSpPr>
        <p:spPr>
          <a:xfrm>
            <a:off x="6837476" y="1200065"/>
            <a:ext cx="1898981" cy="4924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2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Interaction:</a:t>
            </a:r>
            <a:endParaRPr lang="en-FI" sz="2600" dirty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439787-755D-87D8-5073-52249EFC2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7702" y="3549957"/>
            <a:ext cx="3295729" cy="3140114"/>
          </a:xfrm>
          <a:prstGeom prst="rect">
            <a:avLst/>
          </a:prstGeom>
          <a:effectLst>
            <a:outerShdw blurRad="63500" dist="50800" dir="5400000" algn="ctr" rotWithShape="0">
              <a:schemeClr val="bg1">
                <a:lumMod val="85000"/>
                <a:alpha val="0"/>
              </a:schemeClr>
            </a:outerShdw>
            <a:reflection stA="41000" endPos="65000" dist="508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6156C4-C1F7-7812-70C4-0F41CBD666BE}"/>
              </a:ext>
            </a:extLst>
          </p:cNvPr>
          <p:cNvSpPr txBox="1"/>
          <p:nvPr/>
        </p:nvSpPr>
        <p:spPr>
          <a:xfrm>
            <a:off x="6639029" y="1683072"/>
            <a:ext cx="5124144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lvl="1"/>
            <a:r>
              <a:rPr lang="en-US" sz="2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Masoud reacted to Radu's posts: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Retweeted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10 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</a:t>
            </a:r>
            <a:endParaRPr lang="en-US" sz="2200" b="1" dirty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Quoted 3 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Replied 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F3A4F2-8C97-B899-1576-F27C6C358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697" y="3514062"/>
            <a:ext cx="3297600" cy="30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088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05AC11-61D3-BE12-6A53-DBB392B20BB6}"/>
              </a:ext>
            </a:extLst>
          </p:cNvPr>
          <p:cNvSpPr txBox="1"/>
          <p:nvPr/>
        </p:nvSpPr>
        <p:spPr>
          <a:xfrm>
            <a:off x="869212" y="3092282"/>
            <a:ext cx="104605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Extra slides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739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934E61-709E-4671-B445-5A858352FB66}"/>
              </a:ext>
            </a:extLst>
          </p:cNvPr>
          <p:cNvCxnSpPr>
            <a:cxnSpLocks/>
          </p:cNvCxnSpPr>
          <p:nvPr/>
        </p:nvCxnSpPr>
        <p:spPr>
          <a:xfrm flipV="1">
            <a:off x="-3630" y="6827157"/>
            <a:ext cx="12191999" cy="9071"/>
          </a:xfrm>
          <a:prstGeom prst="straightConnector1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567DE5-64B1-4648-AE6A-7F9FB845E764}"/>
              </a:ext>
            </a:extLst>
          </p:cNvPr>
          <p:cNvCxnSpPr/>
          <p:nvPr/>
        </p:nvCxnSpPr>
        <p:spPr>
          <a:xfrm>
            <a:off x="422728" y="849086"/>
            <a:ext cx="6812642" cy="0"/>
          </a:xfrm>
          <a:prstGeom prst="straightConnector1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A1258F1-B2BD-4A75-ABE4-099FF70C9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87" y="1519587"/>
            <a:ext cx="3920496" cy="3920496"/>
          </a:xfrm>
          <a:prstGeom prst="rect">
            <a:avLst/>
          </a:prstGeom>
        </p:spPr>
      </p:pic>
      <p:pic>
        <p:nvPicPr>
          <p:cNvPr id="14" name="Picture 13" descr="Chart, background pattern&#10;&#10;Description automatically generated">
            <a:extLst>
              <a:ext uri="{FF2B5EF4-FFF2-40B4-BE49-F238E27FC236}">
                <a16:creationId xmlns:a16="http://schemas.microsoft.com/office/drawing/2014/main" id="{746BE783-9800-46AB-BE85-F0BB7D063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1519587"/>
            <a:ext cx="3920495" cy="3920495"/>
          </a:xfrm>
          <a:prstGeom prst="rect">
            <a:avLst/>
          </a:prstGeom>
        </p:spPr>
      </p:pic>
      <p:pic>
        <p:nvPicPr>
          <p:cNvPr id="16" name="Picture 15" descr="Chart, background pattern&#10;&#10;Description automatically generated">
            <a:extLst>
              <a:ext uri="{FF2B5EF4-FFF2-40B4-BE49-F238E27FC236}">
                <a16:creationId xmlns:a16="http://schemas.microsoft.com/office/drawing/2014/main" id="{B72A9D98-CAEC-4725-8B99-B08DF727D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9" y="1566588"/>
            <a:ext cx="3920496" cy="39204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A7CC1B-1C69-4815-B5BC-2D317E858530}"/>
              </a:ext>
            </a:extLst>
          </p:cNvPr>
          <p:cNvSpPr txBox="1"/>
          <p:nvPr/>
        </p:nvSpPr>
        <p:spPr>
          <a:xfrm>
            <a:off x="304767" y="214841"/>
            <a:ext cx="104605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Clustering Finland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B58353-51E7-4F9A-B6E9-5D3253F0EC5E}"/>
              </a:ext>
            </a:extLst>
          </p:cNvPr>
          <p:cNvSpPr txBox="1"/>
          <p:nvPr/>
        </p:nvSpPr>
        <p:spPr>
          <a:xfrm>
            <a:off x="820195" y="5313348"/>
            <a:ext cx="292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</a:rPr>
              <a:t>conductance</a:t>
            </a:r>
            <a:endParaRPr lang="en-FI" dirty="0">
              <a:latin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407E84-2BAF-4971-90D3-D703E5D3CDD0}"/>
              </a:ext>
            </a:extLst>
          </p:cNvPr>
          <p:cNvSpPr txBox="1"/>
          <p:nvPr/>
        </p:nvSpPr>
        <p:spPr>
          <a:xfrm>
            <a:off x="4994353" y="5313348"/>
            <a:ext cx="292048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Tahoma" panose="020B0604030504040204" pitchFamily="34" charset="0"/>
              </a:rPr>
              <a:t>inverse weight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5204AE-12A9-4F8B-963C-F1F9DD7A25C5}"/>
              </a:ext>
            </a:extLst>
          </p:cNvPr>
          <p:cNvSpPr txBox="1"/>
          <p:nvPr/>
        </p:nvSpPr>
        <p:spPr>
          <a:xfrm>
            <a:off x="9397214" y="5304277"/>
            <a:ext cx="292048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Tahoma" panose="020B0604030504040204" pitchFamily="34" charset="0"/>
              </a:rPr>
              <a:t>mean  weight</a:t>
            </a:r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2F7CB0-785F-4EBB-8386-3790E1C19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03" y="5774443"/>
            <a:ext cx="1492571" cy="9725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A0CD4A-DE7C-4C0A-8BCB-F5EFFFA2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582" y="5624318"/>
            <a:ext cx="1541966" cy="1081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6BEB28-BBE1-4AAF-B626-2FC5D7A11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0532" y="5621632"/>
            <a:ext cx="1575993" cy="115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45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41FE26-F8D3-0DAE-A621-13BF696C2845}"/>
              </a:ext>
            </a:extLst>
          </p:cNvPr>
          <p:cNvSpPr txBox="1"/>
          <p:nvPr/>
        </p:nvSpPr>
        <p:spPr>
          <a:xfrm>
            <a:off x="337248" y="2306375"/>
            <a:ext cx="6010389" cy="26455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user is ego network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central node (</a:t>
            </a:r>
            <a:r>
              <a:rPr lang="en-GB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ego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 connections (</a:t>
            </a:r>
            <a:r>
              <a:rPr lang="en-GB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alters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Links between alters</a:t>
            </a:r>
          </a:p>
        </p:txBody>
      </p:sp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A54D80C-7170-84BC-5DFF-CB8DAA59C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834" y="1648046"/>
            <a:ext cx="3986421" cy="38461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9A78BF-CA1A-2944-9209-BB43C17EFEFF}"/>
              </a:ext>
            </a:extLst>
          </p:cNvPr>
          <p:cNvSpPr txBox="1"/>
          <p:nvPr/>
        </p:nvSpPr>
        <p:spPr>
          <a:xfrm>
            <a:off x="10048345" y="3491787"/>
            <a:ext cx="845103" cy="52322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520666-1EBE-07E1-47B6-5F6DAFBAF939}"/>
              </a:ext>
            </a:extLst>
          </p:cNvPr>
          <p:cNvSpPr txBox="1"/>
          <p:nvPr/>
        </p:nvSpPr>
        <p:spPr>
          <a:xfrm>
            <a:off x="10392134" y="5423460"/>
            <a:ext cx="741485" cy="430887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420861-3385-9067-E279-2F06EFCF9AE1}"/>
              </a:ext>
            </a:extLst>
          </p:cNvPr>
          <p:cNvSpPr txBox="1"/>
          <p:nvPr/>
        </p:nvSpPr>
        <p:spPr>
          <a:xfrm>
            <a:off x="10448837" y="1429150"/>
            <a:ext cx="741485" cy="430887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83A889-37A7-5E6C-40A8-EE038B938CA7}"/>
              </a:ext>
            </a:extLst>
          </p:cNvPr>
          <p:cNvSpPr txBox="1"/>
          <p:nvPr/>
        </p:nvSpPr>
        <p:spPr>
          <a:xfrm>
            <a:off x="7397286" y="5448268"/>
            <a:ext cx="741485" cy="430887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4EB3D6-9F50-812C-581D-4C9CFC65CEAD}"/>
              </a:ext>
            </a:extLst>
          </p:cNvPr>
          <p:cNvSpPr txBox="1"/>
          <p:nvPr/>
        </p:nvSpPr>
        <p:spPr>
          <a:xfrm>
            <a:off x="7312226" y="1397251"/>
            <a:ext cx="741485" cy="430887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71D20783-65E6-A5DC-ABD4-570CAB048F56}"/>
              </a:ext>
            </a:extLst>
          </p:cNvPr>
          <p:cNvSpPr txBox="1"/>
          <p:nvPr/>
        </p:nvSpPr>
        <p:spPr>
          <a:xfrm>
            <a:off x="1432008" y="146663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Ego network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21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9B4DA3C0-AE00-A264-2D63-7AE07F0E6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67" y="1611489"/>
            <a:ext cx="6231466" cy="3635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DB60E6-639B-A4D1-6C60-AFC4DB267D98}"/>
              </a:ext>
            </a:extLst>
          </p:cNvPr>
          <p:cNvSpPr txBox="1"/>
          <p:nvPr/>
        </p:nvSpPr>
        <p:spPr>
          <a:xfrm>
            <a:off x="599559" y="4862911"/>
            <a:ext cx="29011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+mn-lt"/>
                <a:cs typeface="+mn-lt"/>
              </a:rPr>
              <a:t>Nodes: </a:t>
            </a:r>
            <a:r>
              <a:rPr lang="en-US" sz="2400" b="1" dirty="0">
                <a:ea typeface="+mn-lt"/>
                <a:cs typeface="+mn-lt"/>
              </a:rPr>
              <a:t>5</a:t>
            </a:r>
          </a:p>
          <a:p>
            <a:pPr algn="ctr"/>
            <a:r>
              <a:rPr lang="en-US" sz="2400" dirty="0">
                <a:ea typeface="+mn-lt"/>
                <a:cs typeface="+mn-lt"/>
              </a:rPr>
              <a:t>Edges: </a:t>
            </a:r>
            <a:r>
              <a:rPr lang="en-US" sz="2400" b="1" dirty="0">
                <a:ea typeface="+mn-lt"/>
                <a:cs typeface="+mn-lt"/>
              </a:rPr>
              <a:t>8</a:t>
            </a:r>
            <a:r>
              <a:rPr lang="en-US" sz="2400" dirty="0">
                <a:ea typeface="+mn-lt"/>
                <a:cs typeface="+mn-lt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576BD-9D67-63B5-CB01-CCA88922545C}"/>
              </a:ext>
            </a:extLst>
          </p:cNvPr>
          <p:cNvSpPr txBox="1"/>
          <p:nvPr/>
        </p:nvSpPr>
        <p:spPr>
          <a:xfrm>
            <a:off x="4856599" y="5246510"/>
            <a:ext cx="29011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+mn-lt"/>
                <a:cs typeface="+mn-lt"/>
              </a:rPr>
              <a:t>Nodes: </a:t>
            </a:r>
            <a:r>
              <a:rPr lang="en-US" sz="2400" b="1" dirty="0">
                <a:ea typeface="+mn-lt"/>
                <a:cs typeface="+mn-lt"/>
              </a:rPr>
              <a:t>10</a:t>
            </a:r>
          </a:p>
          <a:p>
            <a:pPr algn="ctr"/>
            <a:r>
              <a:rPr lang="en-US" sz="2400" dirty="0">
                <a:ea typeface="+mn-lt"/>
                <a:cs typeface="+mn-lt"/>
              </a:rPr>
              <a:t>Edges: </a:t>
            </a:r>
            <a:r>
              <a:rPr lang="en-US" sz="2400" b="1" dirty="0">
                <a:ea typeface="+mn-lt"/>
                <a:cs typeface="+mn-lt"/>
              </a:rPr>
              <a:t>19</a:t>
            </a:r>
            <a:r>
              <a:rPr lang="en-US" sz="2400" dirty="0">
                <a:ea typeface="+mn-lt"/>
                <a:cs typeface="+mn-lt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DF8CE-D438-96F3-C078-419E9928A80F}"/>
              </a:ext>
            </a:extLst>
          </p:cNvPr>
          <p:cNvSpPr txBox="1"/>
          <p:nvPr/>
        </p:nvSpPr>
        <p:spPr>
          <a:xfrm>
            <a:off x="8686677" y="5246510"/>
            <a:ext cx="29011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+mn-lt"/>
                <a:cs typeface="+mn-lt"/>
              </a:rPr>
              <a:t>Nodes: </a:t>
            </a:r>
            <a:r>
              <a:rPr lang="en-US" sz="2400" b="1" dirty="0">
                <a:ea typeface="+mn-lt"/>
                <a:cs typeface="+mn-lt"/>
              </a:rPr>
              <a:t>100</a:t>
            </a:r>
          </a:p>
          <a:p>
            <a:pPr algn="ctr"/>
            <a:r>
              <a:rPr lang="en-US" sz="2400" dirty="0">
                <a:ea typeface="+mn-lt"/>
                <a:cs typeface="+mn-lt"/>
              </a:rPr>
              <a:t>Edges: </a:t>
            </a:r>
            <a:r>
              <a:rPr lang="en-US" sz="2400" b="1" dirty="0">
                <a:ea typeface="+mn-lt"/>
                <a:cs typeface="+mn-lt"/>
              </a:rPr>
              <a:t>655</a:t>
            </a:r>
            <a:r>
              <a:rPr lang="en-US" sz="2400" dirty="0">
                <a:ea typeface="+mn-lt"/>
                <a:cs typeface="+mn-lt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480A7B-E9D1-FDC8-A402-B760D847B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02" y="1363271"/>
            <a:ext cx="3860998" cy="3883238"/>
          </a:xfrm>
          <a:prstGeom prst="rect">
            <a:avLst/>
          </a:prstGeom>
        </p:spPr>
      </p:pic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BD5A9246-CFD0-F6A3-2329-C8AFC0379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9" y="2005263"/>
            <a:ext cx="3248025" cy="3133725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7B33A483-D452-F397-2AFB-3C1A96C9244F}"/>
              </a:ext>
            </a:extLst>
          </p:cNvPr>
          <p:cNvSpPr txBox="1"/>
          <p:nvPr/>
        </p:nvSpPr>
        <p:spPr>
          <a:xfrm>
            <a:off x="1432008" y="146663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Ego network examples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316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3F428-2877-F8D2-C6EB-47518A691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D75D112E-71E0-F996-5093-AB68792FA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114197"/>
              </p:ext>
            </p:extLst>
          </p:nvPr>
        </p:nvGraphicFramePr>
        <p:xfrm>
          <a:off x="395828" y="1782901"/>
          <a:ext cx="11406304" cy="33223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25788">
                  <a:extLst>
                    <a:ext uri="{9D8B030D-6E8A-4147-A177-3AD203B41FA5}">
                      <a16:colId xmlns:a16="http://schemas.microsoft.com/office/drawing/2014/main" val="2097693552"/>
                    </a:ext>
                  </a:extLst>
                </a:gridCol>
                <a:gridCol w="1425788">
                  <a:extLst>
                    <a:ext uri="{9D8B030D-6E8A-4147-A177-3AD203B41FA5}">
                      <a16:colId xmlns:a16="http://schemas.microsoft.com/office/drawing/2014/main" val="3833785421"/>
                    </a:ext>
                  </a:extLst>
                </a:gridCol>
                <a:gridCol w="1425788">
                  <a:extLst>
                    <a:ext uri="{9D8B030D-6E8A-4147-A177-3AD203B41FA5}">
                      <a16:colId xmlns:a16="http://schemas.microsoft.com/office/drawing/2014/main" val="4079721007"/>
                    </a:ext>
                  </a:extLst>
                </a:gridCol>
                <a:gridCol w="1425788">
                  <a:extLst>
                    <a:ext uri="{9D8B030D-6E8A-4147-A177-3AD203B41FA5}">
                      <a16:colId xmlns:a16="http://schemas.microsoft.com/office/drawing/2014/main" val="1181374912"/>
                    </a:ext>
                  </a:extLst>
                </a:gridCol>
                <a:gridCol w="1425788">
                  <a:extLst>
                    <a:ext uri="{9D8B030D-6E8A-4147-A177-3AD203B41FA5}">
                      <a16:colId xmlns:a16="http://schemas.microsoft.com/office/drawing/2014/main" val="3174758393"/>
                    </a:ext>
                  </a:extLst>
                </a:gridCol>
                <a:gridCol w="1425788">
                  <a:extLst>
                    <a:ext uri="{9D8B030D-6E8A-4147-A177-3AD203B41FA5}">
                      <a16:colId xmlns:a16="http://schemas.microsoft.com/office/drawing/2014/main" val="1830290302"/>
                    </a:ext>
                  </a:extLst>
                </a:gridCol>
                <a:gridCol w="1425788">
                  <a:extLst>
                    <a:ext uri="{9D8B030D-6E8A-4147-A177-3AD203B41FA5}">
                      <a16:colId xmlns:a16="http://schemas.microsoft.com/office/drawing/2014/main" val="2567645009"/>
                    </a:ext>
                  </a:extLst>
                </a:gridCol>
                <a:gridCol w="1425788">
                  <a:extLst>
                    <a:ext uri="{9D8B030D-6E8A-4147-A177-3AD203B41FA5}">
                      <a16:colId xmlns:a16="http://schemas.microsoft.com/office/drawing/2014/main" val="3311546336"/>
                    </a:ext>
                  </a:extLst>
                </a:gridCol>
              </a:tblGrid>
              <a:tr h="630876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2016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200"/>
                        <a:t>(50 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2017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200" dirty="0"/>
                        <a:t>(340)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2018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200" dirty="0"/>
                        <a:t>(315)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2019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200" dirty="0"/>
                        <a:t>(114)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2020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200" dirty="0"/>
                        <a:t>(290)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2021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200" dirty="0"/>
                        <a:t>(72)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Total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200" b="1" dirty="0"/>
                        <a:t>(1181)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9758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/>
                      <a:r>
                        <a:rPr lang="en-US" sz="2200" b="1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16,482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47,398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41,872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22,520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22,123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8,840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i="0" u="none" strike="noStrike" noProof="0">
                          <a:latin typeface="Calibri"/>
                        </a:rPr>
                        <a:t>74,078</a:t>
                      </a:r>
                      <a:endParaRPr lang="en-US" sz="2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59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/>
                        <a:t>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33,429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93,556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74,859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34,305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34,268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12,624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i="0" u="none" strike="noStrike" noProof="0">
                          <a:latin typeface="Calibri"/>
                        </a:rPr>
                        <a:t>131,626</a:t>
                      </a:r>
                      <a:endParaRPr lang="en-US" sz="2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161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13,223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46,199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37,936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16,223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17,991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5,933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i="0" u="none" strike="noStrike" noProof="0">
                          <a:latin typeface="Calibri"/>
                        </a:rPr>
                        <a:t>66,573</a:t>
                      </a:r>
                      <a:endParaRPr lang="en-US" sz="2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6609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/>
                      <a:r>
                        <a:rPr lang="en-US" sz="2200" b="1"/>
                        <a:t>Denmark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14,476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54,967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44,527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17,573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17,625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5,556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i="0" u="none" strike="noStrike" noProof="0">
                          <a:latin typeface="Calibri"/>
                        </a:rPr>
                        <a:t>76,554</a:t>
                      </a:r>
                      <a:endParaRPr lang="en-US" sz="2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264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5,714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25,748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21,920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8,942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5,618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/>
                        <a:t>1,372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i="0" u="none" strike="noStrike" noProof="0">
                          <a:latin typeface="Calibri"/>
                        </a:rPr>
                        <a:t>46,893</a:t>
                      </a:r>
                      <a:endParaRPr lang="en-US" sz="2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839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/>
                        <a:t>78,826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/>
                        <a:t>233,644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/>
                        <a:t>194,234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/>
                        <a:t>93,177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/>
                        <a:t>91,919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/>
                        <a:t>33,724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200" b="1" i="0" u="none" strike="noStrike" noProof="0" dirty="0">
                          <a:latin typeface="Calibri"/>
                        </a:rPr>
                        <a:t>395,724</a:t>
                      </a:r>
                      <a:endParaRPr 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308904"/>
                  </a:ext>
                </a:extLst>
              </a:tr>
            </a:tbl>
          </a:graphicData>
        </a:graphic>
      </p:graphicFrame>
      <p:sp>
        <p:nvSpPr>
          <p:cNvPr id="3" name="TextBox 16">
            <a:extLst>
              <a:ext uri="{FF2B5EF4-FFF2-40B4-BE49-F238E27FC236}">
                <a16:creationId xmlns:a16="http://schemas.microsoft.com/office/drawing/2014/main" id="{2F0D60D3-FA96-9EBD-BC04-4F58D33DC98E}"/>
              </a:ext>
            </a:extLst>
          </p:cNvPr>
          <p:cNvSpPr txBox="1"/>
          <p:nvPr/>
        </p:nvSpPr>
        <p:spPr>
          <a:xfrm>
            <a:off x="1432008" y="146663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Collected data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0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6E055-DCAD-819E-2199-D8A8BA061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99D4863F-D953-06C8-3FF1-7019F7C81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316" y="570133"/>
            <a:ext cx="5801095" cy="5801095"/>
          </a:xfrm>
          <a:prstGeom prst="rect">
            <a:avLst/>
          </a:prstGeom>
        </p:spPr>
      </p:pic>
      <p:graphicFrame>
        <p:nvGraphicFramePr>
          <p:cNvPr id="19" name="Table 28">
            <a:extLst>
              <a:ext uri="{FF2B5EF4-FFF2-40B4-BE49-F238E27FC236}">
                <a16:creationId xmlns:a16="http://schemas.microsoft.com/office/drawing/2014/main" id="{E2795972-A856-0E4E-8643-6E4BFE9F1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01062"/>
              </p:ext>
            </p:extLst>
          </p:nvPr>
        </p:nvGraphicFramePr>
        <p:xfrm>
          <a:off x="-13757" y="3472417"/>
          <a:ext cx="6914286" cy="274629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17259">
                  <a:extLst>
                    <a:ext uri="{9D8B030D-6E8A-4147-A177-3AD203B41FA5}">
                      <a16:colId xmlns:a16="http://schemas.microsoft.com/office/drawing/2014/main" val="3473739938"/>
                    </a:ext>
                  </a:extLst>
                </a:gridCol>
                <a:gridCol w="1138944">
                  <a:extLst>
                    <a:ext uri="{9D8B030D-6E8A-4147-A177-3AD203B41FA5}">
                      <a16:colId xmlns:a16="http://schemas.microsoft.com/office/drawing/2014/main" val="1295411685"/>
                    </a:ext>
                  </a:extLst>
                </a:gridCol>
                <a:gridCol w="958996">
                  <a:extLst>
                    <a:ext uri="{9D8B030D-6E8A-4147-A177-3AD203B41FA5}">
                      <a16:colId xmlns:a16="http://schemas.microsoft.com/office/drawing/2014/main" val="1343753319"/>
                    </a:ext>
                  </a:extLst>
                </a:gridCol>
                <a:gridCol w="1021259">
                  <a:extLst>
                    <a:ext uri="{9D8B030D-6E8A-4147-A177-3AD203B41FA5}">
                      <a16:colId xmlns:a16="http://schemas.microsoft.com/office/drawing/2014/main" val="3908074692"/>
                    </a:ext>
                  </a:extLst>
                </a:gridCol>
                <a:gridCol w="1034521">
                  <a:extLst>
                    <a:ext uri="{9D8B030D-6E8A-4147-A177-3AD203B41FA5}">
                      <a16:colId xmlns:a16="http://schemas.microsoft.com/office/drawing/2014/main" val="4282990790"/>
                    </a:ext>
                  </a:extLst>
                </a:gridCol>
                <a:gridCol w="1155731">
                  <a:extLst>
                    <a:ext uri="{9D8B030D-6E8A-4147-A177-3AD203B41FA5}">
                      <a16:colId xmlns:a16="http://schemas.microsoft.com/office/drawing/2014/main" val="2895103102"/>
                    </a:ext>
                  </a:extLst>
                </a:gridCol>
                <a:gridCol w="1087576">
                  <a:extLst>
                    <a:ext uri="{9D8B030D-6E8A-4147-A177-3AD203B41FA5}">
                      <a16:colId xmlns:a16="http://schemas.microsoft.com/office/drawing/2014/main" val="1129905229"/>
                    </a:ext>
                  </a:extLst>
                </a:gridCol>
              </a:tblGrid>
              <a:tr h="421358">
                <a:tc rowSpan="2" gridSpan="2"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dirty="0">
                        <a:latin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40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Tahoma" panose="020B0604030504040204" pitchFamily="34" charset="0"/>
                        </a:rPr>
                        <a:t>Target</a:t>
                      </a:r>
                    </a:p>
                  </a:txBody>
                  <a:tcPr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779629"/>
                  </a:ext>
                </a:extLst>
              </a:tr>
              <a:tr h="343739">
                <a:tc gridSpan="2"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Finland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Sweden</a:t>
                      </a:r>
                    </a:p>
                  </a:txBody>
                  <a:tcPr>
                    <a:lnL w="0">
                      <a:noFill/>
                    </a:lnL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Norway</a:t>
                      </a:r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Denmark</a:t>
                      </a:r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</a:rPr>
                        <a:t>Iceland</a:t>
                      </a:r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48828"/>
                  </a:ext>
                </a:extLst>
              </a:tr>
              <a:tr h="354827">
                <a:tc rowSpan="5">
                  <a:txBody>
                    <a:bodyPr/>
                    <a:lstStyle/>
                    <a:p>
                      <a:pPr lvl="0">
                        <a:buNone/>
                      </a:pPr>
                      <a:endParaRPr lang="en-US" b="1" dirty="0">
                        <a:latin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dirty="0">
                          <a:latin typeface="Tahoma" panose="020B0604030504040204" pitchFamily="34" charset="0"/>
                        </a:rPr>
                        <a:t>Finland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98.3</a:t>
                      </a:r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ahoma" panose="020B0604030504040204" pitchFamily="34" charset="0"/>
                        </a:rPr>
                        <a:t>1.1</a:t>
                      </a:r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0.2</a:t>
                      </a:r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0.3</a:t>
                      </a:r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&lt;0.0</a:t>
                      </a:r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67378329"/>
                  </a:ext>
                </a:extLst>
              </a:tr>
              <a:tr h="354827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dirty="0">
                          <a:latin typeface="Tahoma" panose="020B0604030504040204" pitchFamily="34" charset="0"/>
                        </a:rPr>
                        <a:t>Sweden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94.3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ahoma" panose="020B0604030504040204" pitchFamily="34" charset="0"/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031633"/>
                  </a:ext>
                </a:extLst>
              </a:tr>
              <a:tr h="343739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dirty="0">
                          <a:latin typeface="Tahoma" panose="020B0604030504040204" pitchFamily="34" charset="0"/>
                        </a:rPr>
                        <a:t>Norway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ahoma" panose="020B0604030504040204" pitchFamily="34" charset="0"/>
                        </a:rPr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92.3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62814"/>
                  </a:ext>
                </a:extLst>
              </a:tr>
              <a:tr h="354827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dirty="0">
                          <a:latin typeface="Tahoma" panose="020B0604030504040204" pitchFamily="34" charset="0"/>
                        </a:rPr>
                        <a:t>Denmark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ahoma" panose="020B0604030504040204" pitchFamily="34" charset="0"/>
                        </a:rPr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98.0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531868"/>
                  </a:ext>
                </a:extLst>
              </a:tr>
              <a:tr h="343739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dirty="0">
                          <a:latin typeface="Tahoma" panose="020B0604030504040204" pitchFamily="34" charset="0"/>
                        </a:rPr>
                        <a:t>Iceland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ahoma" panose="020B0604030504040204" pitchFamily="34" charset="0"/>
                        </a:rPr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ahoma" panose="020B0604030504040204" pitchFamily="34" charset="0"/>
                        </a:rPr>
                        <a:t>96.9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165833"/>
                  </a:ext>
                </a:extLst>
              </a:tr>
            </a:tbl>
          </a:graphicData>
        </a:graphic>
      </p:graphicFrame>
      <p:sp>
        <p:nvSpPr>
          <p:cNvPr id="22" name="TextBox 2">
            <a:extLst>
              <a:ext uri="{FF2B5EF4-FFF2-40B4-BE49-F238E27FC236}">
                <a16:creationId xmlns:a16="http://schemas.microsoft.com/office/drawing/2014/main" id="{07765F97-FB7B-D122-353E-C2274D4E7CFD}"/>
              </a:ext>
            </a:extLst>
          </p:cNvPr>
          <p:cNvSpPr txBox="1"/>
          <p:nvPr/>
        </p:nvSpPr>
        <p:spPr>
          <a:xfrm>
            <a:off x="9819050" y="5298877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Finland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1,275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E5A4CA3C-6DFD-7751-F42F-ED168E22792E}"/>
              </a:ext>
            </a:extLst>
          </p:cNvPr>
          <p:cNvSpPr txBox="1"/>
          <p:nvPr/>
        </p:nvSpPr>
        <p:spPr>
          <a:xfrm>
            <a:off x="6265359" y="1900694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Sweden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1,001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EFEC4F41-89A6-F6E5-EC6A-F8714067752E}"/>
              </a:ext>
            </a:extLst>
          </p:cNvPr>
          <p:cNvSpPr txBox="1"/>
          <p:nvPr/>
        </p:nvSpPr>
        <p:spPr>
          <a:xfrm>
            <a:off x="8165806" y="1045667"/>
            <a:ext cx="155632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Denmark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516</a:t>
            </a:r>
            <a:endParaRPr lang="en-GB" sz="20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F22CF0A6-C548-BDEA-98F6-9911013BAB49}"/>
              </a:ext>
            </a:extLst>
          </p:cNvPr>
          <p:cNvSpPr txBox="1"/>
          <p:nvPr/>
        </p:nvSpPr>
        <p:spPr>
          <a:xfrm>
            <a:off x="11026645" y="3129203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Iceland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119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6F5238DD-1F2E-3F0F-936E-96A178AF287B}"/>
              </a:ext>
            </a:extLst>
          </p:cNvPr>
          <p:cNvSpPr txBox="1"/>
          <p:nvPr/>
        </p:nvSpPr>
        <p:spPr>
          <a:xfrm>
            <a:off x="7177753" y="5751484"/>
            <a:ext cx="12522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Norway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362</a:t>
            </a:r>
            <a:endParaRPr lang="en-GB" sz="20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540BEC-7202-541E-C026-5E9D40A33923}"/>
              </a:ext>
            </a:extLst>
          </p:cNvPr>
          <p:cNvSpPr txBox="1"/>
          <p:nvPr/>
        </p:nvSpPr>
        <p:spPr>
          <a:xfrm rot="16200000">
            <a:off x="-1134094" y="464706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</a:t>
            </a:r>
            <a:endParaRPr 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B566-94E2-0460-B59D-DBA4F5B8A31E}"/>
              </a:ext>
            </a:extLst>
          </p:cNvPr>
          <p:cNvSpPr txBox="1"/>
          <p:nvPr/>
        </p:nvSpPr>
        <p:spPr>
          <a:xfrm>
            <a:off x="120167" y="6414634"/>
            <a:ext cx="4692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Values are connectivity percentage (%)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87804-0DB1-5AEC-189E-318C4D729819}"/>
              </a:ext>
            </a:extLst>
          </p:cNvPr>
          <p:cNvSpPr txBox="1"/>
          <p:nvPr/>
        </p:nvSpPr>
        <p:spPr>
          <a:xfrm>
            <a:off x="452742" y="1156191"/>
            <a:ext cx="445950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  <a:t>Type:		</a:t>
            </a:r>
            <a:r>
              <a:rPr lang="en-US" sz="2200" dirty="0">
                <a:latin typeface="Tahoma" panose="020B0604030504040204" pitchFamily="34" charset="0"/>
                <a:cs typeface="Tahoma" panose="020B0604030504040204" pitchFamily="34" charset="0"/>
              </a:rPr>
              <a:t>Directed</a:t>
            </a:r>
          </a:p>
          <a:p>
            <a:r>
              <a:rPr 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  <a:t>Nodes:	</a:t>
            </a:r>
            <a:r>
              <a:rPr lang="en-US" sz="2200" dirty="0">
                <a:latin typeface="Tahoma" panose="020B0604030504040204" pitchFamily="34" charset="0"/>
                <a:cs typeface="Tahoma" panose="020B0604030504040204" pitchFamily="34" charset="0"/>
              </a:rPr>
              <a:t>3,273</a:t>
            </a:r>
          </a:p>
          <a:p>
            <a:r>
              <a:rPr 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  <a:t>Edges:	</a:t>
            </a:r>
            <a:r>
              <a:rPr lang="en-US" sz="2200" dirty="0">
                <a:latin typeface="Tahoma" panose="020B0604030504040204" pitchFamily="34" charset="0"/>
                <a:cs typeface="Tahoma" panose="020B0604030504040204" pitchFamily="34" charset="0"/>
              </a:rPr>
              <a:t>13,483</a:t>
            </a:r>
          </a:p>
          <a:p>
            <a:r>
              <a:rPr 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  <a:t>Av. degree:	 </a:t>
            </a:r>
            <a:r>
              <a:rPr lang="en-US" sz="2200" dirty="0">
                <a:latin typeface="Tahoma" panose="020B0604030504040204" pitchFamily="34" charset="0"/>
                <a:cs typeface="Tahoma" panose="020B0604030504040204" pitchFamily="34" charset="0"/>
              </a:rPr>
              <a:t>4.1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C4C70D9C-4532-BF46-453B-FB73E686B498}"/>
              </a:ext>
            </a:extLst>
          </p:cNvPr>
          <p:cNvSpPr txBox="1"/>
          <p:nvPr/>
        </p:nvSpPr>
        <p:spPr>
          <a:xfrm>
            <a:off x="1432008" y="146663"/>
            <a:ext cx="946008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links by countries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22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21603</TotalTime>
  <Words>1995</Words>
  <Application>Microsoft Office PowerPoint</Application>
  <PresentationFormat>Widescreen</PresentationFormat>
  <Paragraphs>1003</Paragraphs>
  <Slides>51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SimSun</vt:lpstr>
      <vt:lpstr>Arial</vt:lpstr>
      <vt:lpstr>Arial</vt:lpstr>
      <vt:lpstr>Calibri</vt:lpstr>
      <vt:lpstr>Cambria Math</vt:lpstr>
      <vt:lpstr>Courier New</vt:lpstr>
      <vt:lpstr>Tahoma</vt:lpstr>
      <vt:lpstr>Times</vt:lpstr>
      <vt:lpstr>Times New Roman</vt:lpstr>
      <vt:lpstr>office theme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Pasi Fränti</cp:lastModifiedBy>
  <cp:revision>1437</cp:revision>
  <dcterms:created xsi:type="dcterms:W3CDTF">2021-04-07T08:50:31Z</dcterms:created>
  <dcterms:modified xsi:type="dcterms:W3CDTF">2026-04-01T04:12:50Z</dcterms:modified>
</cp:coreProperties>
</file>