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70" r:id="rId2"/>
    <p:sldId id="438" r:id="rId3"/>
    <p:sldId id="781" r:id="rId4"/>
    <p:sldId id="531" r:id="rId5"/>
    <p:sldId id="532" r:id="rId6"/>
    <p:sldId id="533" r:id="rId7"/>
    <p:sldId id="783" r:id="rId8"/>
    <p:sldId id="460" r:id="rId9"/>
    <p:sldId id="743" r:id="rId10"/>
    <p:sldId id="378" r:id="rId11"/>
    <p:sldId id="750" r:id="rId12"/>
    <p:sldId id="742" r:id="rId13"/>
    <p:sldId id="741" r:id="rId14"/>
    <p:sldId id="510" r:id="rId15"/>
    <p:sldId id="745" r:id="rId16"/>
    <p:sldId id="746" r:id="rId17"/>
    <p:sldId id="747" r:id="rId18"/>
    <p:sldId id="744" r:id="rId19"/>
    <p:sldId id="749" r:id="rId20"/>
    <p:sldId id="691" r:id="rId21"/>
    <p:sldId id="507" r:id="rId22"/>
    <p:sldId id="753" r:id="rId23"/>
    <p:sldId id="709" r:id="rId24"/>
    <p:sldId id="751" r:id="rId25"/>
    <p:sldId id="752" r:id="rId26"/>
    <p:sldId id="754" r:id="rId27"/>
    <p:sldId id="756" r:id="rId28"/>
    <p:sldId id="784" r:id="rId29"/>
    <p:sldId id="478" r:id="rId30"/>
    <p:sldId id="767" r:id="rId31"/>
    <p:sldId id="757" r:id="rId32"/>
    <p:sldId id="758" r:id="rId33"/>
    <p:sldId id="755" r:id="rId34"/>
    <p:sldId id="759" r:id="rId35"/>
    <p:sldId id="760" r:id="rId36"/>
    <p:sldId id="762" r:id="rId37"/>
    <p:sldId id="765" r:id="rId38"/>
    <p:sldId id="777" r:id="rId39"/>
  </p:sldIdLst>
  <p:sldSz cx="9906000" cy="6858000" type="A4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7B0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89570" autoAdjust="0"/>
  </p:normalViewPr>
  <p:slideViewPr>
    <p:cSldViewPr>
      <p:cViewPr varScale="1">
        <p:scale>
          <a:sx n="60" d="100"/>
          <a:sy n="60" d="100"/>
        </p:scale>
        <p:origin x="1248" y="44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7CCA66D-094D-6490-31B5-C1CD4877FF6F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B4D715-17CE-6A72-94D1-2720C828A96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F0285EA-B412-5166-49EB-D6E2531F5A1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0A3EC2B-AB12-BB9B-9694-C6B33147DAA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44D8DC6-AFC0-86AF-59D3-5F826EAAEDF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0A382E8-62B0-3B9C-D11E-78080EC42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1B13F271-436E-411E-B530-FEF2761B4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729367C-C1E7-B702-C90F-C7DCC7704E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4A6B3445-BA79-482A-94DC-07AAE43E69C0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17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EBC0BA4-5F2D-B2F6-608D-A289666E2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75F8F10-0E81-C411-0EA4-7B799769F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C3CF6C0-143F-462C-8089-368C5803AA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8906B7E-7DF5-0F54-B186-158300B941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734E342-35B0-1F14-30BA-F65389C42A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F395DD5-A148-4BB5-50C0-8BE83F4AE8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E0ABA61-2AD1-423D-FBF0-06B28BF79D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2886E9F-20AD-F18C-DAB3-3428398566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4FBDA76-6AE5-E95E-EEB9-2264BD4491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C5BCE7D-0ADE-10BE-3C2A-D649ACB485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5C2FBDD-D359-2D65-4C14-CDC4388252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576E4E3-C5A4-3902-2E13-E87665B6A6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16138F9-A530-DF72-8567-4E952DC6D7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1B83091-BB71-6D65-8FC7-22BC0F2740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E7671D0-1F17-4CEF-00A5-E521DA406E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56E3979-5046-D786-4F75-1444B572CE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ECCAB36-1591-E071-5087-76465988A2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CAD821F2-470C-4387-9657-F3814B53DC37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20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49606A6-1496-D23E-2830-565656830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BE8AECD-F98A-9F6C-D1A9-981BF66E7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32C033-B314-17FD-177B-DFD3AB91AA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2A7198F-59CC-91E7-2C02-982552C826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79198F8-6EAB-BB70-F448-6E13557891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922F526-6C91-BB36-8DD1-27407FB48C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5631CDA-45BF-58F9-36BF-4BF9F891DB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6753C8D-F666-A1F6-714F-D7ECDE33FD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8C1E104-8C26-69D7-B741-C589F77574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CCBCCAC-4714-C657-056E-F748917DB7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91F0742-EB0C-1118-C1B5-EF409DB56B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92E5315-9AA4-2C32-4E76-D006A10AFF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7586DCE-B905-516F-60DF-49EB37571E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C528FFC-252F-4A8F-AE4A-FEFE98B2F7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AC7F9DA-C747-0E56-46CD-4DCD8D1BFB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5925046-36AB-4A7C-F01A-95F7298E99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2F6DC-7F5C-79DF-E6B4-F0C8C9DFA2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F61BD-85D8-A747-594B-CD5282B5FF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126EE-18FC-871F-A461-89235F3157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15CF-9D55-4495-8A7F-EE1EC17DC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97671-D03B-81E7-7569-7E56C2594D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E7B09-8879-E1BE-196E-3CA4116E30B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FDA9D-937F-B648-E79D-1BD3122A22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FC46-41E0-41F3-895D-035D9D8C7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9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CFB06-251D-1B8B-8D86-05ECEE38A6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98D09-2742-3CD4-5CE5-2C62C0185AB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9756E-2B7C-D361-8DC7-FA63CE0C94E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FFD9-8E29-4A0E-BE33-9CAC68E12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97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73BB244-6B34-0583-46C1-4ACE788A1E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FD5DE17-5101-50D7-9C13-E7F92889C0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E0226D9-BBBA-1817-012F-7996D6C9F3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CFBB-06BD-48BD-BF92-85FA79577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05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5ECC2-1880-7C0B-4B60-34FB6548D0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3E921-1CC6-0DD4-D13E-B562742AE7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42024-A64E-AF46-D756-A78BCA1A2A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D32C-19EE-47DE-9277-CA1463D3A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4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04BB4F-1EE9-3E20-3383-767B250DE5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50E1B-D99E-2DB3-D2EC-C5E7918CF2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35746-3235-03E8-84A5-D35A0B30C1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FE97-4627-4D19-905E-CE8AE5D55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33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4BA4F9-32FD-F3D4-C23E-146ECD345F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37E992-D5DD-476F-E99A-10BFA99757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67F0FC8-8585-D9BA-0063-84FB9EB0E2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FDD1-B456-436A-A319-D2D165D1C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40FF9F-2020-F9BE-A04F-25365748B7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41DC499-AC74-A31C-55CD-FA1586D4AC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F0B9024-7AF2-7194-8410-C943C65DBE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1FBF-0735-48B6-A072-31BE4EB7D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30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30DEE8-49D1-18FD-4913-3983F1D5E5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446F6-5ECC-AA33-B00A-D5F7AA30C3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DE85F-D352-8331-4C01-E5DD629C8F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CC5D-5A47-4C3D-BB02-1750E2EDD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8187621-04D4-6F9B-0D6C-0A86D45ABC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121BC2-6FA3-7543-5457-474BD1929B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FDF92E-F0CF-9ABB-6831-E472CF6110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2337-C7DA-48D0-8E14-853BE9221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95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D045FC-C6EF-DD69-6541-95E79AA267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8EEC1F-6D82-675B-3188-9EC86F7F0A7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3C9E03-2EE8-190C-925D-6BD1EC3C0E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FA8C-6062-42D0-B889-8988EF65C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1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18B820-ABFD-CBC8-95E8-AE0FBA09ED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53D6AC-D974-4BF8-2409-5F7562590C6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F34D32-0B92-6B22-D876-80265937F78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3E7B-1643-4F15-8578-849BE8C95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84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6FE5FAC-ADCA-3FE2-8FB9-0330C384D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5670F65-405F-709E-ED16-35E892C04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E9B5795-264B-2D50-2CB5-359849EF80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193172-607C-7A48-6C89-4C30B438A2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6C1BE0-AE8E-BF98-1653-83823EB40A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AB285D8A-4B7E-4EEC-B9BD-4E1285360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fjjAbU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png"/><Relationship Id="rId5" Type="http://schemas.openxmlformats.org/officeDocument/2006/relationships/image" Target="../media/image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EBAD54F-576A-8F6D-11BF-DF978E72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619375"/>
            <a:ext cx="9017000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4000" b="1">
                <a:solidFill>
                  <a:schemeClr val="tx1"/>
                </a:solidFill>
                <a:latin typeface="Tahoma" panose="020B0604030504040204" pitchFamily="34" charset="0"/>
              </a:rPr>
              <a:t>How to measure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4000" b="1">
                <a:solidFill>
                  <a:schemeClr val="tx1"/>
                </a:solidFill>
                <a:latin typeface="Tahoma" panose="020B0604030504040204" pitchFamily="34" charset="0"/>
              </a:rPr>
              <a:t>clustering accuracy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1A82913-E91E-43CF-7F81-537BC381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175125"/>
            <a:ext cx="15922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GB" altLang="zh-CN" sz="240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AFD739C-784D-729D-6B17-B2B98D9A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4598988"/>
            <a:ext cx="12128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15.2.2022</a:t>
            </a:r>
          </a:p>
        </p:txBody>
      </p:sp>
      <p:pic>
        <p:nvPicPr>
          <p:cNvPr id="3077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17F58D56-F404-D979-D95F-6B5A6F27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38125"/>
            <a:ext cx="20383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1">
            <a:extLst>
              <a:ext uri="{FF2B5EF4-FFF2-40B4-BE49-F238E27FC236}">
                <a16:creationId xmlns:a16="http://schemas.microsoft.com/office/drawing/2014/main" id="{2BB63C6B-8DD5-55B0-FA9D-20A2E8BC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5842000"/>
            <a:ext cx="2187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600" dirty="0">
                <a:latin typeface="Tahoma" panose="020B0604030504040204" pitchFamily="34" charset="0"/>
              </a:rPr>
              <a:t>In XXX</a:t>
            </a:r>
            <a:br>
              <a:rPr lang="en-US" altLang="en-US" sz="1600" dirty="0">
                <a:latin typeface="Tahoma" panose="020B0604030504040204" pitchFamily="34" charset="0"/>
              </a:rPr>
            </a:br>
            <a:r>
              <a:rPr lang="en-US" altLang="en-US" sz="1600" i="1" dirty="0">
                <a:latin typeface="Tahoma" panose="020B0604030504040204" pitchFamily="34" charset="0"/>
              </a:rPr>
              <a:t>Springer Nature</a:t>
            </a:r>
            <a:r>
              <a:rPr lang="en-US" altLang="en-US" sz="1600" dirty="0">
                <a:latin typeface="Tahoma" panose="020B0604030504040204" pitchFamily="34" charset="0"/>
              </a:rPr>
              <a:t>, 2026</a:t>
            </a:r>
          </a:p>
        </p:txBody>
      </p:sp>
      <p:pic>
        <p:nvPicPr>
          <p:cNvPr id="3079" name="Picture 40" descr="PasiDressed-2016">
            <a:extLst>
              <a:ext uri="{FF2B5EF4-FFF2-40B4-BE49-F238E27FC236}">
                <a16:creationId xmlns:a16="http://schemas.microsoft.com/office/drawing/2014/main" id="{5BF9DF07-6155-D999-B919-659175B2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4" y="5921376"/>
            <a:ext cx="6445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B8903E7-8DF3-0B6B-970E-FF06E135E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37638" cy="792162"/>
          </a:xfrm>
        </p:spPr>
        <p:txBody>
          <a:bodyPr anchorCtr="1"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Information theoretic measures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043DE64-5B04-8B6F-7239-2F4A6BCF9F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41438"/>
            <a:ext cx="8229600" cy="1565275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Based on the concept of entropy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Mutual Information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 (MI): amount of information two solutions share. Calculated between every pair of clusters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Normalized mutual information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 (NMI) common</a:t>
            </a:r>
          </a:p>
          <a:p>
            <a:pPr marL="342900" indent="-342900" eaLnBrk="1" hangingPunct="1">
              <a:buFontTx/>
              <a:buChar char="-"/>
            </a:pPr>
            <a:endParaRPr lang="fi-FI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340" name="Object 11">
            <a:extLst>
              <a:ext uri="{FF2B5EF4-FFF2-40B4-BE49-F238E27FC236}">
                <a16:creationId xmlns:a16="http://schemas.microsoft.com/office/drawing/2014/main" id="{03ED1B4B-51D6-53AD-A6CF-4B951A236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4325" y="3392488"/>
          <a:ext cx="34290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2" imgW="43281600" imgH="10972800" progId="Equation.3">
                  <p:embed/>
                </p:oleObj>
              </mc:Choice>
              <mc:Fallback>
                <p:oleObj name="Kaava" r:id="rId2" imgW="43281600" imgH="10972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3392488"/>
                        <a:ext cx="34290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19">
            <a:extLst>
              <a:ext uri="{FF2B5EF4-FFF2-40B4-BE49-F238E27FC236}">
                <a16:creationId xmlns:a16="http://schemas.microsoft.com/office/drawing/2014/main" id="{2AF83904-AD92-1249-5EBE-400BD95E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89" b="3690"/>
          <a:stretch>
            <a:fillRect/>
          </a:stretch>
        </p:blipFill>
        <p:spPr bwMode="auto">
          <a:xfrm>
            <a:off x="1244600" y="3392488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19">
            <a:extLst>
              <a:ext uri="{FF2B5EF4-FFF2-40B4-BE49-F238E27FC236}">
                <a16:creationId xmlns:a16="http://schemas.microsoft.com/office/drawing/2014/main" id="{36A6B2C9-9B07-8799-A99B-14E496F85633}"/>
              </a:ext>
            </a:extLst>
          </p:cNvPr>
          <p:cNvGrpSpPr>
            <a:grpSpLocks/>
          </p:cNvGrpSpPr>
          <p:nvPr/>
        </p:nvGrpSpPr>
        <p:grpSpPr bwMode="auto">
          <a:xfrm>
            <a:off x="5416550" y="5160963"/>
            <a:ext cx="3244850" cy="1265237"/>
            <a:chOff x="6393160" y="1732228"/>
            <a:chExt cx="3244255" cy="12652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0C8F33-B53B-E9B3-CD83-42E1F9E1A375}"/>
                </a:ext>
              </a:extLst>
            </p:cNvPr>
            <p:cNvSpPr/>
            <p:nvPr/>
          </p:nvSpPr>
          <p:spPr bwMode="auto">
            <a:xfrm>
              <a:off x="6393160" y="1732228"/>
              <a:ext cx="3218860" cy="1265238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34975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4345" name="Rectangle 55">
              <a:extLst>
                <a:ext uri="{FF2B5EF4-FFF2-40B4-BE49-F238E27FC236}">
                  <a16:creationId xmlns:a16="http://schemas.microsoft.com/office/drawing/2014/main" id="{64B0D9A3-500D-98CC-CB20-282DB04F0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449" y="1786365"/>
              <a:ext cx="32189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1pPr>
              <a:lvl2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2pPr>
              <a:lvl3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3pPr>
              <a:lvl4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4pPr>
              <a:lvl5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GB" altLang="en-US" sz="1800">
                  <a:solidFill>
                    <a:srgbClr val="0000FF"/>
                  </a:solidFill>
                  <a:latin typeface="Tahoma" panose="020B0604030504040204" pitchFamily="34" charset="0"/>
                </a:rPr>
                <a:t>n</a:t>
              </a:r>
              <a:r>
                <a:rPr lang="en-GB" altLang="en-US" sz="1800" baseline="-25000">
                  <a:solidFill>
                    <a:srgbClr val="0000FF"/>
                  </a:solidFill>
                  <a:latin typeface="Tahoma" panose="020B0604030504040204" pitchFamily="34" charset="0"/>
                </a:rPr>
                <a:t>i</a:t>
              </a:r>
              <a:r>
                <a:rPr lang="en-GB" altLang="en-US" sz="1800">
                  <a:latin typeface="Tahoma" panose="020B0604030504040204" pitchFamily="34" charset="0"/>
                </a:rPr>
                <a:t> = points in cluster A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GB" altLang="en-US" sz="1800">
                  <a:solidFill>
                    <a:srgbClr val="FF0000"/>
                  </a:solidFill>
                  <a:latin typeface="Tahoma" panose="020B0604030504040204" pitchFamily="34" charset="0"/>
                </a:rPr>
                <a:t>n</a:t>
              </a:r>
              <a:r>
                <a:rPr lang="en-GB" altLang="en-US" sz="1800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j</a:t>
              </a:r>
              <a:r>
                <a:rPr lang="en-GB" altLang="en-US" sz="1800">
                  <a:latin typeface="Tahoma" panose="020B0604030504040204" pitchFamily="34" charset="0"/>
                </a:rPr>
                <a:t> = points in cluster B</a:t>
              </a:r>
            </a:p>
            <a:p>
              <a:pPr eaLnBrk="1" hangingPunct="1">
                <a:spcAft>
                  <a:spcPts val="1200"/>
                </a:spcAft>
              </a:pPr>
              <a:r>
                <a:rPr lang="en-GB" altLang="en-US" sz="1800">
                  <a:latin typeface="Tahoma" panose="020B0604030504040204" pitchFamily="34" charset="0"/>
                </a:rPr>
                <a:t>n</a:t>
              </a:r>
              <a:r>
                <a:rPr lang="en-GB" altLang="en-US" sz="1800" baseline="-25000">
                  <a:latin typeface="Tahoma" panose="020B0604030504040204" pitchFamily="34" charset="0"/>
                </a:rPr>
                <a:t>ij</a:t>
              </a:r>
              <a:r>
                <a:rPr lang="en-GB" altLang="en-US" sz="1800">
                  <a:latin typeface="Tahoma" panose="020B0604030504040204" pitchFamily="34" charset="0"/>
                </a:rPr>
                <a:t> = shared points in A and B</a:t>
              </a:r>
            </a:p>
          </p:txBody>
        </p:sp>
      </p:grpSp>
      <p:pic>
        <p:nvPicPr>
          <p:cNvPr id="14343" name="Picture 2">
            <a:extLst>
              <a:ext uri="{FF2B5EF4-FFF2-40B4-BE49-F238E27FC236}">
                <a16:creationId xmlns:a16="http://schemas.microsoft.com/office/drawing/2014/main" id="{4AFD6490-CD4B-61B9-5834-131CC9D8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221163"/>
            <a:ext cx="29321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7">
            <a:extLst>
              <a:ext uri="{FF2B5EF4-FFF2-40B4-BE49-F238E27FC236}">
                <a16:creationId xmlns:a16="http://schemas.microsoft.com/office/drawing/2014/main" id="{E3491F54-D2BF-F107-1F02-2A65AF99A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900" y="4868863"/>
            <a:ext cx="1482725" cy="15970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63" name="Oval 31">
            <a:extLst>
              <a:ext uri="{FF2B5EF4-FFF2-40B4-BE49-F238E27FC236}">
                <a16:creationId xmlns:a16="http://schemas.microsoft.com/office/drawing/2014/main" id="{89581DAF-EF53-B1C1-61B2-FE6BC371E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438" y="3500438"/>
            <a:ext cx="1482725" cy="127158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64" name="Oval 91">
            <a:extLst>
              <a:ext uri="{FF2B5EF4-FFF2-40B4-BE49-F238E27FC236}">
                <a16:creationId xmlns:a16="http://schemas.microsoft.com/office/drawing/2014/main" id="{99236671-3072-5D31-4A1F-EDB7987F8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8425" y="3463925"/>
            <a:ext cx="1482725" cy="209073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65" name="Oval 92">
            <a:extLst>
              <a:ext uri="{FF2B5EF4-FFF2-40B4-BE49-F238E27FC236}">
                <a16:creationId xmlns:a16="http://schemas.microsoft.com/office/drawing/2014/main" id="{E1243561-6F63-FFE2-D2EA-BCE0C9519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2713" y="5611813"/>
            <a:ext cx="1485900" cy="91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66" name="Rectangle 55">
            <a:extLst>
              <a:ext uri="{FF2B5EF4-FFF2-40B4-BE49-F238E27FC236}">
                <a16:creationId xmlns:a16="http://schemas.microsoft.com/office/drawing/2014/main" id="{541E929F-4497-E0F6-6DA5-169B220E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6225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15367" name="Rectangle 56">
            <a:extLst>
              <a:ext uri="{FF2B5EF4-FFF2-40B4-BE49-F238E27FC236}">
                <a16:creationId xmlns:a16="http://schemas.microsoft.com/office/drawing/2014/main" id="{3488E0E6-8F53-A396-941D-AF1DC28C4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2806700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15368" name="Rectangle 63">
            <a:extLst>
              <a:ext uri="{FF2B5EF4-FFF2-40B4-BE49-F238E27FC236}">
                <a16:creationId xmlns:a16="http://schemas.microsoft.com/office/drawing/2014/main" id="{C44D8928-E98B-C658-55B7-758CA35D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3892550"/>
            <a:ext cx="3317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endParaRPr lang="en-US" altLang="en-US" sz="18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369" name="Line 89">
            <a:extLst>
              <a:ext uri="{FF2B5EF4-FFF2-40B4-BE49-F238E27FC236}">
                <a16:creationId xmlns:a16="http://schemas.microsoft.com/office/drawing/2014/main" id="{17E54727-1E09-DEE4-7037-BB166961A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20875" y="4086225"/>
            <a:ext cx="1971675" cy="350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Oval 93">
            <a:extLst>
              <a:ext uri="{FF2B5EF4-FFF2-40B4-BE49-F238E27FC236}">
                <a16:creationId xmlns:a16="http://schemas.microsoft.com/office/drawing/2014/main" id="{F6DAB90C-4FC5-443D-12A4-E3BB90BBA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8163" y="5162550"/>
            <a:ext cx="142875" cy="1492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1" name="Oval 94">
            <a:extLst>
              <a:ext uri="{FF2B5EF4-FFF2-40B4-BE49-F238E27FC236}">
                <a16:creationId xmlns:a16="http://schemas.microsoft.com/office/drawing/2014/main" id="{22F0A3D2-1EBC-9468-627B-F65CABE0A3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33938" y="5172075"/>
            <a:ext cx="142875" cy="15081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2" name="Oval 98">
            <a:extLst>
              <a:ext uri="{FF2B5EF4-FFF2-40B4-BE49-F238E27FC236}">
                <a16:creationId xmlns:a16="http://schemas.microsoft.com/office/drawing/2014/main" id="{1440E2E9-8D21-8351-59A6-B4889D046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7350" y="3895725"/>
            <a:ext cx="142875" cy="152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3" name="Oval 99">
            <a:extLst>
              <a:ext uri="{FF2B5EF4-FFF2-40B4-BE49-F238E27FC236}">
                <a16:creationId xmlns:a16="http://schemas.microsoft.com/office/drawing/2014/main" id="{553E8A14-37E9-5607-4D62-B6E579FD5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3563" y="4352925"/>
            <a:ext cx="138112" cy="1539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4" name="Oval 100">
            <a:extLst>
              <a:ext uri="{FF2B5EF4-FFF2-40B4-BE49-F238E27FC236}">
                <a16:creationId xmlns:a16="http://schemas.microsoft.com/office/drawing/2014/main" id="{5D47C4FB-1364-10FA-CA8E-A11E8B32F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5963" y="3702050"/>
            <a:ext cx="139700" cy="15081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5" name="Oval 101">
            <a:extLst>
              <a:ext uri="{FF2B5EF4-FFF2-40B4-BE49-F238E27FC236}">
                <a16:creationId xmlns:a16="http://schemas.microsoft.com/office/drawing/2014/main" id="{B5AA4EB5-763F-73B6-FE26-56F435043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3989388"/>
            <a:ext cx="138112" cy="152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6" name="Oval 102">
            <a:extLst>
              <a:ext uri="{FF2B5EF4-FFF2-40B4-BE49-F238E27FC236}">
                <a16:creationId xmlns:a16="http://schemas.microsoft.com/office/drawing/2014/main" id="{5E8DAD28-9819-6B54-7507-7A230FAAB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2213" y="4352925"/>
            <a:ext cx="142875" cy="15081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7" name="Oval 95">
            <a:extLst>
              <a:ext uri="{FF2B5EF4-FFF2-40B4-BE49-F238E27FC236}">
                <a16:creationId xmlns:a16="http://schemas.microsoft.com/office/drawing/2014/main" id="{F50BA1D6-9BD3-D7C9-925E-20E84B3BA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1063" y="6227763"/>
            <a:ext cx="142875" cy="15081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8" name="Oval 96">
            <a:extLst>
              <a:ext uri="{FF2B5EF4-FFF2-40B4-BE49-F238E27FC236}">
                <a16:creationId xmlns:a16="http://schemas.microsoft.com/office/drawing/2014/main" id="{FF5D5198-8727-F03B-51F5-22DAA7F1BD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613" y="5970588"/>
            <a:ext cx="142875" cy="1492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79" name="Oval 97">
            <a:extLst>
              <a:ext uri="{FF2B5EF4-FFF2-40B4-BE49-F238E27FC236}">
                <a16:creationId xmlns:a16="http://schemas.microsoft.com/office/drawing/2014/main" id="{75A4244E-7BA6-7166-E12B-F5E36AA9A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7450" y="5891213"/>
            <a:ext cx="142875" cy="15081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0" name="Oval 28">
            <a:extLst>
              <a:ext uri="{FF2B5EF4-FFF2-40B4-BE49-F238E27FC236}">
                <a16:creationId xmlns:a16="http://schemas.microsoft.com/office/drawing/2014/main" id="{4F5D979B-049B-476B-40C6-203E70A70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4238" y="5091113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1" name="Oval 30">
            <a:extLst>
              <a:ext uri="{FF2B5EF4-FFF2-40B4-BE49-F238E27FC236}">
                <a16:creationId xmlns:a16="http://schemas.microsoft.com/office/drawing/2014/main" id="{16A1672B-78DC-B898-1874-79FC252C34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7138" y="6154738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2" name="Oval 32">
            <a:extLst>
              <a:ext uri="{FF2B5EF4-FFF2-40B4-BE49-F238E27FC236}">
                <a16:creationId xmlns:a16="http://schemas.microsoft.com/office/drawing/2014/main" id="{B211846C-5095-63E1-8446-489E2A85C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188" y="3836988"/>
            <a:ext cx="139700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3" name="Oval 33">
            <a:extLst>
              <a:ext uri="{FF2B5EF4-FFF2-40B4-BE49-F238E27FC236}">
                <a16:creationId xmlns:a16="http://schemas.microsoft.com/office/drawing/2014/main" id="{8C390BA0-EF93-626C-5DAB-031E950B95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575" y="4300538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4" name="Oval 34">
            <a:extLst>
              <a:ext uri="{FF2B5EF4-FFF2-40B4-BE49-F238E27FC236}">
                <a16:creationId xmlns:a16="http://schemas.microsoft.com/office/drawing/2014/main" id="{1F9AE1CC-794A-0490-53CB-93B749E8A8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9975" y="3646488"/>
            <a:ext cx="142875" cy="1539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5" name="Oval 35">
            <a:extLst>
              <a:ext uri="{FF2B5EF4-FFF2-40B4-BE49-F238E27FC236}">
                <a16:creationId xmlns:a16="http://schemas.microsoft.com/office/drawing/2014/main" id="{B38C2E3C-2CD2-CEB6-DF9A-6D0934244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1925" y="3937000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6" name="Oval 36">
            <a:extLst>
              <a:ext uri="{FF2B5EF4-FFF2-40B4-BE49-F238E27FC236}">
                <a16:creationId xmlns:a16="http://schemas.microsoft.com/office/drawing/2014/main" id="{7E890CC5-C2B1-71BC-AF4E-4B8E668DF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46225" y="4297363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7" name="Oval 37">
            <a:extLst>
              <a:ext uri="{FF2B5EF4-FFF2-40B4-BE49-F238E27FC236}">
                <a16:creationId xmlns:a16="http://schemas.microsoft.com/office/drawing/2014/main" id="{BC63695E-54A3-707C-C21C-AFBB1A74F8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275" y="5897563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8" name="Oval 38">
            <a:extLst>
              <a:ext uri="{FF2B5EF4-FFF2-40B4-BE49-F238E27FC236}">
                <a16:creationId xmlns:a16="http://schemas.microsoft.com/office/drawing/2014/main" id="{DFA84795-74AC-1922-89BE-9972130E6E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5113" y="581977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89" name="Oval 29">
            <a:extLst>
              <a:ext uri="{FF2B5EF4-FFF2-40B4-BE49-F238E27FC236}">
                <a16:creationId xmlns:a16="http://schemas.microsoft.com/office/drawing/2014/main" id="{20533999-1B21-A174-EECF-EF15FBAA16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0013" y="5100638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5390" name="Title 1">
            <a:extLst>
              <a:ext uri="{FF2B5EF4-FFF2-40B4-BE49-F238E27FC236}">
                <a16:creationId xmlns:a16="http://schemas.microsoft.com/office/drawing/2014/main" id="{003C5AA3-3E5B-7410-F34B-BD2FECDE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37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Information theoretic measures</a:t>
            </a:r>
          </a:p>
        </p:txBody>
      </p:sp>
      <p:sp>
        <p:nvSpPr>
          <p:cNvPr id="15391" name="Line 89">
            <a:extLst>
              <a:ext uri="{FF2B5EF4-FFF2-40B4-BE49-F238E27FC236}">
                <a16:creationId xmlns:a16="http://schemas.microsoft.com/office/drawing/2014/main" id="{E285C57D-DEBB-E97C-2131-88E190D603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1825" y="4256088"/>
            <a:ext cx="2132013" cy="156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89">
            <a:extLst>
              <a:ext uri="{FF2B5EF4-FFF2-40B4-BE49-F238E27FC236}">
                <a16:creationId xmlns:a16="http://schemas.microsoft.com/office/drawing/2014/main" id="{027C6368-8643-C430-8690-8EEE3FA0A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0875" y="4575175"/>
            <a:ext cx="1985963" cy="869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89">
            <a:extLst>
              <a:ext uri="{FF2B5EF4-FFF2-40B4-BE49-F238E27FC236}">
                <a16:creationId xmlns:a16="http://schemas.microsoft.com/office/drawing/2014/main" id="{C5944C3B-C014-9DBC-F829-B4B59914E0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35163" y="5700713"/>
            <a:ext cx="2036762" cy="22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Rectangle 63">
            <a:extLst>
              <a:ext uri="{FF2B5EF4-FFF2-40B4-BE49-F238E27FC236}">
                <a16:creationId xmlns:a16="http://schemas.microsoft.com/office/drawing/2014/main" id="{5AC12AC5-DA23-B5F8-19FB-19B5FF4E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775" y="4402138"/>
            <a:ext cx="3317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latin typeface="Tahoma" panose="020B0604030504040204" pitchFamily="34" charset="0"/>
                <a:ea typeface="SimSun" panose="02010600030101010101" pitchFamily="2" charset="-122"/>
              </a:rPr>
              <a:t>0</a:t>
            </a:r>
            <a:endParaRPr lang="en-US" altLang="en-US" sz="18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395" name="Rectangle 63">
            <a:extLst>
              <a:ext uri="{FF2B5EF4-FFF2-40B4-BE49-F238E27FC236}">
                <a16:creationId xmlns:a16="http://schemas.microsoft.com/office/drawing/2014/main" id="{BB031ACC-D2D7-6D13-C2F3-E03EB4F84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38" y="4873625"/>
            <a:ext cx="3317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latin typeface="Tahoma" panose="020B0604030504040204" pitchFamily="34" charset="0"/>
                <a:ea typeface="SimSun" panose="02010600030101010101" pitchFamily="2" charset="-122"/>
              </a:rPr>
              <a:t>2</a:t>
            </a:r>
            <a:endParaRPr lang="en-US" altLang="en-US" sz="18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396" name="Rectangle 63">
            <a:extLst>
              <a:ext uri="{FF2B5EF4-FFF2-40B4-BE49-F238E27FC236}">
                <a16:creationId xmlns:a16="http://schemas.microsoft.com/office/drawing/2014/main" id="{5BDCB135-F48B-6084-B2FC-0298B083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5445125"/>
            <a:ext cx="3317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latin typeface="Tahoma" panose="020B0604030504040204" pitchFamily="34" charset="0"/>
                <a:ea typeface="SimSun" panose="02010600030101010101" pitchFamily="2" charset="-122"/>
              </a:rPr>
              <a:t>3</a:t>
            </a:r>
            <a:endParaRPr lang="en-US" altLang="en-US" sz="18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grpSp>
        <p:nvGrpSpPr>
          <p:cNvPr id="15397" name="Group 3">
            <a:extLst>
              <a:ext uri="{FF2B5EF4-FFF2-40B4-BE49-F238E27FC236}">
                <a16:creationId xmlns:a16="http://schemas.microsoft.com/office/drawing/2014/main" id="{E309AC14-2243-34EE-711A-E2983CAEEC27}"/>
              </a:ext>
            </a:extLst>
          </p:cNvPr>
          <p:cNvGrpSpPr>
            <a:grpSpLocks/>
          </p:cNvGrpSpPr>
          <p:nvPr/>
        </p:nvGrpSpPr>
        <p:grpSpPr bwMode="auto">
          <a:xfrm>
            <a:off x="6389688" y="1227138"/>
            <a:ext cx="3243262" cy="1265237"/>
            <a:chOff x="6393160" y="1732228"/>
            <a:chExt cx="3244255" cy="12652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28EEA8-BF76-AFA2-80A6-B779B6DF92ED}"/>
                </a:ext>
              </a:extLst>
            </p:cNvPr>
            <p:cNvSpPr/>
            <p:nvPr/>
          </p:nvSpPr>
          <p:spPr bwMode="auto">
            <a:xfrm>
              <a:off x="6393160" y="1732228"/>
              <a:ext cx="3218847" cy="1265238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34975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/>
            </a:p>
          </p:txBody>
        </p:sp>
        <p:sp>
          <p:nvSpPr>
            <p:cNvPr id="15416" name="Rectangle 55">
              <a:extLst>
                <a:ext uri="{FF2B5EF4-FFF2-40B4-BE49-F238E27FC236}">
                  <a16:creationId xmlns:a16="http://schemas.microsoft.com/office/drawing/2014/main" id="{56BC808B-9F03-12FD-CE10-C3F08FFA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449" y="1786365"/>
              <a:ext cx="32189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1pPr>
              <a:lvl2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2pPr>
              <a:lvl3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3pPr>
              <a:lvl4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4pPr>
              <a:lvl5pPr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GB" altLang="en-US" sz="1800">
                  <a:solidFill>
                    <a:srgbClr val="0000FF"/>
                  </a:solidFill>
                  <a:latin typeface="Tahoma" panose="020B0604030504040204" pitchFamily="34" charset="0"/>
                </a:rPr>
                <a:t>n</a:t>
              </a:r>
              <a:r>
                <a:rPr lang="en-GB" altLang="en-US" sz="1800" baseline="-25000">
                  <a:solidFill>
                    <a:srgbClr val="0000FF"/>
                  </a:solidFill>
                  <a:latin typeface="Tahoma" panose="020B0604030504040204" pitchFamily="34" charset="0"/>
                </a:rPr>
                <a:t>i</a:t>
              </a:r>
              <a:r>
                <a:rPr lang="en-GB" altLang="en-US" sz="1800">
                  <a:latin typeface="Tahoma" panose="020B0604030504040204" pitchFamily="34" charset="0"/>
                </a:rPr>
                <a:t> = points in cluster A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GB" altLang="en-US" sz="1800">
                  <a:solidFill>
                    <a:srgbClr val="FF0000"/>
                  </a:solidFill>
                  <a:latin typeface="Tahoma" panose="020B0604030504040204" pitchFamily="34" charset="0"/>
                </a:rPr>
                <a:t>n</a:t>
              </a:r>
              <a:r>
                <a:rPr lang="en-GB" altLang="en-US" sz="1800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j</a:t>
              </a:r>
              <a:r>
                <a:rPr lang="en-GB" altLang="en-US" sz="1800">
                  <a:latin typeface="Tahoma" panose="020B0604030504040204" pitchFamily="34" charset="0"/>
                </a:rPr>
                <a:t> = points in cluster B</a:t>
              </a:r>
            </a:p>
            <a:p>
              <a:pPr eaLnBrk="1" hangingPunct="1">
                <a:spcAft>
                  <a:spcPts val="1200"/>
                </a:spcAft>
              </a:pPr>
              <a:r>
                <a:rPr lang="en-GB" altLang="en-US" sz="1800">
                  <a:latin typeface="Tahoma" panose="020B0604030504040204" pitchFamily="34" charset="0"/>
                </a:rPr>
                <a:t>n</a:t>
              </a:r>
              <a:r>
                <a:rPr lang="en-GB" altLang="en-US" sz="1800" baseline="-25000">
                  <a:latin typeface="Tahoma" panose="020B0604030504040204" pitchFamily="34" charset="0"/>
                </a:rPr>
                <a:t>ij</a:t>
              </a:r>
              <a:r>
                <a:rPr lang="en-GB" altLang="en-US" sz="1800">
                  <a:latin typeface="Tahoma" panose="020B0604030504040204" pitchFamily="34" charset="0"/>
                </a:rPr>
                <a:t> = shared points in A and B</a:t>
              </a:r>
            </a:p>
          </p:txBody>
        </p:sp>
      </p:grpSp>
      <p:sp>
        <p:nvSpPr>
          <p:cNvPr id="15398" name="Rectangle 63">
            <a:extLst>
              <a:ext uri="{FF2B5EF4-FFF2-40B4-BE49-F238E27FC236}">
                <a16:creationId xmlns:a16="http://schemas.microsoft.com/office/drawing/2014/main" id="{B3953699-7D8B-D879-DCDE-7B12FF77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3340100"/>
            <a:ext cx="3317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endParaRPr lang="en-US" altLang="en-US" sz="18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399" name="Rectangle 63">
            <a:extLst>
              <a:ext uri="{FF2B5EF4-FFF2-40B4-BE49-F238E27FC236}">
                <a16:creationId xmlns:a16="http://schemas.microsoft.com/office/drawing/2014/main" id="{081461D2-47CB-B3E3-43C7-3469B009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994400"/>
            <a:ext cx="3317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B0F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endParaRPr lang="en-US" altLang="en-US" sz="1800" b="1">
              <a:solidFill>
                <a:srgbClr val="00B0F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400" name="Rectangle 63">
            <a:extLst>
              <a:ext uri="{FF2B5EF4-FFF2-40B4-BE49-F238E27FC236}">
                <a16:creationId xmlns:a16="http://schemas.microsoft.com/office/drawing/2014/main" id="{6C7D8841-870F-CB76-257A-CBA7CE6A8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3524250"/>
            <a:ext cx="331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7</a:t>
            </a:r>
            <a:endParaRPr lang="en-US" altLang="en-US" sz="1800" b="1">
              <a:solidFill>
                <a:srgbClr val="FF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401" name="Rectangle 63">
            <a:extLst>
              <a:ext uri="{FF2B5EF4-FFF2-40B4-BE49-F238E27FC236}">
                <a16:creationId xmlns:a16="http://schemas.microsoft.com/office/drawing/2014/main" id="{BA4BA4D8-E3B2-3439-117F-779BE86F6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6138863"/>
            <a:ext cx="3333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FFC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</a:t>
            </a:r>
            <a:endParaRPr lang="en-US" altLang="en-US" sz="1800" b="1">
              <a:solidFill>
                <a:srgbClr val="FFC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402" name="Rectangle 63">
            <a:extLst>
              <a:ext uri="{FF2B5EF4-FFF2-40B4-BE49-F238E27FC236}">
                <a16:creationId xmlns:a16="http://schemas.microsoft.com/office/drawing/2014/main" id="{87ECEAC6-9673-F4D7-5EEC-7119234F2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3584575"/>
            <a:ext cx="5794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r>
              <a:rPr lang="fi-FI" altLang="en-US" sz="1800" b="1">
                <a:latin typeface="Tahoma" panose="020B0604030504040204" pitchFamily="34" charset="0"/>
                <a:ea typeface="SimSun" panose="02010600030101010101" pitchFamily="2" charset="-122"/>
              </a:rPr>
              <a:t>-</a:t>
            </a:r>
            <a:r>
              <a:rPr lang="fi-FI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7</a:t>
            </a:r>
            <a:endParaRPr lang="en-US" altLang="en-US" sz="1800" b="1">
              <a:solidFill>
                <a:srgbClr val="FF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89DD1-76FD-E716-B382-D99072BB428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9596" y="3613547"/>
            <a:ext cx="2117311" cy="391517"/>
          </a:xfrm>
          <a:prstGeom prst="rect">
            <a:avLst/>
          </a:prstGeom>
          <a:blipFill>
            <a:blip r:embed="rId2"/>
            <a:stretch>
              <a:fillRect l="-3448" r="-4310" b="-1562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404" name="Rectangle 63">
            <a:extLst>
              <a:ext uri="{FF2B5EF4-FFF2-40B4-BE49-F238E27FC236}">
                <a16:creationId xmlns:a16="http://schemas.microsoft.com/office/drawing/2014/main" id="{7420659E-C056-8165-1D30-F65C1926F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4157663"/>
            <a:ext cx="577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r>
              <a:rPr lang="fi-FI" altLang="en-US" sz="1800" b="1">
                <a:latin typeface="Tahoma" panose="020B0604030504040204" pitchFamily="34" charset="0"/>
                <a:ea typeface="SimSun" panose="02010600030101010101" pitchFamily="2" charset="-122"/>
              </a:rPr>
              <a:t>-</a:t>
            </a:r>
            <a:r>
              <a:rPr lang="fi-FI" altLang="en-US" sz="1800" b="1">
                <a:solidFill>
                  <a:srgbClr val="FFC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</a:t>
            </a:r>
            <a:endParaRPr lang="en-US" altLang="en-US" sz="1800" b="1">
              <a:solidFill>
                <a:srgbClr val="FFC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405" name="Rectangle 63">
            <a:extLst>
              <a:ext uri="{FF2B5EF4-FFF2-40B4-BE49-F238E27FC236}">
                <a16:creationId xmlns:a16="http://schemas.microsoft.com/office/drawing/2014/main" id="{C8A7D6FB-DD02-BC84-3087-EFFB4459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4684713"/>
            <a:ext cx="577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B0F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r>
              <a:rPr lang="fi-FI" altLang="en-US" sz="1800" b="1">
                <a:latin typeface="Tahoma" panose="020B0604030504040204" pitchFamily="34" charset="0"/>
                <a:ea typeface="SimSun" panose="02010600030101010101" pitchFamily="2" charset="-122"/>
              </a:rPr>
              <a:t>-</a:t>
            </a:r>
            <a:r>
              <a:rPr lang="fi-FI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7</a:t>
            </a:r>
            <a:endParaRPr lang="en-US" altLang="en-US" sz="1800" b="1">
              <a:solidFill>
                <a:srgbClr val="FF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406" name="Rectangle 63">
            <a:extLst>
              <a:ext uri="{FF2B5EF4-FFF2-40B4-BE49-F238E27FC236}">
                <a16:creationId xmlns:a16="http://schemas.microsoft.com/office/drawing/2014/main" id="{DC72CDAA-05AF-9354-1D3E-30A05F72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5219700"/>
            <a:ext cx="577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B0F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r>
              <a:rPr lang="fi-FI" altLang="en-US" sz="1800" b="1">
                <a:latin typeface="Tahoma" panose="020B0604030504040204" pitchFamily="34" charset="0"/>
                <a:ea typeface="SimSun" panose="02010600030101010101" pitchFamily="2" charset="-122"/>
              </a:rPr>
              <a:t>-</a:t>
            </a:r>
            <a:r>
              <a:rPr lang="fi-FI" altLang="en-US" sz="1800" b="1">
                <a:solidFill>
                  <a:srgbClr val="FFC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</a:t>
            </a:r>
            <a:endParaRPr lang="en-US" altLang="en-US" sz="1800" b="1">
              <a:solidFill>
                <a:srgbClr val="FFC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3CE65A-3B79-2F85-3A71-0946A21D63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1272" y="4211506"/>
            <a:ext cx="181139" cy="261610"/>
          </a:xfrm>
          <a:prstGeom prst="rect">
            <a:avLst/>
          </a:prstGeom>
          <a:blipFill>
            <a:blip r:embed="rId3"/>
            <a:stretch>
              <a:fillRect l="-23333" r="-23333" b="-69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9534BE-65AE-5FE0-0D27-578A66E684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4213" y="4680125"/>
            <a:ext cx="2189446" cy="391517"/>
          </a:xfrm>
          <a:prstGeom prst="rect">
            <a:avLst/>
          </a:prstGeom>
          <a:blipFill>
            <a:blip r:embed="rId4"/>
            <a:stretch>
              <a:fillRect l="-3621" r="-4178" b="-1562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86B75F-19A6-FBD9-4B8D-F0D4F2307E4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37276" y="5211170"/>
            <a:ext cx="2117311" cy="391517"/>
          </a:xfrm>
          <a:prstGeom prst="rect">
            <a:avLst/>
          </a:prstGeom>
          <a:blipFill>
            <a:blip r:embed="rId5"/>
            <a:stretch>
              <a:fillRect l="-3458" r="-4611" b="-1562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3" name="Line 89">
            <a:extLst>
              <a:ext uri="{FF2B5EF4-FFF2-40B4-BE49-F238E27FC236}">
                <a16:creationId xmlns:a16="http://schemas.microsoft.com/office/drawing/2014/main" id="{39D077CE-DB47-904C-37F3-ECF81A0F3C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6538" y="1570038"/>
            <a:ext cx="327025" cy="300037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992C43E7-6FF6-8D64-B16A-91797A9E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1887538"/>
            <a:ext cx="1271587" cy="7858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proportion of shared</a:t>
            </a:r>
          </a:p>
          <a:p>
            <a:pPr eaLnBrk="1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(inverse)</a:t>
            </a:r>
          </a:p>
        </p:txBody>
      </p:sp>
      <p:sp>
        <p:nvSpPr>
          <p:cNvPr id="66" name="Rectangle 56">
            <a:extLst>
              <a:ext uri="{FF2B5EF4-FFF2-40B4-BE49-F238E27FC236}">
                <a16:creationId xmlns:a16="http://schemas.microsoft.com/office/drawing/2014/main" id="{CCA06B06-DF98-B075-E519-DA68F2BE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2046288"/>
            <a:ext cx="1358900" cy="5540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proportion </a:t>
            </a:r>
          </a:p>
          <a:p>
            <a:pPr eaLnBrk="1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</a:rPr>
              <a:t>of all points</a:t>
            </a:r>
          </a:p>
        </p:txBody>
      </p:sp>
      <p:sp>
        <p:nvSpPr>
          <p:cNvPr id="67" name="Line 89">
            <a:extLst>
              <a:ext uri="{FF2B5EF4-FFF2-40B4-BE49-F238E27FC236}">
                <a16:creationId xmlns:a16="http://schemas.microsoft.com/office/drawing/2014/main" id="{40A57660-4D8C-2309-7596-FD52D0BBE6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7775" y="1570038"/>
            <a:ext cx="130175" cy="454025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8AB32E-43A7-6CF2-A220-E49DDBC24E9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4985" y="1041824"/>
            <a:ext cx="3435062" cy="68095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58">
            <a:extLst>
              <a:ext uri="{FF2B5EF4-FFF2-40B4-BE49-F238E27FC236}">
                <a16:creationId xmlns:a16="http://schemas.microsoft.com/office/drawing/2014/main" id="{B3E512D5-EE80-08F1-4CB6-133C78306F9E}"/>
              </a:ext>
            </a:extLst>
          </p:cNvPr>
          <p:cNvSpPr txBox="1">
            <a:spLocks/>
          </p:cNvSpPr>
          <p:nvPr/>
        </p:nvSpPr>
        <p:spPr bwMode="auto">
          <a:xfrm>
            <a:off x="631825" y="3333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External index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2800">
                <a:latin typeface="Tahoma" panose="020B0604030504040204" pitchFamily="34" charset="0"/>
                <a:sym typeface="Times New Roman" panose="02020603050405020304" pitchFamily="18" charset="0"/>
              </a:rPr>
              <a:t>Selection of existed methods</a:t>
            </a:r>
            <a:endParaRPr lang="fi-FI" altLang="en-US" sz="2800">
              <a:latin typeface="Tahoma" panose="020B0604030504040204" pitchFamily="34" charset="0"/>
            </a:endParaRPr>
          </a:p>
        </p:txBody>
      </p:sp>
      <p:sp>
        <p:nvSpPr>
          <p:cNvPr id="14339" name="Rectangle 17">
            <a:extLst>
              <a:ext uri="{FF2B5EF4-FFF2-40B4-BE49-F238E27FC236}">
                <a16:creationId xmlns:a16="http://schemas.microsoft.com/office/drawing/2014/main" id="{4E701465-2797-082A-D551-978F9D2AA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387475"/>
            <a:ext cx="8137525" cy="52165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Pair-counting measures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Rand index (RI)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[Rand, 1971]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Adjusted Rand index (ARI)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[Hubert &amp; Arabie, 1985]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Information-theoretic measures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Mutual information (MI)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[Vinh, Epps, Bailey, 2010]</a:t>
            </a:r>
            <a:endParaRPr lang="en-US" altLang="en-US" sz="30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Normalized Mutual information (NMI)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[Kvalseth, 1987]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FF"/>
                </a:solidFill>
                <a:latin typeface="Tahoma" panose="020B0604030504040204" pitchFamily="34" charset="0"/>
              </a:rPr>
              <a:t>Set-matching based measures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FF"/>
                </a:solidFill>
                <a:latin typeface="Tahoma" panose="020B0604030504040204" pitchFamily="34" charset="0"/>
              </a:rPr>
              <a:t> Normalized van Dongen (NVD) </a:t>
            </a:r>
            <a:r>
              <a:rPr lang="en-US" altLang="en-US" sz="1800" dirty="0">
                <a:solidFill>
                  <a:srgbClr val="0000FF"/>
                </a:solidFill>
                <a:latin typeface="Tahoma" panose="020B0604030504040204" pitchFamily="34" charset="0"/>
              </a:rPr>
              <a:t>[Kvalseth, 1987]</a:t>
            </a:r>
            <a:endParaRPr lang="en-US" altLang="en-US" sz="300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FF"/>
                </a:solidFill>
                <a:latin typeface="Tahoma" panose="020B0604030504040204" pitchFamily="34" charset="0"/>
              </a:rPr>
              <a:t> Criterion H  (CH) </a:t>
            </a:r>
            <a:r>
              <a:rPr lang="en-US" altLang="en-US" sz="1800" dirty="0">
                <a:solidFill>
                  <a:srgbClr val="0000FF"/>
                </a:solidFill>
                <a:latin typeface="Tahoma" panose="020B0604030504040204" pitchFamily="34" charset="0"/>
              </a:rPr>
              <a:t>[Meila &amp; Heckerman, 2001]</a:t>
            </a:r>
            <a:endParaRPr lang="en-US" altLang="en-US" sz="2600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FF"/>
                </a:solidFill>
                <a:latin typeface="Tahoma" panose="020B0604030504040204" pitchFamily="34" charset="0"/>
              </a:rPr>
              <a:t> Purity </a:t>
            </a:r>
            <a:r>
              <a:rPr lang="en-US" altLang="en-US" sz="1800" dirty="0">
                <a:solidFill>
                  <a:srgbClr val="0000FF"/>
                </a:solidFill>
                <a:latin typeface="Tahoma" panose="020B0604030504040204" pitchFamily="34" charset="0"/>
              </a:rPr>
              <a:t>[Rendon et al, 2011]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600" dirty="0">
                <a:solidFill>
                  <a:srgbClr val="0000FF"/>
                </a:solidFill>
                <a:latin typeface="Tahoma" panose="020B0604030504040204" pitchFamily="34" charset="0"/>
              </a:rPr>
              <a:t> Centroid index (CI) </a:t>
            </a:r>
            <a:r>
              <a:rPr lang="en-US" altLang="en-US" sz="1800" dirty="0">
                <a:solidFill>
                  <a:srgbClr val="0000FF"/>
                </a:solidFill>
                <a:latin typeface="Tahoma" panose="020B0604030504040204" pitchFamily="34" charset="0"/>
              </a:rPr>
              <a:t>[Fränti, Rezaei &amp; Zhao, 2014]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1326671-924A-E147-4153-3C1EA6D8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>
                <a:latin typeface="Tahoma" panose="020B0604030504040204" pitchFamily="34" charset="0"/>
              </a:rPr>
              <a:t>Set-matching based</a:t>
            </a:r>
          </a:p>
        </p:txBody>
      </p:sp>
      <p:sp>
        <p:nvSpPr>
          <p:cNvPr id="17411" name="TextBox 11">
            <a:extLst>
              <a:ext uri="{FF2B5EF4-FFF2-40B4-BE49-F238E27FC236}">
                <a16:creationId xmlns:a16="http://schemas.microsoft.com/office/drawing/2014/main" id="{BCFE720B-90D8-CE1B-5C5C-8F828261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4073525"/>
            <a:ext cx="5278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Tahoma" panose="020B0604030504040204" pitchFamily="34" charset="0"/>
              </a:rPr>
              <a:t>M. Rezaei and P. Fränti </a:t>
            </a:r>
          </a:p>
          <a:p>
            <a:r>
              <a:rPr lang="en-US" altLang="en-US" sz="1600">
                <a:latin typeface="Tahoma" panose="020B0604030504040204" pitchFamily="34" charset="0"/>
              </a:rPr>
              <a:t>Set-matching measures for external cluster validity</a:t>
            </a:r>
          </a:p>
          <a:p>
            <a:pPr>
              <a:spcAft>
                <a:spcPts val="600"/>
              </a:spcAft>
            </a:pPr>
            <a:r>
              <a:rPr lang="en-US" altLang="en-US" sz="1600" i="1">
                <a:latin typeface="Tahoma" panose="020B0604030504040204" pitchFamily="34" charset="0"/>
              </a:rPr>
              <a:t>IEEE Trans. on Knowledge and Data Engineering</a:t>
            </a:r>
            <a:r>
              <a:rPr lang="en-US" altLang="en-US" sz="1600">
                <a:latin typeface="Tahoma" panose="020B0604030504040204" pitchFamily="34" charset="0"/>
              </a:rPr>
              <a:t>, 2016.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A5B258AD-12E9-C458-EF3E-0811E682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773238"/>
            <a:ext cx="795655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hape 658">
            <a:extLst>
              <a:ext uri="{FF2B5EF4-FFF2-40B4-BE49-F238E27FC236}">
                <a16:creationId xmlns:a16="http://schemas.microsoft.com/office/drawing/2014/main" id="{7FAAEF91-C2F6-F15F-8422-FED79C1773B3}"/>
              </a:ext>
            </a:extLst>
          </p:cNvPr>
          <p:cNvSpPr txBox="1">
            <a:spLocks/>
          </p:cNvSpPr>
          <p:nvPr/>
        </p:nvSpPr>
        <p:spPr bwMode="auto">
          <a:xfrm>
            <a:off x="631825" y="188913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Set-matching based methods</a:t>
            </a:r>
            <a:endParaRPr lang="fi-FI" altLang="en-US" sz="1800">
              <a:latin typeface="Tahoma" panose="020B0604030504040204" pitchFamily="34" charset="0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5B98210D-EAB1-C45D-0F9B-4E7B08D7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869950"/>
            <a:ext cx="8780462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M. Rezaei and P. Fr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ä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nti, "Set-matching measures for external cluster validity", </a:t>
            </a:r>
            <a:b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800" i="1" dirty="0">
                <a:solidFill>
                  <a:schemeClr val="bg1">
                    <a:lumMod val="50000"/>
                  </a:schemeClr>
                </a:solidFill>
              </a:rPr>
              <a:t>IEEE Trans. on Knowledge and Data Engineering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</a:rPr>
              <a:t>, 28 (8), 2173-2186, August 2016.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658">
            <a:extLst>
              <a:ext uri="{FF2B5EF4-FFF2-40B4-BE49-F238E27FC236}">
                <a16:creationId xmlns:a16="http://schemas.microsoft.com/office/drawing/2014/main" id="{AE7DE6C2-ABD4-B0F2-DD76-7A603BD08F7C}"/>
              </a:ext>
            </a:extLst>
          </p:cNvPr>
          <p:cNvSpPr txBox="1">
            <a:spLocks/>
          </p:cNvSpPr>
          <p:nvPr/>
        </p:nvSpPr>
        <p:spPr bwMode="auto">
          <a:xfrm>
            <a:off x="631825" y="188913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Set-matching based methods</a:t>
            </a:r>
            <a:endParaRPr lang="fi-FI" altLang="en-US" sz="1800">
              <a:latin typeface="Tahoma" panose="020B0604030504040204" pitchFamily="34" charset="0"/>
            </a:endParaRP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4F7AABB7-1218-EC25-0500-D42210A2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1066800"/>
            <a:ext cx="70215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How to measure </a:t>
            </a:r>
            <a:r>
              <a:rPr lang="en-GB" altLang="en-US" sz="2400" b="1">
                <a:latin typeface="Tahoma" panose="020B0604030504040204" pitchFamily="34" charset="0"/>
              </a:rPr>
              <a:t>similarity</a:t>
            </a:r>
            <a:r>
              <a:rPr lang="en-GB" altLang="en-US" sz="2400">
                <a:latin typeface="Tahoma" panose="020B0604030504040204" pitchFamily="34" charset="0"/>
              </a:rPr>
              <a:t> of two clusters?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How to </a:t>
            </a:r>
            <a:r>
              <a:rPr lang="en-GB" altLang="en-US" sz="2400" b="1">
                <a:latin typeface="Tahoma" panose="020B0604030504040204" pitchFamily="34" charset="0"/>
              </a:rPr>
              <a:t>match</a:t>
            </a:r>
            <a:r>
              <a:rPr lang="en-GB" altLang="en-US" sz="2400">
                <a:latin typeface="Tahoma" panose="020B0604030504040204" pitchFamily="34" charset="0"/>
              </a:rPr>
              <a:t> clusters?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How to sum the </a:t>
            </a:r>
            <a:r>
              <a:rPr lang="en-GB" altLang="en-US" sz="2400" b="1">
                <a:latin typeface="Tahoma" panose="020B0604030504040204" pitchFamily="34" charset="0"/>
              </a:rPr>
              <a:t>overall similarity</a:t>
            </a:r>
            <a:r>
              <a:rPr lang="en-GB" altLang="en-US" sz="2400"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19460" name="Oval 27">
            <a:extLst>
              <a:ext uri="{FF2B5EF4-FFF2-40B4-BE49-F238E27FC236}">
                <a16:creationId xmlns:a16="http://schemas.microsoft.com/office/drawing/2014/main" id="{F2CC88F9-DD1D-4707-DBF4-3C29B6A83C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5663" y="4833938"/>
            <a:ext cx="1482725" cy="15970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61" name="Oval 31">
            <a:extLst>
              <a:ext uri="{FF2B5EF4-FFF2-40B4-BE49-F238E27FC236}">
                <a16:creationId xmlns:a16="http://schemas.microsoft.com/office/drawing/2014/main" id="{F338A40C-733D-B5FA-EA19-777B537FEC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08200" y="3465513"/>
            <a:ext cx="1482725" cy="127158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62" name="Oval 91">
            <a:extLst>
              <a:ext uri="{FF2B5EF4-FFF2-40B4-BE49-F238E27FC236}">
                <a16:creationId xmlns:a16="http://schemas.microsoft.com/office/drawing/2014/main" id="{58F60278-BAC1-CA07-75DC-328E3D91EA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188" y="3429000"/>
            <a:ext cx="1482725" cy="209073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63" name="Oval 92">
            <a:extLst>
              <a:ext uri="{FF2B5EF4-FFF2-40B4-BE49-F238E27FC236}">
                <a16:creationId xmlns:a16="http://schemas.microsoft.com/office/drawing/2014/main" id="{690C1391-9667-6623-E5DE-B33C419D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8475" y="5576888"/>
            <a:ext cx="1485900" cy="91281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64" name="Rectangle 55">
            <a:extLst>
              <a:ext uri="{FF2B5EF4-FFF2-40B4-BE49-F238E27FC236}">
                <a16:creationId xmlns:a16="http://schemas.microsoft.com/office/drawing/2014/main" id="{FA17CC28-1948-EE0C-CC6F-32D5680F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2781300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19465" name="Rectangle 56">
            <a:extLst>
              <a:ext uri="{FF2B5EF4-FFF2-40B4-BE49-F238E27FC236}">
                <a16:creationId xmlns:a16="http://schemas.microsoft.com/office/drawing/2014/main" id="{2F02B500-A001-B183-DBF6-C3C5947A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2771775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19466" name="Rectangle 63">
            <a:extLst>
              <a:ext uri="{FF2B5EF4-FFF2-40B4-BE49-F238E27FC236}">
                <a16:creationId xmlns:a16="http://schemas.microsoft.com/office/drawing/2014/main" id="{BC69782B-CF37-F708-18B1-B8C8A905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3856038"/>
            <a:ext cx="3317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endParaRPr lang="en-US" altLang="en-US" sz="1800" b="1">
              <a:solidFill>
                <a:srgbClr val="FF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9467" name="Line 89">
            <a:extLst>
              <a:ext uri="{FF2B5EF4-FFF2-40B4-BE49-F238E27FC236}">
                <a16:creationId xmlns:a16="http://schemas.microsoft.com/office/drawing/2014/main" id="{C994BB47-A70A-0ABB-B4B5-D629C18F79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6638" y="4051300"/>
            <a:ext cx="1971675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Oval 93">
            <a:extLst>
              <a:ext uri="{FF2B5EF4-FFF2-40B4-BE49-F238E27FC236}">
                <a16:creationId xmlns:a16="http://schemas.microsoft.com/office/drawing/2014/main" id="{B68DC77D-38FC-D3C7-1E32-25D84430E4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3925" y="5127625"/>
            <a:ext cx="142875" cy="1492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69" name="Oval 94">
            <a:extLst>
              <a:ext uri="{FF2B5EF4-FFF2-40B4-BE49-F238E27FC236}">
                <a16:creationId xmlns:a16="http://schemas.microsoft.com/office/drawing/2014/main" id="{C5ABAFD8-2130-AAB3-FBAF-3A99429A21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89700" y="5137150"/>
            <a:ext cx="142875" cy="150813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0" name="Oval 98">
            <a:extLst>
              <a:ext uri="{FF2B5EF4-FFF2-40B4-BE49-F238E27FC236}">
                <a16:creationId xmlns:a16="http://schemas.microsoft.com/office/drawing/2014/main" id="{656F70AB-DF47-3726-61F8-3B5242CF0E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3113" y="3860800"/>
            <a:ext cx="142875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1" name="Oval 99">
            <a:extLst>
              <a:ext uri="{FF2B5EF4-FFF2-40B4-BE49-F238E27FC236}">
                <a16:creationId xmlns:a16="http://schemas.microsoft.com/office/drawing/2014/main" id="{6585F42E-77F8-C606-DB3E-FEEF4A3C7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9325" y="4318000"/>
            <a:ext cx="138113" cy="1539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2" name="Oval 100">
            <a:extLst>
              <a:ext uri="{FF2B5EF4-FFF2-40B4-BE49-F238E27FC236}">
                <a16:creationId xmlns:a16="http://schemas.microsoft.com/office/drawing/2014/main" id="{6EB9BFED-54DA-E039-A720-646B73D08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1725" y="3667125"/>
            <a:ext cx="139700" cy="1508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3" name="Oval 101">
            <a:extLst>
              <a:ext uri="{FF2B5EF4-FFF2-40B4-BE49-F238E27FC236}">
                <a16:creationId xmlns:a16="http://schemas.microsoft.com/office/drawing/2014/main" id="{9AF0D75F-A25D-F0C9-E66C-F0AD519A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43675" y="3954463"/>
            <a:ext cx="138113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4" name="Oval 102">
            <a:extLst>
              <a:ext uri="{FF2B5EF4-FFF2-40B4-BE49-F238E27FC236}">
                <a16:creationId xmlns:a16="http://schemas.microsoft.com/office/drawing/2014/main" id="{B709A743-F90D-3424-5912-9C1A20E29D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7975" y="4318000"/>
            <a:ext cx="142875" cy="1508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5" name="Oval 95">
            <a:extLst>
              <a:ext uri="{FF2B5EF4-FFF2-40B4-BE49-F238E27FC236}">
                <a16:creationId xmlns:a16="http://schemas.microsoft.com/office/drawing/2014/main" id="{09917AED-1C29-926E-3FB5-78C253C65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46825" y="6192838"/>
            <a:ext cx="142875" cy="1508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6" name="Oval 96">
            <a:extLst>
              <a:ext uri="{FF2B5EF4-FFF2-40B4-BE49-F238E27FC236}">
                <a16:creationId xmlns:a16="http://schemas.microsoft.com/office/drawing/2014/main" id="{BD313B77-6D8F-E3CE-F4DF-28CD77954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375" y="5935663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7" name="Oval 97">
            <a:extLst>
              <a:ext uri="{FF2B5EF4-FFF2-40B4-BE49-F238E27FC236}">
                <a16:creationId xmlns:a16="http://schemas.microsoft.com/office/drawing/2014/main" id="{683E9585-F8FD-4B1E-8D36-244144058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3213" y="5856288"/>
            <a:ext cx="142875" cy="150812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8" name="Oval 28">
            <a:extLst>
              <a:ext uri="{FF2B5EF4-FFF2-40B4-BE49-F238E27FC236}">
                <a16:creationId xmlns:a16="http://schemas.microsoft.com/office/drawing/2014/main" id="{BE803193-865D-5F4D-1A53-7F62E5DF6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5056188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79" name="Oval 30">
            <a:extLst>
              <a:ext uri="{FF2B5EF4-FFF2-40B4-BE49-F238E27FC236}">
                <a16:creationId xmlns:a16="http://schemas.microsoft.com/office/drawing/2014/main" id="{C1AA2F95-5787-E06D-3081-7F21C5BCA2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2900" y="6119813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0" name="Oval 32">
            <a:extLst>
              <a:ext uri="{FF2B5EF4-FFF2-40B4-BE49-F238E27FC236}">
                <a16:creationId xmlns:a16="http://schemas.microsoft.com/office/drawing/2014/main" id="{AA45C7EB-C754-1924-7E58-B579CFC40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3950" y="3802063"/>
            <a:ext cx="139700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1" name="Oval 33">
            <a:extLst>
              <a:ext uri="{FF2B5EF4-FFF2-40B4-BE49-F238E27FC236}">
                <a16:creationId xmlns:a16="http://schemas.microsoft.com/office/drawing/2014/main" id="{749C69E7-6590-ED9B-6A4D-5CB2EE346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3338" y="4265613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2" name="Oval 34">
            <a:extLst>
              <a:ext uri="{FF2B5EF4-FFF2-40B4-BE49-F238E27FC236}">
                <a16:creationId xmlns:a16="http://schemas.microsoft.com/office/drawing/2014/main" id="{0B696089-F6AA-E86A-A1E3-B03E503D5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5738" y="3611563"/>
            <a:ext cx="142875" cy="1539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3" name="Oval 35">
            <a:extLst>
              <a:ext uri="{FF2B5EF4-FFF2-40B4-BE49-F238E27FC236}">
                <a16:creationId xmlns:a16="http://schemas.microsoft.com/office/drawing/2014/main" id="{E562543D-0BCF-D7BC-E4B0-F108C6457F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7688" y="390207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4" name="Oval 36">
            <a:extLst>
              <a:ext uri="{FF2B5EF4-FFF2-40B4-BE49-F238E27FC236}">
                <a16:creationId xmlns:a16="http://schemas.microsoft.com/office/drawing/2014/main" id="{8869E966-4288-D409-5471-9A91929FC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1988" y="4262438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5" name="Oval 37">
            <a:extLst>
              <a:ext uri="{FF2B5EF4-FFF2-40B4-BE49-F238E27FC236}">
                <a16:creationId xmlns:a16="http://schemas.microsoft.com/office/drawing/2014/main" id="{9FFB2F67-8477-0FEE-AB5E-E43A822019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9038" y="5862638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6" name="Oval 38">
            <a:extLst>
              <a:ext uri="{FF2B5EF4-FFF2-40B4-BE49-F238E27FC236}">
                <a16:creationId xmlns:a16="http://schemas.microsoft.com/office/drawing/2014/main" id="{DA2943F3-FC0D-5657-BCCE-6723734FEB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90875" y="5784850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7" name="Oval 29">
            <a:extLst>
              <a:ext uri="{FF2B5EF4-FFF2-40B4-BE49-F238E27FC236}">
                <a16:creationId xmlns:a16="http://schemas.microsoft.com/office/drawing/2014/main" id="{8186E323-92D1-671D-478F-47E27F047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25775" y="5065713"/>
            <a:ext cx="142875" cy="150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9488" name="Line 89">
            <a:extLst>
              <a:ext uri="{FF2B5EF4-FFF2-40B4-BE49-F238E27FC236}">
                <a16:creationId xmlns:a16="http://schemas.microsoft.com/office/drawing/2014/main" id="{37E746BF-DD51-1804-DFE2-0F47DE56BC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7588" y="4221163"/>
            <a:ext cx="2132012" cy="1563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89">
            <a:extLst>
              <a:ext uri="{FF2B5EF4-FFF2-40B4-BE49-F238E27FC236}">
                <a16:creationId xmlns:a16="http://schemas.microsoft.com/office/drawing/2014/main" id="{E8900414-74F1-6E54-1A31-6EB00B696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6638" y="4540250"/>
            <a:ext cx="1985962" cy="869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89">
            <a:extLst>
              <a:ext uri="{FF2B5EF4-FFF2-40B4-BE49-F238E27FC236}">
                <a16:creationId xmlns:a16="http://schemas.microsoft.com/office/drawing/2014/main" id="{71B6C7EA-2F46-97DF-FEA1-DC347E49F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3463" y="5638800"/>
            <a:ext cx="2054225" cy="249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3FE8ACD-49CB-CE6F-73BE-E5AC2196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4365625"/>
            <a:ext cx="333375" cy="385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0</a:t>
            </a:r>
            <a:endParaRPr lang="en-US" altLang="en-US" sz="1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CAA5DB25-FB5F-4A9F-AD57-7F355D99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4837113"/>
            <a:ext cx="331788" cy="387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zh-C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2</a:t>
            </a:r>
            <a:endParaRPr lang="en-US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9493" name="Rectangle 63">
            <a:extLst>
              <a:ext uri="{FF2B5EF4-FFF2-40B4-BE49-F238E27FC236}">
                <a16:creationId xmlns:a16="http://schemas.microsoft.com/office/drawing/2014/main" id="{8E1E70C2-CD7C-982B-7939-37E813849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5408613"/>
            <a:ext cx="3317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</a:t>
            </a:r>
            <a:endParaRPr lang="en-US" altLang="en-US" sz="18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658">
            <a:extLst>
              <a:ext uri="{FF2B5EF4-FFF2-40B4-BE49-F238E27FC236}">
                <a16:creationId xmlns:a16="http://schemas.microsoft.com/office/drawing/2014/main" id="{5F2CA21F-83B0-C536-D70E-F395AD6656DD}"/>
              </a:ext>
            </a:extLst>
          </p:cNvPr>
          <p:cNvSpPr txBox="1">
            <a:spLocks/>
          </p:cNvSpPr>
          <p:nvPr/>
        </p:nvSpPr>
        <p:spPr bwMode="auto">
          <a:xfrm>
            <a:off x="631825" y="39052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Set-matching based methods</a:t>
            </a:r>
            <a:endParaRPr lang="fi-FI" altLang="en-US" sz="1800">
              <a:latin typeface="Tahoma" panose="020B0604030504040204" pitchFamily="34" charset="0"/>
            </a:endParaRP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E7664C12-28A5-9B6B-0716-F5ECE9C3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1835150"/>
            <a:ext cx="70215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F-measure (FM)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Criterion H (CH)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Normalized van Dongen (NVD)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Purity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Centroid index (CI)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Centroid similarity index (CSI)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Centroid ratio (CR)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Pairwise similarity index (PSI)</a:t>
            </a:r>
          </a:p>
          <a:p>
            <a:pPr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Tahoma" panose="020B0604030504040204" pitchFamily="34" charset="0"/>
              </a:rPr>
              <a:t>Clustering accuracy (ACC)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7D0E105-8931-5236-6334-A1B0B07F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8913"/>
            <a:ext cx="8226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492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49263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49263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49263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Similarity of two clusters</a:t>
            </a:r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C107E09E-DD8C-0630-6C2F-C35BBDDBC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0" y="2600325"/>
          <a:ext cx="20431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89000" imgH="469900" progId="Equation.3">
                  <p:embed/>
                </p:oleObj>
              </mc:Choice>
              <mc:Fallback>
                <p:oleObj r:id="rId3" imgW="8890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600325"/>
                        <a:ext cx="2043113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215AD94B-EC3B-F39A-2098-56B768888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550" y="3933825"/>
          <a:ext cx="24288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66800" imgH="469900" progId="Equation.3">
                  <p:embed/>
                </p:oleObj>
              </mc:Choice>
              <mc:Fallback>
                <p:oleObj r:id="rId5" imgW="10668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3933825"/>
                        <a:ext cx="24288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>
            <a:extLst>
              <a:ext uri="{FF2B5EF4-FFF2-40B4-BE49-F238E27FC236}">
                <a16:creationId xmlns:a16="http://schemas.microsoft.com/office/drawing/2014/main" id="{7A519904-6CF1-59E1-EECF-D8CA797E8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5675" y="5337175"/>
          <a:ext cx="31591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84300" imgH="457200" progId="Equation.3">
                  <p:embed/>
                </p:oleObj>
              </mc:Choice>
              <mc:Fallback>
                <p:oleObj r:id="rId7" imgW="1384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337175"/>
                        <a:ext cx="31591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3">
            <a:extLst>
              <a:ext uri="{FF2B5EF4-FFF2-40B4-BE49-F238E27FC236}">
                <a16:creationId xmlns:a16="http://schemas.microsoft.com/office/drawing/2014/main" id="{68BB1625-043D-2D5B-B070-92DB3204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2773363"/>
            <a:ext cx="2132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Jaccard:</a:t>
            </a:r>
          </a:p>
        </p:txBody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CCD1B45D-ED28-DDA1-BF9D-708F1434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4165600"/>
            <a:ext cx="3348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Sorensen-Dice:</a:t>
            </a:r>
          </a:p>
        </p:txBody>
      </p:sp>
      <p:sp>
        <p:nvSpPr>
          <p:cNvPr id="21512" name="Rectangle 3">
            <a:extLst>
              <a:ext uri="{FF2B5EF4-FFF2-40B4-BE49-F238E27FC236}">
                <a16:creationId xmlns:a16="http://schemas.microsoft.com/office/drawing/2014/main" id="{14204652-4FFA-C583-9688-0A93DE65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5561013"/>
            <a:ext cx="3348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Braun-Banquet:</a:t>
            </a:r>
          </a:p>
        </p:txBody>
      </p:sp>
      <p:sp>
        <p:nvSpPr>
          <p:cNvPr id="21513" name="Rectangle 3">
            <a:extLst>
              <a:ext uri="{FF2B5EF4-FFF2-40B4-BE49-F238E27FC236}">
                <a16:creationId xmlns:a16="http://schemas.microsoft.com/office/drawing/2014/main" id="{4A71A731-5844-68BA-B9AB-D96EA2BBD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1449388"/>
            <a:ext cx="2924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Shared points:</a:t>
            </a:r>
          </a:p>
        </p:txBody>
      </p:sp>
      <p:pic>
        <p:nvPicPr>
          <p:cNvPr id="21514" name="Picture 1">
            <a:extLst>
              <a:ext uri="{FF2B5EF4-FFF2-40B4-BE49-F238E27FC236}">
                <a16:creationId xmlns:a16="http://schemas.microsoft.com/office/drawing/2014/main" id="{59E7B623-3771-481A-3698-D22215F3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4" t="3885" b="58630"/>
          <a:stretch>
            <a:fillRect/>
          </a:stretch>
        </p:blipFill>
        <p:spPr bwMode="auto">
          <a:xfrm>
            <a:off x="5457825" y="1527175"/>
            <a:ext cx="14652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171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7">
            <a:extLst>
              <a:ext uri="{FF2B5EF4-FFF2-40B4-BE49-F238E27FC236}">
                <a16:creationId xmlns:a16="http://schemas.microsoft.com/office/drawing/2014/main" id="{DD5F5475-B11C-D9CD-E577-2A3C776BCE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213" y="4041775"/>
            <a:ext cx="1482725" cy="15970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55" name="Oval 31">
            <a:extLst>
              <a:ext uri="{FF2B5EF4-FFF2-40B4-BE49-F238E27FC236}">
                <a16:creationId xmlns:a16="http://schemas.microsoft.com/office/drawing/2014/main" id="{2A1CA6B0-B691-0AF3-8B22-D3C1F5885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0" y="2673350"/>
            <a:ext cx="1482725" cy="127158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56" name="Oval 91">
            <a:extLst>
              <a:ext uri="{FF2B5EF4-FFF2-40B4-BE49-F238E27FC236}">
                <a16:creationId xmlns:a16="http://schemas.microsoft.com/office/drawing/2014/main" id="{D4DDD3F1-B749-5B24-B63A-18B305F9B0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6738" y="2636838"/>
            <a:ext cx="1482725" cy="209073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57" name="Oval 92">
            <a:extLst>
              <a:ext uri="{FF2B5EF4-FFF2-40B4-BE49-F238E27FC236}">
                <a16:creationId xmlns:a16="http://schemas.microsoft.com/office/drawing/2014/main" id="{0F5B1542-32AE-76AD-0E90-B6B39631B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4784725"/>
            <a:ext cx="1485900" cy="912813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58" name="Rectangle 55">
            <a:extLst>
              <a:ext uri="{FF2B5EF4-FFF2-40B4-BE49-F238E27FC236}">
                <a16:creationId xmlns:a16="http://schemas.microsoft.com/office/drawing/2014/main" id="{EF3FC139-9455-0B57-3CD9-0172F3EE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989138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23559" name="Rectangle 56">
            <a:extLst>
              <a:ext uri="{FF2B5EF4-FFF2-40B4-BE49-F238E27FC236}">
                <a16:creationId xmlns:a16="http://schemas.microsoft.com/office/drawing/2014/main" id="{ECD91F9D-4789-C64B-8C38-8BD079FA4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979613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23560" name="Rectangle 63">
            <a:extLst>
              <a:ext uri="{FF2B5EF4-FFF2-40B4-BE49-F238E27FC236}">
                <a16:creationId xmlns:a16="http://schemas.microsoft.com/office/drawing/2014/main" id="{001BBBE3-BC21-9D65-6A99-0CE4FA24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2349500"/>
            <a:ext cx="22907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J  	= 5/7 	= 71%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SD	= 10/12 	= 83%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BB	= 5/7	= 71%</a:t>
            </a:r>
          </a:p>
        </p:txBody>
      </p:sp>
      <p:sp>
        <p:nvSpPr>
          <p:cNvPr id="23561" name="Line 89">
            <a:extLst>
              <a:ext uri="{FF2B5EF4-FFF2-40B4-BE49-F238E27FC236}">
                <a16:creationId xmlns:a16="http://schemas.microsoft.com/office/drawing/2014/main" id="{227E999B-4AC1-82D8-41AA-82D85EB131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9188" y="3259138"/>
            <a:ext cx="1971675" cy="350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Oval 93">
            <a:extLst>
              <a:ext uri="{FF2B5EF4-FFF2-40B4-BE49-F238E27FC236}">
                <a16:creationId xmlns:a16="http://schemas.microsoft.com/office/drawing/2014/main" id="{A4FCDE36-135E-64D5-63AD-27C65E9C1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6475" y="4335463"/>
            <a:ext cx="142875" cy="1492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3" name="Oval 94">
            <a:extLst>
              <a:ext uri="{FF2B5EF4-FFF2-40B4-BE49-F238E27FC236}">
                <a16:creationId xmlns:a16="http://schemas.microsoft.com/office/drawing/2014/main" id="{B395F8FA-4631-C36E-9F8E-4430D8AE3F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2250" y="4344988"/>
            <a:ext cx="142875" cy="1508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4" name="Oval 98">
            <a:extLst>
              <a:ext uri="{FF2B5EF4-FFF2-40B4-BE49-F238E27FC236}">
                <a16:creationId xmlns:a16="http://schemas.microsoft.com/office/drawing/2014/main" id="{25BC6EC3-D748-189D-F87D-DE371CA14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5663" y="3068638"/>
            <a:ext cx="142875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5" name="Oval 99">
            <a:extLst>
              <a:ext uri="{FF2B5EF4-FFF2-40B4-BE49-F238E27FC236}">
                <a16:creationId xmlns:a16="http://schemas.microsoft.com/office/drawing/2014/main" id="{BE289115-72D7-F126-C462-9E9F66CED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525838"/>
            <a:ext cx="138113" cy="1539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6" name="Oval 100">
            <a:extLst>
              <a:ext uri="{FF2B5EF4-FFF2-40B4-BE49-F238E27FC236}">
                <a16:creationId xmlns:a16="http://schemas.microsoft.com/office/drawing/2014/main" id="{C5D3F322-1419-05B9-E537-7CE3AAA05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4275" y="2874963"/>
            <a:ext cx="1397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7" name="Oval 101">
            <a:extLst>
              <a:ext uri="{FF2B5EF4-FFF2-40B4-BE49-F238E27FC236}">
                <a16:creationId xmlns:a16="http://schemas.microsoft.com/office/drawing/2014/main" id="{85D41B58-55B3-7572-F3CE-004065BBF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6225" y="3162300"/>
            <a:ext cx="138113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8" name="Oval 102">
            <a:extLst>
              <a:ext uri="{FF2B5EF4-FFF2-40B4-BE49-F238E27FC236}">
                <a16:creationId xmlns:a16="http://schemas.microsoft.com/office/drawing/2014/main" id="{26BA9A19-8B82-355E-2D4F-8C64E8855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70525" y="3525838"/>
            <a:ext cx="142875" cy="1508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69" name="Oval 95">
            <a:extLst>
              <a:ext uri="{FF2B5EF4-FFF2-40B4-BE49-F238E27FC236}">
                <a16:creationId xmlns:a16="http://schemas.microsoft.com/office/drawing/2014/main" id="{D42A9DBF-5508-AFF6-5287-D56A5D3A86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9375" y="5400675"/>
            <a:ext cx="142875" cy="150813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0" name="Oval 96">
            <a:extLst>
              <a:ext uri="{FF2B5EF4-FFF2-40B4-BE49-F238E27FC236}">
                <a16:creationId xmlns:a16="http://schemas.microsoft.com/office/drawing/2014/main" id="{2E185E07-0CD9-76C7-E885-955726D0E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3925" y="5143500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1" name="Oval 97">
            <a:extLst>
              <a:ext uri="{FF2B5EF4-FFF2-40B4-BE49-F238E27FC236}">
                <a16:creationId xmlns:a16="http://schemas.microsoft.com/office/drawing/2014/main" id="{96C74ED1-B5E1-E098-EE83-0242C8E94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763" y="5064125"/>
            <a:ext cx="142875" cy="150813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2" name="Oval 28">
            <a:extLst>
              <a:ext uri="{FF2B5EF4-FFF2-40B4-BE49-F238E27FC236}">
                <a16:creationId xmlns:a16="http://schemas.microsoft.com/office/drawing/2014/main" id="{1B57F66A-D9C6-4053-034A-BE19404897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2550" y="426402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3" name="Oval 30">
            <a:extLst>
              <a:ext uri="{FF2B5EF4-FFF2-40B4-BE49-F238E27FC236}">
                <a16:creationId xmlns:a16="http://schemas.microsoft.com/office/drawing/2014/main" id="{C5764BA3-5237-7A5F-7488-500B01ACDF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5450" y="53276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4" name="Oval 32">
            <a:extLst>
              <a:ext uri="{FF2B5EF4-FFF2-40B4-BE49-F238E27FC236}">
                <a16:creationId xmlns:a16="http://schemas.microsoft.com/office/drawing/2014/main" id="{8E3B08F5-73F9-360B-BA5E-69FE4EC82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3009900"/>
            <a:ext cx="139700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5" name="Oval 33">
            <a:extLst>
              <a:ext uri="{FF2B5EF4-FFF2-40B4-BE49-F238E27FC236}">
                <a16:creationId xmlns:a16="http://schemas.microsoft.com/office/drawing/2014/main" id="{2BC5E2DF-899D-D869-FCF8-BACC060252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888" y="34734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6" name="Oval 34">
            <a:extLst>
              <a:ext uri="{FF2B5EF4-FFF2-40B4-BE49-F238E27FC236}">
                <a16:creationId xmlns:a16="http://schemas.microsoft.com/office/drawing/2014/main" id="{03ED7E03-473C-B8A3-B6FC-E6A998428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8288" y="2819400"/>
            <a:ext cx="142875" cy="153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7" name="Oval 35">
            <a:extLst>
              <a:ext uri="{FF2B5EF4-FFF2-40B4-BE49-F238E27FC236}">
                <a16:creationId xmlns:a16="http://schemas.microsoft.com/office/drawing/2014/main" id="{FE50F8D4-F60A-B8F6-C117-FAB63DB6B6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0238" y="3109913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8" name="Oval 36">
            <a:extLst>
              <a:ext uri="{FF2B5EF4-FFF2-40B4-BE49-F238E27FC236}">
                <a16:creationId xmlns:a16="http://schemas.microsoft.com/office/drawing/2014/main" id="{ABEE53F2-658D-D71B-0C8F-F62EBD342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4538" y="347027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79" name="Oval 37">
            <a:extLst>
              <a:ext uri="{FF2B5EF4-FFF2-40B4-BE49-F238E27FC236}">
                <a16:creationId xmlns:a16="http://schemas.microsoft.com/office/drawing/2014/main" id="{A7B968A2-9C4F-94A9-3200-33C6102CA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1588" y="5070475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80" name="Oval 38">
            <a:extLst>
              <a:ext uri="{FF2B5EF4-FFF2-40B4-BE49-F238E27FC236}">
                <a16:creationId xmlns:a16="http://schemas.microsoft.com/office/drawing/2014/main" id="{DCC6C24C-1FE7-7C17-5D9B-6694CDB79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3425" y="4992688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81" name="Oval 29">
            <a:extLst>
              <a:ext uri="{FF2B5EF4-FFF2-40B4-BE49-F238E27FC236}">
                <a16:creationId xmlns:a16="http://schemas.microsoft.com/office/drawing/2014/main" id="{EBDD0CC2-E548-E229-3C80-9396D6E864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8325" y="42735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3582" name="Title 1">
            <a:extLst>
              <a:ext uri="{FF2B5EF4-FFF2-40B4-BE49-F238E27FC236}">
                <a16:creationId xmlns:a16="http://schemas.microsoft.com/office/drawing/2014/main" id="{91FE3E5C-9488-95CF-F83B-7055C019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37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All pairwise similarities</a:t>
            </a:r>
          </a:p>
        </p:txBody>
      </p:sp>
      <p:sp>
        <p:nvSpPr>
          <p:cNvPr id="23583" name="Line 89">
            <a:extLst>
              <a:ext uri="{FF2B5EF4-FFF2-40B4-BE49-F238E27FC236}">
                <a16:creationId xmlns:a16="http://schemas.microsoft.com/office/drawing/2014/main" id="{1EFA25EA-C5AF-7E27-D5CE-75C594BD23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0138" y="3429000"/>
            <a:ext cx="2132012" cy="1563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89">
            <a:extLst>
              <a:ext uri="{FF2B5EF4-FFF2-40B4-BE49-F238E27FC236}">
                <a16:creationId xmlns:a16="http://schemas.microsoft.com/office/drawing/2014/main" id="{07A8A758-851F-B174-EA74-67C1D3260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9188" y="3748088"/>
            <a:ext cx="1985962" cy="869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89">
            <a:extLst>
              <a:ext uri="{FF2B5EF4-FFF2-40B4-BE49-F238E27FC236}">
                <a16:creationId xmlns:a16="http://schemas.microsoft.com/office/drawing/2014/main" id="{8897129F-2BFF-E3F0-8BD9-2C64AB74A4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6013" y="4848225"/>
            <a:ext cx="2054225" cy="249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63">
            <a:extLst>
              <a:ext uri="{FF2B5EF4-FFF2-40B4-BE49-F238E27FC236}">
                <a16:creationId xmlns:a16="http://schemas.microsoft.com/office/drawing/2014/main" id="{3AC393F4-1717-6FCA-FEC4-111B6A3C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3573463"/>
            <a:ext cx="333375" cy="387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zh-CN" sz="1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0</a:t>
            </a:r>
            <a:endParaRPr lang="en-US" altLang="en-US" sz="18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57" name="Rectangle 63">
            <a:extLst>
              <a:ext uri="{FF2B5EF4-FFF2-40B4-BE49-F238E27FC236}">
                <a16:creationId xmlns:a16="http://schemas.microsoft.com/office/drawing/2014/main" id="{6654591E-120E-507C-F747-DEDCACA7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4044950"/>
            <a:ext cx="331788" cy="387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zh-C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2</a:t>
            </a:r>
            <a:endParaRPr lang="en-US" alt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3588" name="Rectangle 63">
            <a:extLst>
              <a:ext uri="{FF2B5EF4-FFF2-40B4-BE49-F238E27FC236}">
                <a16:creationId xmlns:a16="http://schemas.microsoft.com/office/drawing/2014/main" id="{0873E827-52AD-3D29-92BF-EC2C13B9C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16450"/>
            <a:ext cx="3317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</a:t>
            </a:r>
            <a:endParaRPr lang="en-US" altLang="en-US" sz="18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3589" name="Rectangle 63">
            <a:extLst>
              <a:ext uri="{FF2B5EF4-FFF2-40B4-BE49-F238E27FC236}">
                <a16:creationId xmlns:a16="http://schemas.microsoft.com/office/drawing/2014/main" id="{54E011C4-027C-EE40-018C-4E9F0EE6D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3065463"/>
            <a:ext cx="3317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5</a:t>
            </a:r>
            <a:endParaRPr lang="en-US" altLang="en-US" sz="1800" b="1">
              <a:solidFill>
                <a:srgbClr val="FF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E0EAB851-D13C-CEA8-5B9D-2436C412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678238"/>
            <a:ext cx="2290762" cy="10461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zh-CN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J  	= 2/10 	= 20%</a:t>
            </a:r>
          </a:p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SD	= 4/12 	= 25%</a:t>
            </a:r>
          </a:p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en-US" alt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BB	= 2/7	= 29%</a:t>
            </a:r>
          </a:p>
        </p:txBody>
      </p:sp>
      <p:sp>
        <p:nvSpPr>
          <p:cNvPr id="23591" name="Rectangle 63">
            <a:extLst>
              <a:ext uri="{FF2B5EF4-FFF2-40B4-BE49-F238E27FC236}">
                <a16:creationId xmlns:a16="http://schemas.microsoft.com/office/drawing/2014/main" id="{CEEBE649-9801-6D9F-D8F5-17324943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5008563"/>
            <a:ext cx="22907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J  	= 3/5 	= 60%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SD	= 6/8 	= 75%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BB	= 3/5	= 60%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7">
            <a:extLst>
              <a:ext uri="{FF2B5EF4-FFF2-40B4-BE49-F238E27FC236}">
                <a16:creationId xmlns:a16="http://schemas.microsoft.com/office/drawing/2014/main" id="{077239ED-5EAB-FE39-48F7-1415A9EDF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213" y="4041775"/>
            <a:ext cx="1482725" cy="15970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79" name="Oval 31">
            <a:extLst>
              <a:ext uri="{FF2B5EF4-FFF2-40B4-BE49-F238E27FC236}">
                <a16:creationId xmlns:a16="http://schemas.microsoft.com/office/drawing/2014/main" id="{F48ADD9F-8802-E635-7DAB-CBB1D0DD6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0" y="2673350"/>
            <a:ext cx="1482725" cy="127158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0" name="Oval 91">
            <a:extLst>
              <a:ext uri="{FF2B5EF4-FFF2-40B4-BE49-F238E27FC236}">
                <a16:creationId xmlns:a16="http://schemas.microsoft.com/office/drawing/2014/main" id="{1DF60E99-8A2B-099D-5302-6C95EA4FE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6738" y="2636838"/>
            <a:ext cx="1482725" cy="209073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1" name="Oval 92">
            <a:extLst>
              <a:ext uri="{FF2B5EF4-FFF2-40B4-BE49-F238E27FC236}">
                <a16:creationId xmlns:a16="http://schemas.microsoft.com/office/drawing/2014/main" id="{65953D28-C48C-EDF0-124E-6FD323A8D2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4784725"/>
            <a:ext cx="1485900" cy="912813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2" name="Rectangle 55">
            <a:extLst>
              <a:ext uri="{FF2B5EF4-FFF2-40B4-BE49-F238E27FC236}">
                <a16:creationId xmlns:a16="http://schemas.microsoft.com/office/drawing/2014/main" id="{5623DE58-9823-1EBA-5B04-FD5A047A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989138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24583" name="Rectangle 56">
            <a:extLst>
              <a:ext uri="{FF2B5EF4-FFF2-40B4-BE49-F238E27FC236}">
                <a16:creationId xmlns:a16="http://schemas.microsoft.com/office/drawing/2014/main" id="{651012DE-EEAA-194C-720D-2E0AC713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979613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24584" name="Line 89">
            <a:extLst>
              <a:ext uri="{FF2B5EF4-FFF2-40B4-BE49-F238E27FC236}">
                <a16:creationId xmlns:a16="http://schemas.microsoft.com/office/drawing/2014/main" id="{D314BCE5-E685-857C-E23B-D554F504B3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9188" y="3259138"/>
            <a:ext cx="1971675" cy="350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Oval 93">
            <a:extLst>
              <a:ext uri="{FF2B5EF4-FFF2-40B4-BE49-F238E27FC236}">
                <a16:creationId xmlns:a16="http://schemas.microsoft.com/office/drawing/2014/main" id="{B6D3D45D-7C39-BC5B-9905-6AB835094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6475" y="4335463"/>
            <a:ext cx="142875" cy="1492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6" name="Oval 94">
            <a:extLst>
              <a:ext uri="{FF2B5EF4-FFF2-40B4-BE49-F238E27FC236}">
                <a16:creationId xmlns:a16="http://schemas.microsoft.com/office/drawing/2014/main" id="{A83B8B46-ABFB-210E-07BA-C6C35556B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2250" y="4344988"/>
            <a:ext cx="142875" cy="1508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7" name="Oval 98">
            <a:extLst>
              <a:ext uri="{FF2B5EF4-FFF2-40B4-BE49-F238E27FC236}">
                <a16:creationId xmlns:a16="http://schemas.microsoft.com/office/drawing/2014/main" id="{51D767B9-F82D-2391-6117-6445A058B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5663" y="3068638"/>
            <a:ext cx="142875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8" name="Oval 99">
            <a:extLst>
              <a:ext uri="{FF2B5EF4-FFF2-40B4-BE49-F238E27FC236}">
                <a16:creationId xmlns:a16="http://schemas.microsoft.com/office/drawing/2014/main" id="{50BA3151-8570-C3F9-7D88-B6116C147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525838"/>
            <a:ext cx="138113" cy="1539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89" name="Oval 100">
            <a:extLst>
              <a:ext uri="{FF2B5EF4-FFF2-40B4-BE49-F238E27FC236}">
                <a16:creationId xmlns:a16="http://schemas.microsoft.com/office/drawing/2014/main" id="{9F6C6AB9-EB2E-2CEF-90C3-8344792191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4275" y="2874963"/>
            <a:ext cx="1397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0" name="Oval 101">
            <a:extLst>
              <a:ext uri="{FF2B5EF4-FFF2-40B4-BE49-F238E27FC236}">
                <a16:creationId xmlns:a16="http://schemas.microsoft.com/office/drawing/2014/main" id="{9D719BF3-6725-8CF4-48B2-4C25D16B3F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6225" y="3162300"/>
            <a:ext cx="138113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1" name="Oval 102">
            <a:extLst>
              <a:ext uri="{FF2B5EF4-FFF2-40B4-BE49-F238E27FC236}">
                <a16:creationId xmlns:a16="http://schemas.microsoft.com/office/drawing/2014/main" id="{6C825F3D-1732-879F-79FC-EF374559B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70525" y="3525838"/>
            <a:ext cx="142875" cy="1508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2" name="Oval 95">
            <a:extLst>
              <a:ext uri="{FF2B5EF4-FFF2-40B4-BE49-F238E27FC236}">
                <a16:creationId xmlns:a16="http://schemas.microsoft.com/office/drawing/2014/main" id="{AB4B06CA-B92B-7EFF-120B-C049C4359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9375" y="5400675"/>
            <a:ext cx="142875" cy="150813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3" name="Oval 96">
            <a:extLst>
              <a:ext uri="{FF2B5EF4-FFF2-40B4-BE49-F238E27FC236}">
                <a16:creationId xmlns:a16="http://schemas.microsoft.com/office/drawing/2014/main" id="{5F363BF5-BCF1-8E08-DEAC-E27B545B6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3925" y="5143500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4" name="Oval 97">
            <a:extLst>
              <a:ext uri="{FF2B5EF4-FFF2-40B4-BE49-F238E27FC236}">
                <a16:creationId xmlns:a16="http://schemas.microsoft.com/office/drawing/2014/main" id="{897B0CEA-9182-6829-F49C-BE3631F1F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763" y="5064125"/>
            <a:ext cx="142875" cy="150813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5" name="Oval 28">
            <a:extLst>
              <a:ext uri="{FF2B5EF4-FFF2-40B4-BE49-F238E27FC236}">
                <a16:creationId xmlns:a16="http://schemas.microsoft.com/office/drawing/2014/main" id="{983CA9A1-2F27-E16F-4E11-CEBAA2FCB0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2550" y="426402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6" name="Oval 30">
            <a:extLst>
              <a:ext uri="{FF2B5EF4-FFF2-40B4-BE49-F238E27FC236}">
                <a16:creationId xmlns:a16="http://schemas.microsoft.com/office/drawing/2014/main" id="{E5109BFA-E3D2-8653-5442-FED76D915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5450" y="53276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7" name="Oval 32">
            <a:extLst>
              <a:ext uri="{FF2B5EF4-FFF2-40B4-BE49-F238E27FC236}">
                <a16:creationId xmlns:a16="http://schemas.microsoft.com/office/drawing/2014/main" id="{61F40E6E-B550-437E-B000-7D9EEA594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3009900"/>
            <a:ext cx="139700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8" name="Oval 33">
            <a:extLst>
              <a:ext uri="{FF2B5EF4-FFF2-40B4-BE49-F238E27FC236}">
                <a16:creationId xmlns:a16="http://schemas.microsoft.com/office/drawing/2014/main" id="{91EADB3E-D91C-090C-1C0A-37FC5815C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888" y="34734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599" name="Oval 34">
            <a:extLst>
              <a:ext uri="{FF2B5EF4-FFF2-40B4-BE49-F238E27FC236}">
                <a16:creationId xmlns:a16="http://schemas.microsoft.com/office/drawing/2014/main" id="{4C683C49-9969-A7D3-CDC1-8D4864873F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8288" y="2819400"/>
            <a:ext cx="142875" cy="153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600" name="Oval 35">
            <a:extLst>
              <a:ext uri="{FF2B5EF4-FFF2-40B4-BE49-F238E27FC236}">
                <a16:creationId xmlns:a16="http://schemas.microsoft.com/office/drawing/2014/main" id="{6117B1AA-6125-0096-EEA9-0AAA73CB1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0238" y="3109913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601" name="Oval 36">
            <a:extLst>
              <a:ext uri="{FF2B5EF4-FFF2-40B4-BE49-F238E27FC236}">
                <a16:creationId xmlns:a16="http://schemas.microsoft.com/office/drawing/2014/main" id="{4FD953CE-CAC3-29BB-4539-7AD1B25F6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4538" y="347027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602" name="Oval 37">
            <a:extLst>
              <a:ext uri="{FF2B5EF4-FFF2-40B4-BE49-F238E27FC236}">
                <a16:creationId xmlns:a16="http://schemas.microsoft.com/office/drawing/2014/main" id="{5FC1187A-D713-31E4-CEF7-22EAC4B859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1588" y="5070475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603" name="Oval 38">
            <a:extLst>
              <a:ext uri="{FF2B5EF4-FFF2-40B4-BE49-F238E27FC236}">
                <a16:creationId xmlns:a16="http://schemas.microsoft.com/office/drawing/2014/main" id="{05112431-EBD2-47CE-4A32-9D3C349C6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3425" y="4992688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604" name="Oval 29">
            <a:extLst>
              <a:ext uri="{FF2B5EF4-FFF2-40B4-BE49-F238E27FC236}">
                <a16:creationId xmlns:a16="http://schemas.microsoft.com/office/drawing/2014/main" id="{62643F19-BDB0-8935-FFE5-47BB9C87F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8325" y="42735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24605" name="Title 1">
            <a:extLst>
              <a:ext uri="{FF2B5EF4-FFF2-40B4-BE49-F238E27FC236}">
                <a16:creationId xmlns:a16="http://schemas.microsoft.com/office/drawing/2014/main" id="{C4287C38-4BB3-3719-C8C7-F453908A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37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Best matching clusters</a:t>
            </a:r>
          </a:p>
        </p:txBody>
      </p:sp>
      <p:sp>
        <p:nvSpPr>
          <p:cNvPr id="24606" name="Line 89">
            <a:extLst>
              <a:ext uri="{FF2B5EF4-FFF2-40B4-BE49-F238E27FC236}">
                <a16:creationId xmlns:a16="http://schemas.microsoft.com/office/drawing/2014/main" id="{08C6CD4E-9529-5B64-4B43-951437E247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6013" y="4848225"/>
            <a:ext cx="2054225" cy="249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Rectangle 63">
            <a:extLst>
              <a:ext uri="{FF2B5EF4-FFF2-40B4-BE49-F238E27FC236}">
                <a16:creationId xmlns:a16="http://schemas.microsoft.com/office/drawing/2014/main" id="{92C2D5C5-23AE-B1BF-5FD7-CD310431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16450"/>
            <a:ext cx="755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60%</a:t>
            </a:r>
            <a:endParaRPr lang="en-US" altLang="en-US" sz="18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24608" name="Rectangle 63">
            <a:extLst>
              <a:ext uri="{FF2B5EF4-FFF2-40B4-BE49-F238E27FC236}">
                <a16:creationId xmlns:a16="http://schemas.microsoft.com/office/drawing/2014/main" id="{139CD9FD-C055-0D95-CADE-9608EA44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3065463"/>
            <a:ext cx="7556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7</a:t>
            </a:r>
            <a:r>
              <a:rPr lang="en-US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1%</a:t>
            </a:r>
          </a:p>
        </p:txBody>
      </p:sp>
      <p:sp>
        <p:nvSpPr>
          <p:cNvPr id="24609" name="Rectangle 63">
            <a:extLst>
              <a:ext uri="{FF2B5EF4-FFF2-40B4-BE49-F238E27FC236}">
                <a16:creationId xmlns:a16="http://schemas.microsoft.com/office/drawing/2014/main" id="{9828D974-988E-71A1-2D12-34FA75D26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2349500"/>
            <a:ext cx="246856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18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Shared = 8/10 = 80%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J = 10/12 	= 83%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BB	= 5/7	= 71%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7">
            <a:extLst>
              <a:ext uri="{FF2B5EF4-FFF2-40B4-BE49-F238E27FC236}">
                <a16:creationId xmlns:a16="http://schemas.microsoft.com/office/drawing/2014/main" id="{61C74FFF-0B29-437B-D9F9-88AAC7D6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338263"/>
            <a:ext cx="6875463" cy="4899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marL="514350" indent="-51435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GB" altLang="en-US" sz="3000" dirty="0">
                <a:latin typeface="Tahoma" panose="020B0604030504040204" pitchFamily="34" charset="0"/>
              </a:rPr>
              <a:t>Internal evaluation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	- Sum-of-squared error (SSE)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	- Internal index: Silhouette, WB-index, CH</a:t>
            </a:r>
          </a:p>
          <a:p>
            <a:pPr marL="514350" indent="-514350" eaLnBrk="1" hangingPunct="1">
              <a:spcAft>
                <a:spcPts val="300"/>
              </a:spcAft>
              <a:buFont typeface="+mj-lt"/>
              <a:buAutoNum type="arabicPeriod" startAt="2"/>
              <a:defRPr/>
            </a:pPr>
            <a:r>
              <a:rPr lang="en-GB" altLang="en-US" sz="3000" dirty="0">
                <a:latin typeface="Tahoma" panose="020B0604030504040204" pitchFamily="34" charset="0"/>
              </a:rPr>
              <a:t>External evaluation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	- External index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	- Requires ground truth</a:t>
            </a:r>
          </a:p>
          <a:p>
            <a:pPr marL="514350" indent="-514350" eaLnBrk="1" hangingPunct="1">
              <a:spcAft>
                <a:spcPts val="300"/>
              </a:spcAft>
              <a:buFont typeface="+mj-lt"/>
              <a:buAutoNum type="arabicPeriod" startAt="3"/>
              <a:defRPr/>
            </a:pPr>
            <a:r>
              <a:rPr lang="en-GB" altLang="en-US" sz="3000" dirty="0">
                <a:latin typeface="Tahoma" panose="020B0604030504040204" pitchFamily="34" charset="0"/>
              </a:rPr>
              <a:t>Application level evaluation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GB" altLang="en-US" sz="3200" dirty="0">
                <a:latin typeface="Tahoma" panose="020B0604030504040204" pitchFamily="34" charset="0"/>
              </a:rPr>
              <a:t>	</a:t>
            </a:r>
            <a:r>
              <a:rPr lang="en-GB" altLang="en-US" sz="2400" dirty="0">
                <a:latin typeface="Tahoma" panose="020B0604030504040204" pitchFamily="34" charset="0"/>
              </a:rPr>
              <a:t>- Measure overall performance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	- Effect of clustering often minor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n-GB" altLang="en-US" sz="2400" dirty="0">
                <a:latin typeface="Tahoma" panose="020B0604030504040204" pitchFamily="34" charset="0"/>
              </a:rPr>
              <a:t>	- Bias</a:t>
            </a:r>
          </a:p>
        </p:txBody>
      </p:sp>
      <p:sp>
        <p:nvSpPr>
          <p:cNvPr id="5123" name="Shape 658">
            <a:extLst>
              <a:ext uri="{FF2B5EF4-FFF2-40B4-BE49-F238E27FC236}">
                <a16:creationId xmlns:a16="http://schemas.microsoft.com/office/drawing/2014/main" id="{3FA11078-D784-06A4-6308-806C6F2D5B29}"/>
              </a:ext>
            </a:extLst>
          </p:cNvPr>
          <p:cNvSpPr txBox="1">
            <a:spLocks/>
          </p:cNvSpPr>
          <p:nvPr/>
        </p:nvSpPr>
        <p:spPr bwMode="auto">
          <a:xfrm>
            <a:off x="200025" y="296863"/>
            <a:ext cx="9577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Approaches to clustering evaluation</a:t>
            </a:r>
            <a:endParaRPr lang="fi-FI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08EE6C3-12C5-6C2C-8C85-8F6FFBECC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8913"/>
            <a:ext cx="8226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492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49263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49263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49263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49263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Similarity criteria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396E0531-CE21-19E1-F023-1E9EFACD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844675"/>
            <a:ext cx="74009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71717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658">
            <a:extLst>
              <a:ext uri="{FF2B5EF4-FFF2-40B4-BE49-F238E27FC236}">
                <a16:creationId xmlns:a16="http://schemas.microsoft.com/office/drawing/2014/main" id="{471E6EAA-F21E-3BFB-5E3E-C0500B0E0B5E}"/>
              </a:ext>
            </a:extLst>
          </p:cNvPr>
          <p:cNvSpPr txBox="1">
            <a:spLocks/>
          </p:cNvSpPr>
          <p:nvPr/>
        </p:nvSpPr>
        <p:spPr bwMode="auto">
          <a:xfrm>
            <a:off x="631825" y="3333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What about this…?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F919C90-1DFD-E649-6A02-E245E023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2206625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1: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E9543E7-C791-0E18-2E83-1DE2F4CA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2206625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3:</a:t>
            </a:r>
          </a:p>
        </p:txBody>
      </p:sp>
      <p:grpSp>
        <p:nvGrpSpPr>
          <p:cNvPr id="27653" name="Group 5">
            <a:extLst>
              <a:ext uri="{FF2B5EF4-FFF2-40B4-BE49-F238E27FC236}">
                <a16:creationId xmlns:a16="http://schemas.microsoft.com/office/drawing/2014/main" id="{A86E6FFF-CAE6-69ED-C7D5-095EE7BBC3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45275" y="2998788"/>
            <a:ext cx="1547813" cy="2914650"/>
            <a:chOff x="4445" y="2614"/>
            <a:chExt cx="433" cy="816"/>
          </a:xfrm>
        </p:grpSpPr>
        <p:sp>
          <p:nvSpPr>
            <p:cNvPr id="27682" name="Oval 6">
              <a:extLst>
                <a:ext uri="{FF2B5EF4-FFF2-40B4-BE49-F238E27FC236}">
                  <a16:creationId xmlns:a16="http://schemas.microsoft.com/office/drawing/2014/main" id="{4E2ADC2B-6BFB-2EA9-FA89-391EDB5410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4584" y="2889"/>
              <a:ext cx="159" cy="33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3" name="Oval 7">
              <a:extLst>
                <a:ext uri="{FF2B5EF4-FFF2-40B4-BE49-F238E27FC236}">
                  <a16:creationId xmlns:a16="http://schemas.microsoft.com/office/drawing/2014/main" id="{41D4F737-B38F-F281-1D0F-078E51C6DB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3" y="3181"/>
              <a:ext cx="415" cy="249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4" name="Oval 8">
              <a:extLst>
                <a:ext uri="{FF2B5EF4-FFF2-40B4-BE49-F238E27FC236}">
                  <a16:creationId xmlns:a16="http://schemas.microsoft.com/office/drawing/2014/main" id="{B61F851A-4DBF-D53B-97DB-C23DDCDB0C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5" name="Oval 9">
              <a:extLst>
                <a:ext uri="{FF2B5EF4-FFF2-40B4-BE49-F238E27FC236}">
                  <a16:creationId xmlns:a16="http://schemas.microsoft.com/office/drawing/2014/main" id="{6BCBB7E2-1E37-14BD-9236-F493C27AEE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6" name="Oval 10">
              <a:extLst>
                <a:ext uri="{FF2B5EF4-FFF2-40B4-BE49-F238E27FC236}">
                  <a16:creationId xmlns:a16="http://schemas.microsoft.com/office/drawing/2014/main" id="{A49E3CBC-3B17-7A90-2857-F00EC43F66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7" name="Oval 11">
              <a:extLst>
                <a:ext uri="{FF2B5EF4-FFF2-40B4-BE49-F238E27FC236}">
                  <a16:creationId xmlns:a16="http://schemas.microsoft.com/office/drawing/2014/main" id="{B05DC60F-829C-58DC-F817-6DB89FD08C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5" y="2614"/>
              <a:ext cx="431" cy="30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8" name="Oval 12">
              <a:extLst>
                <a:ext uri="{FF2B5EF4-FFF2-40B4-BE49-F238E27FC236}">
                  <a16:creationId xmlns:a16="http://schemas.microsoft.com/office/drawing/2014/main" id="{FEBBBC25-9B95-4FFB-E7FA-A400E62B23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9" name="Oval 13">
              <a:extLst>
                <a:ext uri="{FF2B5EF4-FFF2-40B4-BE49-F238E27FC236}">
                  <a16:creationId xmlns:a16="http://schemas.microsoft.com/office/drawing/2014/main" id="{19BC2019-C660-8B43-963D-6429326EEC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90" name="Oval 14">
              <a:extLst>
                <a:ext uri="{FF2B5EF4-FFF2-40B4-BE49-F238E27FC236}">
                  <a16:creationId xmlns:a16="http://schemas.microsoft.com/office/drawing/2014/main" id="{54428679-FA0B-C4DC-F69D-54875CD586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91" name="Oval 15">
              <a:extLst>
                <a:ext uri="{FF2B5EF4-FFF2-40B4-BE49-F238E27FC236}">
                  <a16:creationId xmlns:a16="http://schemas.microsoft.com/office/drawing/2014/main" id="{1F07652A-FB2D-AB82-E650-AF78744F2A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92" name="Oval 16">
              <a:extLst>
                <a:ext uri="{FF2B5EF4-FFF2-40B4-BE49-F238E27FC236}">
                  <a16:creationId xmlns:a16="http://schemas.microsoft.com/office/drawing/2014/main" id="{37E3A447-F1D6-E347-8632-67C1680FDE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93" name="Oval 17">
              <a:extLst>
                <a:ext uri="{FF2B5EF4-FFF2-40B4-BE49-F238E27FC236}">
                  <a16:creationId xmlns:a16="http://schemas.microsoft.com/office/drawing/2014/main" id="{63515B0C-BE7B-EFFE-6E3E-E1777364E7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94" name="Oval 18">
              <a:extLst>
                <a:ext uri="{FF2B5EF4-FFF2-40B4-BE49-F238E27FC236}">
                  <a16:creationId xmlns:a16="http://schemas.microsoft.com/office/drawing/2014/main" id="{063E73B3-DFFC-E74D-2CCA-1ECCED661E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grpSp>
        <p:nvGrpSpPr>
          <p:cNvPr id="27654" name="Group 19">
            <a:extLst>
              <a:ext uri="{FF2B5EF4-FFF2-40B4-BE49-F238E27FC236}">
                <a16:creationId xmlns:a16="http://schemas.microsoft.com/office/drawing/2014/main" id="{8CE886C0-3CC3-A780-D1CC-271651642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175" y="2852738"/>
            <a:ext cx="1627188" cy="3079750"/>
            <a:chOff x="4058" y="1275"/>
            <a:chExt cx="455" cy="862"/>
          </a:xfrm>
        </p:grpSpPr>
        <p:sp>
          <p:nvSpPr>
            <p:cNvPr id="27671" name="Oval 20">
              <a:extLst>
                <a:ext uri="{FF2B5EF4-FFF2-40B4-BE49-F238E27FC236}">
                  <a16:creationId xmlns:a16="http://schemas.microsoft.com/office/drawing/2014/main" id="{82FF63CD-5B4C-06E6-76CA-E7EE536C81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58" y="1275"/>
              <a:ext cx="455" cy="862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2" name="Oval 21">
              <a:extLst>
                <a:ext uri="{FF2B5EF4-FFF2-40B4-BE49-F238E27FC236}">
                  <a16:creationId xmlns:a16="http://schemas.microsoft.com/office/drawing/2014/main" id="{0612615F-1FB4-DBE4-7A1B-A6075E8622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3" y="175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3" name="Oval 22">
              <a:extLst>
                <a:ext uri="{FF2B5EF4-FFF2-40B4-BE49-F238E27FC236}">
                  <a16:creationId xmlns:a16="http://schemas.microsoft.com/office/drawing/2014/main" id="{BC6C34D7-2DE3-7C6D-6D1A-002A329408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9" y="175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4" name="Oval 23">
              <a:extLst>
                <a:ext uri="{FF2B5EF4-FFF2-40B4-BE49-F238E27FC236}">
                  <a16:creationId xmlns:a16="http://schemas.microsoft.com/office/drawing/2014/main" id="{56D4266F-41FC-0514-BE1F-6C224CD3CD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9" y="2050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5" name="Oval 24">
              <a:extLst>
                <a:ext uri="{FF2B5EF4-FFF2-40B4-BE49-F238E27FC236}">
                  <a16:creationId xmlns:a16="http://schemas.microsoft.com/office/drawing/2014/main" id="{0D1384E1-C9CF-AA07-8A40-06F9874AE5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2" y="1401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6" name="Oval 25">
              <a:extLst>
                <a:ext uri="{FF2B5EF4-FFF2-40B4-BE49-F238E27FC236}">
                  <a16:creationId xmlns:a16="http://schemas.microsoft.com/office/drawing/2014/main" id="{BC2D931B-0A62-C4F8-F320-B9605438C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2" y="153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7" name="Oval 26">
              <a:extLst>
                <a:ext uri="{FF2B5EF4-FFF2-40B4-BE49-F238E27FC236}">
                  <a16:creationId xmlns:a16="http://schemas.microsoft.com/office/drawing/2014/main" id="{14F08AF7-582A-3B6B-25D5-9B6342DA32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5" y="1348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8" name="Oval 27">
              <a:extLst>
                <a:ext uri="{FF2B5EF4-FFF2-40B4-BE49-F238E27FC236}">
                  <a16:creationId xmlns:a16="http://schemas.microsoft.com/office/drawing/2014/main" id="{180B21CF-6C15-6EEE-64C6-F0B0B8C691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46" y="142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9" name="Oval 28">
              <a:extLst>
                <a:ext uri="{FF2B5EF4-FFF2-40B4-BE49-F238E27FC236}">
                  <a16:creationId xmlns:a16="http://schemas.microsoft.com/office/drawing/2014/main" id="{24F9DCD3-E156-970D-7021-755EE1ADC4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8" y="1530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0" name="Oval 29">
              <a:extLst>
                <a:ext uri="{FF2B5EF4-FFF2-40B4-BE49-F238E27FC236}">
                  <a16:creationId xmlns:a16="http://schemas.microsoft.com/office/drawing/2014/main" id="{FF7D1B71-4FFE-B7A2-78D0-591861A3F5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0" y="197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81" name="Oval 30">
              <a:extLst>
                <a:ext uri="{FF2B5EF4-FFF2-40B4-BE49-F238E27FC236}">
                  <a16:creationId xmlns:a16="http://schemas.microsoft.com/office/drawing/2014/main" id="{DCE6F458-1477-BCC6-A62D-57F8483F13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" y="1956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27655" name="Rectangle 31">
            <a:extLst>
              <a:ext uri="{FF2B5EF4-FFF2-40B4-BE49-F238E27FC236}">
                <a16:creationId xmlns:a16="http://schemas.microsoft.com/office/drawing/2014/main" id="{9FF7BEE0-1FC6-4F93-0901-BCCB27FA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205038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2:</a:t>
            </a:r>
          </a:p>
        </p:txBody>
      </p:sp>
      <p:sp>
        <p:nvSpPr>
          <p:cNvPr id="27656" name="Rectangle 32">
            <a:extLst>
              <a:ext uri="{FF2B5EF4-FFF2-40B4-BE49-F238E27FC236}">
                <a16:creationId xmlns:a16="http://schemas.microsoft.com/office/drawing/2014/main" id="{03D8B6AD-8C27-3EB8-1000-679CD8B465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041775"/>
            <a:ext cx="600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50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altLang="en-US" sz="5000" b="1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7657" name="Group 33">
            <a:extLst>
              <a:ext uri="{FF2B5EF4-FFF2-40B4-BE49-F238E27FC236}">
                <a16:creationId xmlns:a16="http://schemas.microsoft.com/office/drawing/2014/main" id="{1A347247-2A87-4ACA-4F76-08E796C12A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0513" y="2960688"/>
            <a:ext cx="1500187" cy="2965450"/>
            <a:chOff x="4458" y="2600"/>
            <a:chExt cx="420" cy="830"/>
          </a:xfrm>
        </p:grpSpPr>
        <p:sp>
          <p:nvSpPr>
            <p:cNvPr id="27659" name="Oval 34">
              <a:extLst>
                <a:ext uri="{FF2B5EF4-FFF2-40B4-BE49-F238E27FC236}">
                  <a16:creationId xmlns:a16="http://schemas.microsoft.com/office/drawing/2014/main" id="{36A60D14-EAA1-B39E-454F-E6DB5419E7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3" y="2983"/>
              <a:ext cx="415" cy="4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0" name="Oval 35">
              <a:extLst>
                <a:ext uri="{FF2B5EF4-FFF2-40B4-BE49-F238E27FC236}">
                  <a16:creationId xmlns:a16="http://schemas.microsoft.com/office/drawing/2014/main" id="{10A02892-8454-8C21-BD76-B676533F42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1" name="Oval 36">
              <a:extLst>
                <a:ext uri="{FF2B5EF4-FFF2-40B4-BE49-F238E27FC236}">
                  <a16:creationId xmlns:a16="http://schemas.microsoft.com/office/drawing/2014/main" id="{B120B165-F5A0-7392-ECD3-95FE60488C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2" name="Oval 37">
              <a:extLst>
                <a:ext uri="{FF2B5EF4-FFF2-40B4-BE49-F238E27FC236}">
                  <a16:creationId xmlns:a16="http://schemas.microsoft.com/office/drawing/2014/main" id="{5FDDD4D3-6086-227E-6B9A-960F4F627F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3" name="Oval 38">
              <a:extLst>
                <a:ext uri="{FF2B5EF4-FFF2-40B4-BE49-F238E27FC236}">
                  <a16:creationId xmlns:a16="http://schemas.microsoft.com/office/drawing/2014/main" id="{A912526E-A05B-FC3E-686E-403CAB4A6F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8" y="2600"/>
              <a:ext cx="415" cy="3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4" name="Oval 39">
              <a:extLst>
                <a:ext uri="{FF2B5EF4-FFF2-40B4-BE49-F238E27FC236}">
                  <a16:creationId xmlns:a16="http://schemas.microsoft.com/office/drawing/2014/main" id="{1CFF663A-FBFC-217A-2658-D3EA41E001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5" name="Oval 40">
              <a:extLst>
                <a:ext uri="{FF2B5EF4-FFF2-40B4-BE49-F238E27FC236}">
                  <a16:creationId xmlns:a16="http://schemas.microsoft.com/office/drawing/2014/main" id="{4635B148-C7A8-1F6F-088F-03FA2B6D90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6" name="Oval 41">
              <a:extLst>
                <a:ext uri="{FF2B5EF4-FFF2-40B4-BE49-F238E27FC236}">
                  <a16:creationId xmlns:a16="http://schemas.microsoft.com/office/drawing/2014/main" id="{5B0AC42C-0F38-F173-8521-CE08BB2639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7" name="Oval 42">
              <a:extLst>
                <a:ext uri="{FF2B5EF4-FFF2-40B4-BE49-F238E27FC236}">
                  <a16:creationId xmlns:a16="http://schemas.microsoft.com/office/drawing/2014/main" id="{1956EA81-6280-8D4C-1EFC-51EB63789C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8" name="Oval 43">
              <a:extLst>
                <a:ext uri="{FF2B5EF4-FFF2-40B4-BE49-F238E27FC236}">
                  <a16:creationId xmlns:a16="http://schemas.microsoft.com/office/drawing/2014/main" id="{3AE12F67-C954-EDFE-53BE-D8F342FE54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69" name="Oval 44">
              <a:extLst>
                <a:ext uri="{FF2B5EF4-FFF2-40B4-BE49-F238E27FC236}">
                  <a16:creationId xmlns:a16="http://schemas.microsoft.com/office/drawing/2014/main" id="{D4F73CE9-CED2-445B-C12A-50443DCE1B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27670" name="Oval 45">
              <a:extLst>
                <a:ext uri="{FF2B5EF4-FFF2-40B4-BE49-F238E27FC236}">
                  <a16:creationId xmlns:a16="http://schemas.microsoft.com/office/drawing/2014/main" id="{0EAA12FB-5F6A-C10A-7912-EE8F569D1F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27658" name="Rectangle 46">
            <a:extLst>
              <a:ext uri="{FF2B5EF4-FFF2-40B4-BE49-F238E27FC236}">
                <a16:creationId xmlns:a16="http://schemas.microsoft.com/office/drawing/2014/main" id="{EBD5C122-C995-7C97-4E3A-44E461584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6913" y="4041775"/>
            <a:ext cx="600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50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altLang="en-US" sz="5000" b="1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D4855F4-CDFA-CF38-AF7A-D96CCEA973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34448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Matching method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2E37FBC-7D88-564F-12BE-20E049B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000250"/>
            <a:ext cx="86328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D08F2CC-EC7E-A666-3379-BE21963E11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Pairing clusters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18D7B72E-C76C-9A62-80B9-12190093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492375"/>
            <a:ext cx="75866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7">
            <a:extLst>
              <a:ext uri="{FF2B5EF4-FFF2-40B4-BE49-F238E27FC236}">
                <a16:creationId xmlns:a16="http://schemas.microsoft.com/office/drawing/2014/main" id="{D830D29D-6E57-BE5D-00F1-78E4D545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8" y="1160463"/>
            <a:ext cx="48593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>
                <a:latin typeface="Tahoma" panose="020B0604030504040204" pitchFamily="34" charset="0"/>
              </a:rPr>
              <a:t>Hungarian algorithm</a:t>
            </a:r>
          </a:p>
          <a:p>
            <a:pPr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3000">
                <a:latin typeface="Tahoma" panose="020B0604030504040204" pitchFamily="34" charset="0"/>
              </a:rPr>
              <a:t>Kuhn-Munkres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D2AC800-9F72-81C2-C565-ED926F9EFB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88925"/>
            <a:ext cx="8497887" cy="944563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Matching centroids </a:t>
            </a:r>
            <a:b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CI + CSI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FEF7B709-6C96-C700-8D3D-D88DB946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628775"/>
            <a:ext cx="78803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DD016B2-61E1-9AED-2EE1-439752E016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180975"/>
            <a:ext cx="8497887" cy="944563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Matching vs. pairing</a:t>
            </a:r>
            <a:b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when too few or too many clusters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5A86FD0A-4F58-9CE4-01EB-A4FBD709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412875"/>
            <a:ext cx="644842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ADD509-F48E-3E9B-8C66-8D45412C19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Normalization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198379B7-0584-0952-CE5D-72F01C1C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76363"/>
            <a:ext cx="75438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F9D26A9-288D-F862-D7BC-4D65D4C03C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Explicit normalization (PSI)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902E362F-2240-88AA-2675-891C6EA3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565400"/>
            <a:ext cx="87852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76868-E447-03D4-CF42-5DD7B5F8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C347A94-1531-51F1-9ED1-FC5AE32F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Centroid index</a:t>
            </a:r>
          </a:p>
        </p:txBody>
      </p:sp>
    </p:spTree>
    <p:extLst>
      <p:ext uri="{BB962C8B-B14F-4D97-AF65-F5344CB8AC3E}">
        <p14:creationId xmlns:p14="http://schemas.microsoft.com/office/powerpoint/2010/main" val="3918218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3-ac">
            <a:extLst>
              <a:ext uri="{FF2B5EF4-FFF2-40B4-BE49-F238E27FC236}">
                <a16:creationId xmlns:a16="http://schemas.microsoft.com/office/drawing/2014/main" id="{C403D7F5-7CC2-9F6A-A795-7A359578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506539"/>
            <a:ext cx="2439988" cy="243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Line 3">
            <a:extLst>
              <a:ext uri="{FF2B5EF4-FFF2-40B4-BE49-F238E27FC236}">
                <a16:creationId xmlns:a16="http://schemas.microsoft.com/office/drawing/2014/main" id="{548C6C9A-E2FC-C02B-EE92-FCE93CC6D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0614" y="2492375"/>
            <a:ext cx="1296987" cy="1728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23DB7E9C-2337-C527-D30E-EBB3FEA71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5" y="2492375"/>
            <a:ext cx="1511300" cy="1728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3" name="Picture 5" descr="s3-km">
            <a:extLst>
              <a:ext uri="{FF2B5EF4-FFF2-40B4-BE49-F238E27FC236}">
                <a16:creationId xmlns:a16="http://schemas.microsoft.com/office/drawing/2014/main" id="{EA2989AA-9044-23F5-36C1-6B7D6524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4" y="4213225"/>
            <a:ext cx="2439987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s3-rs">
            <a:extLst>
              <a:ext uri="{FF2B5EF4-FFF2-40B4-BE49-F238E27FC236}">
                <a16:creationId xmlns:a16="http://schemas.microsoft.com/office/drawing/2014/main" id="{A7EC88D5-E8F0-690C-2CFA-85EBBAF3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206875"/>
            <a:ext cx="2439988" cy="243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10">
            <a:extLst>
              <a:ext uri="{FF2B5EF4-FFF2-40B4-BE49-F238E27FC236}">
                <a16:creationId xmlns:a16="http://schemas.microsoft.com/office/drawing/2014/main" id="{0946C7BB-41B3-570F-04DB-BF0E5861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4905375"/>
            <a:ext cx="16557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>
                <a:latin typeface="Tahoma" panose="020B0604030504040204" pitchFamily="34" charset="0"/>
              </a:rPr>
              <a:t>ARI=0.88</a:t>
            </a:r>
          </a:p>
        </p:txBody>
      </p:sp>
      <p:sp>
        <p:nvSpPr>
          <p:cNvPr id="17416" name="Text Box 11">
            <a:extLst>
              <a:ext uri="{FF2B5EF4-FFF2-40B4-BE49-F238E27FC236}">
                <a16:creationId xmlns:a16="http://schemas.microsoft.com/office/drawing/2014/main" id="{E2E586B6-F33E-F6D4-4755-CE5DE9EC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2589213"/>
            <a:ext cx="16573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>
                <a:latin typeface="Tahoma" panose="020B0604030504040204" pitchFamily="34" charset="0"/>
              </a:rPr>
              <a:t>ARI=0.82</a:t>
            </a:r>
          </a:p>
        </p:txBody>
      </p:sp>
      <p:sp>
        <p:nvSpPr>
          <p:cNvPr id="17417" name="Text Box 12">
            <a:extLst>
              <a:ext uri="{FF2B5EF4-FFF2-40B4-BE49-F238E27FC236}">
                <a16:creationId xmlns:a16="http://schemas.microsoft.com/office/drawing/2014/main" id="{96FC9974-22ED-537F-CE9F-756B5E994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589213"/>
            <a:ext cx="16557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>
                <a:latin typeface="Tahoma" panose="020B0604030504040204" pitchFamily="34" charset="0"/>
              </a:rPr>
              <a:t>ARI=0.91</a:t>
            </a:r>
          </a:p>
        </p:txBody>
      </p:sp>
      <p:sp>
        <p:nvSpPr>
          <p:cNvPr id="17418" name="Line 15">
            <a:extLst>
              <a:ext uri="{FF2B5EF4-FFF2-40B4-BE49-F238E27FC236}">
                <a16:creationId xmlns:a16="http://schemas.microsoft.com/office/drawing/2014/main" id="{931FEB61-98DF-3A73-244D-BAB2566A0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537368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Oval 15">
            <a:extLst>
              <a:ext uri="{FF2B5EF4-FFF2-40B4-BE49-F238E27FC236}">
                <a16:creationId xmlns:a16="http://schemas.microsoft.com/office/drawing/2014/main" id="{4101BF6A-07B6-7C4C-311A-3CCCB6C36345}"/>
              </a:ext>
            </a:extLst>
          </p:cNvPr>
          <p:cNvSpPr>
            <a:spLocks noChangeArrowheads="1"/>
          </p:cNvSpPr>
          <p:nvPr/>
        </p:nvSpPr>
        <p:spPr bwMode="auto">
          <a:xfrm rot="18400884">
            <a:off x="7880351" y="4210051"/>
            <a:ext cx="735013" cy="1116013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1800"/>
          </a:p>
        </p:txBody>
      </p:sp>
      <p:sp>
        <p:nvSpPr>
          <p:cNvPr id="17420" name="Oval 16">
            <a:extLst>
              <a:ext uri="{FF2B5EF4-FFF2-40B4-BE49-F238E27FC236}">
                <a16:creationId xmlns:a16="http://schemas.microsoft.com/office/drawing/2014/main" id="{CCB50416-41C8-EDC2-8749-4A86B696F29F}"/>
              </a:ext>
            </a:extLst>
          </p:cNvPr>
          <p:cNvSpPr>
            <a:spLocks noChangeArrowheads="1"/>
          </p:cNvSpPr>
          <p:nvPr/>
        </p:nvSpPr>
        <p:spPr bwMode="auto">
          <a:xfrm rot="17967213">
            <a:off x="6716714" y="5697539"/>
            <a:ext cx="504825" cy="936625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1800"/>
          </a:p>
        </p:txBody>
      </p:sp>
      <p:sp>
        <p:nvSpPr>
          <p:cNvPr id="17421" name="Text Box 11">
            <a:extLst>
              <a:ext uri="{FF2B5EF4-FFF2-40B4-BE49-F238E27FC236}">
                <a16:creationId xmlns:a16="http://schemas.microsoft.com/office/drawing/2014/main" id="{BEDE8A68-3782-8A80-AAAD-748092F8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790950"/>
            <a:ext cx="14414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 b="1" dirty="0">
                <a:latin typeface="Tahoma" panose="020B0604030504040204" pitchFamily="34" charset="0"/>
              </a:rPr>
              <a:t>K-means</a:t>
            </a:r>
          </a:p>
        </p:txBody>
      </p:sp>
      <p:sp>
        <p:nvSpPr>
          <p:cNvPr id="17422" name="Text Box 11">
            <a:extLst>
              <a:ext uri="{FF2B5EF4-FFF2-40B4-BE49-F238E27FC236}">
                <a16:creationId xmlns:a16="http://schemas.microsoft.com/office/drawing/2014/main" id="{5BC18715-57F5-D5D7-A571-F71B80D91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9" y="1089025"/>
            <a:ext cx="3095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 b="1" dirty="0">
                <a:latin typeface="Tahoma" panose="020B0604030504040204" pitchFamily="34" charset="0"/>
              </a:rPr>
              <a:t>Agglomerative (AC)</a:t>
            </a:r>
          </a:p>
        </p:txBody>
      </p:sp>
      <p:sp>
        <p:nvSpPr>
          <p:cNvPr id="17423" name="Text Box 11">
            <a:extLst>
              <a:ext uri="{FF2B5EF4-FFF2-40B4-BE49-F238E27FC236}">
                <a16:creationId xmlns:a16="http://schemas.microsoft.com/office/drawing/2014/main" id="{8C0C8DDD-82E8-4D4C-465D-7CA6F0B4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1" y="3790950"/>
            <a:ext cx="3095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 b="1" dirty="0">
                <a:latin typeface="Tahoma" panose="020B0604030504040204" pitchFamily="34" charset="0"/>
              </a:rPr>
              <a:t>Random Swap (RS)</a:t>
            </a:r>
          </a:p>
        </p:txBody>
      </p:sp>
      <p:sp>
        <p:nvSpPr>
          <p:cNvPr id="17424" name="Rectangle 6">
            <a:extLst>
              <a:ext uri="{FF2B5EF4-FFF2-40B4-BE49-F238E27FC236}">
                <a16:creationId xmlns:a16="http://schemas.microsoft.com/office/drawing/2014/main" id="{837D112E-22CA-D7C2-9845-C0F9A679B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9" y="80964"/>
            <a:ext cx="87137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" panose="02020603050405020304" pitchFamily="18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Point level vs. cluster level</a:t>
            </a:r>
            <a:endParaRPr lang="en-US" altLang="zh-CN" sz="3000">
              <a:solidFill>
                <a:srgbClr val="000000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7">
            <a:extLst>
              <a:ext uri="{FF2B5EF4-FFF2-40B4-BE49-F238E27FC236}">
                <a16:creationId xmlns:a16="http://schemas.microsoft.com/office/drawing/2014/main" id="{14080519-685B-862C-EC06-60692E289718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2636838"/>
            <a:ext cx="1500187" cy="3060700"/>
            <a:chOff x="2517" y="1570"/>
            <a:chExt cx="945" cy="1928"/>
          </a:xfrm>
        </p:grpSpPr>
        <p:sp>
          <p:nvSpPr>
            <p:cNvPr id="6187" name="Oval 108">
              <a:extLst>
                <a:ext uri="{FF2B5EF4-FFF2-40B4-BE49-F238E27FC236}">
                  <a16:creationId xmlns:a16="http://schemas.microsoft.com/office/drawing/2014/main" id="{B4C7C122-A7EA-DE31-7B1C-959EC3EBE9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17" y="1570"/>
              <a:ext cx="934" cy="131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8" name="Oval 109">
              <a:extLst>
                <a:ext uri="{FF2B5EF4-FFF2-40B4-BE49-F238E27FC236}">
                  <a16:creationId xmlns:a16="http://schemas.microsoft.com/office/drawing/2014/main" id="{4ACCCCA9-7482-F364-9071-A66DD8A362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6" y="2923"/>
              <a:ext cx="936" cy="57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9" name="Oval 110">
              <a:extLst>
                <a:ext uri="{FF2B5EF4-FFF2-40B4-BE49-F238E27FC236}">
                  <a16:creationId xmlns:a16="http://schemas.microsoft.com/office/drawing/2014/main" id="{CCFB7367-2D31-8A21-BB6F-06A33D5F16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4" y="2640"/>
              <a:ext cx="90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0" name="Oval 111">
              <a:extLst>
                <a:ext uri="{FF2B5EF4-FFF2-40B4-BE49-F238E27FC236}">
                  <a16:creationId xmlns:a16="http://schemas.microsoft.com/office/drawing/2014/main" id="{CE8E8C1F-942A-F3A2-B17E-4A47D4B063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00" y="2646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1" name="Oval 112">
              <a:extLst>
                <a:ext uri="{FF2B5EF4-FFF2-40B4-BE49-F238E27FC236}">
                  <a16:creationId xmlns:a16="http://schemas.microsoft.com/office/drawing/2014/main" id="{02AFE422-57BF-7C2B-2533-C461E69FF4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10" y="3311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2" name="Oval 113">
              <a:extLst>
                <a:ext uri="{FF2B5EF4-FFF2-40B4-BE49-F238E27FC236}">
                  <a16:creationId xmlns:a16="http://schemas.microsoft.com/office/drawing/2014/main" id="{AA4BEB42-5343-4D8A-FE90-35335DB0B7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2" y="3149"/>
              <a:ext cx="90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3" name="Oval 114">
              <a:extLst>
                <a:ext uri="{FF2B5EF4-FFF2-40B4-BE49-F238E27FC236}">
                  <a16:creationId xmlns:a16="http://schemas.microsoft.com/office/drawing/2014/main" id="{D4AF1189-276E-AC3B-7785-81AD913127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3" y="3099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4" name="Oval 115">
              <a:extLst>
                <a:ext uri="{FF2B5EF4-FFF2-40B4-BE49-F238E27FC236}">
                  <a16:creationId xmlns:a16="http://schemas.microsoft.com/office/drawing/2014/main" id="{55FBDA42-E146-27AF-6276-26D4EE9E2B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95" y="1838"/>
              <a:ext cx="90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5" name="Oval 116">
              <a:extLst>
                <a:ext uri="{FF2B5EF4-FFF2-40B4-BE49-F238E27FC236}">
                  <a16:creationId xmlns:a16="http://schemas.microsoft.com/office/drawing/2014/main" id="{C33CA21A-9E38-D69A-FC43-CBE5A02884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0" y="2130"/>
              <a:ext cx="87" cy="9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6" name="Oval 117">
              <a:extLst>
                <a:ext uri="{FF2B5EF4-FFF2-40B4-BE49-F238E27FC236}">
                  <a16:creationId xmlns:a16="http://schemas.microsoft.com/office/drawing/2014/main" id="{65D5C28E-12F8-7F3D-BDBA-497F239B87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6" y="1720"/>
              <a:ext cx="88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7" name="Oval 118">
              <a:extLst>
                <a:ext uri="{FF2B5EF4-FFF2-40B4-BE49-F238E27FC236}">
                  <a16:creationId xmlns:a16="http://schemas.microsoft.com/office/drawing/2014/main" id="{331F13A8-D67F-845F-F54C-5551515FED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4" y="1901"/>
              <a:ext cx="87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98" name="Oval 119">
              <a:extLst>
                <a:ext uri="{FF2B5EF4-FFF2-40B4-BE49-F238E27FC236}">
                  <a16:creationId xmlns:a16="http://schemas.microsoft.com/office/drawing/2014/main" id="{64380905-0492-8400-DEED-342C14CB39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6" y="2130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graphicFrame>
        <p:nvGraphicFramePr>
          <p:cNvPr id="6147" name="Object 45">
            <a:extLst>
              <a:ext uri="{FF2B5EF4-FFF2-40B4-BE49-F238E27FC236}">
                <a16:creationId xmlns:a16="http://schemas.microsoft.com/office/drawing/2014/main" id="{1DE73944-97FE-13A1-31E2-3F27FE369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6625" y="1047750"/>
          <a:ext cx="25923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85900" imgH="457200" progId="Equation.DSMT4">
                  <p:embed/>
                </p:oleObj>
              </mc:Choice>
              <mc:Fallback>
                <p:oleObj r:id="rId2" imgW="1485900" imgH="4572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047750"/>
                        <a:ext cx="25923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7">
            <a:extLst>
              <a:ext uri="{FF2B5EF4-FFF2-40B4-BE49-F238E27FC236}">
                <a16:creationId xmlns:a16="http://schemas.microsoft.com/office/drawing/2014/main" id="{23F2C329-DC08-D610-85D2-7B5B87AE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989138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6149" name="Rectangle 48">
            <a:extLst>
              <a:ext uri="{FF2B5EF4-FFF2-40B4-BE49-F238E27FC236}">
                <a16:creationId xmlns:a16="http://schemas.microsoft.com/office/drawing/2014/main" id="{E7D95C19-0205-92F9-D921-40101CF5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979613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6150" name="Rectangle 33">
            <a:extLst>
              <a:ext uri="{FF2B5EF4-FFF2-40B4-BE49-F238E27FC236}">
                <a16:creationId xmlns:a16="http://schemas.microsoft.com/office/drawing/2014/main" id="{D226A30D-B413-74B6-40AD-B9F2D7A4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3105150"/>
            <a:ext cx="833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6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11.3</a:t>
            </a:r>
            <a:endParaRPr lang="en-US" altLang="en-US" sz="26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151" name="Rectangle 34">
            <a:extLst>
              <a:ext uri="{FF2B5EF4-FFF2-40B4-BE49-F238E27FC236}">
                <a16:creationId xmlns:a16="http://schemas.microsoft.com/office/drawing/2014/main" id="{668053E0-2CB1-3B5C-E9C7-F738B523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4849813"/>
            <a:ext cx="825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6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18.7</a:t>
            </a:r>
            <a:endParaRPr lang="en-US" altLang="en-US" sz="26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152" name="Rectangle 35">
            <a:extLst>
              <a:ext uri="{FF2B5EF4-FFF2-40B4-BE49-F238E27FC236}">
                <a16:creationId xmlns:a16="http://schemas.microsoft.com/office/drawing/2014/main" id="{276E9DBE-ED70-6D03-2C3C-6E0B5B05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3889375"/>
            <a:ext cx="838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30</a:t>
            </a:r>
            <a:endParaRPr lang="en-US" altLang="en-US" sz="40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153" name="Rectangle 49">
            <a:extLst>
              <a:ext uri="{FF2B5EF4-FFF2-40B4-BE49-F238E27FC236}">
                <a16:creationId xmlns:a16="http://schemas.microsoft.com/office/drawing/2014/main" id="{35E64E10-EDD4-A47E-F556-D5038FF86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3995738"/>
            <a:ext cx="8382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40</a:t>
            </a:r>
            <a:endParaRPr lang="en-US" altLang="en-US" sz="40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154" name="Rectangle 55">
            <a:extLst>
              <a:ext uri="{FF2B5EF4-FFF2-40B4-BE49-F238E27FC236}">
                <a16:creationId xmlns:a16="http://schemas.microsoft.com/office/drawing/2014/main" id="{D125E14C-3381-E335-92B4-2B7D09C8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3394075"/>
            <a:ext cx="833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6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31.2</a:t>
            </a:r>
            <a:endParaRPr lang="en-US" altLang="en-US" sz="26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155" name="Rectangle 56">
            <a:extLst>
              <a:ext uri="{FF2B5EF4-FFF2-40B4-BE49-F238E27FC236}">
                <a16:creationId xmlns:a16="http://schemas.microsoft.com/office/drawing/2014/main" id="{BD2A01AB-82BC-556D-568A-A1C78B9B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4932363"/>
            <a:ext cx="650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6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8.8</a:t>
            </a:r>
            <a:endParaRPr lang="en-US" altLang="en-US" sz="26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6156" name="Line 58">
            <a:extLst>
              <a:ext uri="{FF2B5EF4-FFF2-40B4-BE49-F238E27FC236}">
                <a16:creationId xmlns:a16="http://schemas.microsoft.com/office/drawing/2014/main" id="{3CA6F414-01EB-EE24-72E3-A50796347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5275" y="3898900"/>
            <a:ext cx="2143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59">
            <a:extLst>
              <a:ext uri="{FF2B5EF4-FFF2-40B4-BE49-F238E27FC236}">
                <a16:creationId xmlns:a16="http://schemas.microsoft.com/office/drawing/2014/main" id="{C1360A92-A46C-341F-027E-3D5EABB35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6863" y="4751388"/>
            <a:ext cx="1778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Shape 658">
            <a:extLst>
              <a:ext uri="{FF2B5EF4-FFF2-40B4-BE49-F238E27FC236}">
                <a16:creationId xmlns:a16="http://schemas.microsoft.com/office/drawing/2014/main" id="{8A3B6D43-A48B-9470-B4BF-E3A85B4E6801}"/>
              </a:ext>
            </a:extLst>
          </p:cNvPr>
          <p:cNvSpPr txBox="1">
            <a:spLocks/>
          </p:cNvSpPr>
          <p:nvPr/>
        </p:nvSpPr>
        <p:spPr bwMode="auto">
          <a:xfrm>
            <a:off x="631825" y="3333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Internal index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2800">
                <a:latin typeface="Tahoma" panose="020B0604030504040204" pitchFamily="34" charset="0"/>
                <a:sym typeface="Times New Roman" panose="02020603050405020304" pitchFamily="18" charset="0"/>
              </a:rPr>
              <a:t>Sum-of-squared error (MSE)</a:t>
            </a:r>
            <a:endParaRPr lang="fi-FI" altLang="en-US" sz="2800">
              <a:latin typeface="Tahoma" panose="020B0604030504040204" pitchFamily="34" charset="0"/>
            </a:endParaRPr>
          </a:p>
        </p:txBody>
      </p:sp>
      <p:grpSp>
        <p:nvGrpSpPr>
          <p:cNvPr id="6159" name="Group 90">
            <a:extLst>
              <a:ext uri="{FF2B5EF4-FFF2-40B4-BE49-F238E27FC236}">
                <a16:creationId xmlns:a16="http://schemas.microsoft.com/office/drawing/2014/main" id="{7026FC0C-24DA-24D7-FBEA-05ECA235ED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0750" y="2673350"/>
            <a:ext cx="1500188" cy="2965450"/>
            <a:chOff x="4458" y="2600"/>
            <a:chExt cx="420" cy="830"/>
          </a:xfrm>
        </p:grpSpPr>
        <p:sp>
          <p:nvSpPr>
            <p:cNvPr id="6175" name="Oval 91">
              <a:extLst>
                <a:ext uri="{FF2B5EF4-FFF2-40B4-BE49-F238E27FC236}">
                  <a16:creationId xmlns:a16="http://schemas.microsoft.com/office/drawing/2014/main" id="{CC97885C-C94B-36D7-2D8B-7BBBA37C04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3" y="2983"/>
              <a:ext cx="415" cy="4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76" name="Oval 92">
              <a:extLst>
                <a:ext uri="{FF2B5EF4-FFF2-40B4-BE49-F238E27FC236}">
                  <a16:creationId xmlns:a16="http://schemas.microsoft.com/office/drawing/2014/main" id="{DE13F10F-8213-E5C9-19D9-1EC3D3CF57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77" name="Oval 93">
              <a:extLst>
                <a:ext uri="{FF2B5EF4-FFF2-40B4-BE49-F238E27FC236}">
                  <a16:creationId xmlns:a16="http://schemas.microsoft.com/office/drawing/2014/main" id="{731C8760-5F67-1959-43B8-2B7FDE8371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78" name="Oval 94">
              <a:extLst>
                <a:ext uri="{FF2B5EF4-FFF2-40B4-BE49-F238E27FC236}">
                  <a16:creationId xmlns:a16="http://schemas.microsoft.com/office/drawing/2014/main" id="{24D51037-755F-5187-926F-A8B8571BC7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79" name="Oval 95">
              <a:extLst>
                <a:ext uri="{FF2B5EF4-FFF2-40B4-BE49-F238E27FC236}">
                  <a16:creationId xmlns:a16="http://schemas.microsoft.com/office/drawing/2014/main" id="{1EB9D296-07FB-67AF-10DE-495E8075EE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8" y="2600"/>
              <a:ext cx="415" cy="3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0" name="Oval 96">
              <a:extLst>
                <a:ext uri="{FF2B5EF4-FFF2-40B4-BE49-F238E27FC236}">
                  <a16:creationId xmlns:a16="http://schemas.microsoft.com/office/drawing/2014/main" id="{9C078D58-1EF4-5B30-91AC-7572D4B0F5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1" name="Oval 97">
              <a:extLst>
                <a:ext uri="{FF2B5EF4-FFF2-40B4-BE49-F238E27FC236}">
                  <a16:creationId xmlns:a16="http://schemas.microsoft.com/office/drawing/2014/main" id="{B723F140-F17C-1D9C-E82F-6EC7F1CE38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2" name="Oval 98">
              <a:extLst>
                <a:ext uri="{FF2B5EF4-FFF2-40B4-BE49-F238E27FC236}">
                  <a16:creationId xmlns:a16="http://schemas.microsoft.com/office/drawing/2014/main" id="{794B11A8-FAFE-02F7-3692-134022EAB4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3" name="Oval 99">
              <a:extLst>
                <a:ext uri="{FF2B5EF4-FFF2-40B4-BE49-F238E27FC236}">
                  <a16:creationId xmlns:a16="http://schemas.microsoft.com/office/drawing/2014/main" id="{2FB9B27F-7D77-C7A9-A0C0-C9980B6588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4" name="Oval 100">
              <a:extLst>
                <a:ext uri="{FF2B5EF4-FFF2-40B4-BE49-F238E27FC236}">
                  <a16:creationId xmlns:a16="http://schemas.microsoft.com/office/drawing/2014/main" id="{C857E16D-6571-C5C6-3E27-6FECB1E72F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5" name="Oval 101">
              <a:extLst>
                <a:ext uri="{FF2B5EF4-FFF2-40B4-BE49-F238E27FC236}">
                  <a16:creationId xmlns:a16="http://schemas.microsoft.com/office/drawing/2014/main" id="{9C576F60-6E57-D45B-487A-A7092B702C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6186" name="Oval 102">
              <a:extLst>
                <a:ext uri="{FF2B5EF4-FFF2-40B4-BE49-F238E27FC236}">
                  <a16:creationId xmlns:a16="http://schemas.microsoft.com/office/drawing/2014/main" id="{2619634A-09BD-A80D-217B-B103B9AE2F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6160" name="Line 50">
            <a:extLst>
              <a:ext uri="{FF2B5EF4-FFF2-40B4-BE49-F238E27FC236}">
                <a16:creationId xmlns:a16="http://schemas.microsoft.com/office/drawing/2014/main" id="{A90BDBFD-5FC1-D37D-DFFE-0A6ED8D28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2300" y="2960688"/>
            <a:ext cx="82867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51">
            <a:extLst>
              <a:ext uri="{FF2B5EF4-FFF2-40B4-BE49-F238E27FC236}">
                <a16:creationId xmlns:a16="http://schemas.microsoft.com/office/drawing/2014/main" id="{EB2797DA-08E6-56B9-9368-154108C86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4713" y="3213100"/>
            <a:ext cx="5397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52">
            <a:extLst>
              <a:ext uri="{FF2B5EF4-FFF2-40B4-BE49-F238E27FC236}">
                <a16:creationId xmlns:a16="http://schemas.microsoft.com/office/drawing/2014/main" id="{53CEE856-2B1D-4C68-1DEA-2CD7A8EEED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6150" y="3429000"/>
            <a:ext cx="4524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53">
            <a:extLst>
              <a:ext uri="{FF2B5EF4-FFF2-40B4-BE49-F238E27FC236}">
                <a16:creationId xmlns:a16="http://schemas.microsoft.com/office/drawing/2014/main" id="{67852C72-6701-6694-6289-CE3056524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4713" y="45466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54">
            <a:extLst>
              <a:ext uri="{FF2B5EF4-FFF2-40B4-BE49-F238E27FC236}">
                <a16:creationId xmlns:a16="http://schemas.microsoft.com/office/drawing/2014/main" id="{1ADAF2EC-2ABE-4A5C-29C1-16B4C0E4CC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8813" y="5194300"/>
            <a:ext cx="86360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60">
            <a:extLst>
              <a:ext uri="{FF2B5EF4-FFF2-40B4-BE49-F238E27FC236}">
                <a16:creationId xmlns:a16="http://schemas.microsoft.com/office/drawing/2014/main" id="{CE4D57EA-5F44-0A25-A583-49E3674B3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5051425"/>
            <a:ext cx="541338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105">
            <a:extLst>
              <a:ext uri="{FF2B5EF4-FFF2-40B4-BE49-F238E27FC236}">
                <a16:creationId xmlns:a16="http://schemas.microsoft.com/office/drawing/2014/main" id="{AFD84099-1733-C6B9-8D99-F5A825D5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3752850"/>
            <a:ext cx="21431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106">
            <a:extLst>
              <a:ext uri="{FF2B5EF4-FFF2-40B4-BE49-F238E27FC236}">
                <a16:creationId xmlns:a16="http://schemas.microsoft.com/office/drawing/2014/main" id="{BDF8AD75-D6AA-A6B5-1C4F-91D9264A3C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9438" y="4652963"/>
            <a:ext cx="17780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38">
            <a:extLst>
              <a:ext uri="{FF2B5EF4-FFF2-40B4-BE49-F238E27FC236}">
                <a16:creationId xmlns:a16="http://schemas.microsoft.com/office/drawing/2014/main" id="{AF927238-B14F-BBA7-C717-71550FCFA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213" y="3178175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39">
            <a:extLst>
              <a:ext uri="{FF2B5EF4-FFF2-40B4-BE49-F238E27FC236}">
                <a16:creationId xmlns:a16="http://schemas.microsoft.com/office/drawing/2014/main" id="{87906E24-1110-2AD4-B7D3-BD6DF3631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725" y="3429000"/>
            <a:ext cx="449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40">
            <a:extLst>
              <a:ext uri="{FF2B5EF4-FFF2-40B4-BE49-F238E27FC236}">
                <a16:creationId xmlns:a16="http://schemas.microsoft.com/office/drawing/2014/main" id="{4592A4BB-D4CE-2FF5-1316-EAC97B10D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1663" y="3644900"/>
            <a:ext cx="377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41">
            <a:extLst>
              <a:ext uri="{FF2B5EF4-FFF2-40B4-BE49-F238E27FC236}">
                <a16:creationId xmlns:a16="http://schemas.microsoft.com/office/drawing/2014/main" id="{FBEC225B-D4A0-1CA5-2A00-D2DAD548B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1313" y="3860800"/>
            <a:ext cx="6842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42">
            <a:extLst>
              <a:ext uri="{FF2B5EF4-FFF2-40B4-BE49-F238E27FC236}">
                <a16:creationId xmlns:a16="http://schemas.microsoft.com/office/drawing/2014/main" id="{6CA022EE-E9DA-9291-B5DF-CACE83ACC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5775" y="3897313"/>
            <a:ext cx="6477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43">
            <a:extLst>
              <a:ext uri="{FF2B5EF4-FFF2-40B4-BE49-F238E27FC236}">
                <a16:creationId xmlns:a16="http://schemas.microsoft.com/office/drawing/2014/main" id="{B57885B2-2410-96CD-4E5C-37076A5B3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1313" y="5302250"/>
            <a:ext cx="7191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44">
            <a:extLst>
              <a:ext uri="{FF2B5EF4-FFF2-40B4-BE49-F238E27FC236}">
                <a16:creationId xmlns:a16="http://schemas.microsoft.com/office/drawing/2014/main" id="{05CD5AED-7407-7F20-3B4B-ADDFB1EEA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725" y="5121275"/>
            <a:ext cx="5397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414712-27DE-6735-B9AA-B6AF98B1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>
                <a:latin typeface="Tahoma" panose="020B0604030504040204" pitchFamily="34" charset="0"/>
              </a:rPr>
              <a:t>Experiments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1F13121-C050-B7BC-429E-A468165B02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66700"/>
            <a:ext cx="8497887" cy="1001713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Two partitions </a:t>
            </a:r>
            <a:b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3000 objects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D7745487-5AD3-98EC-AD2E-CD61BBB9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141663"/>
            <a:ext cx="61563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424CE65-CC2F-CAFA-A780-A15D623125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307975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Random partition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C9C11C52-9E0C-D4C1-A710-AD246D9AB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205038"/>
            <a:ext cx="5521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>
            <a:extLst>
              <a:ext uri="{FF2B5EF4-FFF2-40B4-BE49-F238E27FC236}">
                <a16:creationId xmlns:a16="http://schemas.microsoft.com/office/drawing/2014/main" id="{5449AA0E-1091-6F8C-E853-A5C6E1EC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49530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10FE66ED-2374-CBE0-DAA8-737BF8E63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916113"/>
            <a:ext cx="57689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>
            <a:extLst>
              <a:ext uri="{FF2B5EF4-FFF2-40B4-BE49-F238E27FC236}">
                <a16:creationId xmlns:a16="http://schemas.microsoft.com/office/drawing/2014/main" id="{652DCA0B-A6EE-6094-9C34-257438F95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188913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Enlarging 1</a:t>
            </a:r>
            <a:r>
              <a:rPr lang="en-US" altLang="en-US" b="1" baseline="30000">
                <a:latin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 cluster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52EE4401-3C74-CE7F-8AA9-749E9827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089025"/>
            <a:ext cx="4343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>
            <a:extLst>
              <a:ext uri="{FF2B5EF4-FFF2-40B4-BE49-F238E27FC236}">
                <a16:creationId xmlns:a16="http://schemas.microsoft.com/office/drawing/2014/main" id="{4F56A2F2-81B8-520E-E83F-07D70DF7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>
            <a:fillRect/>
          </a:stretch>
        </p:blipFill>
        <p:spPr bwMode="auto">
          <a:xfrm>
            <a:off x="4254500" y="2058988"/>
            <a:ext cx="555942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>
            <a:extLst>
              <a:ext uri="{FF2B5EF4-FFF2-40B4-BE49-F238E27FC236}">
                <a16:creationId xmlns:a16="http://schemas.microsoft.com/office/drawing/2014/main" id="{CBD4822B-46AD-E16E-76D5-09C16C47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33488"/>
            <a:ext cx="45593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>
            <a:extLst>
              <a:ext uri="{FF2B5EF4-FFF2-40B4-BE49-F238E27FC236}">
                <a16:creationId xmlns:a16="http://schemas.microsoft.com/office/drawing/2014/main" id="{D8F24D02-E317-4DC1-367A-24359CFA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8913"/>
            <a:ext cx="84978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Enlarging 2</a:t>
            </a:r>
            <a:r>
              <a:rPr lang="en-US" altLang="en-US" sz="4200" b="1" baseline="30000">
                <a:latin typeface="Tahoma" panose="020B0604030504040204" pitchFamily="34" charset="0"/>
              </a:rPr>
              <a:t>nd</a:t>
            </a:r>
            <a:r>
              <a:rPr lang="en-US" altLang="en-US" sz="4200" b="1">
                <a:latin typeface="Tahoma" panose="020B0604030504040204" pitchFamily="34" charset="0"/>
              </a:rPr>
              <a:t> cluster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656C441C-7F31-EC9B-4494-EDDE44CA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930400"/>
            <a:ext cx="56927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CC1A3B79-4367-76E6-20FB-AC59EF5015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Increasing error</a:t>
            </a:r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244B2C03-DEC3-0765-9323-E315ED09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25538"/>
            <a:ext cx="48133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6E32784-C7CA-878B-3827-E4C1DDB09F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152400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More results</a:t>
            </a:r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3DFF9386-E7A8-95C6-1747-132B2EB4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879850"/>
            <a:ext cx="3549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3192E515-0A11-CF30-897E-9805F040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3805238"/>
            <a:ext cx="38322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>
            <a:extLst>
              <a:ext uri="{FF2B5EF4-FFF2-40B4-BE49-F238E27FC236}">
                <a16:creationId xmlns:a16="http://schemas.microsoft.com/office/drawing/2014/main" id="{099D0A3C-5F16-07FB-1488-861422FB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876300"/>
            <a:ext cx="3806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>
            <a:extLst>
              <a:ext uri="{FF2B5EF4-FFF2-40B4-BE49-F238E27FC236}">
                <a16:creationId xmlns:a16="http://schemas.microsoft.com/office/drawing/2014/main" id="{70EDC9CA-D443-41B8-D610-3ED700F3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76300"/>
            <a:ext cx="3586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DE070A2-ECF3-E227-1BA9-2EA282177B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307975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Detecting cluster size…?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BDFAF83E-9490-BC4F-ED9F-AAB907A0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492375"/>
            <a:ext cx="8218487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62E76BA-E611-7287-B411-9A5D14D8B1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F3A10-9409-B967-42D3-555AAED11FFA}"/>
              </a:ext>
            </a:extLst>
          </p:cNvPr>
          <p:cNvSpPr txBox="1"/>
          <p:nvPr/>
        </p:nvSpPr>
        <p:spPr>
          <a:xfrm>
            <a:off x="1460500" y="2205038"/>
            <a:ext cx="7632700" cy="306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External indexes for clustering evaluation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spc="-10" dirty="0">
                <a:latin typeface="Tahoma" panose="020B0604030504040204" pitchFamily="34" charset="0"/>
                <a:ea typeface="Tahoma" panose="020B0604030504040204" pitchFamily="34" charset="0"/>
              </a:rPr>
              <a:t>Several set-matching based approaches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spc="-10" dirty="0">
                <a:latin typeface="Tahoma" panose="020B0604030504040204" pitchFamily="34" charset="0"/>
                <a:ea typeface="Tahoma" panose="020B0604030504040204" pitchFamily="34" charset="0"/>
              </a:rPr>
              <a:t>Most common: ARI, NMI, ACC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Cluster level: Centroid index (CI)</a:t>
            </a:r>
          </a:p>
          <a:p>
            <a:pPr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	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hlinkClick r:id="rId3"/>
              </a:rPr>
              <a:t>https://www.youtube.com/watch?v=WTyfjjAbUPg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defRPr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658">
            <a:extLst>
              <a:ext uri="{FF2B5EF4-FFF2-40B4-BE49-F238E27FC236}">
                <a16:creationId xmlns:a16="http://schemas.microsoft.com/office/drawing/2014/main" id="{AD8C97C1-B0D7-E458-919F-52A12CF5AD75}"/>
              </a:ext>
            </a:extLst>
          </p:cNvPr>
          <p:cNvSpPr txBox="1">
            <a:spLocks/>
          </p:cNvSpPr>
          <p:nvPr/>
        </p:nvSpPr>
        <p:spPr bwMode="auto">
          <a:xfrm>
            <a:off x="631825" y="188913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Classification accuracy</a:t>
            </a:r>
            <a:endParaRPr lang="fi-FI" altLang="en-US" sz="1800">
              <a:latin typeface="Tahoma" panose="020B0604030504040204" pitchFamily="34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20810C52-2132-9C29-4026-F15A07C7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260600"/>
            <a:ext cx="22034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Ground truth:</a:t>
            </a:r>
          </a:p>
        </p:txBody>
      </p:sp>
      <p:grpSp>
        <p:nvGrpSpPr>
          <p:cNvPr id="7172" name="Group 8">
            <a:extLst>
              <a:ext uri="{FF2B5EF4-FFF2-40B4-BE49-F238E27FC236}">
                <a16:creationId xmlns:a16="http://schemas.microsoft.com/office/drawing/2014/main" id="{51327CA7-ABC3-5AB9-C8DB-F686649803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0750" y="2673350"/>
            <a:ext cx="1497013" cy="2997200"/>
            <a:chOff x="4420" y="1222"/>
            <a:chExt cx="419" cy="839"/>
          </a:xfrm>
        </p:grpSpPr>
        <p:sp>
          <p:nvSpPr>
            <p:cNvPr id="7202" name="Oval 9">
              <a:extLst>
                <a:ext uri="{FF2B5EF4-FFF2-40B4-BE49-F238E27FC236}">
                  <a16:creationId xmlns:a16="http://schemas.microsoft.com/office/drawing/2014/main" id="{BDF3A929-CA28-9DB5-2C89-437E97E25E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0" y="1222"/>
              <a:ext cx="415" cy="3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203" name="AutoShape 10">
              <a:extLst>
                <a:ext uri="{FF2B5EF4-FFF2-40B4-BE49-F238E27FC236}">
                  <a16:creationId xmlns:a16="http://schemas.microsoft.com/office/drawing/2014/main" id="{2993ECD7-AB7E-B55C-DF8E-1F9F5F1913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69" y="1673"/>
              <a:ext cx="47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204" name="Oval 11">
              <a:extLst>
                <a:ext uri="{FF2B5EF4-FFF2-40B4-BE49-F238E27FC236}">
                  <a16:creationId xmlns:a16="http://schemas.microsoft.com/office/drawing/2014/main" id="{300CC90E-FFDA-E9BA-126E-3456060111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4" y="1614"/>
              <a:ext cx="415" cy="4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pic>
          <p:nvPicPr>
            <p:cNvPr id="7205" name="Picture 12" descr="orange">
              <a:extLst>
                <a:ext uri="{FF2B5EF4-FFF2-40B4-BE49-F238E27FC236}">
                  <a16:creationId xmlns:a16="http://schemas.microsoft.com/office/drawing/2014/main" id="{817D073B-1B6C-4FED-93BB-B30B4B4F6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" y="124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Picture 13" descr="apple">
              <a:extLst>
                <a:ext uri="{FF2B5EF4-FFF2-40B4-BE49-F238E27FC236}">
                  <a16:creationId xmlns:a16="http://schemas.microsoft.com/office/drawing/2014/main" id="{695638AD-81F6-7E0E-F028-045B96D2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165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7" name="AutoShape 14">
              <a:extLst>
                <a:ext uri="{FF2B5EF4-FFF2-40B4-BE49-F238E27FC236}">
                  <a16:creationId xmlns:a16="http://schemas.microsoft.com/office/drawing/2014/main" id="{10F4E80C-7A05-E1B9-FD16-16724C655C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2" y="1879"/>
              <a:ext cx="47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208" name="AutoShape 15">
              <a:extLst>
                <a:ext uri="{FF2B5EF4-FFF2-40B4-BE49-F238E27FC236}">
                  <a16:creationId xmlns:a16="http://schemas.microsoft.com/office/drawing/2014/main" id="{66347BDB-716E-3CE4-86D2-0F66BC36FD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1675"/>
              <a:ext cx="47" cy="4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209" name="AutoShape 16">
              <a:extLst>
                <a:ext uri="{FF2B5EF4-FFF2-40B4-BE49-F238E27FC236}">
                  <a16:creationId xmlns:a16="http://schemas.microsoft.com/office/drawing/2014/main" id="{5607D47A-5010-2C68-B2B0-1F7AB30B8F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0" y="1889"/>
              <a:ext cx="47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210" name="AutoShape 17">
              <a:extLst>
                <a:ext uri="{FF2B5EF4-FFF2-40B4-BE49-F238E27FC236}">
                  <a16:creationId xmlns:a16="http://schemas.microsoft.com/office/drawing/2014/main" id="{A6E1CEC1-1EB2-53D8-C148-136E5D2564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8" y="1974"/>
              <a:ext cx="47" cy="4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pic>
          <p:nvPicPr>
            <p:cNvPr id="7211" name="Picture 18" descr="apple">
              <a:extLst>
                <a:ext uri="{FF2B5EF4-FFF2-40B4-BE49-F238E27FC236}">
                  <a16:creationId xmlns:a16="http://schemas.microsoft.com/office/drawing/2014/main" id="{C9EED416-E958-988B-2698-015E0B7A3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" y="165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19" descr="apple">
              <a:extLst>
                <a:ext uri="{FF2B5EF4-FFF2-40B4-BE49-F238E27FC236}">
                  <a16:creationId xmlns:a16="http://schemas.microsoft.com/office/drawing/2014/main" id="{EC236BB4-1B99-5822-35CB-3E693774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18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20" descr="apple">
              <a:extLst>
                <a:ext uri="{FF2B5EF4-FFF2-40B4-BE49-F238E27FC236}">
                  <a16:creationId xmlns:a16="http://schemas.microsoft.com/office/drawing/2014/main" id="{BB56F020-377D-3434-FBE7-F5C75BA1D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" y="18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4" name="Picture 21" descr="apple">
              <a:extLst>
                <a:ext uri="{FF2B5EF4-FFF2-40B4-BE49-F238E27FC236}">
                  <a16:creationId xmlns:a16="http://schemas.microsoft.com/office/drawing/2014/main" id="{0DFCF7BE-9B94-25C1-F572-765FC6E9B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Picture 22" descr="orange">
              <a:extLst>
                <a:ext uri="{FF2B5EF4-FFF2-40B4-BE49-F238E27FC236}">
                  <a16:creationId xmlns:a16="http://schemas.microsoft.com/office/drawing/2014/main" id="{CDD9F539-03D3-8D46-F3AC-929F3D4AC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" y="13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23" descr="orange">
              <a:extLst>
                <a:ext uri="{FF2B5EF4-FFF2-40B4-BE49-F238E27FC236}">
                  <a16:creationId xmlns:a16="http://schemas.microsoft.com/office/drawing/2014/main" id="{6CC97FD3-A0A6-B035-E091-CD9EA686F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" y="142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7" name="Picture 24" descr="orange">
              <a:extLst>
                <a:ext uri="{FF2B5EF4-FFF2-40B4-BE49-F238E27FC236}">
                  <a16:creationId xmlns:a16="http://schemas.microsoft.com/office/drawing/2014/main" id="{45D264CB-0A14-6216-79A5-42B2A3636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31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8" name="Picture 25" descr="orange">
              <a:extLst>
                <a:ext uri="{FF2B5EF4-FFF2-40B4-BE49-F238E27FC236}">
                  <a16:creationId xmlns:a16="http://schemas.microsoft.com/office/drawing/2014/main" id="{4A3FBCD7-655D-0853-AF26-16100F16B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" y="142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26">
            <a:extLst>
              <a:ext uri="{FF2B5EF4-FFF2-40B4-BE49-F238E27FC236}">
                <a16:creationId xmlns:a16="http://schemas.microsoft.com/office/drawing/2014/main" id="{767DB26A-BC0E-3399-41E7-148B5751FB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5300" y="2636838"/>
            <a:ext cx="1565275" cy="3073400"/>
            <a:chOff x="5071" y="1207"/>
            <a:chExt cx="438" cy="860"/>
          </a:xfrm>
        </p:grpSpPr>
        <p:sp>
          <p:nvSpPr>
            <p:cNvPr id="7184" name="Oval 27">
              <a:extLst>
                <a:ext uri="{FF2B5EF4-FFF2-40B4-BE49-F238E27FC236}">
                  <a16:creationId xmlns:a16="http://schemas.microsoft.com/office/drawing/2014/main" id="{238C0854-06B0-7641-5B6E-0637E0324F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93" y="1812"/>
              <a:ext cx="416" cy="25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185" name="Oval 28">
              <a:extLst>
                <a:ext uri="{FF2B5EF4-FFF2-40B4-BE49-F238E27FC236}">
                  <a16:creationId xmlns:a16="http://schemas.microsoft.com/office/drawing/2014/main" id="{306AD3E3-78B8-47D8-06ED-013B6BD75F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71" y="1207"/>
              <a:ext cx="438" cy="582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186" name="Text Box 29">
              <a:extLst>
                <a:ext uri="{FF2B5EF4-FFF2-40B4-BE49-F238E27FC236}">
                  <a16:creationId xmlns:a16="http://schemas.microsoft.com/office/drawing/2014/main" id="{EE3DB57C-6BF0-F6EE-CAB0-40BCEAFE1E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44" y="1897"/>
              <a:ext cx="180" cy="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9000"/>
                </a:lnSpc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Tahoma" panose="020B0604030504040204" pitchFamily="34" charset="0"/>
                  <a:ea typeface="SimSun" panose="02010600030101010101" pitchFamily="2" charset="-122"/>
                </a:rPr>
                <a:t>P</a:t>
              </a:r>
              <a:endParaRPr lang="en-US" altLang="en-US" sz="2800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7187" name="AutoShape 30">
              <a:extLst>
                <a:ext uri="{FF2B5EF4-FFF2-40B4-BE49-F238E27FC236}">
                  <a16:creationId xmlns:a16="http://schemas.microsoft.com/office/drawing/2014/main" id="{E75258BB-94FE-7EE1-E014-7C2CF7181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7" y="1673"/>
              <a:ext cx="47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pic>
          <p:nvPicPr>
            <p:cNvPr id="7188" name="Picture 31" descr="orange">
              <a:extLst>
                <a:ext uri="{FF2B5EF4-FFF2-40B4-BE49-F238E27FC236}">
                  <a16:creationId xmlns:a16="http://schemas.microsoft.com/office/drawing/2014/main" id="{9F761A10-68D2-D887-C6F9-5AF188066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" y="124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32" descr="apple">
              <a:extLst>
                <a:ext uri="{FF2B5EF4-FFF2-40B4-BE49-F238E27FC236}">
                  <a16:creationId xmlns:a16="http://schemas.microsoft.com/office/drawing/2014/main" id="{9E636518-DC6B-0B8C-CA57-31981F0F0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" y="165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AutoShape 33">
              <a:extLst>
                <a:ext uri="{FF2B5EF4-FFF2-40B4-BE49-F238E27FC236}">
                  <a16:creationId xmlns:a16="http://schemas.microsoft.com/office/drawing/2014/main" id="{66A35764-D762-DB5E-3F65-3B94336EDE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70" y="1879"/>
              <a:ext cx="47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191" name="AutoShape 34">
              <a:extLst>
                <a:ext uri="{FF2B5EF4-FFF2-40B4-BE49-F238E27FC236}">
                  <a16:creationId xmlns:a16="http://schemas.microsoft.com/office/drawing/2014/main" id="{9147BA41-0EE7-69FE-87E5-2E3E32782A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96" y="1675"/>
              <a:ext cx="47" cy="4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192" name="AutoShape 35">
              <a:extLst>
                <a:ext uri="{FF2B5EF4-FFF2-40B4-BE49-F238E27FC236}">
                  <a16:creationId xmlns:a16="http://schemas.microsoft.com/office/drawing/2014/main" id="{84BDE15C-D58C-AF1B-04CE-4408F1DC19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8" y="1889"/>
              <a:ext cx="47" cy="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7193" name="AutoShape 36">
              <a:extLst>
                <a:ext uri="{FF2B5EF4-FFF2-40B4-BE49-F238E27FC236}">
                  <a16:creationId xmlns:a16="http://schemas.microsoft.com/office/drawing/2014/main" id="{FB2E9C1E-9D14-736F-CDCB-379FED6367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6" y="1974"/>
              <a:ext cx="47" cy="4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pic>
          <p:nvPicPr>
            <p:cNvPr id="7194" name="Picture 37" descr="apple">
              <a:extLst>
                <a:ext uri="{FF2B5EF4-FFF2-40B4-BE49-F238E27FC236}">
                  <a16:creationId xmlns:a16="http://schemas.microsoft.com/office/drawing/2014/main" id="{063D2635-4102-A611-0D90-7AFEE8DB6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65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38" descr="apple">
              <a:extLst>
                <a:ext uri="{FF2B5EF4-FFF2-40B4-BE49-F238E27FC236}">
                  <a16:creationId xmlns:a16="http://schemas.microsoft.com/office/drawing/2014/main" id="{CE0FA901-7158-CAC5-67C0-0D48FA864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" y="18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39" descr="apple">
              <a:extLst>
                <a:ext uri="{FF2B5EF4-FFF2-40B4-BE49-F238E27FC236}">
                  <a16:creationId xmlns:a16="http://schemas.microsoft.com/office/drawing/2014/main" id="{408AF83D-03AA-4F9D-C29A-057CDA047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18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40" descr="apple">
              <a:extLst>
                <a:ext uri="{FF2B5EF4-FFF2-40B4-BE49-F238E27FC236}">
                  <a16:creationId xmlns:a16="http://schemas.microsoft.com/office/drawing/2014/main" id="{8C177F1C-F127-E5A3-7305-5FA751A37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" y="19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41" descr="orange">
              <a:extLst>
                <a:ext uri="{FF2B5EF4-FFF2-40B4-BE49-F238E27FC236}">
                  <a16:creationId xmlns:a16="http://schemas.microsoft.com/office/drawing/2014/main" id="{52239D8B-7CC0-65DC-C284-FBF25E956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" y="13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42" descr="orange">
              <a:extLst>
                <a:ext uri="{FF2B5EF4-FFF2-40B4-BE49-F238E27FC236}">
                  <a16:creationId xmlns:a16="http://schemas.microsoft.com/office/drawing/2014/main" id="{1BB3F147-1AE7-D298-C9FB-7EFA2BA9C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" y="142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43" descr="orange">
              <a:extLst>
                <a:ext uri="{FF2B5EF4-FFF2-40B4-BE49-F238E27FC236}">
                  <a16:creationId xmlns:a16="http://schemas.microsoft.com/office/drawing/2014/main" id="{ACBE4647-41B3-2DAE-F856-C6FB649A9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131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44" descr="orange">
              <a:extLst>
                <a:ext uri="{FF2B5EF4-FFF2-40B4-BE49-F238E27FC236}">
                  <a16:creationId xmlns:a16="http://schemas.microsoft.com/office/drawing/2014/main" id="{05C26FA5-D084-E02D-F419-B7491D405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" y="142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4" name="Rectangle 50">
            <a:extLst>
              <a:ext uri="{FF2B5EF4-FFF2-40B4-BE49-F238E27FC236}">
                <a16:creationId xmlns:a16="http://schemas.microsoft.com/office/drawing/2014/main" id="{B09FE07A-A2AA-D4C9-A085-DEC485F6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4975225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6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100 %</a:t>
            </a:r>
            <a:endParaRPr lang="en-US" altLang="en-US" sz="26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7175" name="Rectangle 51">
            <a:extLst>
              <a:ext uri="{FF2B5EF4-FFF2-40B4-BE49-F238E27FC236}">
                <a16:creationId xmlns:a16="http://schemas.microsoft.com/office/drawing/2014/main" id="{D427E339-5EA9-9A9A-01BF-92DEADA1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3025775"/>
            <a:ext cx="1162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6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100 %</a:t>
            </a:r>
            <a:endParaRPr lang="en-US" altLang="en-US" sz="26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7176" name="Rectangle 52">
            <a:extLst>
              <a:ext uri="{FF2B5EF4-FFF2-40B4-BE49-F238E27FC236}">
                <a16:creationId xmlns:a16="http://schemas.microsoft.com/office/drawing/2014/main" id="{2B880C9B-5EF8-B394-E2C9-E28D8417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3105150"/>
            <a:ext cx="36337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5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Precision 	= 5/7 = 71%</a:t>
            </a:r>
          </a:p>
          <a:p>
            <a:pPr>
              <a:lnSpc>
                <a:spcPct val="85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Recall	= 5/5 = 100%</a:t>
            </a:r>
          </a:p>
        </p:txBody>
      </p:sp>
      <p:sp>
        <p:nvSpPr>
          <p:cNvPr id="7177" name="Rectangle 81">
            <a:extLst>
              <a:ext uri="{FF2B5EF4-FFF2-40B4-BE49-F238E27FC236}">
                <a16:creationId xmlns:a16="http://schemas.microsoft.com/office/drawing/2014/main" id="{68FE83DE-02DC-E2E3-6FDC-255CF90A9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4684713"/>
            <a:ext cx="1004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2200">
                <a:latin typeface="Tahoma" panose="020B0604030504040204" pitchFamily="34" charset="0"/>
              </a:rPr>
              <a:t>Apples</a:t>
            </a:r>
          </a:p>
        </p:txBody>
      </p:sp>
      <p:sp>
        <p:nvSpPr>
          <p:cNvPr id="7178" name="Rectangle 82">
            <a:extLst>
              <a:ext uri="{FF2B5EF4-FFF2-40B4-BE49-F238E27FC236}">
                <a16:creationId xmlns:a16="http://schemas.microsoft.com/office/drawing/2014/main" id="{3C3BEAE3-CCB3-18A8-F5B0-63D42F13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2735263"/>
            <a:ext cx="12176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2200">
                <a:latin typeface="Tahoma" panose="020B0604030504040204" pitchFamily="34" charset="0"/>
              </a:rPr>
              <a:t>Oranges</a:t>
            </a:r>
          </a:p>
        </p:txBody>
      </p:sp>
      <p:sp>
        <p:nvSpPr>
          <p:cNvPr id="7179" name="Rectangle 83">
            <a:extLst>
              <a:ext uri="{FF2B5EF4-FFF2-40B4-BE49-F238E27FC236}">
                <a16:creationId xmlns:a16="http://schemas.microsoft.com/office/drawing/2014/main" id="{12565D78-2BC2-EC73-D188-EA013A2D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2746375"/>
            <a:ext cx="1217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2200">
                <a:latin typeface="Tahoma" panose="020B0604030504040204" pitchFamily="34" charset="0"/>
              </a:rPr>
              <a:t>Oranges</a:t>
            </a:r>
          </a:p>
        </p:txBody>
      </p:sp>
      <p:sp>
        <p:nvSpPr>
          <p:cNvPr id="7180" name="Rectangle 84">
            <a:extLst>
              <a:ext uri="{FF2B5EF4-FFF2-40B4-BE49-F238E27FC236}">
                <a16:creationId xmlns:a16="http://schemas.microsoft.com/office/drawing/2014/main" id="{E0BC4842-6124-54F8-CCAA-C13479A2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4668838"/>
            <a:ext cx="1004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2200">
                <a:latin typeface="Tahoma" panose="020B0604030504040204" pitchFamily="34" charset="0"/>
              </a:rPr>
              <a:t>Apples</a:t>
            </a:r>
          </a:p>
        </p:txBody>
      </p:sp>
      <p:sp>
        <p:nvSpPr>
          <p:cNvPr id="7181" name="Rectangle 87">
            <a:extLst>
              <a:ext uri="{FF2B5EF4-FFF2-40B4-BE49-F238E27FC236}">
                <a16:creationId xmlns:a16="http://schemas.microsoft.com/office/drawing/2014/main" id="{AAABF9F3-0E14-3761-539F-0C6E941B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5091113"/>
            <a:ext cx="3600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  <a:tab pos="179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5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Precision 	= 3/3 = 100%</a:t>
            </a:r>
          </a:p>
          <a:p>
            <a:pPr>
              <a:lnSpc>
                <a:spcPct val="85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24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Recall	= 3/5 = 60%</a:t>
            </a:r>
            <a:endParaRPr lang="en-US" altLang="en-US" sz="2400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7182" name="Rectangle 88">
            <a:extLst>
              <a:ext uri="{FF2B5EF4-FFF2-40B4-BE49-F238E27FC236}">
                <a16:creationId xmlns:a16="http://schemas.microsoft.com/office/drawing/2014/main" id="{DBBCD554-E085-7642-6B05-97E98FE9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2260600"/>
            <a:ext cx="2198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Classification:</a:t>
            </a:r>
          </a:p>
        </p:txBody>
      </p:sp>
      <p:sp>
        <p:nvSpPr>
          <p:cNvPr id="7183" name="Rectangle 89">
            <a:extLst>
              <a:ext uri="{FF2B5EF4-FFF2-40B4-BE49-F238E27FC236}">
                <a16:creationId xmlns:a16="http://schemas.microsoft.com/office/drawing/2014/main" id="{2F57F624-B8D9-74DB-4956-F9416169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516063"/>
            <a:ext cx="40703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3200" b="1">
                <a:latin typeface="Tahoma" panose="020B0604030504040204" pitchFamily="34" charset="0"/>
                <a:ea typeface="SimSun" panose="02010600030101010101" pitchFamily="2" charset="-122"/>
              </a:rPr>
              <a:t>Known class labels</a:t>
            </a:r>
            <a:endParaRPr lang="en-US" altLang="en-US" sz="32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58">
            <a:extLst>
              <a:ext uri="{FF2B5EF4-FFF2-40B4-BE49-F238E27FC236}">
                <a16:creationId xmlns:a16="http://schemas.microsoft.com/office/drawing/2014/main" id="{DEA2A352-4BAE-0EE2-2FE0-E5610383FDE8}"/>
              </a:ext>
            </a:extLst>
          </p:cNvPr>
          <p:cNvSpPr txBox="1">
            <a:spLocks/>
          </p:cNvSpPr>
          <p:nvPr/>
        </p:nvSpPr>
        <p:spPr bwMode="auto">
          <a:xfrm>
            <a:off x="631825" y="188913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Clustering accuracy</a:t>
            </a:r>
            <a:endParaRPr lang="fi-FI" altLang="en-US" sz="1800">
              <a:latin typeface="Tahoma" panose="020B0604030504040204" pitchFamily="34" charset="0"/>
            </a:endParaRPr>
          </a:p>
        </p:txBody>
      </p:sp>
      <p:sp>
        <p:nvSpPr>
          <p:cNvPr id="8195" name="Rectangle 59">
            <a:extLst>
              <a:ext uri="{FF2B5EF4-FFF2-40B4-BE49-F238E27FC236}">
                <a16:creationId xmlns:a16="http://schemas.microsoft.com/office/drawing/2014/main" id="{D880B2EF-264E-1C67-3D85-218E1F8E3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21013" y="3787775"/>
            <a:ext cx="600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50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???</a:t>
            </a:r>
            <a:endParaRPr lang="en-US" altLang="en-US" sz="5000" b="1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196" name="Rectangle 64">
            <a:extLst>
              <a:ext uri="{FF2B5EF4-FFF2-40B4-BE49-F238E27FC236}">
                <a16:creationId xmlns:a16="http://schemas.microsoft.com/office/drawing/2014/main" id="{9C0EFAD6-551F-8E73-9382-BF2A0E6F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1516063"/>
            <a:ext cx="32099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3200" b="1">
                <a:latin typeface="Tahoma" panose="020B0604030504040204" pitchFamily="34" charset="0"/>
                <a:ea typeface="SimSun" panose="02010600030101010101" pitchFamily="2" charset="-122"/>
              </a:rPr>
              <a:t>No class labels</a:t>
            </a:r>
            <a:endParaRPr lang="en-US" altLang="en-US" sz="32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grpSp>
        <p:nvGrpSpPr>
          <p:cNvPr id="8197" name="Group 65">
            <a:extLst>
              <a:ext uri="{FF2B5EF4-FFF2-40B4-BE49-F238E27FC236}">
                <a16:creationId xmlns:a16="http://schemas.microsoft.com/office/drawing/2014/main" id="{023BC475-51E0-BFFC-5C9D-0ED0B26A30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0750" y="2671763"/>
            <a:ext cx="1500188" cy="2965450"/>
            <a:chOff x="4458" y="2600"/>
            <a:chExt cx="420" cy="830"/>
          </a:xfrm>
        </p:grpSpPr>
        <p:sp>
          <p:nvSpPr>
            <p:cNvPr id="8214" name="Oval 66">
              <a:extLst>
                <a:ext uri="{FF2B5EF4-FFF2-40B4-BE49-F238E27FC236}">
                  <a16:creationId xmlns:a16="http://schemas.microsoft.com/office/drawing/2014/main" id="{CC862B56-8AD7-AFBC-4ACE-1E6649B55E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3" y="2983"/>
              <a:ext cx="415" cy="4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5" name="Oval 67">
              <a:extLst>
                <a:ext uri="{FF2B5EF4-FFF2-40B4-BE49-F238E27FC236}">
                  <a16:creationId xmlns:a16="http://schemas.microsoft.com/office/drawing/2014/main" id="{EDAAA2B2-B7C5-1B0C-2D5D-D2660AEB3F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6" name="Oval 68">
              <a:extLst>
                <a:ext uri="{FF2B5EF4-FFF2-40B4-BE49-F238E27FC236}">
                  <a16:creationId xmlns:a16="http://schemas.microsoft.com/office/drawing/2014/main" id="{23393451-13D0-21CC-BF03-2B974BBE58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7" name="Oval 69">
              <a:extLst>
                <a:ext uri="{FF2B5EF4-FFF2-40B4-BE49-F238E27FC236}">
                  <a16:creationId xmlns:a16="http://schemas.microsoft.com/office/drawing/2014/main" id="{187F779A-FBEA-CAF8-DA68-D45983D642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8" name="Oval 70">
              <a:extLst>
                <a:ext uri="{FF2B5EF4-FFF2-40B4-BE49-F238E27FC236}">
                  <a16:creationId xmlns:a16="http://schemas.microsoft.com/office/drawing/2014/main" id="{8B627C9C-4823-30AA-EE5E-9DA1004F0A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8" y="2600"/>
              <a:ext cx="415" cy="3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9" name="Oval 71">
              <a:extLst>
                <a:ext uri="{FF2B5EF4-FFF2-40B4-BE49-F238E27FC236}">
                  <a16:creationId xmlns:a16="http://schemas.microsoft.com/office/drawing/2014/main" id="{C36F50B0-B16D-0ADA-DDF3-9D066EF421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20" name="Oval 72">
              <a:extLst>
                <a:ext uri="{FF2B5EF4-FFF2-40B4-BE49-F238E27FC236}">
                  <a16:creationId xmlns:a16="http://schemas.microsoft.com/office/drawing/2014/main" id="{E943E203-65D1-954D-DEF0-B3EFD420E0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21" name="Oval 73">
              <a:extLst>
                <a:ext uri="{FF2B5EF4-FFF2-40B4-BE49-F238E27FC236}">
                  <a16:creationId xmlns:a16="http://schemas.microsoft.com/office/drawing/2014/main" id="{669A19E7-A5AA-136C-747D-47F50E411E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22" name="Oval 74">
              <a:extLst>
                <a:ext uri="{FF2B5EF4-FFF2-40B4-BE49-F238E27FC236}">
                  <a16:creationId xmlns:a16="http://schemas.microsoft.com/office/drawing/2014/main" id="{180F4E38-CE54-8AED-246D-CAD6B1C61E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23" name="Oval 75">
              <a:extLst>
                <a:ext uri="{FF2B5EF4-FFF2-40B4-BE49-F238E27FC236}">
                  <a16:creationId xmlns:a16="http://schemas.microsoft.com/office/drawing/2014/main" id="{27582BEB-2E65-34E7-12D5-D62C786F52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24" name="Oval 76">
              <a:extLst>
                <a:ext uri="{FF2B5EF4-FFF2-40B4-BE49-F238E27FC236}">
                  <a16:creationId xmlns:a16="http://schemas.microsoft.com/office/drawing/2014/main" id="{88510F63-EFAD-4E0F-57CA-563DDE78D1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25" name="Oval 77">
              <a:extLst>
                <a:ext uri="{FF2B5EF4-FFF2-40B4-BE49-F238E27FC236}">
                  <a16:creationId xmlns:a16="http://schemas.microsoft.com/office/drawing/2014/main" id="{DDDF64F6-2C98-C8FF-926A-6CC652E9C5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8198" name="Rectangle 81">
            <a:extLst>
              <a:ext uri="{FF2B5EF4-FFF2-40B4-BE49-F238E27FC236}">
                <a16:creationId xmlns:a16="http://schemas.microsoft.com/office/drawing/2014/main" id="{E6F77E95-519E-0101-7A01-844114441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016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fi-FI" altLang="en-US" sz="1800"/>
          </a:p>
        </p:txBody>
      </p:sp>
      <p:grpSp>
        <p:nvGrpSpPr>
          <p:cNvPr id="8199" name="Group 152">
            <a:extLst>
              <a:ext uri="{FF2B5EF4-FFF2-40B4-BE49-F238E27FC236}">
                <a16:creationId xmlns:a16="http://schemas.microsoft.com/office/drawing/2014/main" id="{46A15A4D-AACA-7B32-576D-C690D9319DDB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2636838"/>
            <a:ext cx="1500187" cy="3060700"/>
            <a:chOff x="2517" y="1570"/>
            <a:chExt cx="945" cy="1928"/>
          </a:xfrm>
        </p:grpSpPr>
        <p:sp>
          <p:nvSpPr>
            <p:cNvPr id="8202" name="Oval 153">
              <a:extLst>
                <a:ext uri="{FF2B5EF4-FFF2-40B4-BE49-F238E27FC236}">
                  <a16:creationId xmlns:a16="http://schemas.microsoft.com/office/drawing/2014/main" id="{F2D548D4-1240-81E8-2AC3-08DDDFAE80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17" y="1570"/>
              <a:ext cx="934" cy="131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3" name="Oval 154">
              <a:extLst>
                <a:ext uri="{FF2B5EF4-FFF2-40B4-BE49-F238E27FC236}">
                  <a16:creationId xmlns:a16="http://schemas.microsoft.com/office/drawing/2014/main" id="{F0300704-6C7E-0141-2A53-9DBE33E306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6" y="2923"/>
              <a:ext cx="936" cy="575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4" name="Oval 155">
              <a:extLst>
                <a:ext uri="{FF2B5EF4-FFF2-40B4-BE49-F238E27FC236}">
                  <a16:creationId xmlns:a16="http://schemas.microsoft.com/office/drawing/2014/main" id="{BED70219-9249-E21C-CB8F-31DA186CAF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4" y="2640"/>
              <a:ext cx="90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5" name="Oval 156">
              <a:extLst>
                <a:ext uri="{FF2B5EF4-FFF2-40B4-BE49-F238E27FC236}">
                  <a16:creationId xmlns:a16="http://schemas.microsoft.com/office/drawing/2014/main" id="{A47309C6-AD82-F06E-CB0B-AE3C876CEB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00" y="2646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6" name="Oval 157">
              <a:extLst>
                <a:ext uri="{FF2B5EF4-FFF2-40B4-BE49-F238E27FC236}">
                  <a16:creationId xmlns:a16="http://schemas.microsoft.com/office/drawing/2014/main" id="{5AA5B6C5-42AE-A63F-B931-33533D8ECB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10" y="3311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7" name="Oval 158">
              <a:extLst>
                <a:ext uri="{FF2B5EF4-FFF2-40B4-BE49-F238E27FC236}">
                  <a16:creationId xmlns:a16="http://schemas.microsoft.com/office/drawing/2014/main" id="{E44F65A5-6441-916F-F6DE-2B82F44ECD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2" y="3149"/>
              <a:ext cx="90" cy="9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8" name="Oval 159">
              <a:extLst>
                <a:ext uri="{FF2B5EF4-FFF2-40B4-BE49-F238E27FC236}">
                  <a16:creationId xmlns:a16="http://schemas.microsoft.com/office/drawing/2014/main" id="{EF613248-37E8-EC75-3D9D-885A975330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3" y="3099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09" name="Oval 160">
              <a:extLst>
                <a:ext uri="{FF2B5EF4-FFF2-40B4-BE49-F238E27FC236}">
                  <a16:creationId xmlns:a16="http://schemas.microsoft.com/office/drawing/2014/main" id="{B951F6AA-3021-0E67-D077-56AE99192A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95" y="1838"/>
              <a:ext cx="90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0" name="Oval 161">
              <a:extLst>
                <a:ext uri="{FF2B5EF4-FFF2-40B4-BE49-F238E27FC236}">
                  <a16:creationId xmlns:a16="http://schemas.microsoft.com/office/drawing/2014/main" id="{3B9007DC-50E6-8458-C5BD-79326094A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0" y="2130"/>
              <a:ext cx="87" cy="9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1" name="Oval 162">
              <a:extLst>
                <a:ext uri="{FF2B5EF4-FFF2-40B4-BE49-F238E27FC236}">
                  <a16:creationId xmlns:a16="http://schemas.microsoft.com/office/drawing/2014/main" id="{D5639D25-AE4F-52C1-C7A9-A921E2080E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6" y="1720"/>
              <a:ext cx="88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2" name="Oval 163">
              <a:extLst>
                <a:ext uri="{FF2B5EF4-FFF2-40B4-BE49-F238E27FC236}">
                  <a16:creationId xmlns:a16="http://schemas.microsoft.com/office/drawing/2014/main" id="{FAA00E0C-2801-303E-F6AF-9E91416F2C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4" y="1901"/>
              <a:ext cx="87" cy="9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8213" name="Oval 164">
              <a:extLst>
                <a:ext uri="{FF2B5EF4-FFF2-40B4-BE49-F238E27FC236}">
                  <a16:creationId xmlns:a16="http://schemas.microsoft.com/office/drawing/2014/main" id="{AF17F99E-EB38-EF36-23E6-8111CDFF9D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6" y="2130"/>
              <a:ext cx="90" cy="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8200" name="Rectangle 88">
            <a:extLst>
              <a:ext uri="{FF2B5EF4-FFF2-40B4-BE49-F238E27FC236}">
                <a16:creationId xmlns:a16="http://schemas.microsoft.com/office/drawing/2014/main" id="{C437F267-D64D-B5A8-E434-18DDEB3B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2260600"/>
            <a:ext cx="17684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Clustering:</a:t>
            </a:r>
          </a:p>
        </p:txBody>
      </p:sp>
      <p:sp>
        <p:nvSpPr>
          <p:cNvPr id="8201" name="Rectangle 4">
            <a:extLst>
              <a:ext uri="{FF2B5EF4-FFF2-40B4-BE49-F238E27FC236}">
                <a16:creationId xmlns:a16="http://schemas.microsoft.com/office/drawing/2014/main" id="{6F735E47-F6FF-4861-B49C-2353E67A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260600"/>
            <a:ext cx="22034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>
                <a:latin typeface="Tahoma" panose="020B0604030504040204" pitchFamily="34" charset="0"/>
              </a:rPr>
              <a:t>Ground truth: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658">
            <a:extLst>
              <a:ext uri="{FF2B5EF4-FFF2-40B4-BE49-F238E27FC236}">
                <a16:creationId xmlns:a16="http://schemas.microsoft.com/office/drawing/2014/main" id="{F0FE600E-27CE-5515-B7AA-66BC237181CA}"/>
              </a:ext>
            </a:extLst>
          </p:cNvPr>
          <p:cNvSpPr txBox="1">
            <a:spLocks/>
          </p:cNvSpPr>
          <p:nvPr/>
        </p:nvSpPr>
        <p:spPr bwMode="auto">
          <a:xfrm>
            <a:off x="631825" y="3333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What about this…?</a:t>
            </a:r>
          </a:p>
        </p:txBody>
      </p:sp>
      <p:grpSp>
        <p:nvGrpSpPr>
          <p:cNvPr id="9219" name="Group 5">
            <a:extLst>
              <a:ext uri="{FF2B5EF4-FFF2-40B4-BE49-F238E27FC236}">
                <a16:creationId xmlns:a16="http://schemas.microsoft.com/office/drawing/2014/main" id="{42D6BC3F-8AA9-1560-B187-179576B140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45275" y="2998788"/>
            <a:ext cx="1547813" cy="2914650"/>
            <a:chOff x="4445" y="2614"/>
            <a:chExt cx="433" cy="816"/>
          </a:xfrm>
        </p:grpSpPr>
        <p:sp>
          <p:nvSpPr>
            <p:cNvPr id="9251" name="Oval 6">
              <a:extLst>
                <a:ext uri="{FF2B5EF4-FFF2-40B4-BE49-F238E27FC236}">
                  <a16:creationId xmlns:a16="http://schemas.microsoft.com/office/drawing/2014/main" id="{4454A4CC-24A5-808F-3F3B-B0A1EF542F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4584" y="2889"/>
              <a:ext cx="159" cy="33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2" name="Oval 7">
              <a:extLst>
                <a:ext uri="{FF2B5EF4-FFF2-40B4-BE49-F238E27FC236}">
                  <a16:creationId xmlns:a16="http://schemas.microsoft.com/office/drawing/2014/main" id="{44FF8909-623D-31B6-BA49-141930E377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3" y="3181"/>
              <a:ext cx="415" cy="249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3" name="Oval 8">
              <a:extLst>
                <a:ext uri="{FF2B5EF4-FFF2-40B4-BE49-F238E27FC236}">
                  <a16:creationId xmlns:a16="http://schemas.microsoft.com/office/drawing/2014/main" id="{E9632A77-EDC2-FDEA-4079-C9085E1A86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4" name="Oval 9">
              <a:extLst>
                <a:ext uri="{FF2B5EF4-FFF2-40B4-BE49-F238E27FC236}">
                  <a16:creationId xmlns:a16="http://schemas.microsoft.com/office/drawing/2014/main" id="{13EE01BF-F5F3-59A3-AC96-A5E2D6239E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5" name="Oval 10">
              <a:extLst>
                <a:ext uri="{FF2B5EF4-FFF2-40B4-BE49-F238E27FC236}">
                  <a16:creationId xmlns:a16="http://schemas.microsoft.com/office/drawing/2014/main" id="{7B93DDF9-FF35-D6D8-BE5F-33B604B9FE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6" name="Oval 11">
              <a:extLst>
                <a:ext uri="{FF2B5EF4-FFF2-40B4-BE49-F238E27FC236}">
                  <a16:creationId xmlns:a16="http://schemas.microsoft.com/office/drawing/2014/main" id="{61A3B1E9-38E2-72C2-F9C1-1F99ECDB4B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5" y="2614"/>
              <a:ext cx="431" cy="30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7" name="Oval 12">
              <a:extLst>
                <a:ext uri="{FF2B5EF4-FFF2-40B4-BE49-F238E27FC236}">
                  <a16:creationId xmlns:a16="http://schemas.microsoft.com/office/drawing/2014/main" id="{AAD6C818-41E4-A42F-6C9C-528CBFE1AD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8" name="Oval 13">
              <a:extLst>
                <a:ext uri="{FF2B5EF4-FFF2-40B4-BE49-F238E27FC236}">
                  <a16:creationId xmlns:a16="http://schemas.microsoft.com/office/drawing/2014/main" id="{24B0353B-5719-F961-43BC-4758B8FD06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9" name="Oval 14">
              <a:extLst>
                <a:ext uri="{FF2B5EF4-FFF2-40B4-BE49-F238E27FC236}">
                  <a16:creationId xmlns:a16="http://schemas.microsoft.com/office/drawing/2014/main" id="{FB6499A0-B9C9-CCCC-42A2-1930566A47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60" name="Oval 15">
              <a:extLst>
                <a:ext uri="{FF2B5EF4-FFF2-40B4-BE49-F238E27FC236}">
                  <a16:creationId xmlns:a16="http://schemas.microsoft.com/office/drawing/2014/main" id="{474423D3-30BD-10A0-2F0E-33F5ED7EFD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61" name="Oval 16">
              <a:extLst>
                <a:ext uri="{FF2B5EF4-FFF2-40B4-BE49-F238E27FC236}">
                  <a16:creationId xmlns:a16="http://schemas.microsoft.com/office/drawing/2014/main" id="{6D8299EB-7F0C-F93B-57AD-5781CBC72F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62" name="Oval 17">
              <a:extLst>
                <a:ext uri="{FF2B5EF4-FFF2-40B4-BE49-F238E27FC236}">
                  <a16:creationId xmlns:a16="http://schemas.microsoft.com/office/drawing/2014/main" id="{87520FDC-3DE9-B82B-7DB4-FF21CD6280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63" name="Oval 18">
              <a:extLst>
                <a:ext uri="{FF2B5EF4-FFF2-40B4-BE49-F238E27FC236}">
                  <a16:creationId xmlns:a16="http://schemas.microsoft.com/office/drawing/2014/main" id="{3E654597-4A6C-B1C6-19BE-580D8AD92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grpSp>
        <p:nvGrpSpPr>
          <p:cNvPr id="9220" name="Group 19">
            <a:extLst>
              <a:ext uri="{FF2B5EF4-FFF2-40B4-BE49-F238E27FC236}">
                <a16:creationId xmlns:a16="http://schemas.microsoft.com/office/drawing/2014/main" id="{9E836E84-11F1-1A7D-C037-2CA9645F76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175" y="2852738"/>
            <a:ext cx="1627188" cy="3079750"/>
            <a:chOff x="4058" y="1275"/>
            <a:chExt cx="455" cy="862"/>
          </a:xfrm>
        </p:grpSpPr>
        <p:sp>
          <p:nvSpPr>
            <p:cNvPr id="9240" name="Oval 20">
              <a:extLst>
                <a:ext uri="{FF2B5EF4-FFF2-40B4-BE49-F238E27FC236}">
                  <a16:creationId xmlns:a16="http://schemas.microsoft.com/office/drawing/2014/main" id="{AC39ADAE-79C7-33E8-2E76-A84F9ED247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58" y="1275"/>
              <a:ext cx="455" cy="862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1" name="Oval 21">
              <a:extLst>
                <a:ext uri="{FF2B5EF4-FFF2-40B4-BE49-F238E27FC236}">
                  <a16:creationId xmlns:a16="http://schemas.microsoft.com/office/drawing/2014/main" id="{C8D5E061-75AE-8A62-BEE0-2F16CAEA16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3" y="175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2" name="Oval 22">
              <a:extLst>
                <a:ext uri="{FF2B5EF4-FFF2-40B4-BE49-F238E27FC236}">
                  <a16:creationId xmlns:a16="http://schemas.microsoft.com/office/drawing/2014/main" id="{E618AF33-F2C8-FCF8-0954-1C831BC134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9" y="175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3" name="Oval 23">
              <a:extLst>
                <a:ext uri="{FF2B5EF4-FFF2-40B4-BE49-F238E27FC236}">
                  <a16:creationId xmlns:a16="http://schemas.microsoft.com/office/drawing/2014/main" id="{E4D264C2-4CD7-8C94-BC3D-C4178CA66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9" y="2050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4" name="Oval 24">
              <a:extLst>
                <a:ext uri="{FF2B5EF4-FFF2-40B4-BE49-F238E27FC236}">
                  <a16:creationId xmlns:a16="http://schemas.microsoft.com/office/drawing/2014/main" id="{99359D33-9C81-E378-99F6-4C21D00D27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2" y="1401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5" name="Oval 25">
              <a:extLst>
                <a:ext uri="{FF2B5EF4-FFF2-40B4-BE49-F238E27FC236}">
                  <a16:creationId xmlns:a16="http://schemas.microsoft.com/office/drawing/2014/main" id="{23342034-6DC9-671D-EDC5-FB8F8547B7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2" y="153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6" name="Oval 26">
              <a:extLst>
                <a:ext uri="{FF2B5EF4-FFF2-40B4-BE49-F238E27FC236}">
                  <a16:creationId xmlns:a16="http://schemas.microsoft.com/office/drawing/2014/main" id="{881E1318-FE44-891A-A4A6-D3BEB6C010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5" y="1348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7" name="Oval 27">
              <a:extLst>
                <a:ext uri="{FF2B5EF4-FFF2-40B4-BE49-F238E27FC236}">
                  <a16:creationId xmlns:a16="http://schemas.microsoft.com/office/drawing/2014/main" id="{39E1C8DB-38D2-35FA-4C2E-3C23E10315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46" y="142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8" name="Oval 28">
              <a:extLst>
                <a:ext uri="{FF2B5EF4-FFF2-40B4-BE49-F238E27FC236}">
                  <a16:creationId xmlns:a16="http://schemas.microsoft.com/office/drawing/2014/main" id="{D59E84DE-1987-2441-B3A2-D781B320F7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8" y="1530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49" name="Oval 29">
              <a:extLst>
                <a:ext uri="{FF2B5EF4-FFF2-40B4-BE49-F238E27FC236}">
                  <a16:creationId xmlns:a16="http://schemas.microsoft.com/office/drawing/2014/main" id="{2F74BD56-E3E9-01D9-8B51-8F34C3CBDF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0" y="197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50" name="Oval 30">
              <a:extLst>
                <a:ext uri="{FF2B5EF4-FFF2-40B4-BE49-F238E27FC236}">
                  <a16:creationId xmlns:a16="http://schemas.microsoft.com/office/drawing/2014/main" id="{9FDC5AAF-960C-5C00-8DB0-969731C90D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" y="1956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9221" name="Rectangle 32">
            <a:extLst>
              <a:ext uri="{FF2B5EF4-FFF2-40B4-BE49-F238E27FC236}">
                <a16:creationId xmlns:a16="http://schemas.microsoft.com/office/drawing/2014/main" id="{3F89FFA5-A544-E276-97FC-5601891C8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3" y="4041775"/>
            <a:ext cx="600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50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altLang="en-US" sz="5000" b="1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9222" name="Group 33">
            <a:extLst>
              <a:ext uri="{FF2B5EF4-FFF2-40B4-BE49-F238E27FC236}">
                <a16:creationId xmlns:a16="http://schemas.microsoft.com/office/drawing/2014/main" id="{78662C12-F43E-3AEE-5896-C5F4EE7189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0513" y="2960688"/>
            <a:ext cx="1500187" cy="2965450"/>
            <a:chOff x="4458" y="2600"/>
            <a:chExt cx="420" cy="830"/>
          </a:xfrm>
        </p:grpSpPr>
        <p:sp>
          <p:nvSpPr>
            <p:cNvPr id="9228" name="Oval 34">
              <a:extLst>
                <a:ext uri="{FF2B5EF4-FFF2-40B4-BE49-F238E27FC236}">
                  <a16:creationId xmlns:a16="http://schemas.microsoft.com/office/drawing/2014/main" id="{40C9FE17-941B-1EF7-52E2-865D6E3FA4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3" y="2983"/>
              <a:ext cx="415" cy="4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29" name="Oval 35">
              <a:extLst>
                <a:ext uri="{FF2B5EF4-FFF2-40B4-BE49-F238E27FC236}">
                  <a16:creationId xmlns:a16="http://schemas.microsoft.com/office/drawing/2014/main" id="{5A4AD355-EA29-D8ED-1E5C-4D5F49A7D6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0" name="Oval 36">
              <a:extLst>
                <a:ext uri="{FF2B5EF4-FFF2-40B4-BE49-F238E27FC236}">
                  <a16:creationId xmlns:a16="http://schemas.microsoft.com/office/drawing/2014/main" id="{BD56C591-FFB7-E70B-3E29-0DC3F3E451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1" name="Oval 37">
              <a:extLst>
                <a:ext uri="{FF2B5EF4-FFF2-40B4-BE49-F238E27FC236}">
                  <a16:creationId xmlns:a16="http://schemas.microsoft.com/office/drawing/2014/main" id="{7EB447CC-5BBF-2947-76AC-6035112824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2" name="Oval 38">
              <a:extLst>
                <a:ext uri="{FF2B5EF4-FFF2-40B4-BE49-F238E27FC236}">
                  <a16:creationId xmlns:a16="http://schemas.microsoft.com/office/drawing/2014/main" id="{7A04FD2C-B066-2951-64F3-1702CCA6CA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8" y="2600"/>
              <a:ext cx="415" cy="3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3" name="Oval 39">
              <a:extLst>
                <a:ext uri="{FF2B5EF4-FFF2-40B4-BE49-F238E27FC236}">
                  <a16:creationId xmlns:a16="http://schemas.microsoft.com/office/drawing/2014/main" id="{FDF9AE1B-2305-7CDA-74DE-1147A35400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4" name="Oval 40">
              <a:extLst>
                <a:ext uri="{FF2B5EF4-FFF2-40B4-BE49-F238E27FC236}">
                  <a16:creationId xmlns:a16="http://schemas.microsoft.com/office/drawing/2014/main" id="{8FA64856-0320-D020-87DB-B85F391F0B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5" name="Oval 41">
              <a:extLst>
                <a:ext uri="{FF2B5EF4-FFF2-40B4-BE49-F238E27FC236}">
                  <a16:creationId xmlns:a16="http://schemas.microsoft.com/office/drawing/2014/main" id="{07671734-7C51-B0F0-2B90-6CC03FE99F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6" name="Oval 42">
              <a:extLst>
                <a:ext uri="{FF2B5EF4-FFF2-40B4-BE49-F238E27FC236}">
                  <a16:creationId xmlns:a16="http://schemas.microsoft.com/office/drawing/2014/main" id="{41A47A9C-0B98-7997-E724-67D7CA2612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7" name="Oval 43">
              <a:extLst>
                <a:ext uri="{FF2B5EF4-FFF2-40B4-BE49-F238E27FC236}">
                  <a16:creationId xmlns:a16="http://schemas.microsoft.com/office/drawing/2014/main" id="{10FEDAED-E990-D298-1551-6BEF1BF883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8" name="Oval 44">
              <a:extLst>
                <a:ext uri="{FF2B5EF4-FFF2-40B4-BE49-F238E27FC236}">
                  <a16:creationId xmlns:a16="http://schemas.microsoft.com/office/drawing/2014/main" id="{7DDE4DE2-0FD8-EE09-7C0B-A35EDD0934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  <p:sp>
          <p:nvSpPr>
            <p:cNvPr id="9239" name="Oval 45">
              <a:extLst>
                <a:ext uri="{FF2B5EF4-FFF2-40B4-BE49-F238E27FC236}">
                  <a16:creationId xmlns:a16="http://schemas.microsoft.com/office/drawing/2014/main" id="{120CF55B-437B-A3C2-D10C-96124B6EF6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fi-FI" altLang="en-US" sz="1800"/>
            </a:p>
          </p:txBody>
        </p:sp>
      </p:grpSp>
      <p:sp>
        <p:nvSpPr>
          <p:cNvPr id="9223" name="Rectangle 46">
            <a:extLst>
              <a:ext uri="{FF2B5EF4-FFF2-40B4-BE49-F238E27FC236}">
                <a16:creationId xmlns:a16="http://schemas.microsoft.com/office/drawing/2014/main" id="{B7B037EA-30BB-D3AF-319B-084D99CB2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6913" y="4041775"/>
            <a:ext cx="600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50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altLang="en-US" sz="5000" b="1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224" name="Rectangle 64">
            <a:extLst>
              <a:ext uri="{FF2B5EF4-FFF2-40B4-BE49-F238E27FC236}">
                <a16:creationId xmlns:a16="http://schemas.microsoft.com/office/drawing/2014/main" id="{91208903-FC7B-9060-DB41-D0C20C7F1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1516063"/>
            <a:ext cx="32099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zh-CN" sz="3200" b="1">
                <a:latin typeface="Tahoma" panose="020B0604030504040204" pitchFamily="34" charset="0"/>
                <a:ea typeface="SimSun" panose="02010600030101010101" pitchFamily="2" charset="-122"/>
              </a:rPr>
              <a:t>No class labels</a:t>
            </a:r>
            <a:endParaRPr lang="en-US" altLang="en-US" sz="3200" b="1"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9225" name="Rectangle 88">
            <a:extLst>
              <a:ext uri="{FF2B5EF4-FFF2-40B4-BE49-F238E27FC236}">
                <a16:creationId xmlns:a16="http://schemas.microsoft.com/office/drawing/2014/main" id="{FD35585C-C5A4-DA26-810E-D94859201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363" y="2260764"/>
            <a:ext cx="2056974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 dirty="0">
                <a:latin typeface="Tahoma" panose="020B0604030504040204" pitchFamily="34" charset="0"/>
              </a:rPr>
              <a:t>Clustering 2:</a:t>
            </a:r>
          </a:p>
        </p:txBody>
      </p:sp>
      <p:sp>
        <p:nvSpPr>
          <p:cNvPr id="9226" name="Rectangle 4">
            <a:extLst>
              <a:ext uri="{FF2B5EF4-FFF2-40B4-BE49-F238E27FC236}">
                <a16:creationId xmlns:a16="http://schemas.microsoft.com/office/drawing/2014/main" id="{BEC9CF2D-F0D4-14DC-93DB-350B29415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64" y="2260764"/>
            <a:ext cx="2056974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 dirty="0">
                <a:latin typeface="Tahoma" panose="020B0604030504040204" pitchFamily="34" charset="0"/>
              </a:rPr>
              <a:t>Clustering 1:</a:t>
            </a:r>
          </a:p>
        </p:txBody>
      </p:sp>
      <p:sp>
        <p:nvSpPr>
          <p:cNvPr id="9227" name="Rectangle 88">
            <a:extLst>
              <a:ext uri="{FF2B5EF4-FFF2-40B4-BE49-F238E27FC236}">
                <a16:creationId xmlns:a16="http://schemas.microsoft.com/office/drawing/2014/main" id="{8C874B8F-0CAD-4318-E7EF-E49B76F7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545" y="2260764"/>
            <a:ext cx="2056974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 dirty="0">
                <a:latin typeface="Tahoma" panose="020B0604030504040204" pitchFamily="34" charset="0"/>
              </a:rPr>
              <a:t>Clustering 3: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7">
            <a:extLst>
              <a:ext uri="{FF2B5EF4-FFF2-40B4-BE49-F238E27FC236}">
                <a16:creationId xmlns:a16="http://schemas.microsoft.com/office/drawing/2014/main" id="{1C4A0AC6-B424-1EF9-D512-2B3117023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213" y="4041775"/>
            <a:ext cx="1482725" cy="15970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43" name="Oval 31">
            <a:extLst>
              <a:ext uri="{FF2B5EF4-FFF2-40B4-BE49-F238E27FC236}">
                <a16:creationId xmlns:a16="http://schemas.microsoft.com/office/drawing/2014/main" id="{879C29DA-7116-CD30-7A7E-209BA95C3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0" y="2673350"/>
            <a:ext cx="1482725" cy="127158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44" name="Oval 91">
            <a:extLst>
              <a:ext uri="{FF2B5EF4-FFF2-40B4-BE49-F238E27FC236}">
                <a16:creationId xmlns:a16="http://schemas.microsoft.com/office/drawing/2014/main" id="{C3A04AC6-02D7-EFEC-0E0A-918D0F21E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6738" y="2636838"/>
            <a:ext cx="1482725" cy="209073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45" name="Oval 92">
            <a:extLst>
              <a:ext uri="{FF2B5EF4-FFF2-40B4-BE49-F238E27FC236}">
                <a16:creationId xmlns:a16="http://schemas.microsoft.com/office/drawing/2014/main" id="{1BE607E2-F262-1F67-8CB7-59EF00FD9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4784725"/>
            <a:ext cx="1485900" cy="912813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46" name="Rectangle 55">
            <a:extLst>
              <a:ext uri="{FF2B5EF4-FFF2-40B4-BE49-F238E27FC236}">
                <a16:creationId xmlns:a16="http://schemas.microsoft.com/office/drawing/2014/main" id="{721A5E8A-D56C-4C32-D6B4-C6303EF8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989138"/>
            <a:ext cx="2132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10247" name="Rectangle 56">
            <a:extLst>
              <a:ext uri="{FF2B5EF4-FFF2-40B4-BE49-F238E27FC236}">
                <a16:creationId xmlns:a16="http://schemas.microsoft.com/office/drawing/2014/main" id="{07A20A27-187B-EAE8-88DB-C79F008E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979613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10248" name="Line 89">
            <a:extLst>
              <a:ext uri="{FF2B5EF4-FFF2-40B4-BE49-F238E27FC236}">
                <a16:creationId xmlns:a16="http://schemas.microsoft.com/office/drawing/2014/main" id="{C1783189-043E-0D57-FF14-E6B209FB2E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9188" y="3259138"/>
            <a:ext cx="1971675" cy="350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Oval 93">
            <a:extLst>
              <a:ext uri="{FF2B5EF4-FFF2-40B4-BE49-F238E27FC236}">
                <a16:creationId xmlns:a16="http://schemas.microsoft.com/office/drawing/2014/main" id="{44C526CB-90BE-547F-4FDC-3627BD58E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6475" y="4335463"/>
            <a:ext cx="142875" cy="14922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0" name="Oval 94">
            <a:extLst>
              <a:ext uri="{FF2B5EF4-FFF2-40B4-BE49-F238E27FC236}">
                <a16:creationId xmlns:a16="http://schemas.microsoft.com/office/drawing/2014/main" id="{9E0B5D6A-6CE9-96F7-3855-D6D88307A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2250" y="4344988"/>
            <a:ext cx="142875" cy="1508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1" name="Oval 98">
            <a:extLst>
              <a:ext uri="{FF2B5EF4-FFF2-40B4-BE49-F238E27FC236}">
                <a16:creationId xmlns:a16="http://schemas.microsoft.com/office/drawing/2014/main" id="{1C46E19B-FC97-23FC-9D17-0A3074AEC4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5663" y="3068638"/>
            <a:ext cx="142875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2" name="Oval 99">
            <a:extLst>
              <a:ext uri="{FF2B5EF4-FFF2-40B4-BE49-F238E27FC236}">
                <a16:creationId xmlns:a16="http://schemas.microsoft.com/office/drawing/2014/main" id="{AA7B06E7-54B8-A79D-D01F-14CE668BE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41875" y="3525838"/>
            <a:ext cx="138113" cy="1539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3" name="Oval 100">
            <a:extLst>
              <a:ext uri="{FF2B5EF4-FFF2-40B4-BE49-F238E27FC236}">
                <a16:creationId xmlns:a16="http://schemas.microsoft.com/office/drawing/2014/main" id="{2C1BBE0B-957A-B7DA-84BD-B5EE093E8D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4275" y="2874963"/>
            <a:ext cx="1397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4" name="Oval 101">
            <a:extLst>
              <a:ext uri="{FF2B5EF4-FFF2-40B4-BE49-F238E27FC236}">
                <a16:creationId xmlns:a16="http://schemas.microsoft.com/office/drawing/2014/main" id="{85D954E8-2EC2-7125-8EE2-0BBFAD3C39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6225" y="3162300"/>
            <a:ext cx="138113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5" name="Oval 102">
            <a:extLst>
              <a:ext uri="{FF2B5EF4-FFF2-40B4-BE49-F238E27FC236}">
                <a16:creationId xmlns:a16="http://schemas.microsoft.com/office/drawing/2014/main" id="{373C48F8-1434-F1B3-D4B6-5D6188371B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70525" y="3525838"/>
            <a:ext cx="142875" cy="1508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6" name="Oval 95">
            <a:extLst>
              <a:ext uri="{FF2B5EF4-FFF2-40B4-BE49-F238E27FC236}">
                <a16:creationId xmlns:a16="http://schemas.microsoft.com/office/drawing/2014/main" id="{AC80656E-FD66-9A36-9B4F-04125FAB7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9375" y="5400675"/>
            <a:ext cx="142875" cy="150813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7" name="Oval 96">
            <a:extLst>
              <a:ext uri="{FF2B5EF4-FFF2-40B4-BE49-F238E27FC236}">
                <a16:creationId xmlns:a16="http://schemas.microsoft.com/office/drawing/2014/main" id="{41A6DA78-B930-BCC8-6D88-EDE5F418F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3925" y="5143500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8" name="Oval 97">
            <a:extLst>
              <a:ext uri="{FF2B5EF4-FFF2-40B4-BE49-F238E27FC236}">
                <a16:creationId xmlns:a16="http://schemas.microsoft.com/office/drawing/2014/main" id="{E9C389CA-E712-0F3D-86F0-0896D52728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5763" y="5064125"/>
            <a:ext cx="142875" cy="150813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59" name="Oval 28">
            <a:extLst>
              <a:ext uri="{FF2B5EF4-FFF2-40B4-BE49-F238E27FC236}">
                <a16:creationId xmlns:a16="http://schemas.microsoft.com/office/drawing/2014/main" id="{EE2D7B52-79DA-FD98-5394-C2522F12AF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2550" y="426402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0" name="Oval 30">
            <a:extLst>
              <a:ext uri="{FF2B5EF4-FFF2-40B4-BE49-F238E27FC236}">
                <a16:creationId xmlns:a16="http://schemas.microsoft.com/office/drawing/2014/main" id="{9F92713E-D2D2-1098-34DC-7732E9F37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5450" y="53276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1" name="Oval 32">
            <a:extLst>
              <a:ext uri="{FF2B5EF4-FFF2-40B4-BE49-F238E27FC236}">
                <a16:creationId xmlns:a16="http://schemas.microsoft.com/office/drawing/2014/main" id="{7C1555E7-35DE-DE93-8C12-216E9CEE5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0" y="3009900"/>
            <a:ext cx="139700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2" name="Oval 33">
            <a:extLst>
              <a:ext uri="{FF2B5EF4-FFF2-40B4-BE49-F238E27FC236}">
                <a16:creationId xmlns:a16="http://schemas.microsoft.com/office/drawing/2014/main" id="{5B23702D-8E9F-AEEA-2265-89CEAA9CA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888" y="34734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3" name="Oval 34">
            <a:extLst>
              <a:ext uri="{FF2B5EF4-FFF2-40B4-BE49-F238E27FC236}">
                <a16:creationId xmlns:a16="http://schemas.microsoft.com/office/drawing/2014/main" id="{DC69F197-0E8B-BD80-8FFD-69FD19E4F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8288" y="2819400"/>
            <a:ext cx="142875" cy="153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4" name="Oval 35">
            <a:extLst>
              <a:ext uri="{FF2B5EF4-FFF2-40B4-BE49-F238E27FC236}">
                <a16:creationId xmlns:a16="http://schemas.microsoft.com/office/drawing/2014/main" id="{628BC070-0D7D-AF21-B02D-40B1863DC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0238" y="3109913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5" name="Oval 36">
            <a:extLst>
              <a:ext uri="{FF2B5EF4-FFF2-40B4-BE49-F238E27FC236}">
                <a16:creationId xmlns:a16="http://schemas.microsoft.com/office/drawing/2014/main" id="{8D335336-9C1E-85A9-01F3-746928AD25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4538" y="3470275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6" name="Oval 37">
            <a:extLst>
              <a:ext uri="{FF2B5EF4-FFF2-40B4-BE49-F238E27FC236}">
                <a16:creationId xmlns:a16="http://schemas.microsoft.com/office/drawing/2014/main" id="{A2203BE6-FC29-0F6F-F1FE-02C205686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1588" y="5070475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7" name="Oval 38">
            <a:extLst>
              <a:ext uri="{FF2B5EF4-FFF2-40B4-BE49-F238E27FC236}">
                <a16:creationId xmlns:a16="http://schemas.microsoft.com/office/drawing/2014/main" id="{7C56119E-06FD-BC5F-F469-62709B8A5B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3425" y="4992688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8" name="Oval 29">
            <a:extLst>
              <a:ext uri="{FF2B5EF4-FFF2-40B4-BE49-F238E27FC236}">
                <a16:creationId xmlns:a16="http://schemas.microsoft.com/office/drawing/2014/main" id="{B622FE54-77FA-F9FB-7098-FC5E3AEF1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8325" y="4273550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0269" name="Title 1">
            <a:extLst>
              <a:ext uri="{FF2B5EF4-FFF2-40B4-BE49-F238E27FC236}">
                <a16:creationId xmlns:a16="http://schemas.microsoft.com/office/drawing/2014/main" id="{DB565AE0-21F0-85A0-89FD-BAD1C410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37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Best matching clusters</a:t>
            </a:r>
          </a:p>
        </p:txBody>
      </p:sp>
      <p:sp>
        <p:nvSpPr>
          <p:cNvPr id="10270" name="Line 89">
            <a:extLst>
              <a:ext uri="{FF2B5EF4-FFF2-40B4-BE49-F238E27FC236}">
                <a16:creationId xmlns:a16="http://schemas.microsoft.com/office/drawing/2014/main" id="{32FB6C2A-B1E6-8057-F1F6-40558056CD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6013" y="4848225"/>
            <a:ext cx="2054225" cy="249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Rectangle 63">
            <a:extLst>
              <a:ext uri="{FF2B5EF4-FFF2-40B4-BE49-F238E27FC236}">
                <a16:creationId xmlns:a16="http://schemas.microsoft.com/office/drawing/2014/main" id="{C67E2F5B-E9A9-2391-3A3A-EC70AE53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16450"/>
            <a:ext cx="755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60%</a:t>
            </a:r>
            <a:endParaRPr lang="en-US" altLang="en-US" sz="1800" b="1">
              <a:solidFill>
                <a:srgbClr val="0000FF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0272" name="Rectangle 63">
            <a:extLst>
              <a:ext uri="{FF2B5EF4-FFF2-40B4-BE49-F238E27FC236}">
                <a16:creationId xmlns:a16="http://schemas.microsoft.com/office/drawing/2014/main" id="{ACC6418F-E230-9204-98EE-337ECF0F7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3065463"/>
            <a:ext cx="7556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i-FI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7</a:t>
            </a:r>
            <a:r>
              <a:rPr lang="en-US" altLang="en-US" sz="1800" b="1">
                <a:solidFill>
                  <a:srgbClr val="FF0000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1%</a:t>
            </a:r>
          </a:p>
        </p:txBody>
      </p:sp>
      <p:sp>
        <p:nvSpPr>
          <p:cNvPr id="10273" name="Rectangle 63">
            <a:extLst>
              <a:ext uri="{FF2B5EF4-FFF2-40B4-BE49-F238E27FC236}">
                <a16:creationId xmlns:a16="http://schemas.microsoft.com/office/drawing/2014/main" id="{00ED44AC-4E5E-10A2-72DA-FA82C9B5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544" y="3030760"/>
            <a:ext cx="2622834" cy="10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  <a:tabLst>
                <a:tab pos="808038" algn="l"/>
                <a:tab pos="1701800" algn="l"/>
              </a:tabLst>
            </a:pPr>
            <a:r>
              <a:rPr lang="en-US" altLang="zh-CN" sz="1800" dirty="0">
                <a:latin typeface="Tahoma" panose="020B0604030504040204" pitchFamily="34" charset="0"/>
                <a:ea typeface="SimSun" panose="02010600030101010101" pitchFamily="2" charset="-122"/>
              </a:rPr>
              <a:t>Shared	= 8/10	= 80%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  <a:tabLst>
                <a:tab pos="808038" algn="l"/>
                <a:tab pos="1701800" algn="l"/>
              </a:tabLst>
            </a:pPr>
            <a:r>
              <a:rPr lang="en-US" altLang="en-US" sz="1800" dirty="0">
                <a:latin typeface="Tahoma" panose="020B0604030504040204" pitchFamily="34" charset="0"/>
                <a:ea typeface="SimSun" panose="02010600030101010101" pitchFamily="2" charset="-122"/>
              </a:rPr>
              <a:t>Jaccard	= 10/12	= 83%</a:t>
            </a:r>
          </a:p>
          <a:p>
            <a:pPr>
              <a:lnSpc>
                <a:spcPct val="119000"/>
              </a:lnSpc>
              <a:buClr>
                <a:srgbClr val="000000"/>
              </a:buClr>
              <a:buFont typeface="Times New Roman" panose="02020603050405020304" pitchFamily="18" charset="0"/>
              <a:buNone/>
              <a:tabLst>
                <a:tab pos="808038" algn="l"/>
                <a:tab pos="1701800" algn="l"/>
              </a:tabLst>
            </a:pPr>
            <a:r>
              <a:rPr lang="en-US" altLang="en-US" sz="1800" dirty="0">
                <a:latin typeface="Tahoma" panose="020B0604030504040204" pitchFamily="34" charset="0"/>
                <a:ea typeface="SimSun" panose="02010600030101010101" pitchFamily="2" charset="-122"/>
              </a:rPr>
              <a:t>BB	= 5/7	= 71%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658">
            <a:extLst>
              <a:ext uri="{FF2B5EF4-FFF2-40B4-BE49-F238E27FC236}">
                <a16:creationId xmlns:a16="http://schemas.microsoft.com/office/drawing/2014/main" id="{E6D6E5DE-718D-7F2A-825D-D67998717425}"/>
              </a:ext>
            </a:extLst>
          </p:cNvPr>
          <p:cNvSpPr txBox="1">
            <a:spLocks/>
          </p:cNvSpPr>
          <p:nvPr/>
        </p:nvSpPr>
        <p:spPr bwMode="auto">
          <a:xfrm>
            <a:off x="631825" y="3333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4000" b="1">
                <a:latin typeface="Tahoma" panose="020B0604030504040204" pitchFamily="34" charset="0"/>
                <a:sym typeface="Times New Roman" panose="02020603050405020304" pitchFamily="18" charset="0"/>
              </a:rPr>
              <a:t>Most common measures</a:t>
            </a:r>
            <a:endParaRPr lang="fi-FI" altLang="en-US" sz="2800">
              <a:latin typeface="Tahoma" panose="020B0604030504040204" pitchFamily="34" charset="0"/>
            </a:endParaRPr>
          </a:p>
        </p:txBody>
      </p:sp>
      <p:sp>
        <p:nvSpPr>
          <p:cNvPr id="12291" name="Rectangle 17">
            <a:extLst>
              <a:ext uri="{FF2B5EF4-FFF2-40B4-BE49-F238E27FC236}">
                <a16:creationId xmlns:a16="http://schemas.microsoft.com/office/drawing/2014/main" id="{012152A4-27C5-BFF0-B51C-6C4DFBB2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1246188"/>
            <a:ext cx="81375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GB" altLang="en-US" sz="3000" dirty="0">
                <a:latin typeface="Tahoma" panose="020B0604030504040204" pitchFamily="34" charset="0"/>
              </a:rPr>
              <a:t>Pair-counting measures</a:t>
            </a:r>
          </a:p>
          <a:p>
            <a:pPr eaLnBrk="1" hangingPunct="1">
              <a:buFontTx/>
              <a:buChar char="•"/>
            </a:pPr>
            <a:r>
              <a:rPr lang="en-GB" altLang="en-US" sz="2600" dirty="0">
                <a:latin typeface="Tahoma" panose="020B0604030504040204" pitchFamily="34" charset="0"/>
              </a:rPr>
              <a:t> Rand index (RI) </a:t>
            </a:r>
            <a:r>
              <a:rPr lang="en-GB" altLang="en-US" sz="1800" dirty="0">
                <a:latin typeface="Tahoma" panose="020B0604030504040204" pitchFamily="34" charset="0"/>
              </a:rPr>
              <a:t>[Rand, 1971]</a:t>
            </a: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Tahoma" panose="020B0604030504040204" pitchFamily="34" charset="0"/>
              </a:rPr>
              <a:t> </a:t>
            </a:r>
            <a:r>
              <a:rPr lang="en-GB" altLang="en-US" sz="2600" dirty="0">
                <a:latin typeface="Tahoma" panose="020B0604030504040204" pitchFamily="34" charset="0"/>
              </a:rPr>
              <a:t>Adjusted Rand index (ARI) </a:t>
            </a:r>
            <a:r>
              <a:rPr lang="en-GB" altLang="en-US" sz="1800" dirty="0">
                <a:latin typeface="Tahoma" panose="020B0604030504040204" pitchFamily="34" charset="0"/>
              </a:rPr>
              <a:t>[Hubert &amp; Arabie, 1985]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000" dirty="0">
                <a:latin typeface="Tahoma" panose="020B0604030504040204" pitchFamily="34" charset="0"/>
              </a:rPr>
              <a:t>Information-theoretic measures</a:t>
            </a:r>
          </a:p>
          <a:p>
            <a:pPr eaLnBrk="1" hangingPunct="1">
              <a:buFontTx/>
              <a:buChar char="•"/>
            </a:pPr>
            <a:r>
              <a:rPr lang="en-GB" altLang="en-US" sz="2600" dirty="0">
                <a:latin typeface="Tahoma" panose="020B0604030504040204" pitchFamily="34" charset="0"/>
              </a:rPr>
              <a:t> Mutual information (MI) </a:t>
            </a:r>
            <a:r>
              <a:rPr lang="en-US" altLang="en-US" sz="1800" dirty="0">
                <a:latin typeface="Tahoma" panose="020B0604030504040204" pitchFamily="34" charset="0"/>
              </a:rPr>
              <a:t>[Vinh</a:t>
            </a:r>
            <a:r>
              <a:rPr lang="fi-FI" altLang="en-US" sz="1800" dirty="0">
                <a:latin typeface="Tahoma" panose="020B0604030504040204" pitchFamily="34" charset="0"/>
              </a:rPr>
              <a:t>, </a:t>
            </a:r>
            <a:r>
              <a:rPr lang="fi-FI" altLang="en-US" sz="1800" dirty="0" err="1">
                <a:latin typeface="Tahoma" panose="020B0604030504040204" pitchFamily="34" charset="0"/>
              </a:rPr>
              <a:t>Epps</a:t>
            </a:r>
            <a:r>
              <a:rPr lang="fi-FI" altLang="en-US" sz="1800" dirty="0">
                <a:latin typeface="Tahoma" panose="020B0604030504040204" pitchFamily="34" charset="0"/>
              </a:rPr>
              <a:t>, Bailey, 2010]</a:t>
            </a:r>
            <a:endParaRPr lang="en-GB" altLang="en-US" sz="3000" dirty="0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z="3000" dirty="0">
                <a:latin typeface="Tahoma" panose="020B0604030504040204" pitchFamily="34" charset="0"/>
              </a:rPr>
              <a:t> </a:t>
            </a:r>
            <a:r>
              <a:rPr lang="en-GB" altLang="en-US" sz="2600" dirty="0">
                <a:latin typeface="Tahoma" panose="020B0604030504040204" pitchFamily="34" charset="0"/>
              </a:rPr>
              <a:t>Normalized Mutual information (NMI) </a:t>
            </a:r>
            <a:r>
              <a:rPr lang="en-GB" altLang="en-US" sz="1800" dirty="0">
                <a:latin typeface="Tahoma" panose="020B0604030504040204" pitchFamily="34" charset="0"/>
              </a:rPr>
              <a:t>[</a:t>
            </a:r>
            <a:r>
              <a:rPr lang="en-US" altLang="en-US" sz="1800" dirty="0" err="1">
                <a:latin typeface="Tahoma" panose="020B0604030504040204" pitchFamily="34" charset="0"/>
              </a:rPr>
              <a:t>Kvålseth</a:t>
            </a:r>
            <a:r>
              <a:rPr lang="en-GB" altLang="en-US" sz="1800" dirty="0">
                <a:latin typeface="Tahoma" panose="020B0604030504040204" pitchFamily="34" charset="0"/>
              </a:rPr>
              <a:t>, 1987]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000" dirty="0">
                <a:latin typeface="Tahoma" panose="020B0604030504040204" pitchFamily="34" charset="0"/>
              </a:rPr>
              <a:t>Set-matching based measures</a:t>
            </a:r>
          </a:p>
          <a:p>
            <a:pPr eaLnBrk="1" hangingPunct="1">
              <a:buFontTx/>
              <a:buChar char="•"/>
            </a:pPr>
            <a:r>
              <a:rPr lang="en-GB" altLang="en-US" sz="2600" dirty="0">
                <a:latin typeface="Tahoma" panose="020B0604030504040204" pitchFamily="34" charset="0"/>
              </a:rPr>
              <a:t> Normalized van Dongen (NVD) </a:t>
            </a:r>
            <a:r>
              <a:rPr lang="en-GB" altLang="en-US" sz="1800" dirty="0">
                <a:latin typeface="Tahoma" panose="020B0604030504040204" pitchFamily="34" charset="0"/>
              </a:rPr>
              <a:t>[</a:t>
            </a:r>
            <a:r>
              <a:rPr lang="en-US" altLang="en-US" sz="1800" dirty="0" err="1">
                <a:latin typeface="Tahoma" panose="020B0604030504040204" pitchFamily="34" charset="0"/>
              </a:rPr>
              <a:t>Kvålseth</a:t>
            </a:r>
            <a:r>
              <a:rPr lang="en-GB" altLang="en-US" sz="1800" dirty="0">
                <a:latin typeface="Tahoma" panose="020B0604030504040204" pitchFamily="34" charset="0"/>
              </a:rPr>
              <a:t>, 1987]</a:t>
            </a:r>
            <a:endParaRPr lang="en-GB" altLang="en-US" sz="3000" dirty="0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sv-SE" altLang="en-US" sz="2600" dirty="0">
                <a:latin typeface="Tahoma" panose="020B0604030504040204" pitchFamily="34" charset="0"/>
              </a:rPr>
              <a:t> Criterion H  (CH) </a:t>
            </a:r>
            <a:r>
              <a:rPr lang="sv-SE" altLang="en-US" sz="1800" dirty="0">
                <a:latin typeface="Tahoma" panose="020B0604030504040204" pitchFamily="34" charset="0"/>
              </a:rPr>
              <a:t>[</a:t>
            </a:r>
            <a:r>
              <a:rPr lang="sv-SE" altLang="en-US" sz="1800" dirty="0" err="1">
                <a:latin typeface="Tahoma" panose="020B0604030504040204" pitchFamily="34" charset="0"/>
              </a:rPr>
              <a:t>Meila</a:t>
            </a:r>
            <a:r>
              <a:rPr lang="sv-SE" altLang="en-US" sz="1800" dirty="0">
                <a:latin typeface="Tahoma" panose="020B0604030504040204" pitchFamily="34" charset="0"/>
              </a:rPr>
              <a:t> &amp; </a:t>
            </a:r>
            <a:r>
              <a:rPr lang="sv-SE" altLang="en-US" sz="1800" dirty="0" err="1">
                <a:latin typeface="Tahoma" panose="020B0604030504040204" pitchFamily="34" charset="0"/>
              </a:rPr>
              <a:t>Heckerman</a:t>
            </a:r>
            <a:r>
              <a:rPr lang="sv-SE" altLang="en-US" sz="1800" dirty="0">
                <a:latin typeface="Tahoma" panose="020B0604030504040204" pitchFamily="34" charset="0"/>
              </a:rPr>
              <a:t>, 2001]</a:t>
            </a:r>
            <a:endParaRPr lang="en-GB" altLang="en-US" sz="2600" dirty="0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z="2600" dirty="0">
                <a:latin typeface="Tahoma" panose="020B0604030504040204" pitchFamily="34" charset="0"/>
              </a:rPr>
              <a:t> Purity </a:t>
            </a:r>
            <a:r>
              <a:rPr lang="en-GB" altLang="en-US" sz="1800" dirty="0">
                <a:latin typeface="Tahoma" panose="020B0604030504040204" pitchFamily="34" charset="0"/>
              </a:rPr>
              <a:t>[</a:t>
            </a:r>
            <a:r>
              <a:rPr lang="en-US" altLang="en-US" sz="1800" dirty="0">
                <a:latin typeface="Tahoma" panose="020B0604030504040204" pitchFamily="34" charset="0"/>
              </a:rPr>
              <a:t>Rendon et al</a:t>
            </a:r>
            <a:r>
              <a:rPr lang="en-GB" altLang="en-US" sz="1800" dirty="0">
                <a:latin typeface="Tahoma" panose="020B0604030504040204" pitchFamily="34" charset="0"/>
              </a:rPr>
              <a:t>, 2011] </a:t>
            </a:r>
          </a:p>
          <a:p>
            <a:pPr eaLnBrk="1" hangingPunct="1">
              <a:buFontTx/>
              <a:buChar char="•"/>
            </a:pPr>
            <a:r>
              <a:rPr lang="fi-FI" altLang="en-US" sz="2600" dirty="0">
                <a:latin typeface="Tahoma" panose="020B0604030504040204" pitchFamily="34" charset="0"/>
              </a:rPr>
              <a:t> Centroid index (CI) </a:t>
            </a:r>
            <a:r>
              <a:rPr lang="fi-FI" altLang="en-US" sz="1800" dirty="0">
                <a:latin typeface="Tahoma" panose="020B0604030504040204" pitchFamily="34" charset="0"/>
              </a:rPr>
              <a:t>[Fränti, Rezaei &amp; Zhao, 2014]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7">
            <a:extLst>
              <a:ext uri="{FF2B5EF4-FFF2-40B4-BE49-F238E27FC236}">
                <a16:creationId xmlns:a16="http://schemas.microsoft.com/office/drawing/2014/main" id="{34A92AE9-EC14-B9FC-342C-5DF0C2D7C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4953000"/>
            <a:ext cx="1482725" cy="1597025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15" name="Oval 92">
            <a:extLst>
              <a:ext uri="{FF2B5EF4-FFF2-40B4-BE49-F238E27FC236}">
                <a16:creationId xmlns:a16="http://schemas.microsoft.com/office/drawing/2014/main" id="{A686069D-150E-BCDD-DE70-47F64C22DB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6700" y="5695950"/>
            <a:ext cx="1485900" cy="912813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16" name="Oval 91">
            <a:extLst>
              <a:ext uri="{FF2B5EF4-FFF2-40B4-BE49-F238E27FC236}">
                <a16:creationId xmlns:a16="http://schemas.microsoft.com/office/drawing/2014/main" id="{BCDC7107-0998-2D81-ED70-BB4AF3EF5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2413" y="3548063"/>
            <a:ext cx="1482725" cy="2090737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17" name="Line 89">
            <a:extLst>
              <a:ext uri="{FF2B5EF4-FFF2-40B4-BE49-F238E27FC236}">
                <a16:creationId xmlns:a16="http://schemas.microsoft.com/office/drawing/2014/main" id="{9B3A4009-30E4-1BFF-89B3-14566DD09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238" y="4518025"/>
            <a:ext cx="20637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31">
            <a:extLst>
              <a:ext uri="{FF2B5EF4-FFF2-40B4-BE49-F238E27FC236}">
                <a16:creationId xmlns:a16="http://schemas.microsoft.com/office/drawing/2014/main" id="{5DB6D47E-9F03-906C-6433-E4EA9FD46B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413" y="3584575"/>
            <a:ext cx="1482725" cy="127158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19" name="Line 89">
            <a:extLst>
              <a:ext uri="{FF2B5EF4-FFF2-40B4-BE49-F238E27FC236}">
                <a16:creationId xmlns:a16="http://schemas.microsoft.com/office/drawing/2014/main" id="{62B08F33-AD7B-1CBE-7632-B3ECC76123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51288" y="4532313"/>
            <a:ext cx="6350" cy="152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9">
            <a:extLst>
              <a:ext uri="{FF2B5EF4-FFF2-40B4-BE49-F238E27FC236}">
                <a16:creationId xmlns:a16="http://schemas.microsoft.com/office/drawing/2014/main" id="{5234E0E1-77E1-46E1-9496-4B0DC75429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4375" y="5313363"/>
            <a:ext cx="546100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9">
            <a:extLst>
              <a:ext uri="{FF2B5EF4-FFF2-40B4-BE49-F238E27FC236}">
                <a16:creationId xmlns:a16="http://schemas.microsoft.com/office/drawing/2014/main" id="{BF8A6807-7FF4-F7B5-F707-ACA329A782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5588" y="4449763"/>
            <a:ext cx="635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89">
            <a:extLst>
              <a:ext uri="{FF2B5EF4-FFF2-40B4-BE49-F238E27FC236}">
                <a16:creationId xmlns:a16="http://schemas.microsoft.com/office/drawing/2014/main" id="{4EF1EAAC-04A6-D09A-8708-78D3603221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3" y="5256213"/>
            <a:ext cx="546100" cy="793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89">
            <a:extLst>
              <a:ext uri="{FF2B5EF4-FFF2-40B4-BE49-F238E27FC236}">
                <a16:creationId xmlns:a16="http://schemas.microsoft.com/office/drawing/2014/main" id="{6E25256A-CD01-DC1A-B712-3B3E558B87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000" y="4424363"/>
            <a:ext cx="20638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96">
            <a:extLst>
              <a:ext uri="{FF2B5EF4-FFF2-40B4-BE49-F238E27FC236}">
                <a16:creationId xmlns:a16="http://schemas.microsoft.com/office/drawing/2014/main" id="{4436E4E4-810B-0BDF-F3C5-72FBFBE33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9850" y="5976938"/>
            <a:ext cx="142875" cy="1492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25" name="Oval 96">
            <a:extLst>
              <a:ext uri="{FF2B5EF4-FFF2-40B4-BE49-F238E27FC236}">
                <a16:creationId xmlns:a16="http://schemas.microsoft.com/office/drawing/2014/main" id="{796440E5-5CB1-7EB1-B66C-1CC92342BE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8338" y="3908425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26" name="Oval 96">
            <a:extLst>
              <a:ext uri="{FF2B5EF4-FFF2-40B4-BE49-F238E27FC236}">
                <a16:creationId xmlns:a16="http://schemas.microsoft.com/office/drawing/2014/main" id="{359CAB5B-6992-B548-5077-43AA4468F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3775" y="3729038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27" name="Oval 99">
            <a:extLst>
              <a:ext uri="{FF2B5EF4-FFF2-40B4-BE49-F238E27FC236}">
                <a16:creationId xmlns:a16="http://schemas.microsoft.com/office/drawing/2014/main" id="{CCFDB05B-BA07-73F1-C6B8-E3D43B12E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7550" y="4437063"/>
            <a:ext cx="138113" cy="1539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28" name="Oval 101">
            <a:extLst>
              <a:ext uri="{FF2B5EF4-FFF2-40B4-BE49-F238E27FC236}">
                <a16:creationId xmlns:a16="http://schemas.microsoft.com/office/drawing/2014/main" id="{10684898-DF8B-030C-2F18-3B09BADE0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1900" y="4073525"/>
            <a:ext cx="138113" cy="152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29" name="Oval 96">
            <a:extLst>
              <a:ext uri="{FF2B5EF4-FFF2-40B4-BE49-F238E27FC236}">
                <a16:creationId xmlns:a16="http://schemas.microsoft.com/office/drawing/2014/main" id="{3EDAD38D-9318-E37C-342C-B0E5DBD648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0" y="3933825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0" name="Oval 96">
            <a:extLst>
              <a:ext uri="{FF2B5EF4-FFF2-40B4-BE49-F238E27FC236}">
                <a16:creationId xmlns:a16="http://schemas.microsoft.com/office/drawing/2014/main" id="{DE4E7B48-0238-C71C-6DD6-601744020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5188" y="3729038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1" name="Oval 96">
            <a:extLst>
              <a:ext uri="{FF2B5EF4-FFF2-40B4-BE49-F238E27FC236}">
                <a16:creationId xmlns:a16="http://schemas.microsoft.com/office/drawing/2014/main" id="{ABB21CE0-7B3D-D1BF-C163-C9DADCC24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6675" y="4438650"/>
            <a:ext cx="142875" cy="1492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2" name="Oval 96">
            <a:extLst>
              <a:ext uri="{FF2B5EF4-FFF2-40B4-BE49-F238E27FC236}">
                <a16:creationId xmlns:a16="http://schemas.microsoft.com/office/drawing/2014/main" id="{EAC5B899-48F3-A065-0A87-4F35430512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2563" y="5902325"/>
            <a:ext cx="142875" cy="1492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3" name="Oval 101">
            <a:extLst>
              <a:ext uri="{FF2B5EF4-FFF2-40B4-BE49-F238E27FC236}">
                <a16:creationId xmlns:a16="http://schemas.microsoft.com/office/drawing/2014/main" id="{426E3E47-E03A-3CB4-9EA6-50FF218970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8" y="4378325"/>
            <a:ext cx="138112" cy="1524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4" name="Oval 99">
            <a:extLst>
              <a:ext uri="{FF2B5EF4-FFF2-40B4-BE49-F238E27FC236}">
                <a16:creationId xmlns:a16="http://schemas.microsoft.com/office/drawing/2014/main" id="{F5074B20-505A-139C-E0C5-0A2261A778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213" y="5170488"/>
            <a:ext cx="138112" cy="1539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5" name="Oval 93">
            <a:extLst>
              <a:ext uri="{FF2B5EF4-FFF2-40B4-BE49-F238E27FC236}">
                <a16:creationId xmlns:a16="http://schemas.microsoft.com/office/drawing/2014/main" id="{1D721E2D-0E68-E875-D086-C2C51AE3F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4288" y="5170488"/>
            <a:ext cx="142875" cy="14922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6" name="Oval 93">
            <a:extLst>
              <a:ext uri="{FF2B5EF4-FFF2-40B4-BE49-F238E27FC236}">
                <a16:creationId xmlns:a16="http://schemas.microsoft.com/office/drawing/2014/main" id="{17CBD36A-5F0F-75A1-79E1-A827F9C318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838" y="5983288"/>
            <a:ext cx="142875" cy="14922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7" name="Oval 96">
            <a:extLst>
              <a:ext uri="{FF2B5EF4-FFF2-40B4-BE49-F238E27FC236}">
                <a16:creationId xmlns:a16="http://schemas.microsoft.com/office/drawing/2014/main" id="{C1646A33-1B43-2E69-2DAE-7A315B69C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8438" y="4383088"/>
            <a:ext cx="142875" cy="1492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38" name="Line 89">
            <a:extLst>
              <a:ext uri="{FF2B5EF4-FFF2-40B4-BE49-F238E27FC236}">
                <a16:creationId xmlns:a16="http://schemas.microsoft.com/office/drawing/2014/main" id="{1D8A67A0-7114-693B-F8BA-98A082DEE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3729038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Rectangle 55">
            <a:extLst>
              <a:ext uri="{FF2B5EF4-FFF2-40B4-BE49-F238E27FC236}">
                <a16:creationId xmlns:a16="http://schemas.microsoft.com/office/drawing/2014/main" id="{25ED714C-BFB4-D01B-3740-B810F99B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2900363"/>
            <a:ext cx="2132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A:</a:t>
            </a:r>
          </a:p>
        </p:txBody>
      </p:sp>
      <p:sp>
        <p:nvSpPr>
          <p:cNvPr id="13340" name="Rectangle 56">
            <a:extLst>
              <a:ext uri="{FF2B5EF4-FFF2-40B4-BE49-F238E27FC236}">
                <a16:creationId xmlns:a16="http://schemas.microsoft.com/office/drawing/2014/main" id="{DA9F83B3-4C6D-DF62-B921-6F55E5A2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2889250"/>
            <a:ext cx="21320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GB" altLang="en-US" sz="3000">
                <a:latin typeface="Tahoma" panose="020B0604030504040204" pitchFamily="34" charset="0"/>
              </a:rPr>
              <a:t>Solution B:</a:t>
            </a:r>
          </a:p>
        </p:txBody>
      </p:sp>
      <p:sp>
        <p:nvSpPr>
          <p:cNvPr id="13341" name="Line 89">
            <a:extLst>
              <a:ext uri="{FF2B5EF4-FFF2-40B4-BE49-F238E27FC236}">
                <a16:creationId xmlns:a16="http://schemas.microsoft.com/office/drawing/2014/main" id="{DDEEF4C6-14FD-AC80-9CC1-50AADA31A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3" y="3824288"/>
            <a:ext cx="185737" cy="131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Oval 93">
            <a:extLst>
              <a:ext uri="{FF2B5EF4-FFF2-40B4-BE49-F238E27FC236}">
                <a16:creationId xmlns:a16="http://schemas.microsoft.com/office/drawing/2014/main" id="{DE7FB556-C42D-1363-8CA4-37B762F4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32150" y="5246688"/>
            <a:ext cx="142875" cy="1492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43" name="Oval 94">
            <a:extLst>
              <a:ext uri="{FF2B5EF4-FFF2-40B4-BE49-F238E27FC236}">
                <a16:creationId xmlns:a16="http://schemas.microsoft.com/office/drawing/2014/main" id="{33DA1612-8AF6-23B5-AC41-D9BB3887AD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7925" y="5256213"/>
            <a:ext cx="142875" cy="150812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44" name="Oval 95">
            <a:extLst>
              <a:ext uri="{FF2B5EF4-FFF2-40B4-BE49-F238E27FC236}">
                <a16:creationId xmlns:a16="http://schemas.microsoft.com/office/drawing/2014/main" id="{FF55DE3F-D0B6-5CF7-067F-4FDBB0BBB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5050" y="6311900"/>
            <a:ext cx="142875" cy="1508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45" name="Oval 30">
            <a:extLst>
              <a:ext uri="{FF2B5EF4-FFF2-40B4-BE49-F238E27FC236}">
                <a16:creationId xmlns:a16="http://schemas.microsoft.com/office/drawing/2014/main" id="{BB9A08A8-0891-B1DF-97E1-4997D5687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4113" y="6238875"/>
            <a:ext cx="142875" cy="150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46" name="Oval 35">
            <a:extLst>
              <a:ext uri="{FF2B5EF4-FFF2-40B4-BE49-F238E27FC236}">
                <a16:creationId xmlns:a16="http://schemas.microsoft.com/office/drawing/2014/main" id="{4B2881BC-60D2-184C-F24A-A8356617A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8900" y="4021138"/>
            <a:ext cx="142875" cy="149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47" name="Title 1">
            <a:extLst>
              <a:ext uri="{FF2B5EF4-FFF2-40B4-BE49-F238E27FC236}">
                <a16:creationId xmlns:a16="http://schemas.microsoft.com/office/drawing/2014/main" id="{61457E2E-24F6-7F2C-4758-9E138482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88913"/>
            <a:ext cx="9037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200" b="1">
                <a:latin typeface="Tahoma" panose="020B0604030504040204" pitchFamily="34" charset="0"/>
              </a:rPr>
              <a:t>Pair-counting measures</a:t>
            </a:r>
          </a:p>
        </p:txBody>
      </p:sp>
      <p:graphicFrame>
        <p:nvGraphicFramePr>
          <p:cNvPr id="13348" name="Object 46">
            <a:extLst>
              <a:ext uri="{FF2B5EF4-FFF2-40B4-BE49-F238E27FC236}">
                <a16:creationId xmlns:a16="http://schemas.microsoft.com/office/drawing/2014/main" id="{554EA389-FE09-2129-C992-32CEC82B19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913" y="3440113"/>
          <a:ext cx="22272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2" imgW="32004000" imgH="10668000" progId="Equation.3">
                  <p:embed/>
                </p:oleObj>
              </mc:Choice>
              <mc:Fallback>
                <p:oleObj name="Kaava" r:id="rId2" imgW="32004000" imgH="106680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3440113"/>
                        <a:ext cx="22272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9" name="Object 50">
            <a:extLst>
              <a:ext uri="{FF2B5EF4-FFF2-40B4-BE49-F238E27FC236}">
                <a16:creationId xmlns:a16="http://schemas.microsoft.com/office/drawing/2014/main" id="{758466A4-EFAD-23B1-9BB9-9ADDFF844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913" y="4160838"/>
          <a:ext cx="24828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4" imgW="35661600" imgH="10668000" progId="Equation.3">
                  <p:embed/>
                </p:oleObj>
              </mc:Choice>
              <mc:Fallback>
                <p:oleObj name="Kaava" r:id="rId4" imgW="35661600" imgH="106680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4160838"/>
                        <a:ext cx="24828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0" name="Object 52">
            <a:extLst>
              <a:ext uri="{FF2B5EF4-FFF2-40B4-BE49-F238E27FC236}">
                <a16:creationId xmlns:a16="http://schemas.microsoft.com/office/drawing/2014/main" id="{2A1625EF-AEC1-B36D-F7E9-4E3384C57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4513" y="4848225"/>
          <a:ext cx="2454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6" imgW="35052000" imgH="10668000" progId="Equation.3">
                  <p:embed/>
                </p:oleObj>
              </mc:Choice>
              <mc:Fallback>
                <p:oleObj name="Kaava" r:id="rId6" imgW="35052000" imgH="106680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4848225"/>
                        <a:ext cx="2454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1" name="Object 54">
            <a:extLst>
              <a:ext uri="{FF2B5EF4-FFF2-40B4-BE49-F238E27FC236}">
                <a16:creationId xmlns:a16="http://schemas.microsoft.com/office/drawing/2014/main" id="{6B7B6A97-5B9D-4328-C6E7-9D57B123F2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4513" y="5568950"/>
          <a:ext cx="39735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ava" r:id="rId8" imgW="57607200" imgH="10668000" progId="Equation.3">
                  <p:embed/>
                </p:oleObj>
              </mc:Choice>
              <mc:Fallback>
                <p:oleObj name="Kaava" r:id="rId8" imgW="57607200" imgH="106680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5568950"/>
                        <a:ext cx="39735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2" name="TextBox 119">
            <a:extLst>
              <a:ext uri="{FF2B5EF4-FFF2-40B4-BE49-F238E27FC236}">
                <a16:creationId xmlns:a16="http://schemas.microsoft.com/office/drawing/2014/main" id="{9D3BA846-9035-8C47-B2DF-43237318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1204913"/>
            <a:ext cx="1681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latin typeface="Times New Roman" panose="02020603050405020304" pitchFamily="18" charset="0"/>
              </a:rPr>
              <a:t>Rand Index</a:t>
            </a:r>
            <a:r>
              <a:rPr lang="en-US" altLang="en-US" sz="2200">
                <a:latin typeface="Times New Roman" panose="02020603050405020304" pitchFamily="18" charset="0"/>
              </a:rPr>
              <a:t>:</a:t>
            </a:r>
            <a:endParaRPr lang="fi-FI" altLang="en-US" sz="2200">
              <a:latin typeface="Times New Roman" panose="02020603050405020304" pitchFamily="18" charset="0"/>
            </a:endParaRPr>
          </a:p>
        </p:txBody>
      </p:sp>
      <p:sp>
        <p:nvSpPr>
          <p:cNvPr id="13353" name="Line 89">
            <a:extLst>
              <a:ext uri="{FF2B5EF4-FFF2-40B4-BE49-F238E27FC236}">
                <a16:creationId xmlns:a16="http://schemas.microsoft.com/office/drawing/2014/main" id="{CD41A5F6-B1CA-1B1D-E83E-87DBE39D56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2625" y="3836988"/>
            <a:ext cx="188913" cy="131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Oval 96">
            <a:extLst>
              <a:ext uri="{FF2B5EF4-FFF2-40B4-BE49-F238E27FC236}">
                <a16:creationId xmlns:a16="http://schemas.microsoft.com/office/drawing/2014/main" id="{5BBCD82A-FEE2-0B29-82E7-1606040EDC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4800" y="3657600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55" name="Oval 96">
            <a:extLst>
              <a:ext uri="{FF2B5EF4-FFF2-40B4-BE49-F238E27FC236}">
                <a16:creationId xmlns:a16="http://schemas.microsoft.com/office/drawing/2014/main" id="{64E8E871-F6C9-4DE1-3815-C71DD5CA1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4800" y="3867150"/>
            <a:ext cx="142875" cy="1492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56" name="Line 89">
            <a:extLst>
              <a:ext uri="{FF2B5EF4-FFF2-40B4-BE49-F238E27FC236}">
                <a16:creationId xmlns:a16="http://schemas.microsoft.com/office/drawing/2014/main" id="{7EB90E9F-08EB-6742-8F98-AD9896074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7825" y="4413250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Oval 96">
            <a:extLst>
              <a:ext uri="{FF2B5EF4-FFF2-40B4-BE49-F238E27FC236}">
                <a16:creationId xmlns:a16="http://schemas.microsoft.com/office/drawing/2014/main" id="{F3717605-1393-5353-7981-9C811A1A3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4340225"/>
            <a:ext cx="142875" cy="1492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58" name="Oval 96">
            <a:extLst>
              <a:ext uri="{FF2B5EF4-FFF2-40B4-BE49-F238E27FC236}">
                <a16:creationId xmlns:a16="http://schemas.microsoft.com/office/drawing/2014/main" id="{2D2D1CEF-805B-3563-0030-A919C7DA37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4551363"/>
            <a:ext cx="142875" cy="1492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59" name="Line 89">
            <a:extLst>
              <a:ext uri="{FF2B5EF4-FFF2-40B4-BE49-F238E27FC236}">
                <a16:creationId xmlns:a16="http://schemas.microsoft.com/office/drawing/2014/main" id="{E644C820-A8A6-556F-5740-B6823AED4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7825" y="5132388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Oval 96">
            <a:extLst>
              <a:ext uri="{FF2B5EF4-FFF2-40B4-BE49-F238E27FC236}">
                <a16:creationId xmlns:a16="http://schemas.microsoft.com/office/drawing/2014/main" id="{6C455083-29EF-9203-A21F-7BA1AB922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5060950"/>
            <a:ext cx="142875" cy="14922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61" name="Oval 96">
            <a:extLst>
              <a:ext uri="{FF2B5EF4-FFF2-40B4-BE49-F238E27FC236}">
                <a16:creationId xmlns:a16="http://schemas.microsoft.com/office/drawing/2014/main" id="{49882280-5EF3-9158-EE0A-26C448EA0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5272088"/>
            <a:ext cx="142875" cy="14922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62" name="Line 89">
            <a:extLst>
              <a:ext uri="{FF2B5EF4-FFF2-40B4-BE49-F238E27FC236}">
                <a16:creationId xmlns:a16="http://schemas.microsoft.com/office/drawing/2014/main" id="{41962CE8-C807-2FAE-27A8-BD97C6261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5853113"/>
            <a:ext cx="0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Oval 96">
            <a:extLst>
              <a:ext uri="{FF2B5EF4-FFF2-40B4-BE49-F238E27FC236}">
                <a16:creationId xmlns:a16="http://schemas.microsoft.com/office/drawing/2014/main" id="{F162E279-B82C-2724-1251-928CB3EBF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4800" y="5781675"/>
            <a:ext cx="142875" cy="1492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64" name="Oval 96">
            <a:extLst>
              <a:ext uri="{FF2B5EF4-FFF2-40B4-BE49-F238E27FC236}">
                <a16:creationId xmlns:a16="http://schemas.microsoft.com/office/drawing/2014/main" id="{EE0B56B2-AD50-F742-656D-C4BE18EE71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4800" y="5991225"/>
            <a:ext cx="142875" cy="1492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65" name="Oval 93">
            <a:extLst>
              <a:ext uri="{FF2B5EF4-FFF2-40B4-BE49-F238E27FC236}">
                <a16:creationId xmlns:a16="http://schemas.microsoft.com/office/drawing/2014/main" id="{A0A3C433-040C-D1C9-DDB1-00BDAC33B5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7850" y="6064250"/>
            <a:ext cx="142875" cy="149225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fi-FI" altLang="en-US" sz="1800"/>
          </a:p>
        </p:txBody>
      </p:sp>
      <p:sp>
        <p:nvSpPr>
          <p:cNvPr id="13366" name="TextBox 120">
            <a:extLst>
              <a:ext uri="{FF2B5EF4-FFF2-40B4-BE49-F238E27FC236}">
                <a16:creationId xmlns:a16="http://schemas.microsoft.com/office/drawing/2014/main" id="{1AEB1CB3-F51F-7B6E-C599-192476126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906588"/>
            <a:ext cx="2849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>
                <a:latin typeface="Times New Roman" panose="02020603050405020304" pitchFamily="18" charset="0"/>
              </a:rPr>
              <a:t>Adjusted Rand Index</a:t>
            </a:r>
            <a:r>
              <a:rPr lang="en-US" altLang="en-US" sz="2200">
                <a:latin typeface="Times New Roman" panose="02020603050405020304" pitchFamily="18" charset="0"/>
              </a:rPr>
              <a:t>:</a:t>
            </a:r>
            <a:endParaRPr lang="fi-FI" altLang="en-US" sz="2200">
              <a:latin typeface="Times New Roman" panose="02020603050405020304" pitchFamily="18" charset="0"/>
            </a:endParaRPr>
          </a:p>
        </p:txBody>
      </p:sp>
      <p:sp>
        <p:nvSpPr>
          <p:cNvPr id="13367" name="TextBox 119">
            <a:extLst>
              <a:ext uri="{FF2B5EF4-FFF2-40B4-BE49-F238E27FC236}">
                <a16:creationId xmlns:a16="http://schemas.microsoft.com/office/drawing/2014/main" id="{9E286340-0FD4-8720-F555-0DB013795E5A}"/>
              </a:ext>
            </a:extLst>
          </p:cNvPr>
          <p:cNvSpPr txBox="1">
            <a:spLocks noChangeArrowheads="1"/>
          </p:cNvSpPr>
          <p:nvPr/>
        </p:nvSpPr>
        <p:spPr bwMode="auto">
          <a:xfrm rot="1301444">
            <a:off x="7861300" y="3186113"/>
            <a:ext cx="1797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disagreements</a:t>
            </a:r>
            <a:endParaRPr lang="fi-FI" altLang="en-US" sz="2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68" name="Picture 1">
            <a:extLst>
              <a:ext uri="{FF2B5EF4-FFF2-40B4-BE49-F238E27FC236}">
                <a16:creationId xmlns:a16="http://schemas.microsoft.com/office/drawing/2014/main" id="{CE16FEB6-663F-4FF6-0BB9-0C5C2624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844675"/>
            <a:ext cx="1733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2">
            <a:extLst>
              <a:ext uri="{FF2B5EF4-FFF2-40B4-BE49-F238E27FC236}">
                <a16:creationId xmlns:a16="http://schemas.microsoft.com/office/drawing/2014/main" id="{64BCA92A-B669-0D30-B9F1-24F6A848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/>
          <a:stretch>
            <a:fillRect/>
          </a:stretch>
        </p:blipFill>
        <p:spPr bwMode="auto">
          <a:xfrm>
            <a:off x="5097463" y="1155700"/>
            <a:ext cx="1412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3">
            <a:extLst>
              <a:ext uri="{FF2B5EF4-FFF2-40B4-BE49-F238E27FC236}">
                <a16:creationId xmlns:a16="http://schemas.microsoft.com/office/drawing/2014/main" id="{E69E897C-8F07-6037-7E79-E5CC3D5B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40"/>
          <a:stretch>
            <a:fillRect/>
          </a:stretch>
        </p:blipFill>
        <p:spPr bwMode="auto">
          <a:xfrm>
            <a:off x="4737100" y="1182688"/>
            <a:ext cx="279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65EA51-1AE8-B482-20D8-3A3E635B928C}"/>
              </a:ext>
            </a:extLst>
          </p:cNvPr>
          <p:cNvSpPr/>
          <p:nvPr/>
        </p:nvSpPr>
        <p:spPr bwMode="auto">
          <a:xfrm>
            <a:off x="5187950" y="4170363"/>
            <a:ext cx="3084513" cy="1408112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sp>
        <p:nvSpPr>
          <p:cNvPr id="13372" name="Line 89">
            <a:extLst>
              <a:ext uri="{FF2B5EF4-FFF2-40B4-BE49-F238E27FC236}">
                <a16:creationId xmlns:a16="http://schemas.microsoft.com/office/drawing/2014/main" id="{CE351495-245F-F478-9991-8D7E2758EC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2463" y="3546475"/>
            <a:ext cx="320675" cy="536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47470</TotalTime>
  <Words>966</Words>
  <Application>Microsoft Office PowerPoint</Application>
  <PresentationFormat>A4 Paper (210x297 mm)</PresentationFormat>
  <Paragraphs>220</Paragraphs>
  <Slides>38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Tahoma</vt:lpstr>
      <vt:lpstr>Times New Roman</vt:lpstr>
      <vt:lpstr>DejaVu Sans</vt:lpstr>
      <vt:lpstr>SimSun</vt:lpstr>
      <vt:lpstr>Default Design</vt:lpstr>
      <vt:lpstr>Equation.DSMT4</vt:lpstr>
      <vt:lpstr>Kaava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theoretic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 method</vt:lpstr>
      <vt:lpstr>Pairing clusters</vt:lpstr>
      <vt:lpstr>Matching centroids  CI + CSI</vt:lpstr>
      <vt:lpstr>Matching vs. pairing when too few or too many clusters</vt:lpstr>
      <vt:lpstr>Normalization</vt:lpstr>
      <vt:lpstr>Explicit normalization (PSI)</vt:lpstr>
      <vt:lpstr>PowerPoint Presentation</vt:lpstr>
      <vt:lpstr>PowerPoint Presentation</vt:lpstr>
      <vt:lpstr>PowerPoint Presentation</vt:lpstr>
      <vt:lpstr>Two partitions  3000 objects</vt:lpstr>
      <vt:lpstr>Random partition</vt:lpstr>
      <vt:lpstr>Enlarging 1st cluster</vt:lpstr>
      <vt:lpstr>PowerPoint Presentation</vt:lpstr>
      <vt:lpstr>Increasing error</vt:lpstr>
      <vt:lpstr>More results</vt:lpstr>
      <vt:lpstr>Detecting cluster size…?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Pasi Fränti</dc:creator>
  <cp:keywords/>
  <dc:description/>
  <cp:lastModifiedBy>Pasi Fränti</cp:lastModifiedBy>
  <cp:revision>665</cp:revision>
  <cp:lastPrinted>1601-01-01T00:00:00Z</cp:lastPrinted>
  <dcterms:created xsi:type="dcterms:W3CDTF">2018-03-09T15:44:48Z</dcterms:created>
  <dcterms:modified xsi:type="dcterms:W3CDTF">2026-02-19T07:16:39Z</dcterms:modified>
</cp:coreProperties>
</file>