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3"/>
  </p:notesMasterIdLst>
  <p:sldIdLst>
    <p:sldId id="258" r:id="rId5"/>
    <p:sldId id="745" r:id="rId6"/>
    <p:sldId id="430" r:id="rId7"/>
    <p:sldId id="673" r:id="rId8"/>
    <p:sldId id="747" r:id="rId9"/>
    <p:sldId id="746" r:id="rId10"/>
    <p:sldId id="266" r:id="rId11"/>
    <p:sldId id="278" r:id="rId12"/>
    <p:sldId id="279" r:id="rId13"/>
    <p:sldId id="281" r:id="rId14"/>
    <p:sldId id="280" r:id="rId15"/>
    <p:sldId id="276" r:id="rId16"/>
    <p:sldId id="283" r:id="rId17"/>
    <p:sldId id="284" r:id="rId18"/>
    <p:sldId id="282" r:id="rId19"/>
    <p:sldId id="264" r:id="rId20"/>
    <p:sldId id="523" r:id="rId21"/>
    <p:sldId id="377" r:id="rId22"/>
    <p:sldId id="419" r:id="rId23"/>
    <p:sldId id="537" r:id="rId24"/>
    <p:sldId id="538" r:id="rId25"/>
    <p:sldId id="420" r:id="rId26"/>
    <p:sldId id="373" r:id="rId27"/>
    <p:sldId id="374" r:id="rId28"/>
    <p:sldId id="559" r:id="rId29"/>
    <p:sldId id="560" r:id="rId30"/>
    <p:sldId id="561" r:id="rId31"/>
    <p:sldId id="365" r:id="rId32"/>
    <p:sldId id="366" r:id="rId33"/>
    <p:sldId id="367" r:id="rId34"/>
    <p:sldId id="562" r:id="rId35"/>
    <p:sldId id="563" r:id="rId36"/>
    <p:sldId id="370" r:id="rId37"/>
    <p:sldId id="371" r:id="rId38"/>
    <p:sldId id="462" r:id="rId39"/>
    <p:sldId id="481" r:id="rId40"/>
    <p:sldId id="465" r:id="rId41"/>
    <p:sldId id="564" r:id="rId42"/>
    <p:sldId id="744" r:id="rId43"/>
    <p:sldId id="339" r:id="rId44"/>
    <p:sldId id="413" r:id="rId45"/>
    <p:sldId id="270" r:id="rId46"/>
    <p:sldId id="271" r:id="rId47"/>
    <p:sldId id="734" r:id="rId48"/>
    <p:sldId id="267" r:id="rId49"/>
    <p:sldId id="735" r:id="rId50"/>
    <p:sldId id="737" r:id="rId51"/>
    <p:sldId id="738" r:id="rId52"/>
    <p:sldId id="286" r:id="rId53"/>
    <p:sldId id="739" r:id="rId54"/>
    <p:sldId id="740" r:id="rId55"/>
    <p:sldId id="557" r:id="rId56"/>
    <p:sldId id="265" r:id="rId57"/>
    <p:sldId id="291" r:id="rId58"/>
    <p:sldId id="338" r:id="rId59"/>
    <p:sldId id="352" r:id="rId60"/>
    <p:sldId id="551" r:id="rId61"/>
    <p:sldId id="552" r:id="rId62"/>
    <p:sldId id="333" r:id="rId63"/>
    <p:sldId id="321" r:id="rId64"/>
    <p:sldId id="285" r:id="rId65"/>
    <p:sldId id="553" r:id="rId66"/>
    <p:sldId id="273" r:id="rId67"/>
    <p:sldId id="742" r:id="rId68"/>
    <p:sldId id="372" r:id="rId69"/>
    <p:sldId id="287" r:id="rId70"/>
    <p:sldId id="554" r:id="rId71"/>
    <p:sldId id="322" r:id="rId72"/>
    <p:sldId id="342" r:id="rId73"/>
    <p:sldId id="743" r:id="rId74"/>
    <p:sldId id="369" r:id="rId75"/>
    <p:sldId id="360" r:id="rId76"/>
    <p:sldId id="362" r:id="rId77"/>
    <p:sldId id="356" r:id="rId78"/>
    <p:sldId id="361" r:id="rId79"/>
    <p:sldId id="358" r:id="rId80"/>
    <p:sldId id="368" r:id="rId81"/>
    <p:sldId id="363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78134-5F21-4D7F-9200-3EE3E65DC7E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436F5-3C64-4F37-8A00-558B9F46E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7581DF8-F893-673C-4F4D-AB5E74A3F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2825" cy="3427412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CFC88E8-6A8F-46DC-F874-BD56DC964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6D5652B-CE9E-46A8-828C-AB005EBCD4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774028A-6BDF-494D-9256-B6E095CB4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F68D780-377B-49B3-9DC1-8E81553F2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2A093F8-E9D7-424C-8545-77948D4F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E1EC3BA-3A9E-4C14-B4A4-E0158CA41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3D6766B-C604-4FB2-852D-05E4A8C67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D571B6B-A26A-4652-8252-8D937CFD9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5C0594A-34FB-4834-8494-E180BAC68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8DAEA80-C6FB-4866-B9F7-51954EE8C1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B8F2BE3-1593-4701-B646-5A23A0036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7D700E2-6026-44FF-9C06-01E5787B53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8BEE1C5-0F3D-4FA0-A59F-04AD12911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4F18671-02F0-4B19-A88C-0E31C2F10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11DB94B-F0F1-4987-9A62-CF037E5A0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B5F8FDC-4DDC-4E75-A4CA-DD0893742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1E2AF84-32F6-4B27-B7C1-CA86248E8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6282006-D4D2-4D41-893B-B79D6A30D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29B3BCB-A6B2-4236-BF5C-5CA83B778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C48FF8C-C47C-4A51-9837-FC0C21D00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8" y="742950"/>
            <a:ext cx="6578600" cy="3700463"/>
          </a:xfr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16D6352-8398-476F-8572-42F7675EB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689475"/>
            <a:ext cx="4891088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defTabSz="457200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611B5DE-5A0F-5C2C-1E32-CBE4A3D8B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659F70A-D094-F6A4-BE2F-DCC011E4B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37AB744-06F7-4AAA-ABE2-1F5F668AD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CAED7D49-F0B7-42A0-88D7-71EAF8E57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00D90E99-5345-4B5B-A2D7-23619817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493D72BE-0107-40BD-8224-055B911A3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CF3227B-F31B-4348-A17C-ACE322415C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3CD021BF-B15C-4231-B0CB-D758CB712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75007033-01E4-42B0-95F2-A80B11819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40078119-194E-4C17-92FD-1C9B5A767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34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75007033-01E4-42B0-95F2-A80B11819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40078119-194E-4C17-92FD-1C9B5A767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72492CC-4A09-488C-AB6E-29AFB87A3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FCB1889-A9A5-4D91-97B1-555234134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D36B2D7-5E59-4AC7-82D9-4AF5E58AB9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</p:spPr>
        <p:txBody>
          <a:bodyPr/>
          <a:lstStyle/>
          <a:p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D4D9AB2-2CB2-47B9-9972-CF4C67839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5193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75007033-01E4-42B0-95F2-A80B11819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40078119-194E-4C17-92FD-1C9B5A767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18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1448302-BFAC-4BB6-B2E3-006247038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0419A75-5E31-428D-B78C-F8329B6B0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4D44B83-16B1-4E59-9938-10C94540C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9300"/>
            <a:ext cx="658018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39019EA-F173-4502-A3E2-6B8662B7F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073B795-2100-198F-5688-3634330B21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B38158-543D-16D0-E50C-9E00B7EE2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31ED9D8-7FAD-481A-8765-34FF71603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749300"/>
            <a:ext cx="4935538" cy="37020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39E9FEA-0B49-46D4-9D30-B13463A31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4689475"/>
            <a:ext cx="5334000" cy="4440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E9C4-F0AD-4EEA-BED1-DF229AE05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7FEE9-6B2F-4CA1-A2D1-F2EFEA355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44D7A-DE63-4838-B549-5788F112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D8729-D3BE-45F1-8CBE-8F55E790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E89B-98E8-4526-91F1-4365C6C2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6E34-D80B-49BA-BFC9-D2B40899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552A4-91E7-4FEB-8AF9-AAEB2ED6C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1140-54D2-484E-AAE5-521BD95F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19FA-5705-4902-98DD-ED5A71D2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B32D6-B178-4D30-98FD-9B65D89C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0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F41ED-B508-4F3E-A72A-C9072DC66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FA9A5-F874-4711-92A6-34005B27E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AC839-5199-410B-9A5E-AE55B811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9D99-C150-4007-B0E5-2EC42545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4A88-9FA7-4B95-A4BF-B4110C45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0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1" y="273050"/>
            <a:ext cx="10968892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604963"/>
            <a:ext cx="539066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7831" y="1604963"/>
            <a:ext cx="5390661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1" y="3668713"/>
            <a:ext cx="5390662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831" y="3668713"/>
            <a:ext cx="5390661" cy="191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C03A8A-33BE-C173-585A-2F0C6308634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55E37EE-1112-730A-0170-50F4F16EC20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E577C33-89CC-DEE7-E498-DC75D1A76A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58514-47C1-45A2-8082-3A58C6D2E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21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92093-3A18-46B6-82D5-8DE37389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03AEE-B782-4446-8FEE-77EC27595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16CAC-7641-48F1-B54F-00B7406A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AC0C5-2C6A-4307-B845-70DB17EE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3C93-A1AE-4061-839E-D0ED234B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0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8474-A146-4332-86B6-2097C58E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F09CE-48F0-4830-8501-3469B8590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D1FE-3B1F-4AC9-979C-384BDF0E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732FA-401E-4124-8AA0-9C0A35C29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64220-5C00-4EB3-B2C6-8C858AD9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E2D7B-FD87-4379-9B33-1F6B126D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0EC7-B635-48C0-BFD2-948845D38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28E30-8FC4-4F8E-9FB4-22A71026C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68B6B-B464-4193-B2B9-009CA8C51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A06E8-1F76-45AB-8E64-C1E7FF2E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B7A73-DD5F-45A7-B2B2-B5347F71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4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D07F-AA9C-4D62-A869-79D45530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2D3E4-9304-4201-927A-3D41CD572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FB297-CF1E-49EB-BF21-86FFE0517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E73B9-46CC-4C9F-BDA1-C707A6A0B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6C358-C7D9-4540-B489-736475447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E4559-0B4A-4B60-9F46-2AFBB30B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D9321-D5D5-4B0D-8740-1441A871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91930-CA62-4506-B0E6-FA73EF2B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4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DEFC-6CEB-4F68-8113-EA9A2403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9521-5C00-45D1-BB62-245B78D5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9AB2B-945F-45DD-81DC-D4F00B5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538A6-60AD-4A18-B831-6DCB4F13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0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A654C-3C18-49B6-BD20-0636B95C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02256-0389-4C97-BA32-2F5C6173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43F6A-52DD-4861-BD0B-2AB3D018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5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7F20-8BF6-41AC-8BE2-C6B684C0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74AE5-4B9E-4057-9253-8873F025B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158BE-4A66-472E-84D0-AFEBF85B7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17660-8756-4C12-AB01-AC135A4D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B6CB5-D360-4D1E-8865-BED062A4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4439A-7465-4FD1-BB8C-2B360E5F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8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81EF-4969-40C1-90B3-E82E94F9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9C0D6-1A2A-4D8D-B221-7A82C7D67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5CABC-B654-4002-9918-5DBCAA331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C0561-92BD-4213-A6CF-97A6C746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10BD6-A50F-4886-AE1B-0B2BBDE3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9C2DC-0D82-4C0E-BC45-64ABC208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7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949DE-FED3-461E-8902-F0114F74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3AFD7-6AE1-4E5A-B341-8A376E84B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A1417-95A8-4CBE-861A-E9D66649C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0834-0CA0-4DD8-8BC6-D36251BD8B0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B36A9-B062-47FF-B063-8AD9B50CB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FE89F-0655-462C-A3E1-DC7377D0C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21700-1D9F-47E2-A52E-633377B6D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3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00.png"/><Relationship Id="rId4" Type="http://schemas.openxmlformats.org/officeDocument/2006/relationships/image" Target="../media/image90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0.png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0343F0-1297-4500-BB57-EB55D140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234" y="4424516"/>
            <a:ext cx="2683766" cy="24629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F27AE6-D623-C598-D231-4D2C2831B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456" y="2940595"/>
            <a:ext cx="9125126" cy="923330"/>
          </a:xfr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health care data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7C406D-C254-C2E2-E571-FF76B827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1631" y="4132980"/>
            <a:ext cx="1508747" cy="424732"/>
          </a:xfrm>
        </p:spPr>
        <p:txBody>
          <a:bodyPr wrap="none">
            <a:spAutoFit/>
          </a:bodyPr>
          <a:lstStyle/>
          <a:p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Fränti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11623-4A24-4D3C-AC77-3E221578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5" y="5623906"/>
            <a:ext cx="1193433" cy="1064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1F7A6-9257-494C-B293-4440E699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33" y="238093"/>
            <a:ext cx="3848433" cy="7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F1593-034D-4543-8AF9-9CD43A981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7245"/>
          <a:stretch/>
        </p:blipFill>
        <p:spPr>
          <a:xfrm>
            <a:off x="9838515" y="210100"/>
            <a:ext cx="2080727" cy="777600"/>
          </a:xfrm>
          <a:prstGeom prst="rect">
            <a:avLst/>
          </a:prstGeom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1C19F2EC-F07F-4C6C-8502-F1D1C31E10AC}"/>
              </a:ext>
            </a:extLst>
          </p:cNvPr>
          <p:cNvSpPr txBox="1">
            <a:spLocks/>
          </p:cNvSpPr>
          <p:nvPr/>
        </p:nvSpPr>
        <p:spPr>
          <a:xfrm>
            <a:off x="5485789" y="4944144"/>
            <a:ext cx="1210589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26.2.2026</a:t>
            </a:r>
          </a:p>
        </p:txBody>
      </p:sp>
    </p:spTree>
    <p:extLst>
      <p:ext uri="{BB962C8B-B14F-4D97-AF65-F5344CB8AC3E}">
        <p14:creationId xmlns:p14="http://schemas.microsoft.com/office/powerpoint/2010/main" val="369772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65" y="1316680"/>
            <a:ext cx="8419741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M. Rezaei and P. Fränti, "K-sets and k-swaps algorithms for clustering sets"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Pattern Recognition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2023.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25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patients (k-sets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and k-swaps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21C834-85ED-D306-DF97-60C6BF4F2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8" y="3068795"/>
            <a:ext cx="363404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8346A-45A8-36B5-9E28-EE58CC0A7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99" y="3078420"/>
            <a:ext cx="3662498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D9F031-FA37-3106-29F5-048A5FF510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97" y="3068795"/>
            <a:ext cx="3651321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72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65" y="1316680"/>
            <a:ext cx="10882787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P. Fränti, R. Mariescu-Istodor and A. Akram, </a:t>
            </a:r>
            <a:r>
              <a:rPr lang="en-GB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</a:t>
            </a: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Web-tool for optimizing locations of health centers</a:t>
            </a:r>
            <a:r>
              <a:rPr lang="en-GB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HCist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’2022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25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Web-tool for location optimizing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90B3C-487E-01A9-E75F-65C66823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711" y="2148681"/>
            <a:ext cx="2221651" cy="412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F510A-DF2A-7A90-7CA6-07DF4753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9" y="2405534"/>
            <a:ext cx="8850692" cy="37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78D2A-CE29-1F01-BEE7-2A6734B4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751104-E451-C89F-3967-FBF05C99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744" y="1812063"/>
            <a:ext cx="7663336" cy="477967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370F70-A6CB-CF8A-60CF-28E2DC577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73" y="986966"/>
            <a:ext cx="9769469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R. Mariescu-Istodor and P. Fränti, "Fast travel distance estimation using overhead graph"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Journal of Location-Based Services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2021.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40BB0F-3C75-BA42-FE0B-24F573CC3188}"/>
              </a:ext>
            </a:extLst>
          </p:cNvPr>
          <p:cNvSpPr txBox="1">
            <a:spLocks/>
          </p:cNvSpPr>
          <p:nvPr/>
        </p:nvSpPr>
        <p:spPr>
          <a:xfrm>
            <a:off x="502298" y="163519"/>
            <a:ext cx="10515600" cy="93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travel distance estimation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10A6ECA-C8EC-C74C-0D48-685AB6C8C877}"/>
              </a:ext>
            </a:extLst>
          </p:cNvPr>
          <p:cNvSpPr txBox="1">
            <a:spLocks/>
          </p:cNvSpPr>
          <p:nvPr/>
        </p:nvSpPr>
        <p:spPr>
          <a:xfrm>
            <a:off x="554074" y="2668803"/>
            <a:ext cx="3278189" cy="188769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Estimate travel distance (and time) using </a:t>
            </a:r>
            <a:r>
              <a:rPr lang="en-US" sz="2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Bird distance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and pre-calculated </a:t>
            </a:r>
            <a:r>
              <a:rPr lang="en-US" sz="2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overhead ratios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C12AF66-FBA3-4FFA-1561-F705CE98A9B2}"/>
              </a:ext>
            </a:extLst>
          </p:cNvPr>
          <p:cNvSpPr txBox="1">
            <a:spLocks/>
          </p:cNvSpPr>
          <p:nvPr/>
        </p:nvSpPr>
        <p:spPr>
          <a:xfrm>
            <a:off x="466696" y="5192861"/>
            <a:ext cx="3468307" cy="11695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One round of optimization reduced from 1.2 hours to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seconds</a:t>
            </a:r>
          </a:p>
        </p:txBody>
      </p:sp>
    </p:spTree>
    <p:extLst>
      <p:ext uri="{BB962C8B-B14F-4D97-AF65-F5344CB8AC3E}">
        <p14:creationId xmlns:p14="http://schemas.microsoft.com/office/powerpoint/2010/main" val="1062083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65" y="1316680"/>
            <a:ext cx="11465959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P. Fränti, S. Sieranoja, A. Akram, M. Satokangas, E. Reissell, “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we optimize locations of hospitals by 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minimizing the number of patients at risk?”,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BMC Health Services Research</a:t>
            </a:r>
            <a:r>
              <a:rPr lang="en-US" sz="20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2023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357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locations for STEMI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92262-1B20-9360-DD5E-F50D1D84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85" y="2288388"/>
            <a:ext cx="7495139" cy="4087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43C79D-6A63-16DD-DDC5-67B2FC63F80B}"/>
              </a:ext>
            </a:extLst>
          </p:cNvPr>
          <p:cNvGrpSpPr/>
          <p:nvPr/>
        </p:nvGrpSpPr>
        <p:grpSpPr>
          <a:xfrm>
            <a:off x="355104" y="2494053"/>
            <a:ext cx="4644597" cy="3971304"/>
            <a:chOff x="1115501" y="2359300"/>
            <a:chExt cx="4644597" cy="3971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87C875-3D91-AD97-5275-4B1850CB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0346" y="2388175"/>
              <a:ext cx="2669752" cy="3942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C9D740-FA5F-7229-BEAC-0AB37201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501" y="2359300"/>
              <a:ext cx="2108961" cy="3942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466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21" y="1008459"/>
            <a:ext cx="11884215" cy="400110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P. Fränti, S. Sieranoja, T. Laatikainen, "Designing clustering algorithm for optimizing health center locations"</a:t>
            </a:r>
            <a:endParaRPr lang="en-US" sz="2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7" y="226034"/>
            <a:ext cx="11375571" cy="903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for location optimization (SiunSote)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0E9EB-4E5E-08D7-315E-EF960E3D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7" y="2820038"/>
            <a:ext cx="5169038" cy="3750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2FF68-06BD-E132-65B7-7C20E94BD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b="6418"/>
          <a:stretch/>
        </p:blipFill>
        <p:spPr>
          <a:xfrm>
            <a:off x="5945280" y="3548459"/>
            <a:ext cx="6096000" cy="3030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ED950-747A-77FA-B6D4-9B7D5C0AD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87" y="1634598"/>
            <a:ext cx="5698802" cy="211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09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65" y="1316680"/>
            <a:ext cx="11943141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G.I. Choudhary and P. Fränti, "Predicting onset of disease progression using temporal co-occurrence network"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International Journal of Medical Informatics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2023.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25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Predicting future diseases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79908-F522-DA1F-E358-C46296748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716" y="2280604"/>
            <a:ext cx="6553801" cy="42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6287442-AB6E-4F9B-9E2B-71CAC01E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02" y="3078134"/>
            <a:ext cx="5246949" cy="701731"/>
          </a:xfr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algorithm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7BEB045-C7E3-4D04-85C2-E3C392B24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3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>
            <a:extLst>
              <a:ext uri="{FF2B5EF4-FFF2-40B4-BE49-F238E27FC236}">
                <a16:creationId xmlns:a16="http://schemas.microsoft.com/office/drawing/2014/main" id="{EE63E376-F1D3-7958-0BBD-C947584F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5306228"/>
            <a:ext cx="5400675" cy="40229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10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D225D8F9-95ED-E942-DC9D-8CE9C242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4370347"/>
            <a:ext cx="5400675" cy="40229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100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 dirty="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895186D-05EC-0D94-945D-062C39BCC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25538"/>
            <a:ext cx="55451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X = </a:t>
            </a:r>
            <a:r>
              <a:rPr lang="cs-CZ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Data set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 = Cluster centroids</a:t>
            </a:r>
          </a:p>
          <a:p>
            <a:pPr fontAlgn="base">
              <a:spcBef>
                <a:spcPct val="0"/>
              </a:spcBef>
              <a:spcAft>
                <a:spcPct val="40000"/>
              </a:spcAft>
              <a:buClr>
                <a:srgbClr val="00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P = Partition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3000" dirty="0">
                <a:solidFill>
                  <a:srgbClr val="000000"/>
                </a:solidFill>
                <a:cs typeface="Arial" panose="020B0604020202020204" pitchFamily="34" charset="0"/>
              </a:rPr>
              <a:t>K-Means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(X, C) → (C, P)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REPEAT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C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prev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C;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FOR i:=1 TO N DO</a:t>
            </a:r>
            <a:r>
              <a:rPr lang="cs-CZ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			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FindNearest(x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, C);</a:t>
            </a:r>
          </a:p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FOR j:=1 TO k 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		</a:t>
            </a:r>
            <a:r>
              <a:rPr lang="en-US" altLang="en-US" sz="2600" dirty="0" err="1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en-US" sz="2600" baseline="-25000" dirty="0" err="1">
                <a:solidFill>
                  <a:srgbClr val="000000"/>
                </a:solidFill>
                <a:cs typeface="Arial" panose="020B0604020202020204" pitchFamily="34" charset="0"/>
              </a:rPr>
              <a:t>j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Courier New" panose="02070309020205020404" pitchFamily="49" charset="0"/>
              </a:rPr>
              <a:t>←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Average x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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 p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= j;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r>
              <a:rPr lang="en-US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UNTIL C = C</a:t>
            </a:r>
            <a:r>
              <a:rPr lang="en-US" altLang="en-US" sz="26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prev</a:t>
            </a:r>
            <a:endParaRPr lang="en-US" altLang="en-US" sz="2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endParaRPr lang="cs-CZ" altLang="en-US" sz="2600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Clr>
                <a:srgbClr val="000000"/>
              </a:buClr>
              <a:buNone/>
            </a:pPr>
            <a:endParaRPr lang="en-US" altLang="en-US" sz="2600" baseline="-25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789F567F-DA34-6271-FC6E-58FF42FD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476" y="4363655"/>
            <a:ext cx="2460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GB" altLang="zh-CN" sz="2400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Assignment step</a:t>
            </a:r>
          </a:p>
        </p:txBody>
      </p:sp>
      <p:sp>
        <p:nvSpPr>
          <p:cNvPr id="45061" name="Rectangle 7">
            <a:extLst>
              <a:ext uri="{FF2B5EF4-FFF2-40B4-BE49-F238E27FC236}">
                <a16:creationId xmlns:a16="http://schemas.microsoft.com/office/drawing/2014/main" id="{D20E5933-0074-8189-AE06-9F7FA135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518" y="5300280"/>
            <a:ext cx="2016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GB" altLang="zh-CN" sz="2400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Centroid step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4FFFAC1-06BE-E35C-338B-78084DD2279F}"/>
              </a:ext>
            </a:extLst>
          </p:cNvPr>
          <p:cNvSpPr>
            <a:spLocks/>
          </p:cNvSpPr>
          <p:nvPr/>
        </p:nvSpPr>
        <p:spPr bwMode="auto">
          <a:xfrm>
            <a:off x="3386139" y="112307"/>
            <a:ext cx="553878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000" b="1" dirty="0">
                <a:latin typeface="Tahoma" panose="020B0604030504040204" pitchFamily="34" charset="0"/>
              </a:rPr>
              <a:t>K-means algorithm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878C5BCC-B3DB-AC90-BD4F-4CAB747A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1" y="822325"/>
            <a:ext cx="7777163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2BADED2A-9B6C-DAFA-2BC7-768E9F5E306E}"/>
              </a:ext>
            </a:extLst>
          </p:cNvPr>
          <p:cNvSpPr>
            <a:spLocks/>
          </p:cNvSpPr>
          <p:nvPr/>
        </p:nvSpPr>
        <p:spPr bwMode="auto">
          <a:xfrm>
            <a:off x="3386139" y="112307"/>
            <a:ext cx="5538787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000" b="1" dirty="0">
                <a:latin typeface="Tahoma" panose="020B0604030504040204" pitchFamily="34" charset="0"/>
              </a:rPr>
              <a:t>Centroid index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477C5A32-1DD7-640D-FF18-63533D87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949951"/>
            <a:ext cx="817245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P. Fränti, M. Rezaei and Q. Zhao</a:t>
            </a:r>
            <a:endParaRPr lang="fi-FI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"Centroid index: cluster level similarity measure”</a:t>
            </a:r>
            <a:endParaRPr lang="fi-FI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1600" i="1" dirty="0">
                <a:latin typeface="Tahoma" panose="020B0604030504040204" pitchFamily="34" charset="0"/>
                <a:cs typeface="Tahoma" panose="020B0604030504040204" pitchFamily="34" charset="0"/>
              </a:rPr>
              <a:t>Pattern Recognition</a:t>
            </a:r>
            <a:r>
              <a:rPr lang="cs-CZ" altLang="en-US" sz="1600" dirty="0">
                <a:latin typeface="Tahoma" panose="020B0604030504040204" pitchFamily="34" charset="0"/>
                <a:cs typeface="Tahoma" panose="020B0604030504040204" pitchFamily="34" charset="0"/>
              </a:rPr>
              <a:t>, 47 (9), 3034-3045, September 2014, 2014. 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0A3D3521-CA77-AAB3-1843-9A12918E7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5618164"/>
            <a:ext cx="25336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i-FI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CI = Centroid index:</a:t>
            </a:r>
            <a:endParaRPr lang="cs-CZ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56531FD-B1C9-4490-B85B-436BE287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185322"/>
            <a:ext cx="849788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Problems of k-means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40E2DEBD-C985-4B22-9988-262ECF12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412875"/>
            <a:ext cx="5149850" cy="504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7">
            <a:extLst>
              <a:ext uri="{FF2B5EF4-FFF2-40B4-BE49-F238E27FC236}">
                <a16:creationId xmlns:a16="http://schemas.microsoft.com/office/drawing/2014/main" id="{96A6E4F0-521D-4FBB-B439-E92CED4D6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497" y="1402090"/>
            <a:ext cx="18473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9B6DFA2-7A2C-42E0-88D7-C32CD4B71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183" y="1294007"/>
            <a:ext cx="75565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AEF31A7-2C22-1857-961D-13C3024EB4C5}"/>
              </a:ext>
            </a:extLst>
          </p:cNvPr>
          <p:cNvSpPr/>
          <p:nvPr/>
        </p:nvSpPr>
        <p:spPr>
          <a:xfrm rot="4615184">
            <a:off x="6866831" y="2356785"/>
            <a:ext cx="1224361" cy="7761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EC43E1-7F67-7227-E9CF-E8D6B1D5678F}"/>
              </a:ext>
            </a:extLst>
          </p:cNvPr>
          <p:cNvSpPr/>
          <p:nvPr/>
        </p:nvSpPr>
        <p:spPr>
          <a:xfrm rot="2601130">
            <a:off x="5839016" y="5103534"/>
            <a:ext cx="1224361" cy="7761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C39BEC-BD9F-F059-A027-9E753D2AE409}"/>
              </a:ext>
            </a:extLst>
          </p:cNvPr>
          <p:cNvCxnSpPr>
            <a:cxnSpLocks/>
          </p:cNvCxnSpPr>
          <p:nvPr/>
        </p:nvCxnSpPr>
        <p:spPr>
          <a:xfrm>
            <a:off x="4518115" y="1538287"/>
            <a:ext cx="151818" cy="55056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0D6B25-3314-7CA1-A5D4-A6D400A4886C}"/>
              </a:ext>
            </a:extLst>
          </p:cNvPr>
          <p:cNvCxnSpPr>
            <a:cxnSpLocks/>
          </p:cNvCxnSpPr>
          <p:nvPr/>
        </p:nvCxnSpPr>
        <p:spPr>
          <a:xfrm>
            <a:off x="4774019" y="1412875"/>
            <a:ext cx="541537" cy="25082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2CCA2064-F330-E928-3373-4B6AC2DF4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03" y="1050378"/>
            <a:ext cx="205216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Too many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F44C87-8109-8DAB-0A49-440E271438E9}"/>
              </a:ext>
            </a:extLst>
          </p:cNvPr>
          <p:cNvCxnSpPr>
            <a:cxnSpLocks/>
          </p:cNvCxnSpPr>
          <p:nvPr/>
        </p:nvCxnSpPr>
        <p:spPr>
          <a:xfrm flipH="1">
            <a:off x="7803372" y="1836558"/>
            <a:ext cx="521115" cy="46007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984604-51A9-C532-EA58-4DA436810BD5}"/>
              </a:ext>
            </a:extLst>
          </p:cNvPr>
          <p:cNvCxnSpPr>
            <a:cxnSpLocks/>
          </p:cNvCxnSpPr>
          <p:nvPr/>
        </p:nvCxnSpPr>
        <p:spPr>
          <a:xfrm flipV="1">
            <a:off x="5739635" y="6047863"/>
            <a:ext cx="366271" cy="30985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7">
            <a:extLst>
              <a:ext uri="{FF2B5EF4-FFF2-40B4-BE49-F238E27FC236}">
                <a16:creationId xmlns:a16="http://schemas.microsoft.com/office/drawing/2014/main" id="{455F54F2-DFA8-E78E-E402-FB2D4AE5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417" y="6233280"/>
            <a:ext cx="154721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Missing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7EA0EFF9-09AF-CD2F-05B1-825B8B551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384" y="1377733"/>
            <a:ext cx="154721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Missing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4F6D17C-6EEA-123D-9C46-DBA85AA7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4151" y="5879337"/>
            <a:ext cx="15680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en-GB" altLang="zh-CN" sz="4000" b="1" dirty="0">
                <a:solidFill>
                  <a:srgbClr val="0000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CI = 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6287442-AB6E-4F9B-9E2B-71CAC01E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29" y="3078134"/>
            <a:ext cx="2068195" cy="701731"/>
          </a:xfr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7BEB045-C7E3-4D04-85C2-E3C392B24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29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A7A57D0-AFA6-401C-825D-C220E14D3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88914"/>
            <a:ext cx="84264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chemeClr val="tx1"/>
                </a:solidFill>
                <a:latin typeface="Tahoma" panose="020B0604030504040204" pitchFamily="34" charset="0"/>
              </a:rPr>
              <a:t>Good clustering algorithms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Minimizing sum-of-squared errors (SSE)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8DF060D-EAF8-4E97-878A-20F9F954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7"/>
          <a:stretch>
            <a:fillRect/>
          </a:stretch>
        </p:blipFill>
        <p:spPr bwMode="auto">
          <a:xfrm>
            <a:off x="1560514" y="1592263"/>
            <a:ext cx="4465637" cy="304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660EBE31-DC06-4110-9CB4-503842C01E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3950" y="2921000"/>
          <a:ext cx="4357688" cy="346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626882" imgH="2308384" progId="Word.Document.8">
                  <p:embed/>
                </p:oleObj>
              </mc:Choice>
              <mc:Fallback>
                <p:oleObj name="Document" r:id="rId4" imgW="3626882" imgH="2308384" progId="Word.Document.8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:a16="http://schemas.microsoft.com/office/drawing/2014/main" id="{660EBE31-DC06-4110-9CB4-503842C01E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926" r="9926"/>
                      <a:stretch>
                        <a:fillRect/>
                      </a:stretch>
                    </p:blipFill>
                    <p:spPr bwMode="auto">
                      <a:xfrm>
                        <a:off x="6203950" y="2921000"/>
                        <a:ext cx="4357688" cy="346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7">
            <a:extLst>
              <a:ext uri="{FF2B5EF4-FFF2-40B4-BE49-F238E27FC236}">
                <a16:creationId xmlns:a16="http://schemas.microsoft.com/office/drawing/2014/main" id="{31604BF9-C495-4DBC-ACEA-CA6026D8C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9" y="2420938"/>
            <a:ext cx="43529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Genetic Algorithm (GA)</a:t>
            </a: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D1FAD773-021E-4580-8830-DA601EB86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9" y="1089026"/>
            <a:ext cx="3660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69875" algn="l"/>
                <a:tab pos="4572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ahoma" panose="020B0604030504040204" pitchFamily="34" charset="0"/>
              </a:rPr>
              <a:t>Random Swap (RS)</a:t>
            </a:r>
          </a:p>
        </p:txBody>
      </p:sp>
      <p:sp>
        <p:nvSpPr>
          <p:cNvPr id="5127" name="Rectangle 9">
            <a:extLst>
              <a:ext uri="{FF2B5EF4-FFF2-40B4-BE49-F238E27FC236}">
                <a16:creationId xmlns:a16="http://schemas.microsoft.com/office/drawing/2014/main" id="{9BA8404A-5176-4EFF-8AA5-4D3D4092F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175" y="6219179"/>
            <a:ext cx="5749523" cy="5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P. Fränti, "Genetic algorithm with deterministic crossover </a:t>
            </a:r>
            <a:br>
              <a:rPr lang="en-US" altLang="en-US" dirty="0"/>
            </a:br>
            <a:r>
              <a:rPr lang="en-US" altLang="en-US" dirty="0"/>
              <a:t>for vector quantization", </a:t>
            </a:r>
            <a:r>
              <a:rPr lang="en-US" altLang="en-US" i="1" dirty="0"/>
              <a:t>Pattern Recognition Letters</a:t>
            </a:r>
            <a:r>
              <a:rPr lang="en-US" altLang="en-US" dirty="0"/>
              <a:t>, 2000. </a:t>
            </a:r>
          </a:p>
        </p:txBody>
      </p:sp>
      <p:sp>
        <p:nvSpPr>
          <p:cNvPr id="5128" name="Rectangle 10">
            <a:extLst>
              <a:ext uri="{FF2B5EF4-FFF2-40B4-BE49-F238E27FC236}">
                <a16:creationId xmlns:a16="http://schemas.microsoft.com/office/drawing/2014/main" id="{F7EF50D3-F9B7-415C-BC15-254B50573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9" y="4672953"/>
            <a:ext cx="4465637" cy="5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P. Fränti, ”Efficiency of random swap clustering", </a:t>
            </a:r>
            <a:r>
              <a:rPr lang="en-US" altLang="en-US" i="1" dirty="0"/>
              <a:t>Journal of Big Data</a:t>
            </a:r>
            <a:r>
              <a:rPr lang="en-US" altLang="en-US" dirty="0"/>
              <a:t>, 2018.</a:t>
            </a:r>
          </a:p>
        </p:txBody>
      </p:sp>
      <p:sp>
        <p:nvSpPr>
          <p:cNvPr id="5129" name="Rectangle 22">
            <a:extLst>
              <a:ext uri="{FF2B5EF4-FFF2-40B4-BE49-F238E27FC236}">
                <a16:creationId xmlns:a16="http://schemas.microsoft.com/office/drawing/2014/main" id="{08B95230-45F7-4180-9131-C5135742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4041775"/>
            <a:ext cx="1155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CI = 0</a:t>
            </a:r>
          </a:p>
        </p:txBody>
      </p:sp>
      <p:sp>
        <p:nvSpPr>
          <p:cNvPr id="5130" name="Rectangle 22">
            <a:extLst>
              <a:ext uri="{FF2B5EF4-FFF2-40B4-BE49-F238E27FC236}">
                <a16:creationId xmlns:a16="http://schemas.microsoft.com/office/drawing/2014/main" id="{27306834-EC48-4E28-9D1A-7E4A953C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988" y="5672139"/>
            <a:ext cx="1155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Bef>
                <a:spcPts val="13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06438" indent="-271463">
              <a:lnSpc>
                <a:spcPct val="93000"/>
              </a:lnSpc>
              <a:spcBef>
                <a:spcPts val="10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085850" indent="-217488">
              <a:lnSpc>
                <a:spcPct val="93000"/>
              </a:lnSpc>
              <a:spcBef>
                <a:spcPts val="8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3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520825" indent="-217488">
              <a:lnSpc>
                <a:spcPct val="93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1955800" indent="-217488">
              <a:lnSpc>
                <a:spcPct val="93000"/>
              </a:lnSpc>
              <a:spcBef>
                <a:spcPts val="2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4130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8702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3274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784600" indent="-217488" defTabSz="457200" eaLnBrk="0" fontAlgn="base" hangingPunct="0">
              <a:lnSpc>
                <a:spcPct val="93000"/>
              </a:lnSpc>
              <a:spcBef>
                <a:spcPts val="2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9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ahoma" panose="020B0604030504040204" pitchFamily="34" charset="0"/>
              </a:rPr>
              <a:t>CI = 0</a:t>
            </a:r>
          </a:p>
        </p:txBody>
      </p:sp>
    </p:spTree>
    <p:extLst>
      <p:ext uri="{BB962C8B-B14F-4D97-AF65-F5344CB8AC3E}">
        <p14:creationId xmlns:p14="http://schemas.microsoft.com/office/powerpoint/2010/main" val="1241332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>
            <a:extLst>
              <a:ext uri="{FF2B5EF4-FFF2-40B4-BE49-F238E27FC236}">
                <a16:creationId xmlns:a16="http://schemas.microsoft.com/office/drawing/2014/main" id="{DAAF692E-8D50-4158-819F-52F67F69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781300"/>
            <a:ext cx="8280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  <a:t>Random swap </a:t>
            </a:r>
            <a:br>
              <a:rPr lang="en-US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</a:br>
            <a:r>
              <a:rPr lang="en-US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  <a:t>algorithm</a:t>
            </a:r>
            <a:endParaRPr lang="en-US" altLang="en-US" b="1" dirty="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986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B208823-9A58-40F9-91D2-785ABED998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92564" y="256769"/>
            <a:ext cx="4339947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Aim of the swap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90D22873-802E-4CDB-8E85-637B7CA0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233489"/>
            <a:ext cx="54276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9639184-3359-4A3D-88A4-752ED0CDCC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9" y="104776"/>
            <a:ext cx="8232775" cy="911225"/>
          </a:xfrm>
        </p:spPr>
        <p:txBody>
          <a:bodyPr vert="horz" lIns="90000" tIns="46800" rIns="90000" bIns="46800" rtlCol="0" anchor="ctr">
            <a:norm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Steps of the swap</a:t>
            </a: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086B4ADF-19EA-4D14-9B33-F11C010DB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1736725"/>
            <a:ext cx="69850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latin typeface="Tahoma" panose="020B0604030504040204" pitchFamily="34" charset="0"/>
                <a:cs typeface="Tahoma" panose="020B0604030504040204" pitchFamily="34" charset="0"/>
              </a:rPr>
              <a:t>1. Random swap:</a:t>
            </a: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latin typeface="Tahoma" panose="020B0604030504040204" pitchFamily="34" charset="0"/>
                <a:cs typeface="Tahoma" panose="020B0604030504040204" pitchFamily="34" charset="0"/>
              </a:rPr>
              <a:t>2. Re-allocate vectors from old cluster:</a:t>
            </a: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latin typeface="Tahoma" panose="020B0604030504040204" pitchFamily="34" charset="0"/>
                <a:cs typeface="Tahoma" panose="020B0604030504040204" pitchFamily="34" charset="0"/>
              </a:rPr>
              <a:t>3. Create new cluster:</a:t>
            </a: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EE431D6D-2D5A-48C0-9090-260B54BF3A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60700" y="2232026"/>
          <a:ext cx="549275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90800" imgH="254000" progId="Equation.3">
                  <p:embed/>
                </p:oleObj>
              </mc:Choice>
              <mc:Fallback>
                <p:oleObj name="Equation" r:id="rId3" imgW="2590800" imgH="254000" progId="Equation.3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EE431D6D-2D5A-48C0-9090-260B54BF3A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700" y="2232026"/>
                        <a:ext cx="5492750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6">
            <a:extLst>
              <a:ext uri="{FF2B5EF4-FFF2-40B4-BE49-F238E27FC236}">
                <a16:creationId xmlns:a16="http://schemas.microsoft.com/office/drawing/2014/main" id="{F8DF52E2-A23A-4D64-B40E-107674D2A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3752851"/>
          <a:ext cx="4627562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355600" progId="Equation.3">
                  <p:embed/>
                </p:oleObj>
              </mc:Choice>
              <mc:Fallback>
                <p:oleObj name="Equation" r:id="rId5" imgW="2057400" imgH="355600" progId="Equation.3">
                  <p:embed/>
                  <p:pic>
                    <p:nvPicPr>
                      <p:cNvPr id="22533" name="Object 6">
                        <a:extLst>
                          <a:ext uri="{FF2B5EF4-FFF2-40B4-BE49-F238E27FC236}">
                            <a16:creationId xmlns:a16="http://schemas.microsoft.com/office/drawing/2014/main" id="{F8DF52E2-A23A-4D64-B40E-107674D2AE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3752851"/>
                        <a:ext cx="4627562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7">
            <a:extLst>
              <a:ext uri="{FF2B5EF4-FFF2-40B4-BE49-F238E27FC236}">
                <a16:creationId xmlns:a16="http://schemas.microsoft.com/office/drawing/2014/main" id="{A63FF1E9-61E8-45B0-A406-F7E9DFE000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3501" y="5264151"/>
          <a:ext cx="54006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24100" imgH="381000" progId="Equation.3">
                  <p:embed/>
                </p:oleObj>
              </mc:Choice>
              <mc:Fallback>
                <p:oleObj name="Equation" r:id="rId7" imgW="2324100" imgH="381000" progId="Equation.3">
                  <p:embed/>
                  <p:pic>
                    <p:nvPicPr>
                      <p:cNvPr id="22534" name="Object 7">
                        <a:extLst>
                          <a:ext uri="{FF2B5EF4-FFF2-40B4-BE49-F238E27FC236}">
                            <a16:creationId xmlns:a16="http://schemas.microsoft.com/office/drawing/2014/main" id="{A63FF1E9-61E8-45B0-A406-F7E9DFE00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1" y="5264151"/>
                        <a:ext cx="540067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DD54D53-642A-7FFC-0499-79A1298C9E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289" y="115889"/>
            <a:ext cx="8232775" cy="911225"/>
          </a:xfrm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Random Swap algorithm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F4B028A6-181A-2DBC-7BC3-8CADFFB8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7"/>
          <a:stretch>
            <a:fillRect/>
          </a:stretch>
        </p:blipFill>
        <p:spPr bwMode="auto">
          <a:xfrm>
            <a:off x="2568576" y="1484314"/>
            <a:ext cx="72358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97D31FFF-69A4-4F3B-AD6D-41080FD9D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4" y="1196975"/>
            <a:ext cx="5329237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2">
            <a:extLst>
              <a:ext uri="{FF2B5EF4-FFF2-40B4-BE49-F238E27FC236}">
                <a16:creationId xmlns:a16="http://schemas.microsoft.com/office/drawing/2014/main" id="{C6741EAB-E5E9-418D-8840-ED0E1DF364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54638" y="256769"/>
            <a:ext cx="1594004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Swap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86E482EA-6F5B-43F1-935F-D4100F2E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4" y="1233488"/>
            <a:ext cx="5348287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EB2FE9A7-B261-430F-8130-F257023866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32225" y="256769"/>
            <a:ext cx="4662152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Local re-partition</a:t>
            </a:r>
          </a:p>
        </p:txBody>
      </p:sp>
      <p:sp>
        <p:nvSpPr>
          <p:cNvPr id="26628" name="Oval 5">
            <a:extLst>
              <a:ext uri="{FF2B5EF4-FFF2-40B4-BE49-F238E27FC236}">
                <a16:creationId xmlns:a16="http://schemas.microsoft.com/office/drawing/2014/main" id="{8FBAE132-8421-4C23-AF05-3862DF6A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38" y="2442581"/>
            <a:ext cx="259766" cy="519351"/>
          </a:xfrm>
          <a:prstGeom prst="ellipse">
            <a:avLst/>
          </a:prstGeom>
          <a:noFill/>
          <a:ln w="3175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008F6DBE-4151-49F5-8763-E9B1EE9B0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1304926"/>
            <a:ext cx="1504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latin typeface="Tahoma" panose="020B0604030504040204" pitchFamily="34" charset="0"/>
                <a:cs typeface="Tahoma" panose="020B0604030504040204" pitchFamily="34" charset="0"/>
              </a:rPr>
              <a:t>Re-allocate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latin typeface="Tahoma" panose="020B0604030504040204" pitchFamily="34" charset="0"/>
                <a:cs typeface="Tahoma" panose="020B0604030504040204" pitchFamily="34" charset="0"/>
              </a:rPr>
              <a:t>vectors</a:t>
            </a:r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A06B7599-BED2-4046-A476-146FF2BCE0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9898" y="1808163"/>
            <a:ext cx="538016" cy="6344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631" name="Oval 8">
            <a:extLst>
              <a:ext uri="{FF2B5EF4-FFF2-40B4-BE49-F238E27FC236}">
                <a16:creationId xmlns:a16="http://schemas.microsoft.com/office/drawing/2014/main" id="{3F9BE305-EDAA-462D-A00F-6DBDB99F9883}"/>
              </a:ext>
            </a:extLst>
          </p:cNvPr>
          <p:cNvSpPr>
            <a:spLocks noChangeArrowheads="1"/>
          </p:cNvSpPr>
          <p:nvPr/>
        </p:nvSpPr>
        <p:spPr bwMode="auto">
          <a:xfrm rot="20646459">
            <a:off x="5822950" y="5130682"/>
            <a:ext cx="827088" cy="519351"/>
          </a:xfrm>
          <a:prstGeom prst="ellipse">
            <a:avLst/>
          </a:prstGeom>
          <a:noFill/>
          <a:ln w="31750" algn="ctr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2" name="Line 9">
            <a:extLst>
              <a:ext uri="{FF2B5EF4-FFF2-40B4-BE49-F238E27FC236}">
                <a16:creationId xmlns:a16="http://schemas.microsoft.com/office/drawing/2014/main" id="{708E6A44-2C26-4FA5-921A-6DE11E3CE6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0100" y="5768976"/>
            <a:ext cx="323850" cy="612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EE609386-98CD-4B97-9C67-5E4EFFDA3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6" y="6308726"/>
            <a:ext cx="227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latin typeface="Tahoma" panose="020B0604030504040204" pitchFamily="34" charset="0"/>
                <a:cs typeface="Tahoma" panose="020B0604030504040204" pitchFamily="34" charset="0"/>
              </a:rPr>
              <a:t>Create new cluster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B9FD8F47-B904-4CE8-BFFE-6424B2A1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233489"/>
            <a:ext cx="5340350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F6D0A2CA-03C2-48F9-BE67-38E426EE47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28676" name="Line 6">
            <a:extLst>
              <a:ext uri="{FF2B5EF4-FFF2-40B4-BE49-F238E27FC236}">
                <a16:creationId xmlns:a16="http://schemas.microsoft.com/office/drawing/2014/main" id="{6C5C6E22-7AFD-4099-A783-12071CB14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2060575"/>
            <a:ext cx="217488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Line 7">
            <a:extLst>
              <a:ext uri="{FF2B5EF4-FFF2-40B4-BE49-F238E27FC236}">
                <a16:creationId xmlns:a16="http://schemas.microsoft.com/office/drawing/2014/main" id="{24281196-154F-49EC-BB04-AE3755BE3D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6475" y="2205039"/>
            <a:ext cx="28575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9">
            <a:extLst>
              <a:ext uri="{FF2B5EF4-FFF2-40B4-BE49-F238E27FC236}">
                <a16:creationId xmlns:a16="http://schemas.microsoft.com/office/drawing/2014/main" id="{3A9B33E2-E463-45D3-A8BA-19C1F8638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9" y="836614"/>
            <a:ext cx="145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>
            <a:extLst>
              <a:ext uri="{FF2B5EF4-FFF2-40B4-BE49-F238E27FC236}">
                <a16:creationId xmlns:a16="http://schemas.microsoft.com/office/drawing/2014/main" id="{A70B6247-E062-40C8-A092-92249D23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233489"/>
            <a:ext cx="5337175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E5C650B9-0648-4521-9F48-F98068CB6F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30724" name="Line 5">
            <a:extLst>
              <a:ext uri="{FF2B5EF4-FFF2-40B4-BE49-F238E27FC236}">
                <a16:creationId xmlns:a16="http://schemas.microsoft.com/office/drawing/2014/main" id="{B74ED5CC-DB59-4537-8FFA-A35D8BDBB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2514" y="2276475"/>
            <a:ext cx="217487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Text Box 7">
            <a:extLst>
              <a:ext uri="{FF2B5EF4-FFF2-40B4-BE49-F238E27FC236}">
                <a16:creationId xmlns:a16="http://schemas.microsoft.com/office/drawing/2014/main" id="{E8FA88F8-35C8-4802-87A7-55C20A38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836614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:a16="http://schemas.microsoft.com/office/drawing/2014/main" id="{CF823936-9174-44C8-B45C-65A5F80F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233489"/>
            <a:ext cx="53340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B6B487CE-5A9D-4ED8-8F73-58009CFCAA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137DD122-DB8A-4A78-A4B9-56DDB883B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836614"/>
            <a:ext cx="1477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  <p:sp>
        <p:nvSpPr>
          <p:cNvPr id="32773" name="Line 7">
            <a:extLst>
              <a:ext uri="{FF2B5EF4-FFF2-40B4-BE49-F238E27FC236}">
                <a16:creationId xmlns:a16="http://schemas.microsoft.com/office/drawing/2014/main" id="{D0EE7C8A-F96D-43AF-BB15-0B7E7F872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0314" y="2420938"/>
            <a:ext cx="217487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8">
            <a:extLst>
              <a:ext uri="{FF2B5EF4-FFF2-40B4-BE49-F238E27FC236}">
                <a16:creationId xmlns:a16="http://schemas.microsoft.com/office/drawing/2014/main" id="{E20BED5B-99C1-4BD7-87BE-19C6E3B6A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0575" y="2312989"/>
            <a:ext cx="28575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inland_in_europe_main_en">
            <a:extLst>
              <a:ext uri="{FF2B5EF4-FFF2-40B4-BE49-F238E27FC236}">
                <a16:creationId xmlns:a16="http://schemas.microsoft.com/office/drawing/2014/main" id="{08A01145-A2FB-BD18-A13A-822A3510B43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6738" b="33772"/>
          <a:stretch>
            <a:fillRect/>
          </a:stretch>
        </p:blipFill>
        <p:spPr>
          <a:xfrm>
            <a:off x="1190847" y="970692"/>
            <a:ext cx="5733829" cy="4424263"/>
          </a:xfrm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D4032726-BB2F-1D39-398C-B917B06DB21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73264" y="-108807"/>
            <a:ext cx="82264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University of Eastern Finland</a:t>
            </a:r>
          </a:p>
        </p:txBody>
      </p:sp>
      <p:sp>
        <p:nvSpPr>
          <p:cNvPr id="4100" name="Oval 6">
            <a:extLst>
              <a:ext uri="{FF2B5EF4-FFF2-40B4-BE49-F238E27FC236}">
                <a16:creationId xmlns:a16="http://schemas.microsoft.com/office/drawing/2014/main" id="{6F50BBBF-8331-3351-DA33-1A424EFF0F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65206" y="2690114"/>
            <a:ext cx="180000" cy="180000"/>
          </a:xfrm>
          <a:prstGeom prst="ellipse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fi-FI" altLang="en-US" sz="2000">
              <a:solidFill>
                <a:srgbClr val="0000FF"/>
              </a:solidFill>
              <a:latin typeface="Times" panose="02020603050405020304" pitchFamily="18" charset="0"/>
            </a:endParaRPr>
          </a:p>
        </p:txBody>
      </p:sp>
      <p:sp>
        <p:nvSpPr>
          <p:cNvPr id="4101" name="Line 8">
            <a:extLst>
              <a:ext uri="{FF2B5EF4-FFF2-40B4-BE49-F238E27FC236}">
                <a16:creationId xmlns:a16="http://schemas.microsoft.com/office/drawing/2014/main" id="{9968FA54-A940-946A-6A00-E292BC490F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6308" y="2923951"/>
            <a:ext cx="843887" cy="97697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fi-FI"/>
          </a:p>
        </p:txBody>
      </p:sp>
      <p:sp>
        <p:nvSpPr>
          <p:cNvPr id="4104" name="Text Box 10">
            <a:extLst>
              <a:ext uri="{FF2B5EF4-FFF2-40B4-BE49-F238E27FC236}">
                <a16:creationId xmlns:a16="http://schemas.microsoft.com/office/drawing/2014/main" id="{2B7F1892-E373-075F-416A-97DB6E29D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021" y="3757274"/>
            <a:ext cx="1905000" cy="585788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>
            <a:spAutoFit/>
          </a:bodyPr>
          <a:lstStyle>
            <a:lvl1pPr marL="187325" indent="-166688"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Times New Roman" panose="02020603050405020304" pitchFamily="18" charset="0"/>
              <a:buNone/>
              <a:defRPr/>
            </a:pPr>
            <a:r>
              <a:rPr lang="en-US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Joensuu</a:t>
            </a:r>
          </a:p>
        </p:txBody>
      </p:sp>
      <p:pic>
        <p:nvPicPr>
          <p:cNvPr id="4105" name="Picture 4" descr="A picture containing drawing, shirt&#10;&#10;Description automatically generated">
            <a:extLst>
              <a:ext uri="{FF2B5EF4-FFF2-40B4-BE49-F238E27FC236}">
                <a16:creationId xmlns:a16="http://schemas.microsoft.com/office/drawing/2014/main" id="{04B18D0E-6729-06E2-1929-A7F10C41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16" y="5291868"/>
            <a:ext cx="20701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249D26-0484-C4C3-9EF7-55159A38F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46" y="974379"/>
            <a:ext cx="4594860" cy="3444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D22E2-EAC0-075F-FF23-365FBD986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626" y="4556925"/>
            <a:ext cx="6393180" cy="18897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>
            <a:extLst>
              <a:ext uri="{FF2B5EF4-FFF2-40B4-BE49-F238E27FC236}">
                <a16:creationId xmlns:a16="http://schemas.microsoft.com/office/drawing/2014/main" id="{A31C033F-1BE8-498D-947A-E2DAA5C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233489"/>
            <a:ext cx="53340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A13E0EFC-7F90-44B8-9502-6FF0403ED3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F5BA69F3-2D69-4A8F-BD90-1618EB7B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836614"/>
            <a:ext cx="161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  <p:sp>
        <p:nvSpPr>
          <p:cNvPr id="34821" name="Line 6">
            <a:extLst>
              <a:ext uri="{FF2B5EF4-FFF2-40B4-BE49-F238E27FC236}">
                <a16:creationId xmlns:a16="http://schemas.microsoft.com/office/drawing/2014/main" id="{3E9C362F-5657-4E30-B8B0-47D4D33654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5388" y="4833938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>
            <a:extLst>
              <a:ext uri="{FF2B5EF4-FFF2-40B4-BE49-F238E27FC236}">
                <a16:creationId xmlns:a16="http://schemas.microsoft.com/office/drawing/2014/main" id="{483D5A0D-E38E-4F21-A773-C76C8F4F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233489"/>
            <a:ext cx="53340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B1C30084-CD88-4F8A-96AB-52AC06A625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1874E0FC-61DD-4B40-B846-C7B5FB2D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836614"/>
            <a:ext cx="161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>
            <a:extLst>
              <a:ext uri="{FF2B5EF4-FFF2-40B4-BE49-F238E27FC236}">
                <a16:creationId xmlns:a16="http://schemas.microsoft.com/office/drawing/2014/main" id="{77FA8216-5384-4605-9930-6BB38BE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233489"/>
            <a:ext cx="53340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2E81F2C1-2D2C-4ADC-837F-FE6556BE04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61EAABE8-61E4-4114-9EB3-D3490A1E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836614"/>
            <a:ext cx="161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3910D268-BDA4-4672-B615-02FBB11BB3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5388" y="4400550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FE21FCC8-4FE0-4B4D-A79D-AC89428891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1325" y="4221163"/>
            <a:ext cx="179388" cy="365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>
            <a:extLst>
              <a:ext uri="{FF2B5EF4-FFF2-40B4-BE49-F238E27FC236}">
                <a16:creationId xmlns:a16="http://schemas.microsoft.com/office/drawing/2014/main" id="{27CBCC7D-9179-4F2D-B476-A728F12B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233489"/>
            <a:ext cx="53340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DA6C60FF-84A5-4EB9-BE66-E0E5EF1A78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92514" y="256769"/>
            <a:ext cx="5141449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Iterate by k-means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7427FE99-ABF9-4A2A-9479-259BF885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836614"/>
            <a:ext cx="161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en-US" altLang="en-US" sz="2000" baseline="30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iteration</a:t>
            </a:r>
          </a:p>
        </p:txBody>
      </p:sp>
      <p:sp>
        <p:nvSpPr>
          <p:cNvPr id="40965" name="Line 5">
            <a:extLst>
              <a:ext uri="{FF2B5EF4-FFF2-40B4-BE49-F238E27FC236}">
                <a16:creationId xmlns:a16="http://schemas.microsoft.com/office/drawing/2014/main" id="{9FEBA4D8-C427-44B6-874F-6E3CCFFCDC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38876" y="4257676"/>
            <a:ext cx="36513" cy="250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>
            <a:extLst>
              <a:ext uri="{FF2B5EF4-FFF2-40B4-BE49-F238E27FC236}">
                <a16:creationId xmlns:a16="http://schemas.microsoft.com/office/drawing/2014/main" id="{C9742A84-5822-41F8-8FC6-5F815E4B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268414"/>
            <a:ext cx="534035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:a16="http://schemas.microsoft.com/office/drawing/2014/main" id="{D4D17548-8EF7-4556-A787-CF2304CDDE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19626" y="256769"/>
            <a:ext cx="3067163" cy="648512"/>
          </a:xfrm>
        </p:spPr>
        <p:txBody>
          <a:bodyPr vert="horz" wrap="none" lIns="90000" tIns="46800" rIns="90000" bIns="46800" rtlCol="0" anchor="ctr">
            <a:spAutoFit/>
          </a:bodyPr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b="1">
                <a:latin typeface="Tahoma" panose="020B0604030504040204" pitchFamily="34" charset="0"/>
              </a:rPr>
              <a:t>Final result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DAC8562D-693E-4834-8E52-DB182CEB4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63" y="836614"/>
            <a:ext cx="1579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 iterations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82FC9C8-DD5A-45FB-A7CB-887DB7CE40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90675" y="232232"/>
            <a:ext cx="8826500" cy="581698"/>
          </a:xfrm>
        </p:spPr>
        <p:txBody>
          <a:bodyPr vert="horz" lIns="0" tIns="0" rIns="0" bIns="0" rtlCol="0" anchor="ctr">
            <a:spAutoFit/>
          </a:bodyPr>
          <a:lstStyle/>
          <a:p>
            <a:pPr defTabSz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200" b="1">
                <a:latin typeface="Tahoma" panose="020B0604030504040204" pitchFamily="34" charset="0"/>
                <a:cs typeface="Tahoma" panose="020B0604030504040204" pitchFamily="34" charset="0"/>
              </a:rPr>
              <a:t>Efficiency of the random swap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9A7785A-CC89-4035-8BB6-9A597650EAF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63751" y="1201739"/>
            <a:ext cx="8208963" cy="3327065"/>
          </a:xfrm>
        </p:spPr>
        <p:txBody>
          <a:bodyPr vert="horz" lIns="0" tIns="0" rIns="0" bIns="0" rtlCol="0">
            <a:spAutoFit/>
          </a:bodyPr>
          <a:lstStyle/>
          <a:p>
            <a:pPr marL="334963" indent="-334963" defTabSz="457200">
              <a:buNone/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Total time to find correct clustering:</a:t>
            </a: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Time per iteration </a:t>
            </a: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</a:t>
            </a: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 Number of iterations</a:t>
            </a:r>
          </a:p>
          <a:p>
            <a:pPr marL="334963" indent="-334963" defTabSz="457200">
              <a:spcBef>
                <a:spcPct val="40000"/>
              </a:spcBef>
              <a:buNone/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Time complexity of </a:t>
            </a:r>
            <a:r>
              <a:rPr lang="en-GB" altLang="en-US" u="sng" dirty="0">
                <a:latin typeface="Tahoma" panose="020B0604030504040204" pitchFamily="34" charset="0"/>
                <a:cs typeface="Tahoma" panose="020B0604030504040204" pitchFamily="34" charset="0"/>
              </a:rPr>
              <a:t>single iteration</a:t>
            </a: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Swap:	             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O(1)</a:t>
            </a: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Remove cluster:	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2k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N/k = 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O(N)</a:t>
            </a: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Add cluster:	     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2N = 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O(N)</a:t>
            </a: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Centroids:             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2N/k + 2N/k + 2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= O(N/k)</a:t>
            </a:r>
            <a:r>
              <a:rPr lang="en-US" alt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735013" lvl="1" indent="-277813" defTabSz="457200">
              <a:tabLst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dirty="0">
                <a:latin typeface="Tahoma" panose="020B0604030504040204" pitchFamily="34" charset="0"/>
                <a:cs typeface="Tahoma" panose="020B0604030504040204" pitchFamily="34" charset="0"/>
              </a:rPr>
              <a:t>(Fast) K-means:   	   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 = O(</a:t>
            </a: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GB" altLang="en-US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N)</a:t>
            </a:r>
            <a:endParaRPr lang="en-GB" altLang="en-US" baseline="30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9C56C0EC-8284-48E9-9D93-083C81CE8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927562"/>
            <a:ext cx="7056438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T. Kaukoranta, P. Fränti and O. Nevalainen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"A fast exact GLA based on code vector activity detection"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i="1">
                <a:latin typeface="Tahoma" panose="020B0604030504040204" pitchFamily="34" charset="0"/>
                <a:cs typeface="Tahoma" panose="020B0604030504040204" pitchFamily="34" charset="0"/>
              </a:rPr>
              <a:t>IEEE Trans. on Image Processing</a:t>
            </a:r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, 9 (8), 1337-1342, August 2000.</a:t>
            </a:r>
            <a:r>
              <a:rPr lang="fi-FI" altLang="en-US" sz="1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3493" name="Line 5">
            <a:extLst>
              <a:ext uri="{FF2B5EF4-FFF2-40B4-BE49-F238E27FC236}">
                <a16:creationId xmlns:a16="http://schemas.microsoft.com/office/drawing/2014/main" id="{1064AF68-964B-4C44-8879-35CD897B8E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9150" y="4492587"/>
            <a:ext cx="1079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3C1D3BB9-F511-41A4-9BAE-69A37659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4128961"/>
            <a:ext cx="7632700" cy="369332"/>
          </a:xfrm>
          <a:prstGeom prst="rect">
            <a:avLst/>
          </a:prstGeom>
          <a:solidFill>
            <a:schemeClr val="bg2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1D0E188C-FCCB-4150-B78E-A90A8ACF8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4527513"/>
            <a:ext cx="21320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b="1">
                <a:latin typeface="Tahoma" panose="020B0604030504040204" pitchFamily="34" charset="0"/>
                <a:cs typeface="Tahoma" panose="020B0604030504040204" pitchFamily="34" charset="0"/>
              </a:rPr>
              <a:t>2 iterations only!</a:t>
            </a:r>
            <a:endParaRPr lang="fi-FI" altLang="en-US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8F8E00F4-7DD7-4BAD-B33A-AA5DDAED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6363"/>
            <a:ext cx="699611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F4973A2D-0C78-40F0-89B2-E9FF5B2D6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15888"/>
            <a:ext cx="842645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Statistical observations</a:t>
            </a:r>
          </a:p>
        </p:txBody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78C2AAC8-BD18-4AE6-B553-E904F8BE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1" y="776288"/>
            <a:ext cx="526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34963" indent="-334963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N=5000, k=15, d=2, N/k=333, 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4.1</a:t>
            </a:r>
            <a:endParaRPr lang="en-US" altLang="en-US" sz="2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949" name="Picture 5">
            <a:extLst>
              <a:ext uri="{FF2B5EF4-FFF2-40B4-BE49-F238E27FC236}">
                <a16:creationId xmlns:a16="http://schemas.microsoft.com/office/drawing/2014/main" id="{8C8E8496-927E-45A9-8A41-F9D5AED5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1376363"/>
            <a:ext cx="1670050" cy="160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>
            <a:extLst>
              <a:ext uri="{FF2B5EF4-FFF2-40B4-BE49-F238E27FC236}">
                <a16:creationId xmlns:a16="http://schemas.microsoft.com/office/drawing/2014/main" id="{CED6F223-5345-4C8A-9B42-91E65481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1" y="1341439"/>
            <a:ext cx="7072313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>
            <a:extLst>
              <a:ext uri="{FF2B5EF4-FFF2-40B4-BE49-F238E27FC236}">
                <a16:creationId xmlns:a16="http://schemas.microsoft.com/office/drawing/2014/main" id="{5C4ECE03-1F29-482A-9A52-B41F69EA7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15888"/>
            <a:ext cx="842645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Time-versus-distortion</a:t>
            </a:r>
          </a:p>
        </p:txBody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1BA4BDA4-9228-4603-A222-4ED49F102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765176"/>
            <a:ext cx="503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34963" indent="-334963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</a:rPr>
              <a:t>N=100.000, k=100, d=2, N/k=1000, </a:t>
            </a:r>
            <a:r>
              <a:rPr lang="en-US" altLang="en-US" sz="2000" dirty="0"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5.8</a:t>
            </a:r>
            <a:endParaRPr lang="en-US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1C664545-51BA-4633-A9F4-5DD9F374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279046"/>
            <a:ext cx="71183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FFAD37D5-D089-4AD0-8668-C01CC069D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15888"/>
            <a:ext cx="842645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Variation of results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>
            <a:extLst>
              <a:ext uri="{FF2B5EF4-FFF2-40B4-BE49-F238E27FC236}">
                <a16:creationId xmlns:a16="http://schemas.microsoft.com/office/drawing/2014/main" id="{DAAF692E-8D50-4158-819F-52F67F69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781300"/>
            <a:ext cx="8280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i-FI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  <a:t>D</a:t>
            </a:r>
            <a:r>
              <a:rPr lang="en-US" altLang="en-US" sz="4800" b="1" dirty="0" err="1">
                <a:latin typeface="Tahoma" panose="020B0604030504040204" pitchFamily="34" charset="0"/>
                <a:ea typeface="SimSun" panose="02010600030101010101" pitchFamily="2" charset="-122"/>
              </a:rPr>
              <a:t>ata</a:t>
            </a:r>
            <a:endParaRPr lang="en-US" altLang="en-US" b="1" dirty="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506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of cartoon characters&#10;&#10;Description automatically generated">
            <a:extLst>
              <a:ext uri="{FF2B5EF4-FFF2-40B4-BE49-F238E27FC236}">
                <a16:creationId xmlns:a16="http://schemas.microsoft.com/office/drawing/2014/main" id="{0618F52C-43A8-7E2D-C3B2-27F9F324C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2" b="29630"/>
          <a:stretch/>
        </p:blipFill>
        <p:spPr>
          <a:xfrm>
            <a:off x="269777" y="1702343"/>
            <a:ext cx="4538035" cy="18595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4B4F62A-803A-FBCC-29C1-157EEB51FE5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73264" y="188913"/>
            <a:ext cx="822642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atin typeface="Tahoma" panose="020B0604030504040204" pitchFamily="34" charset="0"/>
                <a:cs typeface="Tahoma" panose="020B0604030504040204" pitchFamily="34" charset="0"/>
              </a:rPr>
              <a:t>Happiest country in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84F18-0DC2-4D59-1423-D935A5D31A2B}"/>
              </a:ext>
            </a:extLst>
          </p:cNvPr>
          <p:cNvSpPr txBox="1"/>
          <p:nvPr/>
        </p:nvSpPr>
        <p:spPr>
          <a:xfrm>
            <a:off x="648140" y="1084977"/>
            <a:ext cx="10112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/>
              <a:t>https://thebuzzpedia.com/15-reasons-why-finland-is-worlds-happiest-country/</a:t>
            </a:r>
          </a:p>
        </p:txBody>
      </p:sp>
      <p:pic>
        <p:nvPicPr>
          <p:cNvPr id="5" name="Picture 4" descr="A group of people with flags&#10;&#10;Description automatically generated">
            <a:extLst>
              <a:ext uri="{FF2B5EF4-FFF2-40B4-BE49-F238E27FC236}">
                <a16:creationId xmlns:a16="http://schemas.microsoft.com/office/drawing/2014/main" id="{D4EB65B6-CB95-838E-8FD3-8F6883B60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14" y="1798034"/>
            <a:ext cx="6778809" cy="505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D7D39-BC5A-5979-2B1D-015E6B98C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63" y="4029554"/>
            <a:ext cx="45148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74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771525"/>
            <a:ext cx="69056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00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>
            <a:extLst>
              <a:ext uri="{FF2B5EF4-FFF2-40B4-BE49-F238E27FC236}">
                <a16:creationId xmlns:a16="http://schemas.microsoft.com/office/drawing/2014/main" id="{DAAF692E-8D50-4158-819F-52F67F697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781300"/>
            <a:ext cx="8280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  <a:t>Locations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Tahoma" panose="020B0604030504040204" pitchFamily="34" charset="0"/>
                <a:ea typeface="SimSun" panose="02010600030101010101" pitchFamily="2" charset="-122"/>
              </a:rPr>
              <a:t>health centers</a:t>
            </a:r>
            <a:endParaRPr lang="en-US" altLang="en-US" b="1" dirty="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Overview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9" y="1825625"/>
            <a:ext cx="9927771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Patient allocation: </a:t>
            </a:r>
            <a:r>
              <a:rPr lang="en-US" sz="3200" dirty="0">
                <a:solidFill>
                  <a:srgbClr val="0000FF"/>
                </a:solidFill>
              </a:rPr>
              <a:t>Known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00FF"/>
                </a:solidFill>
              </a:rPr>
              <a:t>Nearest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Distance function: </a:t>
            </a:r>
            <a:r>
              <a:rPr lang="en-US" sz="3200" dirty="0">
                <a:solidFill>
                  <a:srgbClr val="0000FF"/>
                </a:solidFill>
              </a:rPr>
              <a:t>Euclidean </a:t>
            </a:r>
            <a:r>
              <a:rPr lang="en-US" sz="3200" dirty="0" err="1">
                <a:solidFill>
                  <a:srgbClr val="0000FF"/>
                </a:solidFill>
              </a:rPr>
              <a:t>Sq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00FF"/>
                </a:solidFill>
              </a:rPr>
              <a:t>Euclidean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00FF"/>
                </a:solidFill>
              </a:rPr>
              <a:t>Cost € (</a:t>
            </a:r>
            <a:r>
              <a:rPr lang="en-US" sz="3200" dirty="0" err="1">
                <a:solidFill>
                  <a:srgbClr val="0000FF"/>
                </a:solidFill>
              </a:rPr>
              <a:t>Eucl</a:t>
            </a:r>
            <a:r>
              <a:rPr lang="en-US" sz="3200" dirty="0">
                <a:solidFill>
                  <a:srgbClr val="0000FF"/>
                </a:solidFill>
              </a:rPr>
              <a:t>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/>
              <a:t>Match to building: </a:t>
            </a:r>
            <a:r>
              <a:rPr lang="en-US" sz="3200" dirty="0">
                <a:solidFill>
                  <a:srgbClr val="0000FF"/>
                </a:solidFill>
              </a:rPr>
              <a:t>Yes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0000FF"/>
                </a:solidFill>
              </a:rPr>
              <a:t>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 (For accessibility reasons)</a:t>
            </a:r>
          </a:p>
          <a:p>
            <a:pPr>
              <a:lnSpc>
                <a:spcPct val="150000"/>
              </a:lnSpc>
            </a:pPr>
            <a:endParaRPr lang="fi-FI" dirty="0"/>
          </a:p>
        </p:txBody>
      </p:sp>
      <p:pic>
        <p:nvPicPr>
          <p:cNvPr id="1026" name="Picture 2" descr="heat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3" y="1877021"/>
            <a:ext cx="731393" cy="8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t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5" y="2954139"/>
            <a:ext cx="777113" cy="4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il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92" y="3742055"/>
            <a:ext cx="704088" cy="7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17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98A2BB-63A9-4A99-85F8-2DA1AC52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Cost model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9DA32B6-B2C7-4E7B-AF6B-574180798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61032"/>
          <a:ext cx="10515600" cy="3820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824">
                  <a:extLst>
                    <a:ext uri="{9D8B030D-6E8A-4147-A177-3AD203B41FA5}">
                      <a16:colId xmlns:a16="http://schemas.microsoft.com/office/drawing/2014/main" val="698000198"/>
                    </a:ext>
                  </a:extLst>
                </a:gridCol>
                <a:gridCol w="2157984">
                  <a:extLst>
                    <a:ext uri="{9D8B030D-6E8A-4147-A177-3AD203B41FA5}">
                      <a16:colId xmlns:a16="http://schemas.microsoft.com/office/drawing/2014/main" val="2224177593"/>
                    </a:ext>
                  </a:extLst>
                </a:gridCol>
                <a:gridCol w="1947672">
                  <a:extLst>
                    <a:ext uri="{9D8B030D-6E8A-4147-A177-3AD203B41FA5}">
                      <a16:colId xmlns:a16="http://schemas.microsoft.com/office/drawing/2014/main" val="2266154641"/>
                    </a:ext>
                  </a:extLst>
                </a:gridCol>
                <a:gridCol w="1399032">
                  <a:extLst>
                    <a:ext uri="{9D8B030D-6E8A-4147-A177-3AD203B41FA5}">
                      <a16:colId xmlns:a16="http://schemas.microsoft.com/office/drawing/2014/main" val="495825349"/>
                    </a:ext>
                  </a:extLst>
                </a:gridCol>
                <a:gridCol w="3371088">
                  <a:extLst>
                    <a:ext uri="{9D8B030D-6E8A-4147-A177-3AD203B41FA5}">
                      <a16:colId xmlns:a16="http://schemas.microsoft.com/office/drawing/2014/main" val="560068688"/>
                    </a:ext>
                  </a:extLst>
                </a:gridCol>
              </a:tblGrid>
              <a:tr h="6559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Movement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Dist.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o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Health Center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Dist.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to </a:t>
                      </a:r>
                    </a:p>
                    <a:p>
                      <a:pPr algn="ctr"/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Bus Stop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225973"/>
                  </a:ext>
                </a:extLst>
              </a:tr>
              <a:tr h="6798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&lt; 1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&lt; 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069346"/>
                  </a:ext>
                </a:extLst>
              </a:tr>
              <a:tr h="65595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&gt; 1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&gt; 200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&lt; 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0.45 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/km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722562"/>
                  </a:ext>
                </a:extLst>
              </a:tr>
              <a:tr h="65595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&gt; 1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≤ 200 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&lt; 80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39750" algn="l"/>
                        </a:tabLst>
                      </a:pPr>
                      <a:r>
                        <a:rPr lang="it-IT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Zone A, B, C     : 3.3 €</a:t>
                      </a:r>
                    </a:p>
                    <a:p>
                      <a:pPr algn="l"/>
                      <a:r>
                        <a:rPr lang="fr-FR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Zone AB or BC : 4.5 €</a:t>
                      </a:r>
                    </a:p>
                    <a:p>
                      <a:pPr algn="l"/>
                      <a:r>
                        <a:rPr 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Zone ABC       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7.5 €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86314"/>
                  </a:ext>
                </a:extLst>
              </a:tr>
              <a:tr h="65595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≥ 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Start: 5.9 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 +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1.55 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/km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4234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A2310D-1FF0-43B3-A3E8-885B772391C1}"/>
              </a:ext>
            </a:extLst>
          </p:cNvPr>
          <p:cNvSpPr txBox="1"/>
          <p:nvPr/>
        </p:nvSpPr>
        <p:spPr>
          <a:xfrm>
            <a:off x="838200" y="5665509"/>
            <a:ext cx="10257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Aapeli Leminen, Markku </a:t>
            </a:r>
            <a:r>
              <a:rPr lang="en-US" dirty="0" err="1"/>
              <a:t>Tykkyläinen</a:t>
            </a:r>
            <a:r>
              <a:rPr lang="en-US" dirty="0"/>
              <a:t>, Tiina Laatikainen, Self-monitoring induced savings on type 2 diabetes patients’ travel and healthcare costs, International Journal of Medical Informatics, Volume 115, 2018, Pages 120-127, ISSN 1386-5056, https://doi.org/10.1016/j.ijmedinf.2018.04.012.</a:t>
            </a:r>
          </a:p>
        </p:txBody>
      </p:sp>
      <p:pic>
        <p:nvPicPr>
          <p:cNvPr id="1028" name="Picture 4" descr="https://mopsi.uef.fi:8901/impro_dev/maps/images/tax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06" y="4833684"/>
            <a:ext cx="630809" cy="63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psi.uef.fi:8901/impro_dev/maps/images/b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0" y="4096512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opsi.uef.fi:8901/impro_dev/maps/images/driv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23" y="3255264"/>
            <a:ext cx="86677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mopsi.uef.fi:8901/impro_dev/maps/images/walk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23" y="2519489"/>
            <a:ext cx="6381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26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Measures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73823" y="1301173"/>
            <a:ext cx="5734050" cy="5439774"/>
            <a:chOff x="549596" y="1301173"/>
            <a:chExt cx="5734050" cy="54397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596" y="1368847"/>
              <a:ext cx="5734050" cy="5372100"/>
            </a:xfrm>
            <a:prstGeom prst="rect">
              <a:avLst/>
            </a:prstGeom>
            <a:effectLst>
              <a:softEdge rad="1143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219703" y="1301173"/>
              <a:ext cx="24432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Euclidean</a:t>
              </a:r>
            </a:p>
          </p:txBody>
        </p:sp>
        <p:pic>
          <p:nvPicPr>
            <p:cNvPr id="14" name="Picture 2" descr="https://mopsi.uef.fi:8901/impro_dev/maps/images/walk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828" y="3172968"/>
              <a:ext cx="503900" cy="49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1645920" y="3566160"/>
              <a:ext cx="3474720" cy="21945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05525" y="1319837"/>
            <a:ext cx="5734050" cy="5421110"/>
            <a:chOff x="6365180" y="1319837"/>
            <a:chExt cx="5734050" cy="54211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5180" y="1368847"/>
              <a:ext cx="5734050" cy="5372100"/>
            </a:xfrm>
            <a:prstGeom prst="rect">
              <a:avLst/>
            </a:prstGeom>
            <a:effectLst>
              <a:softEdge rad="1143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477503" y="1319837"/>
              <a:ext cx="35421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Road Network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20737" y="5587892"/>
              <a:ext cx="4299536" cy="105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tabLst>
                  <a:tab pos="2062163" algn="l"/>
                </a:tabLst>
              </a:pPr>
              <a:r>
                <a:rPr lang="en-US" sz="3000" dirty="0"/>
                <a:t>Distance:	</a:t>
              </a:r>
              <a:r>
                <a:rPr lang="en-US" sz="3000" b="1" dirty="0">
                  <a:solidFill>
                    <a:srgbClr val="FF0000"/>
                  </a:solidFill>
                </a:rPr>
                <a:t>1.1 km</a:t>
              </a:r>
            </a:p>
            <a:p>
              <a:pPr>
                <a:spcAft>
                  <a:spcPts val="300"/>
                </a:spcAft>
                <a:tabLst>
                  <a:tab pos="2062163" algn="l"/>
                </a:tabLst>
              </a:pPr>
              <a:r>
                <a:rPr lang="en-US" sz="3000" dirty="0"/>
                <a:t>Processing:	</a:t>
              </a:r>
              <a:r>
                <a:rPr lang="en-US" sz="3000" b="1" dirty="0">
                  <a:solidFill>
                    <a:srgbClr val="FF0000"/>
                  </a:solidFill>
                </a:rPr>
                <a:t>3.9 min</a:t>
              </a:r>
            </a:p>
          </p:txBody>
        </p:sp>
        <p:pic>
          <p:nvPicPr>
            <p:cNvPr id="18" name="Picture 2" descr="https://mopsi.uef.fi:8901/impro_dev/maps/images/walk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412" y="3172968"/>
              <a:ext cx="503900" cy="496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7360920" y="2660904"/>
              <a:ext cx="3858768" cy="2898648"/>
            </a:xfrm>
            <a:custGeom>
              <a:avLst/>
              <a:gdLst>
                <a:gd name="connsiteX0" fmla="*/ 0 w 4032504"/>
                <a:gd name="connsiteY0" fmla="*/ 722376 h 3547874"/>
                <a:gd name="connsiteX1" fmla="*/ 73152 w 4032504"/>
                <a:gd name="connsiteY1" fmla="*/ 667512 h 3547874"/>
                <a:gd name="connsiteX2" fmla="*/ 100584 w 4032504"/>
                <a:gd name="connsiteY2" fmla="*/ 658368 h 3547874"/>
                <a:gd name="connsiteX3" fmla="*/ 155448 w 4032504"/>
                <a:gd name="connsiteY3" fmla="*/ 630936 h 3547874"/>
                <a:gd name="connsiteX4" fmla="*/ 201168 w 4032504"/>
                <a:gd name="connsiteY4" fmla="*/ 585216 h 3547874"/>
                <a:gd name="connsiteX5" fmla="*/ 246888 w 4032504"/>
                <a:gd name="connsiteY5" fmla="*/ 548640 h 3547874"/>
                <a:gd name="connsiteX6" fmla="*/ 274320 w 4032504"/>
                <a:gd name="connsiteY6" fmla="*/ 521208 h 3547874"/>
                <a:gd name="connsiteX7" fmla="*/ 329184 w 4032504"/>
                <a:gd name="connsiteY7" fmla="*/ 484632 h 3547874"/>
                <a:gd name="connsiteX8" fmla="*/ 347472 w 4032504"/>
                <a:gd name="connsiteY8" fmla="*/ 457200 h 3547874"/>
                <a:gd name="connsiteX9" fmla="*/ 374904 w 4032504"/>
                <a:gd name="connsiteY9" fmla="*/ 438912 h 3547874"/>
                <a:gd name="connsiteX10" fmla="*/ 411480 w 4032504"/>
                <a:gd name="connsiteY10" fmla="*/ 393192 h 3547874"/>
                <a:gd name="connsiteX11" fmla="*/ 438912 w 4032504"/>
                <a:gd name="connsiteY11" fmla="*/ 338328 h 3547874"/>
                <a:gd name="connsiteX12" fmla="*/ 466344 w 4032504"/>
                <a:gd name="connsiteY12" fmla="*/ 310896 h 3547874"/>
                <a:gd name="connsiteX13" fmla="*/ 484632 w 4032504"/>
                <a:gd name="connsiteY13" fmla="*/ 283464 h 3547874"/>
                <a:gd name="connsiteX14" fmla="*/ 512064 w 4032504"/>
                <a:gd name="connsiteY14" fmla="*/ 265176 h 3547874"/>
                <a:gd name="connsiteX15" fmla="*/ 566928 w 4032504"/>
                <a:gd name="connsiteY15" fmla="*/ 210312 h 3547874"/>
                <a:gd name="connsiteX16" fmla="*/ 576072 w 4032504"/>
                <a:gd name="connsiteY16" fmla="*/ 182880 h 3547874"/>
                <a:gd name="connsiteX17" fmla="*/ 630936 w 4032504"/>
                <a:gd name="connsiteY17" fmla="*/ 146304 h 3547874"/>
                <a:gd name="connsiteX18" fmla="*/ 704088 w 4032504"/>
                <a:gd name="connsiteY18" fmla="*/ 82296 h 3547874"/>
                <a:gd name="connsiteX19" fmla="*/ 786384 w 4032504"/>
                <a:gd name="connsiteY19" fmla="*/ 9144 h 3547874"/>
                <a:gd name="connsiteX20" fmla="*/ 813816 w 4032504"/>
                <a:gd name="connsiteY20" fmla="*/ 0 h 3547874"/>
                <a:gd name="connsiteX21" fmla="*/ 877824 w 4032504"/>
                <a:gd name="connsiteY21" fmla="*/ 9144 h 3547874"/>
                <a:gd name="connsiteX22" fmla="*/ 914400 w 4032504"/>
                <a:gd name="connsiteY22" fmla="*/ 64008 h 3547874"/>
                <a:gd name="connsiteX23" fmla="*/ 969264 w 4032504"/>
                <a:gd name="connsiteY23" fmla="*/ 91440 h 3547874"/>
                <a:gd name="connsiteX24" fmla="*/ 1042416 w 4032504"/>
                <a:gd name="connsiteY24" fmla="*/ 155448 h 3547874"/>
                <a:gd name="connsiteX25" fmla="*/ 1097280 w 4032504"/>
                <a:gd name="connsiteY25" fmla="*/ 201168 h 3547874"/>
                <a:gd name="connsiteX26" fmla="*/ 1124712 w 4032504"/>
                <a:gd name="connsiteY26" fmla="*/ 210312 h 3547874"/>
                <a:gd name="connsiteX27" fmla="*/ 1179576 w 4032504"/>
                <a:gd name="connsiteY27" fmla="*/ 246888 h 3547874"/>
                <a:gd name="connsiteX28" fmla="*/ 1207008 w 4032504"/>
                <a:gd name="connsiteY28" fmla="*/ 265176 h 3547874"/>
                <a:gd name="connsiteX29" fmla="*/ 1271016 w 4032504"/>
                <a:gd name="connsiteY29" fmla="*/ 338328 h 3547874"/>
                <a:gd name="connsiteX30" fmla="*/ 1298448 w 4032504"/>
                <a:gd name="connsiteY30" fmla="*/ 365760 h 3547874"/>
                <a:gd name="connsiteX31" fmla="*/ 1380744 w 4032504"/>
                <a:gd name="connsiteY31" fmla="*/ 393192 h 3547874"/>
                <a:gd name="connsiteX32" fmla="*/ 1408176 w 4032504"/>
                <a:gd name="connsiteY32" fmla="*/ 402336 h 3547874"/>
                <a:gd name="connsiteX33" fmla="*/ 1426464 w 4032504"/>
                <a:gd name="connsiteY33" fmla="*/ 429768 h 3547874"/>
                <a:gd name="connsiteX34" fmla="*/ 1453896 w 4032504"/>
                <a:gd name="connsiteY34" fmla="*/ 438912 h 3547874"/>
                <a:gd name="connsiteX35" fmla="*/ 1490472 w 4032504"/>
                <a:gd name="connsiteY35" fmla="*/ 493776 h 3547874"/>
                <a:gd name="connsiteX36" fmla="*/ 1517904 w 4032504"/>
                <a:gd name="connsiteY36" fmla="*/ 502920 h 3547874"/>
                <a:gd name="connsiteX37" fmla="*/ 1600200 w 4032504"/>
                <a:gd name="connsiteY37" fmla="*/ 539496 h 3547874"/>
                <a:gd name="connsiteX38" fmla="*/ 1691640 w 4032504"/>
                <a:gd name="connsiteY38" fmla="*/ 548640 h 3547874"/>
                <a:gd name="connsiteX39" fmla="*/ 1746504 w 4032504"/>
                <a:gd name="connsiteY39" fmla="*/ 566928 h 3547874"/>
                <a:gd name="connsiteX40" fmla="*/ 1901952 w 4032504"/>
                <a:gd name="connsiteY40" fmla="*/ 548640 h 3547874"/>
                <a:gd name="connsiteX41" fmla="*/ 1947672 w 4032504"/>
                <a:gd name="connsiteY41" fmla="*/ 585216 h 3547874"/>
                <a:gd name="connsiteX42" fmla="*/ 1975104 w 4032504"/>
                <a:gd name="connsiteY42" fmla="*/ 594360 h 3547874"/>
                <a:gd name="connsiteX43" fmla="*/ 2002536 w 4032504"/>
                <a:gd name="connsiteY43" fmla="*/ 612648 h 3547874"/>
                <a:gd name="connsiteX44" fmla="*/ 2029968 w 4032504"/>
                <a:gd name="connsiteY44" fmla="*/ 667512 h 3547874"/>
                <a:gd name="connsiteX45" fmla="*/ 2039112 w 4032504"/>
                <a:gd name="connsiteY45" fmla="*/ 694944 h 3547874"/>
                <a:gd name="connsiteX46" fmla="*/ 2075688 w 4032504"/>
                <a:gd name="connsiteY46" fmla="*/ 749808 h 3547874"/>
                <a:gd name="connsiteX47" fmla="*/ 2103120 w 4032504"/>
                <a:gd name="connsiteY47" fmla="*/ 804672 h 3547874"/>
                <a:gd name="connsiteX48" fmla="*/ 2130552 w 4032504"/>
                <a:gd name="connsiteY48" fmla="*/ 832104 h 3547874"/>
                <a:gd name="connsiteX49" fmla="*/ 2148840 w 4032504"/>
                <a:gd name="connsiteY49" fmla="*/ 859536 h 3547874"/>
                <a:gd name="connsiteX50" fmla="*/ 2176272 w 4032504"/>
                <a:gd name="connsiteY50" fmla="*/ 886968 h 3547874"/>
                <a:gd name="connsiteX51" fmla="*/ 2221992 w 4032504"/>
                <a:gd name="connsiteY51" fmla="*/ 932688 h 3547874"/>
                <a:gd name="connsiteX52" fmla="*/ 2240280 w 4032504"/>
                <a:gd name="connsiteY52" fmla="*/ 960120 h 3547874"/>
                <a:gd name="connsiteX53" fmla="*/ 2267712 w 4032504"/>
                <a:gd name="connsiteY53" fmla="*/ 969264 h 3547874"/>
                <a:gd name="connsiteX54" fmla="*/ 2276856 w 4032504"/>
                <a:gd name="connsiteY54" fmla="*/ 996696 h 3547874"/>
                <a:gd name="connsiteX55" fmla="*/ 2304288 w 4032504"/>
                <a:gd name="connsiteY55" fmla="*/ 1014984 h 3547874"/>
                <a:gd name="connsiteX56" fmla="*/ 2340864 w 4032504"/>
                <a:gd name="connsiteY56" fmla="*/ 1069848 h 3547874"/>
                <a:gd name="connsiteX57" fmla="*/ 2404872 w 4032504"/>
                <a:gd name="connsiteY57" fmla="*/ 1143000 h 3547874"/>
                <a:gd name="connsiteX58" fmla="*/ 2468880 w 4032504"/>
                <a:gd name="connsiteY58" fmla="*/ 1225296 h 3547874"/>
                <a:gd name="connsiteX59" fmla="*/ 2514600 w 4032504"/>
                <a:gd name="connsiteY59" fmla="*/ 1271016 h 3547874"/>
                <a:gd name="connsiteX60" fmla="*/ 2551176 w 4032504"/>
                <a:gd name="connsiteY60" fmla="*/ 1325880 h 3547874"/>
                <a:gd name="connsiteX61" fmla="*/ 2587752 w 4032504"/>
                <a:gd name="connsiteY61" fmla="*/ 1399032 h 3547874"/>
                <a:gd name="connsiteX62" fmla="*/ 2670048 w 4032504"/>
                <a:gd name="connsiteY62" fmla="*/ 1490472 h 3547874"/>
                <a:gd name="connsiteX63" fmla="*/ 2706624 w 4032504"/>
                <a:gd name="connsiteY63" fmla="*/ 1545336 h 3547874"/>
                <a:gd name="connsiteX64" fmla="*/ 2788920 w 4032504"/>
                <a:gd name="connsiteY64" fmla="*/ 1618488 h 3547874"/>
                <a:gd name="connsiteX65" fmla="*/ 2825496 w 4032504"/>
                <a:gd name="connsiteY65" fmla="*/ 1664208 h 3547874"/>
                <a:gd name="connsiteX66" fmla="*/ 2834640 w 4032504"/>
                <a:gd name="connsiteY66" fmla="*/ 1691640 h 3547874"/>
                <a:gd name="connsiteX67" fmla="*/ 2862072 w 4032504"/>
                <a:gd name="connsiteY67" fmla="*/ 1719072 h 3547874"/>
                <a:gd name="connsiteX68" fmla="*/ 2907792 w 4032504"/>
                <a:gd name="connsiteY68" fmla="*/ 1764792 h 3547874"/>
                <a:gd name="connsiteX69" fmla="*/ 2962656 w 4032504"/>
                <a:gd name="connsiteY69" fmla="*/ 1819656 h 3547874"/>
                <a:gd name="connsiteX70" fmla="*/ 3008376 w 4032504"/>
                <a:gd name="connsiteY70" fmla="*/ 1865376 h 3547874"/>
                <a:gd name="connsiteX71" fmla="*/ 3044952 w 4032504"/>
                <a:gd name="connsiteY71" fmla="*/ 1911096 h 3547874"/>
                <a:gd name="connsiteX72" fmla="*/ 3063240 w 4032504"/>
                <a:gd name="connsiteY72" fmla="*/ 1938528 h 3547874"/>
                <a:gd name="connsiteX73" fmla="*/ 3118104 w 4032504"/>
                <a:gd name="connsiteY73" fmla="*/ 1965960 h 3547874"/>
                <a:gd name="connsiteX74" fmla="*/ 3145536 w 4032504"/>
                <a:gd name="connsiteY74" fmla="*/ 1984248 h 3547874"/>
                <a:gd name="connsiteX75" fmla="*/ 3191256 w 4032504"/>
                <a:gd name="connsiteY75" fmla="*/ 2029968 h 3547874"/>
                <a:gd name="connsiteX76" fmla="*/ 3209544 w 4032504"/>
                <a:gd name="connsiteY76" fmla="*/ 2057400 h 3547874"/>
                <a:gd name="connsiteX77" fmla="*/ 3236976 w 4032504"/>
                <a:gd name="connsiteY77" fmla="*/ 2084832 h 3547874"/>
                <a:gd name="connsiteX78" fmla="*/ 3255264 w 4032504"/>
                <a:gd name="connsiteY78" fmla="*/ 2112264 h 3547874"/>
                <a:gd name="connsiteX79" fmla="*/ 3310128 w 4032504"/>
                <a:gd name="connsiteY79" fmla="*/ 2167128 h 3547874"/>
                <a:gd name="connsiteX80" fmla="*/ 3328416 w 4032504"/>
                <a:gd name="connsiteY80" fmla="*/ 2194560 h 3547874"/>
                <a:gd name="connsiteX81" fmla="*/ 3346704 w 4032504"/>
                <a:gd name="connsiteY81" fmla="*/ 2231136 h 3547874"/>
                <a:gd name="connsiteX82" fmla="*/ 3374136 w 4032504"/>
                <a:gd name="connsiteY82" fmla="*/ 2249424 h 3547874"/>
                <a:gd name="connsiteX83" fmla="*/ 3429000 w 4032504"/>
                <a:gd name="connsiteY83" fmla="*/ 2322576 h 3547874"/>
                <a:gd name="connsiteX84" fmla="*/ 3483864 w 4032504"/>
                <a:gd name="connsiteY84" fmla="*/ 2377440 h 3547874"/>
                <a:gd name="connsiteX85" fmla="*/ 3529584 w 4032504"/>
                <a:gd name="connsiteY85" fmla="*/ 2423160 h 3547874"/>
                <a:gd name="connsiteX86" fmla="*/ 3575304 w 4032504"/>
                <a:gd name="connsiteY86" fmla="*/ 2478024 h 3547874"/>
                <a:gd name="connsiteX87" fmla="*/ 3602736 w 4032504"/>
                <a:gd name="connsiteY87" fmla="*/ 2487168 h 3547874"/>
                <a:gd name="connsiteX88" fmla="*/ 3621024 w 4032504"/>
                <a:gd name="connsiteY88" fmla="*/ 2514600 h 3547874"/>
                <a:gd name="connsiteX89" fmla="*/ 3648456 w 4032504"/>
                <a:gd name="connsiteY89" fmla="*/ 2569464 h 3547874"/>
                <a:gd name="connsiteX90" fmla="*/ 3675888 w 4032504"/>
                <a:gd name="connsiteY90" fmla="*/ 2587752 h 3547874"/>
                <a:gd name="connsiteX91" fmla="*/ 3721608 w 4032504"/>
                <a:gd name="connsiteY91" fmla="*/ 2642616 h 3547874"/>
                <a:gd name="connsiteX92" fmla="*/ 3758184 w 4032504"/>
                <a:gd name="connsiteY92" fmla="*/ 2697480 h 3547874"/>
                <a:gd name="connsiteX93" fmla="*/ 3785616 w 4032504"/>
                <a:gd name="connsiteY93" fmla="*/ 2752344 h 3547874"/>
                <a:gd name="connsiteX94" fmla="*/ 3803904 w 4032504"/>
                <a:gd name="connsiteY94" fmla="*/ 2816352 h 3547874"/>
                <a:gd name="connsiteX95" fmla="*/ 3858768 w 4032504"/>
                <a:gd name="connsiteY95" fmla="*/ 2898648 h 3547874"/>
                <a:gd name="connsiteX96" fmla="*/ 3895344 w 4032504"/>
                <a:gd name="connsiteY96" fmla="*/ 2953512 h 3547874"/>
                <a:gd name="connsiteX97" fmla="*/ 3913632 w 4032504"/>
                <a:gd name="connsiteY97" fmla="*/ 2980944 h 3547874"/>
                <a:gd name="connsiteX98" fmla="*/ 3922776 w 4032504"/>
                <a:gd name="connsiteY98" fmla="*/ 3017520 h 3547874"/>
                <a:gd name="connsiteX99" fmla="*/ 3941064 w 4032504"/>
                <a:gd name="connsiteY99" fmla="*/ 3072384 h 3547874"/>
                <a:gd name="connsiteX100" fmla="*/ 3968496 w 4032504"/>
                <a:gd name="connsiteY100" fmla="*/ 3163824 h 3547874"/>
                <a:gd name="connsiteX101" fmla="*/ 3977640 w 4032504"/>
                <a:gd name="connsiteY101" fmla="*/ 3191256 h 3547874"/>
                <a:gd name="connsiteX102" fmla="*/ 3986784 w 4032504"/>
                <a:gd name="connsiteY102" fmla="*/ 3218688 h 3547874"/>
                <a:gd name="connsiteX103" fmla="*/ 3995928 w 4032504"/>
                <a:gd name="connsiteY103" fmla="*/ 3337560 h 3547874"/>
                <a:gd name="connsiteX104" fmla="*/ 4023360 w 4032504"/>
                <a:gd name="connsiteY104" fmla="*/ 3392424 h 3547874"/>
                <a:gd name="connsiteX105" fmla="*/ 4032504 w 4032504"/>
                <a:gd name="connsiteY105" fmla="*/ 3419856 h 3547874"/>
                <a:gd name="connsiteX106" fmla="*/ 4023360 w 4032504"/>
                <a:gd name="connsiteY106" fmla="*/ 3483864 h 3547874"/>
                <a:gd name="connsiteX107" fmla="*/ 3968496 w 4032504"/>
                <a:gd name="connsiteY107" fmla="*/ 3520440 h 3547874"/>
                <a:gd name="connsiteX108" fmla="*/ 3922776 w 4032504"/>
                <a:gd name="connsiteY108" fmla="*/ 3538728 h 3547874"/>
                <a:gd name="connsiteX109" fmla="*/ 3840480 w 4032504"/>
                <a:gd name="connsiteY109" fmla="*/ 3547872 h 3547874"/>
                <a:gd name="connsiteX0" fmla="*/ 0 w 4032504"/>
                <a:gd name="connsiteY0" fmla="*/ 722376 h 3538728"/>
                <a:gd name="connsiteX1" fmla="*/ 73152 w 4032504"/>
                <a:gd name="connsiteY1" fmla="*/ 667512 h 3538728"/>
                <a:gd name="connsiteX2" fmla="*/ 100584 w 4032504"/>
                <a:gd name="connsiteY2" fmla="*/ 658368 h 3538728"/>
                <a:gd name="connsiteX3" fmla="*/ 155448 w 4032504"/>
                <a:gd name="connsiteY3" fmla="*/ 630936 h 3538728"/>
                <a:gd name="connsiteX4" fmla="*/ 201168 w 4032504"/>
                <a:gd name="connsiteY4" fmla="*/ 585216 h 3538728"/>
                <a:gd name="connsiteX5" fmla="*/ 246888 w 4032504"/>
                <a:gd name="connsiteY5" fmla="*/ 548640 h 3538728"/>
                <a:gd name="connsiteX6" fmla="*/ 274320 w 4032504"/>
                <a:gd name="connsiteY6" fmla="*/ 521208 h 3538728"/>
                <a:gd name="connsiteX7" fmla="*/ 329184 w 4032504"/>
                <a:gd name="connsiteY7" fmla="*/ 484632 h 3538728"/>
                <a:gd name="connsiteX8" fmla="*/ 347472 w 4032504"/>
                <a:gd name="connsiteY8" fmla="*/ 457200 h 3538728"/>
                <a:gd name="connsiteX9" fmla="*/ 374904 w 4032504"/>
                <a:gd name="connsiteY9" fmla="*/ 438912 h 3538728"/>
                <a:gd name="connsiteX10" fmla="*/ 411480 w 4032504"/>
                <a:gd name="connsiteY10" fmla="*/ 393192 h 3538728"/>
                <a:gd name="connsiteX11" fmla="*/ 438912 w 4032504"/>
                <a:gd name="connsiteY11" fmla="*/ 338328 h 3538728"/>
                <a:gd name="connsiteX12" fmla="*/ 466344 w 4032504"/>
                <a:gd name="connsiteY12" fmla="*/ 310896 h 3538728"/>
                <a:gd name="connsiteX13" fmla="*/ 484632 w 4032504"/>
                <a:gd name="connsiteY13" fmla="*/ 283464 h 3538728"/>
                <a:gd name="connsiteX14" fmla="*/ 512064 w 4032504"/>
                <a:gd name="connsiteY14" fmla="*/ 265176 h 3538728"/>
                <a:gd name="connsiteX15" fmla="*/ 566928 w 4032504"/>
                <a:gd name="connsiteY15" fmla="*/ 210312 h 3538728"/>
                <a:gd name="connsiteX16" fmla="*/ 576072 w 4032504"/>
                <a:gd name="connsiteY16" fmla="*/ 182880 h 3538728"/>
                <a:gd name="connsiteX17" fmla="*/ 630936 w 4032504"/>
                <a:gd name="connsiteY17" fmla="*/ 146304 h 3538728"/>
                <a:gd name="connsiteX18" fmla="*/ 704088 w 4032504"/>
                <a:gd name="connsiteY18" fmla="*/ 82296 h 3538728"/>
                <a:gd name="connsiteX19" fmla="*/ 786384 w 4032504"/>
                <a:gd name="connsiteY19" fmla="*/ 9144 h 3538728"/>
                <a:gd name="connsiteX20" fmla="*/ 813816 w 4032504"/>
                <a:gd name="connsiteY20" fmla="*/ 0 h 3538728"/>
                <a:gd name="connsiteX21" fmla="*/ 877824 w 4032504"/>
                <a:gd name="connsiteY21" fmla="*/ 9144 h 3538728"/>
                <a:gd name="connsiteX22" fmla="*/ 914400 w 4032504"/>
                <a:gd name="connsiteY22" fmla="*/ 64008 h 3538728"/>
                <a:gd name="connsiteX23" fmla="*/ 969264 w 4032504"/>
                <a:gd name="connsiteY23" fmla="*/ 91440 h 3538728"/>
                <a:gd name="connsiteX24" fmla="*/ 1042416 w 4032504"/>
                <a:gd name="connsiteY24" fmla="*/ 155448 h 3538728"/>
                <a:gd name="connsiteX25" fmla="*/ 1097280 w 4032504"/>
                <a:gd name="connsiteY25" fmla="*/ 201168 h 3538728"/>
                <a:gd name="connsiteX26" fmla="*/ 1124712 w 4032504"/>
                <a:gd name="connsiteY26" fmla="*/ 210312 h 3538728"/>
                <a:gd name="connsiteX27" fmla="*/ 1179576 w 4032504"/>
                <a:gd name="connsiteY27" fmla="*/ 246888 h 3538728"/>
                <a:gd name="connsiteX28" fmla="*/ 1207008 w 4032504"/>
                <a:gd name="connsiteY28" fmla="*/ 265176 h 3538728"/>
                <a:gd name="connsiteX29" fmla="*/ 1271016 w 4032504"/>
                <a:gd name="connsiteY29" fmla="*/ 338328 h 3538728"/>
                <a:gd name="connsiteX30" fmla="*/ 1298448 w 4032504"/>
                <a:gd name="connsiteY30" fmla="*/ 365760 h 3538728"/>
                <a:gd name="connsiteX31" fmla="*/ 1380744 w 4032504"/>
                <a:gd name="connsiteY31" fmla="*/ 393192 h 3538728"/>
                <a:gd name="connsiteX32" fmla="*/ 1408176 w 4032504"/>
                <a:gd name="connsiteY32" fmla="*/ 402336 h 3538728"/>
                <a:gd name="connsiteX33" fmla="*/ 1426464 w 4032504"/>
                <a:gd name="connsiteY33" fmla="*/ 429768 h 3538728"/>
                <a:gd name="connsiteX34" fmla="*/ 1453896 w 4032504"/>
                <a:gd name="connsiteY34" fmla="*/ 438912 h 3538728"/>
                <a:gd name="connsiteX35" fmla="*/ 1490472 w 4032504"/>
                <a:gd name="connsiteY35" fmla="*/ 493776 h 3538728"/>
                <a:gd name="connsiteX36" fmla="*/ 1517904 w 4032504"/>
                <a:gd name="connsiteY36" fmla="*/ 502920 h 3538728"/>
                <a:gd name="connsiteX37" fmla="*/ 1600200 w 4032504"/>
                <a:gd name="connsiteY37" fmla="*/ 539496 h 3538728"/>
                <a:gd name="connsiteX38" fmla="*/ 1691640 w 4032504"/>
                <a:gd name="connsiteY38" fmla="*/ 548640 h 3538728"/>
                <a:gd name="connsiteX39" fmla="*/ 1746504 w 4032504"/>
                <a:gd name="connsiteY39" fmla="*/ 566928 h 3538728"/>
                <a:gd name="connsiteX40" fmla="*/ 1901952 w 4032504"/>
                <a:gd name="connsiteY40" fmla="*/ 548640 h 3538728"/>
                <a:gd name="connsiteX41" fmla="*/ 1947672 w 4032504"/>
                <a:gd name="connsiteY41" fmla="*/ 585216 h 3538728"/>
                <a:gd name="connsiteX42" fmla="*/ 1975104 w 4032504"/>
                <a:gd name="connsiteY42" fmla="*/ 594360 h 3538728"/>
                <a:gd name="connsiteX43" fmla="*/ 2002536 w 4032504"/>
                <a:gd name="connsiteY43" fmla="*/ 612648 h 3538728"/>
                <a:gd name="connsiteX44" fmla="*/ 2029968 w 4032504"/>
                <a:gd name="connsiteY44" fmla="*/ 667512 h 3538728"/>
                <a:gd name="connsiteX45" fmla="*/ 2039112 w 4032504"/>
                <a:gd name="connsiteY45" fmla="*/ 694944 h 3538728"/>
                <a:gd name="connsiteX46" fmla="*/ 2075688 w 4032504"/>
                <a:gd name="connsiteY46" fmla="*/ 749808 h 3538728"/>
                <a:gd name="connsiteX47" fmla="*/ 2103120 w 4032504"/>
                <a:gd name="connsiteY47" fmla="*/ 804672 h 3538728"/>
                <a:gd name="connsiteX48" fmla="*/ 2130552 w 4032504"/>
                <a:gd name="connsiteY48" fmla="*/ 832104 h 3538728"/>
                <a:gd name="connsiteX49" fmla="*/ 2148840 w 4032504"/>
                <a:gd name="connsiteY49" fmla="*/ 859536 h 3538728"/>
                <a:gd name="connsiteX50" fmla="*/ 2176272 w 4032504"/>
                <a:gd name="connsiteY50" fmla="*/ 886968 h 3538728"/>
                <a:gd name="connsiteX51" fmla="*/ 2221992 w 4032504"/>
                <a:gd name="connsiteY51" fmla="*/ 932688 h 3538728"/>
                <a:gd name="connsiteX52" fmla="*/ 2240280 w 4032504"/>
                <a:gd name="connsiteY52" fmla="*/ 960120 h 3538728"/>
                <a:gd name="connsiteX53" fmla="*/ 2267712 w 4032504"/>
                <a:gd name="connsiteY53" fmla="*/ 969264 h 3538728"/>
                <a:gd name="connsiteX54" fmla="*/ 2276856 w 4032504"/>
                <a:gd name="connsiteY54" fmla="*/ 996696 h 3538728"/>
                <a:gd name="connsiteX55" fmla="*/ 2304288 w 4032504"/>
                <a:gd name="connsiteY55" fmla="*/ 1014984 h 3538728"/>
                <a:gd name="connsiteX56" fmla="*/ 2340864 w 4032504"/>
                <a:gd name="connsiteY56" fmla="*/ 1069848 h 3538728"/>
                <a:gd name="connsiteX57" fmla="*/ 2404872 w 4032504"/>
                <a:gd name="connsiteY57" fmla="*/ 1143000 h 3538728"/>
                <a:gd name="connsiteX58" fmla="*/ 2468880 w 4032504"/>
                <a:gd name="connsiteY58" fmla="*/ 1225296 h 3538728"/>
                <a:gd name="connsiteX59" fmla="*/ 2514600 w 4032504"/>
                <a:gd name="connsiteY59" fmla="*/ 1271016 h 3538728"/>
                <a:gd name="connsiteX60" fmla="*/ 2551176 w 4032504"/>
                <a:gd name="connsiteY60" fmla="*/ 1325880 h 3538728"/>
                <a:gd name="connsiteX61" fmla="*/ 2587752 w 4032504"/>
                <a:gd name="connsiteY61" fmla="*/ 1399032 h 3538728"/>
                <a:gd name="connsiteX62" fmla="*/ 2670048 w 4032504"/>
                <a:gd name="connsiteY62" fmla="*/ 1490472 h 3538728"/>
                <a:gd name="connsiteX63" fmla="*/ 2706624 w 4032504"/>
                <a:gd name="connsiteY63" fmla="*/ 1545336 h 3538728"/>
                <a:gd name="connsiteX64" fmla="*/ 2788920 w 4032504"/>
                <a:gd name="connsiteY64" fmla="*/ 1618488 h 3538728"/>
                <a:gd name="connsiteX65" fmla="*/ 2825496 w 4032504"/>
                <a:gd name="connsiteY65" fmla="*/ 1664208 h 3538728"/>
                <a:gd name="connsiteX66" fmla="*/ 2834640 w 4032504"/>
                <a:gd name="connsiteY66" fmla="*/ 1691640 h 3538728"/>
                <a:gd name="connsiteX67" fmla="*/ 2862072 w 4032504"/>
                <a:gd name="connsiteY67" fmla="*/ 1719072 h 3538728"/>
                <a:gd name="connsiteX68" fmla="*/ 2907792 w 4032504"/>
                <a:gd name="connsiteY68" fmla="*/ 1764792 h 3538728"/>
                <a:gd name="connsiteX69" fmla="*/ 2962656 w 4032504"/>
                <a:gd name="connsiteY69" fmla="*/ 1819656 h 3538728"/>
                <a:gd name="connsiteX70" fmla="*/ 3008376 w 4032504"/>
                <a:gd name="connsiteY70" fmla="*/ 1865376 h 3538728"/>
                <a:gd name="connsiteX71" fmla="*/ 3044952 w 4032504"/>
                <a:gd name="connsiteY71" fmla="*/ 1911096 h 3538728"/>
                <a:gd name="connsiteX72" fmla="*/ 3063240 w 4032504"/>
                <a:gd name="connsiteY72" fmla="*/ 1938528 h 3538728"/>
                <a:gd name="connsiteX73" fmla="*/ 3118104 w 4032504"/>
                <a:gd name="connsiteY73" fmla="*/ 1965960 h 3538728"/>
                <a:gd name="connsiteX74" fmla="*/ 3145536 w 4032504"/>
                <a:gd name="connsiteY74" fmla="*/ 1984248 h 3538728"/>
                <a:gd name="connsiteX75" fmla="*/ 3191256 w 4032504"/>
                <a:gd name="connsiteY75" fmla="*/ 2029968 h 3538728"/>
                <a:gd name="connsiteX76" fmla="*/ 3209544 w 4032504"/>
                <a:gd name="connsiteY76" fmla="*/ 2057400 h 3538728"/>
                <a:gd name="connsiteX77" fmla="*/ 3236976 w 4032504"/>
                <a:gd name="connsiteY77" fmla="*/ 2084832 h 3538728"/>
                <a:gd name="connsiteX78" fmla="*/ 3255264 w 4032504"/>
                <a:gd name="connsiteY78" fmla="*/ 2112264 h 3538728"/>
                <a:gd name="connsiteX79" fmla="*/ 3310128 w 4032504"/>
                <a:gd name="connsiteY79" fmla="*/ 2167128 h 3538728"/>
                <a:gd name="connsiteX80" fmla="*/ 3328416 w 4032504"/>
                <a:gd name="connsiteY80" fmla="*/ 2194560 h 3538728"/>
                <a:gd name="connsiteX81" fmla="*/ 3346704 w 4032504"/>
                <a:gd name="connsiteY81" fmla="*/ 2231136 h 3538728"/>
                <a:gd name="connsiteX82" fmla="*/ 3374136 w 4032504"/>
                <a:gd name="connsiteY82" fmla="*/ 2249424 h 3538728"/>
                <a:gd name="connsiteX83" fmla="*/ 3429000 w 4032504"/>
                <a:gd name="connsiteY83" fmla="*/ 2322576 h 3538728"/>
                <a:gd name="connsiteX84" fmla="*/ 3483864 w 4032504"/>
                <a:gd name="connsiteY84" fmla="*/ 2377440 h 3538728"/>
                <a:gd name="connsiteX85" fmla="*/ 3529584 w 4032504"/>
                <a:gd name="connsiteY85" fmla="*/ 2423160 h 3538728"/>
                <a:gd name="connsiteX86" fmla="*/ 3575304 w 4032504"/>
                <a:gd name="connsiteY86" fmla="*/ 2478024 h 3538728"/>
                <a:gd name="connsiteX87" fmla="*/ 3602736 w 4032504"/>
                <a:gd name="connsiteY87" fmla="*/ 2487168 h 3538728"/>
                <a:gd name="connsiteX88" fmla="*/ 3621024 w 4032504"/>
                <a:gd name="connsiteY88" fmla="*/ 2514600 h 3538728"/>
                <a:gd name="connsiteX89" fmla="*/ 3648456 w 4032504"/>
                <a:gd name="connsiteY89" fmla="*/ 2569464 h 3538728"/>
                <a:gd name="connsiteX90" fmla="*/ 3675888 w 4032504"/>
                <a:gd name="connsiteY90" fmla="*/ 2587752 h 3538728"/>
                <a:gd name="connsiteX91" fmla="*/ 3721608 w 4032504"/>
                <a:gd name="connsiteY91" fmla="*/ 2642616 h 3538728"/>
                <a:gd name="connsiteX92" fmla="*/ 3758184 w 4032504"/>
                <a:gd name="connsiteY92" fmla="*/ 2697480 h 3538728"/>
                <a:gd name="connsiteX93" fmla="*/ 3785616 w 4032504"/>
                <a:gd name="connsiteY93" fmla="*/ 2752344 h 3538728"/>
                <a:gd name="connsiteX94" fmla="*/ 3803904 w 4032504"/>
                <a:gd name="connsiteY94" fmla="*/ 2816352 h 3538728"/>
                <a:gd name="connsiteX95" fmla="*/ 3858768 w 4032504"/>
                <a:gd name="connsiteY95" fmla="*/ 2898648 h 3538728"/>
                <a:gd name="connsiteX96" fmla="*/ 3895344 w 4032504"/>
                <a:gd name="connsiteY96" fmla="*/ 2953512 h 3538728"/>
                <a:gd name="connsiteX97" fmla="*/ 3913632 w 4032504"/>
                <a:gd name="connsiteY97" fmla="*/ 2980944 h 3538728"/>
                <a:gd name="connsiteX98" fmla="*/ 3922776 w 4032504"/>
                <a:gd name="connsiteY98" fmla="*/ 3017520 h 3538728"/>
                <a:gd name="connsiteX99" fmla="*/ 3941064 w 4032504"/>
                <a:gd name="connsiteY99" fmla="*/ 3072384 h 3538728"/>
                <a:gd name="connsiteX100" fmla="*/ 3968496 w 4032504"/>
                <a:gd name="connsiteY100" fmla="*/ 3163824 h 3538728"/>
                <a:gd name="connsiteX101" fmla="*/ 3977640 w 4032504"/>
                <a:gd name="connsiteY101" fmla="*/ 3191256 h 3538728"/>
                <a:gd name="connsiteX102" fmla="*/ 3986784 w 4032504"/>
                <a:gd name="connsiteY102" fmla="*/ 3218688 h 3538728"/>
                <a:gd name="connsiteX103" fmla="*/ 3995928 w 4032504"/>
                <a:gd name="connsiteY103" fmla="*/ 3337560 h 3538728"/>
                <a:gd name="connsiteX104" fmla="*/ 4023360 w 4032504"/>
                <a:gd name="connsiteY104" fmla="*/ 3392424 h 3538728"/>
                <a:gd name="connsiteX105" fmla="*/ 4032504 w 4032504"/>
                <a:gd name="connsiteY105" fmla="*/ 3419856 h 3538728"/>
                <a:gd name="connsiteX106" fmla="*/ 4023360 w 4032504"/>
                <a:gd name="connsiteY106" fmla="*/ 3483864 h 3538728"/>
                <a:gd name="connsiteX107" fmla="*/ 3968496 w 4032504"/>
                <a:gd name="connsiteY107" fmla="*/ 3520440 h 3538728"/>
                <a:gd name="connsiteX108" fmla="*/ 3922776 w 4032504"/>
                <a:gd name="connsiteY108" fmla="*/ 3538728 h 3538728"/>
                <a:gd name="connsiteX0" fmla="*/ 0 w 4032504"/>
                <a:gd name="connsiteY0" fmla="*/ 722376 h 3520440"/>
                <a:gd name="connsiteX1" fmla="*/ 73152 w 4032504"/>
                <a:gd name="connsiteY1" fmla="*/ 667512 h 3520440"/>
                <a:gd name="connsiteX2" fmla="*/ 100584 w 4032504"/>
                <a:gd name="connsiteY2" fmla="*/ 658368 h 3520440"/>
                <a:gd name="connsiteX3" fmla="*/ 155448 w 4032504"/>
                <a:gd name="connsiteY3" fmla="*/ 630936 h 3520440"/>
                <a:gd name="connsiteX4" fmla="*/ 201168 w 4032504"/>
                <a:gd name="connsiteY4" fmla="*/ 585216 h 3520440"/>
                <a:gd name="connsiteX5" fmla="*/ 246888 w 4032504"/>
                <a:gd name="connsiteY5" fmla="*/ 548640 h 3520440"/>
                <a:gd name="connsiteX6" fmla="*/ 274320 w 4032504"/>
                <a:gd name="connsiteY6" fmla="*/ 521208 h 3520440"/>
                <a:gd name="connsiteX7" fmla="*/ 329184 w 4032504"/>
                <a:gd name="connsiteY7" fmla="*/ 484632 h 3520440"/>
                <a:gd name="connsiteX8" fmla="*/ 347472 w 4032504"/>
                <a:gd name="connsiteY8" fmla="*/ 457200 h 3520440"/>
                <a:gd name="connsiteX9" fmla="*/ 374904 w 4032504"/>
                <a:gd name="connsiteY9" fmla="*/ 438912 h 3520440"/>
                <a:gd name="connsiteX10" fmla="*/ 411480 w 4032504"/>
                <a:gd name="connsiteY10" fmla="*/ 393192 h 3520440"/>
                <a:gd name="connsiteX11" fmla="*/ 438912 w 4032504"/>
                <a:gd name="connsiteY11" fmla="*/ 338328 h 3520440"/>
                <a:gd name="connsiteX12" fmla="*/ 466344 w 4032504"/>
                <a:gd name="connsiteY12" fmla="*/ 310896 h 3520440"/>
                <a:gd name="connsiteX13" fmla="*/ 484632 w 4032504"/>
                <a:gd name="connsiteY13" fmla="*/ 283464 h 3520440"/>
                <a:gd name="connsiteX14" fmla="*/ 512064 w 4032504"/>
                <a:gd name="connsiteY14" fmla="*/ 265176 h 3520440"/>
                <a:gd name="connsiteX15" fmla="*/ 566928 w 4032504"/>
                <a:gd name="connsiteY15" fmla="*/ 210312 h 3520440"/>
                <a:gd name="connsiteX16" fmla="*/ 576072 w 4032504"/>
                <a:gd name="connsiteY16" fmla="*/ 182880 h 3520440"/>
                <a:gd name="connsiteX17" fmla="*/ 630936 w 4032504"/>
                <a:gd name="connsiteY17" fmla="*/ 146304 h 3520440"/>
                <a:gd name="connsiteX18" fmla="*/ 704088 w 4032504"/>
                <a:gd name="connsiteY18" fmla="*/ 82296 h 3520440"/>
                <a:gd name="connsiteX19" fmla="*/ 786384 w 4032504"/>
                <a:gd name="connsiteY19" fmla="*/ 9144 h 3520440"/>
                <a:gd name="connsiteX20" fmla="*/ 813816 w 4032504"/>
                <a:gd name="connsiteY20" fmla="*/ 0 h 3520440"/>
                <a:gd name="connsiteX21" fmla="*/ 877824 w 4032504"/>
                <a:gd name="connsiteY21" fmla="*/ 9144 h 3520440"/>
                <a:gd name="connsiteX22" fmla="*/ 914400 w 4032504"/>
                <a:gd name="connsiteY22" fmla="*/ 64008 h 3520440"/>
                <a:gd name="connsiteX23" fmla="*/ 969264 w 4032504"/>
                <a:gd name="connsiteY23" fmla="*/ 91440 h 3520440"/>
                <a:gd name="connsiteX24" fmla="*/ 1042416 w 4032504"/>
                <a:gd name="connsiteY24" fmla="*/ 155448 h 3520440"/>
                <a:gd name="connsiteX25" fmla="*/ 1097280 w 4032504"/>
                <a:gd name="connsiteY25" fmla="*/ 201168 h 3520440"/>
                <a:gd name="connsiteX26" fmla="*/ 1124712 w 4032504"/>
                <a:gd name="connsiteY26" fmla="*/ 210312 h 3520440"/>
                <a:gd name="connsiteX27" fmla="*/ 1179576 w 4032504"/>
                <a:gd name="connsiteY27" fmla="*/ 246888 h 3520440"/>
                <a:gd name="connsiteX28" fmla="*/ 1207008 w 4032504"/>
                <a:gd name="connsiteY28" fmla="*/ 265176 h 3520440"/>
                <a:gd name="connsiteX29" fmla="*/ 1271016 w 4032504"/>
                <a:gd name="connsiteY29" fmla="*/ 338328 h 3520440"/>
                <a:gd name="connsiteX30" fmla="*/ 1298448 w 4032504"/>
                <a:gd name="connsiteY30" fmla="*/ 365760 h 3520440"/>
                <a:gd name="connsiteX31" fmla="*/ 1380744 w 4032504"/>
                <a:gd name="connsiteY31" fmla="*/ 393192 h 3520440"/>
                <a:gd name="connsiteX32" fmla="*/ 1408176 w 4032504"/>
                <a:gd name="connsiteY32" fmla="*/ 402336 h 3520440"/>
                <a:gd name="connsiteX33" fmla="*/ 1426464 w 4032504"/>
                <a:gd name="connsiteY33" fmla="*/ 429768 h 3520440"/>
                <a:gd name="connsiteX34" fmla="*/ 1453896 w 4032504"/>
                <a:gd name="connsiteY34" fmla="*/ 438912 h 3520440"/>
                <a:gd name="connsiteX35" fmla="*/ 1490472 w 4032504"/>
                <a:gd name="connsiteY35" fmla="*/ 493776 h 3520440"/>
                <a:gd name="connsiteX36" fmla="*/ 1517904 w 4032504"/>
                <a:gd name="connsiteY36" fmla="*/ 502920 h 3520440"/>
                <a:gd name="connsiteX37" fmla="*/ 1600200 w 4032504"/>
                <a:gd name="connsiteY37" fmla="*/ 539496 h 3520440"/>
                <a:gd name="connsiteX38" fmla="*/ 1691640 w 4032504"/>
                <a:gd name="connsiteY38" fmla="*/ 548640 h 3520440"/>
                <a:gd name="connsiteX39" fmla="*/ 1746504 w 4032504"/>
                <a:gd name="connsiteY39" fmla="*/ 566928 h 3520440"/>
                <a:gd name="connsiteX40" fmla="*/ 1901952 w 4032504"/>
                <a:gd name="connsiteY40" fmla="*/ 548640 h 3520440"/>
                <a:gd name="connsiteX41" fmla="*/ 1947672 w 4032504"/>
                <a:gd name="connsiteY41" fmla="*/ 585216 h 3520440"/>
                <a:gd name="connsiteX42" fmla="*/ 1975104 w 4032504"/>
                <a:gd name="connsiteY42" fmla="*/ 594360 h 3520440"/>
                <a:gd name="connsiteX43" fmla="*/ 2002536 w 4032504"/>
                <a:gd name="connsiteY43" fmla="*/ 612648 h 3520440"/>
                <a:gd name="connsiteX44" fmla="*/ 2029968 w 4032504"/>
                <a:gd name="connsiteY44" fmla="*/ 667512 h 3520440"/>
                <a:gd name="connsiteX45" fmla="*/ 2039112 w 4032504"/>
                <a:gd name="connsiteY45" fmla="*/ 694944 h 3520440"/>
                <a:gd name="connsiteX46" fmla="*/ 2075688 w 4032504"/>
                <a:gd name="connsiteY46" fmla="*/ 749808 h 3520440"/>
                <a:gd name="connsiteX47" fmla="*/ 2103120 w 4032504"/>
                <a:gd name="connsiteY47" fmla="*/ 804672 h 3520440"/>
                <a:gd name="connsiteX48" fmla="*/ 2130552 w 4032504"/>
                <a:gd name="connsiteY48" fmla="*/ 832104 h 3520440"/>
                <a:gd name="connsiteX49" fmla="*/ 2148840 w 4032504"/>
                <a:gd name="connsiteY49" fmla="*/ 859536 h 3520440"/>
                <a:gd name="connsiteX50" fmla="*/ 2176272 w 4032504"/>
                <a:gd name="connsiteY50" fmla="*/ 886968 h 3520440"/>
                <a:gd name="connsiteX51" fmla="*/ 2221992 w 4032504"/>
                <a:gd name="connsiteY51" fmla="*/ 932688 h 3520440"/>
                <a:gd name="connsiteX52" fmla="*/ 2240280 w 4032504"/>
                <a:gd name="connsiteY52" fmla="*/ 960120 h 3520440"/>
                <a:gd name="connsiteX53" fmla="*/ 2267712 w 4032504"/>
                <a:gd name="connsiteY53" fmla="*/ 969264 h 3520440"/>
                <a:gd name="connsiteX54" fmla="*/ 2276856 w 4032504"/>
                <a:gd name="connsiteY54" fmla="*/ 996696 h 3520440"/>
                <a:gd name="connsiteX55" fmla="*/ 2304288 w 4032504"/>
                <a:gd name="connsiteY55" fmla="*/ 1014984 h 3520440"/>
                <a:gd name="connsiteX56" fmla="*/ 2340864 w 4032504"/>
                <a:gd name="connsiteY56" fmla="*/ 1069848 h 3520440"/>
                <a:gd name="connsiteX57" fmla="*/ 2404872 w 4032504"/>
                <a:gd name="connsiteY57" fmla="*/ 1143000 h 3520440"/>
                <a:gd name="connsiteX58" fmla="*/ 2468880 w 4032504"/>
                <a:gd name="connsiteY58" fmla="*/ 1225296 h 3520440"/>
                <a:gd name="connsiteX59" fmla="*/ 2514600 w 4032504"/>
                <a:gd name="connsiteY59" fmla="*/ 1271016 h 3520440"/>
                <a:gd name="connsiteX60" fmla="*/ 2551176 w 4032504"/>
                <a:gd name="connsiteY60" fmla="*/ 1325880 h 3520440"/>
                <a:gd name="connsiteX61" fmla="*/ 2587752 w 4032504"/>
                <a:gd name="connsiteY61" fmla="*/ 1399032 h 3520440"/>
                <a:gd name="connsiteX62" fmla="*/ 2670048 w 4032504"/>
                <a:gd name="connsiteY62" fmla="*/ 1490472 h 3520440"/>
                <a:gd name="connsiteX63" fmla="*/ 2706624 w 4032504"/>
                <a:gd name="connsiteY63" fmla="*/ 1545336 h 3520440"/>
                <a:gd name="connsiteX64" fmla="*/ 2788920 w 4032504"/>
                <a:gd name="connsiteY64" fmla="*/ 1618488 h 3520440"/>
                <a:gd name="connsiteX65" fmla="*/ 2825496 w 4032504"/>
                <a:gd name="connsiteY65" fmla="*/ 1664208 h 3520440"/>
                <a:gd name="connsiteX66" fmla="*/ 2834640 w 4032504"/>
                <a:gd name="connsiteY66" fmla="*/ 1691640 h 3520440"/>
                <a:gd name="connsiteX67" fmla="*/ 2862072 w 4032504"/>
                <a:gd name="connsiteY67" fmla="*/ 1719072 h 3520440"/>
                <a:gd name="connsiteX68" fmla="*/ 2907792 w 4032504"/>
                <a:gd name="connsiteY68" fmla="*/ 1764792 h 3520440"/>
                <a:gd name="connsiteX69" fmla="*/ 2962656 w 4032504"/>
                <a:gd name="connsiteY69" fmla="*/ 1819656 h 3520440"/>
                <a:gd name="connsiteX70" fmla="*/ 3008376 w 4032504"/>
                <a:gd name="connsiteY70" fmla="*/ 1865376 h 3520440"/>
                <a:gd name="connsiteX71" fmla="*/ 3044952 w 4032504"/>
                <a:gd name="connsiteY71" fmla="*/ 1911096 h 3520440"/>
                <a:gd name="connsiteX72" fmla="*/ 3063240 w 4032504"/>
                <a:gd name="connsiteY72" fmla="*/ 1938528 h 3520440"/>
                <a:gd name="connsiteX73" fmla="*/ 3118104 w 4032504"/>
                <a:gd name="connsiteY73" fmla="*/ 1965960 h 3520440"/>
                <a:gd name="connsiteX74" fmla="*/ 3145536 w 4032504"/>
                <a:gd name="connsiteY74" fmla="*/ 1984248 h 3520440"/>
                <a:gd name="connsiteX75" fmla="*/ 3191256 w 4032504"/>
                <a:gd name="connsiteY75" fmla="*/ 2029968 h 3520440"/>
                <a:gd name="connsiteX76" fmla="*/ 3209544 w 4032504"/>
                <a:gd name="connsiteY76" fmla="*/ 2057400 h 3520440"/>
                <a:gd name="connsiteX77" fmla="*/ 3236976 w 4032504"/>
                <a:gd name="connsiteY77" fmla="*/ 2084832 h 3520440"/>
                <a:gd name="connsiteX78" fmla="*/ 3255264 w 4032504"/>
                <a:gd name="connsiteY78" fmla="*/ 2112264 h 3520440"/>
                <a:gd name="connsiteX79" fmla="*/ 3310128 w 4032504"/>
                <a:gd name="connsiteY79" fmla="*/ 2167128 h 3520440"/>
                <a:gd name="connsiteX80" fmla="*/ 3328416 w 4032504"/>
                <a:gd name="connsiteY80" fmla="*/ 2194560 h 3520440"/>
                <a:gd name="connsiteX81" fmla="*/ 3346704 w 4032504"/>
                <a:gd name="connsiteY81" fmla="*/ 2231136 h 3520440"/>
                <a:gd name="connsiteX82" fmla="*/ 3374136 w 4032504"/>
                <a:gd name="connsiteY82" fmla="*/ 2249424 h 3520440"/>
                <a:gd name="connsiteX83" fmla="*/ 3429000 w 4032504"/>
                <a:gd name="connsiteY83" fmla="*/ 2322576 h 3520440"/>
                <a:gd name="connsiteX84" fmla="*/ 3483864 w 4032504"/>
                <a:gd name="connsiteY84" fmla="*/ 2377440 h 3520440"/>
                <a:gd name="connsiteX85" fmla="*/ 3529584 w 4032504"/>
                <a:gd name="connsiteY85" fmla="*/ 2423160 h 3520440"/>
                <a:gd name="connsiteX86" fmla="*/ 3575304 w 4032504"/>
                <a:gd name="connsiteY86" fmla="*/ 2478024 h 3520440"/>
                <a:gd name="connsiteX87" fmla="*/ 3602736 w 4032504"/>
                <a:gd name="connsiteY87" fmla="*/ 2487168 h 3520440"/>
                <a:gd name="connsiteX88" fmla="*/ 3621024 w 4032504"/>
                <a:gd name="connsiteY88" fmla="*/ 2514600 h 3520440"/>
                <a:gd name="connsiteX89" fmla="*/ 3648456 w 4032504"/>
                <a:gd name="connsiteY89" fmla="*/ 2569464 h 3520440"/>
                <a:gd name="connsiteX90" fmla="*/ 3675888 w 4032504"/>
                <a:gd name="connsiteY90" fmla="*/ 2587752 h 3520440"/>
                <a:gd name="connsiteX91" fmla="*/ 3721608 w 4032504"/>
                <a:gd name="connsiteY91" fmla="*/ 2642616 h 3520440"/>
                <a:gd name="connsiteX92" fmla="*/ 3758184 w 4032504"/>
                <a:gd name="connsiteY92" fmla="*/ 2697480 h 3520440"/>
                <a:gd name="connsiteX93" fmla="*/ 3785616 w 4032504"/>
                <a:gd name="connsiteY93" fmla="*/ 2752344 h 3520440"/>
                <a:gd name="connsiteX94" fmla="*/ 3803904 w 4032504"/>
                <a:gd name="connsiteY94" fmla="*/ 2816352 h 3520440"/>
                <a:gd name="connsiteX95" fmla="*/ 3858768 w 4032504"/>
                <a:gd name="connsiteY95" fmla="*/ 2898648 h 3520440"/>
                <a:gd name="connsiteX96" fmla="*/ 3895344 w 4032504"/>
                <a:gd name="connsiteY96" fmla="*/ 2953512 h 3520440"/>
                <a:gd name="connsiteX97" fmla="*/ 3913632 w 4032504"/>
                <a:gd name="connsiteY97" fmla="*/ 2980944 h 3520440"/>
                <a:gd name="connsiteX98" fmla="*/ 3922776 w 4032504"/>
                <a:gd name="connsiteY98" fmla="*/ 3017520 h 3520440"/>
                <a:gd name="connsiteX99" fmla="*/ 3941064 w 4032504"/>
                <a:gd name="connsiteY99" fmla="*/ 3072384 h 3520440"/>
                <a:gd name="connsiteX100" fmla="*/ 3968496 w 4032504"/>
                <a:gd name="connsiteY100" fmla="*/ 3163824 h 3520440"/>
                <a:gd name="connsiteX101" fmla="*/ 3977640 w 4032504"/>
                <a:gd name="connsiteY101" fmla="*/ 3191256 h 3520440"/>
                <a:gd name="connsiteX102" fmla="*/ 3986784 w 4032504"/>
                <a:gd name="connsiteY102" fmla="*/ 3218688 h 3520440"/>
                <a:gd name="connsiteX103" fmla="*/ 3995928 w 4032504"/>
                <a:gd name="connsiteY103" fmla="*/ 3337560 h 3520440"/>
                <a:gd name="connsiteX104" fmla="*/ 4023360 w 4032504"/>
                <a:gd name="connsiteY104" fmla="*/ 3392424 h 3520440"/>
                <a:gd name="connsiteX105" fmla="*/ 4032504 w 4032504"/>
                <a:gd name="connsiteY105" fmla="*/ 3419856 h 3520440"/>
                <a:gd name="connsiteX106" fmla="*/ 4023360 w 4032504"/>
                <a:gd name="connsiteY106" fmla="*/ 3483864 h 3520440"/>
                <a:gd name="connsiteX107" fmla="*/ 3968496 w 4032504"/>
                <a:gd name="connsiteY107" fmla="*/ 3520440 h 3520440"/>
                <a:gd name="connsiteX0" fmla="*/ 0 w 4032504"/>
                <a:gd name="connsiteY0" fmla="*/ 722376 h 3483864"/>
                <a:gd name="connsiteX1" fmla="*/ 73152 w 4032504"/>
                <a:gd name="connsiteY1" fmla="*/ 667512 h 3483864"/>
                <a:gd name="connsiteX2" fmla="*/ 100584 w 4032504"/>
                <a:gd name="connsiteY2" fmla="*/ 658368 h 3483864"/>
                <a:gd name="connsiteX3" fmla="*/ 155448 w 4032504"/>
                <a:gd name="connsiteY3" fmla="*/ 630936 h 3483864"/>
                <a:gd name="connsiteX4" fmla="*/ 201168 w 4032504"/>
                <a:gd name="connsiteY4" fmla="*/ 585216 h 3483864"/>
                <a:gd name="connsiteX5" fmla="*/ 246888 w 4032504"/>
                <a:gd name="connsiteY5" fmla="*/ 548640 h 3483864"/>
                <a:gd name="connsiteX6" fmla="*/ 274320 w 4032504"/>
                <a:gd name="connsiteY6" fmla="*/ 521208 h 3483864"/>
                <a:gd name="connsiteX7" fmla="*/ 329184 w 4032504"/>
                <a:gd name="connsiteY7" fmla="*/ 484632 h 3483864"/>
                <a:gd name="connsiteX8" fmla="*/ 347472 w 4032504"/>
                <a:gd name="connsiteY8" fmla="*/ 457200 h 3483864"/>
                <a:gd name="connsiteX9" fmla="*/ 374904 w 4032504"/>
                <a:gd name="connsiteY9" fmla="*/ 438912 h 3483864"/>
                <a:gd name="connsiteX10" fmla="*/ 411480 w 4032504"/>
                <a:gd name="connsiteY10" fmla="*/ 393192 h 3483864"/>
                <a:gd name="connsiteX11" fmla="*/ 438912 w 4032504"/>
                <a:gd name="connsiteY11" fmla="*/ 338328 h 3483864"/>
                <a:gd name="connsiteX12" fmla="*/ 466344 w 4032504"/>
                <a:gd name="connsiteY12" fmla="*/ 310896 h 3483864"/>
                <a:gd name="connsiteX13" fmla="*/ 484632 w 4032504"/>
                <a:gd name="connsiteY13" fmla="*/ 283464 h 3483864"/>
                <a:gd name="connsiteX14" fmla="*/ 512064 w 4032504"/>
                <a:gd name="connsiteY14" fmla="*/ 265176 h 3483864"/>
                <a:gd name="connsiteX15" fmla="*/ 566928 w 4032504"/>
                <a:gd name="connsiteY15" fmla="*/ 210312 h 3483864"/>
                <a:gd name="connsiteX16" fmla="*/ 576072 w 4032504"/>
                <a:gd name="connsiteY16" fmla="*/ 182880 h 3483864"/>
                <a:gd name="connsiteX17" fmla="*/ 630936 w 4032504"/>
                <a:gd name="connsiteY17" fmla="*/ 146304 h 3483864"/>
                <a:gd name="connsiteX18" fmla="*/ 704088 w 4032504"/>
                <a:gd name="connsiteY18" fmla="*/ 82296 h 3483864"/>
                <a:gd name="connsiteX19" fmla="*/ 786384 w 4032504"/>
                <a:gd name="connsiteY19" fmla="*/ 9144 h 3483864"/>
                <a:gd name="connsiteX20" fmla="*/ 813816 w 4032504"/>
                <a:gd name="connsiteY20" fmla="*/ 0 h 3483864"/>
                <a:gd name="connsiteX21" fmla="*/ 877824 w 4032504"/>
                <a:gd name="connsiteY21" fmla="*/ 9144 h 3483864"/>
                <a:gd name="connsiteX22" fmla="*/ 914400 w 4032504"/>
                <a:gd name="connsiteY22" fmla="*/ 64008 h 3483864"/>
                <a:gd name="connsiteX23" fmla="*/ 969264 w 4032504"/>
                <a:gd name="connsiteY23" fmla="*/ 91440 h 3483864"/>
                <a:gd name="connsiteX24" fmla="*/ 1042416 w 4032504"/>
                <a:gd name="connsiteY24" fmla="*/ 155448 h 3483864"/>
                <a:gd name="connsiteX25" fmla="*/ 1097280 w 4032504"/>
                <a:gd name="connsiteY25" fmla="*/ 201168 h 3483864"/>
                <a:gd name="connsiteX26" fmla="*/ 1124712 w 4032504"/>
                <a:gd name="connsiteY26" fmla="*/ 210312 h 3483864"/>
                <a:gd name="connsiteX27" fmla="*/ 1179576 w 4032504"/>
                <a:gd name="connsiteY27" fmla="*/ 246888 h 3483864"/>
                <a:gd name="connsiteX28" fmla="*/ 1207008 w 4032504"/>
                <a:gd name="connsiteY28" fmla="*/ 265176 h 3483864"/>
                <a:gd name="connsiteX29" fmla="*/ 1271016 w 4032504"/>
                <a:gd name="connsiteY29" fmla="*/ 338328 h 3483864"/>
                <a:gd name="connsiteX30" fmla="*/ 1298448 w 4032504"/>
                <a:gd name="connsiteY30" fmla="*/ 365760 h 3483864"/>
                <a:gd name="connsiteX31" fmla="*/ 1380744 w 4032504"/>
                <a:gd name="connsiteY31" fmla="*/ 393192 h 3483864"/>
                <a:gd name="connsiteX32" fmla="*/ 1408176 w 4032504"/>
                <a:gd name="connsiteY32" fmla="*/ 402336 h 3483864"/>
                <a:gd name="connsiteX33" fmla="*/ 1426464 w 4032504"/>
                <a:gd name="connsiteY33" fmla="*/ 429768 h 3483864"/>
                <a:gd name="connsiteX34" fmla="*/ 1453896 w 4032504"/>
                <a:gd name="connsiteY34" fmla="*/ 438912 h 3483864"/>
                <a:gd name="connsiteX35" fmla="*/ 1490472 w 4032504"/>
                <a:gd name="connsiteY35" fmla="*/ 493776 h 3483864"/>
                <a:gd name="connsiteX36" fmla="*/ 1517904 w 4032504"/>
                <a:gd name="connsiteY36" fmla="*/ 502920 h 3483864"/>
                <a:gd name="connsiteX37" fmla="*/ 1600200 w 4032504"/>
                <a:gd name="connsiteY37" fmla="*/ 539496 h 3483864"/>
                <a:gd name="connsiteX38" fmla="*/ 1691640 w 4032504"/>
                <a:gd name="connsiteY38" fmla="*/ 548640 h 3483864"/>
                <a:gd name="connsiteX39" fmla="*/ 1746504 w 4032504"/>
                <a:gd name="connsiteY39" fmla="*/ 566928 h 3483864"/>
                <a:gd name="connsiteX40" fmla="*/ 1901952 w 4032504"/>
                <a:gd name="connsiteY40" fmla="*/ 548640 h 3483864"/>
                <a:gd name="connsiteX41" fmla="*/ 1947672 w 4032504"/>
                <a:gd name="connsiteY41" fmla="*/ 585216 h 3483864"/>
                <a:gd name="connsiteX42" fmla="*/ 1975104 w 4032504"/>
                <a:gd name="connsiteY42" fmla="*/ 594360 h 3483864"/>
                <a:gd name="connsiteX43" fmla="*/ 2002536 w 4032504"/>
                <a:gd name="connsiteY43" fmla="*/ 612648 h 3483864"/>
                <a:gd name="connsiteX44" fmla="*/ 2029968 w 4032504"/>
                <a:gd name="connsiteY44" fmla="*/ 667512 h 3483864"/>
                <a:gd name="connsiteX45" fmla="*/ 2039112 w 4032504"/>
                <a:gd name="connsiteY45" fmla="*/ 694944 h 3483864"/>
                <a:gd name="connsiteX46" fmla="*/ 2075688 w 4032504"/>
                <a:gd name="connsiteY46" fmla="*/ 749808 h 3483864"/>
                <a:gd name="connsiteX47" fmla="*/ 2103120 w 4032504"/>
                <a:gd name="connsiteY47" fmla="*/ 804672 h 3483864"/>
                <a:gd name="connsiteX48" fmla="*/ 2130552 w 4032504"/>
                <a:gd name="connsiteY48" fmla="*/ 832104 h 3483864"/>
                <a:gd name="connsiteX49" fmla="*/ 2148840 w 4032504"/>
                <a:gd name="connsiteY49" fmla="*/ 859536 h 3483864"/>
                <a:gd name="connsiteX50" fmla="*/ 2176272 w 4032504"/>
                <a:gd name="connsiteY50" fmla="*/ 886968 h 3483864"/>
                <a:gd name="connsiteX51" fmla="*/ 2221992 w 4032504"/>
                <a:gd name="connsiteY51" fmla="*/ 932688 h 3483864"/>
                <a:gd name="connsiteX52" fmla="*/ 2240280 w 4032504"/>
                <a:gd name="connsiteY52" fmla="*/ 960120 h 3483864"/>
                <a:gd name="connsiteX53" fmla="*/ 2267712 w 4032504"/>
                <a:gd name="connsiteY53" fmla="*/ 969264 h 3483864"/>
                <a:gd name="connsiteX54" fmla="*/ 2276856 w 4032504"/>
                <a:gd name="connsiteY54" fmla="*/ 996696 h 3483864"/>
                <a:gd name="connsiteX55" fmla="*/ 2304288 w 4032504"/>
                <a:gd name="connsiteY55" fmla="*/ 1014984 h 3483864"/>
                <a:gd name="connsiteX56" fmla="*/ 2340864 w 4032504"/>
                <a:gd name="connsiteY56" fmla="*/ 1069848 h 3483864"/>
                <a:gd name="connsiteX57" fmla="*/ 2404872 w 4032504"/>
                <a:gd name="connsiteY57" fmla="*/ 1143000 h 3483864"/>
                <a:gd name="connsiteX58" fmla="*/ 2468880 w 4032504"/>
                <a:gd name="connsiteY58" fmla="*/ 1225296 h 3483864"/>
                <a:gd name="connsiteX59" fmla="*/ 2514600 w 4032504"/>
                <a:gd name="connsiteY59" fmla="*/ 1271016 h 3483864"/>
                <a:gd name="connsiteX60" fmla="*/ 2551176 w 4032504"/>
                <a:gd name="connsiteY60" fmla="*/ 1325880 h 3483864"/>
                <a:gd name="connsiteX61" fmla="*/ 2587752 w 4032504"/>
                <a:gd name="connsiteY61" fmla="*/ 1399032 h 3483864"/>
                <a:gd name="connsiteX62" fmla="*/ 2670048 w 4032504"/>
                <a:gd name="connsiteY62" fmla="*/ 1490472 h 3483864"/>
                <a:gd name="connsiteX63" fmla="*/ 2706624 w 4032504"/>
                <a:gd name="connsiteY63" fmla="*/ 1545336 h 3483864"/>
                <a:gd name="connsiteX64" fmla="*/ 2788920 w 4032504"/>
                <a:gd name="connsiteY64" fmla="*/ 1618488 h 3483864"/>
                <a:gd name="connsiteX65" fmla="*/ 2825496 w 4032504"/>
                <a:gd name="connsiteY65" fmla="*/ 1664208 h 3483864"/>
                <a:gd name="connsiteX66" fmla="*/ 2834640 w 4032504"/>
                <a:gd name="connsiteY66" fmla="*/ 1691640 h 3483864"/>
                <a:gd name="connsiteX67" fmla="*/ 2862072 w 4032504"/>
                <a:gd name="connsiteY67" fmla="*/ 1719072 h 3483864"/>
                <a:gd name="connsiteX68" fmla="*/ 2907792 w 4032504"/>
                <a:gd name="connsiteY68" fmla="*/ 1764792 h 3483864"/>
                <a:gd name="connsiteX69" fmla="*/ 2962656 w 4032504"/>
                <a:gd name="connsiteY69" fmla="*/ 1819656 h 3483864"/>
                <a:gd name="connsiteX70" fmla="*/ 3008376 w 4032504"/>
                <a:gd name="connsiteY70" fmla="*/ 1865376 h 3483864"/>
                <a:gd name="connsiteX71" fmla="*/ 3044952 w 4032504"/>
                <a:gd name="connsiteY71" fmla="*/ 1911096 h 3483864"/>
                <a:gd name="connsiteX72" fmla="*/ 3063240 w 4032504"/>
                <a:gd name="connsiteY72" fmla="*/ 1938528 h 3483864"/>
                <a:gd name="connsiteX73" fmla="*/ 3118104 w 4032504"/>
                <a:gd name="connsiteY73" fmla="*/ 1965960 h 3483864"/>
                <a:gd name="connsiteX74" fmla="*/ 3145536 w 4032504"/>
                <a:gd name="connsiteY74" fmla="*/ 1984248 h 3483864"/>
                <a:gd name="connsiteX75" fmla="*/ 3191256 w 4032504"/>
                <a:gd name="connsiteY75" fmla="*/ 2029968 h 3483864"/>
                <a:gd name="connsiteX76" fmla="*/ 3209544 w 4032504"/>
                <a:gd name="connsiteY76" fmla="*/ 2057400 h 3483864"/>
                <a:gd name="connsiteX77" fmla="*/ 3236976 w 4032504"/>
                <a:gd name="connsiteY77" fmla="*/ 2084832 h 3483864"/>
                <a:gd name="connsiteX78" fmla="*/ 3255264 w 4032504"/>
                <a:gd name="connsiteY78" fmla="*/ 2112264 h 3483864"/>
                <a:gd name="connsiteX79" fmla="*/ 3310128 w 4032504"/>
                <a:gd name="connsiteY79" fmla="*/ 2167128 h 3483864"/>
                <a:gd name="connsiteX80" fmla="*/ 3328416 w 4032504"/>
                <a:gd name="connsiteY80" fmla="*/ 2194560 h 3483864"/>
                <a:gd name="connsiteX81" fmla="*/ 3346704 w 4032504"/>
                <a:gd name="connsiteY81" fmla="*/ 2231136 h 3483864"/>
                <a:gd name="connsiteX82" fmla="*/ 3374136 w 4032504"/>
                <a:gd name="connsiteY82" fmla="*/ 2249424 h 3483864"/>
                <a:gd name="connsiteX83" fmla="*/ 3429000 w 4032504"/>
                <a:gd name="connsiteY83" fmla="*/ 2322576 h 3483864"/>
                <a:gd name="connsiteX84" fmla="*/ 3483864 w 4032504"/>
                <a:gd name="connsiteY84" fmla="*/ 2377440 h 3483864"/>
                <a:gd name="connsiteX85" fmla="*/ 3529584 w 4032504"/>
                <a:gd name="connsiteY85" fmla="*/ 2423160 h 3483864"/>
                <a:gd name="connsiteX86" fmla="*/ 3575304 w 4032504"/>
                <a:gd name="connsiteY86" fmla="*/ 2478024 h 3483864"/>
                <a:gd name="connsiteX87" fmla="*/ 3602736 w 4032504"/>
                <a:gd name="connsiteY87" fmla="*/ 2487168 h 3483864"/>
                <a:gd name="connsiteX88" fmla="*/ 3621024 w 4032504"/>
                <a:gd name="connsiteY88" fmla="*/ 2514600 h 3483864"/>
                <a:gd name="connsiteX89" fmla="*/ 3648456 w 4032504"/>
                <a:gd name="connsiteY89" fmla="*/ 2569464 h 3483864"/>
                <a:gd name="connsiteX90" fmla="*/ 3675888 w 4032504"/>
                <a:gd name="connsiteY90" fmla="*/ 2587752 h 3483864"/>
                <a:gd name="connsiteX91" fmla="*/ 3721608 w 4032504"/>
                <a:gd name="connsiteY91" fmla="*/ 2642616 h 3483864"/>
                <a:gd name="connsiteX92" fmla="*/ 3758184 w 4032504"/>
                <a:gd name="connsiteY92" fmla="*/ 2697480 h 3483864"/>
                <a:gd name="connsiteX93" fmla="*/ 3785616 w 4032504"/>
                <a:gd name="connsiteY93" fmla="*/ 2752344 h 3483864"/>
                <a:gd name="connsiteX94" fmla="*/ 3803904 w 4032504"/>
                <a:gd name="connsiteY94" fmla="*/ 2816352 h 3483864"/>
                <a:gd name="connsiteX95" fmla="*/ 3858768 w 4032504"/>
                <a:gd name="connsiteY95" fmla="*/ 2898648 h 3483864"/>
                <a:gd name="connsiteX96" fmla="*/ 3895344 w 4032504"/>
                <a:gd name="connsiteY96" fmla="*/ 2953512 h 3483864"/>
                <a:gd name="connsiteX97" fmla="*/ 3913632 w 4032504"/>
                <a:gd name="connsiteY97" fmla="*/ 2980944 h 3483864"/>
                <a:gd name="connsiteX98" fmla="*/ 3922776 w 4032504"/>
                <a:gd name="connsiteY98" fmla="*/ 3017520 h 3483864"/>
                <a:gd name="connsiteX99" fmla="*/ 3941064 w 4032504"/>
                <a:gd name="connsiteY99" fmla="*/ 3072384 h 3483864"/>
                <a:gd name="connsiteX100" fmla="*/ 3968496 w 4032504"/>
                <a:gd name="connsiteY100" fmla="*/ 3163824 h 3483864"/>
                <a:gd name="connsiteX101" fmla="*/ 3977640 w 4032504"/>
                <a:gd name="connsiteY101" fmla="*/ 3191256 h 3483864"/>
                <a:gd name="connsiteX102" fmla="*/ 3986784 w 4032504"/>
                <a:gd name="connsiteY102" fmla="*/ 3218688 h 3483864"/>
                <a:gd name="connsiteX103" fmla="*/ 3995928 w 4032504"/>
                <a:gd name="connsiteY103" fmla="*/ 3337560 h 3483864"/>
                <a:gd name="connsiteX104" fmla="*/ 4023360 w 4032504"/>
                <a:gd name="connsiteY104" fmla="*/ 3392424 h 3483864"/>
                <a:gd name="connsiteX105" fmla="*/ 4032504 w 4032504"/>
                <a:gd name="connsiteY105" fmla="*/ 3419856 h 3483864"/>
                <a:gd name="connsiteX106" fmla="*/ 4023360 w 4032504"/>
                <a:gd name="connsiteY106" fmla="*/ 3483864 h 3483864"/>
                <a:gd name="connsiteX0" fmla="*/ 0 w 4032504"/>
                <a:gd name="connsiteY0" fmla="*/ 722376 h 3419856"/>
                <a:gd name="connsiteX1" fmla="*/ 73152 w 4032504"/>
                <a:gd name="connsiteY1" fmla="*/ 667512 h 3419856"/>
                <a:gd name="connsiteX2" fmla="*/ 100584 w 4032504"/>
                <a:gd name="connsiteY2" fmla="*/ 658368 h 3419856"/>
                <a:gd name="connsiteX3" fmla="*/ 155448 w 4032504"/>
                <a:gd name="connsiteY3" fmla="*/ 630936 h 3419856"/>
                <a:gd name="connsiteX4" fmla="*/ 201168 w 4032504"/>
                <a:gd name="connsiteY4" fmla="*/ 585216 h 3419856"/>
                <a:gd name="connsiteX5" fmla="*/ 246888 w 4032504"/>
                <a:gd name="connsiteY5" fmla="*/ 548640 h 3419856"/>
                <a:gd name="connsiteX6" fmla="*/ 274320 w 4032504"/>
                <a:gd name="connsiteY6" fmla="*/ 521208 h 3419856"/>
                <a:gd name="connsiteX7" fmla="*/ 329184 w 4032504"/>
                <a:gd name="connsiteY7" fmla="*/ 484632 h 3419856"/>
                <a:gd name="connsiteX8" fmla="*/ 347472 w 4032504"/>
                <a:gd name="connsiteY8" fmla="*/ 457200 h 3419856"/>
                <a:gd name="connsiteX9" fmla="*/ 374904 w 4032504"/>
                <a:gd name="connsiteY9" fmla="*/ 438912 h 3419856"/>
                <a:gd name="connsiteX10" fmla="*/ 411480 w 4032504"/>
                <a:gd name="connsiteY10" fmla="*/ 393192 h 3419856"/>
                <a:gd name="connsiteX11" fmla="*/ 438912 w 4032504"/>
                <a:gd name="connsiteY11" fmla="*/ 338328 h 3419856"/>
                <a:gd name="connsiteX12" fmla="*/ 466344 w 4032504"/>
                <a:gd name="connsiteY12" fmla="*/ 310896 h 3419856"/>
                <a:gd name="connsiteX13" fmla="*/ 484632 w 4032504"/>
                <a:gd name="connsiteY13" fmla="*/ 283464 h 3419856"/>
                <a:gd name="connsiteX14" fmla="*/ 512064 w 4032504"/>
                <a:gd name="connsiteY14" fmla="*/ 265176 h 3419856"/>
                <a:gd name="connsiteX15" fmla="*/ 566928 w 4032504"/>
                <a:gd name="connsiteY15" fmla="*/ 210312 h 3419856"/>
                <a:gd name="connsiteX16" fmla="*/ 576072 w 4032504"/>
                <a:gd name="connsiteY16" fmla="*/ 182880 h 3419856"/>
                <a:gd name="connsiteX17" fmla="*/ 630936 w 4032504"/>
                <a:gd name="connsiteY17" fmla="*/ 146304 h 3419856"/>
                <a:gd name="connsiteX18" fmla="*/ 704088 w 4032504"/>
                <a:gd name="connsiteY18" fmla="*/ 82296 h 3419856"/>
                <a:gd name="connsiteX19" fmla="*/ 786384 w 4032504"/>
                <a:gd name="connsiteY19" fmla="*/ 9144 h 3419856"/>
                <a:gd name="connsiteX20" fmla="*/ 813816 w 4032504"/>
                <a:gd name="connsiteY20" fmla="*/ 0 h 3419856"/>
                <a:gd name="connsiteX21" fmla="*/ 877824 w 4032504"/>
                <a:gd name="connsiteY21" fmla="*/ 9144 h 3419856"/>
                <a:gd name="connsiteX22" fmla="*/ 914400 w 4032504"/>
                <a:gd name="connsiteY22" fmla="*/ 64008 h 3419856"/>
                <a:gd name="connsiteX23" fmla="*/ 969264 w 4032504"/>
                <a:gd name="connsiteY23" fmla="*/ 91440 h 3419856"/>
                <a:gd name="connsiteX24" fmla="*/ 1042416 w 4032504"/>
                <a:gd name="connsiteY24" fmla="*/ 155448 h 3419856"/>
                <a:gd name="connsiteX25" fmla="*/ 1097280 w 4032504"/>
                <a:gd name="connsiteY25" fmla="*/ 201168 h 3419856"/>
                <a:gd name="connsiteX26" fmla="*/ 1124712 w 4032504"/>
                <a:gd name="connsiteY26" fmla="*/ 210312 h 3419856"/>
                <a:gd name="connsiteX27" fmla="*/ 1179576 w 4032504"/>
                <a:gd name="connsiteY27" fmla="*/ 246888 h 3419856"/>
                <a:gd name="connsiteX28" fmla="*/ 1207008 w 4032504"/>
                <a:gd name="connsiteY28" fmla="*/ 265176 h 3419856"/>
                <a:gd name="connsiteX29" fmla="*/ 1271016 w 4032504"/>
                <a:gd name="connsiteY29" fmla="*/ 338328 h 3419856"/>
                <a:gd name="connsiteX30" fmla="*/ 1298448 w 4032504"/>
                <a:gd name="connsiteY30" fmla="*/ 365760 h 3419856"/>
                <a:gd name="connsiteX31" fmla="*/ 1380744 w 4032504"/>
                <a:gd name="connsiteY31" fmla="*/ 393192 h 3419856"/>
                <a:gd name="connsiteX32" fmla="*/ 1408176 w 4032504"/>
                <a:gd name="connsiteY32" fmla="*/ 402336 h 3419856"/>
                <a:gd name="connsiteX33" fmla="*/ 1426464 w 4032504"/>
                <a:gd name="connsiteY33" fmla="*/ 429768 h 3419856"/>
                <a:gd name="connsiteX34" fmla="*/ 1453896 w 4032504"/>
                <a:gd name="connsiteY34" fmla="*/ 438912 h 3419856"/>
                <a:gd name="connsiteX35" fmla="*/ 1490472 w 4032504"/>
                <a:gd name="connsiteY35" fmla="*/ 493776 h 3419856"/>
                <a:gd name="connsiteX36" fmla="*/ 1517904 w 4032504"/>
                <a:gd name="connsiteY36" fmla="*/ 502920 h 3419856"/>
                <a:gd name="connsiteX37" fmla="*/ 1600200 w 4032504"/>
                <a:gd name="connsiteY37" fmla="*/ 539496 h 3419856"/>
                <a:gd name="connsiteX38" fmla="*/ 1691640 w 4032504"/>
                <a:gd name="connsiteY38" fmla="*/ 548640 h 3419856"/>
                <a:gd name="connsiteX39" fmla="*/ 1746504 w 4032504"/>
                <a:gd name="connsiteY39" fmla="*/ 566928 h 3419856"/>
                <a:gd name="connsiteX40" fmla="*/ 1901952 w 4032504"/>
                <a:gd name="connsiteY40" fmla="*/ 548640 h 3419856"/>
                <a:gd name="connsiteX41" fmla="*/ 1947672 w 4032504"/>
                <a:gd name="connsiteY41" fmla="*/ 585216 h 3419856"/>
                <a:gd name="connsiteX42" fmla="*/ 1975104 w 4032504"/>
                <a:gd name="connsiteY42" fmla="*/ 594360 h 3419856"/>
                <a:gd name="connsiteX43" fmla="*/ 2002536 w 4032504"/>
                <a:gd name="connsiteY43" fmla="*/ 612648 h 3419856"/>
                <a:gd name="connsiteX44" fmla="*/ 2029968 w 4032504"/>
                <a:gd name="connsiteY44" fmla="*/ 667512 h 3419856"/>
                <a:gd name="connsiteX45" fmla="*/ 2039112 w 4032504"/>
                <a:gd name="connsiteY45" fmla="*/ 694944 h 3419856"/>
                <a:gd name="connsiteX46" fmla="*/ 2075688 w 4032504"/>
                <a:gd name="connsiteY46" fmla="*/ 749808 h 3419856"/>
                <a:gd name="connsiteX47" fmla="*/ 2103120 w 4032504"/>
                <a:gd name="connsiteY47" fmla="*/ 804672 h 3419856"/>
                <a:gd name="connsiteX48" fmla="*/ 2130552 w 4032504"/>
                <a:gd name="connsiteY48" fmla="*/ 832104 h 3419856"/>
                <a:gd name="connsiteX49" fmla="*/ 2148840 w 4032504"/>
                <a:gd name="connsiteY49" fmla="*/ 859536 h 3419856"/>
                <a:gd name="connsiteX50" fmla="*/ 2176272 w 4032504"/>
                <a:gd name="connsiteY50" fmla="*/ 886968 h 3419856"/>
                <a:gd name="connsiteX51" fmla="*/ 2221992 w 4032504"/>
                <a:gd name="connsiteY51" fmla="*/ 932688 h 3419856"/>
                <a:gd name="connsiteX52" fmla="*/ 2240280 w 4032504"/>
                <a:gd name="connsiteY52" fmla="*/ 960120 h 3419856"/>
                <a:gd name="connsiteX53" fmla="*/ 2267712 w 4032504"/>
                <a:gd name="connsiteY53" fmla="*/ 969264 h 3419856"/>
                <a:gd name="connsiteX54" fmla="*/ 2276856 w 4032504"/>
                <a:gd name="connsiteY54" fmla="*/ 996696 h 3419856"/>
                <a:gd name="connsiteX55" fmla="*/ 2304288 w 4032504"/>
                <a:gd name="connsiteY55" fmla="*/ 1014984 h 3419856"/>
                <a:gd name="connsiteX56" fmla="*/ 2340864 w 4032504"/>
                <a:gd name="connsiteY56" fmla="*/ 1069848 h 3419856"/>
                <a:gd name="connsiteX57" fmla="*/ 2404872 w 4032504"/>
                <a:gd name="connsiteY57" fmla="*/ 1143000 h 3419856"/>
                <a:gd name="connsiteX58" fmla="*/ 2468880 w 4032504"/>
                <a:gd name="connsiteY58" fmla="*/ 1225296 h 3419856"/>
                <a:gd name="connsiteX59" fmla="*/ 2514600 w 4032504"/>
                <a:gd name="connsiteY59" fmla="*/ 1271016 h 3419856"/>
                <a:gd name="connsiteX60" fmla="*/ 2551176 w 4032504"/>
                <a:gd name="connsiteY60" fmla="*/ 1325880 h 3419856"/>
                <a:gd name="connsiteX61" fmla="*/ 2587752 w 4032504"/>
                <a:gd name="connsiteY61" fmla="*/ 1399032 h 3419856"/>
                <a:gd name="connsiteX62" fmla="*/ 2670048 w 4032504"/>
                <a:gd name="connsiteY62" fmla="*/ 1490472 h 3419856"/>
                <a:gd name="connsiteX63" fmla="*/ 2706624 w 4032504"/>
                <a:gd name="connsiteY63" fmla="*/ 1545336 h 3419856"/>
                <a:gd name="connsiteX64" fmla="*/ 2788920 w 4032504"/>
                <a:gd name="connsiteY64" fmla="*/ 1618488 h 3419856"/>
                <a:gd name="connsiteX65" fmla="*/ 2825496 w 4032504"/>
                <a:gd name="connsiteY65" fmla="*/ 1664208 h 3419856"/>
                <a:gd name="connsiteX66" fmla="*/ 2834640 w 4032504"/>
                <a:gd name="connsiteY66" fmla="*/ 1691640 h 3419856"/>
                <a:gd name="connsiteX67" fmla="*/ 2862072 w 4032504"/>
                <a:gd name="connsiteY67" fmla="*/ 1719072 h 3419856"/>
                <a:gd name="connsiteX68" fmla="*/ 2907792 w 4032504"/>
                <a:gd name="connsiteY68" fmla="*/ 1764792 h 3419856"/>
                <a:gd name="connsiteX69" fmla="*/ 2962656 w 4032504"/>
                <a:gd name="connsiteY69" fmla="*/ 1819656 h 3419856"/>
                <a:gd name="connsiteX70" fmla="*/ 3008376 w 4032504"/>
                <a:gd name="connsiteY70" fmla="*/ 1865376 h 3419856"/>
                <a:gd name="connsiteX71" fmla="*/ 3044952 w 4032504"/>
                <a:gd name="connsiteY71" fmla="*/ 1911096 h 3419856"/>
                <a:gd name="connsiteX72" fmla="*/ 3063240 w 4032504"/>
                <a:gd name="connsiteY72" fmla="*/ 1938528 h 3419856"/>
                <a:gd name="connsiteX73" fmla="*/ 3118104 w 4032504"/>
                <a:gd name="connsiteY73" fmla="*/ 1965960 h 3419856"/>
                <a:gd name="connsiteX74" fmla="*/ 3145536 w 4032504"/>
                <a:gd name="connsiteY74" fmla="*/ 1984248 h 3419856"/>
                <a:gd name="connsiteX75" fmla="*/ 3191256 w 4032504"/>
                <a:gd name="connsiteY75" fmla="*/ 2029968 h 3419856"/>
                <a:gd name="connsiteX76" fmla="*/ 3209544 w 4032504"/>
                <a:gd name="connsiteY76" fmla="*/ 2057400 h 3419856"/>
                <a:gd name="connsiteX77" fmla="*/ 3236976 w 4032504"/>
                <a:gd name="connsiteY77" fmla="*/ 2084832 h 3419856"/>
                <a:gd name="connsiteX78" fmla="*/ 3255264 w 4032504"/>
                <a:gd name="connsiteY78" fmla="*/ 2112264 h 3419856"/>
                <a:gd name="connsiteX79" fmla="*/ 3310128 w 4032504"/>
                <a:gd name="connsiteY79" fmla="*/ 2167128 h 3419856"/>
                <a:gd name="connsiteX80" fmla="*/ 3328416 w 4032504"/>
                <a:gd name="connsiteY80" fmla="*/ 2194560 h 3419856"/>
                <a:gd name="connsiteX81" fmla="*/ 3346704 w 4032504"/>
                <a:gd name="connsiteY81" fmla="*/ 2231136 h 3419856"/>
                <a:gd name="connsiteX82" fmla="*/ 3374136 w 4032504"/>
                <a:gd name="connsiteY82" fmla="*/ 2249424 h 3419856"/>
                <a:gd name="connsiteX83" fmla="*/ 3429000 w 4032504"/>
                <a:gd name="connsiteY83" fmla="*/ 2322576 h 3419856"/>
                <a:gd name="connsiteX84" fmla="*/ 3483864 w 4032504"/>
                <a:gd name="connsiteY84" fmla="*/ 2377440 h 3419856"/>
                <a:gd name="connsiteX85" fmla="*/ 3529584 w 4032504"/>
                <a:gd name="connsiteY85" fmla="*/ 2423160 h 3419856"/>
                <a:gd name="connsiteX86" fmla="*/ 3575304 w 4032504"/>
                <a:gd name="connsiteY86" fmla="*/ 2478024 h 3419856"/>
                <a:gd name="connsiteX87" fmla="*/ 3602736 w 4032504"/>
                <a:gd name="connsiteY87" fmla="*/ 2487168 h 3419856"/>
                <a:gd name="connsiteX88" fmla="*/ 3621024 w 4032504"/>
                <a:gd name="connsiteY88" fmla="*/ 2514600 h 3419856"/>
                <a:gd name="connsiteX89" fmla="*/ 3648456 w 4032504"/>
                <a:gd name="connsiteY89" fmla="*/ 2569464 h 3419856"/>
                <a:gd name="connsiteX90" fmla="*/ 3675888 w 4032504"/>
                <a:gd name="connsiteY90" fmla="*/ 2587752 h 3419856"/>
                <a:gd name="connsiteX91" fmla="*/ 3721608 w 4032504"/>
                <a:gd name="connsiteY91" fmla="*/ 2642616 h 3419856"/>
                <a:gd name="connsiteX92" fmla="*/ 3758184 w 4032504"/>
                <a:gd name="connsiteY92" fmla="*/ 2697480 h 3419856"/>
                <a:gd name="connsiteX93" fmla="*/ 3785616 w 4032504"/>
                <a:gd name="connsiteY93" fmla="*/ 2752344 h 3419856"/>
                <a:gd name="connsiteX94" fmla="*/ 3803904 w 4032504"/>
                <a:gd name="connsiteY94" fmla="*/ 2816352 h 3419856"/>
                <a:gd name="connsiteX95" fmla="*/ 3858768 w 4032504"/>
                <a:gd name="connsiteY95" fmla="*/ 2898648 h 3419856"/>
                <a:gd name="connsiteX96" fmla="*/ 3895344 w 4032504"/>
                <a:gd name="connsiteY96" fmla="*/ 2953512 h 3419856"/>
                <a:gd name="connsiteX97" fmla="*/ 3913632 w 4032504"/>
                <a:gd name="connsiteY97" fmla="*/ 2980944 h 3419856"/>
                <a:gd name="connsiteX98" fmla="*/ 3922776 w 4032504"/>
                <a:gd name="connsiteY98" fmla="*/ 3017520 h 3419856"/>
                <a:gd name="connsiteX99" fmla="*/ 3941064 w 4032504"/>
                <a:gd name="connsiteY99" fmla="*/ 3072384 h 3419856"/>
                <a:gd name="connsiteX100" fmla="*/ 3968496 w 4032504"/>
                <a:gd name="connsiteY100" fmla="*/ 3163824 h 3419856"/>
                <a:gd name="connsiteX101" fmla="*/ 3977640 w 4032504"/>
                <a:gd name="connsiteY101" fmla="*/ 3191256 h 3419856"/>
                <a:gd name="connsiteX102" fmla="*/ 3986784 w 4032504"/>
                <a:gd name="connsiteY102" fmla="*/ 3218688 h 3419856"/>
                <a:gd name="connsiteX103" fmla="*/ 3995928 w 4032504"/>
                <a:gd name="connsiteY103" fmla="*/ 3337560 h 3419856"/>
                <a:gd name="connsiteX104" fmla="*/ 4023360 w 4032504"/>
                <a:gd name="connsiteY104" fmla="*/ 3392424 h 3419856"/>
                <a:gd name="connsiteX105" fmla="*/ 4032504 w 4032504"/>
                <a:gd name="connsiteY105" fmla="*/ 3419856 h 3419856"/>
                <a:gd name="connsiteX0" fmla="*/ 0 w 4032504"/>
                <a:gd name="connsiteY0" fmla="*/ 722376 h 3419856"/>
                <a:gd name="connsiteX1" fmla="*/ 73152 w 4032504"/>
                <a:gd name="connsiteY1" fmla="*/ 667512 h 3419856"/>
                <a:gd name="connsiteX2" fmla="*/ 100584 w 4032504"/>
                <a:gd name="connsiteY2" fmla="*/ 658368 h 3419856"/>
                <a:gd name="connsiteX3" fmla="*/ 155448 w 4032504"/>
                <a:gd name="connsiteY3" fmla="*/ 630936 h 3419856"/>
                <a:gd name="connsiteX4" fmla="*/ 201168 w 4032504"/>
                <a:gd name="connsiteY4" fmla="*/ 585216 h 3419856"/>
                <a:gd name="connsiteX5" fmla="*/ 246888 w 4032504"/>
                <a:gd name="connsiteY5" fmla="*/ 548640 h 3419856"/>
                <a:gd name="connsiteX6" fmla="*/ 274320 w 4032504"/>
                <a:gd name="connsiteY6" fmla="*/ 521208 h 3419856"/>
                <a:gd name="connsiteX7" fmla="*/ 329184 w 4032504"/>
                <a:gd name="connsiteY7" fmla="*/ 484632 h 3419856"/>
                <a:gd name="connsiteX8" fmla="*/ 347472 w 4032504"/>
                <a:gd name="connsiteY8" fmla="*/ 457200 h 3419856"/>
                <a:gd name="connsiteX9" fmla="*/ 374904 w 4032504"/>
                <a:gd name="connsiteY9" fmla="*/ 438912 h 3419856"/>
                <a:gd name="connsiteX10" fmla="*/ 411480 w 4032504"/>
                <a:gd name="connsiteY10" fmla="*/ 393192 h 3419856"/>
                <a:gd name="connsiteX11" fmla="*/ 438912 w 4032504"/>
                <a:gd name="connsiteY11" fmla="*/ 338328 h 3419856"/>
                <a:gd name="connsiteX12" fmla="*/ 466344 w 4032504"/>
                <a:gd name="connsiteY12" fmla="*/ 310896 h 3419856"/>
                <a:gd name="connsiteX13" fmla="*/ 484632 w 4032504"/>
                <a:gd name="connsiteY13" fmla="*/ 283464 h 3419856"/>
                <a:gd name="connsiteX14" fmla="*/ 512064 w 4032504"/>
                <a:gd name="connsiteY14" fmla="*/ 265176 h 3419856"/>
                <a:gd name="connsiteX15" fmla="*/ 566928 w 4032504"/>
                <a:gd name="connsiteY15" fmla="*/ 210312 h 3419856"/>
                <a:gd name="connsiteX16" fmla="*/ 576072 w 4032504"/>
                <a:gd name="connsiteY16" fmla="*/ 182880 h 3419856"/>
                <a:gd name="connsiteX17" fmla="*/ 630936 w 4032504"/>
                <a:gd name="connsiteY17" fmla="*/ 146304 h 3419856"/>
                <a:gd name="connsiteX18" fmla="*/ 704088 w 4032504"/>
                <a:gd name="connsiteY18" fmla="*/ 82296 h 3419856"/>
                <a:gd name="connsiteX19" fmla="*/ 786384 w 4032504"/>
                <a:gd name="connsiteY19" fmla="*/ 9144 h 3419856"/>
                <a:gd name="connsiteX20" fmla="*/ 813816 w 4032504"/>
                <a:gd name="connsiteY20" fmla="*/ 0 h 3419856"/>
                <a:gd name="connsiteX21" fmla="*/ 877824 w 4032504"/>
                <a:gd name="connsiteY21" fmla="*/ 9144 h 3419856"/>
                <a:gd name="connsiteX22" fmla="*/ 914400 w 4032504"/>
                <a:gd name="connsiteY22" fmla="*/ 64008 h 3419856"/>
                <a:gd name="connsiteX23" fmla="*/ 969264 w 4032504"/>
                <a:gd name="connsiteY23" fmla="*/ 91440 h 3419856"/>
                <a:gd name="connsiteX24" fmla="*/ 1042416 w 4032504"/>
                <a:gd name="connsiteY24" fmla="*/ 155448 h 3419856"/>
                <a:gd name="connsiteX25" fmla="*/ 1097280 w 4032504"/>
                <a:gd name="connsiteY25" fmla="*/ 201168 h 3419856"/>
                <a:gd name="connsiteX26" fmla="*/ 1124712 w 4032504"/>
                <a:gd name="connsiteY26" fmla="*/ 210312 h 3419856"/>
                <a:gd name="connsiteX27" fmla="*/ 1179576 w 4032504"/>
                <a:gd name="connsiteY27" fmla="*/ 246888 h 3419856"/>
                <a:gd name="connsiteX28" fmla="*/ 1207008 w 4032504"/>
                <a:gd name="connsiteY28" fmla="*/ 265176 h 3419856"/>
                <a:gd name="connsiteX29" fmla="*/ 1271016 w 4032504"/>
                <a:gd name="connsiteY29" fmla="*/ 338328 h 3419856"/>
                <a:gd name="connsiteX30" fmla="*/ 1298448 w 4032504"/>
                <a:gd name="connsiteY30" fmla="*/ 365760 h 3419856"/>
                <a:gd name="connsiteX31" fmla="*/ 1380744 w 4032504"/>
                <a:gd name="connsiteY31" fmla="*/ 393192 h 3419856"/>
                <a:gd name="connsiteX32" fmla="*/ 1408176 w 4032504"/>
                <a:gd name="connsiteY32" fmla="*/ 402336 h 3419856"/>
                <a:gd name="connsiteX33" fmla="*/ 1426464 w 4032504"/>
                <a:gd name="connsiteY33" fmla="*/ 429768 h 3419856"/>
                <a:gd name="connsiteX34" fmla="*/ 1453896 w 4032504"/>
                <a:gd name="connsiteY34" fmla="*/ 438912 h 3419856"/>
                <a:gd name="connsiteX35" fmla="*/ 1490472 w 4032504"/>
                <a:gd name="connsiteY35" fmla="*/ 493776 h 3419856"/>
                <a:gd name="connsiteX36" fmla="*/ 1517904 w 4032504"/>
                <a:gd name="connsiteY36" fmla="*/ 502920 h 3419856"/>
                <a:gd name="connsiteX37" fmla="*/ 1600200 w 4032504"/>
                <a:gd name="connsiteY37" fmla="*/ 539496 h 3419856"/>
                <a:gd name="connsiteX38" fmla="*/ 1691640 w 4032504"/>
                <a:gd name="connsiteY38" fmla="*/ 548640 h 3419856"/>
                <a:gd name="connsiteX39" fmla="*/ 1746504 w 4032504"/>
                <a:gd name="connsiteY39" fmla="*/ 566928 h 3419856"/>
                <a:gd name="connsiteX40" fmla="*/ 1901952 w 4032504"/>
                <a:gd name="connsiteY40" fmla="*/ 548640 h 3419856"/>
                <a:gd name="connsiteX41" fmla="*/ 1947672 w 4032504"/>
                <a:gd name="connsiteY41" fmla="*/ 585216 h 3419856"/>
                <a:gd name="connsiteX42" fmla="*/ 1975104 w 4032504"/>
                <a:gd name="connsiteY42" fmla="*/ 594360 h 3419856"/>
                <a:gd name="connsiteX43" fmla="*/ 2002536 w 4032504"/>
                <a:gd name="connsiteY43" fmla="*/ 612648 h 3419856"/>
                <a:gd name="connsiteX44" fmla="*/ 2029968 w 4032504"/>
                <a:gd name="connsiteY44" fmla="*/ 667512 h 3419856"/>
                <a:gd name="connsiteX45" fmla="*/ 2039112 w 4032504"/>
                <a:gd name="connsiteY45" fmla="*/ 694944 h 3419856"/>
                <a:gd name="connsiteX46" fmla="*/ 2075688 w 4032504"/>
                <a:gd name="connsiteY46" fmla="*/ 749808 h 3419856"/>
                <a:gd name="connsiteX47" fmla="*/ 2103120 w 4032504"/>
                <a:gd name="connsiteY47" fmla="*/ 804672 h 3419856"/>
                <a:gd name="connsiteX48" fmla="*/ 2130552 w 4032504"/>
                <a:gd name="connsiteY48" fmla="*/ 832104 h 3419856"/>
                <a:gd name="connsiteX49" fmla="*/ 2148840 w 4032504"/>
                <a:gd name="connsiteY49" fmla="*/ 859536 h 3419856"/>
                <a:gd name="connsiteX50" fmla="*/ 2176272 w 4032504"/>
                <a:gd name="connsiteY50" fmla="*/ 886968 h 3419856"/>
                <a:gd name="connsiteX51" fmla="*/ 2221992 w 4032504"/>
                <a:gd name="connsiteY51" fmla="*/ 932688 h 3419856"/>
                <a:gd name="connsiteX52" fmla="*/ 2240280 w 4032504"/>
                <a:gd name="connsiteY52" fmla="*/ 960120 h 3419856"/>
                <a:gd name="connsiteX53" fmla="*/ 2267712 w 4032504"/>
                <a:gd name="connsiteY53" fmla="*/ 969264 h 3419856"/>
                <a:gd name="connsiteX54" fmla="*/ 2276856 w 4032504"/>
                <a:gd name="connsiteY54" fmla="*/ 996696 h 3419856"/>
                <a:gd name="connsiteX55" fmla="*/ 2304288 w 4032504"/>
                <a:gd name="connsiteY55" fmla="*/ 1014984 h 3419856"/>
                <a:gd name="connsiteX56" fmla="*/ 2340864 w 4032504"/>
                <a:gd name="connsiteY56" fmla="*/ 1069848 h 3419856"/>
                <a:gd name="connsiteX57" fmla="*/ 2404872 w 4032504"/>
                <a:gd name="connsiteY57" fmla="*/ 1143000 h 3419856"/>
                <a:gd name="connsiteX58" fmla="*/ 2468880 w 4032504"/>
                <a:gd name="connsiteY58" fmla="*/ 1225296 h 3419856"/>
                <a:gd name="connsiteX59" fmla="*/ 2514600 w 4032504"/>
                <a:gd name="connsiteY59" fmla="*/ 1271016 h 3419856"/>
                <a:gd name="connsiteX60" fmla="*/ 2551176 w 4032504"/>
                <a:gd name="connsiteY60" fmla="*/ 1325880 h 3419856"/>
                <a:gd name="connsiteX61" fmla="*/ 2587752 w 4032504"/>
                <a:gd name="connsiteY61" fmla="*/ 1399032 h 3419856"/>
                <a:gd name="connsiteX62" fmla="*/ 2670048 w 4032504"/>
                <a:gd name="connsiteY62" fmla="*/ 1490472 h 3419856"/>
                <a:gd name="connsiteX63" fmla="*/ 2706624 w 4032504"/>
                <a:gd name="connsiteY63" fmla="*/ 1545336 h 3419856"/>
                <a:gd name="connsiteX64" fmla="*/ 2788920 w 4032504"/>
                <a:gd name="connsiteY64" fmla="*/ 1618488 h 3419856"/>
                <a:gd name="connsiteX65" fmla="*/ 2825496 w 4032504"/>
                <a:gd name="connsiteY65" fmla="*/ 1664208 h 3419856"/>
                <a:gd name="connsiteX66" fmla="*/ 2834640 w 4032504"/>
                <a:gd name="connsiteY66" fmla="*/ 1691640 h 3419856"/>
                <a:gd name="connsiteX67" fmla="*/ 2862072 w 4032504"/>
                <a:gd name="connsiteY67" fmla="*/ 1719072 h 3419856"/>
                <a:gd name="connsiteX68" fmla="*/ 2907792 w 4032504"/>
                <a:gd name="connsiteY68" fmla="*/ 1764792 h 3419856"/>
                <a:gd name="connsiteX69" fmla="*/ 2962656 w 4032504"/>
                <a:gd name="connsiteY69" fmla="*/ 1819656 h 3419856"/>
                <a:gd name="connsiteX70" fmla="*/ 3008376 w 4032504"/>
                <a:gd name="connsiteY70" fmla="*/ 1865376 h 3419856"/>
                <a:gd name="connsiteX71" fmla="*/ 3044952 w 4032504"/>
                <a:gd name="connsiteY71" fmla="*/ 1911096 h 3419856"/>
                <a:gd name="connsiteX72" fmla="*/ 3063240 w 4032504"/>
                <a:gd name="connsiteY72" fmla="*/ 1938528 h 3419856"/>
                <a:gd name="connsiteX73" fmla="*/ 3118104 w 4032504"/>
                <a:gd name="connsiteY73" fmla="*/ 1965960 h 3419856"/>
                <a:gd name="connsiteX74" fmla="*/ 3145536 w 4032504"/>
                <a:gd name="connsiteY74" fmla="*/ 1984248 h 3419856"/>
                <a:gd name="connsiteX75" fmla="*/ 3191256 w 4032504"/>
                <a:gd name="connsiteY75" fmla="*/ 2029968 h 3419856"/>
                <a:gd name="connsiteX76" fmla="*/ 3209544 w 4032504"/>
                <a:gd name="connsiteY76" fmla="*/ 2057400 h 3419856"/>
                <a:gd name="connsiteX77" fmla="*/ 3236976 w 4032504"/>
                <a:gd name="connsiteY77" fmla="*/ 2084832 h 3419856"/>
                <a:gd name="connsiteX78" fmla="*/ 3255264 w 4032504"/>
                <a:gd name="connsiteY78" fmla="*/ 2112264 h 3419856"/>
                <a:gd name="connsiteX79" fmla="*/ 3310128 w 4032504"/>
                <a:gd name="connsiteY79" fmla="*/ 2167128 h 3419856"/>
                <a:gd name="connsiteX80" fmla="*/ 3328416 w 4032504"/>
                <a:gd name="connsiteY80" fmla="*/ 2194560 h 3419856"/>
                <a:gd name="connsiteX81" fmla="*/ 3346704 w 4032504"/>
                <a:gd name="connsiteY81" fmla="*/ 2231136 h 3419856"/>
                <a:gd name="connsiteX82" fmla="*/ 3374136 w 4032504"/>
                <a:gd name="connsiteY82" fmla="*/ 2249424 h 3419856"/>
                <a:gd name="connsiteX83" fmla="*/ 3429000 w 4032504"/>
                <a:gd name="connsiteY83" fmla="*/ 2322576 h 3419856"/>
                <a:gd name="connsiteX84" fmla="*/ 3483864 w 4032504"/>
                <a:gd name="connsiteY84" fmla="*/ 2377440 h 3419856"/>
                <a:gd name="connsiteX85" fmla="*/ 3529584 w 4032504"/>
                <a:gd name="connsiteY85" fmla="*/ 2423160 h 3419856"/>
                <a:gd name="connsiteX86" fmla="*/ 3575304 w 4032504"/>
                <a:gd name="connsiteY86" fmla="*/ 2478024 h 3419856"/>
                <a:gd name="connsiteX87" fmla="*/ 3602736 w 4032504"/>
                <a:gd name="connsiteY87" fmla="*/ 2487168 h 3419856"/>
                <a:gd name="connsiteX88" fmla="*/ 3621024 w 4032504"/>
                <a:gd name="connsiteY88" fmla="*/ 2514600 h 3419856"/>
                <a:gd name="connsiteX89" fmla="*/ 3648456 w 4032504"/>
                <a:gd name="connsiteY89" fmla="*/ 2569464 h 3419856"/>
                <a:gd name="connsiteX90" fmla="*/ 3675888 w 4032504"/>
                <a:gd name="connsiteY90" fmla="*/ 2587752 h 3419856"/>
                <a:gd name="connsiteX91" fmla="*/ 3721608 w 4032504"/>
                <a:gd name="connsiteY91" fmla="*/ 2642616 h 3419856"/>
                <a:gd name="connsiteX92" fmla="*/ 3758184 w 4032504"/>
                <a:gd name="connsiteY92" fmla="*/ 2697480 h 3419856"/>
                <a:gd name="connsiteX93" fmla="*/ 3785616 w 4032504"/>
                <a:gd name="connsiteY93" fmla="*/ 2752344 h 3419856"/>
                <a:gd name="connsiteX94" fmla="*/ 3803904 w 4032504"/>
                <a:gd name="connsiteY94" fmla="*/ 2816352 h 3419856"/>
                <a:gd name="connsiteX95" fmla="*/ 3858768 w 4032504"/>
                <a:gd name="connsiteY95" fmla="*/ 2898648 h 3419856"/>
                <a:gd name="connsiteX96" fmla="*/ 3895344 w 4032504"/>
                <a:gd name="connsiteY96" fmla="*/ 2953512 h 3419856"/>
                <a:gd name="connsiteX97" fmla="*/ 3913632 w 4032504"/>
                <a:gd name="connsiteY97" fmla="*/ 2980944 h 3419856"/>
                <a:gd name="connsiteX98" fmla="*/ 3922776 w 4032504"/>
                <a:gd name="connsiteY98" fmla="*/ 3017520 h 3419856"/>
                <a:gd name="connsiteX99" fmla="*/ 3941064 w 4032504"/>
                <a:gd name="connsiteY99" fmla="*/ 3072384 h 3419856"/>
                <a:gd name="connsiteX100" fmla="*/ 3968496 w 4032504"/>
                <a:gd name="connsiteY100" fmla="*/ 3163824 h 3419856"/>
                <a:gd name="connsiteX101" fmla="*/ 3977640 w 4032504"/>
                <a:gd name="connsiteY101" fmla="*/ 3191256 h 3419856"/>
                <a:gd name="connsiteX102" fmla="*/ 3986784 w 4032504"/>
                <a:gd name="connsiteY102" fmla="*/ 3218688 h 3419856"/>
                <a:gd name="connsiteX103" fmla="*/ 3995928 w 4032504"/>
                <a:gd name="connsiteY103" fmla="*/ 3337560 h 3419856"/>
                <a:gd name="connsiteX104" fmla="*/ 4032504 w 4032504"/>
                <a:gd name="connsiteY104" fmla="*/ 3419856 h 3419856"/>
                <a:gd name="connsiteX0" fmla="*/ 0 w 4032504"/>
                <a:gd name="connsiteY0" fmla="*/ 722376 h 3419856"/>
                <a:gd name="connsiteX1" fmla="*/ 73152 w 4032504"/>
                <a:gd name="connsiteY1" fmla="*/ 667512 h 3419856"/>
                <a:gd name="connsiteX2" fmla="*/ 100584 w 4032504"/>
                <a:gd name="connsiteY2" fmla="*/ 658368 h 3419856"/>
                <a:gd name="connsiteX3" fmla="*/ 155448 w 4032504"/>
                <a:gd name="connsiteY3" fmla="*/ 630936 h 3419856"/>
                <a:gd name="connsiteX4" fmla="*/ 201168 w 4032504"/>
                <a:gd name="connsiteY4" fmla="*/ 585216 h 3419856"/>
                <a:gd name="connsiteX5" fmla="*/ 246888 w 4032504"/>
                <a:gd name="connsiteY5" fmla="*/ 548640 h 3419856"/>
                <a:gd name="connsiteX6" fmla="*/ 274320 w 4032504"/>
                <a:gd name="connsiteY6" fmla="*/ 521208 h 3419856"/>
                <a:gd name="connsiteX7" fmla="*/ 329184 w 4032504"/>
                <a:gd name="connsiteY7" fmla="*/ 484632 h 3419856"/>
                <a:gd name="connsiteX8" fmla="*/ 347472 w 4032504"/>
                <a:gd name="connsiteY8" fmla="*/ 457200 h 3419856"/>
                <a:gd name="connsiteX9" fmla="*/ 374904 w 4032504"/>
                <a:gd name="connsiteY9" fmla="*/ 438912 h 3419856"/>
                <a:gd name="connsiteX10" fmla="*/ 411480 w 4032504"/>
                <a:gd name="connsiteY10" fmla="*/ 393192 h 3419856"/>
                <a:gd name="connsiteX11" fmla="*/ 438912 w 4032504"/>
                <a:gd name="connsiteY11" fmla="*/ 338328 h 3419856"/>
                <a:gd name="connsiteX12" fmla="*/ 466344 w 4032504"/>
                <a:gd name="connsiteY12" fmla="*/ 310896 h 3419856"/>
                <a:gd name="connsiteX13" fmla="*/ 484632 w 4032504"/>
                <a:gd name="connsiteY13" fmla="*/ 283464 h 3419856"/>
                <a:gd name="connsiteX14" fmla="*/ 512064 w 4032504"/>
                <a:gd name="connsiteY14" fmla="*/ 265176 h 3419856"/>
                <a:gd name="connsiteX15" fmla="*/ 566928 w 4032504"/>
                <a:gd name="connsiteY15" fmla="*/ 210312 h 3419856"/>
                <a:gd name="connsiteX16" fmla="*/ 576072 w 4032504"/>
                <a:gd name="connsiteY16" fmla="*/ 182880 h 3419856"/>
                <a:gd name="connsiteX17" fmla="*/ 630936 w 4032504"/>
                <a:gd name="connsiteY17" fmla="*/ 146304 h 3419856"/>
                <a:gd name="connsiteX18" fmla="*/ 704088 w 4032504"/>
                <a:gd name="connsiteY18" fmla="*/ 82296 h 3419856"/>
                <a:gd name="connsiteX19" fmla="*/ 786384 w 4032504"/>
                <a:gd name="connsiteY19" fmla="*/ 9144 h 3419856"/>
                <a:gd name="connsiteX20" fmla="*/ 813816 w 4032504"/>
                <a:gd name="connsiteY20" fmla="*/ 0 h 3419856"/>
                <a:gd name="connsiteX21" fmla="*/ 877824 w 4032504"/>
                <a:gd name="connsiteY21" fmla="*/ 9144 h 3419856"/>
                <a:gd name="connsiteX22" fmla="*/ 914400 w 4032504"/>
                <a:gd name="connsiteY22" fmla="*/ 64008 h 3419856"/>
                <a:gd name="connsiteX23" fmla="*/ 969264 w 4032504"/>
                <a:gd name="connsiteY23" fmla="*/ 91440 h 3419856"/>
                <a:gd name="connsiteX24" fmla="*/ 1042416 w 4032504"/>
                <a:gd name="connsiteY24" fmla="*/ 155448 h 3419856"/>
                <a:gd name="connsiteX25" fmla="*/ 1097280 w 4032504"/>
                <a:gd name="connsiteY25" fmla="*/ 201168 h 3419856"/>
                <a:gd name="connsiteX26" fmla="*/ 1124712 w 4032504"/>
                <a:gd name="connsiteY26" fmla="*/ 210312 h 3419856"/>
                <a:gd name="connsiteX27" fmla="*/ 1179576 w 4032504"/>
                <a:gd name="connsiteY27" fmla="*/ 246888 h 3419856"/>
                <a:gd name="connsiteX28" fmla="*/ 1207008 w 4032504"/>
                <a:gd name="connsiteY28" fmla="*/ 265176 h 3419856"/>
                <a:gd name="connsiteX29" fmla="*/ 1271016 w 4032504"/>
                <a:gd name="connsiteY29" fmla="*/ 338328 h 3419856"/>
                <a:gd name="connsiteX30" fmla="*/ 1298448 w 4032504"/>
                <a:gd name="connsiteY30" fmla="*/ 365760 h 3419856"/>
                <a:gd name="connsiteX31" fmla="*/ 1380744 w 4032504"/>
                <a:gd name="connsiteY31" fmla="*/ 393192 h 3419856"/>
                <a:gd name="connsiteX32" fmla="*/ 1408176 w 4032504"/>
                <a:gd name="connsiteY32" fmla="*/ 402336 h 3419856"/>
                <a:gd name="connsiteX33" fmla="*/ 1426464 w 4032504"/>
                <a:gd name="connsiteY33" fmla="*/ 429768 h 3419856"/>
                <a:gd name="connsiteX34" fmla="*/ 1453896 w 4032504"/>
                <a:gd name="connsiteY34" fmla="*/ 438912 h 3419856"/>
                <a:gd name="connsiteX35" fmla="*/ 1490472 w 4032504"/>
                <a:gd name="connsiteY35" fmla="*/ 493776 h 3419856"/>
                <a:gd name="connsiteX36" fmla="*/ 1517904 w 4032504"/>
                <a:gd name="connsiteY36" fmla="*/ 502920 h 3419856"/>
                <a:gd name="connsiteX37" fmla="*/ 1600200 w 4032504"/>
                <a:gd name="connsiteY37" fmla="*/ 539496 h 3419856"/>
                <a:gd name="connsiteX38" fmla="*/ 1691640 w 4032504"/>
                <a:gd name="connsiteY38" fmla="*/ 548640 h 3419856"/>
                <a:gd name="connsiteX39" fmla="*/ 1746504 w 4032504"/>
                <a:gd name="connsiteY39" fmla="*/ 566928 h 3419856"/>
                <a:gd name="connsiteX40" fmla="*/ 1901952 w 4032504"/>
                <a:gd name="connsiteY40" fmla="*/ 548640 h 3419856"/>
                <a:gd name="connsiteX41" fmla="*/ 1947672 w 4032504"/>
                <a:gd name="connsiteY41" fmla="*/ 585216 h 3419856"/>
                <a:gd name="connsiteX42" fmla="*/ 1975104 w 4032504"/>
                <a:gd name="connsiteY42" fmla="*/ 594360 h 3419856"/>
                <a:gd name="connsiteX43" fmla="*/ 2002536 w 4032504"/>
                <a:gd name="connsiteY43" fmla="*/ 612648 h 3419856"/>
                <a:gd name="connsiteX44" fmla="*/ 2029968 w 4032504"/>
                <a:gd name="connsiteY44" fmla="*/ 667512 h 3419856"/>
                <a:gd name="connsiteX45" fmla="*/ 2039112 w 4032504"/>
                <a:gd name="connsiteY45" fmla="*/ 694944 h 3419856"/>
                <a:gd name="connsiteX46" fmla="*/ 2075688 w 4032504"/>
                <a:gd name="connsiteY46" fmla="*/ 749808 h 3419856"/>
                <a:gd name="connsiteX47" fmla="*/ 2103120 w 4032504"/>
                <a:gd name="connsiteY47" fmla="*/ 804672 h 3419856"/>
                <a:gd name="connsiteX48" fmla="*/ 2130552 w 4032504"/>
                <a:gd name="connsiteY48" fmla="*/ 832104 h 3419856"/>
                <a:gd name="connsiteX49" fmla="*/ 2148840 w 4032504"/>
                <a:gd name="connsiteY49" fmla="*/ 859536 h 3419856"/>
                <a:gd name="connsiteX50" fmla="*/ 2176272 w 4032504"/>
                <a:gd name="connsiteY50" fmla="*/ 886968 h 3419856"/>
                <a:gd name="connsiteX51" fmla="*/ 2221992 w 4032504"/>
                <a:gd name="connsiteY51" fmla="*/ 932688 h 3419856"/>
                <a:gd name="connsiteX52" fmla="*/ 2240280 w 4032504"/>
                <a:gd name="connsiteY52" fmla="*/ 960120 h 3419856"/>
                <a:gd name="connsiteX53" fmla="*/ 2267712 w 4032504"/>
                <a:gd name="connsiteY53" fmla="*/ 969264 h 3419856"/>
                <a:gd name="connsiteX54" fmla="*/ 2276856 w 4032504"/>
                <a:gd name="connsiteY54" fmla="*/ 996696 h 3419856"/>
                <a:gd name="connsiteX55" fmla="*/ 2304288 w 4032504"/>
                <a:gd name="connsiteY55" fmla="*/ 1014984 h 3419856"/>
                <a:gd name="connsiteX56" fmla="*/ 2340864 w 4032504"/>
                <a:gd name="connsiteY56" fmla="*/ 1069848 h 3419856"/>
                <a:gd name="connsiteX57" fmla="*/ 2404872 w 4032504"/>
                <a:gd name="connsiteY57" fmla="*/ 1143000 h 3419856"/>
                <a:gd name="connsiteX58" fmla="*/ 2468880 w 4032504"/>
                <a:gd name="connsiteY58" fmla="*/ 1225296 h 3419856"/>
                <a:gd name="connsiteX59" fmla="*/ 2514600 w 4032504"/>
                <a:gd name="connsiteY59" fmla="*/ 1271016 h 3419856"/>
                <a:gd name="connsiteX60" fmla="*/ 2551176 w 4032504"/>
                <a:gd name="connsiteY60" fmla="*/ 1325880 h 3419856"/>
                <a:gd name="connsiteX61" fmla="*/ 2587752 w 4032504"/>
                <a:gd name="connsiteY61" fmla="*/ 1399032 h 3419856"/>
                <a:gd name="connsiteX62" fmla="*/ 2670048 w 4032504"/>
                <a:gd name="connsiteY62" fmla="*/ 1490472 h 3419856"/>
                <a:gd name="connsiteX63" fmla="*/ 2706624 w 4032504"/>
                <a:gd name="connsiteY63" fmla="*/ 1545336 h 3419856"/>
                <a:gd name="connsiteX64" fmla="*/ 2788920 w 4032504"/>
                <a:gd name="connsiteY64" fmla="*/ 1618488 h 3419856"/>
                <a:gd name="connsiteX65" fmla="*/ 2825496 w 4032504"/>
                <a:gd name="connsiteY65" fmla="*/ 1664208 h 3419856"/>
                <a:gd name="connsiteX66" fmla="*/ 2834640 w 4032504"/>
                <a:gd name="connsiteY66" fmla="*/ 1691640 h 3419856"/>
                <a:gd name="connsiteX67" fmla="*/ 2862072 w 4032504"/>
                <a:gd name="connsiteY67" fmla="*/ 1719072 h 3419856"/>
                <a:gd name="connsiteX68" fmla="*/ 2907792 w 4032504"/>
                <a:gd name="connsiteY68" fmla="*/ 1764792 h 3419856"/>
                <a:gd name="connsiteX69" fmla="*/ 2962656 w 4032504"/>
                <a:gd name="connsiteY69" fmla="*/ 1819656 h 3419856"/>
                <a:gd name="connsiteX70" fmla="*/ 3008376 w 4032504"/>
                <a:gd name="connsiteY70" fmla="*/ 1865376 h 3419856"/>
                <a:gd name="connsiteX71" fmla="*/ 3044952 w 4032504"/>
                <a:gd name="connsiteY71" fmla="*/ 1911096 h 3419856"/>
                <a:gd name="connsiteX72" fmla="*/ 3063240 w 4032504"/>
                <a:gd name="connsiteY72" fmla="*/ 1938528 h 3419856"/>
                <a:gd name="connsiteX73" fmla="*/ 3118104 w 4032504"/>
                <a:gd name="connsiteY73" fmla="*/ 1965960 h 3419856"/>
                <a:gd name="connsiteX74" fmla="*/ 3145536 w 4032504"/>
                <a:gd name="connsiteY74" fmla="*/ 1984248 h 3419856"/>
                <a:gd name="connsiteX75" fmla="*/ 3191256 w 4032504"/>
                <a:gd name="connsiteY75" fmla="*/ 2029968 h 3419856"/>
                <a:gd name="connsiteX76" fmla="*/ 3209544 w 4032504"/>
                <a:gd name="connsiteY76" fmla="*/ 2057400 h 3419856"/>
                <a:gd name="connsiteX77" fmla="*/ 3236976 w 4032504"/>
                <a:gd name="connsiteY77" fmla="*/ 2084832 h 3419856"/>
                <a:gd name="connsiteX78" fmla="*/ 3255264 w 4032504"/>
                <a:gd name="connsiteY78" fmla="*/ 2112264 h 3419856"/>
                <a:gd name="connsiteX79" fmla="*/ 3310128 w 4032504"/>
                <a:gd name="connsiteY79" fmla="*/ 2167128 h 3419856"/>
                <a:gd name="connsiteX80" fmla="*/ 3328416 w 4032504"/>
                <a:gd name="connsiteY80" fmla="*/ 2194560 h 3419856"/>
                <a:gd name="connsiteX81" fmla="*/ 3346704 w 4032504"/>
                <a:gd name="connsiteY81" fmla="*/ 2231136 h 3419856"/>
                <a:gd name="connsiteX82" fmla="*/ 3374136 w 4032504"/>
                <a:gd name="connsiteY82" fmla="*/ 2249424 h 3419856"/>
                <a:gd name="connsiteX83" fmla="*/ 3429000 w 4032504"/>
                <a:gd name="connsiteY83" fmla="*/ 2322576 h 3419856"/>
                <a:gd name="connsiteX84" fmla="*/ 3483864 w 4032504"/>
                <a:gd name="connsiteY84" fmla="*/ 2377440 h 3419856"/>
                <a:gd name="connsiteX85" fmla="*/ 3529584 w 4032504"/>
                <a:gd name="connsiteY85" fmla="*/ 2423160 h 3419856"/>
                <a:gd name="connsiteX86" fmla="*/ 3575304 w 4032504"/>
                <a:gd name="connsiteY86" fmla="*/ 2478024 h 3419856"/>
                <a:gd name="connsiteX87" fmla="*/ 3602736 w 4032504"/>
                <a:gd name="connsiteY87" fmla="*/ 2487168 h 3419856"/>
                <a:gd name="connsiteX88" fmla="*/ 3621024 w 4032504"/>
                <a:gd name="connsiteY88" fmla="*/ 2514600 h 3419856"/>
                <a:gd name="connsiteX89" fmla="*/ 3648456 w 4032504"/>
                <a:gd name="connsiteY89" fmla="*/ 2569464 h 3419856"/>
                <a:gd name="connsiteX90" fmla="*/ 3675888 w 4032504"/>
                <a:gd name="connsiteY90" fmla="*/ 2587752 h 3419856"/>
                <a:gd name="connsiteX91" fmla="*/ 3721608 w 4032504"/>
                <a:gd name="connsiteY91" fmla="*/ 2642616 h 3419856"/>
                <a:gd name="connsiteX92" fmla="*/ 3758184 w 4032504"/>
                <a:gd name="connsiteY92" fmla="*/ 2697480 h 3419856"/>
                <a:gd name="connsiteX93" fmla="*/ 3785616 w 4032504"/>
                <a:gd name="connsiteY93" fmla="*/ 2752344 h 3419856"/>
                <a:gd name="connsiteX94" fmla="*/ 3803904 w 4032504"/>
                <a:gd name="connsiteY94" fmla="*/ 2816352 h 3419856"/>
                <a:gd name="connsiteX95" fmla="*/ 3858768 w 4032504"/>
                <a:gd name="connsiteY95" fmla="*/ 2898648 h 3419856"/>
                <a:gd name="connsiteX96" fmla="*/ 3895344 w 4032504"/>
                <a:gd name="connsiteY96" fmla="*/ 2953512 h 3419856"/>
                <a:gd name="connsiteX97" fmla="*/ 3913632 w 4032504"/>
                <a:gd name="connsiteY97" fmla="*/ 2980944 h 3419856"/>
                <a:gd name="connsiteX98" fmla="*/ 3922776 w 4032504"/>
                <a:gd name="connsiteY98" fmla="*/ 3017520 h 3419856"/>
                <a:gd name="connsiteX99" fmla="*/ 3941064 w 4032504"/>
                <a:gd name="connsiteY99" fmla="*/ 3072384 h 3419856"/>
                <a:gd name="connsiteX100" fmla="*/ 3968496 w 4032504"/>
                <a:gd name="connsiteY100" fmla="*/ 3163824 h 3419856"/>
                <a:gd name="connsiteX101" fmla="*/ 3977640 w 4032504"/>
                <a:gd name="connsiteY101" fmla="*/ 3191256 h 3419856"/>
                <a:gd name="connsiteX102" fmla="*/ 3986784 w 4032504"/>
                <a:gd name="connsiteY102" fmla="*/ 3218688 h 3419856"/>
                <a:gd name="connsiteX103" fmla="*/ 4032504 w 4032504"/>
                <a:gd name="connsiteY103" fmla="*/ 3419856 h 3419856"/>
                <a:gd name="connsiteX0" fmla="*/ 0 w 3986784"/>
                <a:gd name="connsiteY0" fmla="*/ 722376 h 3218688"/>
                <a:gd name="connsiteX1" fmla="*/ 73152 w 3986784"/>
                <a:gd name="connsiteY1" fmla="*/ 667512 h 3218688"/>
                <a:gd name="connsiteX2" fmla="*/ 100584 w 3986784"/>
                <a:gd name="connsiteY2" fmla="*/ 658368 h 3218688"/>
                <a:gd name="connsiteX3" fmla="*/ 155448 w 3986784"/>
                <a:gd name="connsiteY3" fmla="*/ 630936 h 3218688"/>
                <a:gd name="connsiteX4" fmla="*/ 201168 w 3986784"/>
                <a:gd name="connsiteY4" fmla="*/ 585216 h 3218688"/>
                <a:gd name="connsiteX5" fmla="*/ 246888 w 3986784"/>
                <a:gd name="connsiteY5" fmla="*/ 548640 h 3218688"/>
                <a:gd name="connsiteX6" fmla="*/ 274320 w 3986784"/>
                <a:gd name="connsiteY6" fmla="*/ 521208 h 3218688"/>
                <a:gd name="connsiteX7" fmla="*/ 329184 w 3986784"/>
                <a:gd name="connsiteY7" fmla="*/ 484632 h 3218688"/>
                <a:gd name="connsiteX8" fmla="*/ 347472 w 3986784"/>
                <a:gd name="connsiteY8" fmla="*/ 457200 h 3218688"/>
                <a:gd name="connsiteX9" fmla="*/ 374904 w 3986784"/>
                <a:gd name="connsiteY9" fmla="*/ 438912 h 3218688"/>
                <a:gd name="connsiteX10" fmla="*/ 411480 w 3986784"/>
                <a:gd name="connsiteY10" fmla="*/ 393192 h 3218688"/>
                <a:gd name="connsiteX11" fmla="*/ 438912 w 3986784"/>
                <a:gd name="connsiteY11" fmla="*/ 338328 h 3218688"/>
                <a:gd name="connsiteX12" fmla="*/ 466344 w 3986784"/>
                <a:gd name="connsiteY12" fmla="*/ 310896 h 3218688"/>
                <a:gd name="connsiteX13" fmla="*/ 484632 w 3986784"/>
                <a:gd name="connsiteY13" fmla="*/ 283464 h 3218688"/>
                <a:gd name="connsiteX14" fmla="*/ 512064 w 3986784"/>
                <a:gd name="connsiteY14" fmla="*/ 265176 h 3218688"/>
                <a:gd name="connsiteX15" fmla="*/ 566928 w 3986784"/>
                <a:gd name="connsiteY15" fmla="*/ 210312 h 3218688"/>
                <a:gd name="connsiteX16" fmla="*/ 576072 w 3986784"/>
                <a:gd name="connsiteY16" fmla="*/ 182880 h 3218688"/>
                <a:gd name="connsiteX17" fmla="*/ 630936 w 3986784"/>
                <a:gd name="connsiteY17" fmla="*/ 146304 h 3218688"/>
                <a:gd name="connsiteX18" fmla="*/ 704088 w 3986784"/>
                <a:gd name="connsiteY18" fmla="*/ 82296 h 3218688"/>
                <a:gd name="connsiteX19" fmla="*/ 786384 w 3986784"/>
                <a:gd name="connsiteY19" fmla="*/ 9144 h 3218688"/>
                <a:gd name="connsiteX20" fmla="*/ 813816 w 3986784"/>
                <a:gd name="connsiteY20" fmla="*/ 0 h 3218688"/>
                <a:gd name="connsiteX21" fmla="*/ 877824 w 3986784"/>
                <a:gd name="connsiteY21" fmla="*/ 9144 h 3218688"/>
                <a:gd name="connsiteX22" fmla="*/ 914400 w 3986784"/>
                <a:gd name="connsiteY22" fmla="*/ 64008 h 3218688"/>
                <a:gd name="connsiteX23" fmla="*/ 969264 w 3986784"/>
                <a:gd name="connsiteY23" fmla="*/ 91440 h 3218688"/>
                <a:gd name="connsiteX24" fmla="*/ 1042416 w 3986784"/>
                <a:gd name="connsiteY24" fmla="*/ 155448 h 3218688"/>
                <a:gd name="connsiteX25" fmla="*/ 1097280 w 3986784"/>
                <a:gd name="connsiteY25" fmla="*/ 201168 h 3218688"/>
                <a:gd name="connsiteX26" fmla="*/ 1124712 w 3986784"/>
                <a:gd name="connsiteY26" fmla="*/ 210312 h 3218688"/>
                <a:gd name="connsiteX27" fmla="*/ 1179576 w 3986784"/>
                <a:gd name="connsiteY27" fmla="*/ 246888 h 3218688"/>
                <a:gd name="connsiteX28" fmla="*/ 1207008 w 3986784"/>
                <a:gd name="connsiteY28" fmla="*/ 265176 h 3218688"/>
                <a:gd name="connsiteX29" fmla="*/ 1271016 w 3986784"/>
                <a:gd name="connsiteY29" fmla="*/ 338328 h 3218688"/>
                <a:gd name="connsiteX30" fmla="*/ 1298448 w 3986784"/>
                <a:gd name="connsiteY30" fmla="*/ 365760 h 3218688"/>
                <a:gd name="connsiteX31" fmla="*/ 1380744 w 3986784"/>
                <a:gd name="connsiteY31" fmla="*/ 393192 h 3218688"/>
                <a:gd name="connsiteX32" fmla="*/ 1408176 w 3986784"/>
                <a:gd name="connsiteY32" fmla="*/ 402336 h 3218688"/>
                <a:gd name="connsiteX33" fmla="*/ 1426464 w 3986784"/>
                <a:gd name="connsiteY33" fmla="*/ 429768 h 3218688"/>
                <a:gd name="connsiteX34" fmla="*/ 1453896 w 3986784"/>
                <a:gd name="connsiteY34" fmla="*/ 438912 h 3218688"/>
                <a:gd name="connsiteX35" fmla="*/ 1490472 w 3986784"/>
                <a:gd name="connsiteY35" fmla="*/ 493776 h 3218688"/>
                <a:gd name="connsiteX36" fmla="*/ 1517904 w 3986784"/>
                <a:gd name="connsiteY36" fmla="*/ 502920 h 3218688"/>
                <a:gd name="connsiteX37" fmla="*/ 1600200 w 3986784"/>
                <a:gd name="connsiteY37" fmla="*/ 539496 h 3218688"/>
                <a:gd name="connsiteX38" fmla="*/ 1691640 w 3986784"/>
                <a:gd name="connsiteY38" fmla="*/ 548640 h 3218688"/>
                <a:gd name="connsiteX39" fmla="*/ 1746504 w 3986784"/>
                <a:gd name="connsiteY39" fmla="*/ 566928 h 3218688"/>
                <a:gd name="connsiteX40" fmla="*/ 1901952 w 3986784"/>
                <a:gd name="connsiteY40" fmla="*/ 548640 h 3218688"/>
                <a:gd name="connsiteX41" fmla="*/ 1947672 w 3986784"/>
                <a:gd name="connsiteY41" fmla="*/ 585216 h 3218688"/>
                <a:gd name="connsiteX42" fmla="*/ 1975104 w 3986784"/>
                <a:gd name="connsiteY42" fmla="*/ 594360 h 3218688"/>
                <a:gd name="connsiteX43" fmla="*/ 2002536 w 3986784"/>
                <a:gd name="connsiteY43" fmla="*/ 612648 h 3218688"/>
                <a:gd name="connsiteX44" fmla="*/ 2029968 w 3986784"/>
                <a:gd name="connsiteY44" fmla="*/ 667512 h 3218688"/>
                <a:gd name="connsiteX45" fmla="*/ 2039112 w 3986784"/>
                <a:gd name="connsiteY45" fmla="*/ 694944 h 3218688"/>
                <a:gd name="connsiteX46" fmla="*/ 2075688 w 3986784"/>
                <a:gd name="connsiteY46" fmla="*/ 749808 h 3218688"/>
                <a:gd name="connsiteX47" fmla="*/ 2103120 w 3986784"/>
                <a:gd name="connsiteY47" fmla="*/ 804672 h 3218688"/>
                <a:gd name="connsiteX48" fmla="*/ 2130552 w 3986784"/>
                <a:gd name="connsiteY48" fmla="*/ 832104 h 3218688"/>
                <a:gd name="connsiteX49" fmla="*/ 2148840 w 3986784"/>
                <a:gd name="connsiteY49" fmla="*/ 859536 h 3218688"/>
                <a:gd name="connsiteX50" fmla="*/ 2176272 w 3986784"/>
                <a:gd name="connsiteY50" fmla="*/ 886968 h 3218688"/>
                <a:gd name="connsiteX51" fmla="*/ 2221992 w 3986784"/>
                <a:gd name="connsiteY51" fmla="*/ 932688 h 3218688"/>
                <a:gd name="connsiteX52" fmla="*/ 2240280 w 3986784"/>
                <a:gd name="connsiteY52" fmla="*/ 960120 h 3218688"/>
                <a:gd name="connsiteX53" fmla="*/ 2267712 w 3986784"/>
                <a:gd name="connsiteY53" fmla="*/ 969264 h 3218688"/>
                <a:gd name="connsiteX54" fmla="*/ 2276856 w 3986784"/>
                <a:gd name="connsiteY54" fmla="*/ 996696 h 3218688"/>
                <a:gd name="connsiteX55" fmla="*/ 2304288 w 3986784"/>
                <a:gd name="connsiteY55" fmla="*/ 1014984 h 3218688"/>
                <a:gd name="connsiteX56" fmla="*/ 2340864 w 3986784"/>
                <a:gd name="connsiteY56" fmla="*/ 1069848 h 3218688"/>
                <a:gd name="connsiteX57" fmla="*/ 2404872 w 3986784"/>
                <a:gd name="connsiteY57" fmla="*/ 1143000 h 3218688"/>
                <a:gd name="connsiteX58" fmla="*/ 2468880 w 3986784"/>
                <a:gd name="connsiteY58" fmla="*/ 1225296 h 3218688"/>
                <a:gd name="connsiteX59" fmla="*/ 2514600 w 3986784"/>
                <a:gd name="connsiteY59" fmla="*/ 1271016 h 3218688"/>
                <a:gd name="connsiteX60" fmla="*/ 2551176 w 3986784"/>
                <a:gd name="connsiteY60" fmla="*/ 1325880 h 3218688"/>
                <a:gd name="connsiteX61" fmla="*/ 2587752 w 3986784"/>
                <a:gd name="connsiteY61" fmla="*/ 1399032 h 3218688"/>
                <a:gd name="connsiteX62" fmla="*/ 2670048 w 3986784"/>
                <a:gd name="connsiteY62" fmla="*/ 1490472 h 3218688"/>
                <a:gd name="connsiteX63" fmla="*/ 2706624 w 3986784"/>
                <a:gd name="connsiteY63" fmla="*/ 1545336 h 3218688"/>
                <a:gd name="connsiteX64" fmla="*/ 2788920 w 3986784"/>
                <a:gd name="connsiteY64" fmla="*/ 1618488 h 3218688"/>
                <a:gd name="connsiteX65" fmla="*/ 2825496 w 3986784"/>
                <a:gd name="connsiteY65" fmla="*/ 1664208 h 3218688"/>
                <a:gd name="connsiteX66" fmla="*/ 2834640 w 3986784"/>
                <a:gd name="connsiteY66" fmla="*/ 1691640 h 3218688"/>
                <a:gd name="connsiteX67" fmla="*/ 2862072 w 3986784"/>
                <a:gd name="connsiteY67" fmla="*/ 1719072 h 3218688"/>
                <a:gd name="connsiteX68" fmla="*/ 2907792 w 3986784"/>
                <a:gd name="connsiteY68" fmla="*/ 1764792 h 3218688"/>
                <a:gd name="connsiteX69" fmla="*/ 2962656 w 3986784"/>
                <a:gd name="connsiteY69" fmla="*/ 1819656 h 3218688"/>
                <a:gd name="connsiteX70" fmla="*/ 3008376 w 3986784"/>
                <a:gd name="connsiteY70" fmla="*/ 1865376 h 3218688"/>
                <a:gd name="connsiteX71" fmla="*/ 3044952 w 3986784"/>
                <a:gd name="connsiteY71" fmla="*/ 1911096 h 3218688"/>
                <a:gd name="connsiteX72" fmla="*/ 3063240 w 3986784"/>
                <a:gd name="connsiteY72" fmla="*/ 1938528 h 3218688"/>
                <a:gd name="connsiteX73" fmla="*/ 3118104 w 3986784"/>
                <a:gd name="connsiteY73" fmla="*/ 1965960 h 3218688"/>
                <a:gd name="connsiteX74" fmla="*/ 3145536 w 3986784"/>
                <a:gd name="connsiteY74" fmla="*/ 1984248 h 3218688"/>
                <a:gd name="connsiteX75" fmla="*/ 3191256 w 3986784"/>
                <a:gd name="connsiteY75" fmla="*/ 2029968 h 3218688"/>
                <a:gd name="connsiteX76" fmla="*/ 3209544 w 3986784"/>
                <a:gd name="connsiteY76" fmla="*/ 2057400 h 3218688"/>
                <a:gd name="connsiteX77" fmla="*/ 3236976 w 3986784"/>
                <a:gd name="connsiteY77" fmla="*/ 2084832 h 3218688"/>
                <a:gd name="connsiteX78" fmla="*/ 3255264 w 3986784"/>
                <a:gd name="connsiteY78" fmla="*/ 2112264 h 3218688"/>
                <a:gd name="connsiteX79" fmla="*/ 3310128 w 3986784"/>
                <a:gd name="connsiteY79" fmla="*/ 2167128 h 3218688"/>
                <a:gd name="connsiteX80" fmla="*/ 3328416 w 3986784"/>
                <a:gd name="connsiteY80" fmla="*/ 2194560 h 3218688"/>
                <a:gd name="connsiteX81" fmla="*/ 3346704 w 3986784"/>
                <a:gd name="connsiteY81" fmla="*/ 2231136 h 3218688"/>
                <a:gd name="connsiteX82" fmla="*/ 3374136 w 3986784"/>
                <a:gd name="connsiteY82" fmla="*/ 2249424 h 3218688"/>
                <a:gd name="connsiteX83" fmla="*/ 3429000 w 3986784"/>
                <a:gd name="connsiteY83" fmla="*/ 2322576 h 3218688"/>
                <a:gd name="connsiteX84" fmla="*/ 3483864 w 3986784"/>
                <a:gd name="connsiteY84" fmla="*/ 2377440 h 3218688"/>
                <a:gd name="connsiteX85" fmla="*/ 3529584 w 3986784"/>
                <a:gd name="connsiteY85" fmla="*/ 2423160 h 3218688"/>
                <a:gd name="connsiteX86" fmla="*/ 3575304 w 3986784"/>
                <a:gd name="connsiteY86" fmla="*/ 2478024 h 3218688"/>
                <a:gd name="connsiteX87" fmla="*/ 3602736 w 3986784"/>
                <a:gd name="connsiteY87" fmla="*/ 2487168 h 3218688"/>
                <a:gd name="connsiteX88" fmla="*/ 3621024 w 3986784"/>
                <a:gd name="connsiteY88" fmla="*/ 2514600 h 3218688"/>
                <a:gd name="connsiteX89" fmla="*/ 3648456 w 3986784"/>
                <a:gd name="connsiteY89" fmla="*/ 2569464 h 3218688"/>
                <a:gd name="connsiteX90" fmla="*/ 3675888 w 3986784"/>
                <a:gd name="connsiteY90" fmla="*/ 2587752 h 3218688"/>
                <a:gd name="connsiteX91" fmla="*/ 3721608 w 3986784"/>
                <a:gd name="connsiteY91" fmla="*/ 2642616 h 3218688"/>
                <a:gd name="connsiteX92" fmla="*/ 3758184 w 3986784"/>
                <a:gd name="connsiteY92" fmla="*/ 2697480 h 3218688"/>
                <a:gd name="connsiteX93" fmla="*/ 3785616 w 3986784"/>
                <a:gd name="connsiteY93" fmla="*/ 2752344 h 3218688"/>
                <a:gd name="connsiteX94" fmla="*/ 3803904 w 3986784"/>
                <a:gd name="connsiteY94" fmla="*/ 2816352 h 3218688"/>
                <a:gd name="connsiteX95" fmla="*/ 3858768 w 3986784"/>
                <a:gd name="connsiteY95" fmla="*/ 2898648 h 3218688"/>
                <a:gd name="connsiteX96" fmla="*/ 3895344 w 3986784"/>
                <a:gd name="connsiteY96" fmla="*/ 2953512 h 3218688"/>
                <a:gd name="connsiteX97" fmla="*/ 3913632 w 3986784"/>
                <a:gd name="connsiteY97" fmla="*/ 2980944 h 3218688"/>
                <a:gd name="connsiteX98" fmla="*/ 3922776 w 3986784"/>
                <a:gd name="connsiteY98" fmla="*/ 3017520 h 3218688"/>
                <a:gd name="connsiteX99" fmla="*/ 3941064 w 3986784"/>
                <a:gd name="connsiteY99" fmla="*/ 3072384 h 3218688"/>
                <a:gd name="connsiteX100" fmla="*/ 3968496 w 3986784"/>
                <a:gd name="connsiteY100" fmla="*/ 3163824 h 3218688"/>
                <a:gd name="connsiteX101" fmla="*/ 3977640 w 3986784"/>
                <a:gd name="connsiteY101" fmla="*/ 3191256 h 3218688"/>
                <a:gd name="connsiteX102" fmla="*/ 3986784 w 3986784"/>
                <a:gd name="connsiteY102" fmla="*/ 3218688 h 3218688"/>
                <a:gd name="connsiteX0" fmla="*/ 0 w 3986784"/>
                <a:gd name="connsiteY0" fmla="*/ 722376 h 3218688"/>
                <a:gd name="connsiteX1" fmla="*/ 73152 w 3986784"/>
                <a:gd name="connsiteY1" fmla="*/ 667512 h 3218688"/>
                <a:gd name="connsiteX2" fmla="*/ 100584 w 3986784"/>
                <a:gd name="connsiteY2" fmla="*/ 658368 h 3218688"/>
                <a:gd name="connsiteX3" fmla="*/ 155448 w 3986784"/>
                <a:gd name="connsiteY3" fmla="*/ 630936 h 3218688"/>
                <a:gd name="connsiteX4" fmla="*/ 201168 w 3986784"/>
                <a:gd name="connsiteY4" fmla="*/ 585216 h 3218688"/>
                <a:gd name="connsiteX5" fmla="*/ 246888 w 3986784"/>
                <a:gd name="connsiteY5" fmla="*/ 548640 h 3218688"/>
                <a:gd name="connsiteX6" fmla="*/ 274320 w 3986784"/>
                <a:gd name="connsiteY6" fmla="*/ 521208 h 3218688"/>
                <a:gd name="connsiteX7" fmla="*/ 329184 w 3986784"/>
                <a:gd name="connsiteY7" fmla="*/ 484632 h 3218688"/>
                <a:gd name="connsiteX8" fmla="*/ 347472 w 3986784"/>
                <a:gd name="connsiteY8" fmla="*/ 457200 h 3218688"/>
                <a:gd name="connsiteX9" fmla="*/ 374904 w 3986784"/>
                <a:gd name="connsiteY9" fmla="*/ 438912 h 3218688"/>
                <a:gd name="connsiteX10" fmla="*/ 411480 w 3986784"/>
                <a:gd name="connsiteY10" fmla="*/ 393192 h 3218688"/>
                <a:gd name="connsiteX11" fmla="*/ 438912 w 3986784"/>
                <a:gd name="connsiteY11" fmla="*/ 338328 h 3218688"/>
                <a:gd name="connsiteX12" fmla="*/ 466344 w 3986784"/>
                <a:gd name="connsiteY12" fmla="*/ 310896 h 3218688"/>
                <a:gd name="connsiteX13" fmla="*/ 484632 w 3986784"/>
                <a:gd name="connsiteY13" fmla="*/ 283464 h 3218688"/>
                <a:gd name="connsiteX14" fmla="*/ 512064 w 3986784"/>
                <a:gd name="connsiteY14" fmla="*/ 265176 h 3218688"/>
                <a:gd name="connsiteX15" fmla="*/ 566928 w 3986784"/>
                <a:gd name="connsiteY15" fmla="*/ 210312 h 3218688"/>
                <a:gd name="connsiteX16" fmla="*/ 576072 w 3986784"/>
                <a:gd name="connsiteY16" fmla="*/ 182880 h 3218688"/>
                <a:gd name="connsiteX17" fmla="*/ 630936 w 3986784"/>
                <a:gd name="connsiteY17" fmla="*/ 146304 h 3218688"/>
                <a:gd name="connsiteX18" fmla="*/ 704088 w 3986784"/>
                <a:gd name="connsiteY18" fmla="*/ 82296 h 3218688"/>
                <a:gd name="connsiteX19" fmla="*/ 786384 w 3986784"/>
                <a:gd name="connsiteY19" fmla="*/ 9144 h 3218688"/>
                <a:gd name="connsiteX20" fmla="*/ 813816 w 3986784"/>
                <a:gd name="connsiteY20" fmla="*/ 0 h 3218688"/>
                <a:gd name="connsiteX21" fmla="*/ 877824 w 3986784"/>
                <a:gd name="connsiteY21" fmla="*/ 9144 h 3218688"/>
                <a:gd name="connsiteX22" fmla="*/ 914400 w 3986784"/>
                <a:gd name="connsiteY22" fmla="*/ 64008 h 3218688"/>
                <a:gd name="connsiteX23" fmla="*/ 969264 w 3986784"/>
                <a:gd name="connsiteY23" fmla="*/ 91440 h 3218688"/>
                <a:gd name="connsiteX24" fmla="*/ 1042416 w 3986784"/>
                <a:gd name="connsiteY24" fmla="*/ 155448 h 3218688"/>
                <a:gd name="connsiteX25" fmla="*/ 1097280 w 3986784"/>
                <a:gd name="connsiteY25" fmla="*/ 201168 h 3218688"/>
                <a:gd name="connsiteX26" fmla="*/ 1124712 w 3986784"/>
                <a:gd name="connsiteY26" fmla="*/ 210312 h 3218688"/>
                <a:gd name="connsiteX27" fmla="*/ 1179576 w 3986784"/>
                <a:gd name="connsiteY27" fmla="*/ 246888 h 3218688"/>
                <a:gd name="connsiteX28" fmla="*/ 1207008 w 3986784"/>
                <a:gd name="connsiteY28" fmla="*/ 265176 h 3218688"/>
                <a:gd name="connsiteX29" fmla="*/ 1271016 w 3986784"/>
                <a:gd name="connsiteY29" fmla="*/ 338328 h 3218688"/>
                <a:gd name="connsiteX30" fmla="*/ 1298448 w 3986784"/>
                <a:gd name="connsiteY30" fmla="*/ 365760 h 3218688"/>
                <a:gd name="connsiteX31" fmla="*/ 1380744 w 3986784"/>
                <a:gd name="connsiteY31" fmla="*/ 393192 h 3218688"/>
                <a:gd name="connsiteX32" fmla="*/ 1408176 w 3986784"/>
                <a:gd name="connsiteY32" fmla="*/ 402336 h 3218688"/>
                <a:gd name="connsiteX33" fmla="*/ 1426464 w 3986784"/>
                <a:gd name="connsiteY33" fmla="*/ 429768 h 3218688"/>
                <a:gd name="connsiteX34" fmla="*/ 1453896 w 3986784"/>
                <a:gd name="connsiteY34" fmla="*/ 438912 h 3218688"/>
                <a:gd name="connsiteX35" fmla="*/ 1490472 w 3986784"/>
                <a:gd name="connsiteY35" fmla="*/ 493776 h 3218688"/>
                <a:gd name="connsiteX36" fmla="*/ 1517904 w 3986784"/>
                <a:gd name="connsiteY36" fmla="*/ 502920 h 3218688"/>
                <a:gd name="connsiteX37" fmla="*/ 1600200 w 3986784"/>
                <a:gd name="connsiteY37" fmla="*/ 539496 h 3218688"/>
                <a:gd name="connsiteX38" fmla="*/ 1691640 w 3986784"/>
                <a:gd name="connsiteY38" fmla="*/ 548640 h 3218688"/>
                <a:gd name="connsiteX39" fmla="*/ 1746504 w 3986784"/>
                <a:gd name="connsiteY39" fmla="*/ 566928 h 3218688"/>
                <a:gd name="connsiteX40" fmla="*/ 1901952 w 3986784"/>
                <a:gd name="connsiteY40" fmla="*/ 548640 h 3218688"/>
                <a:gd name="connsiteX41" fmla="*/ 1947672 w 3986784"/>
                <a:gd name="connsiteY41" fmla="*/ 585216 h 3218688"/>
                <a:gd name="connsiteX42" fmla="*/ 1975104 w 3986784"/>
                <a:gd name="connsiteY42" fmla="*/ 594360 h 3218688"/>
                <a:gd name="connsiteX43" fmla="*/ 2002536 w 3986784"/>
                <a:gd name="connsiteY43" fmla="*/ 612648 h 3218688"/>
                <a:gd name="connsiteX44" fmla="*/ 2029968 w 3986784"/>
                <a:gd name="connsiteY44" fmla="*/ 667512 h 3218688"/>
                <a:gd name="connsiteX45" fmla="*/ 2039112 w 3986784"/>
                <a:gd name="connsiteY45" fmla="*/ 694944 h 3218688"/>
                <a:gd name="connsiteX46" fmla="*/ 2075688 w 3986784"/>
                <a:gd name="connsiteY46" fmla="*/ 749808 h 3218688"/>
                <a:gd name="connsiteX47" fmla="*/ 2103120 w 3986784"/>
                <a:gd name="connsiteY47" fmla="*/ 804672 h 3218688"/>
                <a:gd name="connsiteX48" fmla="*/ 2130552 w 3986784"/>
                <a:gd name="connsiteY48" fmla="*/ 832104 h 3218688"/>
                <a:gd name="connsiteX49" fmla="*/ 2148840 w 3986784"/>
                <a:gd name="connsiteY49" fmla="*/ 859536 h 3218688"/>
                <a:gd name="connsiteX50" fmla="*/ 2176272 w 3986784"/>
                <a:gd name="connsiteY50" fmla="*/ 886968 h 3218688"/>
                <a:gd name="connsiteX51" fmla="*/ 2221992 w 3986784"/>
                <a:gd name="connsiteY51" fmla="*/ 932688 h 3218688"/>
                <a:gd name="connsiteX52" fmla="*/ 2240280 w 3986784"/>
                <a:gd name="connsiteY52" fmla="*/ 960120 h 3218688"/>
                <a:gd name="connsiteX53" fmla="*/ 2267712 w 3986784"/>
                <a:gd name="connsiteY53" fmla="*/ 969264 h 3218688"/>
                <a:gd name="connsiteX54" fmla="*/ 2276856 w 3986784"/>
                <a:gd name="connsiteY54" fmla="*/ 996696 h 3218688"/>
                <a:gd name="connsiteX55" fmla="*/ 2304288 w 3986784"/>
                <a:gd name="connsiteY55" fmla="*/ 1014984 h 3218688"/>
                <a:gd name="connsiteX56" fmla="*/ 2340864 w 3986784"/>
                <a:gd name="connsiteY56" fmla="*/ 1069848 h 3218688"/>
                <a:gd name="connsiteX57" fmla="*/ 2404872 w 3986784"/>
                <a:gd name="connsiteY57" fmla="*/ 1143000 h 3218688"/>
                <a:gd name="connsiteX58" fmla="*/ 2468880 w 3986784"/>
                <a:gd name="connsiteY58" fmla="*/ 1225296 h 3218688"/>
                <a:gd name="connsiteX59" fmla="*/ 2514600 w 3986784"/>
                <a:gd name="connsiteY59" fmla="*/ 1271016 h 3218688"/>
                <a:gd name="connsiteX60" fmla="*/ 2551176 w 3986784"/>
                <a:gd name="connsiteY60" fmla="*/ 1325880 h 3218688"/>
                <a:gd name="connsiteX61" fmla="*/ 2587752 w 3986784"/>
                <a:gd name="connsiteY61" fmla="*/ 1399032 h 3218688"/>
                <a:gd name="connsiteX62" fmla="*/ 2670048 w 3986784"/>
                <a:gd name="connsiteY62" fmla="*/ 1490472 h 3218688"/>
                <a:gd name="connsiteX63" fmla="*/ 2706624 w 3986784"/>
                <a:gd name="connsiteY63" fmla="*/ 1545336 h 3218688"/>
                <a:gd name="connsiteX64" fmla="*/ 2788920 w 3986784"/>
                <a:gd name="connsiteY64" fmla="*/ 1618488 h 3218688"/>
                <a:gd name="connsiteX65" fmla="*/ 2825496 w 3986784"/>
                <a:gd name="connsiteY65" fmla="*/ 1664208 h 3218688"/>
                <a:gd name="connsiteX66" fmla="*/ 2834640 w 3986784"/>
                <a:gd name="connsiteY66" fmla="*/ 1691640 h 3218688"/>
                <a:gd name="connsiteX67" fmla="*/ 2862072 w 3986784"/>
                <a:gd name="connsiteY67" fmla="*/ 1719072 h 3218688"/>
                <a:gd name="connsiteX68" fmla="*/ 2907792 w 3986784"/>
                <a:gd name="connsiteY68" fmla="*/ 1764792 h 3218688"/>
                <a:gd name="connsiteX69" fmla="*/ 2962656 w 3986784"/>
                <a:gd name="connsiteY69" fmla="*/ 1819656 h 3218688"/>
                <a:gd name="connsiteX70" fmla="*/ 3008376 w 3986784"/>
                <a:gd name="connsiteY70" fmla="*/ 1865376 h 3218688"/>
                <a:gd name="connsiteX71" fmla="*/ 3044952 w 3986784"/>
                <a:gd name="connsiteY71" fmla="*/ 1911096 h 3218688"/>
                <a:gd name="connsiteX72" fmla="*/ 3063240 w 3986784"/>
                <a:gd name="connsiteY72" fmla="*/ 1938528 h 3218688"/>
                <a:gd name="connsiteX73" fmla="*/ 3118104 w 3986784"/>
                <a:gd name="connsiteY73" fmla="*/ 1965960 h 3218688"/>
                <a:gd name="connsiteX74" fmla="*/ 3145536 w 3986784"/>
                <a:gd name="connsiteY74" fmla="*/ 1984248 h 3218688"/>
                <a:gd name="connsiteX75" fmla="*/ 3191256 w 3986784"/>
                <a:gd name="connsiteY75" fmla="*/ 2029968 h 3218688"/>
                <a:gd name="connsiteX76" fmla="*/ 3209544 w 3986784"/>
                <a:gd name="connsiteY76" fmla="*/ 2057400 h 3218688"/>
                <a:gd name="connsiteX77" fmla="*/ 3236976 w 3986784"/>
                <a:gd name="connsiteY77" fmla="*/ 2084832 h 3218688"/>
                <a:gd name="connsiteX78" fmla="*/ 3255264 w 3986784"/>
                <a:gd name="connsiteY78" fmla="*/ 2112264 h 3218688"/>
                <a:gd name="connsiteX79" fmla="*/ 3310128 w 3986784"/>
                <a:gd name="connsiteY79" fmla="*/ 2167128 h 3218688"/>
                <a:gd name="connsiteX80" fmla="*/ 3328416 w 3986784"/>
                <a:gd name="connsiteY80" fmla="*/ 2194560 h 3218688"/>
                <a:gd name="connsiteX81" fmla="*/ 3346704 w 3986784"/>
                <a:gd name="connsiteY81" fmla="*/ 2231136 h 3218688"/>
                <a:gd name="connsiteX82" fmla="*/ 3374136 w 3986784"/>
                <a:gd name="connsiteY82" fmla="*/ 2249424 h 3218688"/>
                <a:gd name="connsiteX83" fmla="*/ 3429000 w 3986784"/>
                <a:gd name="connsiteY83" fmla="*/ 2322576 h 3218688"/>
                <a:gd name="connsiteX84" fmla="*/ 3483864 w 3986784"/>
                <a:gd name="connsiteY84" fmla="*/ 2377440 h 3218688"/>
                <a:gd name="connsiteX85" fmla="*/ 3529584 w 3986784"/>
                <a:gd name="connsiteY85" fmla="*/ 2423160 h 3218688"/>
                <a:gd name="connsiteX86" fmla="*/ 3575304 w 3986784"/>
                <a:gd name="connsiteY86" fmla="*/ 2478024 h 3218688"/>
                <a:gd name="connsiteX87" fmla="*/ 3602736 w 3986784"/>
                <a:gd name="connsiteY87" fmla="*/ 2487168 h 3218688"/>
                <a:gd name="connsiteX88" fmla="*/ 3621024 w 3986784"/>
                <a:gd name="connsiteY88" fmla="*/ 2514600 h 3218688"/>
                <a:gd name="connsiteX89" fmla="*/ 3648456 w 3986784"/>
                <a:gd name="connsiteY89" fmla="*/ 2569464 h 3218688"/>
                <a:gd name="connsiteX90" fmla="*/ 3675888 w 3986784"/>
                <a:gd name="connsiteY90" fmla="*/ 2587752 h 3218688"/>
                <a:gd name="connsiteX91" fmla="*/ 3721608 w 3986784"/>
                <a:gd name="connsiteY91" fmla="*/ 2642616 h 3218688"/>
                <a:gd name="connsiteX92" fmla="*/ 3758184 w 3986784"/>
                <a:gd name="connsiteY92" fmla="*/ 2697480 h 3218688"/>
                <a:gd name="connsiteX93" fmla="*/ 3785616 w 3986784"/>
                <a:gd name="connsiteY93" fmla="*/ 2752344 h 3218688"/>
                <a:gd name="connsiteX94" fmla="*/ 3803904 w 3986784"/>
                <a:gd name="connsiteY94" fmla="*/ 2816352 h 3218688"/>
                <a:gd name="connsiteX95" fmla="*/ 3858768 w 3986784"/>
                <a:gd name="connsiteY95" fmla="*/ 2898648 h 3218688"/>
                <a:gd name="connsiteX96" fmla="*/ 3895344 w 3986784"/>
                <a:gd name="connsiteY96" fmla="*/ 2953512 h 3218688"/>
                <a:gd name="connsiteX97" fmla="*/ 3913632 w 3986784"/>
                <a:gd name="connsiteY97" fmla="*/ 2980944 h 3218688"/>
                <a:gd name="connsiteX98" fmla="*/ 3941064 w 3986784"/>
                <a:gd name="connsiteY98" fmla="*/ 3072384 h 3218688"/>
                <a:gd name="connsiteX99" fmla="*/ 3968496 w 3986784"/>
                <a:gd name="connsiteY99" fmla="*/ 3163824 h 3218688"/>
                <a:gd name="connsiteX100" fmla="*/ 3977640 w 3986784"/>
                <a:gd name="connsiteY100" fmla="*/ 3191256 h 3218688"/>
                <a:gd name="connsiteX101" fmla="*/ 3986784 w 3986784"/>
                <a:gd name="connsiteY101" fmla="*/ 3218688 h 3218688"/>
                <a:gd name="connsiteX0" fmla="*/ 0 w 3986784"/>
                <a:gd name="connsiteY0" fmla="*/ 722376 h 3218688"/>
                <a:gd name="connsiteX1" fmla="*/ 73152 w 3986784"/>
                <a:gd name="connsiteY1" fmla="*/ 667512 h 3218688"/>
                <a:gd name="connsiteX2" fmla="*/ 100584 w 3986784"/>
                <a:gd name="connsiteY2" fmla="*/ 658368 h 3218688"/>
                <a:gd name="connsiteX3" fmla="*/ 155448 w 3986784"/>
                <a:gd name="connsiteY3" fmla="*/ 630936 h 3218688"/>
                <a:gd name="connsiteX4" fmla="*/ 201168 w 3986784"/>
                <a:gd name="connsiteY4" fmla="*/ 585216 h 3218688"/>
                <a:gd name="connsiteX5" fmla="*/ 246888 w 3986784"/>
                <a:gd name="connsiteY5" fmla="*/ 548640 h 3218688"/>
                <a:gd name="connsiteX6" fmla="*/ 274320 w 3986784"/>
                <a:gd name="connsiteY6" fmla="*/ 521208 h 3218688"/>
                <a:gd name="connsiteX7" fmla="*/ 329184 w 3986784"/>
                <a:gd name="connsiteY7" fmla="*/ 484632 h 3218688"/>
                <a:gd name="connsiteX8" fmla="*/ 347472 w 3986784"/>
                <a:gd name="connsiteY8" fmla="*/ 457200 h 3218688"/>
                <a:gd name="connsiteX9" fmla="*/ 374904 w 3986784"/>
                <a:gd name="connsiteY9" fmla="*/ 438912 h 3218688"/>
                <a:gd name="connsiteX10" fmla="*/ 411480 w 3986784"/>
                <a:gd name="connsiteY10" fmla="*/ 393192 h 3218688"/>
                <a:gd name="connsiteX11" fmla="*/ 438912 w 3986784"/>
                <a:gd name="connsiteY11" fmla="*/ 338328 h 3218688"/>
                <a:gd name="connsiteX12" fmla="*/ 466344 w 3986784"/>
                <a:gd name="connsiteY12" fmla="*/ 310896 h 3218688"/>
                <a:gd name="connsiteX13" fmla="*/ 484632 w 3986784"/>
                <a:gd name="connsiteY13" fmla="*/ 283464 h 3218688"/>
                <a:gd name="connsiteX14" fmla="*/ 512064 w 3986784"/>
                <a:gd name="connsiteY14" fmla="*/ 265176 h 3218688"/>
                <a:gd name="connsiteX15" fmla="*/ 566928 w 3986784"/>
                <a:gd name="connsiteY15" fmla="*/ 210312 h 3218688"/>
                <a:gd name="connsiteX16" fmla="*/ 576072 w 3986784"/>
                <a:gd name="connsiteY16" fmla="*/ 182880 h 3218688"/>
                <a:gd name="connsiteX17" fmla="*/ 630936 w 3986784"/>
                <a:gd name="connsiteY17" fmla="*/ 146304 h 3218688"/>
                <a:gd name="connsiteX18" fmla="*/ 704088 w 3986784"/>
                <a:gd name="connsiteY18" fmla="*/ 82296 h 3218688"/>
                <a:gd name="connsiteX19" fmla="*/ 786384 w 3986784"/>
                <a:gd name="connsiteY19" fmla="*/ 9144 h 3218688"/>
                <a:gd name="connsiteX20" fmla="*/ 813816 w 3986784"/>
                <a:gd name="connsiteY20" fmla="*/ 0 h 3218688"/>
                <a:gd name="connsiteX21" fmla="*/ 877824 w 3986784"/>
                <a:gd name="connsiteY21" fmla="*/ 9144 h 3218688"/>
                <a:gd name="connsiteX22" fmla="*/ 914400 w 3986784"/>
                <a:gd name="connsiteY22" fmla="*/ 64008 h 3218688"/>
                <a:gd name="connsiteX23" fmla="*/ 969264 w 3986784"/>
                <a:gd name="connsiteY23" fmla="*/ 91440 h 3218688"/>
                <a:gd name="connsiteX24" fmla="*/ 1042416 w 3986784"/>
                <a:gd name="connsiteY24" fmla="*/ 155448 h 3218688"/>
                <a:gd name="connsiteX25" fmla="*/ 1097280 w 3986784"/>
                <a:gd name="connsiteY25" fmla="*/ 201168 h 3218688"/>
                <a:gd name="connsiteX26" fmla="*/ 1124712 w 3986784"/>
                <a:gd name="connsiteY26" fmla="*/ 210312 h 3218688"/>
                <a:gd name="connsiteX27" fmla="*/ 1179576 w 3986784"/>
                <a:gd name="connsiteY27" fmla="*/ 246888 h 3218688"/>
                <a:gd name="connsiteX28" fmla="*/ 1207008 w 3986784"/>
                <a:gd name="connsiteY28" fmla="*/ 265176 h 3218688"/>
                <a:gd name="connsiteX29" fmla="*/ 1271016 w 3986784"/>
                <a:gd name="connsiteY29" fmla="*/ 338328 h 3218688"/>
                <a:gd name="connsiteX30" fmla="*/ 1298448 w 3986784"/>
                <a:gd name="connsiteY30" fmla="*/ 365760 h 3218688"/>
                <a:gd name="connsiteX31" fmla="*/ 1380744 w 3986784"/>
                <a:gd name="connsiteY31" fmla="*/ 393192 h 3218688"/>
                <a:gd name="connsiteX32" fmla="*/ 1408176 w 3986784"/>
                <a:gd name="connsiteY32" fmla="*/ 402336 h 3218688"/>
                <a:gd name="connsiteX33" fmla="*/ 1426464 w 3986784"/>
                <a:gd name="connsiteY33" fmla="*/ 429768 h 3218688"/>
                <a:gd name="connsiteX34" fmla="*/ 1453896 w 3986784"/>
                <a:gd name="connsiteY34" fmla="*/ 438912 h 3218688"/>
                <a:gd name="connsiteX35" fmla="*/ 1490472 w 3986784"/>
                <a:gd name="connsiteY35" fmla="*/ 493776 h 3218688"/>
                <a:gd name="connsiteX36" fmla="*/ 1517904 w 3986784"/>
                <a:gd name="connsiteY36" fmla="*/ 502920 h 3218688"/>
                <a:gd name="connsiteX37" fmla="*/ 1600200 w 3986784"/>
                <a:gd name="connsiteY37" fmla="*/ 539496 h 3218688"/>
                <a:gd name="connsiteX38" fmla="*/ 1691640 w 3986784"/>
                <a:gd name="connsiteY38" fmla="*/ 548640 h 3218688"/>
                <a:gd name="connsiteX39" fmla="*/ 1746504 w 3986784"/>
                <a:gd name="connsiteY39" fmla="*/ 566928 h 3218688"/>
                <a:gd name="connsiteX40" fmla="*/ 1901952 w 3986784"/>
                <a:gd name="connsiteY40" fmla="*/ 548640 h 3218688"/>
                <a:gd name="connsiteX41" fmla="*/ 1947672 w 3986784"/>
                <a:gd name="connsiteY41" fmla="*/ 585216 h 3218688"/>
                <a:gd name="connsiteX42" fmla="*/ 1975104 w 3986784"/>
                <a:gd name="connsiteY42" fmla="*/ 594360 h 3218688"/>
                <a:gd name="connsiteX43" fmla="*/ 2002536 w 3986784"/>
                <a:gd name="connsiteY43" fmla="*/ 612648 h 3218688"/>
                <a:gd name="connsiteX44" fmla="*/ 2029968 w 3986784"/>
                <a:gd name="connsiteY44" fmla="*/ 667512 h 3218688"/>
                <a:gd name="connsiteX45" fmla="*/ 2039112 w 3986784"/>
                <a:gd name="connsiteY45" fmla="*/ 694944 h 3218688"/>
                <a:gd name="connsiteX46" fmla="*/ 2075688 w 3986784"/>
                <a:gd name="connsiteY46" fmla="*/ 749808 h 3218688"/>
                <a:gd name="connsiteX47" fmla="*/ 2103120 w 3986784"/>
                <a:gd name="connsiteY47" fmla="*/ 804672 h 3218688"/>
                <a:gd name="connsiteX48" fmla="*/ 2130552 w 3986784"/>
                <a:gd name="connsiteY48" fmla="*/ 832104 h 3218688"/>
                <a:gd name="connsiteX49" fmla="*/ 2148840 w 3986784"/>
                <a:gd name="connsiteY49" fmla="*/ 859536 h 3218688"/>
                <a:gd name="connsiteX50" fmla="*/ 2176272 w 3986784"/>
                <a:gd name="connsiteY50" fmla="*/ 886968 h 3218688"/>
                <a:gd name="connsiteX51" fmla="*/ 2221992 w 3986784"/>
                <a:gd name="connsiteY51" fmla="*/ 932688 h 3218688"/>
                <a:gd name="connsiteX52" fmla="*/ 2240280 w 3986784"/>
                <a:gd name="connsiteY52" fmla="*/ 960120 h 3218688"/>
                <a:gd name="connsiteX53" fmla="*/ 2267712 w 3986784"/>
                <a:gd name="connsiteY53" fmla="*/ 969264 h 3218688"/>
                <a:gd name="connsiteX54" fmla="*/ 2276856 w 3986784"/>
                <a:gd name="connsiteY54" fmla="*/ 996696 h 3218688"/>
                <a:gd name="connsiteX55" fmla="*/ 2304288 w 3986784"/>
                <a:gd name="connsiteY55" fmla="*/ 1014984 h 3218688"/>
                <a:gd name="connsiteX56" fmla="*/ 2340864 w 3986784"/>
                <a:gd name="connsiteY56" fmla="*/ 1069848 h 3218688"/>
                <a:gd name="connsiteX57" fmla="*/ 2404872 w 3986784"/>
                <a:gd name="connsiteY57" fmla="*/ 1143000 h 3218688"/>
                <a:gd name="connsiteX58" fmla="*/ 2468880 w 3986784"/>
                <a:gd name="connsiteY58" fmla="*/ 1225296 h 3218688"/>
                <a:gd name="connsiteX59" fmla="*/ 2514600 w 3986784"/>
                <a:gd name="connsiteY59" fmla="*/ 1271016 h 3218688"/>
                <a:gd name="connsiteX60" fmla="*/ 2551176 w 3986784"/>
                <a:gd name="connsiteY60" fmla="*/ 1325880 h 3218688"/>
                <a:gd name="connsiteX61" fmla="*/ 2587752 w 3986784"/>
                <a:gd name="connsiteY61" fmla="*/ 1399032 h 3218688"/>
                <a:gd name="connsiteX62" fmla="*/ 2670048 w 3986784"/>
                <a:gd name="connsiteY62" fmla="*/ 1490472 h 3218688"/>
                <a:gd name="connsiteX63" fmla="*/ 2706624 w 3986784"/>
                <a:gd name="connsiteY63" fmla="*/ 1545336 h 3218688"/>
                <a:gd name="connsiteX64" fmla="*/ 2788920 w 3986784"/>
                <a:gd name="connsiteY64" fmla="*/ 1618488 h 3218688"/>
                <a:gd name="connsiteX65" fmla="*/ 2825496 w 3986784"/>
                <a:gd name="connsiteY65" fmla="*/ 1664208 h 3218688"/>
                <a:gd name="connsiteX66" fmla="*/ 2834640 w 3986784"/>
                <a:gd name="connsiteY66" fmla="*/ 1691640 h 3218688"/>
                <a:gd name="connsiteX67" fmla="*/ 2862072 w 3986784"/>
                <a:gd name="connsiteY67" fmla="*/ 1719072 h 3218688"/>
                <a:gd name="connsiteX68" fmla="*/ 2907792 w 3986784"/>
                <a:gd name="connsiteY68" fmla="*/ 1764792 h 3218688"/>
                <a:gd name="connsiteX69" fmla="*/ 2962656 w 3986784"/>
                <a:gd name="connsiteY69" fmla="*/ 1819656 h 3218688"/>
                <a:gd name="connsiteX70" fmla="*/ 3008376 w 3986784"/>
                <a:gd name="connsiteY70" fmla="*/ 1865376 h 3218688"/>
                <a:gd name="connsiteX71" fmla="*/ 3044952 w 3986784"/>
                <a:gd name="connsiteY71" fmla="*/ 1911096 h 3218688"/>
                <a:gd name="connsiteX72" fmla="*/ 3063240 w 3986784"/>
                <a:gd name="connsiteY72" fmla="*/ 1938528 h 3218688"/>
                <a:gd name="connsiteX73" fmla="*/ 3118104 w 3986784"/>
                <a:gd name="connsiteY73" fmla="*/ 1965960 h 3218688"/>
                <a:gd name="connsiteX74" fmla="*/ 3145536 w 3986784"/>
                <a:gd name="connsiteY74" fmla="*/ 1984248 h 3218688"/>
                <a:gd name="connsiteX75" fmla="*/ 3191256 w 3986784"/>
                <a:gd name="connsiteY75" fmla="*/ 2029968 h 3218688"/>
                <a:gd name="connsiteX76" fmla="*/ 3209544 w 3986784"/>
                <a:gd name="connsiteY76" fmla="*/ 2057400 h 3218688"/>
                <a:gd name="connsiteX77" fmla="*/ 3236976 w 3986784"/>
                <a:gd name="connsiteY77" fmla="*/ 2084832 h 3218688"/>
                <a:gd name="connsiteX78" fmla="*/ 3255264 w 3986784"/>
                <a:gd name="connsiteY78" fmla="*/ 2112264 h 3218688"/>
                <a:gd name="connsiteX79" fmla="*/ 3310128 w 3986784"/>
                <a:gd name="connsiteY79" fmla="*/ 2167128 h 3218688"/>
                <a:gd name="connsiteX80" fmla="*/ 3328416 w 3986784"/>
                <a:gd name="connsiteY80" fmla="*/ 2194560 h 3218688"/>
                <a:gd name="connsiteX81" fmla="*/ 3346704 w 3986784"/>
                <a:gd name="connsiteY81" fmla="*/ 2231136 h 3218688"/>
                <a:gd name="connsiteX82" fmla="*/ 3374136 w 3986784"/>
                <a:gd name="connsiteY82" fmla="*/ 2249424 h 3218688"/>
                <a:gd name="connsiteX83" fmla="*/ 3429000 w 3986784"/>
                <a:gd name="connsiteY83" fmla="*/ 2322576 h 3218688"/>
                <a:gd name="connsiteX84" fmla="*/ 3483864 w 3986784"/>
                <a:gd name="connsiteY84" fmla="*/ 2377440 h 3218688"/>
                <a:gd name="connsiteX85" fmla="*/ 3529584 w 3986784"/>
                <a:gd name="connsiteY85" fmla="*/ 2423160 h 3218688"/>
                <a:gd name="connsiteX86" fmla="*/ 3575304 w 3986784"/>
                <a:gd name="connsiteY86" fmla="*/ 2478024 h 3218688"/>
                <a:gd name="connsiteX87" fmla="*/ 3602736 w 3986784"/>
                <a:gd name="connsiteY87" fmla="*/ 2487168 h 3218688"/>
                <a:gd name="connsiteX88" fmla="*/ 3621024 w 3986784"/>
                <a:gd name="connsiteY88" fmla="*/ 2514600 h 3218688"/>
                <a:gd name="connsiteX89" fmla="*/ 3648456 w 3986784"/>
                <a:gd name="connsiteY89" fmla="*/ 2569464 h 3218688"/>
                <a:gd name="connsiteX90" fmla="*/ 3675888 w 3986784"/>
                <a:gd name="connsiteY90" fmla="*/ 2587752 h 3218688"/>
                <a:gd name="connsiteX91" fmla="*/ 3721608 w 3986784"/>
                <a:gd name="connsiteY91" fmla="*/ 2642616 h 3218688"/>
                <a:gd name="connsiteX92" fmla="*/ 3758184 w 3986784"/>
                <a:gd name="connsiteY92" fmla="*/ 2697480 h 3218688"/>
                <a:gd name="connsiteX93" fmla="*/ 3785616 w 3986784"/>
                <a:gd name="connsiteY93" fmla="*/ 2752344 h 3218688"/>
                <a:gd name="connsiteX94" fmla="*/ 3803904 w 3986784"/>
                <a:gd name="connsiteY94" fmla="*/ 2816352 h 3218688"/>
                <a:gd name="connsiteX95" fmla="*/ 3858768 w 3986784"/>
                <a:gd name="connsiteY95" fmla="*/ 2898648 h 3218688"/>
                <a:gd name="connsiteX96" fmla="*/ 3895344 w 3986784"/>
                <a:gd name="connsiteY96" fmla="*/ 2953512 h 3218688"/>
                <a:gd name="connsiteX97" fmla="*/ 3913632 w 3986784"/>
                <a:gd name="connsiteY97" fmla="*/ 2980944 h 3218688"/>
                <a:gd name="connsiteX98" fmla="*/ 3968496 w 3986784"/>
                <a:gd name="connsiteY98" fmla="*/ 3163824 h 3218688"/>
                <a:gd name="connsiteX99" fmla="*/ 3977640 w 3986784"/>
                <a:gd name="connsiteY99" fmla="*/ 3191256 h 3218688"/>
                <a:gd name="connsiteX100" fmla="*/ 3986784 w 3986784"/>
                <a:gd name="connsiteY100" fmla="*/ 3218688 h 3218688"/>
                <a:gd name="connsiteX0" fmla="*/ 0 w 3977640"/>
                <a:gd name="connsiteY0" fmla="*/ 722376 h 3191256"/>
                <a:gd name="connsiteX1" fmla="*/ 73152 w 3977640"/>
                <a:gd name="connsiteY1" fmla="*/ 667512 h 3191256"/>
                <a:gd name="connsiteX2" fmla="*/ 100584 w 3977640"/>
                <a:gd name="connsiteY2" fmla="*/ 658368 h 3191256"/>
                <a:gd name="connsiteX3" fmla="*/ 155448 w 3977640"/>
                <a:gd name="connsiteY3" fmla="*/ 630936 h 3191256"/>
                <a:gd name="connsiteX4" fmla="*/ 201168 w 3977640"/>
                <a:gd name="connsiteY4" fmla="*/ 585216 h 3191256"/>
                <a:gd name="connsiteX5" fmla="*/ 246888 w 3977640"/>
                <a:gd name="connsiteY5" fmla="*/ 548640 h 3191256"/>
                <a:gd name="connsiteX6" fmla="*/ 274320 w 3977640"/>
                <a:gd name="connsiteY6" fmla="*/ 521208 h 3191256"/>
                <a:gd name="connsiteX7" fmla="*/ 329184 w 3977640"/>
                <a:gd name="connsiteY7" fmla="*/ 484632 h 3191256"/>
                <a:gd name="connsiteX8" fmla="*/ 347472 w 3977640"/>
                <a:gd name="connsiteY8" fmla="*/ 457200 h 3191256"/>
                <a:gd name="connsiteX9" fmla="*/ 374904 w 3977640"/>
                <a:gd name="connsiteY9" fmla="*/ 438912 h 3191256"/>
                <a:gd name="connsiteX10" fmla="*/ 411480 w 3977640"/>
                <a:gd name="connsiteY10" fmla="*/ 393192 h 3191256"/>
                <a:gd name="connsiteX11" fmla="*/ 438912 w 3977640"/>
                <a:gd name="connsiteY11" fmla="*/ 338328 h 3191256"/>
                <a:gd name="connsiteX12" fmla="*/ 466344 w 3977640"/>
                <a:gd name="connsiteY12" fmla="*/ 310896 h 3191256"/>
                <a:gd name="connsiteX13" fmla="*/ 484632 w 3977640"/>
                <a:gd name="connsiteY13" fmla="*/ 283464 h 3191256"/>
                <a:gd name="connsiteX14" fmla="*/ 512064 w 3977640"/>
                <a:gd name="connsiteY14" fmla="*/ 265176 h 3191256"/>
                <a:gd name="connsiteX15" fmla="*/ 566928 w 3977640"/>
                <a:gd name="connsiteY15" fmla="*/ 210312 h 3191256"/>
                <a:gd name="connsiteX16" fmla="*/ 576072 w 3977640"/>
                <a:gd name="connsiteY16" fmla="*/ 182880 h 3191256"/>
                <a:gd name="connsiteX17" fmla="*/ 630936 w 3977640"/>
                <a:gd name="connsiteY17" fmla="*/ 146304 h 3191256"/>
                <a:gd name="connsiteX18" fmla="*/ 704088 w 3977640"/>
                <a:gd name="connsiteY18" fmla="*/ 82296 h 3191256"/>
                <a:gd name="connsiteX19" fmla="*/ 786384 w 3977640"/>
                <a:gd name="connsiteY19" fmla="*/ 9144 h 3191256"/>
                <a:gd name="connsiteX20" fmla="*/ 813816 w 3977640"/>
                <a:gd name="connsiteY20" fmla="*/ 0 h 3191256"/>
                <a:gd name="connsiteX21" fmla="*/ 877824 w 3977640"/>
                <a:gd name="connsiteY21" fmla="*/ 9144 h 3191256"/>
                <a:gd name="connsiteX22" fmla="*/ 914400 w 3977640"/>
                <a:gd name="connsiteY22" fmla="*/ 64008 h 3191256"/>
                <a:gd name="connsiteX23" fmla="*/ 969264 w 3977640"/>
                <a:gd name="connsiteY23" fmla="*/ 91440 h 3191256"/>
                <a:gd name="connsiteX24" fmla="*/ 1042416 w 3977640"/>
                <a:gd name="connsiteY24" fmla="*/ 155448 h 3191256"/>
                <a:gd name="connsiteX25" fmla="*/ 1097280 w 3977640"/>
                <a:gd name="connsiteY25" fmla="*/ 201168 h 3191256"/>
                <a:gd name="connsiteX26" fmla="*/ 1124712 w 3977640"/>
                <a:gd name="connsiteY26" fmla="*/ 210312 h 3191256"/>
                <a:gd name="connsiteX27" fmla="*/ 1179576 w 3977640"/>
                <a:gd name="connsiteY27" fmla="*/ 246888 h 3191256"/>
                <a:gd name="connsiteX28" fmla="*/ 1207008 w 3977640"/>
                <a:gd name="connsiteY28" fmla="*/ 265176 h 3191256"/>
                <a:gd name="connsiteX29" fmla="*/ 1271016 w 3977640"/>
                <a:gd name="connsiteY29" fmla="*/ 338328 h 3191256"/>
                <a:gd name="connsiteX30" fmla="*/ 1298448 w 3977640"/>
                <a:gd name="connsiteY30" fmla="*/ 365760 h 3191256"/>
                <a:gd name="connsiteX31" fmla="*/ 1380744 w 3977640"/>
                <a:gd name="connsiteY31" fmla="*/ 393192 h 3191256"/>
                <a:gd name="connsiteX32" fmla="*/ 1408176 w 3977640"/>
                <a:gd name="connsiteY32" fmla="*/ 402336 h 3191256"/>
                <a:gd name="connsiteX33" fmla="*/ 1426464 w 3977640"/>
                <a:gd name="connsiteY33" fmla="*/ 429768 h 3191256"/>
                <a:gd name="connsiteX34" fmla="*/ 1453896 w 3977640"/>
                <a:gd name="connsiteY34" fmla="*/ 438912 h 3191256"/>
                <a:gd name="connsiteX35" fmla="*/ 1490472 w 3977640"/>
                <a:gd name="connsiteY35" fmla="*/ 493776 h 3191256"/>
                <a:gd name="connsiteX36" fmla="*/ 1517904 w 3977640"/>
                <a:gd name="connsiteY36" fmla="*/ 502920 h 3191256"/>
                <a:gd name="connsiteX37" fmla="*/ 1600200 w 3977640"/>
                <a:gd name="connsiteY37" fmla="*/ 539496 h 3191256"/>
                <a:gd name="connsiteX38" fmla="*/ 1691640 w 3977640"/>
                <a:gd name="connsiteY38" fmla="*/ 548640 h 3191256"/>
                <a:gd name="connsiteX39" fmla="*/ 1746504 w 3977640"/>
                <a:gd name="connsiteY39" fmla="*/ 566928 h 3191256"/>
                <a:gd name="connsiteX40" fmla="*/ 1901952 w 3977640"/>
                <a:gd name="connsiteY40" fmla="*/ 548640 h 3191256"/>
                <a:gd name="connsiteX41" fmla="*/ 1947672 w 3977640"/>
                <a:gd name="connsiteY41" fmla="*/ 585216 h 3191256"/>
                <a:gd name="connsiteX42" fmla="*/ 1975104 w 3977640"/>
                <a:gd name="connsiteY42" fmla="*/ 594360 h 3191256"/>
                <a:gd name="connsiteX43" fmla="*/ 2002536 w 3977640"/>
                <a:gd name="connsiteY43" fmla="*/ 612648 h 3191256"/>
                <a:gd name="connsiteX44" fmla="*/ 2029968 w 3977640"/>
                <a:gd name="connsiteY44" fmla="*/ 667512 h 3191256"/>
                <a:gd name="connsiteX45" fmla="*/ 2039112 w 3977640"/>
                <a:gd name="connsiteY45" fmla="*/ 694944 h 3191256"/>
                <a:gd name="connsiteX46" fmla="*/ 2075688 w 3977640"/>
                <a:gd name="connsiteY46" fmla="*/ 749808 h 3191256"/>
                <a:gd name="connsiteX47" fmla="*/ 2103120 w 3977640"/>
                <a:gd name="connsiteY47" fmla="*/ 804672 h 3191256"/>
                <a:gd name="connsiteX48" fmla="*/ 2130552 w 3977640"/>
                <a:gd name="connsiteY48" fmla="*/ 832104 h 3191256"/>
                <a:gd name="connsiteX49" fmla="*/ 2148840 w 3977640"/>
                <a:gd name="connsiteY49" fmla="*/ 859536 h 3191256"/>
                <a:gd name="connsiteX50" fmla="*/ 2176272 w 3977640"/>
                <a:gd name="connsiteY50" fmla="*/ 886968 h 3191256"/>
                <a:gd name="connsiteX51" fmla="*/ 2221992 w 3977640"/>
                <a:gd name="connsiteY51" fmla="*/ 932688 h 3191256"/>
                <a:gd name="connsiteX52" fmla="*/ 2240280 w 3977640"/>
                <a:gd name="connsiteY52" fmla="*/ 960120 h 3191256"/>
                <a:gd name="connsiteX53" fmla="*/ 2267712 w 3977640"/>
                <a:gd name="connsiteY53" fmla="*/ 969264 h 3191256"/>
                <a:gd name="connsiteX54" fmla="*/ 2276856 w 3977640"/>
                <a:gd name="connsiteY54" fmla="*/ 996696 h 3191256"/>
                <a:gd name="connsiteX55" fmla="*/ 2304288 w 3977640"/>
                <a:gd name="connsiteY55" fmla="*/ 1014984 h 3191256"/>
                <a:gd name="connsiteX56" fmla="*/ 2340864 w 3977640"/>
                <a:gd name="connsiteY56" fmla="*/ 1069848 h 3191256"/>
                <a:gd name="connsiteX57" fmla="*/ 2404872 w 3977640"/>
                <a:gd name="connsiteY57" fmla="*/ 1143000 h 3191256"/>
                <a:gd name="connsiteX58" fmla="*/ 2468880 w 3977640"/>
                <a:gd name="connsiteY58" fmla="*/ 1225296 h 3191256"/>
                <a:gd name="connsiteX59" fmla="*/ 2514600 w 3977640"/>
                <a:gd name="connsiteY59" fmla="*/ 1271016 h 3191256"/>
                <a:gd name="connsiteX60" fmla="*/ 2551176 w 3977640"/>
                <a:gd name="connsiteY60" fmla="*/ 1325880 h 3191256"/>
                <a:gd name="connsiteX61" fmla="*/ 2587752 w 3977640"/>
                <a:gd name="connsiteY61" fmla="*/ 1399032 h 3191256"/>
                <a:gd name="connsiteX62" fmla="*/ 2670048 w 3977640"/>
                <a:gd name="connsiteY62" fmla="*/ 1490472 h 3191256"/>
                <a:gd name="connsiteX63" fmla="*/ 2706624 w 3977640"/>
                <a:gd name="connsiteY63" fmla="*/ 1545336 h 3191256"/>
                <a:gd name="connsiteX64" fmla="*/ 2788920 w 3977640"/>
                <a:gd name="connsiteY64" fmla="*/ 1618488 h 3191256"/>
                <a:gd name="connsiteX65" fmla="*/ 2825496 w 3977640"/>
                <a:gd name="connsiteY65" fmla="*/ 1664208 h 3191256"/>
                <a:gd name="connsiteX66" fmla="*/ 2834640 w 3977640"/>
                <a:gd name="connsiteY66" fmla="*/ 1691640 h 3191256"/>
                <a:gd name="connsiteX67" fmla="*/ 2862072 w 3977640"/>
                <a:gd name="connsiteY67" fmla="*/ 1719072 h 3191256"/>
                <a:gd name="connsiteX68" fmla="*/ 2907792 w 3977640"/>
                <a:gd name="connsiteY68" fmla="*/ 1764792 h 3191256"/>
                <a:gd name="connsiteX69" fmla="*/ 2962656 w 3977640"/>
                <a:gd name="connsiteY69" fmla="*/ 1819656 h 3191256"/>
                <a:gd name="connsiteX70" fmla="*/ 3008376 w 3977640"/>
                <a:gd name="connsiteY70" fmla="*/ 1865376 h 3191256"/>
                <a:gd name="connsiteX71" fmla="*/ 3044952 w 3977640"/>
                <a:gd name="connsiteY71" fmla="*/ 1911096 h 3191256"/>
                <a:gd name="connsiteX72" fmla="*/ 3063240 w 3977640"/>
                <a:gd name="connsiteY72" fmla="*/ 1938528 h 3191256"/>
                <a:gd name="connsiteX73" fmla="*/ 3118104 w 3977640"/>
                <a:gd name="connsiteY73" fmla="*/ 1965960 h 3191256"/>
                <a:gd name="connsiteX74" fmla="*/ 3145536 w 3977640"/>
                <a:gd name="connsiteY74" fmla="*/ 1984248 h 3191256"/>
                <a:gd name="connsiteX75" fmla="*/ 3191256 w 3977640"/>
                <a:gd name="connsiteY75" fmla="*/ 2029968 h 3191256"/>
                <a:gd name="connsiteX76" fmla="*/ 3209544 w 3977640"/>
                <a:gd name="connsiteY76" fmla="*/ 2057400 h 3191256"/>
                <a:gd name="connsiteX77" fmla="*/ 3236976 w 3977640"/>
                <a:gd name="connsiteY77" fmla="*/ 2084832 h 3191256"/>
                <a:gd name="connsiteX78" fmla="*/ 3255264 w 3977640"/>
                <a:gd name="connsiteY78" fmla="*/ 2112264 h 3191256"/>
                <a:gd name="connsiteX79" fmla="*/ 3310128 w 3977640"/>
                <a:gd name="connsiteY79" fmla="*/ 2167128 h 3191256"/>
                <a:gd name="connsiteX80" fmla="*/ 3328416 w 3977640"/>
                <a:gd name="connsiteY80" fmla="*/ 2194560 h 3191256"/>
                <a:gd name="connsiteX81" fmla="*/ 3346704 w 3977640"/>
                <a:gd name="connsiteY81" fmla="*/ 2231136 h 3191256"/>
                <a:gd name="connsiteX82" fmla="*/ 3374136 w 3977640"/>
                <a:gd name="connsiteY82" fmla="*/ 2249424 h 3191256"/>
                <a:gd name="connsiteX83" fmla="*/ 3429000 w 3977640"/>
                <a:gd name="connsiteY83" fmla="*/ 2322576 h 3191256"/>
                <a:gd name="connsiteX84" fmla="*/ 3483864 w 3977640"/>
                <a:gd name="connsiteY84" fmla="*/ 2377440 h 3191256"/>
                <a:gd name="connsiteX85" fmla="*/ 3529584 w 3977640"/>
                <a:gd name="connsiteY85" fmla="*/ 2423160 h 3191256"/>
                <a:gd name="connsiteX86" fmla="*/ 3575304 w 3977640"/>
                <a:gd name="connsiteY86" fmla="*/ 2478024 h 3191256"/>
                <a:gd name="connsiteX87" fmla="*/ 3602736 w 3977640"/>
                <a:gd name="connsiteY87" fmla="*/ 2487168 h 3191256"/>
                <a:gd name="connsiteX88" fmla="*/ 3621024 w 3977640"/>
                <a:gd name="connsiteY88" fmla="*/ 2514600 h 3191256"/>
                <a:gd name="connsiteX89" fmla="*/ 3648456 w 3977640"/>
                <a:gd name="connsiteY89" fmla="*/ 2569464 h 3191256"/>
                <a:gd name="connsiteX90" fmla="*/ 3675888 w 3977640"/>
                <a:gd name="connsiteY90" fmla="*/ 2587752 h 3191256"/>
                <a:gd name="connsiteX91" fmla="*/ 3721608 w 3977640"/>
                <a:gd name="connsiteY91" fmla="*/ 2642616 h 3191256"/>
                <a:gd name="connsiteX92" fmla="*/ 3758184 w 3977640"/>
                <a:gd name="connsiteY92" fmla="*/ 2697480 h 3191256"/>
                <a:gd name="connsiteX93" fmla="*/ 3785616 w 3977640"/>
                <a:gd name="connsiteY93" fmla="*/ 2752344 h 3191256"/>
                <a:gd name="connsiteX94" fmla="*/ 3803904 w 3977640"/>
                <a:gd name="connsiteY94" fmla="*/ 2816352 h 3191256"/>
                <a:gd name="connsiteX95" fmla="*/ 3858768 w 3977640"/>
                <a:gd name="connsiteY95" fmla="*/ 2898648 h 3191256"/>
                <a:gd name="connsiteX96" fmla="*/ 3895344 w 3977640"/>
                <a:gd name="connsiteY96" fmla="*/ 2953512 h 3191256"/>
                <a:gd name="connsiteX97" fmla="*/ 3913632 w 3977640"/>
                <a:gd name="connsiteY97" fmla="*/ 2980944 h 3191256"/>
                <a:gd name="connsiteX98" fmla="*/ 3968496 w 3977640"/>
                <a:gd name="connsiteY98" fmla="*/ 3163824 h 3191256"/>
                <a:gd name="connsiteX99" fmla="*/ 3977640 w 3977640"/>
                <a:gd name="connsiteY99" fmla="*/ 3191256 h 3191256"/>
                <a:gd name="connsiteX0" fmla="*/ 0 w 3968496"/>
                <a:gd name="connsiteY0" fmla="*/ 722376 h 3163824"/>
                <a:gd name="connsiteX1" fmla="*/ 73152 w 3968496"/>
                <a:gd name="connsiteY1" fmla="*/ 667512 h 3163824"/>
                <a:gd name="connsiteX2" fmla="*/ 100584 w 3968496"/>
                <a:gd name="connsiteY2" fmla="*/ 658368 h 3163824"/>
                <a:gd name="connsiteX3" fmla="*/ 155448 w 3968496"/>
                <a:gd name="connsiteY3" fmla="*/ 630936 h 3163824"/>
                <a:gd name="connsiteX4" fmla="*/ 201168 w 3968496"/>
                <a:gd name="connsiteY4" fmla="*/ 585216 h 3163824"/>
                <a:gd name="connsiteX5" fmla="*/ 246888 w 3968496"/>
                <a:gd name="connsiteY5" fmla="*/ 548640 h 3163824"/>
                <a:gd name="connsiteX6" fmla="*/ 274320 w 3968496"/>
                <a:gd name="connsiteY6" fmla="*/ 521208 h 3163824"/>
                <a:gd name="connsiteX7" fmla="*/ 329184 w 3968496"/>
                <a:gd name="connsiteY7" fmla="*/ 484632 h 3163824"/>
                <a:gd name="connsiteX8" fmla="*/ 347472 w 3968496"/>
                <a:gd name="connsiteY8" fmla="*/ 457200 h 3163824"/>
                <a:gd name="connsiteX9" fmla="*/ 374904 w 3968496"/>
                <a:gd name="connsiteY9" fmla="*/ 438912 h 3163824"/>
                <a:gd name="connsiteX10" fmla="*/ 411480 w 3968496"/>
                <a:gd name="connsiteY10" fmla="*/ 393192 h 3163824"/>
                <a:gd name="connsiteX11" fmla="*/ 438912 w 3968496"/>
                <a:gd name="connsiteY11" fmla="*/ 338328 h 3163824"/>
                <a:gd name="connsiteX12" fmla="*/ 466344 w 3968496"/>
                <a:gd name="connsiteY12" fmla="*/ 310896 h 3163824"/>
                <a:gd name="connsiteX13" fmla="*/ 484632 w 3968496"/>
                <a:gd name="connsiteY13" fmla="*/ 283464 h 3163824"/>
                <a:gd name="connsiteX14" fmla="*/ 512064 w 3968496"/>
                <a:gd name="connsiteY14" fmla="*/ 265176 h 3163824"/>
                <a:gd name="connsiteX15" fmla="*/ 566928 w 3968496"/>
                <a:gd name="connsiteY15" fmla="*/ 210312 h 3163824"/>
                <a:gd name="connsiteX16" fmla="*/ 576072 w 3968496"/>
                <a:gd name="connsiteY16" fmla="*/ 182880 h 3163824"/>
                <a:gd name="connsiteX17" fmla="*/ 630936 w 3968496"/>
                <a:gd name="connsiteY17" fmla="*/ 146304 h 3163824"/>
                <a:gd name="connsiteX18" fmla="*/ 704088 w 3968496"/>
                <a:gd name="connsiteY18" fmla="*/ 82296 h 3163824"/>
                <a:gd name="connsiteX19" fmla="*/ 786384 w 3968496"/>
                <a:gd name="connsiteY19" fmla="*/ 9144 h 3163824"/>
                <a:gd name="connsiteX20" fmla="*/ 813816 w 3968496"/>
                <a:gd name="connsiteY20" fmla="*/ 0 h 3163824"/>
                <a:gd name="connsiteX21" fmla="*/ 877824 w 3968496"/>
                <a:gd name="connsiteY21" fmla="*/ 9144 h 3163824"/>
                <a:gd name="connsiteX22" fmla="*/ 914400 w 3968496"/>
                <a:gd name="connsiteY22" fmla="*/ 64008 h 3163824"/>
                <a:gd name="connsiteX23" fmla="*/ 969264 w 3968496"/>
                <a:gd name="connsiteY23" fmla="*/ 91440 h 3163824"/>
                <a:gd name="connsiteX24" fmla="*/ 1042416 w 3968496"/>
                <a:gd name="connsiteY24" fmla="*/ 155448 h 3163824"/>
                <a:gd name="connsiteX25" fmla="*/ 1097280 w 3968496"/>
                <a:gd name="connsiteY25" fmla="*/ 201168 h 3163824"/>
                <a:gd name="connsiteX26" fmla="*/ 1124712 w 3968496"/>
                <a:gd name="connsiteY26" fmla="*/ 210312 h 3163824"/>
                <a:gd name="connsiteX27" fmla="*/ 1179576 w 3968496"/>
                <a:gd name="connsiteY27" fmla="*/ 246888 h 3163824"/>
                <a:gd name="connsiteX28" fmla="*/ 1207008 w 3968496"/>
                <a:gd name="connsiteY28" fmla="*/ 265176 h 3163824"/>
                <a:gd name="connsiteX29" fmla="*/ 1271016 w 3968496"/>
                <a:gd name="connsiteY29" fmla="*/ 338328 h 3163824"/>
                <a:gd name="connsiteX30" fmla="*/ 1298448 w 3968496"/>
                <a:gd name="connsiteY30" fmla="*/ 365760 h 3163824"/>
                <a:gd name="connsiteX31" fmla="*/ 1380744 w 3968496"/>
                <a:gd name="connsiteY31" fmla="*/ 393192 h 3163824"/>
                <a:gd name="connsiteX32" fmla="*/ 1408176 w 3968496"/>
                <a:gd name="connsiteY32" fmla="*/ 402336 h 3163824"/>
                <a:gd name="connsiteX33" fmla="*/ 1426464 w 3968496"/>
                <a:gd name="connsiteY33" fmla="*/ 429768 h 3163824"/>
                <a:gd name="connsiteX34" fmla="*/ 1453896 w 3968496"/>
                <a:gd name="connsiteY34" fmla="*/ 438912 h 3163824"/>
                <a:gd name="connsiteX35" fmla="*/ 1490472 w 3968496"/>
                <a:gd name="connsiteY35" fmla="*/ 493776 h 3163824"/>
                <a:gd name="connsiteX36" fmla="*/ 1517904 w 3968496"/>
                <a:gd name="connsiteY36" fmla="*/ 502920 h 3163824"/>
                <a:gd name="connsiteX37" fmla="*/ 1600200 w 3968496"/>
                <a:gd name="connsiteY37" fmla="*/ 539496 h 3163824"/>
                <a:gd name="connsiteX38" fmla="*/ 1691640 w 3968496"/>
                <a:gd name="connsiteY38" fmla="*/ 548640 h 3163824"/>
                <a:gd name="connsiteX39" fmla="*/ 1746504 w 3968496"/>
                <a:gd name="connsiteY39" fmla="*/ 566928 h 3163824"/>
                <a:gd name="connsiteX40" fmla="*/ 1901952 w 3968496"/>
                <a:gd name="connsiteY40" fmla="*/ 548640 h 3163824"/>
                <a:gd name="connsiteX41" fmla="*/ 1947672 w 3968496"/>
                <a:gd name="connsiteY41" fmla="*/ 585216 h 3163824"/>
                <a:gd name="connsiteX42" fmla="*/ 1975104 w 3968496"/>
                <a:gd name="connsiteY42" fmla="*/ 594360 h 3163824"/>
                <a:gd name="connsiteX43" fmla="*/ 2002536 w 3968496"/>
                <a:gd name="connsiteY43" fmla="*/ 612648 h 3163824"/>
                <a:gd name="connsiteX44" fmla="*/ 2029968 w 3968496"/>
                <a:gd name="connsiteY44" fmla="*/ 667512 h 3163824"/>
                <a:gd name="connsiteX45" fmla="*/ 2039112 w 3968496"/>
                <a:gd name="connsiteY45" fmla="*/ 694944 h 3163824"/>
                <a:gd name="connsiteX46" fmla="*/ 2075688 w 3968496"/>
                <a:gd name="connsiteY46" fmla="*/ 749808 h 3163824"/>
                <a:gd name="connsiteX47" fmla="*/ 2103120 w 3968496"/>
                <a:gd name="connsiteY47" fmla="*/ 804672 h 3163824"/>
                <a:gd name="connsiteX48" fmla="*/ 2130552 w 3968496"/>
                <a:gd name="connsiteY48" fmla="*/ 832104 h 3163824"/>
                <a:gd name="connsiteX49" fmla="*/ 2148840 w 3968496"/>
                <a:gd name="connsiteY49" fmla="*/ 859536 h 3163824"/>
                <a:gd name="connsiteX50" fmla="*/ 2176272 w 3968496"/>
                <a:gd name="connsiteY50" fmla="*/ 886968 h 3163824"/>
                <a:gd name="connsiteX51" fmla="*/ 2221992 w 3968496"/>
                <a:gd name="connsiteY51" fmla="*/ 932688 h 3163824"/>
                <a:gd name="connsiteX52" fmla="*/ 2240280 w 3968496"/>
                <a:gd name="connsiteY52" fmla="*/ 960120 h 3163824"/>
                <a:gd name="connsiteX53" fmla="*/ 2267712 w 3968496"/>
                <a:gd name="connsiteY53" fmla="*/ 969264 h 3163824"/>
                <a:gd name="connsiteX54" fmla="*/ 2276856 w 3968496"/>
                <a:gd name="connsiteY54" fmla="*/ 996696 h 3163824"/>
                <a:gd name="connsiteX55" fmla="*/ 2304288 w 3968496"/>
                <a:gd name="connsiteY55" fmla="*/ 1014984 h 3163824"/>
                <a:gd name="connsiteX56" fmla="*/ 2340864 w 3968496"/>
                <a:gd name="connsiteY56" fmla="*/ 1069848 h 3163824"/>
                <a:gd name="connsiteX57" fmla="*/ 2404872 w 3968496"/>
                <a:gd name="connsiteY57" fmla="*/ 1143000 h 3163824"/>
                <a:gd name="connsiteX58" fmla="*/ 2468880 w 3968496"/>
                <a:gd name="connsiteY58" fmla="*/ 1225296 h 3163824"/>
                <a:gd name="connsiteX59" fmla="*/ 2514600 w 3968496"/>
                <a:gd name="connsiteY59" fmla="*/ 1271016 h 3163824"/>
                <a:gd name="connsiteX60" fmla="*/ 2551176 w 3968496"/>
                <a:gd name="connsiteY60" fmla="*/ 1325880 h 3163824"/>
                <a:gd name="connsiteX61" fmla="*/ 2587752 w 3968496"/>
                <a:gd name="connsiteY61" fmla="*/ 1399032 h 3163824"/>
                <a:gd name="connsiteX62" fmla="*/ 2670048 w 3968496"/>
                <a:gd name="connsiteY62" fmla="*/ 1490472 h 3163824"/>
                <a:gd name="connsiteX63" fmla="*/ 2706624 w 3968496"/>
                <a:gd name="connsiteY63" fmla="*/ 1545336 h 3163824"/>
                <a:gd name="connsiteX64" fmla="*/ 2788920 w 3968496"/>
                <a:gd name="connsiteY64" fmla="*/ 1618488 h 3163824"/>
                <a:gd name="connsiteX65" fmla="*/ 2825496 w 3968496"/>
                <a:gd name="connsiteY65" fmla="*/ 1664208 h 3163824"/>
                <a:gd name="connsiteX66" fmla="*/ 2834640 w 3968496"/>
                <a:gd name="connsiteY66" fmla="*/ 1691640 h 3163824"/>
                <a:gd name="connsiteX67" fmla="*/ 2862072 w 3968496"/>
                <a:gd name="connsiteY67" fmla="*/ 1719072 h 3163824"/>
                <a:gd name="connsiteX68" fmla="*/ 2907792 w 3968496"/>
                <a:gd name="connsiteY68" fmla="*/ 1764792 h 3163824"/>
                <a:gd name="connsiteX69" fmla="*/ 2962656 w 3968496"/>
                <a:gd name="connsiteY69" fmla="*/ 1819656 h 3163824"/>
                <a:gd name="connsiteX70" fmla="*/ 3008376 w 3968496"/>
                <a:gd name="connsiteY70" fmla="*/ 1865376 h 3163824"/>
                <a:gd name="connsiteX71" fmla="*/ 3044952 w 3968496"/>
                <a:gd name="connsiteY71" fmla="*/ 1911096 h 3163824"/>
                <a:gd name="connsiteX72" fmla="*/ 3063240 w 3968496"/>
                <a:gd name="connsiteY72" fmla="*/ 1938528 h 3163824"/>
                <a:gd name="connsiteX73" fmla="*/ 3118104 w 3968496"/>
                <a:gd name="connsiteY73" fmla="*/ 1965960 h 3163824"/>
                <a:gd name="connsiteX74" fmla="*/ 3145536 w 3968496"/>
                <a:gd name="connsiteY74" fmla="*/ 1984248 h 3163824"/>
                <a:gd name="connsiteX75" fmla="*/ 3191256 w 3968496"/>
                <a:gd name="connsiteY75" fmla="*/ 2029968 h 3163824"/>
                <a:gd name="connsiteX76" fmla="*/ 3209544 w 3968496"/>
                <a:gd name="connsiteY76" fmla="*/ 2057400 h 3163824"/>
                <a:gd name="connsiteX77" fmla="*/ 3236976 w 3968496"/>
                <a:gd name="connsiteY77" fmla="*/ 2084832 h 3163824"/>
                <a:gd name="connsiteX78" fmla="*/ 3255264 w 3968496"/>
                <a:gd name="connsiteY78" fmla="*/ 2112264 h 3163824"/>
                <a:gd name="connsiteX79" fmla="*/ 3310128 w 3968496"/>
                <a:gd name="connsiteY79" fmla="*/ 2167128 h 3163824"/>
                <a:gd name="connsiteX80" fmla="*/ 3328416 w 3968496"/>
                <a:gd name="connsiteY80" fmla="*/ 2194560 h 3163824"/>
                <a:gd name="connsiteX81" fmla="*/ 3346704 w 3968496"/>
                <a:gd name="connsiteY81" fmla="*/ 2231136 h 3163824"/>
                <a:gd name="connsiteX82" fmla="*/ 3374136 w 3968496"/>
                <a:gd name="connsiteY82" fmla="*/ 2249424 h 3163824"/>
                <a:gd name="connsiteX83" fmla="*/ 3429000 w 3968496"/>
                <a:gd name="connsiteY83" fmla="*/ 2322576 h 3163824"/>
                <a:gd name="connsiteX84" fmla="*/ 3483864 w 3968496"/>
                <a:gd name="connsiteY84" fmla="*/ 2377440 h 3163824"/>
                <a:gd name="connsiteX85" fmla="*/ 3529584 w 3968496"/>
                <a:gd name="connsiteY85" fmla="*/ 2423160 h 3163824"/>
                <a:gd name="connsiteX86" fmla="*/ 3575304 w 3968496"/>
                <a:gd name="connsiteY86" fmla="*/ 2478024 h 3163824"/>
                <a:gd name="connsiteX87" fmla="*/ 3602736 w 3968496"/>
                <a:gd name="connsiteY87" fmla="*/ 2487168 h 3163824"/>
                <a:gd name="connsiteX88" fmla="*/ 3621024 w 3968496"/>
                <a:gd name="connsiteY88" fmla="*/ 2514600 h 3163824"/>
                <a:gd name="connsiteX89" fmla="*/ 3648456 w 3968496"/>
                <a:gd name="connsiteY89" fmla="*/ 2569464 h 3163824"/>
                <a:gd name="connsiteX90" fmla="*/ 3675888 w 3968496"/>
                <a:gd name="connsiteY90" fmla="*/ 2587752 h 3163824"/>
                <a:gd name="connsiteX91" fmla="*/ 3721608 w 3968496"/>
                <a:gd name="connsiteY91" fmla="*/ 2642616 h 3163824"/>
                <a:gd name="connsiteX92" fmla="*/ 3758184 w 3968496"/>
                <a:gd name="connsiteY92" fmla="*/ 2697480 h 3163824"/>
                <a:gd name="connsiteX93" fmla="*/ 3785616 w 3968496"/>
                <a:gd name="connsiteY93" fmla="*/ 2752344 h 3163824"/>
                <a:gd name="connsiteX94" fmla="*/ 3803904 w 3968496"/>
                <a:gd name="connsiteY94" fmla="*/ 2816352 h 3163824"/>
                <a:gd name="connsiteX95" fmla="*/ 3858768 w 3968496"/>
                <a:gd name="connsiteY95" fmla="*/ 2898648 h 3163824"/>
                <a:gd name="connsiteX96" fmla="*/ 3895344 w 3968496"/>
                <a:gd name="connsiteY96" fmla="*/ 2953512 h 3163824"/>
                <a:gd name="connsiteX97" fmla="*/ 3913632 w 3968496"/>
                <a:gd name="connsiteY97" fmla="*/ 2980944 h 3163824"/>
                <a:gd name="connsiteX98" fmla="*/ 3968496 w 3968496"/>
                <a:gd name="connsiteY98" fmla="*/ 3163824 h 3163824"/>
                <a:gd name="connsiteX0" fmla="*/ 0 w 3913632"/>
                <a:gd name="connsiteY0" fmla="*/ 722376 h 2980944"/>
                <a:gd name="connsiteX1" fmla="*/ 73152 w 3913632"/>
                <a:gd name="connsiteY1" fmla="*/ 667512 h 2980944"/>
                <a:gd name="connsiteX2" fmla="*/ 100584 w 3913632"/>
                <a:gd name="connsiteY2" fmla="*/ 658368 h 2980944"/>
                <a:gd name="connsiteX3" fmla="*/ 155448 w 3913632"/>
                <a:gd name="connsiteY3" fmla="*/ 630936 h 2980944"/>
                <a:gd name="connsiteX4" fmla="*/ 201168 w 3913632"/>
                <a:gd name="connsiteY4" fmla="*/ 585216 h 2980944"/>
                <a:gd name="connsiteX5" fmla="*/ 246888 w 3913632"/>
                <a:gd name="connsiteY5" fmla="*/ 548640 h 2980944"/>
                <a:gd name="connsiteX6" fmla="*/ 274320 w 3913632"/>
                <a:gd name="connsiteY6" fmla="*/ 521208 h 2980944"/>
                <a:gd name="connsiteX7" fmla="*/ 329184 w 3913632"/>
                <a:gd name="connsiteY7" fmla="*/ 484632 h 2980944"/>
                <a:gd name="connsiteX8" fmla="*/ 347472 w 3913632"/>
                <a:gd name="connsiteY8" fmla="*/ 457200 h 2980944"/>
                <a:gd name="connsiteX9" fmla="*/ 374904 w 3913632"/>
                <a:gd name="connsiteY9" fmla="*/ 438912 h 2980944"/>
                <a:gd name="connsiteX10" fmla="*/ 411480 w 3913632"/>
                <a:gd name="connsiteY10" fmla="*/ 393192 h 2980944"/>
                <a:gd name="connsiteX11" fmla="*/ 438912 w 3913632"/>
                <a:gd name="connsiteY11" fmla="*/ 338328 h 2980944"/>
                <a:gd name="connsiteX12" fmla="*/ 466344 w 3913632"/>
                <a:gd name="connsiteY12" fmla="*/ 310896 h 2980944"/>
                <a:gd name="connsiteX13" fmla="*/ 484632 w 3913632"/>
                <a:gd name="connsiteY13" fmla="*/ 283464 h 2980944"/>
                <a:gd name="connsiteX14" fmla="*/ 512064 w 3913632"/>
                <a:gd name="connsiteY14" fmla="*/ 265176 h 2980944"/>
                <a:gd name="connsiteX15" fmla="*/ 566928 w 3913632"/>
                <a:gd name="connsiteY15" fmla="*/ 210312 h 2980944"/>
                <a:gd name="connsiteX16" fmla="*/ 576072 w 3913632"/>
                <a:gd name="connsiteY16" fmla="*/ 182880 h 2980944"/>
                <a:gd name="connsiteX17" fmla="*/ 630936 w 3913632"/>
                <a:gd name="connsiteY17" fmla="*/ 146304 h 2980944"/>
                <a:gd name="connsiteX18" fmla="*/ 704088 w 3913632"/>
                <a:gd name="connsiteY18" fmla="*/ 82296 h 2980944"/>
                <a:gd name="connsiteX19" fmla="*/ 786384 w 3913632"/>
                <a:gd name="connsiteY19" fmla="*/ 9144 h 2980944"/>
                <a:gd name="connsiteX20" fmla="*/ 813816 w 3913632"/>
                <a:gd name="connsiteY20" fmla="*/ 0 h 2980944"/>
                <a:gd name="connsiteX21" fmla="*/ 877824 w 3913632"/>
                <a:gd name="connsiteY21" fmla="*/ 9144 h 2980944"/>
                <a:gd name="connsiteX22" fmla="*/ 914400 w 3913632"/>
                <a:gd name="connsiteY22" fmla="*/ 64008 h 2980944"/>
                <a:gd name="connsiteX23" fmla="*/ 969264 w 3913632"/>
                <a:gd name="connsiteY23" fmla="*/ 91440 h 2980944"/>
                <a:gd name="connsiteX24" fmla="*/ 1042416 w 3913632"/>
                <a:gd name="connsiteY24" fmla="*/ 155448 h 2980944"/>
                <a:gd name="connsiteX25" fmla="*/ 1097280 w 3913632"/>
                <a:gd name="connsiteY25" fmla="*/ 201168 h 2980944"/>
                <a:gd name="connsiteX26" fmla="*/ 1124712 w 3913632"/>
                <a:gd name="connsiteY26" fmla="*/ 210312 h 2980944"/>
                <a:gd name="connsiteX27" fmla="*/ 1179576 w 3913632"/>
                <a:gd name="connsiteY27" fmla="*/ 246888 h 2980944"/>
                <a:gd name="connsiteX28" fmla="*/ 1207008 w 3913632"/>
                <a:gd name="connsiteY28" fmla="*/ 265176 h 2980944"/>
                <a:gd name="connsiteX29" fmla="*/ 1271016 w 3913632"/>
                <a:gd name="connsiteY29" fmla="*/ 338328 h 2980944"/>
                <a:gd name="connsiteX30" fmla="*/ 1298448 w 3913632"/>
                <a:gd name="connsiteY30" fmla="*/ 365760 h 2980944"/>
                <a:gd name="connsiteX31" fmla="*/ 1380744 w 3913632"/>
                <a:gd name="connsiteY31" fmla="*/ 393192 h 2980944"/>
                <a:gd name="connsiteX32" fmla="*/ 1408176 w 3913632"/>
                <a:gd name="connsiteY32" fmla="*/ 402336 h 2980944"/>
                <a:gd name="connsiteX33" fmla="*/ 1426464 w 3913632"/>
                <a:gd name="connsiteY33" fmla="*/ 429768 h 2980944"/>
                <a:gd name="connsiteX34" fmla="*/ 1453896 w 3913632"/>
                <a:gd name="connsiteY34" fmla="*/ 438912 h 2980944"/>
                <a:gd name="connsiteX35" fmla="*/ 1490472 w 3913632"/>
                <a:gd name="connsiteY35" fmla="*/ 493776 h 2980944"/>
                <a:gd name="connsiteX36" fmla="*/ 1517904 w 3913632"/>
                <a:gd name="connsiteY36" fmla="*/ 502920 h 2980944"/>
                <a:gd name="connsiteX37" fmla="*/ 1600200 w 3913632"/>
                <a:gd name="connsiteY37" fmla="*/ 539496 h 2980944"/>
                <a:gd name="connsiteX38" fmla="*/ 1691640 w 3913632"/>
                <a:gd name="connsiteY38" fmla="*/ 548640 h 2980944"/>
                <a:gd name="connsiteX39" fmla="*/ 1746504 w 3913632"/>
                <a:gd name="connsiteY39" fmla="*/ 566928 h 2980944"/>
                <a:gd name="connsiteX40" fmla="*/ 1901952 w 3913632"/>
                <a:gd name="connsiteY40" fmla="*/ 548640 h 2980944"/>
                <a:gd name="connsiteX41" fmla="*/ 1947672 w 3913632"/>
                <a:gd name="connsiteY41" fmla="*/ 585216 h 2980944"/>
                <a:gd name="connsiteX42" fmla="*/ 1975104 w 3913632"/>
                <a:gd name="connsiteY42" fmla="*/ 594360 h 2980944"/>
                <a:gd name="connsiteX43" fmla="*/ 2002536 w 3913632"/>
                <a:gd name="connsiteY43" fmla="*/ 612648 h 2980944"/>
                <a:gd name="connsiteX44" fmla="*/ 2029968 w 3913632"/>
                <a:gd name="connsiteY44" fmla="*/ 667512 h 2980944"/>
                <a:gd name="connsiteX45" fmla="*/ 2039112 w 3913632"/>
                <a:gd name="connsiteY45" fmla="*/ 694944 h 2980944"/>
                <a:gd name="connsiteX46" fmla="*/ 2075688 w 3913632"/>
                <a:gd name="connsiteY46" fmla="*/ 749808 h 2980944"/>
                <a:gd name="connsiteX47" fmla="*/ 2103120 w 3913632"/>
                <a:gd name="connsiteY47" fmla="*/ 804672 h 2980944"/>
                <a:gd name="connsiteX48" fmla="*/ 2130552 w 3913632"/>
                <a:gd name="connsiteY48" fmla="*/ 832104 h 2980944"/>
                <a:gd name="connsiteX49" fmla="*/ 2148840 w 3913632"/>
                <a:gd name="connsiteY49" fmla="*/ 859536 h 2980944"/>
                <a:gd name="connsiteX50" fmla="*/ 2176272 w 3913632"/>
                <a:gd name="connsiteY50" fmla="*/ 886968 h 2980944"/>
                <a:gd name="connsiteX51" fmla="*/ 2221992 w 3913632"/>
                <a:gd name="connsiteY51" fmla="*/ 932688 h 2980944"/>
                <a:gd name="connsiteX52" fmla="*/ 2240280 w 3913632"/>
                <a:gd name="connsiteY52" fmla="*/ 960120 h 2980944"/>
                <a:gd name="connsiteX53" fmla="*/ 2267712 w 3913632"/>
                <a:gd name="connsiteY53" fmla="*/ 969264 h 2980944"/>
                <a:gd name="connsiteX54" fmla="*/ 2276856 w 3913632"/>
                <a:gd name="connsiteY54" fmla="*/ 996696 h 2980944"/>
                <a:gd name="connsiteX55" fmla="*/ 2304288 w 3913632"/>
                <a:gd name="connsiteY55" fmla="*/ 1014984 h 2980944"/>
                <a:gd name="connsiteX56" fmla="*/ 2340864 w 3913632"/>
                <a:gd name="connsiteY56" fmla="*/ 1069848 h 2980944"/>
                <a:gd name="connsiteX57" fmla="*/ 2404872 w 3913632"/>
                <a:gd name="connsiteY57" fmla="*/ 1143000 h 2980944"/>
                <a:gd name="connsiteX58" fmla="*/ 2468880 w 3913632"/>
                <a:gd name="connsiteY58" fmla="*/ 1225296 h 2980944"/>
                <a:gd name="connsiteX59" fmla="*/ 2514600 w 3913632"/>
                <a:gd name="connsiteY59" fmla="*/ 1271016 h 2980944"/>
                <a:gd name="connsiteX60" fmla="*/ 2551176 w 3913632"/>
                <a:gd name="connsiteY60" fmla="*/ 1325880 h 2980944"/>
                <a:gd name="connsiteX61" fmla="*/ 2587752 w 3913632"/>
                <a:gd name="connsiteY61" fmla="*/ 1399032 h 2980944"/>
                <a:gd name="connsiteX62" fmla="*/ 2670048 w 3913632"/>
                <a:gd name="connsiteY62" fmla="*/ 1490472 h 2980944"/>
                <a:gd name="connsiteX63" fmla="*/ 2706624 w 3913632"/>
                <a:gd name="connsiteY63" fmla="*/ 1545336 h 2980944"/>
                <a:gd name="connsiteX64" fmla="*/ 2788920 w 3913632"/>
                <a:gd name="connsiteY64" fmla="*/ 1618488 h 2980944"/>
                <a:gd name="connsiteX65" fmla="*/ 2825496 w 3913632"/>
                <a:gd name="connsiteY65" fmla="*/ 1664208 h 2980944"/>
                <a:gd name="connsiteX66" fmla="*/ 2834640 w 3913632"/>
                <a:gd name="connsiteY66" fmla="*/ 1691640 h 2980944"/>
                <a:gd name="connsiteX67" fmla="*/ 2862072 w 3913632"/>
                <a:gd name="connsiteY67" fmla="*/ 1719072 h 2980944"/>
                <a:gd name="connsiteX68" fmla="*/ 2907792 w 3913632"/>
                <a:gd name="connsiteY68" fmla="*/ 1764792 h 2980944"/>
                <a:gd name="connsiteX69" fmla="*/ 2962656 w 3913632"/>
                <a:gd name="connsiteY69" fmla="*/ 1819656 h 2980944"/>
                <a:gd name="connsiteX70" fmla="*/ 3008376 w 3913632"/>
                <a:gd name="connsiteY70" fmla="*/ 1865376 h 2980944"/>
                <a:gd name="connsiteX71" fmla="*/ 3044952 w 3913632"/>
                <a:gd name="connsiteY71" fmla="*/ 1911096 h 2980944"/>
                <a:gd name="connsiteX72" fmla="*/ 3063240 w 3913632"/>
                <a:gd name="connsiteY72" fmla="*/ 1938528 h 2980944"/>
                <a:gd name="connsiteX73" fmla="*/ 3118104 w 3913632"/>
                <a:gd name="connsiteY73" fmla="*/ 1965960 h 2980944"/>
                <a:gd name="connsiteX74" fmla="*/ 3145536 w 3913632"/>
                <a:gd name="connsiteY74" fmla="*/ 1984248 h 2980944"/>
                <a:gd name="connsiteX75" fmla="*/ 3191256 w 3913632"/>
                <a:gd name="connsiteY75" fmla="*/ 2029968 h 2980944"/>
                <a:gd name="connsiteX76" fmla="*/ 3209544 w 3913632"/>
                <a:gd name="connsiteY76" fmla="*/ 2057400 h 2980944"/>
                <a:gd name="connsiteX77" fmla="*/ 3236976 w 3913632"/>
                <a:gd name="connsiteY77" fmla="*/ 2084832 h 2980944"/>
                <a:gd name="connsiteX78" fmla="*/ 3255264 w 3913632"/>
                <a:gd name="connsiteY78" fmla="*/ 2112264 h 2980944"/>
                <a:gd name="connsiteX79" fmla="*/ 3310128 w 3913632"/>
                <a:gd name="connsiteY79" fmla="*/ 2167128 h 2980944"/>
                <a:gd name="connsiteX80" fmla="*/ 3328416 w 3913632"/>
                <a:gd name="connsiteY80" fmla="*/ 2194560 h 2980944"/>
                <a:gd name="connsiteX81" fmla="*/ 3346704 w 3913632"/>
                <a:gd name="connsiteY81" fmla="*/ 2231136 h 2980944"/>
                <a:gd name="connsiteX82" fmla="*/ 3374136 w 3913632"/>
                <a:gd name="connsiteY82" fmla="*/ 2249424 h 2980944"/>
                <a:gd name="connsiteX83" fmla="*/ 3429000 w 3913632"/>
                <a:gd name="connsiteY83" fmla="*/ 2322576 h 2980944"/>
                <a:gd name="connsiteX84" fmla="*/ 3483864 w 3913632"/>
                <a:gd name="connsiteY84" fmla="*/ 2377440 h 2980944"/>
                <a:gd name="connsiteX85" fmla="*/ 3529584 w 3913632"/>
                <a:gd name="connsiteY85" fmla="*/ 2423160 h 2980944"/>
                <a:gd name="connsiteX86" fmla="*/ 3575304 w 3913632"/>
                <a:gd name="connsiteY86" fmla="*/ 2478024 h 2980944"/>
                <a:gd name="connsiteX87" fmla="*/ 3602736 w 3913632"/>
                <a:gd name="connsiteY87" fmla="*/ 2487168 h 2980944"/>
                <a:gd name="connsiteX88" fmla="*/ 3621024 w 3913632"/>
                <a:gd name="connsiteY88" fmla="*/ 2514600 h 2980944"/>
                <a:gd name="connsiteX89" fmla="*/ 3648456 w 3913632"/>
                <a:gd name="connsiteY89" fmla="*/ 2569464 h 2980944"/>
                <a:gd name="connsiteX90" fmla="*/ 3675888 w 3913632"/>
                <a:gd name="connsiteY90" fmla="*/ 2587752 h 2980944"/>
                <a:gd name="connsiteX91" fmla="*/ 3721608 w 3913632"/>
                <a:gd name="connsiteY91" fmla="*/ 2642616 h 2980944"/>
                <a:gd name="connsiteX92" fmla="*/ 3758184 w 3913632"/>
                <a:gd name="connsiteY92" fmla="*/ 2697480 h 2980944"/>
                <a:gd name="connsiteX93" fmla="*/ 3785616 w 3913632"/>
                <a:gd name="connsiteY93" fmla="*/ 2752344 h 2980944"/>
                <a:gd name="connsiteX94" fmla="*/ 3803904 w 3913632"/>
                <a:gd name="connsiteY94" fmla="*/ 2816352 h 2980944"/>
                <a:gd name="connsiteX95" fmla="*/ 3858768 w 3913632"/>
                <a:gd name="connsiteY95" fmla="*/ 2898648 h 2980944"/>
                <a:gd name="connsiteX96" fmla="*/ 3895344 w 3913632"/>
                <a:gd name="connsiteY96" fmla="*/ 2953512 h 2980944"/>
                <a:gd name="connsiteX97" fmla="*/ 3913632 w 3913632"/>
                <a:gd name="connsiteY97" fmla="*/ 2980944 h 2980944"/>
                <a:gd name="connsiteX0" fmla="*/ 0 w 3895344"/>
                <a:gd name="connsiteY0" fmla="*/ 722376 h 2953512"/>
                <a:gd name="connsiteX1" fmla="*/ 73152 w 3895344"/>
                <a:gd name="connsiteY1" fmla="*/ 667512 h 2953512"/>
                <a:gd name="connsiteX2" fmla="*/ 100584 w 3895344"/>
                <a:gd name="connsiteY2" fmla="*/ 658368 h 2953512"/>
                <a:gd name="connsiteX3" fmla="*/ 155448 w 3895344"/>
                <a:gd name="connsiteY3" fmla="*/ 630936 h 2953512"/>
                <a:gd name="connsiteX4" fmla="*/ 201168 w 3895344"/>
                <a:gd name="connsiteY4" fmla="*/ 585216 h 2953512"/>
                <a:gd name="connsiteX5" fmla="*/ 246888 w 3895344"/>
                <a:gd name="connsiteY5" fmla="*/ 548640 h 2953512"/>
                <a:gd name="connsiteX6" fmla="*/ 274320 w 3895344"/>
                <a:gd name="connsiteY6" fmla="*/ 521208 h 2953512"/>
                <a:gd name="connsiteX7" fmla="*/ 329184 w 3895344"/>
                <a:gd name="connsiteY7" fmla="*/ 484632 h 2953512"/>
                <a:gd name="connsiteX8" fmla="*/ 347472 w 3895344"/>
                <a:gd name="connsiteY8" fmla="*/ 457200 h 2953512"/>
                <a:gd name="connsiteX9" fmla="*/ 374904 w 3895344"/>
                <a:gd name="connsiteY9" fmla="*/ 438912 h 2953512"/>
                <a:gd name="connsiteX10" fmla="*/ 411480 w 3895344"/>
                <a:gd name="connsiteY10" fmla="*/ 393192 h 2953512"/>
                <a:gd name="connsiteX11" fmla="*/ 438912 w 3895344"/>
                <a:gd name="connsiteY11" fmla="*/ 338328 h 2953512"/>
                <a:gd name="connsiteX12" fmla="*/ 466344 w 3895344"/>
                <a:gd name="connsiteY12" fmla="*/ 310896 h 2953512"/>
                <a:gd name="connsiteX13" fmla="*/ 484632 w 3895344"/>
                <a:gd name="connsiteY13" fmla="*/ 283464 h 2953512"/>
                <a:gd name="connsiteX14" fmla="*/ 512064 w 3895344"/>
                <a:gd name="connsiteY14" fmla="*/ 265176 h 2953512"/>
                <a:gd name="connsiteX15" fmla="*/ 566928 w 3895344"/>
                <a:gd name="connsiteY15" fmla="*/ 210312 h 2953512"/>
                <a:gd name="connsiteX16" fmla="*/ 576072 w 3895344"/>
                <a:gd name="connsiteY16" fmla="*/ 182880 h 2953512"/>
                <a:gd name="connsiteX17" fmla="*/ 630936 w 3895344"/>
                <a:gd name="connsiteY17" fmla="*/ 146304 h 2953512"/>
                <a:gd name="connsiteX18" fmla="*/ 704088 w 3895344"/>
                <a:gd name="connsiteY18" fmla="*/ 82296 h 2953512"/>
                <a:gd name="connsiteX19" fmla="*/ 786384 w 3895344"/>
                <a:gd name="connsiteY19" fmla="*/ 9144 h 2953512"/>
                <a:gd name="connsiteX20" fmla="*/ 813816 w 3895344"/>
                <a:gd name="connsiteY20" fmla="*/ 0 h 2953512"/>
                <a:gd name="connsiteX21" fmla="*/ 877824 w 3895344"/>
                <a:gd name="connsiteY21" fmla="*/ 9144 h 2953512"/>
                <a:gd name="connsiteX22" fmla="*/ 914400 w 3895344"/>
                <a:gd name="connsiteY22" fmla="*/ 64008 h 2953512"/>
                <a:gd name="connsiteX23" fmla="*/ 969264 w 3895344"/>
                <a:gd name="connsiteY23" fmla="*/ 91440 h 2953512"/>
                <a:gd name="connsiteX24" fmla="*/ 1042416 w 3895344"/>
                <a:gd name="connsiteY24" fmla="*/ 155448 h 2953512"/>
                <a:gd name="connsiteX25" fmla="*/ 1097280 w 3895344"/>
                <a:gd name="connsiteY25" fmla="*/ 201168 h 2953512"/>
                <a:gd name="connsiteX26" fmla="*/ 1124712 w 3895344"/>
                <a:gd name="connsiteY26" fmla="*/ 210312 h 2953512"/>
                <a:gd name="connsiteX27" fmla="*/ 1179576 w 3895344"/>
                <a:gd name="connsiteY27" fmla="*/ 246888 h 2953512"/>
                <a:gd name="connsiteX28" fmla="*/ 1207008 w 3895344"/>
                <a:gd name="connsiteY28" fmla="*/ 265176 h 2953512"/>
                <a:gd name="connsiteX29" fmla="*/ 1271016 w 3895344"/>
                <a:gd name="connsiteY29" fmla="*/ 338328 h 2953512"/>
                <a:gd name="connsiteX30" fmla="*/ 1298448 w 3895344"/>
                <a:gd name="connsiteY30" fmla="*/ 365760 h 2953512"/>
                <a:gd name="connsiteX31" fmla="*/ 1380744 w 3895344"/>
                <a:gd name="connsiteY31" fmla="*/ 393192 h 2953512"/>
                <a:gd name="connsiteX32" fmla="*/ 1408176 w 3895344"/>
                <a:gd name="connsiteY32" fmla="*/ 402336 h 2953512"/>
                <a:gd name="connsiteX33" fmla="*/ 1426464 w 3895344"/>
                <a:gd name="connsiteY33" fmla="*/ 429768 h 2953512"/>
                <a:gd name="connsiteX34" fmla="*/ 1453896 w 3895344"/>
                <a:gd name="connsiteY34" fmla="*/ 438912 h 2953512"/>
                <a:gd name="connsiteX35" fmla="*/ 1490472 w 3895344"/>
                <a:gd name="connsiteY35" fmla="*/ 493776 h 2953512"/>
                <a:gd name="connsiteX36" fmla="*/ 1517904 w 3895344"/>
                <a:gd name="connsiteY36" fmla="*/ 502920 h 2953512"/>
                <a:gd name="connsiteX37" fmla="*/ 1600200 w 3895344"/>
                <a:gd name="connsiteY37" fmla="*/ 539496 h 2953512"/>
                <a:gd name="connsiteX38" fmla="*/ 1691640 w 3895344"/>
                <a:gd name="connsiteY38" fmla="*/ 548640 h 2953512"/>
                <a:gd name="connsiteX39" fmla="*/ 1746504 w 3895344"/>
                <a:gd name="connsiteY39" fmla="*/ 566928 h 2953512"/>
                <a:gd name="connsiteX40" fmla="*/ 1901952 w 3895344"/>
                <a:gd name="connsiteY40" fmla="*/ 548640 h 2953512"/>
                <a:gd name="connsiteX41" fmla="*/ 1947672 w 3895344"/>
                <a:gd name="connsiteY41" fmla="*/ 585216 h 2953512"/>
                <a:gd name="connsiteX42" fmla="*/ 1975104 w 3895344"/>
                <a:gd name="connsiteY42" fmla="*/ 594360 h 2953512"/>
                <a:gd name="connsiteX43" fmla="*/ 2002536 w 3895344"/>
                <a:gd name="connsiteY43" fmla="*/ 612648 h 2953512"/>
                <a:gd name="connsiteX44" fmla="*/ 2029968 w 3895344"/>
                <a:gd name="connsiteY44" fmla="*/ 667512 h 2953512"/>
                <a:gd name="connsiteX45" fmla="*/ 2039112 w 3895344"/>
                <a:gd name="connsiteY45" fmla="*/ 694944 h 2953512"/>
                <a:gd name="connsiteX46" fmla="*/ 2075688 w 3895344"/>
                <a:gd name="connsiteY46" fmla="*/ 749808 h 2953512"/>
                <a:gd name="connsiteX47" fmla="*/ 2103120 w 3895344"/>
                <a:gd name="connsiteY47" fmla="*/ 804672 h 2953512"/>
                <a:gd name="connsiteX48" fmla="*/ 2130552 w 3895344"/>
                <a:gd name="connsiteY48" fmla="*/ 832104 h 2953512"/>
                <a:gd name="connsiteX49" fmla="*/ 2148840 w 3895344"/>
                <a:gd name="connsiteY49" fmla="*/ 859536 h 2953512"/>
                <a:gd name="connsiteX50" fmla="*/ 2176272 w 3895344"/>
                <a:gd name="connsiteY50" fmla="*/ 886968 h 2953512"/>
                <a:gd name="connsiteX51" fmla="*/ 2221992 w 3895344"/>
                <a:gd name="connsiteY51" fmla="*/ 932688 h 2953512"/>
                <a:gd name="connsiteX52" fmla="*/ 2240280 w 3895344"/>
                <a:gd name="connsiteY52" fmla="*/ 960120 h 2953512"/>
                <a:gd name="connsiteX53" fmla="*/ 2267712 w 3895344"/>
                <a:gd name="connsiteY53" fmla="*/ 969264 h 2953512"/>
                <a:gd name="connsiteX54" fmla="*/ 2276856 w 3895344"/>
                <a:gd name="connsiteY54" fmla="*/ 996696 h 2953512"/>
                <a:gd name="connsiteX55" fmla="*/ 2304288 w 3895344"/>
                <a:gd name="connsiteY55" fmla="*/ 1014984 h 2953512"/>
                <a:gd name="connsiteX56" fmla="*/ 2340864 w 3895344"/>
                <a:gd name="connsiteY56" fmla="*/ 1069848 h 2953512"/>
                <a:gd name="connsiteX57" fmla="*/ 2404872 w 3895344"/>
                <a:gd name="connsiteY57" fmla="*/ 1143000 h 2953512"/>
                <a:gd name="connsiteX58" fmla="*/ 2468880 w 3895344"/>
                <a:gd name="connsiteY58" fmla="*/ 1225296 h 2953512"/>
                <a:gd name="connsiteX59" fmla="*/ 2514600 w 3895344"/>
                <a:gd name="connsiteY59" fmla="*/ 1271016 h 2953512"/>
                <a:gd name="connsiteX60" fmla="*/ 2551176 w 3895344"/>
                <a:gd name="connsiteY60" fmla="*/ 1325880 h 2953512"/>
                <a:gd name="connsiteX61" fmla="*/ 2587752 w 3895344"/>
                <a:gd name="connsiteY61" fmla="*/ 1399032 h 2953512"/>
                <a:gd name="connsiteX62" fmla="*/ 2670048 w 3895344"/>
                <a:gd name="connsiteY62" fmla="*/ 1490472 h 2953512"/>
                <a:gd name="connsiteX63" fmla="*/ 2706624 w 3895344"/>
                <a:gd name="connsiteY63" fmla="*/ 1545336 h 2953512"/>
                <a:gd name="connsiteX64" fmla="*/ 2788920 w 3895344"/>
                <a:gd name="connsiteY64" fmla="*/ 1618488 h 2953512"/>
                <a:gd name="connsiteX65" fmla="*/ 2825496 w 3895344"/>
                <a:gd name="connsiteY65" fmla="*/ 1664208 h 2953512"/>
                <a:gd name="connsiteX66" fmla="*/ 2834640 w 3895344"/>
                <a:gd name="connsiteY66" fmla="*/ 1691640 h 2953512"/>
                <a:gd name="connsiteX67" fmla="*/ 2862072 w 3895344"/>
                <a:gd name="connsiteY67" fmla="*/ 1719072 h 2953512"/>
                <a:gd name="connsiteX68" fmla="*/ 2907792 w 3895344"/>
                <a:gd name="connsiteY68" fmla="*/ 1764792 h 2953512"/>
                <a:gd name="connsiteX69" fmla="*/ 2962656 w 3895344"/>
                <a:gd name="connsiteY69" fmla="*/ 1819656 h 2953512"/>
                <a:gd name="connsiteX70" fmla="*/ 3008376 w 3895344"/>
                <a:gd name="connsiteY70" fmla="*/ 1865376 h 2953512"/>
                <a:gd name="connsiteX71" fmla="*/ 3044952 w 3895344"/>
                <a:gd name="connsiteY71" fmla="*/ 1911096 h 2953512"/>
                <a:gd name="connsiteX72" fmla="*/ 3063240 w 3895344"/>
                <a:gd name="connsiteY72" fmla="*/ 1938528 h 2953512"/>
                <a:gd name="connsiteX73" fmla="*/ 3118104 w 3895344"/>
                <a:gd name="connsiteY73" fmla="*/ 1965960 h 2953512"/>
                <a:gd name="connsiteX74" fmla="*/ 3145536 w 3895344"/>
                <a:gd name="connsiteY74" fmla="*/ 1984248 h 2953512"/>
                <a:gd name="connsiteX75" fmla="*/ 3191256 w 3895344"/>
                <a:gd name="connsiteY75" fmla="*/ 2029968 h 2953512"/>
                <a:gd name="connsiteX76" fmla="*/ 3209544 w 3895344"/>
                <a:gd name="connsiteY76" fmla="*/ 2057400 h 2953512"/>
                <a:gd name="connsiteX77" fmla="*/ 3236976 w 3895344"/>
                <a:gd name="connsiteY77" fmla="*/ 2084832 h 2953512"/>
                <a:gd name="connsiteX78" fmla="*/ 3255264 w 3895344"/>
                <a:gd name="connsiteY78" fmla="*/ 2112264 h 2953512"/>
                <a:gd name="connsiteX79" fmla="*/ 3310128 w 3895344"/>
                <a:gd name="connsiteY79" fmla="*/ 2167128 h 2953512"/>
                <a:gd name="connsiteX80" fmla="*/ 3328416 w 3895344"/>
                <a:gd name="connsiteY80" fmla="*/ 2194560 h 2953512"/>
                <a:gd name="connsiteX81" fmla="*/ 3346704 w 3895344"/>
                <a:gd name="connsiteY81" fmla="*/ 2231136 h 2953512"/>
                <a:gd name="connsiteX82" fmla="*/ 3374136 w 3895344"/>
                <a:gd name="connsiteY82" fmla="*/ 2249424 h 2953512"/>
                <a:gd name="connsiteX83" fmla="*/ 3429000 w 3895344"/>
                <a:gd name="connsiteY83" fmla="*/ 2322576 h 2953512"/>
                <a:gd name="connsiteX84" fmla="*/ 3483864 w 3895344"/>
                <a:gd name="connsiteY84" fmla="*/ 2377440 h 2953512"/>
                <a:gd name="connsiteX85" fmla="*/ 3529584 w 3895344"/>
                <a:gd name="connsiteY85" fmla="*/ 2423160 h 2953512"/>
                <a:gd name="connsiteX86" fmla="*/ 3575304 w 3895344"/>
                <a:gd name="connsiteY86" fmla="*/ 2478024 h 2953512"/>
                <a:gd name="connsiteX87" fmla="*/ 3602736 w 3895344"/>
                <a:gd name="connsiteY87" fmla="*/ 2487168 h 2953512"/>
                <a:gd name="connsiteX88" fmla="*/ 3621024 w 3895344"/>
                <a:gd name="connsiteY88" fmla="*/ 2514600 h 2953512"/>
                <a:gd name="connsiteX89" fmla="*/ 3648456 w 3895344"/>
                <a:gd name="connsiteY89" fmla="*/ 2569464 h 2953512"/>
                <a:gd name="connsiteX90" fmla="*/ 3675888 w 3895344"/>
                <a:gd name="connsiteY90" fmla="*/ 2587752 h 2953512"/>
                <a:gd name="connsiteX91" fmla="*/ 3721608 w 3895344"/>
                <a:gd name="connsiteY91" fmla="*/ 2642616 h 2953512"/>
                <a:gd name="connsiteX92" fmla="*/ 3758184 w 3895344"/>
                <a:gd name="connsiteY92" fmla="*/ 2697480 h 2953512"/>
                <a:gd name="connsiteX93" fmla="*/ 3785616 w 3895344"/>
                <a:gd name="connsiteY93" fmla="*/ 2752344 h 2953512"/>
                <a:gd name="connsiteX94" fmla="*/ 3803904 w 3895344"/>
                <a:gd name="connsiteY94" fmla="*/ 2816352 h 2953512"/>
                <a:gd name="connsiteX95" fmla="*/ 3858768 w 3895344"/>
                <a:gd name="connsiteY95" fmla="*/ 2898648 h 2953512"/>
                <a:gd name="connsiteX96" fmla="*/ 3895344 w 3895344"/>
                <a:gd name="connsiteY96" fmla="*/ 2953512 h 2953512"/>
                <a:gd name="connsiteX0" fmla="*/ 0 w 3858768"/>
                <a:gd name="connsiteY0" fmla="*/ 722376 h 2898648"/>
                <a:gd name="connsiteX1" fmla="*/ 73152 w 3858768"/>
                <a:gd name="connsiteY1" fmla="*/ 667512 h 2898648"/>
                <a:gd name="connsiteX2" fmla="*/ 100584 w 3858768"/>
                <a:gd name="connsiteY2" fmla="*/ 658368 h 2898648"/>
                <a:gd name="connsiteX3" fmla="*/ 155448 w 3858768"/>
                <a:gd name="connsiteY3" fmla="*/ 630936 h 2898648"/>
                <a:gd name="connsiteX4" fmla="*/ 201168 w 3858768"/>
                <a:gd name="connsiteY4" fmla="*/ 585216 h 2898648"/>
                <a:gd name="connsiteX5" fmla="*/ 246888 w 3858768"/>
                <a:gd name="connsiteY5" fmla="*/ 548640 h 2898648"/>
                <a:gd name="connsiteX6" fmla="*/ 274320 w 3858768"/>
                <a:gd name="connsiteY6" fmla="*/ 521208 h 2898648"/>
                <a:gd name="connsiteX7" fmla="*/ 329184 w 3858768"/>
                <a:gd name="connsiteY7" fmla="*/ 484632 h 2898648"/>
                <a:gd name="connsiteX8" fmla="*/ 347472 w 3858768"/>
                <a:gd name="connsiteY8" fmla="*/ 457200 h 2898648"/>
                <a:gd name="connsiteX9" fmla="*/ 374904 w 3858768"/>
                <a:gd name="connsiteY9" fmla="*/ 438912 h 2898648"/>
                <a:gd name="connsiteX10" fmla="*/ 411480 w 3858768"/>
                <a:gd name="connsiteY10" fmla="*/ 393192 h 2898648"/>
                <a:gd name="connsiteX11" fmla="*/ 438912 w 3858768"/>
                <a:gd name="connsiteY11" fmla="*/ 338328 h 2898648"/>
                <a:gd name="connsiteX12" fmla="*/ 466344 w 3858768"/>
                <a:gd name="connsiteY12" fmla="*/ 310896 h 2898648"/>
                <a:gd name="connsiteX13" fmla="*/ 484632 w 3858768"/>
                <a:gd name="connsiteY13" fmla="*/ 283464 h 2898648"/>
                <a:gd name="connsiteX14" fmla="*/ 512064 w 3858768"/>
                <a:gd name="connsiteY14" fmla="*/ 265176 h 2898648"/>
                <a:gd name="connsiteX15" fmla="*/ 566928 w 3858768"/>
                <a:gd name="connsiteY15" fmla="*/ 210312 h 2898648"/>
                <a:gd name="connsiteX16" fmla="*/ 576072 w 3858768"/>
                <a:gd name="connsiteY16" fmla="*/ 182880 h 2898648"/>
                <a:gd name="connsiteX17" fmla="*/ 630936 w 3858768"/>
                <a:gd name="connsiteY17" fmla="*/ 146304 h 2898648"/>
                <a:gd name="connsiteX18" fmla="*/ 704088 w 3858768"/>
                <a:gd name="connsiteY18" fmla="*/ 82296 h 2898648"/>
                <a:gd name="connsiteX19" fmla="*/ 786384 w 3858768"/>
                <a:gd name="connsiteY19" fmla="*/ 9144 h 2898648"/>
                <a:gd name="connsiteX20" fmla="*/ 813816 w 3858768"/>
                <a:gd name="connsiteY20" fmla="*/ 0 h 2898648"/>
                <a:gd name="connsiteX21" fmla="*/ 877824 w 3858768"/>
                <a:gd name="connsiteY21" fmla="*/ 9144 h 2898648"/>
                <a:gd name="connsiteX22" fmla="*/ 914400 w 3858768"/>
                <a:gd name="connsiteY22" fmla="*/ 64008 h 2898648"/>
                <a:gd name="connsiteX23" fmla="*/ 969264 w 3858768"/>
                <a:gd name="connsiteY23" fmla="*/ 91440 h 2898648"/>
                <a:gd name="connsiteX24" fmla="*/ 1042416 w 3858768"/>
                <a:gd name="connsiteY24" fmla="*/ 155448 h 2898648"/>
                <a:gd name="connsiteX25" fmla="*/ 1097280 w 3858768"/>
                <a:gd name="connsiteY25" fmla="*/ 201168 h 2898648"/>
                <a:gd name="connsiteX26" fmla="*/ 1124712 w 3858768"/>
                <a:gd name="connsiteY26" fmla="*/ 210312 h 2898648"/>
                <a:gd name="connsiteX27" fmla="*/ 1179576 w 3858768"/>
                <a:gd name="connsiteY27" fmla="*/ 246888 h 2898648"/>
                <a:gd name="connsiteX28" fmla="*/ 1207008 w 3858768"/>
                <a:gd name="connsiteY28" fmla="*/ 265176 h 2898648"/>
                <a:gd name="connsiteX29" fmla="*/ 1271016 w 3858768"/>
                <a:gd name="connsiteY29" fmla="*/ 338328 h 2898648"/>
                <a:gd name="connsiteX30" fmla="*/ 1298448 w 3858768"/>
                <a:gd name="connsiteY30" fmla="*/ 365760 h 2898648"/>
                <a:gd name="connsiteX31" fmla="*/ 1380744 w 3858768"/>
                <a:gd name="connsiteY31" fmla="*/ 393192 h 2898648"/>
                <a:gd name="connsiteX32" fmla="*/ 1408176 w 3858768"/>
                <a:gd name="connsiteY32" fmla="*/ 402336 h 2898648"/>
                <a:gd name="connsiteX33" fmla="*/ 1426464 w 3858768"/>
                <a:gd name="connsiteY33" fmla="*/ 429768 h 2898648"/>
                <a:gd name="connsiteX34" fmla="*/ 1453896 w 3858768"/>
                <a:gd name="connsiteY34" fmla="*/ 438912 h 2898648"/>
                <a:gd name="connsiteX35" fmla="*/ 1490472 w 3858768"/>
                <a:gd name="connsiteY35" fmla="*/ 493776 h 2898648"/>
                <a:gd name="connsiteX36" fmla="*/ 1517904 w 3858768"/>
                <a:gd name="connsiteY36" fmla="*/ 502920 h 2898648"/>
                <a:gd name="connsiteX37" fmla="*/ 1600200 w 3858768"/>
                <a:gd name="connsiteY37" fmla="*/ 539496 h 2898648"/>
                <a:gd name="connsiteX38" fmla="*/ 1691640 w 3858768"/>
                <a:gd name="connsiteY38" fmla="*/ 548640 h 2898648"/>
                <a:gd name="connsiteX39" fmla="*/ 1746504 w 3858768"/>
                <a:gd name="connsiteY39" fmla="*/ 566928 h 2898648"/>
                <a:gd name="connsiteX40" fmla="*/ 1901952 w 3858768"/>
                <a:gd name="connsiteY40" fmla="*/ 548640 h 2898648"/>
                <a:gd name="connsiteX41" fmla="*/ 1947672 w 3858768"/>
                <a:gd name="connsiteY41" fmla="*/ 585216 h 2898648"/>
                <a:gd name="connsiteX42" fmla="*/ 1975104 w 3858768"/>
                <a:gd name="connsiteY42" fmla="*/ 594360 h 2898648"/>
                <a:gd name="connsiteX43" fmla="*/ 2002536 w 3858768"/>
                <a:gd name="connsiteY43" fmla="*/ 612648 h 2898648"/>
                <a:gd name="connsiteX44" fmla="*/ 2029968 w 3858768"/>
                <a:gd name="connsiteY44" fmla="*/ 667512 h 2898648"/>
                <a:gd name="connsiteX45" fmla="*/ 2039112 w 3858768"/>
                <a:gd name="connsiteY45" fmla="*/ 694944 h 2898648"/>
                <a:gd name="connsiteX46" fmla="*/ 2075688 w 3858768"/>
                <a:gd name="connsiteY46" fmla="*/ 749808 h 2898648"/>
                <a:gd name="connsiteX47" fmla="*/ 2103120 w 3858768"/>
                <a:gd name="connsiteY47" fmla="*/ 804672 h 2898648"/>
                <a:gd name="connsiteX48" fmla="*/ 2130552 w 3858768"/>
                <a:gd name="connsiteY48" fmla="*/ 832104 h 2898648"/>
                <a:gd name="connsiteX49" fmla="*/ 2148840 w 3858768"/>
                <a:gd name="connsiteY49" fmla="*/ 859536 h 2898648"/>
                <a:gd name="connsiteX50" fmla="*/ 2176272 w 3858768"/>
                <a:gd name="connsiteY50" fmla="*/ 886968 h 2898648"/>
                <a:gd name="connsiteX51" fmla="*/ 2221992 w 3858768"/>
                <a:gd name="connsiteY51" fmla="*/ 932688 h 2898648"/>
                <a:gd name="connsiteX52" fmla="*/ 2240280 w 3858768"/>
                <a:gd name="connsiteY52" fmla="*/ 960120 h 2898648"/>
                <a:gd name="connsiteX53" fmla="*/ 2267712 w 3858768"/>
                <a:gd name="connsiteY53" fmla="*/ 969264 h 2898648"/>
                <a:gd name="connsiteX54" fmla="*/ 2276856 w 3858768"/>
                <a:gd name="connsiteY54" fmla="*/ 996696 h 2898648"/>
                <a:gd name="connsiteX55" fmla="*/ 2304288 w 3858768"/>
                <a:gd name="connsiteY55" fmla="*/ 1014984 h 2898648"/>
                <a:gd name="connsiteX56" fmla="*/ 2340864 w 3858768"/>
                <a:gd name="connsiteY56" fmla="*/ 1069848 h 2898648"/>
                <a:gd name="connsiteX57" fmla="*/ 2404872 w 3858768"/>
                <a:gd name="connsiteY57" fmla="*/ 1143000 h 2898648"/>
                <a:gd name="connsiteX58" fmla="*/ 2468880 w 3858768"/>
                <a:gd name="connsiteY58" fmla="*/ 1225296 h 2898648"/>
                <a:gd name="connsiteX59" fmla="*/ 2514600 w 3858768"/>
                <a:gd name="connsiteY59" fmla="*/ 1271016 h 2898648"/>
                <a:gd name="connsiteX60" fmla="*/ 2551176 w 3858768"/>
                <a:gd name="connsiteY60" fmla="*/ 1325880 h 2898648"/>
                <a:gd name="connsiteX61" fmla="*/ 2587752 w 3858768"/>
                <a:gd name="connsiteY61" fmla="*/ 1399032 h 2898648"/>
                <a:gd name="connsiteX62" fmla="*/ 2670048 w 3858768"/>
                <a:gd name="connsiteY62" fmla="*/ 1490472 h 2898648"/>
                <a:gd name="connsiteX63" fmla="*/ 2706624 w 3858768"/>
                <a:gd name="connsiteY63" fmla="*/ 1545336 h 2898648"/>
                <a:gd name="connsiteX64" fmla="*/ 2788920 w 3858768"/>
                <a:gd name="connsiteY64" fmla="*/ 1618488 h 2898648"/>
                <a:gd name="connsiteX65" fmla="*/ 2825496 w 3858768"/>
                <a:gd name="connsiteY65" fmla="*/ 1664208 h 2898648"/>
                <a:gd name="connsiteX66" fmla="*/ 2834640 w 3858768"/>
                <a:gd name="connsiteY66" fmla="*/ 1691640 h 2898648"/>
                <a:gd name="connsiteX67" fmla="*/ 2862072 w 3858768"/>
                <a:gd name="connsiteY67" fmla="*/ 1719072 h 2898648"/>
                <a:gd name="connsiteX68" fmla="*/ 2907792 w 3858768"/>
                <a:gd name="connsiteY68" fmla="*/ 1764792 h 2898648"/>
                <a:gd name="connsiteX69" fmla="*/ 2962656 w 3858768"/>
                <a:gd name="connsiteY69" fmla="*/ 1819656 h 2898648"/>
                <a:gd name="connsiteX70" fmla="*/ 3008376 w 3858768"/>
                <a:gd name="connsiteY70" fmla="*/ 1865376 h 2898648"/>
                <a:gd name="connsiteX71" fmla="*/ 3044952 w 3858768"/>
                <a:gd name="connsiteY71" fmla="*/ 1911096 h 2898648"/>
                <a:gd name="connsiteX72" fmla="*/ 3063240 w 3858768"/>
                <a:gd name="connsiteY72" fmla="*/ 1938528 h 2898648"/>
                <a:gd name="connsiteX73" fmla="*/ 3118104 w 3858768"/>
                <a:gd name="connsiteY73" fmla="*/ 1965960 h 2898648"/>
                <a:gd name="connsiteX74" fmla="*/ 3145536 w 3858768"/>
                <a:gd name="connsiteY74" fmla="*/ 1984248 h 2898648"/>
                <a:gd name="connsiteX75" fmla="*/ 3191256 w 3858768"/>
                <a:gd name="connsiteY75" fmla="*/ 2029968 h 2898648"/>
                <a:gd name="connsiteX76" fmla="*/ 3209544 w 3858768"/>
                <a:gd name="connsiteY76" fmla="*/ 2057400 h 2898648"/>
                <a:gd name="connsiteX77" fmla="*/ 3236976 w 3858768"/>
                <a:gd name="connsiteY77" fmla="*/ 2084832 h 2898648"/>
                <a:gd name="connsiteX78" fmla="*/ 3255264 w 3858768"/>
                <a:gd name="connsiteY78" fmla="*/ 2112264 h 2898648"/>
                <a:gd name="connsiteX79" fmla="*/ 3310128 w 3858768"/>
                <a:gd name="connsiteY79" fmla="*/ 2167128 h 2898648"/>
                <a:gd name="connsiteX80" fmla="*/ 3328416 w 3858768"/>
                <a:gd name="connsiteY80" fmla="*/ 2194560 h 2898648"/>
                <a:gd name="connsiteX81" fmla="*/ 3346704 w 3858768"/>
                <a:gd name="connsiteY81" fmla="*/ 2231136 h 2898648"/>
                <a:gd name="connsiteX82" fmla="*/ 3374136 w 3858768"/>
                <a:gd name="connsiteY82" fmla="*/ 2249424 h 2898648"/>
                <a:gd name="connsiteX83" fmla="*/ 3429000 w 3858768"/>
                <a:gd name="connsiteY83" fmla="*/ 2322576 h 2898648"/>
                <a:gd name="connsiteX84" fmla="*/ 3483864 w 3858768"/>
                <a:gd name="connsiteY84" fmla="*/ 2377440 h 2898648"/>
                <a:gd name="connsiteX85" fmla="*/ 3529584 w 3858768"/>
                <a:gd name="connsiteY85" fmla="*/ 2423160 h 2898648"/>
                <a:gd name="connsiteX86" fmla="*/ 3575304 w 3858768"/>
                <a:gd name="connsiteY86" fmla="*/ 2478024 h 2898648"/>
                <a:gd name="connsiteX87" fmla="*/ 3602736 w 3858768"/>
                <a:gd name="connsiteY87" fmla="*/ 2487168 h 2898648"/>
                <a:gd name="connsiteX88" fmla="*/ 3621024 w 3858768"/>
                <a:gd name="connsiteY88" fmla="*/ 2514600 h 2898648"/>
                <a:gd name="connsiteX89" fmla="*/ 3648456 w 3858768"/>
                <a:gd name="connsiteY89" fmla="*/ 2569464 h 2898648"/>
                <a:gd name="connsiteX90" fmla="*/ 3675888 w 3858768"/>
                <a:gd name="connsiteY90" fmla="*/ 2587752 h 2898648"/>
                <a:gd name="connsiteX91" fmla="*/ 3721608 w 3858768"/>
                <a:gd name="connsiteY91" fmla="*/ 2642616 h 2898648"/>
                <a:gd name="connsiteX92" fmla="*/ 3758184 w 3858768"/>
                <a:gd name="connsiteY92" fmla="*/ 2697480 h 2898648"/>
                <a:gd name="connsiteX93" fmla="*/ 3785616 w 3858768"/>
                <a:gd name="connsiteY93" fmla="*/ 2752344 h 2898648"/>
                <a:gd name="connsiteX94" fmla="*/ 3803904 w 3858768"/>
                <a:gd name="connsiteY94" fmla="*/ 2816352 h 2898648"/>
                <a:gd name="connsiteX95" fmla="*/ 3858768 w 3858768"/>
                <a:gd name="connsiteY95" fmla="*/ 2898648 h 28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3858768" h="2898648">
                  <a:moveTo>
                    <a:pt x="0" y="722376"/>
                  </a:moveTo>
                  <a:cubicBezTo>
                    <a:pt x="11215" y="713404"/>
                    <a:pt x="53743" y="677217"/>
                    <a:pt x="73152" y="667512"/>
                  </a:cubicBezTo>
                  <a:cubicBezTo>
                    <a:pt x="81773" y="663201"/>
                    <a:pt x="91963" y="662679"/>
                    <a:pt x="100584" y="658368"/>
                  </a:cubicBezTo>
                  <a:cubicBezTo>
                    <a:pt x="171488" y="622916"/>
                    <a:pt x="86497" y="653920"/>
                    <a:pt x="155448" y="630936"/>
                  </a:cubicBezTo>
                  <a:cubicBezTo>
                    <a:pt x="204216" y="557784"/>
                    <a:pt x="140208" y="646176"/>
                    <a:pt x="201168" y="585216"/>
                  </a:cubicBezTo>
                  <a:cubicBezTo>
                    <a:pt x="242528" y="543856"/>
                    <a:pt x="193484" y="566441"/>
                    <a:pt x="246888" y="548640"/>
                  </a:cubicBezTo>
                  <a:cubicBezTo>
                    <a:pt x="256032" y="539496"/>
                    <a:pt x="264112" y="529147"/>
                    <a:pt x="274320" y="521208"/>
                  </a:cubicBezTo>
                  <a:cubicBezTo>
                    <a:pt x="291670" y="507714"/>
                    <a:pt x="329184" y="484632"/>
                    <a:pt x="329184" y="484632"/>
                  </a:cubicBezTo>
                  <a:cubicBezTo>
                    <a:pt x="335280" y="475488"/>
                    <a:pt x="339701" y="464971"/>
                    <a:pt x="347472" y="457200"/>
                  </a:cubicBezTo>
                  <a:cubicBezTo>
                    <a:pt x="355243" y="449429"/>
                    <a:pt x="368039" y="447494"/>
                    <a:pt x="374904" y="438912"/>
                  </a:cubicBezTo>
                  <a:cubicBezTo>
                    <a:pt x="425381" y="375816"/>
                    <a:pt x="332864" y="445603"/>
                    <a:pt x="411480" y="393192"/>
                  </a:cubicBezTo>
                  <a:cubicBezTo>
                    <a:pt x="420644" y="365699"/>
                    <a:pt x="419217" y="361963"/>
                    <a:pt x="438912" y="338328"/>
                  </a:cubicBezTo>
                  <a:cubicBezTo>
                    <a:pt x="447191" y="328394"/>
                    <a:pt x="458065" y="320830"/>
                    <a:pt x="466344" y="310896"/>
                  </a:cubicBezTo>
                  <a:cubicBezTo>
                    <a:pt x="473379" y="302453"/>
                    <a:pt x="476861" y="291235"/>
                    <a:pt x="484632" y="283464"/>
                  </a:cubicBezTo>
                  <a:cubicBezTo>
                    <a:pt x="492403" y="275693"/>
                    <a:pt x="503850" y="272477"/>
                    <a:pt x="512064" y="265176"/>
                  </a:cubicBezTo>
                  <a:cubicBezTo>
                    <a:pt x="531394" y="247993"/>
                    <a:pt x="566928" y="210312"/>
                    <a:pt x="566928" y="210312"/>
                  </a:cubicBezTo>
                  <a:cubicBezTo>
                    <a:pt x="569976" y="201168"/>
                    <a:pt x="569256" y="189696"/>
                    <a:pt x="576072" y="182880"/>
                  </a:cubicBezTo>
                  <a:cubicBezTo>
                    <a:pt x="591614" y="167338"/>
                    <a:pt x="630936" y="146304"/>
                    <a:pt x="630936" y="146304"/>
                  </a:cubicBezTo>
                  <a:cubicBezTo>
                    <a:pt x="682752" y="68580"/>
                    <a:pt x="597408" y="188976"/>
                    <a:pt x="704088" y="82296"/>
                  </a:cubicBezTo>
                  <a:cubicBezTo>
                    <a:pt x="728322" y="58062"/>
                    <a:pt x="753750" y="25461"/>
                    <a:pt x="786384" y="9144"/>
                  </a:cubicBezTo>
                  <a:cubicBezTo>
                    <a:pt x="795005" y="4833"/>
                    <a:pt x="804672" y="3048"/>
                    <a:pt x="813816" y="0"/>
                  </a:cubicBezTo>
                  <a:cubicBezTo>
                    <a:pt x="835152" y="3048"/>
                    <a:pt x="857813" y="1140"/>
                    <a:pt x="877824" y="9144"/>
                  </a:cubicBezTo>
                  <a:cubicBezTo>
                    <a:pt x="924450" y="27794"/>
                    <a:pt x="891940" y="35933"/>
                    <a:pt x="914400" y="64008"/>
                  </a:cubicBezTo>
                  <a:cubicBezTo>
                    <a:pt x="927292" y="80122"/>
                    <a:pt x="951193" y="85416"/>
                    <a:pt x="969264" y="91440"/>
                  </a:cubicBezTo>
                  <a:cubicBezTo>
                    <a:pt x="1021080" y="169164"/>
                    <a:pt x="935736" y="48768"/>
                    <a:pt x="1042416" y="155448"/>
                  </a:cubicBezTo>
                  <a:cubicBezTo>
                    <a:pt x="1062639" y="175671"/>
                    <a:pt x="1071819" y="188437"/>
                    <a:pt x="1097280" y="201168"/>
                  </a:cubicBezTo>
                  <a:cubicBezTo>
                    <a:pt x="1105901" y="205479"/>
                    <a:pt x="1116286" y="205631"/>
                    <a:pt x="1124712" y="210312"/>
                  </a:cubicBezTo>
                  <a:cubicBezTo>
                    <a:pt x="1143925" y="220986"/>
                    <a:pt x="1161288" y="234696"/>
                    <a:pt x="1179576" y="246888"/>
                  </a:cubicBezTo>
                  <a:lnTo>
                    <a:pt x="1207008" y="265176"/>
                  </a:lnTo>
                  <a:cubicBezTo>
                    <a:pt x="1272540" y="363474"/>
                    <a:pt x="1213866" y="290703"/>
                    <a:pt x="1271016" y="338328"/>
                  </a:cubicBezTo>
                  <a:cubicBezTo>
                    <a:pt x="1280950" y="346607"/>
                    <a:pt x="1287144" y="359480"/>
                    <a:pt x="1298448" y="365760"/>
                  </a:cubicBezTo>
                  <a:lnTo>
                    <a:pt x="1380744" y="393192"/>
                  </a:lnTo>
                  <a:lnTo>
                    <a:pt x="1408176" y="402336"/>
                  </a:lnTo>
                  <a:cubicBezTo>
                    <a:pt x="1414272" y="411480"/>
                    <a:pt x="1417882" y="422903"/>
                    <a:pt x="1426464" y="429768"/>
                  </a:cubicBezTo>
                  <a:cubicBezTo>
                    <a:pt x="1433990" y="435789"/>
                    <a:pt x="1447080" y="432096"/>
                    <a:pt x="1453896" y="438912"/>
                  </a:cubicBezTo>
                  <a:cubicBezTo>
                    <a:pt x="1469438" y="454454"/>
                    <a:pt x="1469620" y="486825"/>
                    <a:pt x="1490472" y="493776"/>
                  </a:cubicBezTo>
                  <a:cubicBezTo>
                    <a:pt x="1499616" y="496824"/>
                    <a:pt x="1509283" y="498609"/>
                    <a:pt x="1517904" y="502920"/>
                  </a:cubicBezTo>
                  <a:cubicBezTo>
                    <a:pt x="1557777" y="522856"/>
                    <a:pt x="1541223" y="533598"/>
                    <a:pt x="1600200" y="539496"/>
                  </a:cubicBezTo>
                  <a:lnTo>
                    <a:pt x="1691640" y="548640"/>
                  </a:lnTo>
                  <a:cubicBezTo>
                    <a:pt x="1709928" y="554736"/>
                    <a:pt x="1727322" y="568846"/>
                    <a:pt x="1746504" y="566928"/>
                  </a:cubicBezTo>
                  <a:cubicBezTo>
                    <a:pt x="1859390" y="555639"/>
                    <a:pt x="1807620" y="562116"/>
                    <a:pt x="1901952" y="548640"/>
                  </a:cubicBezTo>
                  <a:cubicBezTo>
                    <a:pt x="1970903" y="571624"/>
                    <a:pt x="1888586" y="537947"/>
                    <a:pt x="1947672" y="585216"/>
                  </a:cubicBezTo>
                  <a:cubicBezTo>
                    <a:pt x="1955198" y="591237"/>
                    <a:pt x="1966483" y="590049"/>
                    <a:pt x="1975104" y="594360"/>
                  </a:cubicBezTo>
                  <a:cubicBezTo>
                    <a:pt x="1984934" y="599275"/>
                    <a:pt x="1993392" y="606552"/>
                    <a:pt x="2002536" y="612648"/>
                  </a:cubicBezTo>
                  <a:cubicBezTo>
                    <a:pt x="2025520" y="681599"/>
                    <a:pt x="1994516" y="596608"/>
                    <a:pt x="2029968" y="667512"/>
                  </a:cubicBezTo>
                  <a:cubicBezTo>
                    <a:pt x="2034279" y="676133"/>
                    <a:pt x="2034431" y="686518"/>
                    <a:pt x="2039112" y="694944"/>
                  </a:cubicBezTo>
                  <a:cubicBezTo>
                    <a:pt x="2049786" y="714157"/>
                    <a:pt x="2068737" y="728956"/>
                    <a:pt x="2075688" y="749808"/>
                  </a:cubicBezTo>
                  <a:cubicBezTo>
                    <a:pt x="2084852" y="777301"/>
                    <a:pt x="2083425" y="781037"/>
                    <a:pt x="2103120" y="804672"/>
                  </a:cubicBezTo>
                  <a:cubicBezTo>
                    <a:pt x="2111399" y="814606"/>
                    <a:pt x="2122273" y="822170"/>
                    <a:pt x="2130552" y="832104"/>
                  </a:cubicBezTo>
                  <a:cubicBezTo>
                    <a:pt x="2137587" y="840547"/>
                    <a:pt x="2141805" y="851093"/>
                    <a:pt x="2148840" y="859536"/>
                  </a:cubicBezTo>
                  <a:cubicBezTo>
                    <a:pt x="2157119" y="869470"/>
                    <a:pt x="2168756" y="876445"/>
                    <a:pt x="2176272" y="886968"/>
                  </a:cubicBezTo>
                  <a:cubicBezTo>
                    <a:pt x="2211582" y="936402"/>
                    <a:pt x="2172640" y="916237"/>
                    <a:pt x="2221992" y="932688"/>
                  </a:cubicBezTo>
                  <a:cubicBezTo>
                    <a:pt x="2228088" y="941832"/>
                    <a:pt x="2231698" y="953255"/>
                    <a:pt x="2240280" y="960120"/>
                  </a:cubicBezTo>
                  <a:cubicBezTo>
                    <a:pt x="2247806" y="966141"/>
                    <a:pt x="2260896" y="962448"/>
                    <a:pt x="2267712" y="969264"/>
                  </a:cubicBezTo>
                  <a:cubicBezTo>
                    <a:pt x="2274528" y="976080"/>
                    <a:pt x="2270835" y="989170"/>
                    <a:pt x="2276856" y="996696"/>
                  </a:cubicBezTo>
                  <a:cubicBezTo>
                    <a:pt x="2283721" y="1005278"/>
                    <a:pt x="2295144" y="1008888"/>
                    <a:pt x="2304288" y="1014984"/>
                  </a:cubicBezTo>
                  <a:cubicBezTo>
                    <a:pt x="2321776" y="1067447"/>
                    <a:pt x="2300909" y="1018477"/>
                    <a:pt x="2340864" y="1069848"/>
                  </a:cubicBezTo>
                  <a:cubicBezTo>
                    <a:pt x="2398307" y="1143703"/>
                    <a:pt x="2351766" y="1107596"/>
                    <a:pt x="2404872" y="1143000"/>
                  </a:cubicBezTo>
                  <a:cubicBezTo>
                    <a:pt x="2497315" y="1281665"/>
                    <a:pt x="2397257" y="1139348"/>
                    <a:pt x="2468880" y="1225296"/>
                  </a:cubicBezTo>
                  <a:cubicBezTo>
                    <a:pt x="2506980" y="1271016"/>
                    <a:pt x="2464308" y="1237488"/>
                    <a:pt x="2514600" y="1271016"/>
                  </a:cubicBezTo>
                  <a:cubicBezTo>
                    <a:pt x="2526792" y="1289304"/>
                    <a:pt x="2541346" y="1306221"/>
                    <a:pt x="2551176" y="1325880"/>
                  </a:cubicBezTo>
                  <a:cubicBezTo>
                    <a:pt x="2563368" y="1350264"/>
                    <a:pt x="2568475" y="1379755"/>
                    <a:pt x="2587752" y="1399032"/>
                  </a:cubicBezTo>
                  <a:cubicBezTo>
                    <a:pt x="2637195" y="1448475"/>
                    <a:pt x="2636643" y="1442750"/>
                    <a:pt x="2670048" y="1490472"/>
                  </a:cubicBezTo>
                  <a:cubicBezTo>
                    <a:pt x="2682652" y="1508478"/>
                    <a:pt x="2691082" y="1529794"/>
                    <a:pt x="2706624" y="1545336"/>
                  </a:cubicBezTo>
                  <a:cubicBezTo>
                    <a:pt x="2769259" y="1607971"/>
                    <a:pt x="2739969" y="1585854"/>
                    <a:pt x="2788920" y="1618488"/>
                  </a:cubicBezTo>
                  <a:cubicBezTo>
                    <a:pt x="2811904" y="1687439"/>
                    <a:pt x="2778227" y="1605122"/>
                    <a:pt x="2825496" y="1664208"/>
                  </a:cubicBezTo>
                  <a:cubicBezTo>
                    <a:pt x="2831517" y="1671734"/>
                    <a:pt x="2829293" y="1683620"/>
                    <a:pt x="2834640" y="1691640"/>
                  </a:cubicBezTo>
                  <a:cubicBezTo>
                    <a:pt x="2841813" y="1702400"/>
                    <a:pt x="2853793" y="1709138"/>
                    <a:pt x="2862072" y="1719072"/>
                  </a:cubicBezTo>
                  <a:cubicBezTo>
                    <a:pt x="2900172" y="1764792"/>
                    <a:pt x="2857500" y="1731264"/>
                    <a:pt x="2907792" y="1764792"/>
                  </a:cubicBezTo>
                  <a:cubicBezTo>
                    <a:pt x="2950891" y="1829441"/>
                    <a:pt x="2894604" y="1751604"/>
                    <a:pt x="2962656" y="1819656"/>
                  </a:cubicBezTo>
                  <a:cubicBezTo>
                    <a:pt x="3023616" y="1880616"/>
                    <a:pt x="2935224" y="1816608"/>
                    <a:pt x="3008376" y="1865376"/>
                  </a:cubicBezTo>
                  <a:cubicBezTo>
                    <a:pt x="3026177" y="1918780"/>
                    <a:pt x="3003592" y="1869736"/>
                    <a:pt x="3044952" y="1911096"/>
                  </a:cubicBezTo>
                  <a:cubicBezTo>
                    <a:pt x="3052723" y="1918867"/>
                    <a:pt x="3055469" y="1930757"/>
                    <a:pt x="3063240" y="1938528"/>
                  </a:cubicBezTo>
                  <a:cubicBezTo>
                    <a:pt x="3089445" y="1964733"/>
                    <a:pt x="3088356" y="1951086"/>
                    <a:pt x="3118104" y="1965960"/>
                  </a:cubicBezTo>
                  <a:cubicBezTo>
                    <a:pt x="3127934" y="1970875"/>
                    <a:pt x="3136392" y="1978152"/>
                    <a:pt x="3145536" y="1984248"/>
                  </a:cubicBezTo>
                  <a:cubicBezTo>
                    <a:pt x="3194304" y="2057400"/>
                    <a:pt x="3130296" y="1969008"/>
                    <a:pt x="3191256" y="2029968"/>
                  </a:cubicBezTo>
                  <a:cubicBezTo>
                    <a:pt x="3199027" y="2037739"/>
                    <a:pt x="3202509" y="2048957"/>
                    <a:pt x="3209544" y="2057400"/>
                  </a:cubicBezTo>
                  <a:cubicBezTo>
                    <a:pt x="3217823" y="2067334"/>
                    <a:pt x="3228697" y="2074898"/>
                    <a:pt x="3236976" y="2084832"/>
                  </a:cubicBezTo>
                  <a:cubicBezTo>
                    <a:pt x="3244011" y="2093275"/>
                    <a:pt x="3247963" y="2104050"/>
                    <a:pt x="3255264" y="2112264"/>
                  </a:cubicBezTo>
                  <a:cubicBezTo>
                    <a:pt x="3272447" y="2131594"/>
                    <a:pt x="3295782" y="2145609"/>
                    <a:pt x="3310128" y="2167128"/>
                  </a:cubicBezTo>
                  <a:cubicBezTo>
                    <a:pt x="3316224" y="2176272"/>
                    <a:pt x="3322964" y="2185018"/>
                    <a:pt x="3328416" y="2194560"/>
                  </a:cubicBezTo>
                  <a:cubicBezTo>
                    <a:pt x="3335179" y="2206395"/>
                    <a:pt x="3337978" y="2220664"/>
                    <a:pt x="3346704" y="2231136"/>
                  </a:cubicBezTo>
                  <a:cubicBezTo>
                    <a:pt x="3353739" y="2239579"/>
                    <a:pt x="3366784" y="2241255"/>
                    <a:pt x="3374136" y="2249424"/>
                  </a:cubicBezTo>
                  <a:cubicBezTo>
                    <a:pt x="3394526" y="2272080"/>
                    <a:pt x="3407447" y="2301023"/>
                    <a:pt x="3429000" y="2322576"/>
                  </a:cubicBezTo>
                  <a:cubicBezTo>
                    <a:pt x="3447288" y="2340864"/>
                    <a:pt x="3469518" y="2355921"/>
                    <a:pt x="3483864" y="2377440"/>
                  </a:cubicBezTo>
                  <a:cubicBezTo>
                    <a:pt x="3508248" y="2414016"/>
                    <a:pt x="3493008" y="2398776"/>
                    <a:pt x="3529584" y="2423160"/>
                  </a:cubicBezTo>
                  <a:cubicBezTo>
                    <a:pt x="3543078" y="2443402"/>
                    <a:pt x="3554182" y="2463943"/>
                    <a:pt x="3575304" y="2478024"/>
                  </a:cubicBezTo>
                  <a:cubicBezTo>
                    <a:pt x="3583324" y="2483371"/>
                    <a:pt x="3593592" y="2484120"/>
                    <a:pt x="3602736" y="2487168"/>
                  </a:cubicBezTo>
                  <a:cubicBezTo>
                    <a:pt x="3608832" y="2496312"/>
                    <a:pt x="3616109" y="2504770"/>
                    <a:pt x="3621024" y="2514600"/>
                  </a:cubicBezTo>
                  <a:cubicBezTo>
                    <a:pt x="3635898" y="2544348"/>
                    <a:pt x="3622251" y="2543259"/>
                    <a:pt x="3648456" y="2569464"/>
                  </a:cubicBezTo>
                  <a:cubicBezTo>
                    <a:pt x="3656227" y="2577235"/>
                    <a:pt x="3666744" y="2581656"/>
                    <a:pt x="3675888" y="2587752"/>
                  </a:cubicBezTo>
                  <a:cubicBezTo>
                    <a:pt x="3741238" y="2685777"/>
                    <a:pt x="3639468" y="2537007"/>
                    <a:pt x="3721608" y="2642616"/>
                  </a:cubicBezTo>
                  <a:cubicBezTo>
                    <a:pt x="3735102" y="2659966"/>
                    <a:pt x="3751233" y="2676628"/>
                    <a:pt x="3758184" y="2697480"/>
                  </a:cubicBezTo>
                  <a:cubicBezTo>
                    <a:pt x="3770803" y="2735338"/>
                    <a:pt x="3761981" y="2716892"/>
                    <a:pt x="3785616" y="2752344"/>
                  </a:cubicBezTo>
                  <a:cubicBezTo>
                    <a:pt x="3787768" y="2760953"/>
                    <a:pt x="3797941" y="2805619"/>
                    <a:pt x="3803904" y="2816352"/>
                  </a:cubicBezTo>
                  <a:lnTo>
                    <a:pt x="3858768" y="2898648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286302" y="3952106"/>
            <a:ext cx="412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rPr>
              <a:t>Overhead ratio: 1.26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4B58D-34D8-44E1-975B-77057E111645}"/>
              </a:ext>
            </a:extLst>
          </p:cNvPr>
          <p:cNvSpPr txBox="1"/>
          <p:nvPr/>
        </p:nvSpPr>
        <p:spPr>
          <a:xfrm>
            <a:off x="929926" y="5609665"/>
            <a:ext cx="4299536" cy="1002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  <a:spcAft>
                <a:spcPts val="300"/>
              </a:spcAft>
              <a:tabLst>
                <a:tab pos="2062163" algn="l"/>
              </a:tabLst>
            </a:pPr>
            <a:r>
              <a:rPr lang="en-US" sz="3000" dirty="0"/>
              <a:t>Distance:	870 m</a:t>
            </a:r>
            <a:endParaRPr lang="en-US" sz="3000" b="1" dirty="0">
              <a:solidFill>
                <a:srgbClr val="FF0000"/>
              </a:solidFill>
            </a:endParaRPr>
          </a:p>
          <a:p>
            <a:pPr>
              <a:lnSpc>
                <a:spcPts val="3400"/>
              </a:lnSpc>
              <a:spcAft>
                <a:spcPts val="300"/>
              </a:spcAft>
              <a:tabLst>
                <a:tab pos="2062163" algn="l"/>
              </a:tabLst>
            </a:pPr>
            <a:r>
              <a:rPr lang="en-US" sz="3000" dirty="0"/>
              <a:t>Processing:	1.6 s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9F7451-C7EF-E228-7BB5-B7722BBB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69" y="1782543"/>
            <a:ext cx="7590178" cy="477358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58489E2-EE23-4BB6-9FF3-DDD7456AB2AD}"/>
              </a:ext>
            </a:extLst>
          </p:cNvPr>
          <p:cNvSpPr/>
          <p:nvPr/>
        </p:nvSpPr>
        <p:spPr>
          <a:xfrm>
            <a:off x="5714154" y="2798606"/>
            <a:ext cx="3077737" cy="1744078"/>
          </a:xfrm>
          <a:custGeom>
            <a:avLst/>
            <a:gdLst>
              <a:gd name="connsiteX0" fmla="*/ 0 w 3077737"/>
              <a:gd name="connsiteY0" fmla="*/ 633389 h 1744078"/>
              <a:gd name="connsiteX1" fmla="*/ 22303 w 3077737"/>
              <a:gd name="connsiteY1" fmla="*/ 646771 h 1744078"/>
              <a:gd name="connsiteX2" fmla="*/ 115973 w 3077737"/>
              <a:gd name="connsiteY2" fmla="*/ 646771 h 1744078"/>
              <a:gd name="connsiteX3" fmla="*/ 138275 w 3077737"/>
              <a:gd name="connsiteY3" fmla="*/ 624468 h 1744078"/>
              <a:gd name="connsiteX4" fmla="*/ 169499 w 3077737"/>
              <a:gd name="connsiteY4" fmla="*/ 579863 h 1744078"/>
              <a:gd name="connsiteX5" fmla="*/ 173959 w 3077737"/>
              <a:gd name="connsiteY5" fmla="*/ 562021 h 1744078"/>
              <a:gd name="connsiteX6" fmla="*/ 191801 w 3077737"/>
              <a:gd name="connsiteY6" fmla="*/ 526337 h 1744078"/>
              <a:gd name="connsiteX7" fmla="*/ 205183 w 3077737"/>
              <a:gd name="connsiteY7" fmla="*/ 454970 h 1744078"/>
              <a:gd name="connsiteX8" fmla="*/ 214104 w 3077737"/>
              <a:gd name="connsiteY8" fmla="*/ 392523 h 1744078"/>
              <a:gd name="connsiteX9" fmla="*/ 209643 w 3077737"/>
              <a:gd name="connsiteY9" fmla="*/ 254248 h 1744078"/>
              <a:gd name="connsiteX10" fmla="*/ 196262 w 3077737"/>
              <a:gd name="connsiteY10" fmla="*/ 223024 h 1744078"/>
              <a:gd name="connsiteX11" fmla="*/ 178420 w 3077737"/>
              <a:gd name="connsiteY11" fmla="*/ 191801 h 1744078"/>
              <a:gd name="connsiteX12" fmla="*/ 165038 w 3077737"/>
              <a:gd name="connsiteY12" fmla="*/ 182880 h 1744078"/>
              <a:gd name="connsiteX13" fmla="*/ 138275 w 3077737"/>
              <a:gd name="connsiteY13" fmla="*/ 160577 h 1744078"/>
              <a:gd name="connsiteX14" fmla="*/ 98131 w 3077737"/>
              <a:gd name="connsiteY14" fmla="*/ 129354 h 1744078"/>
              <a:gd name="connsiteX15" fmla="*/ 75829 w 3077737"/>
              <a:gd name="connsiteY15" fmla="*/ 111512 h 1744078"/>
              <a:gd name="connsiteX16" fmla="*/ 26763 w 3077737"/>
              <a:gd name="connsiteY16" fmla="*/ 80289 h 1744078"/>
              <a:gd name="connsiteX17" fmla="*/ 26763 w 3077737"/>
              <a:gd name="connsiteY17" fmla="*/ 8921 h 1744078"/>
              <a:gd name="connsiteX18" fmla="*/ 44605 w 3077737"/>
              <a:gd name="connsiteY18" fmla="*/ 4460 h 1744078"/>
              <a:gd name="connsiteX19" fmla="*/ 75829 w 3077737"/>
              <a:gd name="connsiteY19" fmla="*/ 0 h 1744078"/>
              <a:gd name="connsiteX20" fmla="*/ 133815 w 3077737"/>
              <a:gd name="connsiteY20" fmla="*/ 8921 h 1744078"/>
              <a:gd name="connsiteX21" fmla="*/ 156117 w 3077737"/>
              <a:gd name="connsiteY21" fmla="*/ 22302 h 1744078"/>
              <a:gd name="connsiteX22" fmla="*/ 191801 w 3077737"/>
              <a:gd name="connsiteY22" fmla="*/ 40144 h 1744078"/>
              <a:gd name="connsiteX23" fmla="*/ 209643 w 3077737"/>
              <a:gd name="connsiteY23" fmla="*/ 57986 h 1744078"/>
              <a:gd name="connsiteX24" fmla="*/ 236406 w 3077737"/>
              <a:gd name="connsiteY24" fmla="*/ 80289 h 1744078"/>
              <a:gd name="connsiteX25" fmla="*/ 254248 w 3077737"/>
              <a:gd name="connsiteY25" fmla="*/ 89210 h 1744078"/>
              <a:gd name="connsiteX26" fmla="*/ 303313 w 3077737"/>
              <a:gd name="connsiteY26" fmla="*/ 115973 h 1744078"/>
              <a:gd name="connsiteX27" fmla="*/ 379142 w 3077737"/>
              <a:gd name="connsiteY27" fmla="*/ 160577 h 1744078"/>
              <a:gd name="connsiteX28" fmla="*/ 396984 w 3077737"/>
              <a:gd name="connsiteY28" fmla="*/ 169498 h 1744078"/>
              <a:gd name="connsiteX29" fmla="*/ 437128 w 3077737"/>
              <a:gd name="connsiteY29" fmla="*/ 200722 h 1744078"/>
              <a:gd name="connsiteX30" fmla="*/ 481733 w 3077737"/>
              <a:gd name="connsiteY30" fmla="*/ 227485 h 1744078"/>
              <a:gd name="connsiteX31" fmla="*/ 495114 w 3077737"/>
              <a:gd name="connsiteY31" fmla="*/ 240866 h 1744078"/>
              <a:gd name="connsiteX32" fmla="*/ 512956 w 3077737"/>
              <a:gd name="connsiteY32" fmla="*/ 249787 h 1744078"/>
              <a:gd name="connsiteX33" fmla="*/ 570943 w 3077737"/>
              <a:gd name="connsiteY33" fmla="*/ 312234 h 1744078"/>
              <a:gd name="connsiteX34" fmla="*/ 602166 w 3077737"/>
              <a:gd name="connsiteY34" fmla="*/ 343457 h 1744078"/>
              <a:gd name="connsiteX35" fmla="*/ 615548 w 3077737"/>
              <a:gd name="connsiteY35" fmla="*/ 356839 h 1744078"/>
              <a:gd name="connsiteX36" fmla="*/ 624469 w 3077737"/>
              <a:gd name="connsiteY36" fmla="*/ 379141 h 1744078"/>
              <a:gd name="connsiteX37" fmla="*/ 642311 w 3077737"/>
              <a:gd name="connsiteY37" fmla="*/ 392523 h 1744078"/>
              <a:gd name="connsiteX38" fmla="*/ 651232 w 3077737"/>
              <a:gd name="connsiteY38" fmla="*/ 405904 h 1744078"/>
              <a:gd name="connsiteX39" fmla="*/ 673534 w 3077737"/>
              <a:gd name="connsiteY39" fmla="*/ 423746 h 1744078"/>
              <a:gd name="connsiteX40" fmla="*/ 713678 w 3077737"/>
              <a:gd name="connsiteY40" fmla="*/ 468351 h 1744078"/>
              <a:gd name="connsiteX41" fmla="*/ 744902 w 3077737"/>
              <a:gd name="connsiteY41" fmla="*/ 495114 h 1744078"/>
              <a:gd name="connsiteX42" fmla="*/ 767204 w 3077737"/>
              <a:gd name="connsiteY42" fmla="*/ 504035 h 1744078"/>
              <a:gd name="connsiteX43" fmla="*/ 780586 w 3077737"/>
              <a:gd name="connsiteY43" fmla="*/ 517417 h 1744078"/>
              <a:gd name="connsiteX44" fmla="*/ 874256 w 3077737"/>
              <a:gd name="connsiteY44" fmla="*/ 566482 h 1744078"/>
              <a:gd name="connsiteX45" fmla="*/ 905479 w 3077737"/>
              <a:gd name="connsiteY45" fmla="*/ 570942 h 1744078"/>
              <a:gd name="connsiteX46" fmla="*/ 932242 w 3077737"/>
              <a:gd name="connsiteY46" fmla="*/ 588784 h 1744078"/>
              <a:gd name="connsiteX47" fmla="*/ 963466 w 3077737"/>
              <a:gd name="connsiteY47" fmla="*/ 597705 h 1744078"/>
              <a:gd name="connsiteX48" fmla="*/ 976847 w 3077737"/>
              <a:gd name="connsiteY48" fmla="*/ 602166 h 1744078"/>
              <a:gd name="connsiteX49" fmla="*/ 1043754 w 3077737"/>
              <a:gd name="connsiteY49" fmla="*/ 615547 h 1744078"/>
              <a:gd name="connsiteX50" fmla="*/ 1066057 w 3077737"/>
              <a:gd name="connsiteY50" fmla="*/ 620008 h 1744078"/>
              <a:gd name="connsiteX51" fmla="*/ 1355989 w 3077737"/>
              <a:gd name="connsiteY51" fmla="*/ 624468 h 1744078"/>
              <a:gd name="connsiteX52" fmla="*/ 1396133 w 3077737"/>
              <a:gd name="connsiteY52" fmla="*/ 633389 h 1744078"/>
              <a:gd name="connsiteX53" fmla="*/ 1431817 w 3077737"/>
              <a:gd name="connsiteY53" fmla="*/ 646771 h 1744078"/>
              <a:gd name="connsiteX54" fmla="*/ 1463040 w 3077737"/>
              <a:gd name="connsiteY54" fmla="*/ 655692 h 1744078"/>
              <a:gd name="connsiteX55" fmla="*/ 1485343 w 3077737"/>
              <a:gd name="connsiteY55" fmla="*/ 664613 h 1744078"/>
              <a:gd name="connsiteX56" fmla="*/ 1556711 w 3077737"/>
              <a:gd name="connsiteY56" fmla="*/ 682455 h 1744078"/>
              <a:gd name="connsiteX57" fmla="*/ 1614697 w 3077737"/>
              <a:gd name="connsiteY57" fmla="*/ 704757 h 1744078"/>
              <a:gd name="connsiteX58" fmla="*/ 1672683 w 3077737"/>
              <a:gd name="connsiteY58" fmla="*/ 727059 h 1744078"/>
              <a:gd name="connsiteX59" fmla="*/ 1717288 w 3077737"/>
              <a:gd name="connsiteY59" fmla="*/ 740441 h 1744078"/>
              <a:gd name="connsiteX60" fmla="*/ 1735130 w 3077737"/>
              <a:gd name="connsiteY60" fmla="*/ 749362 h 1744078"/>
              <a:gd name="connsiteX61" fmla="*/ 1766353 w 3077737"/>
              <a:gd name="connsiteY61" fmla="*/ 753822 h 1744078"/>
              <a:gd name="connsiteX62" fmla="*/ 1788656 w 3077737"/>
              <a:gd name="connsiteY62" fmla="*/ 762743 h 1744078"/>
              <a:gd name="connsiteX63" fmla="*/ 1837721 w 3077737"/>
              <a:gd name="connsiteY63" fmla="*/ 789506 h 1744078"/>
              <a:gd name="connsiteX64" fmla="*/ 1860024 w 3077737"/>
              <a:gd name="connsiteY64" fmla="*/ 798427 h 1744078"/>
              <a:gd name="connsiteX65" fmla="*/ 1886787 w 3077737"/>
              <a:gd name="connsiteY65" fmla="*/ 807348 h 1744078"/>
              <a:gd name="connsiteX66" fmla="*/ 1909089 w 3077737"/>
              <a:gd name="connsiteY66" fmla="*/ 820730 h 1744078"/>
              <a:gd name="connsiteX67" fmla="*/ 1944773 w 3077737"/>
              <a:gd name="connsiteY67" fmla="*/ 829651 h 1744078"/>
              <a:gd name="connsiteX68" fmla="*/ 1967075 w 3077737"/>
              <a:gd name="connsiteY68" fmla="*/ 838572 h 1744078"/>
              <a:gd name="connsiteX69" fmla="*/ 2025062 w 3077737"/>
              <a:gd name="connsiteY69" fmla="*/ 865335 h 1744078"/>
              <a:gd name="connsiteX70" fmla="*/ 2060746 w 3077737"/>
              <a:gd name="connsiteY70" fmla="*/ 874256 h 1744078"/>
              <a:gd name="connsiteX71" fmla="*/ 2149955 w 3077737"/>
              <a:gd name="connsiteY71" fmla="*/ 914400 h 1744078"/>
              <a:gd name="connsiteX72" fmla="*/ 2172258 w 3077737"/>
              <a:gd name="connsiteY72" fmla="*/ 923321 h 1744078"/>
              <a:gd name="connsiteX73" fmla="*/ 2221323 w 3077737"/>
              <a:gd name="connsiteY73" fmla="*/ 936702 h 1744078"/>
              <a:gd name="connsiteX74" fmla="*/ 2248086 w 3077737"/>
              <a:gd name="connsiteY74" fmla="*/ 950084 h 1744078"/>
              <a:gd name="connsiteX75" fmla="*/ 2288231 w 3077737"/>
              <a:gd name="connsiteY75" fmla="*/ 959005 h 1744078"/>
              <a:gd name="connsiteX76" fmla="*/ 2377440 w 3077737"/>
              <a:gd name="connsiteY76" fmla="*/ 985768 h 1744078"/>
              <a:gd name="connsiteX77" fmla="*/ 2386361 w 3077737"/>
              <a:gd name="connsiteY77" fmla="*/ 999149 h 1744078"/>
              <a:gd name="connsiteX78" fmla="*/ 2430966 w 3077737"/>
              <a:gd name="connsiteY78" fmla="*/ 1012531 h 1744078"/>
              <a:gd name="connsiteX79" fmla="*/ 2466650 w 3077737"/>
              <a:gd name="connsiteY79" fmla="*/ 1030373 h 1744078"/>
              <a:gd name="connsiteX80" fmla="*/ 2484492 w 3077737"/>
              <a:gd name="connsiteY80" fmla="*/ 1039294 h 1744078"/>
              <a:gd name="connsiteX81" fmla="*/ 2538018 w 3077737"/>
              <a:gd name="connsiteY81" fmla="*/ 1057136 h 1744078"/>
              <a:gd name="connsiteX82" fmla="*/ 2560320 w 3077737"/>
              <a:gd name="connsiteY82" fmla="*/ 1066057 h 1744078"/>
              <a:gd name="connsiteX83" fmla="*/ 2591544 w 3077737"/>
              <a:gd name="connsiteY83" fmla="*/ 1070517 h 1744078"/>
              <a:gd name="connsiteX84" fmla="*/ 2640609 w 3077737"/>
              <a:gd name="connsiteY84" fmla="*/ 1083898 h 1744078"/>
              <a:gd name="connsiteX85" fmla="*/ 2662912 w 3077737"/>
              <a:gd name="connsiteY85" fmla="*/ 1092819 h 1744078"/>
              <a:gd name="connsiteX86" fmla="*/ 2707516 w 3077737"/>
              <a:gd name="connsiteY86" fmla="*/ 1124043 h 1744078"/>
              <a:gd name="connsiteX87" fmla="*/ 2756582 w 3077737"/>
              <a:gd name="connsiteY87" fmla="*/ 1155266 h 1744078"/>
              <a:gd name="connsiteX88" fmla="*/ 2792266 w 3077737"/>
              <a:gd name="connsiteY88" fmla="*/ 1177569 h 1744078"/>
              <a:gd name="connsiteX89" fmla="*/ 2805647 w 3077737"/>
              <a:gd name="connsiteY89" fmla="*/ 1186490 h 1744078"/>
              <a:gd name="connsiteX90" fmla="*/ 2832410 w 3077737"/>
              <a:gd name="connsiteY90" fmla="*/ 1190950 h 1744078"/>
              <a:gd name="connsiteX91" fmla="*/ 2850252 w 3077737"/>
              <a:gd name="connsiteY91" fmla="*/ 1204332 h 1744078"/>
              <a:gd name="connsiteX92" fmla="*/ 2868094 w 3077737"/>
              <a:gd name="connsiteY92" fmla="*/ 1213253 h 1744078"/>
              <a:gd name="connsiteX93" fmla="*/ 2899317 w 3077737"/>
              <a:gd name="connsiteY93" fmla="*/ 1231095 h 1744078"/>
              <a:gd name="connsiteX94" fmla="*/ 2912699 w 3077737"/>
              <a:gd name="connsiteY94" fmla="*/ 1248937 h 1744078"/>
              <a:gd name="connsiteX95" fmla="*/ 2948383 w 3077737"/>
              <a:gd name="connsiteY95" fmla="*/ 1284620 h 1744078"/>
              <a:gd name="connsiteX96" fmla="*/ 2988527 w 3077737"/>
              <a:gd name="connsiteY96" fmla="*/ 1333686 h 1744078"/>
              <a:gd name="connsiteX97" fmla="*/ 3001909 w 3077737"/>
              <a:gd name="connsiteY97" fmla="*/ 1364909 h 1744078"/>
              <a:gd name="connsiteX98" fmla="*/ 3010830 w 3077737"/>
              <a:gd name="connsiteY98" fmla="*/ 1382751 h 1744078"/>
              <a:gd name="connsiteX99" fmla="*/ 3015290 w 3077737"/>
              <a:gd name="connsiteY99" fmla="*/ 1396133 h 1744078"/>
              <a:gd name="connsiteX100" fmla="*/ 3028672 w 3077737"/>
              <a:gd name="connsiteY100" fmla="*/ 1427356 h 1744078"/>
              <a:gd name="connsiteX101" fmla="*/ 3042053 w 3077737"/>
              <a:gd name="connsiteY101" fmla="*/ 1476421 h 1744078"/>
              <a:gd name="connsiteX102" fmla="*/ 3046513 w 3077737"/>
              <a:gd name="connsiteY102" fmla="*/ 1507645 h 1744078"/>
              <a:gd name="connsiteX103" fmla="*/ 3050974 w 3077737"/>
              <a:gd name="connsiteY103" fmla="*/ 1529947 h 1744078"/>
              <a:gd name="connsiteX104" fmla="*/ 3055434 w 3077737"/>
              <a:gd name="connsiteY104" fmla="*/ 1547789 h 1744078"/>
              <a:gd name="connsiteX105" fmla="*/ 3059895 w 3077737"/>
              <a:gd name="connsiteY105" fmla="*/ 1579013 h 1744078"/>
              <a:gd name="connsiteX106" fmla="*/ 3064355 w 3077737"/>
              <a:gd name="connsiteY106" fmla="*/ 1601315 h 1744078"/>
              <a:gd name="connsiteX107" fmla="*/ 3068816 w 3077737"/>
              <a:gd name="connsiteY107" fmla="*/ 1628078 h 1744078"/>
              <a:gd name="connsiteX108" fmla="*/ 3077737 w 3077737"/>
              <a:gd name="connsiteY108" fmla="*/ 1659301 h 1744078"/>
              <a:gd name="connsiteX109" fmla="*/ 3073276 w 3077737"/>
              <a:gd name="connsiteY109" fmla="*/ 1694985 h 1744078"/>
              <a:gd name="connsiteX110" fmla="*/ 3046513 w 3077737"/>
              <a:gd name="connsiteY110" fmla="*/ 1721748 h 1744078"/>
              <a:gd name="connsiteX111" fmla="*/ 2908238 w 3077737"/>
              <a:gd name="connsiteY111" fmla="*/ 1735130 h 1744078"/>
              <a:gd name="connsiteX112" fmla="*/ 2885936 w 3077737"/>
              <a:gd name="connsiteY112" fmla="*/ 1744051 h 1744078"/>
              <a:gd name="connsiteX113" fmla="*/ 2836871 w 3077737"/>
              <a:gd name="connsiteY113" fmla="*/ 1730669 h 1744078"/>
              <a:gd name="connsiteX114" fmla="*/ 2810108 w 3077737"/>
              <a:gd name="connsiteY114" fmla="*/ 1694985 h 1744078"/>
              <a:gd name="connsiteX115" fmla="*/ 2801187 w 3077737"/>
              <a:gd name="connsiteY115" fmla="*/ 1677143 h 1744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077737" h="1744078">
                <a:moveTo>
                  <a:pt x="0" y="633389"/>
                </a:moveTo>
                <a:cubicBezTo>
                  <a:pt x="7434" y="637850"/>
                  <a:pt x="14380" y="643250"/>
                  <a:pt x="22303" y="646771"/>
                </a:cubicBezTo>
                <a:cubicBezTo>
                  <a:pt x="48323" y="658335"/>
                  <a:pt x="101705" y="647610"/>
                  <a:pt x="115973" y="646771"/>
                </a:cubicBezTo>
                <a:cubicBezTo>
                  <a:pt x="139760" y="611089"/>
                  <a:pt x="108541" y="654202"/>
                  <a:pt x="138275" y="624468"/>
                </a:cubicBezTo>
                <a:cubicBezTo>
                  <a:pt x="144882" y="617861"/>
                  <a:pt x="166582" y="584238"/>
                  <a:pt x="169499" y="579863"/>
                </a:cubicBezTo>
                <a:cubicBezTo>
                  <a:pt x="170986" y="573916"/>
                  <a:pt x="171544" y="567656"/>
                  <a:pt x="173959" y="562021"/>
                </a:cubicBezTo>
                <a:cubicBezTo>
                  <a:pt x="193495" y="516436"/>
                  <a:pt x="171668" y="591767"/>
                  <a:pt x="191801" y="526337"/>
                </a:cubicBezTo>
                <a:cubicBezTo>
                  <a:pt x="202455" y="491712"/>
                  <a:pt x="200349" y="490415"/>
                  <a:pt x="205183" y="454970"/>
                </a:cubicBezTo>
                <a:cubicBezTo>
                  <a:pt x="208024" y="434136"/>
                  <a:pt x="214104" y="392523"/>
                  <a:pt x="214104" y="392523"/>
                </a:cubicBezTo>
                <a:cubicBezTo>
                  <a:pt x="212617" y="346431"/>
                  <a:pt x="214471" y="300110"/>
                  <a:pt x="209643" y="254248"/>
                </a:cubicBezTo>
                <a:cubicBezTo>
                  <a:pt x="208458" y="242987"/>
                  <a:pt x="200948" y="233333"/>
                  <a:pt x="196262" y="223024"/>
                </a:cubicBezTo>
                <a:cubicBezTo>
                  <a:pt x="193347" y="216610"/>
                  <a:pt x="184255" y="197636"/>
                  <a:pt x="178420" y="191801"/>
                </a:cubicBezTo>
                <a:cubicBezTo>
                  <a:pt x="174629" y="188010"/>
                  <a:pt x="169270" y="186171"/>
                  <a:pt x="165038" y="182880"/>
                </a:cubicBezTo>
                <a:cubicBezTo>
                  <a:pt x="155872" y="175751"/>
                  <a:pt x="146907" y="168345"/>
                  <a:pt x="138275" y="160577"/>
                </a:cubicBezTo>
                <a:cubicBezTo>
                  <a:pt x="88002" y="115332"/>
                  <a:pt x="154756" y="168993"/>
                  <a:pt x="98131" y="129354"/>
                </a:cubicBezTo>
                <a:cubicBezTo>
                  <a:pt x="90332" y="123894"/>
                  <a:pt x="83937" y="116502"/>
                  <a:pt x="75829" y="111512"/>
                </a:cubicBezTo>
                <a:cubicBezTo>
                  <a:pt x="22102" y="78449"/>
                  <a:pt x="55431" y="108955"/>
                  <a:pt x="26763" y="80289"/>
                </a:cubicBezTo>
                <a:cubicBezTo>
                  <a:pt x="21844" y="55690"/>
                  <a:pt x="15636" y="35627"/>
                  <a:pt x="26763" y="8921"/>
                </a:cubicBezTo>
                <a:cubicBezTo>
                  <a:pt x="29121" y="3262"/>
                  <a:pt x="38573" y="5557"/>
                  <a:pt x="44605" y="4460"/>
                </a:cubicBezTo>
                <a:cubicBezTo>
                  <a:pt x="54949" y="2579"/>
                  <a:pt x="65421" y="1487"/>
                  <a:pt x="75829" y="0"/>
                </a:cubicBezTo>
                <a:cubicBezTo>
                  <a:pt x="95158" y="2974"/>
                  <a:pt x="114972" y="3687"/>
                  <a:pt x="133815" y="8921"/>
                </a:cubicBezTo>
                <a:cubicBezTo>
                  <a:pt x="142168" y="11241"/>
                  <a:pt x="148484" y="18192"/>
                  <a:pt x="156117" y="22302"/>
                </a:cubicBezTo>
                <a:cubicBezTo>
                  <a:pt x="167826" y="28607"/>
                  <a:pt x="180736" y="32767"/>
                  <a:pt x="191801" y="40144"/>
                </a:cubicBezTo>
                <a:cubicBezTo>
                  <a:pt x="198799" y="44809"/>
                  <a:pt x="203391" y="52359"/>
                  <a:pt x="209643" y="57986"/>
                </a:cubicBezTo>
                <a:cubicBezTo>
                  <a:pt x="218275" y="65755"/>
                  <a:pt x="226893" y="73630"/>
                  <a:pt x="236406" y="80289"/>
                </a:cubicBezTo>
                <a:cubicBezTo>
                  <a:pt x="241853" y="84102"/>
                  <a:pt x="248837" y="85345"/>
                  <a:pt x="254248" y="89210"/>
                </a:cubicBezTo>
                <a:cubicBezTo>
                  <a:pt x="295446" y="118636"/>
                  <a:pt x="223797" y="86153"/>
                  <a:pt x="303313" y="115973"/>
                </a:cubicBezTo>
                <a:cubicBezTo>
                  <a:pt x="333152" y="145810"/>
                  <a:pt x="311053" y="126533"/>
                  <a:pt x="379142" y="160577"/>
                </a:cubicBezTo>
                <a:cubicBezTo>
                  <a:pt x="385089" y="163551"/>
                  <a:pt x="391735" y="165416"/>
                  <a:pt x="396984" y="169498"/>
                </a:cubicBezTo>
                <a:cubicBezTo>
                  <a:pt x="410365" y="179906"/>
                  <a:pt x="421965" y="193141"/>
                  <a:pt x="437128" y="200722"/>
                </a:cubicBezTo>
                <a:cubicBezTo>
                  <a:pt x="456548" y="210432"/>
                  <a:pt x="462355" y="212414"/>
                  <a:pt x="481733" y="227485"/>
                </a:cubicBezTo>
                <a:cubicBezTo>
                  <a:pt x="486712" y="231358"/>
                  <a:pt x="489981" y="237200"/>
                  <a:pt x="495114" y="240866"/>
                </a:cubicBezTo>
                <a:cubicBezTo>
                  <a:pt x="500525" y="244731"/>
                  <a:pt x="507764" y="245633"/>
                  <a:pt x="512956" y="249787"/>
                </a:cubicBezTo>
                <a:cubicBezTo>
                  <a:pt x="531242" y="264416"/>
                  <a:pt x="556032" y="296258"/>
                  <a:pt x="570943" y="312234"/>
                </a:cubicBezTo>
                <a:cubicBezTo>
                  <a:pt x="580986" y="322994"/>
                  <a:pt x="591758" y="333049"/>
                  <a:pt x="602166" y="343457"/>
                </a:cubicBezTo>
                <a:lnTo>
                  <a:pt x="615548" y="356839"/>
                </a:lnTo>
                <a:cubicBezTo>
                  <a:pt x="618522" y="364273"/>
                  <a:pt x="619665" y="372736"/>
                  <a:pt x="624469" y="379141"/>
                </a:cubicBezTo>
                <a:cubicBezTo>
                  <a:pt x="628930" y="385088"/>
                  <a:pt x="637054" y="387266"/>
                  <a:pt x="642311" y="392523"/>
                </a:cubicBezTo>
                <a:cubicBezTo>
                  <a:pt x="646102" y="396314"/>
                  <a:pt x="647441" y="402113"/>
                  <a:pt x="651232" y="405904"/>
                </a:cubicBezTo>
                <a:cubicBezTo>
                  <a:pt x="657964" y="412636"/>
                  <a:pt x="666419" y="417421"/>
                  <a:pt x="673534" y="423746"/>
                </a:cubicBezTo>
                <a:cubicBezTo>
                  <a:pt x="709638" y="455839"/>
                  <a:pt x="672115" y="426788"/>
                  <a:pt x="713678" y="468351"/>
                </a:cubicBezTo>
                <a:cubicBezTo>
                  <a:pt x="723371" y="478044"/>
                  <a:pt x="733496" y="487510"/>
                  <a:pt x="744902" y="495114"/>
                </a:cubicBezTo>
                <a:cubicBezTo>
                  <a:pt x="751564" y="499555"/>
                  <a:pt x="759770" y="501061"/>
                  <a:pt x="767204" y="504035"/>
                </a:cubicBezTo>
                <a:cubicBezTo>
                  <a:pt x="771665" y="508496"/>
                  <a:pt x="775388" y="513843"/>
                  <a:pt x="780586" y="517417"/>
                </a:cubicBezTo>
                <a:cubicBezTo>
                  <a:pt x="811412" y="538610"/>
                  <a:pt x="838581" y="556968"/>
                  <a:pt x="874256" y="566482"/>
                </a:cubicBezTo>
                <a:cubicBezTo>
                  <a:pt x="884414" y="569191"/>
                  <a:pt x="895071" y="569455"/>
                  <a:pt x="905479" y="570942"/>
                </a:cubicBezTo>
                <a:cubicBezTo>
                  <a:pt x="914400" y="576889"/>
                  <a:pt x="922507" y="584291"/>
                  <a:pt x="932242" y="588784"/>
                </a:cubicBezTo>
                <a:cubicBezTo>
                  <a:pt x="942070" y="593320"/>
                  <a:pt x="953098" y="594595"/>
                  <a:pt x="963466" y="597705"/>
                </a:cubicBezTo>
                <a:cubicBezTo>
                  <a:pt x="967969" y="599056"/>
                  <a:pt x="972286" y="601026"/>
                  <a:pt x="976847" y="602166"/>
                </a:cubicBezTo>
                <a:cubicBezTo>
                  <a:pt x="1019442" y="612815"/>
                  <a:pt x="1007678" y="608988"/>
                  <a:pt x="1043754" y="615547"/>
                </a:cubicBezTo>
                <a:cubicBezTo>
                  <a:pt x="1051213" y="616903"/>
                  <a:pt x="1058479" y="619791"/>
                  <a:pt x="1066057" y="620008"/>
                </a:cubicBezTo>
                <a:cubicBezTo>
                  <a:pt x="1162673" y="622768"/>
                  <a:pt x="1259345" y="622981"/>
                  <a:pt x="1355989" y="624468"/>
                </a:cubicBezTo>
                <a:cubicBezTo>
                  <a:pt x="1364817" y="626234"/>
                  <a:pt x="1386692" y="630242"/>
                  <a:pt x="1396133" y="633389"/>
                </a:cubicBezTo>
                <a:cubicBezTo>
                  <a:pt x="1440424" y="648152"/>
                  <a:pt x="1400490" y="637373"/>
                  <a:pt x="1431817" y="646771"/>
                </a:cubicBezTo>
                <a:cubicBezTo>
                  <a:pt x="1442185" y="649881"/>
                  <a:pt x="1452771" y="652269"/>
                  <a:pt x="1463040" y="655692"/>
                </a:cubicBezTo>
                <a:cubicBezTo>
                  <a:pt x="1470636" y="658224"/>
                  <a:pt x="1477644" y="662413"/>
                  <a:pt x="1485343" y="664613"/>
                </a:cubicBezTo>
                <a:cubicBezTo>
                  <a:pt x="1508921" y="671350"/>
                  <a:pt x="1533824" y="673652"/>
                  <a:pt x="1556711" y="682455"/>
                </a:cubicBezTo>
                <a:cubicBezTo>
                  <a:pt x="1576040" y="689889"/>
                  <a:pt x="1595773" y="696346"/>
                  <a:pt x="1614697" y="704757"/>
                </a:cubicBezTo>
                <a:cubicBezTo>
                  <a:pt x="1660443" y="725089"/>
                  <a:pt x="1640635" y="719048"/>
                  <a:pt x="1672683" y="727059"/>
                </a:cubicBezTo>
                <a:cubicBezTo>
                  <a:pt x="1714947" y="748191"/>
                  <a:pt x="1661752" y="723779"/>
                  <a:pt x="1717288" y="740441"/>
                </a:cubicBezTo>
                <a:cubicBezTo>
                  <a:pt x="1723657" y="742352"/>
                  <a:pt x="1728715" y="747612"/>
                  <a:pt x="1735130" y="749362"/>
                </a:cubicBezTo>
                <a:cubicBezTo>
                  <a:pt x="1745273" y="752128"/>
                  <a:pt x="1755945" y="752335"/>
                  <a:pt x="1766353" y="753822"/>
                </a:cubicBezTo>
                <a:cubicBezTo>
                  <a:pt x="1773787" y="756796"/>
                  <a:pt x="1781494" y="759162"/>
                  <a:pt x="1788656" y="762743"/>
                </a:cubicBezTo>
                <a:cubicBezTo>
                  <a:pt x="1821727" y="779279"/>
                  <a:pt x="1811335" y="777779"/>
                  <a:pt x="1837721" y="789506"/>
                </a:cubicBezTo>
                <a:cubicBezTo>
                  <a:pt x="1845038" y="792758"/>
                  <a:pt x="1852499" y="795691"/>
                  <a:pt x="1860024" y="798427"/>
                </a:cubicBezTo>
                <a:cubicBezTo>
                  <a:pt x="1868861" y="801641"/>
                  <a:pt x="1878226" y="803457"/>
                  <a:pt x="1886787" y="807348"/>
                </a:cubicBezTo>
                <a:cubicBezTo>
                  <a:pt x="1894679" y="810936"/>
                  <a:pt x="1900997" y="817618"/>
                  <a:pt x="1909089" y="820730"/>
                </a:cubicBezTo>
                <a:cubicBezTo>
                  <a:pt x="1920532" y="825131"/>
                  <a:pt x="1933389" y="825097"/>
                  <a:pt x="1944773" y="829651"/>
                </a:cubicBezTo>
                <a:cubicBezTo>
                  <a:pt x="1952207" y="832625"/>
                  <a:pt x="1959786" y="835259"/>
                  <a:pt x="1967075" y="838572"/>
                </a:cubicBezTo>
                <a:cubicBezTo>
                  <a:pt x="1989841" y="848920"/>
                  <a:pt x="2000708" y="857217"/>
                  <a:pt x="2025062" y="865335"/>
                </a:cubicBezTo>
                <a:cubicBezTo>
                  <a:pt x="2036694" y="869212"/>
                  <a:pt x="2049780" y="868773"/>
                  <a:pt x="2060746" y="874256"/>
                </a:cubicBezTo>
                <a:cubicBezTo>
                  <a:pt x="2111198" y="899481"/>
                  <a:pt x="2087818" y="888813"/>
                  <a:pt x="2149955" y="914400"/>
                </a:cubicBezTo>
                <a:cubicBezTo>
                  <a:pt x="2157359" y="917449"/>
                  <a:pt x="2164533" y="921214"/>
                  <a:pt x="2172258" y="923321"/>
                </a:cubicBezTo>
                <a:cubicBezTo>
                  <a:pt x="2188613" y="927781"/>
                  <a:pt x="2205337" y="931060"/>
                  <a:pt x="2221323" y="936702"/>
                </a:cubicBezTo>
                <a:cubicBezTo>
                  <a:pt x="2230728" y="940022"/>
                  <a:pt x="2238624" y="946930"/>
                  <a:pt x="2248086" y="950084"/>
                </a:cubicBezTo>
                <a:cubicBezTo>
                  <a:pt x="2261091" y="954419"/>
                  <a:pt x="2275168" y="954849"/>
                  <a:pt x="2288231" y="959005"/>
                </a:cubicBezTo>
                <a:cubicBezTo>
                  <a:pt x="2381723" y="988752"/>
                  <a:pt x="2312672" y="976514"/>
                  <a:pt x="2377440" y="985768"/>
                </a:cubicBezTo>
                <a:cubicBezTo>
                  <a:pt x="2380414" y="990228"/>
                  <a:pt x="2381999" y="996033"/>
                  <a:pt x="2386361" y="999149"/>
                </a:cubicBezTo>
                <a:cubicBezTo>
                  <a:pt x="2397771" y="1007299"/>
                  <a:pt x="2417791" y="1009896"/>
                  <a:pt x="2430966" y="1012531"/>
                </a:cubicBezTo>
                <a:lnTo>
                  <a:pt x="2466650" y="1030373"/>
                </a:lnTo>
                <a:cubicBezTo>
                  <a:pt x="2472597" y="1033347"/>
                  <a:pt x="2478184" y="1037191"/>
                  <a:pt x="2484492" y="1039294"/>
                </a:cubicBezTo>
                <a:cubicBezTo>
                  <a:pt x="2502334" y="1045241"/>
                  <a:pt x="2520556" y="1050151"/>
                  <a:pt x="2538018" y="1057136"/>
                </a:cubicBezTo>
                <a:cubicBezTo>
                  <a:pt x="2545452" y="1060110"/>
                  <a:pt x="2552552" y="1064115"/>
                  <a:pt x="2560320" y="1066057"/>
                </a:cubicBezTo>
                <a:cubicBezTo>
                  <a:pt x="2570520" y="1068607"/>
                  <a:pt x="2581136" y="1069030"/>
                  <a:pt x="2591544" y="1070517"/>
                </a:cubicBezTo>
                <a:cubicBezTo>
                  <a:pt x="2629037" y="1089263"/>
                  <a:pt x="2586601" y="1070397"/>
                  <a:pt x="2640609" y="1083898"/>
                </a:cubicBezTo>
                <a:cubicBezTo>
                  <a:pt x="2648377" y="1085840"/>
                  <a:pt x="2655478" y="1089845"/>
                  <a:pt x="2662912" y="1092819"/>
                </a:cubicBezTo>
                <a:cubicBezTo>
                  <a:pt x="2720652" y="1139012"/>
                  <a:pt x="2650944" y="1084877"/>
                  <a:pt x="2707516" y="1124043"/>
                </a:cubicBezTo>
                <a:cubicBezTo>
                  <a:pt x="2753298" y="1155739"/>
                  <a:pt x="2727091" y="1145437"/>
                  <a:pt x="2756582" y="1155266"/>
                </a:cubicBezTo>
                <a:cubicBezTo>
                  <a:pt x="2787156" y="1175649"/>
                  <a:pt x="2749227" y="1150669"/>
                  <a:pt x="2792266" y="1177569"/>
                </a:cubicBezTo>
                <a:cubicBezTo>
                  <a:pt x="2796812" y="1180410"/>
                  <a:pt x="2800561" y="1184795"/>
                  <a:pt x="2805647" y="1186490"/>
                </a:cubicBezTo>
                <a:cubicBezTo>
                  <a:pt x="2814227" y="1189350"/>
                  <a:pt x="2823489" y="1189463"/>
                  <a:pt x="2832410" y="1190950"/>
                </a:cubicBezTo>
                <a:cubicBezTo>
                  <a:pt x="2838357" y="1195411"/>
                  <a:pt x="2843948" y="1200392"/>
                  <a:pt x="2850252" y="1204332"/>
                </a:cubicBezTo>
                <a:cubicBezTo>
                  <a:pt x="2855891" y="1207856"/>
                  <a:pt x="2862257" y="1210069"/>
                  <a:pt x="2868094" y="1213253"/>
                </a:cubicBezTo>
                <a:cubicBezTo>
                  <a:pt x="2878617" y="1218993"/>
                  <a:pt x="2888909" y="1225148"/>
                  <a:pt x="2899317" y="1231095"/>
                </a:cubicBezTo>
                <a:cubicBezTo>
                  <a:pt x="2903778" y="1237042"/>
                  <a:pt x="2907675" y="1243457"/>
                  <a:pt x="2912699" y="1248937"/>
                </a:cubicBezTo>
                <a:cubicBezTo>
                  <a:pt x="2924066" y="1261337"/>
                  <a:pt x="2937731" y="1271601"/>
                  <a:pt x="2948383" y="1284620"/>
                </a:cubicBezTo>
                <a:cubicBezTo>
                  <a:pt x="2961764" y="1300975"/>
                  <a:pt x="2979077" y="1314785"/>
                  <a:pt x="2988527" y="1333686"/>
                </a:cubicBezTo>
                <a:cubicBezTo>
                  <a:pt x="3018115" y="1392861"/>
                  <a:pt x="2982219" y="1318967"/>
                  <a:pt x="3001909" y="1364909"/>
                </a:cubicBezTo>
                <a:cubicBezTo>
                  <a:pt x="3004528" y="1371021"/>
                  <a:pt x="3008211" y="1376639"/>
                  <a:pt x="3010830" y="1382751"/>
                </a:cubicBezTo>
                <a:cubicBezTo>
                  <a:pt x="3012682" y="1387073"/>
                  <a:pt x="3013544" y="1391767"/>
                  <a:pt x="3015290" y="1396133"/>
                </a:cubicBezTo>
                <a:cubicBezTo>
                  <a:pt x="3019495" y="1406646"/>
                  <a:pt x="3024863" y="1416692"/>
                  <a:pt x="3028672" y="1427356"/>
                </a:cubicBezTo>
                <a:cubicBezTo>
                  <a:pt x="3029579" y="1429897"/>
                  <a:pt x="3040460" y="1467661"/>
                  <a:pt x="3042053" y="1476421"/>
                </a:cubicBezTo>
                <a:cubicBezTo>
                  <a:pt x="3043934" y="1486765"/>
                  <a:pt x="3044785" y="1497274"/>
                  <a:pt x="3046513" y="1507645"/>
                </a:cubicBezTo>
                <a:cubicBezTo>
                  <a:pt x="3047759" y="1515123"/>
                  <a:pt x="3049329" y="1522546"/>
                  <a:pt x="3050974" y="1529947"/>
                </a:cubicBezTo>
                <a:cubicBezTo>
                  <a:pt x="3052304" y="1535931"/>
                  <a:pt x="3054337" y="1541758"/>
                  <a:pt x="3055434" y="1547789"/>
                </a:cubicBezTo>
                <a:cubicBezTo>
                  <a:pt x="3057315" y="1558133"/>
                  <a:pt x="3058167" y="1568642"/>
                  <a:pt x="3059895" y="1579013"/>
                </a:cubicBezTo>
                <a:cubicBezTo>
                  <a:pt x="3061141" y="1586491"/>
                  <a:pt x="3062999" y="1593856"/>
                  <a:pt x="3064355" y="1601315"/>
                </a:cubicBezTo>
                <a:cubicBezTo>
                  <a:pt x="3065973" y="1610213"/>
                  <a:pt x="3067042" y="1619210"/>
                  <a:pt x="3068816" y="1628078"/>
                </a:cubicBezTo>
                <a:cubicBezTo>
                  <a:pt x="3071618" y="1642088"/>
                  <a:pt x="3073483" y="1646542"/>
                  <a:pt x="3077737" y="1659301"/>
                </a:cubicBezTo>
                <a:cubicBezTo>
                  <a:pt x="3076250" y="1671196"/>
                  <a:pt x="3076430" y="1683420"/>
                  <a:pt x="3073276" y="1694985"/>
                </a:cubicBezTo>
                <a:cubicBezTo>
                  <a:pt x="3070179" y="1706341"/>
                  <a:pt x="3054850" y="1716537"/>
                  <a:pt x="3046513" y="1721748"/>
                </a:cubicBezTo>
                <a:cubicBezTo>
                  <a:pt x="3004171" y="1748212"/>
                  <a:pt x="2966261" y="1732981"/>
                  <a:pt x="2908238" y="1735130"/>
                </a:cubicBezTo>
                <a:cubicBezTo>
                  <a:pt x="2900804" y="1738104"/>
                  <a:pt x="2893927" y="1744551"/>
                  <a:pt x="2885936" y="1744051"/>
                </a:cubicBezTo>
                <a:cubicBezTo>
                  <a:pt x="2869017" y="1742993"/>
                  <a:pt x="2851829" y="1738647"/>
                  <a:pt x="2836871" y="1730669"/>
                </a:cubicBezTo>
                <a:cubicBezTo>
                  <a:pt x="2834631" y="1729474"/>
                  <a:pt x="2813638" y="1702045"/>
                  <a:pt x="2810108" y="1694985"/>
                </a:cubicBezTo>
                <a:cubicBezTo>
                  <a:pt x="2799856" y="1674482"/>
                  <a:pt x="2811264" y="1687222"/>
                  <a:pt x="2801187" y="1677143"/>
                </a:cubicBezTo>
              </a:path>
            </a:pathLst>
          </a:cu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distance estimation</a:t>
            </a:r>
            <a:endParaRPr lang="fi-FI" dirty="0"/>
          </a:p>
        </p:txBody>
      </p:sp>
      <p:sp>
        <p:nvSpPr>
          <p:cNvPr id="18" name="Oval 17"/>
          <p:cNvSpPr/>
          <p:nvPr/>
        </p:nvSpPr>
        <p:spPr>
          <a:xfrm>
            <a:off x="9029370" y="2140443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Oval 18"/>
          <p:cNvSpPr/>
          <p:nvPr/>
        </p:nvSpPr>
        <p:spPr>
          <a:xfrm>
            <a:off x="10800297" y="2858073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val 19"/>
          <p:cNvSpPr/>
          <p:nvPr/>
        </p:nvSpPr>
        <p:spPr>
          <a:xfrm>
            <a:off x="9619679" y="2985396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Oval 20"/>
          <p:cNvSpPr/>
          <p:nvPr/>
        </p:nvSpPr>
        <p:spPr>
          <a:xfrm>
            <a:off x="10013218" y="3934520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Oval 21"/>
          <p:cNvSpPr/>
          <p:nvPr/>
        </p:nvSpPr>
        <p:spPr>
          <a:xfrm>
            <a:off x="11124388" y="5404504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Oval 22"/>
          <p:cNvSpPr/>
          <p:nvPr/>
        </p:nvSpPr>
        <p:spPr>
          <a:xfrm>
            <a:off x="9098818" y="4999390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Oval 23"/>
          <p:cNvSpPr/>
          <p:nvPr/>
        </p:nvSpPr>
        <p:spPr>
          <a:xfrm>
            <a:off x="8763152" y="6191583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Oval 24"/>
          <p:cNvSpPr/>
          <p:nvPr/>
        </p:nvSpPr>
        <p:spPr>
          <a:xfrm>
            <a:off x="10753998" y="6052687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val 2"/>
          <p:cNvSpPr/>
          <p:nvPr/>
        </p:nvSpPr>
        <p:spPr>
          <a:xfrm>
            <a:off x="4712012" y="2160699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6332468" y="2392193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val 15"/>
          <p:cNvSpPr/>
          <p:nvPr/>
        </p:nvSpPr>
        <p:spPr>
          <a:xfrm>
            <a:off x="7154271" y="4374358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val 16"/>
          <p:cNvSpPr/>
          <p:nvPr/>
        </p:nvSpPr>
        <p:spPr>
          <a:xfrm>
            <a:off x="7455213" y="2823350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3" name="TextBox 52"/>
          <p:cNvSpPr txBox="1"/>
          <p:nvPr/>
        </p:nvSpPr>
        <p:spPr>
          <a:xfrm>
            <a:off x="4194367" y="4774620"/>
            <a:ext cx="6659515" cy="1448538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540"/>
              </a:lnSpc>
              <a:tabLst>
                <a:tab pos="2598738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Travel distance	= 2.5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  <a:p>
            <a:pPr>
              <a:lnSpc>
                <a:spcPts val="3540"/>
              </a:lnSpc>
              <a:tabLst>
                <a:tab pos="2598738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Euclidean	= 1.1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 </a:t>
            </a:r>
          </a:p>
          <a:p>
            <a:pPr>
              <a:lnSpc>
                <a:spcPts val="3540"/>
              </a:lnSpc>
              <a:tabLst>
                <a:tab pos="2598738" algn="l"/>
              </a:tabLs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	= 1.1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1.5 =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 km</a:t>
            </a:r>
            <a:endParaRPr lang="fi-FI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66297" y="3419543"/>
            <a:ext cx="2952750" cy="918210"/>
            <a:chOff x="3859530" y="3573780"/>
            <a:chExt cx="2952750" cy="9182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720840" y="4137660"/>
              <a:ext cx="91440" cy="35433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3859530" y="3573780"/>
              <a:ext cx="184150" cy="71374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" descr="http://cs.uef.fi/mopsi_dev/events/view2/images/wal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32" y="3971041"/>
            <a:ext cx="402676" cy="3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5603266" y="3325195"/>
            <a:ext cx="3000438" cy="707886"/>
            <a:chOff x="3796498" y="3383897"/>
            <a:chExt cx="3068981" cy="817142"/>
          </a:xfrm>
        </p:grpSpPr>
        <p:sp>
          <p:nvSpPr>
            <p:cNvPr id="41" name="Freeform 40"/>
            <p:cNvSpPr/>
            <p:nvPr/>
          </p:nvSpPr>
          <p:spPr>
            <a:xfrm rot="665393">
              <a:off x="3796498" y="3741235"/>
              <a:ext cx="3068981" cy="211292"/>
            </a:xfrm>
            <a:custGeom>
              <a:avLst/>
              <a:gdLst>
                <a:gd name="connsiteX0" fmla="*/ 0 w 8515350"/>
                <a:gd name="connsiteY0" fmla="*/ 1495425 h 1514476"/>
                <a:gd name="connsiteX1" fmla="*/ 923925 w 8515350"/>
                <a:gd name="connsiteY1" fmla="*/ 9525 h 1514476"/>
                <a:gd name="connsiteX2" fmla="*/ 1819275 w 8515350"/>
                <a:gd name="connsiteY2" fmla="*/ 1495425 h 1514476"/>
                <a:gd name="connsiteX3" fmla="*/ 2867025 w 8515350"/>
                <a:gd name="connsiteY3" fmla="*/ 9525 h 1514476"/>
                <a:gd name="connsiteX4" fmla="*/ 3819525 w 8515350"/>
                <a:gd name="connsiteY4" fmla="*/ 1514475 h 1514476"/>
                <a:gd name="connsiteX5" fmla="*/ 4772025 w 8515350"/>
                <a:gd name="connsiteY5" fmla="*/ 19050 h 1514476"/>
                <a:gd name="connsiteX6" fmla="*/ 5676900 w 8515350"/>
                <a:gd name="connsiteY6" fmla="*/ 1504950 h 1514476"/>
                <a:gd name="connsiteX7" fmla="*/ 6448425 w 8515350"/>
                <a:gd name="connsiteY7" fmla="*/ 0 h 1514476"/>
                <a:gd name="connsiteX8" fmla="*/ 7200900 w 8515350"/>
                <a:gd name="connsiteY8" fmla="*/ 1504950 h 1514476"/>
                <a:gd name="connsiteX9" fmla="*/ 7829550 w 8515350"/>
                <a:gd name="connsiteY9" fmla="*/ 9525 h 1514476"/>
                <a:gd name="connsiteX10" fmla="*/ 8515350 w 8515350"/>
                <a:gd name="connsiteY10" fmla="*/ 1504950 h 1514476"/>
                <a:gd name="connsiteX0" fmla="*/ -1 w 8319481"/>
                <a:gd name="connsiteY0" fmla="*/ 1445980 h 1514476"/>
                <a:gd name="connsiteX1" fmla="*/ 728056 w 8319481"/>
                <a:gd name="connsiteY1" fmla="*/ 9525 h 1514476"/>
                <a:gd name="connsiteX2" fmla="*/ 1623406 w 8319481"/>
                <a:gd name="connsiteY2" fmla="*/ 1495425 h 1514476"/>
                <a:gd name="connsiteX3" fmla="*/ 2671156 w 8319481"/>
                <a:gd name="connsiteY3" fmla="*/ 9525 h 1514476"/>
                <a:gd name="connsiteX4" fmla="*/ 3623656 w 8319481"/>
                <a:gd name="connsiteY4" fmla="*/ 1514475 h 1514476"/>
                <a:gd name="connsiteX5" fmla="*/ 4576156 w 8319481"/>
                <a:gd name="connsiteY5" fmla="*/ 19050 h 1514476"/>
                <a:gd name="connsiteX6" fmla="*/ 5481031 w 8319481"/>
                <a:gd name="connsiteY6" fmla="*/ 1504950 h 1514476"/>
                <a:gd name="connsiteX7" fmla="*/ 6252556 w 8319481"/>
                <a:gd name="connsiteY7" fmla="*/ 0 h 1514476"/>
                <a:gd name="connsiteX8" fmla="*/ 7005031 w 8319481"/>
                <a:gd name="connsiteY8" fmla="*/ 1504950 h 1514476"/>
                <a:gd name="connsiteX9" fmla="*/ 7633681 w 8319481"/>
                <a:gd name="connsiteY9" fmla="*/ 9525 h 1514476"/>
                <a:gd name="connsiteX10" fmla="*/ 8319481 w 8319481"/>
                <a:gd name="connsiteY10" fmla="*/ 1504950 h 1514476"/>
                <a:gd name="connsiteX0" fmla="*/ -1 w 8319481"/>
                <a:gd name="connsiteY0" fmla="*/ 1459934 h 1528446"/>
                <a:gd name="connsiteX1" fmla="*/ 728056 w 8319481"/>
                <a:gd name="connsiteY1" fmla="*/ 23479 h 1528446"/>
                <a:gd name="connsiteX2" fmla="*/ 1623406 w 8319481"/>
                <a:gd name="connsiteY2" fmla="*/ 1509379 h 1528446"/>
                <a:gd name="connsiteX3" fmla="*/ 2541665 w 8319481"/>
                <a:gd name="connsiteY3" fmla="*/ 3 h 1528446"/>
                <a:gd name="connsiteX4" fmla="*/ 3623656 w 8319481"/>
                <a:gd name="connsiteY4" fmla="*/ 1528429 h 1528446"/>
                <a:gd name="connsiteX5" fmla="*/ 4576156 w 8319481"/>
                <a:gd name="connsiteY5" fmla="*/ 33004 h 1528446"/>
                <a:gd name="connsiteX6" fmla="*/ 5481031 w 8319481"/>
                <a:gd name="connsiteY6" fmla="*/ 1518904 h 1528446"/>
                <a:gd name="connsiteX7" fmla="*/ 6252556 w 8319481"/>
                <a:gd name="connsiteY7" fmla="*/ 13954 h 1528446"/>
                <a:gd name="connsiteX8" fmla="*/ 7005031 w 8319481"/>
                <a:gd name="connsiteY8" fmla="*/ 1518904 h 1528446"/>
                <a:gd name="connsiteX9" fmla="*/ 7633681 w 8319481"/>
                <a:gd name="connsiteY9" fmla="*/ 23479 h 1528446"/>
                <a:gd name="connsiteX10" fmla="*/ 8319481 w 8319481"/>
                <a:gd name="connsiteY10" fmla="*/ 1518904 h 1528446"/>
                <a:gd name="connsiteX0" fmla="*/ -1 w 8319481"/>
                <a:gd name="connsiteY0" fmla="*/ 1459934 h 1518911"/>
                <a:gd name="connsiteX1" fmla="*/ 728056 w 8319481"/>
                <a:gd name="connsiteY1" fmla="*/ 23479 h 1518911"/>
                <a:gd name="connsiteX2" fmla="*/ 1623406 w 8319481"/>
                <a:gd name="connsiteY2" fmla="*/ 1509379 h 1518911"/>
                <a:gd name="connsiteX3" fmla="*/ 2541665 w 8319481"/>
                <a:gd name="connsiteY3" fmla="*/ 3 h 1518911"/>
                <a:gd name="connsiteX4" fmla="*/ 3436415 w 8319481"/>
                <a:gd name="connsiteY4" fmla="*/ 1491459 h 1518911"/>
                <a:gd name="connsiteX5" fmla="*/ 4576156 w 8319481"/>
                <a:gd name="connsiteY5" fmla="*/ 33004 h 1518911"/>
                <a:gd name="connsiteX6" fmla="*/ 5481031 w 8319481"/>
                <a:gd name="connsiteY6" fmla="*/ 1518904 h 1518911"/>
                <a:gd name="connsiteX7" fmla="*/ 6252556 w 8319481"/>
                <a:gd name="connsiteY7" fmla="*/ 13954 h 1518911"/>
                <a:gd name="connsiteX8" fmla="*/ 7005031 w 8319481"/>
                <a:gd name="connsiteY8" fmla="*/ 1518904 h 1518911"/>
                <a:gd name="connsiteX9" fmla="*/ 7633681 w 8319481"/>
                <a:gd name="connsiteY9" fmla="*/ 23479 h 1518911"/>
                <a:gd name="connsiteX10" fmla="*/ 8319481 w 8319481"/>
                <a:gd name="connsiteY10" fmla="*/ 1518904 h 1518911"/>
                <a:gd name="connsiteX0" fmla="*/ -1 w 8319481"/>
                <a:gd name="connsiteY0" fmla="*/ 1459934 h 1518906"/>
                <a:gd name="connsiteX1" fmla="*/ 728056 w 8319481"/>
                <a:gd name="connsiteY1" fmla="*/ 23479 h 1518906"/>
                <a:gd name="connsiteX2" fmla="*/ 1623406 w 8319481"/>
                <a:gd name="connsiteY2" fmla="*/ 1509379 h 1518906"/>
                <a:gd name="connsiteX3" fmla="*/ 2541665 w 8319481"/>
                <a:gd name="connsiteY3" fmla="*/ 3 h 1518906"/>
                <a:gd name="connsiteX4" fmla="*/ 3436415 w 8319481"/>
                <a:gd name="connsiteY4" fmla="*/ 1491459 h 1518906"/>
                <a:gd name="connsiteX5" fmla="*/ 4404694 w 8319481"/>
                <a:gd name="connsiteY5" fmla="*/ 20131 h 1518906"/>
                <a:gd name="connsiteX6" fmla="*/ 5481031 w 8319481"/>
                <a:gd name="connsiteY6" fmla="*/ 1518904 h 1518906"/>
                <a:gd name="connsiteX7" fmla="*/ 6252556 w 8319481"/>
                <a:gd name="connsiteY7" fmla="*/ 13954 h 1518906"/>
                <a:gd name="connsiteX8" fmla="*/ 7005031 w 8319481"/>
                <a:gd name="connsiteY8" fmla="*/ 1518904 h 1518906"/>
                <a:gd name="connsiteX9" fmla="*/ 7633681 w 8319481"/>
                <a:gd name="connsiteY9" fmla="*/ 23479 h 1518906"/>
                <a:gd name="connsiteX10" fmla="*/ 8319481 w 8319481"/>
                <a:gd name="connsiteY10" fmla="*/ 1518904 h 1518906"/>
                <a:gd name="connsiteX0" fmla="*/ -1 w 8319481"/>
                <a:gd name="connsiteY0" fmla="*/ 1459934 h 1518906"/>
                <a:gd name="connsiteX1" fmla="*/ 728056 w 8319481"/>
                <a:gd name="connsiteY1" fmla="*/ 23479 h 1518906"/>
                <a:gd name="connsiteX2" fmla="*/ 1623406 w 8319481"/>
                <a:gd name="connsiteY2" fmla="*/ 1509379 h 1518906"/>
                <a:gd name="connsiteX3" fmla="*/ 2541665 w 8319481"/>
                <a:gd name="connsiteY3" fmla="*/ 3 h 1518906"/>
                <a:gd name="connsiteX4" fmla="*/ 3436415 w 8319481"/>
                <a:gd name="connsiteY4" fmla="*/ 1491459 h 1518906"/>
                <a:gd name="connsiteX5" fmla="*/ 4404694 w 8319481"/>
                <a:gd name="connsiteY5" fmla="*/ 20131 h 1518906"/>
                <a:gd name="connsiteX6" fmla="*/ 5307784 w 8319481"/>
                <a:gd name="connsiteY6" fmla="*/ 1478406 h 1518906"/>
                <a:gd name="connsiteX7" fmla="*/ 6252556 w 8319481"/>
                <a:gd name="connsiteY7" fmla="*/ 13954 h 1518906"/>
                <a:gd name="connsiteX8" fmla="*/ 7005031 w 8319481"/>
                <a:gd name="connsiteY8" fmla="*/ 1518904 h 1518906"/>
                <a:gd name="connsiteX9" fmla="*/ 7633681 w 8319481"/>
                <a:gd name="connsiteY9" fmla="*/ 23479 h 1518906"/>
                <a:gd name="connsiteX10" fmla="*/ 8319481 w 8319481"/>
                <a:gd name="connsiteY10" fmla="*/ 1518904 h 1518906"/>
                <a:gd name="connsiteX0" fmla="*/ -1 w 8319481"/>
                <a:gd name="connsiteY0" fmla="*/ 1511231 h 1570274"/>
                <a:gd name="connsiteX1" fmla="*/ 728056 w 8319481"/>
                <a:gd name="connsiteY1" fmla="*/ 74776 h 1570274"/>
                <a:gd name="connsiteX2" fmla="*/ 1623406 w 8319481"/>
                <a:gd name="connsiteY2" fmla="*/ 1560676 h 1570274"/>
                <a:gd name="connsiteX3" fmla="*/ 2541665 w 8319481"/>
                <a:gd name="connsiteY3" fmla="*/ 51300 h 1570274"/>
                <a:gd name="connsiteX4" fmla="*/ 3436415 w 8319481"/>
                <a:gd name="connsiteY4" fmla="*/ 1542756 h 1570274"/>
                <a:gd name="connsiteX5" fmla="*/ 4404694 w 8319481"/>
                <a:gd name="connsiteY5" fmla="*/ 71428 h 1570274"/>
                <a:gd name="connsiteX6" fmla="*/ 5307784 w 8319481"/>
                <a:gd name="connsiteY6" fmla="*/ 1529703 h 1570274"/>
                <a:gd name="connsiteX7" fmla="*/ 6177239 w 8319481"/>
                <a:gd name="connsiteY7" fmla="*/ 25 h 1570274"/>
                <a:gd name="connsiteX8" fmla="*/ 7005031 w 8319481"/>
                <a:gd name="connsiteY8" fmla="*/ 1570201 h 1570274"/>
                <a:gd name="connsiteX9" fmla="*/ 7633681 w 8319481"/>
                <a:gd name="connsiteY9" fmla="*/ 74776 h 1570274"/>
                <a:gd name="connsiteX10" fmla="*/ 8319481 w 8319481"/>
                <a:gd name="connsiteY10" fmla="*/ 1570201 h 1570274"/>
                <a:gd name="connsiteX0" fmla="*/ -1 w 8319481"/>
                <a:gd name="connsiteY0" fmla="*/ 1511209 h 1570181"/>
                <a:gd name="connsiteX1" fmla="*/ 728056 w 8319481"/>
                <a:gd name="connsiteY1" fmla="*/ 74754 h 1570181"/>
                <a:gd name="connsiteX2" fmla="*/ 1623406 w 8319481"/>
                <a:gd name="connsiteY2" fmla="*/ 1560654 h 1570181"/>
                <a:gd name="connsiteX3" fmla="*/ 2541665 w 8319481"/>
                <a:gd name="connsiteY3" fmla="*/ 51278 h 1570181"/>
                <a:gd name="connsiteX4" fmla="*/ 3436415 w 8319481"/>
                <a:gd name="connsiteY4" fmla="*/ 1542734 h 1570181"/>
                <a:gd name="connsiteX5" fmla="*/ 4404694 w 8319481"/>
                <a:gd name="connsiteY5" fmla="*/ 71406 h 1570181"/>
                <a:gd name="connsiteX6" fmla="*/ 5307784 w 8319481"/>
                <a:gd name="connsiteY6" fmla="*/ 1529681 h 1570181"/>
                <a:gd name="connsiteX7" fmla="*/ 6177239 w 8319481"/>
                <a:gd name="connsiteY7" fmla="*/ 3 h 1570181"/>
                <a:gd name="connsiteX8" fmla="*/ 6917510 w 8319481"/>
                <a:gd name="connsiteY8" fmla="*/ 1536115 h 1570181"/>
                <a:gd name="connsiteX9" fmla="*/ 7633681 w 8319481"/>
                <a:gd name="connsiteY9" fmla="*/ 74754 h 1570181"/>
                <a:gd name="connsiteX10" fmla="*/ 8319481 w 8319481"/>
                <a:gd name="connsiteY10" fmla="*/ 1570179 h 1570181"/>
                <a:gd name="connsiteX0" fmla="*/ -1 w 8319481"/>
                <a:gd name="connsiteY0" fmla="*/ 1511209 h 1570181"/>
                <a:gd name="connsiteX1" fmla="*/ 728056 w 8319481"/>
                <a:gd name="connsiteY1" fmla="*/ 74754 h 1570181"/>
                <a:gd name="connsiteX2" fmla="*/ 1623406 w 8319481"/>
                <a:gd name="connsiteY2" fmla="*/ 1560654 h 1570181"/>
                <a:gd name="connsiteX3" fmla="*/ 2541665 w 8319481"/>
                <a:gd name="connsiteY3" fmla="*/ 51278 h 1570181"/>
                <a:gd name="connsiteX4" fmla="*/ 3436415 w 8319481"/>
                <a:gd name="connsiteY4" fmla="*/ 1542734 h 1570181"/>
                <a:gd name="connsiteX5" fmla="*/ 4404694 w 8319481"/>
                <a:gd name="connsiteY5" fmla="*/ 71406 h 1570181"/>
                <a:gd name="connsiteX6" fmla="*/ 5307784 w 8319481"/>
                <a:gd name="connsiteY6" fmla="*/ 1529681 h 1570181"/>
                <a:gd name="connsiteX7" fmla="*/ 6177239 w 8319481"/>
                <a:gd name="connsiteY7" fmla="*/ 3 h 1570181"/>
                <a:gd name="connsiteX8" fmla="*/ 6917510 w 8319481"/>
                <a:gd name="connsiteY8" fmla="*/ 1536115 h 1570181"/>
                <a:gd name="connsiteX9" fmla="*/ 7705419 w 8319481"/>
                <a:gd name="connsiteY9" fmla="*/ 84719 h 1570181"/>
                <a:gd name="connsiteX10" fmla="*/ 8319481 w 8319481"/>
                <a:gd name="connsiteY10" fmla="*/ 1570179 h 1570181"/>
                <a:gd name="connsiteX0" fmla="*/ -1 w 8520712"/>
                <a:gd name="connsiteY0" fmla="*/ 1511209 h 1603631"/>
                <a:gd name="connsiteX1" fmla="*/ 728056 w 8520712"/>
                <a:gd name="connsiteY1" fmla="*/ 74754 h 1603631"/>
                <a:gd name="connsiteX2" fmla="*/ 1623406 w 8520712"/>
                <a:gd name="connsiteY2" fmla="*/ 1560654 h 1603631"/>
                <a:gd name="connsiteX3" fmla="*/ 2541665 w 8520712"/>
                <a:gd name="connsiteY3" fmla="*/ 51278 h 1603631"/>
                <a:gd name="connsiteX4" fmla="*/ 3436415 w 8520712"/>
                <a:gd name="connsiteY4" fmla="*/ 1542734 h 1603631"/>
                <a:gd name="connsiteX5" fmla="*/ 4404694 w 8520712"/>
                <a:gd name="connsiteY5" fmla="*/ 71406 h 1603631"/>
                <a:gd name="connsiteX6" fmla="*/ 5307784 w 8520712"/>
                <a:gd name="connsiteY6" fmla="*/ 1529681 h 1603631"/>
                <a:gd name="connsiteX7" fmla="*/ 6177239 w 8520712"/>
                <a:gd name="connsiteY7" fmla="*/ 3 h 1603631"/>
                <a:gd name="connsiteX8" fmla="*/ 6917510 w 8520712"/>
                <a:gd name="connsiteY8" fmla="*/ 1536115 h 1603631"/>
                <a:gd name="connsiteX9" fmla="*/ 7705419 w 8520712"/>
                <a:gd name="connsiteY9" fmla="*/ 84719 h 1603631"/>
                <a:gd name="connsiteX10" fmla="*/ 8520711 w 8520712"/>
                <a:gd name="connsiteY10" fmla="*/ 1603634 h 1603631"/>
                <a:gd name="connsiteX0" fmla="*/ -1 w 8520712"/>
                <a:gd name="connsiteY0" fmla="*/ 1511209 h 1603636"/>
                <a:gd name="connsiteX1" fmla="*/ 728056 w 8520712"/>
                <a:gd name="connsiteY1" fmla="*/ 74754 h 1603636"/>
                <a:gd name="connsiteX2" fmla="*/ 1623406 w 8520712"/>
                <a:gd name="connsiteY2" fmla="*/ 1560654 h 1603636"/>
                <a:gd name="connsiteX3" fmla="*/ 2541665 w 8520712"/>
                <a:gd name="connsiteY3" fmla="*/ 51278 h 1603636"/>
                <a:gd name="connsiteX4" fmla="*/ 3436415 w 8520712"/>
                <a:gd name="connsiteY4" fmla="*/ 1542734 h 1603636"/>
                <a:gd name="connsiteX5" fmla="*/ 4404694 w 8520712"/>
                <a:gd name="connsiteY5" fmla="*/ 71406 h 1603636"/>
                <a:gd name="connsiteX6" fmla="*/ 5307784 w 8520712"/>
                <a:gd name="connsiteY6" fmla="*/ 1529681 h 1603636"/>
                <a:gd name="connsiteX7" fmla="*/ 6177239 w 8520712"/>
                <a:gd name="connsiteY7" fmla="*/ 3 h 1603636"/>
                <a:gd name="connsiteX8" fmla="*/ 6917510 w 8520712"/>
                <a:gd name="connsiteY8" fmla="*/ 1536115 h 1603636"/>
                <a:gd name="connsiteX9" fmla="*/ 7833120 w 8520712"/>
                <a:gd name="connsiteY9" fmla="*/ 80564 h 1603636"/>
                <a:gd name="connsiteX10" fmla="*/ 8520711 w 8520712"/>
                <a:gd name="connsiteY10" fmla="*/ 1603634 h 1603636"/>
                <a:gd name="connsiteX0" fmla="*/ -1 w 8520712"/>
                <a:gd name="connsiteY0" fmla="*/ 1511209 h 1603636"/>
                <a:gd name="connsiteX1" fmla="*/ 728056 w 8520712"/>
                <a:gd name="connsiteY1" fmla="*/ 74754 h 1603636"/>
                <a:gd name="connsiteX2" fmla="*/ 1623406 w 8520712"/>
                <a:gd name="connsiteY2" fmla="*/ 1560654 h 1603636"/>
                <a:gd name="connsiteX3" fmla="*/ 2541665 w 8520712"/>
                <a:gd name="connsiteY3" fmla="*/ 51278 h 1603636"/>
                <a:gd name="connsiteX4" fmla="*/ 3436415 w 8520712"/>
                <a:gd name="connsiteY4" fmla="*/ 1542734 h 1603636"/>
                <a:gd name="connsiteX5" fmla="*/ 4404694 w 8520712"/>
                <a:gd name="connsiteY5" fmla="*/ 71406 h 1603636"/>
                <a:gd name="connsiteX6" fmla="*/ 5307784 w 8520712"/>
                <a:gd name="connsiteY6" fmla="*/ 1529681 h 1603636"/>
                <a:gd name="connsiteX7" fmla="*/ 6177239 w 8520712"/>
                <a:gd name="connsiteY7" fmla="*/ 3 h 1603636"/>
                <a:gd name="connsiteX8" fmla="*/ 7045212 w 8520712"/>
                <a:gd name="connsiteY8" fmla="*/ 1531959 h 1603636"/>
                <a:gd name="connsiteX9" fmla="*/ 7833120 w 8520712"/>
                <a:gd name="connsiteY9" fmla="*/ 80564 h 1603636"/>
                <a:gd name="connsiteX10" fmla="*/ 8520711 w 8520712"/>
                <a:gd name="connsiteY10" fmla="*/ 1603634 h 1603636"/>
                <a:gd name="connsiteX0" fmla="*/ -1 w 8520712"/>
                <a:gd name="connsiteY0" fmla="*/ 1501236 h 1593663"/>
                <a:gd name="connsiteX1" fmla="*/ 728056 w 8520712"/>
                <a:gd name="connsiteY1" fmla="*/ 64781 h 1593663"/>
                <a:gd name="connsiteX2" fmla="*/ 1623406 w 8520712"/>
                <a:gd name="connsiteY2" fmla="*/ 1550681 h 1593663"/>
                <a:gd name="connsiteX3" fmla="*/ 2541665 w 8520712"/>
                <a:gd name="connsiteY3" fmla="*/ 41305 h 1593663"/>
                <a:gd name="connsiteX4" fmla="*/ 3436415 w 8520712"/>
                <a:gd name="connsiteY4" fmla="*/ 1532761 h 1593663"/>
                <a:gd name="connsiteX5" fmla="*/ 4404694 w 8520712"/>
                <a:gd name="connsiteY5" fmla="*/ 61433 h 1593663"/>
                <a:gd name="connsiteX6" fmla="*/ 5307784 w 8520712"/>
                <a:gd name="connsiteY6" fmla="*/ 1519708 h 1593663"/>
                <a:gd name="connsiteX7" fmla="*/ 6248980 w 8520712"/>
                <a:gd name="connsiteY7" fmla="*/ 1 h 1593663"/>
                <a:gd name="connsiteX8" fmla="*/ 7045212 w 8520712"/>
                <a:gd name="connsiteY8" fmla="*/ 1521986 h 1593663"/>
                <a:gd name="connsiteX9" fmla="*/ 7833120 w 8520712"/>
                <a:gd name="connsiteY9" fmla="*/ 70591 h 1593663"/>
                <a:gd name="connsiteX10" fmla="*/ 8520711 w 8520712"/>
                <a:gd name="connsiteY10" fmla="*/ 1593661 h 159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20712" h="1593663">
                  <a:moveTo>
                    <a:pt x="-1" y="1501236"/>
                  </a:moveTo>
                  <a:cubicBezTo>
                    <a:pt x="310355" y="758286"/>
                    <a:pt x="457488" y="56540"/>
                    <a:pt x="728056" y="64781"/>
                  </a:cubicBezTo>
                  <a:cubicBezTo>
                    <a:pt x="998624" y="73022"/>
                    <a:pt x="1321138" y="1554594"/>
                    <a:pt x="1623406" y="1550681"/>
                  </a:cubicBezTo>
                  <a:cubicBezTo>
                    <a:pt x="1925674" y="1546768"/>
                    <a:pt x="2239497" y="44292"/>
                    <a:pt x="2541665" y="41305"/>
                  </a:cubicBezTo>
                  <a:cubicBezTo>
                    <a:pt x="2843833" y="38318"/>
                    <a:pt x="3125910" y="1529406"/>
                    <a:pt x="3436415" y="1532761"/>
                  </a:cubicBezTo>
                  <a:cubicBezTo>
                    <a:pt x="3746920" y="1536116"/>
                    <a:pt x="4092799" y="63608"/>
                    <a:pt x="4404694" y="61433"/>
                  </a:cubicBezTo>
                  <a:cubicBezTo>
                    <a:pt x="4716589" y="59258"/>
                    <a:pt x="5000403" y="1529947"/>
                    <a:pt x="5307784" y="1519708"/>
                  </a:cubicBezTo>
                  <a:cubicBezTo>
                    <a:pt x="5615165" y="1509469"/>
                    <a:pt x="5959409" y="-379"/>
                    <a:pt x="6248980" y="1"/>
                  </a:cubicBezTo>
                  <a:cubicBezTo>
                    <a:pt x="6538551" y="381"/>
                    <a:pt x="6781189" y="1510221"/>
                    <a:pt x="7045212" y="1521986"/>
                  </a:cubicBezTo>
                  <a:cubicBezTo>
                    <a:pt x="7309235" y="1533751"/>
                    <a:pt x="7587204" y="58645"/>
                    <a:pt x="7833120" y="70591"/>
                  </a:cubicBezTo>
                  <a:cubicBezTo>
                    <a:pt x="8079037" y="82537"/>
                    <a:pt x="8287348" y="845948"/>
                    <a:pt x="8520711" y="1593661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42" name="TextBox 41"/>
            <p:cNvSpPr txBox="1"/>
            <p:nvPr/>
          </p:nvSpPr>
          <p:spPr>
            <a:xfrm rot="502957">
              <a:off x="4848225" y="3383897"/>
              <a:ext cx="852932" cy="817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1.5</a:t>
              </a:r>
              <a:endParaRPr lang="fi-FI" sz="4000" dirty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A0E7293-0173-4E76-8858-79082CEF5DEF}"/>
              </a:ext>
            </a:extLst>
          </p:cNvPr>
          <p:cNvSpPr txBox="1"/>
          <p:nvPr/>
        </p:nvSpPr>
        <p:spPr>
          <a:xfrm rot="1354186">
            <a:off x="7413776" y="3249242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2.5</a:t>
            </a:r>
            <a:r>
              <a:rPr lang="en-US" b="1" dirty="0"/>
              <a:t>km</a:t>
            </a:r>
            <a:endParaRPr lang="fi-FI" sz="2800" b="1" dirty="0"/>
          </a:p>
        </p:txBody>
      </p:sp>
      <p:sp>
        <p:nvSpPr>
          <p:cNvPr id="15" name="Oval 14"/>
          <p:cNvSpPr/>
          <p:nvPr/>
        </p:nvSpPr>
        <p:spPr>
          <a:xfrm>
            <a:off x="5522241" y="3274763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Oval 25"/>
          <p:cNvSpPr/>
          <p:nvPr/>
        </p:nvSpPr>
        <p:spPr>
          <a:xfrm>
            <a:off x="8473785" y="3830347"/>
            <a:ext cx="289367" cy="2893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00DC76-12D8-D844-075B-503133A72792}"/>
              </a:ext>
            </a:extLst>
          </p:cNvPr>
          <p:cNvCxnSpPr>
            <a:cxnSpLocks/>
          </p:cNvCxnSpPr>
          <p:nvPr/>
        </p:nvCxnSpPr>
        <p:spPr>
          <a:xfrm>
            <a:off x="6098558" y="4194151"/>
            <a:ext cx="2284944" cy="1278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9743D9-3D48-6C6A-E514-7C1BD7A1CD3E}"/>
              </a:ext>
            </a:extLst>
          </p:cNvPr>
          <p:cNvSpPr txBox="1"/>
          <p:nvPr/>
        </p:nvSpPr>
        <p:spPr>
          <a:xfrm>
            <a:off x="1019670" y="1324497"/>
            <a:ext cx="2581156" cy="523733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540"/>
              </a:lnSpc>
              <a:tabLst>
                <a:tab pos="2598738" algn="l"/>
              </a:tabLst>
            </a:pPr>
            <a:r>
              <a:rPr lang="en-US" sz="2800" b="1" dirty="0"/>
              <a:t>Overhead graph</a:t>
            </a:r>
            <a:endParaRPr lang="fi-FI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3F465-8C5B-AF1B-182A-50AD112C1010}"/>
              </a:ext>
            </a:extLst>
          </p:cNvPr>
          <p:cNvSpPr txBox="1"/>
          <p:nvPr/>
        </p:nvSpPr>
        <p:spPr>
          <a:xfrm>
            <a:off x="4804051" y="1323031"/>
            <a:ext cx="6159635" cy="523733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3540"/>
              </a:lnSpc>
              <a:tabLst>
                <a:tab pos="2598738" algn="l"/>
              </a:tabLst>
            </a:pPr>
            <a:r>
              <a:rPr lang="en-US" sz="2800" b="1" dirty="0"/>
              <a:t>Use of the graph for distance estimation</a:t>
            </a:r>
            <a:endParaRPr lang="fi-FI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14C78-33E3-73A0-FA75-3FB9D0F5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6" y="1786161"/>
            <a:ext cx="336804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0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DF9AEF-54B9-0A9B-8987-B110806C1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"/>
          <a:stretch/>
        </p:blipFill>
        <p:spPr>
          <a:xfrm>
            <a:off x="0" y="154235"/>
            <a:ext cx="12192000" cy="64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92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C792C5-A2AF-D87E-FB33-9D4EE3443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48" y="259272"/>
            <a:ext cx="4358640" cy="637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DE69D-819E-0DC4-9ABE-F3D65356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4" y="2820996"/>
            <a:ext cx="6626926" cy="3444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98A2BB-63A9-4A99-85F8-2DA1AC52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Euclidean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04333" y="315157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18586" y="292075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50205" y="3684235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-</a:t>
            </a:r>
            <a:endParaRPr lang="fi-FI" sz="4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01911" y="204187"/>
            <a:ext cx="2226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18 / 23</a:t>
            </a:r>
          </a:p>
          <a:p>
            <a:pPr algn="ctr"/>
            <a:r>
              <a:rPr lang="en-US" sz="3600" dirty="0"/>
              <a:t>No Change</a:t>
            </a:r>
            <a:endParaRPr lang="fi-FI" sz="3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828986" y="3092335"/>
            <a:ext cx="900288" cy="1266262"/>
            <a:chOff x="5828986" y="3092335"/>
            <a:chExt cx="900288" cy="1266262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6600305" y="3092335"/>
              <a:ext cx="128969" cy="65404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828986" y="3930838"/>
              <a:ext cx="244500" cy="241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6169602" y="4265468"/>
              <a:ext cx="136500" cy="931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02116" y="1438948"/>
            <a:ext cx="2703361" cy="99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fi-FI" sz="3200" dirty="0"/>
              <a:t>213,358€</a:t>
            </a:r>
          </a:p>
          <a:p>
            <a:pPr algn="ctr">
              <a:lnSpc>
                <a:spcPts val="3400"/>
              </a:lnSpc>
            </a:pPr>
            <a:r>
              <a:rPr lang="en-US" sz="3200" dirty="0"/>
              <a:t>(</a:t>
            </a:r>
            <a:r>
              <a:rPr lang="fi-FI" sz="3200" dirty="0"/>
              <a:t>317,902€)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938" y="3544670"/>
            <a:ext cx="1699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Viinijärvi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043" y="3847812"/>
            <a:ext cx="161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Ylämylly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C9A26-48D9-5980-AA55-0D9959061BC4}"/>
              </a:ext>
            </a:extLst>
          </p:cNvPr>
          <p:cNvSpPr txBox="1"/>
          <p:nvPr/>
        </p:nvSpPr>
        <p:spPr>
          <a:xfrm>
            <a:off x="2638959" y="5732610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Liperi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5DFA78-9B4C-DB50-D8DC-D51BB65380A6}"/>
              </a:ext>
            </a:extLst>
          </p:cNvPr>
          <p:cNvSpPr txBox="1"/>
          <p:nvPr/>
        </p:nvSpPr>
        <p:spPr>
          <a:xfrm>
            <a:off x="4806593" y="3245030"/>
            <a:ext cx="1868012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fi-FI" sz="3200" b="1" dirty="0">
                <a:solidFill>
                  <a:srgbClr val="0000FF"/>
                </a:solidFill>
              </a:rPr>
              <a:t>Rantakylä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B8E26-C116-12DE-511D-1E7F29616EBD}"/>
              </a:ext>
            </a:extLst>
          </p:cNvPr>
          <p:cNvSpPr txBox="1"/>
          <p:nvPr/>
        </p:nvSpPr>
        <p:spPr>
          <a:xfrm>
            <a:off x="5210148" y="4497090"/>
            <a:ext cx="2031454" cy="829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fi-FI" sz="3200" b="1" dirty="0">
                <a:solidFill>
                  <a:srgbClr val="0000FF"/>
                </a:solidFill>
              </a:rPr>
              <a:t>Joensuu</a:t>
            </a:r>
          </a:p>
          <a:p>
            <a:pPr algn="ctr">
              <a:lnSpc>
                <a:spcPts val="2800"/>
              </a:lnSpc>
            </a:pPr>
            <a:r>
              <a:rPr lang="fi-FI" sz="3200" b="1" dirty="0">
                <a:solidFill>
                  <a:srgbClr val="0000FF"/>
                </a:solidFill>
              </a:rPr>
              <a:t>downtown</a:t>
            </a:r>
          </a:p>
        </p:txBody>
      </p:sp>
    </p:spTree>
    <p:extLst>
      <p:ext uri="{BB962C8B-B14F-4D97-AF65-F5344CB8AC3E}">
        <p14:creationId xmlns:p14="http://schemas.microsoft.com/office/powerpoint/2010/main" val="2534626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9343C-FEA4-2D92-7868-078053EA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737" y="239617"/>
            <a:ext cx="4381500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C2AEB3-5D71-1357-61FE-B0E21A49B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14" y="2470800"/>
            <a:ext cx="6633023" cy="33043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98A2BB-63A9-4A99-85F8-2DA1AC52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Cost € (</a:t>
            </a:r>
            <a:r>
              <a:rPr lang="en-US" b="1" dirty="0" err="1"/>
              <a:t>Eucl</a:t>
            </a:r>
            <a:r>
              <a:rPr lang="en-US" b="1" dirty="0"/>
              <a:t>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3829" y="333800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83075" y="284085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50205" y="3684235"/>
            <a:ext cx="46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-</a:t>
            </a:r>
            <a:endParaRPr lang="fi-FI" sz="4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01911" y="204187"/>
            <a:ext cx="2226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17 / 23</a:t>
            </a:r>
          </a:p>
          <a:p>
            <a:pPr algn="ctr"/>
            <a:r>
              <a:rPr lang="en-US" sz="3600" dirty="0"/>
              <a:t>No Change</a:t>
            </a:r>
            <a:endParaRPr lang="fi-FI" sz="36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828986" y="3077040"/>
            <a:ext cx="933539" cy="1281557"/>
            <a:chOff x="5828986" y="3077040"/>
            <a:chExt cx="933539" cy="1281557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6633556" y="3077040"/>
              <a:ext cx="128969" cy="65404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828986" y="3930838"/>
              <a:ext cx="244500" cy="241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6169602" y="4265468"/>
              <a:ext cx="136500" cy="931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50460" y="1366377"/>
            <a:ext cx="2703361" cy="99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fi-FI" sz="3200" dirty="0"/>
              <a:t>202,024€</a:t>
            </a:r>
          </a:p>
          <a:p>
            <a:pPr algn="ctr">
              <a:lnSpc>
                <a:spcPts val="3400"/>
              </a:lnSpc>
            </a:pPr>
            <a:r>
              <a:rPr lang="en-US" sz="3200" dirty="0"/>
              <a:t>(</a:t>
            </a:r>
            <a:r>
              <a:rPr lang="fi-FI" sz="3200" dirty="0"/>
              <a:t>295,966€)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162" y="3429000"/>
            <a:ext cx="1699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Viinijärvi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9743" y="3936712"/>
            <a:ext cx="161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Ylämylly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2AAAC5-216B-4786-974D-B512468ECA33}"/>
              </a:ext>
            </a:extLst>
          </p:cNvPr>
          <p:cNvSpPr txBox="1"/>
          <p:nvPr/>
        </p:nvSpPr>
        <p:spPr>
          <a:xfrm>
            <a:off x="2638959" y="5264772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Liperi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A845AA-DE98-4495-BD44-F69FCA1016C1}"/>
              </a:ext>
            </a:extLst>
          </p:cNvPr>
          <p:cNvSpPr txBox="1"/>
          <p:nvPr/>
        </p:nvSpPr>
        <p:spPr>
          <a:xfrm>
            <a:off x="5210148" y="4497090"/>
            <a:ext cx="2031454" cy="829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fi-FI" sz="3200" b="1" dirty="0">
                <a:solidFill>
                  <a:srgbClr val="0000FF"/>
                </a:solidFill>
              </a:rPr>
              <a:t>Joensuu</a:t>
            </a:r>
          </a:p>
          <a:p>
            <a:pPr algn="ctr">
              <a:lnSpc>
                <a:spcPts val="2800"/>
              </a:lnSpc>
            </a:pPr>
            <a:r>
              <a:rPr lang="fi-FI" sz="3200" b="1" dirty="0">
                <a:solidFill>
                  <a:srgbClr val="0000FF"/>
                </a:solidFill>
              </a:rPr>
              <a:t>downtown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2F618E-0F84-4E69-9610-22500662581F}"/>
              </a:ext>
            </a:extLst>
          </p:cNvPr>
          <p:cNvSpPr txBox="1"/>
          <p:nvPr/>
        </p:nvSpPr>
        <p:spPr>
          <a:xfrm>
            <a:off x="4806593" y="3234397"/>
            <a:ext cx="1868012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fi-FI" sz="3200" b="1" dirty="0">
                <a:solidFill>
                  <a:srgbClr val="0000FF"/>
                </a:solidFill>
              </a:rPr>
              <a:t>Rantakylä</a:t>
            </a:r>
            <a:endParaRPr lang="fi-FI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64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Localized</a:t>
            </a:r>
            <a:r>
              <a:rPr lang="fi-FI" dirty="0"/>
              <a:t> </a:t>
            </a:r>
            <a:r>
              <a:rPr lang="fi-FI" dirty="0" err="1"/>
              <a:t>Examples</a:t>
            </a:r>
            <a:endParaRPr lang="fi-F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993900"/>
            <a:ext cx="6248400" cy="449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101" t="22198" r="10377" b="11607"/>
          <a:stretch/>
        </p:blipFill>
        <p:spPr>
          <a:xfrm>
            <a:off x="508000" y="1993900"/>
            <a:ext cx="6197600" cy="444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4645" y="417385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50204" y="3775809"/>
            <a:ext cx="210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000FF"/>
                </a:solidFill>
              </a:rPr>
              <a:t>Kopravaara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8788" y="4643755"/>
            <a:ext cx="4988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-</a:t>
            </a:r>
            <a:endParaRPr lang="fi-FI" sz="8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442" r="8183"/>
          <a:stretch/>
        </p:blipFill>
        <p:spPr>
          <a:xfrm>
            <a:off x="7150100" y="367506"/>
            <a:ext cx="4495800" cy="6122987"/>
          </a:xfrm>
          <a:prstGeom prst="rect">
            <a:avLst/>
          </a:prstGeom>
        </p:spPr>
      </p:pic>
      <p:sp>
        <p:nvSpPr>
          <p:cNvPr id="13" name="Up-Down Arrow 12"/>
          <p:cNvSpPr/>
          <p:nvPr/>
        </p:nvSpPr>
        <p:spPr>
          <a:xfrm rot="21389485">
            <a:off x="7412159" y="1732865"/>
            <a:ext cx="297803" cy="945447"/>
          </a:xfrm>
          <a:prstGeom prst="upDownArrow">
            <a:avLst>
              <a:gd name="adj1" fmla="val 3034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7620659" y="1823290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10 km</a:t>
            </a:r>
            <a:endParaRPr lang="fi-FI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14743" y="4610109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00FF"/>
                </a:solidFill>
              </a:rPr>
              <a:t>Muljula</a:t>
            </a:r>
            <a:endParaRPr lang="fi-FI" sz="28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40147" y="482052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+</a:t>
            </a:r>
            <a:endParaRPr lang="fi-FI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D037E-F1B4-4B93-B2A6-C0BC4623AB51}"/>
              </a:ext>
            </a:extLst>
          </p:cNvPr>
          <p:cNvSpPr txBox="1"/>
          <p:nvPr/>
        </p:nvSpPr>
        <p:spPr>
          <a:xfrm>
            <a:off x="993661" y="5485595"/>
            <a:ext cx="176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Polvijärvi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ABB89F-5134-446B-B7A6-2EA381A2D731}"/>
              </a:ext>
            </a:extLst>
          </p:cNvPr>
          <p:cNvSpPr txBox="1"/>
          <p:nvPr/>
        </p:nvSpPr>
        <p:spPr>
          <a:xfrm>
            <a:off x="1394876" y="2014605"/>
            <a:ext cx="1154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0000FF"/>
                </a:solidFill>
              </a:rPr>
              <a:t>Juuka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D6F91-6C1F-4223-A644-C07FC367B7C1}"/>
              </a:ext>
            </a:extLst>
          </p:cNvPr>
          <p:cNvSpPr txBox="1"/>
          <p:nvPr/>
        </p:nvSpPr>
        <p:spPr>
          <a:xfrm>
            <a:off x="4739781" y="5777982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FF0000"/>
                </a:solidFill>
              </a:rPr>
              <a:t>Uimaharju</a:t>
            </a:r>
            <a:endParaRPr lang="fi-FI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ABDEE4-72C3-4B37-93B2-E5FB63F47936}"/>
              </a:ext>
            </a:extLst>
          </p:cNvPr>
          <p:cNvSpPr txBox="1"/>
          <p:nvPr/>
        </p:nvSpPr>
        <p:spPr>
          <a:xfrm>
            <a:off x="7188200" y="3069445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800" b="1" dirty="0">
                <a:solidFill>
                  <a:srgbClr val="0000FF"/>
                </a:solidFill>
              </a:rPr>
              <a:t>Mensu</a:t>
            </a:r>
            <a:endParaRPr lang="fi-FI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6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7612F1D-1AFA-DD26-C35A-7CD1B7D7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10" y="161765"/>
            <a:ext cx="4602162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9">
            <a:extLst>
              <a:ext uri="{FF2B5EF4-FFF2-40B4-BE49-F238E27FC236}">
                <a16:creationId xmlns:a16="http://schemas.microsoft.com/office/drawing/2014/main" id="{72C4E9C7-5937-B579-573B-A99351A8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6" y="10337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2001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Text Box 19">
            <a:extLst>
              <a:ext uri="{FF2B5EF4-FFF2-40B4-BE49-F238E27FC236}">
                <a16:creationId xmlns:a16="http://schemas.microsoft.com/office/drawing/2014/main" id="{94CF822C-C46D-C218-7D3D-8F9079CB6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816" y="1556986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2020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Text Box 19">
            <a:extLst>
              <a:ext uri="{FF2B5EF4-FFF2-40B4-BE49-F238E27FC236}">
                <a16:creationId xmlns:a16="http://schemas.microsoft.com/office/drawing/2014/main" id="{AD411021-1D8D-4A7A-760F-D5F71188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40" y="3660259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2017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8" name="Text Box 19">
            <a:extLst>
              <a:ext uri="{FF2B5EF4-FFF2-40B4-BE49-F238E27FC236}">
                <a16:creationId xmlns:a16="http://schemas.microsoft.com/office/drawing/2014/main" id="{8029B1B7-42E6-ED10-1E63-1920C303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514" y="863602"/>
            <a:ext cx="90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2013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9" name="Picture 716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578F5C-F753-8E30-337F-35932708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24" y="1320286"/>
            <a:ext cx="3276600" cy="24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9">
            <a:extLst>
              <a:ext uri="{FF2B5EF4-FFF2-40B4-BE49-F238E27FC236}">
                <a16:creationId xmlns:a16="http://schemas.microsoft.com/office/drawing/2014/main" id="{0E7E9237-E93F-B5FD-36A9-F9053B5C7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047" y="4298504"/>
            <a:ext cx="903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2018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F3690-5E15-30F4-C992-1C8C1DA16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6" y="4156141"/>
            <a:ext cx="4602480" cy="2293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39CB1-BC6A-CFFC-088A-6D9DB360F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265" y="2022513"/>
            <a:ext cx="4429507" cy="1356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E583B-2F0A-7431-A734-62136334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6" y="530443"/>
            <a:ext cx="3276600" cy="229362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E3616C-7CBF-B54F-B361-54DD97EFB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19" y="4093231"/>
            <a:ext cx="3653473" cy="2656471"/>
          </a:xfrm>
          <a:prstGeom prst="rect">
            <a:avLst/>
          </a:prstGeom>
        </p:spPr>
      </p:pic>
      <p:sp>
        <p:nvSpPr>
          <p:cNvPr id="8" name="Text Box 19">
            <a:extLst>
              <a:ext uri="{FF2B5EF4-FFF2-40B4-BE49-F238E27FC236}">
                <a16:creationId xmlns:a16="http://schemas.microsoft.com/office/drawing/2014/main" id="{4A20CA5F-40F4-3F0F-80B3-CBEB427E4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358" y="3644544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2024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7290F-77D9-6632-A857-E4AC6F07B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577"/>
          <a:stretch/>
        </p:blipFill>
        <p:spPr>
          <a:xfrm>
            <a:off x="5141514" y="4784731"/>
            <a:ext cx="2903220" cy="188238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04B8D-8C7A-430A-8F9E-00E1B9CA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/>
          <a:stretch/>
        </p:blipFill>
        <p:spPr>
          <a:xfrm>
            <a:off x="2366472" y="488573"/>
            <a:ext cx="5198263" cy="2736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AEEA8-470A-465F-8C12-25B68963A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" r="1687" b="4252"/>
          <a:stretch/>
        </p:blipFill>
        <p:spPr>
          <a:xfrm>
            <a:off x="2375801" y="3098595"/>
            <a:ext cx="5060696" cy="3523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FF444-C8D2-4DA8-8B34-A20C11827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6" y="486045"/>
            <a:ext cx="4572396" cy="6127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3F0E62-E2A1-4E38-A8A6-26C54F24ABDC}"/>
              </a:ext>
            </a:extLst>
          </p:cNvPr>
          <p:cNvSpPr txBox="1"/>
          <p:nvPr/>
        </p:nvSpPr>
        <p:spPr>
          <a:xfrm>
            <a:off x="3278107" y="335576"/>
            <a:ext cx="3256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Joensuu </a:t>
            </a:r>
            <a:r>
              <a:rPr lang="en-US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endParaRPr lang="en-US" sz="4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273E97-5388-4723-B6B1-991A9DD10D7A}"/>
              </a:ext>
            </a:extLst>
          </p:cNvPr>
          <p:cNvSpPr txBox="1"/>
          <p:nvPr/>
        </p:nvSpPr>
        <p:spPr>
          <a:xfrm>
            <a:off x="4648035" y="3007504"/>
            <a:ext cx="1063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</a:t>
            </a:r>
            <a:endParaRPr lang="en-US" sz="4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24023-BE2D-48E7-A56A-69FDE74E6580}"/>
              </a:ext>
            </a:extLst>
          </p:cNvPr>
          <p:cNvSpPr txBox="1"/>
          <p:nvPr/>
        </p:nvSpPr>
        <p:spPr>
          <a:xfrm>
            <a:off x="8441583" y="388151"/>
            <a:ext cx="2286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Rääkkylä</a:t>
            </a:r>
            <a:endParaRPr lang="en-US" sz="4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842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More </a:t>
            </a:r>
            <a:r>
              <a:rPr lang="fi-FI" dirty="0" err="1"/>
              <a:t>Examples</a:t>
            </a:r>
            <a:endParaRPr lang="fi-FI" dirty="0"/>
          </a:p>
        </p:txBody>
      </p:sp>
      <p:grpSp>
        <p:nvGrpSpPr>
          <p:cNvPr id="26" name="Group 25"/>
          <p:cNvGrpSpPr/>
          <p:nvPr/>
        </p:nvGrpSpPr>
        <p:grpSpPr>
          <a:xfrm>
            <a:off x="604581" y="2162432"/>
            <a:ext cx="3914775" cy="3874230"/>
            <a:chOff x="1123564" y="2162432"/>
            <a:chExt cx="3914775" cy="38742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843"/>
            <a:stretch/>
          </p:blipFill>
          <p:spPr>
            <a:xfrm>
              <a:off x="1123564" y="2162432"/>
              <a:ext cx="3914775" cy="38742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50809" y="4381544"/>
              <a:ext cx="18293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3200" b="1" dirty="0">
                  <a:solidFill>
                    <a:srgbClr val="FF0000"/>
                  </a:solidFill>
                </a:rPr>
                <a:t>Heinävesi</a:t>
              </a:r>
              <a:endParaRPr lang="fi-FI" sz="32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55080" y="3531646"/>
              <a:ext cx="4988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FF0000"/>
                  </a:solidFill>
                </a:rPr>
                <a:t>-</a:t>
              </a:r>
              <a:endParaRPr lang="fi-FI" sz="8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69710" y="2150075"/>
            <a:ext cx="3558746" cy="3904735"/>
            <a:chOff x="5313406" y="2150075"/>
            <a:chExt cx="3558746" cy="39047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0899" t="8654" r="5890" b="14720"/>
            <a:stretch/>
          </p:blipFill>
          <p:spPr>
            <a:xfrm>
              <a:off x="5313406" y="2150075"/>
              <a:ext cx="3558746" cy="39047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98044" y="4410377"/>
              <a:ext cx="25522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3200" b="1" dirty="0">
                  <a:solidFill>
                    <a:srgbClr val="FF0000"/>
                  </a:solidFill>
                </a:rPr>
                <a:t>Kiihtelysvaara</a:t>
              </a:r>
              <a:endParaRPr lang="fi-FI" sz="32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63759" y="3560479"/>
              <a:ext cx="49885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FF0000"/>
                  </a:solidFill>
                </a:rPr>
                <a:t>-</a:t>
              </a:r>
              <a:endParaRPr lang="fi-FI" sz="8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584213" y="2150076"/>
            <a:ext cx="2981325" cy="3910527"/>
            <a:chOff x="8942558" y="2150076"/>
            <a:chExt cx="2981325" cy="39105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6904"/>
            <a:stretch/>
          </p:blipFill>
          <p:spPr>
            <a:xfrm>
              <a:off x="8942558" y="2150076"/>
              <a:ext cx="2981325" cy="391052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873099" y="342900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+</a:t>
              </a:r>
              <a:endParaRPr lang="fi-FI" sz="4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58633" y="3843223"/>
              <a:ext cx="2171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3200" b="1" dirty="0">
                  <a:solidFill>
                    <a:srgbClr val="0000FF"/>
                  </a:solidFill>
                </a:rPr>
                <a:t>Mätäsvaara</a:t>
              </a:r>
              <a:endParaRPr lang="fi-FI" sz="3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8D8782-2733-492F-850E-A740242A857E}"/>
              </a:ext>
            </a:extLst>
          </p:cNvPr>
          <p:cNvSpPr txBox="1"/>
          <p:nvPr/>
        </p:nvSpPr>
        <p:spPr>
          <a:xfrm>
            <a:off x="9000040" y="4891362"/>
            <a:ext cx="1154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000FF"/>
                </a:solidFill>
              </a:rPr>
              <a:t>Juuka</a:t>
            </a:r>
            <a:endParaRPr lang="fi-FI" sz="32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AB0E03-7015-4417-BE7F-CA8B7EF43CCF}"/>
              </a:ext>
            </a:extLst>
          </p:cNvPr>
          <p:cNvSpPr txBox="1"/>
          <p:nvPr/>
        </p:nvSpPr>
        <p:spPr>
          <a:xfrm>
            <a:off x="9172473" y="2085958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000FF"/>
                </a:solidFill>
              </a:rPr>
              <a:t>Nurmes</a:t>
            </a:r>
            <a:endParaRPr lang="fi-FI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0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522A1A0-1B12-F05C-ADA7-69E518F43F3E}"/>
              </a:ext>
            </a:extLst>
          </p:cNvPr>
          <p:cNvSpPr txBox="1">
            <a:spLocks/>
          </p:cNvSpPr>
          <p:nvPr/>
        </p:nvSpPr>
        <p:spPr>
          <a:xfrm>
            <a:off x="789381" y="27769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locations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STEMI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72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05224-FE55-C2F3-1263-C659BAA9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577" y="7620"/>
            <a:ext cx="4091940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16" y="660401"/>
            <a:ext cx="63180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STEMI case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22 Health centers (HC)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17346 patients (</a:t>
            </a:r>
            <a:r>
              <a:rPr lang="en-US" sz="2600" b="1" dirty="0">
                <a:solidFill>
                  <a:srgbClr val="0000FF"/>
                </a:solidFill>
              </a:rPr>
              <a:t>ICD10 codes I21.0-I21.3</a:t>
            </a:r>
            <a:r>
              <a:rPr lang="en-US" sz="2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Patient locations (postal code precision)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Red patients do not reach HC in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Fast travel-time estimation (almost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56" b="82497"/>
          <a:stretch/>
        </p:blipFill>
        <p:spPr>
          <a:xfrm>
            <a:off x="6630988" y="1"/>
            <a:ext cx="3097213" cy="71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77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2650" y="15247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Who is at Risk (90 min)?</a:t>
            </a:r>
            <a:endParaRPr lang="fi-FI" dirty="0"/>
          </a:p>
        </p:txBody>
      </p:sp>
      <p:pic>
        <p:nvPicPr>
          <p:cNvPr id="8" name="Picture 2" descr="Patient Icons - Download Free Vector Icons | Noun Proje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62" y="3213463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157" y="4288832"/>
            <a:ext cx="1139714" cy="1139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66023">
            <a:off x="5087948" y="3664674"/>
            <a:ext cx="11512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700" dirty="0"/>
              <a:t>55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5295" y="4612496"/>
            <a:ext cx="13260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700" dirty="0">
                <a:solidFill>
                  <a:srgbClr val="BE5108"/>
                </a:solidFill>
              </a:rPr>
              <a:t>105 min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51485" y="5066267"/>
            <a:ext cx="3089240" cy="1"/>
          </a:xfrm>
          <a:prstGeom prst="straightConnector1">
            <a:avLst/>
          </a:prstGeom>
          <a:ln w="57150">
            <a:solidFill>
              <a:srgbClr val="BE5108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465" y="3852401"/>
            <a:ext cx="1058150" cy="6074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2" descr="Patient Icons - Download Free Vector Icons | Noun Project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4" y="4667359"/>
            <a:ext cx="7429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15349" y="5345609"/>
            <a:ext cx="1204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At Risk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9478" y="2721703"/>
            <a:ext cx="1918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</a:rPr>
              <a:t>Not at Risk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3975" y="1343528"/>
            <a:ext cx="10262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Infarctions are serious and </a:t>
            </a:r>
            <a:r>
              <a:rPr lang="en-US" sz="2800" b="1" dirty="0"/>
              <a:t>life threatening</a:t>
            </a:r>
            <a:r>
              <a:rPr lang="en-US" sz="28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patient not within </a:t>
            </a:r>
            <a:r>
              <a:rPr lang="en-US" sz="2800" b="1" dirty="0">
                <a:solidFill>
                  <a:srgbClr val="FF0000"/>
                </a:solidFill>
              </a:rPr>
              <a:t>90</a:t>
            </a:r>
            <a:r>
              <a:rPr lang="en-US" sz="2800" dirty="0"/>
              <a:t> minutes of a hospital is considered at Risk.</a:t>
            </a:r>
            <a:endParaRPr lang="fi-FI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7420559" y="2539403"/>
            <a:ext cx="2656262" cy="4088921"/>
            <a:chOff x="5896559" y="2539402"/>
            <a:chExt cx="2656262" cy="408892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6559" y="2556006"/>
              <a:ext cx="2656262" cy="407231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92678" y="2539402"/>
              <a:ext cx="1306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At Risk: 832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43601" y="253940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90 min</a:t>
              </a:r>
              <a:endParaRPr lang="fi-FI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080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7587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Web-tool for optimizing</a:t>
            </a:r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801A4-81E1-0B05-A2CD-902F4A6C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26" y="1158240"/>
            <a:ext cx="9796411" cy="49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30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7261F7-A812-1BF8-DD98-39CAD01D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4" y="1848695"/>
            <a:ext cx="5431649" cy="2791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70268-540D-435C-87CE-A4DA9A62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66" y="4872149"/>
            <a:ext cx="1601761" cy="179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35E69-2527-4008-9F22-A18A9165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010" y="1854010"/>
            <a:ext cx="2416582" cy="4757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AC9E5-C69E-4E69-96A9-556321F92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072" y="3957249"/>
            <a:ext cx="908378" cy="272513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73A837-1624-4430-BBDD-AFF4DDCA52EB}"/>
              </a:ext>
            </a:extLst>
          </p:cNvPr>
          <p:cNvCxnSpPr>
            <a:cxnSpLocks/>
          </p:cNvCxnSpPr>
          <p:nvPr/>
        </p:nvCxnSpPr>
        <p:spPr>
          <a:xfrm>
            <a:off x="5917276" y="4544009"/>
            <a:ext cx="689098" cy="656281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93F0E8-4082-49C3-BF0C-7C94A2462A2C}"/>
              </a:ext>
            </a:extLst>
          </p:cNvPr>
          <p:cNvCxnSpPr>
            <a:cxnSpLocks/>
          </p:cNvCxnSpPr>
          <p:nvPr/>
        </p:nvCxnSpPr>
        <p:spPr>
          <a:xfrm flipH="1">
            <a:off x="3955312" y="4079718"/>
            <a:ext cx="752975" cy="792431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59369BE-FC1F-4E70-BADC-E1E35D1BDA3C}"/>
              </a:ext>
            </a:extLst>
          </p:cNvPr>
          <p:cNvSpPr txBox="1"/>
          <p:nvPr/>
        </p:nvSpPr>
        <p:spPr>
          <a:xfrm>
            <a:off x="611515" y="1407245"/>
            <a:ext cx="43995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Parameter choices in the tool 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CC7B5-68BB-456B-AD0E-7C2594F6456C}"/>
              </a:ext>
            </a:extLst>
          </p:cNvPr>
          <p:cNvSpPr txBox="1"/>
          <p:nvPr/>
        </p:nvSpPr>
        <p:spPr>
          <a:xfrm>
            <a:off x="9064424" y="1445828"/>
            <a:ext cx="27344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Optimization goal: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BBDDE-4D9C-4E64-8D8D-F79427B27751}"/>
              </a:ext>
            </a:extLst>
          </p:cNvPr>
          <p:cNvSpPr txBox="1"/>
          <p:nvPr/>
        </p:nvSpPr>
        <p:spPr>
          <a:xfrm>
            <a:off x="1766129" y="4928861"/>
            <a:ext cx="1569660" cy="718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Distance </a:t>
            </a:r>
            <a:b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functions: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5618FC-EAB6-432D-937D-8F893983D241}"/>
              </a:ext>
            </a:extLst>
          </p:cNvPr>
          <p:cNvSpPr txBox="1"/>
          <p:nvPr/>
        </p:nvSpPr>
        <p:spPr>
          <a:xfrm>
            <a:off x="6296404" y="3666608"/>
            <a:ext cx="1710084" cy="382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Graph size: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70E0036-D839-4CD4-B650-C7C3924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587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Control parameters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4177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D1F322-0515-68C9-7F30-5368F5B2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0"/>
            <a:ext cx="928116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2" b="82497"/>
          <a:stretch/>
        </p:blipFill>
        <p:spPr>
          <a:xfrm>
            <a:off x="1524000" y="0"/>
            <a:ext cx="2221575" cy="883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0253" y="149470"/>
            <a:ext cx="32292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Critical time: 30 minutes</a:t>
            </a:r>
          </a:p>
        </p:txBody>
      </p:sp>
    </p:spTree>
    <p:extLst>
      <p:ext uri="{BB962C8B-B14F-4D97-AF65-F5344CB8AC3E}">
        <p14:creationId xmlns:p14="http://schemas.microsoft.com/office/powerpoint/2010/main" val="2597645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E43B7-88B8-3FCF-E74C-6904BCE6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" y="0"/>
            <a:ext cx="92811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0253" y="149470"/>
            <a:ext cx="32292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Critical time: 45 minutes</a:t>
            </a:r>
          </a:p>
        </p:txBody>
      </p:sp>
    </p:spTree>
    <p:extLst>
      <p:ext uri="{BB962C8B-B14F-4D97-AF65-F5344CB8AC3E}">
        <p14:creationId xmlns:p14="http://schemas.microsoft.com/office/powerpoint/2010/main" val="153263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643" y="1989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University hospital clusters</a:t>
            </a:r>
            <a:endParaRPr lang="fi-FI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61" y="1399602"/>
            <a:ext cx="2484407" cy="5297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97" y="1397482"/>
            <a:ext cx="2476133" cy="520172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453438" y="4167189"/>
            <a:ext cx="601602" cy="2946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270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27811" y="5262115"/>
            <a:ext cx="31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Road infrastructure</a:t>
            </a:r>
          </a:p>
          <a:p>
            <a:pPr algn="ctr"/>
            <a:r>
              <a:rPr lang="en-US" sz="2400" dirty="0"/>
              <a:t>supports furthest reach</a:t>
            </a:r>
            <a:endParaRPr lang="fi-FI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739012" y="3907659"/>
            <a:ext cx="756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Lakes</a:t>
            </a:r>
          </a:p>
          <a:p>
            <a:pPr algn="ctr"/>
            <a:r>
              <a:rPr lang="en-US" sz="1200" dirty="0"/>
              <a:t>(detours)</a:t>
            </a:r>
            <a:endParaRPr lang="fi-FI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8117416" y="4461658"/>
            <a:ext cx="668444" cy="11771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270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3652995" y="5677614"/>
            <a:ext cx="774816" cy="136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595719" y="2615806"/>
            <a:ext cx="3747051" cy="830997"/>
            <a:chOff x="5054467" y="2615805"/>
            <a:chExt cx="3747051" cy="830997"/>
          </a:xfrm>
        </p:grpSpPr>
        <p:sp>
          <p:nvSpPr>
            <p:cNvPr id="20" name="TextBox 19"/>
            <p:cNvSpPr txBox="1"/>
            <p:nvPr/>
          </p:nvSpPr>
          <p:spPr>
            <a:xfrm>
              <a:off x="5054467" y="2615805"/>
              <a:ext cx="374705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Patients nearest   </a:t>
              </a:r>
            </a:p>
            <a:p>
              <a:pPr algn="ctr"/>
              <a:r>
                <a:rPr lang="en-US" sz="2400" dirty="0"/>
                <a:t>Is not always the best choice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864475" y="2819877"/>
              <a:ext cx="312906" cy="276999"/>
              <a:chOff x="4505325" y="3188494"/>
              <a:chExt cx="312906" cy="27699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574381" y="3236119"/>
                <a:ext cx="171450" cy="1714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505325" y="3188494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C00000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H</a:t>
                </a:r>
                <a:endParaRPr lang="fi-FI" dirty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30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6287442-AB6E-4F9B-9E2B-71CAC01E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465" y="3078134"/>
            <a:ext cx="6145657" cy="701731"/>
          </a:xfr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in health care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7BEB045-C7E3-4D04-85C2-E3C392B24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12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2650" y="142633"/>
            <a:ext cx="7886700" cy="960224"/>
          </a:xfrm>
        </p:spPr>
        <p:txBody>
          <a:bodyPr/>
          <a:lstStyle/>
          <a:p>
            <a:pPr algn="ctr"/>
            <a:r>
              <a:rPr lang="en-US" dirty="0"/>
              <a:t>Optimization Procedure</a:t>
            </a:r>
            <a:endParaRPr lang="fi-FI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6153" t="7321" r="40899" b="2878"/>
          <a:stretch/>
        </p:blipFill>
        <p:spPr>
          <a:xfrm>
            <a:off x="5105896" y="1362027"/>
            <a:ext cx="1859642" cy="285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9328" y="1617934"/>
            <a:ext cx="2664770" cy="25718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51970" y="4126020"/>
            <a:ext cx="2010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Random Swap</a:t>
            </a:r>
          </a:p>
          <a:p>
            <a:pPr algn="ctr"/>
            <a:r>
              <a:rPr lang="en-US" sz="2400" b="1" dirty="0"/>
              <a:t>Algorithm</a:t>
            </a:r>
            <a:endParaRPr lang="fi-FI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15743" y="4126020"/>
            <a:ext cx="2254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Fast Travel-Time</a:t>
            </a:r>
          </a:p>
          <a:p>
            <a:pPr algn="ctr"/>
            <a:r>
              <a:rPr lang="en-US" sz="2400" b="1" dirty="0"/>
              <a:t>Estimation</a:t>
            </a:r>
            <a:endParaRPr lang="fi-FI" sz="2400" b="1" dirty="0"/>
          </a:p>
        </p:txBody>
      </p:sp>
      <p:sp>
        <p:nvSpPr>
          <p:cNvPr id="26" name="Cross 25"/>
          <p:cNvSpPr/>
          <p:nvPr/>
        </p:nvSpPr>
        <p:spPr>
          <a:xfrm>
            <a:off x="4493509" y="2570957"/>
            <a:ext cx="420538" cy="420538"/>
          </a:xfrm>
          <a:prstGeom prst="plus">
            <a:avLst>
              <a:gd name="adj" fmla="val 3423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350"/>
          </a:p>
        </p:txBody>
      </p:sp>
      <p:sp>
        <p:nvSpPr>
          <p:cNvPr id="27" name="Cross 26"/>
          <p:cNvSpPr/>
          <p:nvPr/>
        </p:nvSpPr>
        <p:spPr>
          <a:xfrm>
            <a:off x="7146132" y="2570957"/>
            <a:ext cx="420538" cy="420538"/>
          </a:xfrm>
          <a:prstGeom prst="plus">
            <a:avLst>
              <a:gd name="adj" fmla="val 3423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sz="1350"/>
          </a:p>
        </p:txBody>
      </p:sp>
      <p:grpSp>
        <p:nvGrpSpPr>
          <p:cNvPr id="28" name="Group 27"/>
          <p:cNvGrpSpPr/>
          <p:nvPr/>
        </p:nvGrpSpPr>
        <p:grpSpPr>
          <a:xfrm>
            <a:off x="7573289" y="1780779"/>
            <a:ext cx="2459121" cy="2173018"/>
            <a:chOff x="5716938" y="2842626"/>
            <a:chExt cx="4238571" cy="37454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2966D1-6AD9-3E4E-9261-4DF813347469}"/>
                </a:ext>
              </a:extLst>
            </p:cNvPr>
            <p:cNvGrpSpPr/>
            <p:nvPr/>
          </p:nvGrpSpPr>
          <p:grpSpPr>
            <a:xfrm>
              <a:off x="5716938" y="2842626"/>
              <a:ext cx="4238571" cy="3745445"/>
              <a:chOff x="7587540" y="3307339"/>
              <a:chExt cx="4238571" cy="374544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D08E771-105B-C342-BC0A-DAE0655D998B}"/>
                  </a:ext>
                </a:extLst>
              </p:cNvPr>
              <p:cNvGrpSpPr/>
              <p:nvPr/>
            </p:nvGrpSpPr>
            <p:grpSpPr>
              <a:xfrm>
                <a:off x="7587540" y="4349854"/>
                <a:ext cx="4238571" cy="2702930"/>
                <a:chOff x="3531116" y="2027082"/>
                <a:chExt cx="7452835" cy="3316239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D475B78-4542-F949-84E8-B3D483CCBC77}"/>
                    </a:ext>
                  </a:extLst>
                </p:cNvPr>
                <p:cNvGrpSpPr/>
                <p:nvPr/>
              </p:nvGrpSpPr>
              <p:grpSpPr>
                <a:xfrm>
                  <a:off x="5765180" y="2196788"/>
                  <a:ext cx="4594303" cy="2185639"/>
                  <a:chOff x="5765180" y="2352907"/>
                  <a:chExt cx="4594303" cy="1895708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2EBCB7BE-079F-6B4B-B87B-32FA2779F6BE}"/>
                      </a:ext>
                    </a:extLst>
                  </p:cNvPr>
                  <p:cNvCxnSpPr/>
                  <p:nvPr/>
                </p:nvCxnSpPr>
                <p:spPr>
                  <a:xfrm>
                    <a:off x="5765180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15F56C2E-39E9-A646-ABE7-6277458FAF13}"/>
                      </a:ext>
                    </a:extLst>
                  </p:cNvPr>
                  <p:cNvCxnSpPr/>
                  <p:nvPr/>
                </p:nvCxnSpPr>
                <p:spPr>
                  <a:xfrm>
                    <a:off x="6530897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824D4385-00CE-D94B-B80F-D5624C49BF9B}"/>
                      </a:ext>
                    </a:extLst>
                  </p:cNvPr>
                  <p:cNvCxnSpPr/>
                  <p:nvPr/>
                </p:nvCxnSpPr>
                <p:spPr>
                  <a:xfrm>
                    <a:off x="7296614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461CDBFA-8D9C-A745-8742-49017593B32D}"/>
                      </a:ext>
                    </a:extLst>
                  </p:cNvPr>
                  <p:cNvCxnSpPr/>
                  <p:nvPr/>
                </p:nvCxnSpPr>
                <p:spPr>
                  <a:xfrm>
                    <a:off x="8828048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E844C951-B1D3-2C43-A70C-1D9A58F53A69}"/>
                      </a:ext>
                    </a:extLst>
                  </p:cNvPr>
                  <p:cNvCxnSpPr/>
                  <p:nvPr/>
                </p:nvCxnSpPr>
                <p:spPr>
                  <a:xfrm>
                    <a:off x="9593765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1BF25D8-B144-FF4A-ACEC-60CC1697936C}"/>
                      </a:ext>
                    </a:extLst>
                  </p:cNvPr>
                  <p:cNvCxnSpPr/>
                  <p:nvPr/>
                </p:nvCxnSpPr>
                <p:spPr>
                  <a:xfrm>
                    <a:off x="10359483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49BA15E0-1A24-8549-8CF1-DBF192DB7146}"/>
                      </a:ext>
                    </a:extLst>
                  </p:cNvPr>
                  <p:cNvCxnSpPr/>
                  <p:nvPr/>
                </p:nvCxnSpPr>
                <p:spPr>
                  <a:xfrm>
                    <a:off x="8062331" y="2352907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2DF9285-60C5-8340-8229-0EFC489630FB}"/>
                    </a:ext>
                  </a:extLst>
                </p:cNvPr>
                <p:cNvCxnSpPr/>
                <p:nvPr/>
              </p:nvCxnSpPr>
              <p:spPr>
                <a:xfrm>
                  <a:off x="5118410" y="3311912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3751C55-1352-E34A-8AC3-643E4452086D}"/>
                    </a:ext>
                  </a:extLst>
                </p:cNvPr>
                <p:cNvCxnSpPr/>
                <p:nvPr/>
              </p:nvCxnSpPr>
              <p:spPr>
                <a:xfrm>
                  <a:off x="5118410" y="4226312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D24E58C-7423-F648-B006-A78706FCBAA6}"/>
                    </a:ext>
                  </a:extLst>
                </p:cNvPr>
                <p:cNvCxnSpPr/>
                <p:nvPr/>
              </p:nvCxnSpPr>
              <p:spPr>
                <a:xfrm>
                  <a:off x="5118410" y="2386360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9E1516-41DB-1A42-A784-8134B7FB8080}"/>
                    </a:ext>
                  </a:extLst>
                </p:cNvPr>
                <p:cNvSpPr txBox="1"/>
                <p:nvPr/>
              </p:nvSpPr>
              <p:spPr>
                <a:xfrm>
                  <a:off x="4410327" y="2027082"/>
                  <a:ext cx="7685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1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1AE53E-0E2A-F74A-A668-FCF069ABCBA3}"/>
                    </a:ext>
                  </a:extLst>
                </p:cNvPr>
                <p:cNvSpPr txBox="1"/>
                <p:nvPr/>
              </p:nvSpPr>
              <p:spPr>
                <a:xfrm>
                  <a:off x="4322965" y="3008388"/>
                  <a:ext cx="1079496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0.5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3CC0739-910D-104D-935F-47713DD897DD}"/>
                    </a:ext>
                  </a:extLst>
                </p:cNvPr>
                <p:cNvSpPr txBox="1"/>
                <p:nvPr/>
              </p:nvSpPr>
              <p:spPr>
                <a:xfrm>
                  <a:off x="7696421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90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09DF3FE-C8FC-6543-A79C-15BE807598B0}"/>
                    </a:ext>
                  </a:extLst>
                </p:cNvPr>
                <p:cNvSpPr txBox="1"/>
                <p:nvPr/>
              </p:nvSpPr>
              <p:spPr>
                <a:xfrm>
                  <a:off x="8448866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93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202DDAA-4F42-0F40-A217-4C2254D3BB7F}"/>
                    </a:ext>
                  </a:extLst>
                </p:cNvPr>
                <p:cNvSpPr txBox="1"/>
                <p:nvPr/>
              </p:nvSpPr>
              <p:spPr>
                <a:xfrm>
                  <a:off x="9187842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96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29011B5-91DD-7B49-BB4F-52F7119CF3C1}"/>
                    </a:ext>
                  </a:extLst>
                </p:cNvPr>
                <p:cNvSpPr txBox="1"/>
                <p:nvPr/>
              </p:nvSpPr>
              <p:spPr>
                <a:xfrm>
                  <a:off x="9926816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99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1005C6C-770A-3E42-BE20-1B4E75B9BB0F}"/>
                    </a:ext>
                  </a:extLst>
                </p:cNvPr>
                <p:cNvSpPr txBox="1"/>
                <p:nvPr/>
              </p:nvSpPr>
              <p:spPr>
                <a:xfrm>
                  <a:off x="6900380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87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B346615-DA6A-1345-9AB1-BFE0FE7BDB8E}"/>
                    </a:ext>
                  </a:extLst>
                </p:cNvPr>
                <p:cNvSpPr txBox="1"/>
                <p:nvPr/>
              </p:nvSpPr>
              <p:spPr>
                <a:xfrm>
                  <a:off x="6090873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84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288AC10-5CA4-CB4D-8B5B-D39637E8EAB5}"/>
                    </a:ext>
                  </a:extLst>
                </p:cNvPr>
                <p:cNvSpPr txBox="1"/>
                <p:nvPr/>
              </p:nvSpPr>
              <p:spPr>
                <a:xfrm>
                  <a:off x="5281366" y="4270917"/>
                  <a:ext cx="9774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81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3CC0739-910D-104D-935F-47713DD897DD}"/>
                    </a:ext>
                  </a:extLst>
                </p:cNvPr>
                <p:cNvSpPr txBox="1"/>
                <p:nvPr/>
              </p:nvSpPr>
              <p:spPr>
                <a:xfrm>
                  <a:off x="5559147" y="4708734"/>
                  <a:ext cx="5204697" cy="6345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Travel-Time (minutes)</a:t>
                  </a:r>
                  <a:endParaRPr lang="fi-FI" sz="13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93CC0739-910D-104D-935F-47713DD897D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351935" y="2877719"/>
                      <a:ext cx="1267818" cy="90945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l-GR" sz="135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35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sz="135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𝑅𝑖𝑠𝑘</m:t>
                                </m:r>
                              </m:sub>
                            </m:sSub>
                          </m:oMath>
                        </m:oMathPara>
                      </a14:m>
                      <a:endParaRPr lang="fi-FI" sz="1350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93CC0739-910D-104D-935F-47713DD897D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351935" y="2877719"/>
                      <a:ext cx="1267818" cy="90945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i-FI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D1AE53E-0E2A-F74A-A668-FCF069ABCBA3}"/>
                    </a:ext>
                  </a:extLst>
                </p:cNvPr>
                <p:cNvSpPr txBox="1"/>
                <p:nvPr/>
              </p:nvSpPr>
              <p:spPr>
                <a:xfrm>
                  <a:off x="4460217" y="3897696"/>
                  <a:ext cx="768571" cy="536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0</a:t>
                  </a:r>
                  <a:endParaRPr lang="fi-FI" sz="105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816A52E-377F-9443-8F51-C7D16CBF5959}"/>
                      </a:ext>
                    </a:extLst>
                  </p:cNvPr>
                  <p:cNvSpPr txBox="1"/>
                  <p:nvPr/>
                </p:nvSpPr>
                <p:spPr>
                  <a:xfrm>
                    <a:off x="8487578" y="3307339"/>
                    <a:ext cx="3242604" cy="75406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l-GR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500" i="1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𝑅𝑖𝑠𝑘</m:t>
                              </m:r>
                            </m:sub>
                          </m:sSub>
                          <m:d>
                            <m:dPr>
                              <m:ctrlPr>
                                <a:rPr lang="el-GR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+90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fi-FI" sz="15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7816A52E-377F-9443-8F51-C7D16CBF59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87578" y="3307339"/>
                    <a:ext cx="3242604" cy="75406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71" r="-647" b="-13889"/>
                    </a:stretch>
                  </a:blipFill>
                </p:spPr>
                <p:txBody>
                  <a:bodyPr/>
                  <a:lstStyle/>
                  <a:p>
                    <a:r>
                      <a:rPr lang="fi-FI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/>
            <p:cNvGrpSpPr/>
            <p:nvPr/>
          </p:nvGrpSpPr>
          <p:grpSpPr>
            <a:xfrm flipH="1" flipV="1">
              <a:off x="6672796" y="4184461"/>
              <a:ext cx="3279793" cy="1495658"/>
              <a:chOff x="4498849" y="2685223"/>
              <a:chExt cx="3279793" cy="1495658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/>
              <a:srcRect l="51449"/>
              <a:stretch/>
            </p:blipFill>
            <p:spPr>
              <a:xfrm>
                <a:off x="6144768" y="2685223"/>
                <a:ext cx="1633874" cy="1487553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7"/>
              <a:srcRect l="2359" r="48732"/>
              <a:stretch/>
            </p:blipFill>
            <p:spPr>
              <a:xfrm>
                <a:off x="4498849" y="2693328"/>
                <a:ext cx="1645919" cy="1487553"/>
              </a:xfrm>
              <a:prstGeom prst="rect">
                <a:avLst/>
              </a:prstGeom>
            </p:spPr>
          </p:pic>
        </p:grpSp>
      </p:grpSp>
      <p:sp>
        <p:nvSpPr>
          <p:cNvPr id="58" name="TextBox 57"/>
          <p:cNvSpPr txBox="1"/>
          <p:nvPr/>
        </p:nvSpPr>
        <p:spPr>
          <a:xfrm>
            <a:off x="7733175" y="4144680"/>
            <a:ext cx="253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Objective function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B2DD02-5EA3-423A-B6AD-5D82CF8E62EA}"/>
              </a:ext>
            </a:extLst>
          </p:cNvPr>
          <p:cNvSpPr txBox="1"/>
          <p:nvPr/>
        </p:nvSpPr>
        <p:spPr>
          <a:xfrm>
            <a:off x="1710611" y="565411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P. Fränti</a:t>
            </a:r>
          </a:p>
          <a:p>
            <a:r>
              <a:rPr lang="en-US" dirty="0"/>
              <a:t>Efficiency of random swap clustering</a:t>
            </a:r>
          </a:p>
          <a:p>
            <a:r>
              <a:rPr lang="en-US" i="1" dirty="0"/>
              <a:t>Journal of Big Data</a:t>
            </a:r>
            <a:r>
              <a:rPr lang="en-US" dirty="0"/>
              <a:t>, 2018.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D1E3B2-72C8-4DDC-813D-3DCB63270AFA}"/>
              </a:ext>
            </a:extLst>
          </p:cNvPr>
          <p:cNvCxnSpPr>
            <a:cxnSpLocks/>
          </p:cNvCxnSpPr>
          <p:nvPr/>
        </p:nvCxnSpPr>
        <p:spPr>
          <a:xfrm flipV="1">
            <a:off x="2219332" y="4875315"/>
            <a:ext cx="415013" cy="738665"/>
          </a:xfrm>
          <a:prstGeom prst="straightConnector1">
            <a:avLst/>
          </a:prstGeom>
          <a:ln w="190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84F700D-4F2D-40AF-921B-CC9EB5EA6F28}"/>
              </a:ext>
            </a:extLst>
          </p:cNvPr>
          <p:cNvSpPr txBox="1"/>
          <p:nvPr/>
        </p:nvSpPr>
        <p:spPr>
          <a:xfrm>
            <a:off x="5853406" y="5655571"/>
            <a:ext cx="5236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 Mariescu-Istodor and P. Fränti</a:t>
            </a:r>
          </a:p>
          <a:p>
            <a:r>
              <a:rPr lang="en-US" dirty="0"/>
              <a:t>Estimating travel-cost using an Overhead Graph</a:t>
            </a:r>
          </a:p>
          <a:p>
            <a:r>
              <a:rPr lang="en-US" i="1" dirty="0"/>
              <a:t>Journal of Location-based Services</a:t>
            </a:r>
            <a:r>
              <a:rPr lang="en-US" dirty="0"/>
              <a:t>, 2021.</a:t>
            </a:r>
            <a:endParaRPr lang="fi-FI" dirty="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A629ECE-85C5-4F65-8E81-44154746FC3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4875314"/>
            <a:ext cx="186611" cy="780258"/>
          </a:xfrm>
          <a:prstGeom prst="straightConnector1">
            <a:avLst/>
          </a:prstGeom>
          <a:ln w="190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292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  <a:endParaRPr lang="en-US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1456CD-E5AC-C2E1-D8FB-F892E59FB4B1}"/>
              </a:ext>
            </a:extLst>
          </p:cNvPr>
          <p:cNvSpPr/>
          <p:nvPr/>
        </p:nvSpPr>
        <p:spPr>
          <a:xfrm>
            <a:off x="704406" y="1806668"/>
            <a:ext cx="79686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K-Means 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→ 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Input : points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the number of clusters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Output: cluster centers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cluster labels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{label(i), i=1,...,N}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Randomly choose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initial centers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REPEAT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←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all i ∈ [1, N] DO  // Partitioning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label(i) ← arg min d(p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all j ∈ [1, k] DO  // Centroid update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← Average of 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whose label(i) = j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UNTIL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08B1D5-8BBB-6815-4EEE-6A082B644299}"/>
              </a:ext>
            </a:extLst>
          </p:cNvPr>
          <p:cNvGrpSpPr/>
          <p:nvPr/>
        </p:nvGrpSpPr>
        <p:grpSpPr>
          <a:xfrm>
            <a:off x="8463611" y="1136218"/>
            <a:ext cx="2988301" cy="4462566"/>
            <a:chOff x="8345492" y="434163"/>
            <a:chExt cx="3984398" cy="595008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2AAC1F-0331-EA6D-6657-BA2D5F6E5E6C}"/>
                </a:ext>
              </a:extLst>
            </p:cNvPr>
            <p:cNvCxnSpPr/>
            <p:nvPr/>
          </p:nvCxnSpPr>
          <p:spPr>
            <a:xfrm>
              <a:off x="8831580" y="3396164"/>
              <a:ext cx="27813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A91B8B-9C65-0784-83C4-EC0329C94D24}"/>
                </a:ext>
              </a:extLst>
            </p:cNvPr>
            <p:cNvSpPr txBox="1"/>
            <p:nvPr/>
          </p:nvSpPr>
          <p:spPr>
            <a:xfrm>
              <a:off x="10156254" y="1815471"/>
              <a:ext cx="188983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2400" b="1" dirty="0">
                  <a:solidFill>
                    <a:srgbClr val="0E16FF"/>
                  </a:solidFill>
                </a:rPr>
                <a:t>Euclidean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3717E0-DA38-3DF3-7A94-DB95969E16C4}"/>
                </a:ext>
              </a:extLst>
            </p:cNvPr>
            <p:cNvSpPr txBox="1"/>
            <p:nvPr/>
          </p:nvSpPr>
          <p:spPr>
            <a:xfrm>
              <a:off x="10099278" y="5596551"/>
              <a:ext cx="223061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2400" b="1" dirty="0">
                  <a:solidFill>
                    <a:srgbClr val="0E16FF"/>
                  </a:solidFill>
                </a:rPr>
                <a:t>Travel-Time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2F1994-BA51-E594-0D4A-086E6CCA026A}"/>
                </a:ext>
              </a:extLst>
            </p:cNvPr>
            <p:cNvGrpSpPr/>
            <p:nvPr/>
          </p:nvGrpSpPr>
          <p:grpSpPr>
            <a:xfrm>
              <a:off x="8826249" y="434163"/>
              <a:ext cx="2859767" cy="2585096"/>
              <a:chOff x="8826249" y="434163"/>
              <a:chExt cx="2859767" cy="2585096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0D99409A-7213-AF52-332D-9DB7AB875651}"/>
                  </a:ext>
                </a:extLst>
              </p:cNvPr>
              <p:cNvSpPr/>
              <p:nvPr/>
            </p:nvSpPr>
            <p:spPr>
              <a:xfrm>
                <a:off x="9416889" y="146593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4176F15F-E3A1-4846-22DA-0F45D936B77B}"/>
                  </a:ext>
                </a:extLst>
              </p:cNvPr>
              <p:cNvSpPr/>
              <p:nvPr/>
            </p:nvSpPr>
            <p:spPr>
              <a:xfrm>
                <a:off x="9379956" y="103094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4D07D3C1-EA5D-EA9F-0EE4-D53642093821}"/>
                  </a:ext>
                </a:extLst>
              </p:cNvPr>
              <p:cNvSpPr/>
              <p:nvPr/>
            </p:nvSpPr>
            <p:spPr>
              <a:xfrm>
                <a:off x="9710837" y="1085807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25FB7EB-574B-451E-1A8F-BB60FC60D775}"/>
                  </a:ext>
                </a:extLst>
              </p:cNvPr>
              <p:cNvSpPr/>
              <p:nvPr/>
            </p:nvSpPr>
            <p:spPr>
              <a:xfrm>
                <a:off x="9047559" y="143720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2F5B651E-E279-C4D4-D0D5-5640D77A431D}"/>
                  </a:ext>
                </a:extLst>
              </p:cNvPr>
              <p:cNvSpPr/>
              <p:nvPr/>
            </p:nvSpPr>
            <p:spPr>
              <a:xfrm>
                <a:off x="9773908" y="148645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4F1522D0-03AB-9DE5-319A-F7673500DEBB}"/>
                  </a:ext>
                </a:extLst>
              </p:cNvPr>
              <p:cNvSpPr/>
              <p:nvPr/>
            </p:nvSpPr>
            <p:spPr>
              <a:xfrm>
                <a:off x="10471532" y="47284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125E6DB1-8941-41DC-A6DA-2357039ABFED}"/>
                  </a:ext>
                </a:extLst>
              </p:cNvPr>
              <p:cNvSpPr/>
              <p:nvPr/>
            </p:nvSpPr>
            <p:spPr>
              <a:xfrm>
                <a:off x="10890106" y="682131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1B9A966-7530-FCFC-EC71-83130F5AEC39}"/>
                  </a:ext>
                </a:extLst>
              </p:cNvPr>
              <p:cNvSpPr/>
              <p:nvPr/>
            </p:nvSpPr>
            <p:spPr>
              <a:xfrm>
                <a:off x="10506413" y="89244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9EFFB267-3C36-D049-AC61-8F97FD5B5F48}"/>
                  </a:ext>
                </a:extLst>
              </p:cNvPr>
              <p:cNvSpPr/>
              <p:nvPr/>
            </p:nvSpPr>
            <p:spPr>
              <a:xfrm>
                <a:off x="10876769" y="1035047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51FBA5A9-EBE0-7514-2194-DBD2B011D56D}"/>
                  </a:ext>
                </a:extLst>
              </p:cNvPr>
              <p:cNvSpPr/>
              <p:nvPr/>
            </p:nvSpPr>
            <p:spPr>
              <a:xfrm>
                <a:off x="9117321" y="214303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0118F169-45E7-BE42-5625-8A8ACE91F0B2}"/>
                  </a:ext>
                </a:extLst>
              </p:cNvPr>
              <p:cNvSpPr/>
              <p:nvPr/>
            </p:nvSpPr>
            <p:spPr>
              <a:xfrm>
                <a:off x="9802634" y="189271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50A49179-898F-8707-F98C-53EE0130EF8F}"/>
                  </a:ext>
                </a:extLst>
              </p:cNvPr>
              <p:cNvSpPr/>
              <p:nvPr/>
            </p:nvSpPr>
            <p:spPr>
              <a:xfrm>
                <a:off x="9359438" y="19173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73B693FA-F6FD-8637-CCBB-73AFE18165BE}"/>
                  </a:ext>
                </a:extLst>
              </p:cNvPr>
              <p:cNvSpPr/>
              <p:nvPr/>
            </p:nvSpPr>
            <p:spPr>
              <a:xfrm>
                <a:off x="9736975" y="225794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3A23ADC9-6994-15AD-F306-E58B25959BF2}"/>
                  </a:ext>
                </a:extLst>
              </p:cNvPr>
              <p:cNvSpPr/>
              <p:nvPr/>
            </p:nvSpPr>
            <p:spPr>
              <a:xfrm>
                <a:off x="9441511" y="238515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20984D5C-A787-ECE8-D5D5-A1D1C33172B2}"/>
                  </a:ext>
                </a:extLst>
              </p:cNvPr>
              <p:cNvSpPr/>
              <p:nvPr/>
            </p:nvSpPr>
            <p:spPr>
              <a:xfrm>
                <a:off x="10779307" y="134282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533B605F-170B-D4F3-446C-C6DF4C2A6738}"/>
                  </a:ext>
                </a:extLst>
              </p:cNvPr>
              <p:cNvSpPr/>
              <p:nvPr/>
            </p:nvSpPr>
            <p:spPr>
              <a:xfrm>
                <a:off x="11185571" y="124843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305591E-DF35-8B46-320C-A523F6CBCF4F}"/>
                  </a:ext>
                </a:extLst>
              </p:cNvPr>
              <p:cNvSpPr/>
              <p:nvPr/>
            </p:nvSpPr>
            <p:spPr>
              <a:xfrm>
                <a:off x="9096895" y="2567821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BC94709F-C3A1-D03F-4D9C-D94430A99D09}"/>
                  </a:ext>
                </a:extLst>
              </p:cNvPr>
              <p:cNvSpPr/>
              <p:nvPr/>
            </p:nvSpPr>
            <p:spPr>
              <a:xfrm>
                <a:off x="9256915" y="290691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0F129106-F3C9-FF9F-B641-15C3D4A4DCB5}"/>
                  </a:ext>
                </a:extLst>
              </p:cNvPr>
              <p:cNvSpPr/>
              <p:nvPr/>
            </p:nvSpPr>
            <p:spPr>
              <a:xfrm>
                <a:off x="9574415" y="272530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7B4B492-B588-9FC9-3082-8115095AFDBB}"/>
                  </a:ext>
                </a:extLst>
              </p:cNvPr>
              <p:cNvSpPr txBox="1"/>
              <p:nvPr/>
            </p:nvSpPr>
            <p:spPr>
              <a:xfrm>
                <a:off x="10017760" y="1381876"/>
                <a:ext cx="6780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1350" b="1" dirty="0">
                    <a:solidFill>
                      <a:schemeClr val="bg1"/>
                    </a:solidFill>
                  </a:rPr>
                  <a:t>Lake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AACBC18-97F7-44CB-4109-41DD1B18C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18800" y="871336"/>
                <a:ext cx="288000" cy="288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A58BA08-0E0A-12C4-719B-747C82D396A0}"/>
                  </a:ext>
                </a:extLst>
              </p:cNvPr>
              <p:cNvSpPr txBox="1"/>
              <p:nvPr/>
            </p:nvSpPr>
            <p:spPr>
              <a:xfrm>
                <a:off x="8826249" y="1420623"/>
                <a:ext cx="630939" cy="656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2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fi-FI" sz="26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D5499DD-8BA2-8F51-2709-A1BCF7663D80}"/>
                  </a:ext>
                </a:extLst>
              </p:cNvPr>
              <p:cNvSpPr txBox="1"/>
              <p:nvPr/>
            </p:nvSpPr>
            <p:spPr>
              <a:xfrm>
                <a:off x="11055077" y="434163"/>
                <a:ext cx="630939" cy="656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2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fi-FI" sz="26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3FB447-5E59-9AB8-A11E-1FA7ED29F975}"/>
                </a:ext>
              </a:extLst>
            </p:cNvPr>
            <p:cNvGrpSpPr/>
            <p:nvPr/>
          </p:nvGrpSpPr>
          <p:grpSpPr>
            <a:xfrm>
              <a:off x="8345492" y="3837836"/>
              <a:ext cx="2952428" cy="2546415"/>
              <a:chOff x="8345492" y="3837836"/>
              <a:chExt cx="2952428" cy="2546415"/>
            </a:xfrm>
          </p:grpSpPr>
          <p:sp>
            <p:nvSpPr>
              <p:cNvPr id="10" name="Freeform 117">
                <a:extLst>
                  <a:ext uri="{FF2B5EF4-FFF2-40B4-BE49-F238E27FC236}">
                    <a16:creationId xmlns:a16="http://schemas.microsoft.com/office/drawing/2014/main" id="{ABA18AE7-4E1C-9301-3369-421658A2FFEF}"/>
                  </a:ext>
                </a:extLst>
              </p:cNvPr>
              <p:cNvSpPr/>
              <p:nvPr/>
            </p:nvSpPr>
            <p:spPr>
              <a:xfrm>
                <a:off x="8345492" y="4326176"/>
                <a:ext cx="2412462" cy="1038187"/>
              </a:xfrm>
              <a:custGeom>
                <a:avLst/>
                <a:gdLst>
                  <a:gd name="connsiteX0" fmla="*/ 2658731 w 3348379"/>
                  <a:gd name="connsiteY0" fmla="*/ 312584 h 954861"/>
                  <a:gd name="connsiteX1" fmla="*/ 1894802 w 3348379"/>
                  <a:gd name="connsiteY1" fmla="*/ 68 h 954861"/>
                  <a:gd name="connsiteX2" fmla="*/ 1096149 w 3348379"/>
                  <a:gd name="connsiteY2" fmla="*/ 335734 h 954861"/>
                  <a:gd name="connsiteX3" fmla="*/ 77577 w 3348379"/>
                  <a:gd name="connsiteY3" fmla="*/ 324159 h 954861"/>
                  <a:gd name="connsiteX4" fmla="*/ 216473 w 3348379"/>
                  <a:gd name="connsiteY4" fmla="*/ 868169 h 954861"/>
                  <a:gd name="connsiteX5" fmla="*/ 1373941 w 3348379"/>
                  <a:gd name="connsiteY5" fmla="*/ 787146 h 954861"/>
                  <a:gd name="connsiteX6" fmla="*/ 3306914 w 3348379"/>
                  <a:gd name="connsiteY6" fmla="*/ 937617 h 954861"/>
                  <a:gd name="connsiteX7" fmla="*/ 2658731 w 3348379"/>
                  <a:gd name="connsiteY7" fmla="*/ 312584 h 954861"/>
                  <a:gd name="connsiteX0" fmla="*/ 2658731 w 3345438"/>
                  <a:gd name="connsiteY0" fmla="*/ 833455 h 1475732"/>
                  <a:gd name="connsiteX1" fmla="*/ 2272294 w 3345438"/>
                  <a:gd name="connsiteY1" fmla="*/ 17 h 1475732"/>
                  <a:gd name="connsiteX2" fmla="*/ 1096149 w 3345438"/>
                  <a:gd name="connsiteY2" fmla="*/ 856605 h 1475732"/>
                  <a:gd name="connsiteX3" fmla="*/ 77577 w 3345438"/>
                  <a:gd name="connsiteY3" fmla="*/ 845030 h 1475732"/>
                  <a:gd name="connsiteX4" fmla="*/ 216473 w 3345438"/>
                  <a:gd name="connsiteY4" fmla="*/ 1389040 h 1475732"/>
                  <a:gd name="connsiteX5" fmla="*/ 1373941 w 3345438"/>
                  <a:gd name="connsiteY5" fmla="*/ 1308017 h 1475732"/>
                  <a:gd name="connsiteX6" fmla="*/ 3306914 w 3345438"/>
                  <a:gd name="connsiteY6" fmla="*/ 1458488 h 1475732"/>
                  <a:gd name="connsiteX7" fmla="*/ 2658731 w 3345438"/>
                  <a:gd name="connsiteY7" fmla="*/ 833455 h 1475732"/>
                  <a:gd name="connsiteX0" fmla="*/ 3102839 w 3422644"/>
                  <a:gd name="connsiteY0" fmla="*/ 164104 h 1645779"/>
                  <a:gd name="connsiteX1" fmla="*/ 2272294 w 3422644"/>
                  <a:gd name="connsiteY1" fmla="*/ 119940 h 1645779"/>
                  <a:gd name="connsiteX2" fmla="*/ 1096149 w 3422644"/>
                  <a:gd name="connsiteY2" fmla="*/ 976528 h 1645779"/>
                  <a:gd name="connsiteX3" fmla="*/ 77577 w 3422644"/>
                  <a:gd name="connsiteY3" fmla="*/ 964953 h 1645779"/>
                  <a:gd name="connsiteX4" fmla="*/ 216473 w 3422644"/>
                  <a:gd name="connsiteY4" fmla="*/ 1508963 h 1645779"/>
                  <a:gd name="connsiteX5" fmla="*/ 1373941 w 3422644"/>
                  <a:gd name="connsiteY5" fmla="*/ 1427940 h 1645779"/>
                  <a:gd name="connsiteX6" fmla="*/ 3306914 w 3422644"/>
                  <a:gd name="connsiteY6" fmla="*/ 1578411 h 1645779"/>
                  <a:gd name="connsiteX7" fmla="*/ 3102839 w 3422644"/>
                  <a:gd name="connsiteY7" fmla="*/ 164104 h 1645779"/>
                  <a:gd name="connsiteX0" fmla="*/ 3793806 w 4113611"/>
                  <a:gd name="connsiteY0" fmla="*/ 164104 h 1645780"/>
                  <a:gd name="connsiteX1" fmla="*/ 2963261 w 4113611"/>
                  <a:gd name="connsiteY1" fmla="*/ 119940 h 1645780"/>
                  <a:gd name="connsiteX2" fmla="*/ 1787116 w 4113611"/>
                  <a:gd name="connsiteY2" fmla="*/ 976528 h 1645780"/>
                  <a:gd name="connsiteX3" fmla="*/ 20074 w 4113611"/>
                  <a:gd name="connsiteY3" fmla="*/ 856875 h 1645780"/>
                  <a:gd name="connsiteX4" fmla="*/ 907440 w 4113611"/>
                  <a:gd name="connsiteY4" fmla="*/ 1508963 h 1645780"/>
                  <a:gd name="connsiteX5" fmla="*/ 2064908 w 4113611"/>
                  <a:gd name="connsiteY5" fmla="*/ 1427940 h 1645780"/>
                  <a:gd name="connsiteX6" fmla="*/ 3997881 w 4113611"/>
                  <a:gd name="connsiteY6" fmla="*/ 1578411 h 1645780"/>
                  <a:gd name="connsiteX7" fmla="*/ 3793806 w 4113611"/>
                  <a:gd name="connsiteY7" fmla="*/ 164104 h 1645780"/>
                  <a:gd name="connsiteX0" fmla="*/ 3965338 w 4285143"/>
                  <a:gd name="connsiteY0" fmla="*/ 164104 h 1645780"/>
                  <a:gd name="connsiteX1" fmla="*/ 3134793 w 4285143"/>
                  <a:gd name="connsiteY1" fmla="*/ 119940 h 1645780"/>
                  <a:gd name="connsiteX2" fmla="*/ 1958648 w 4285143"/>
                  <a:gd name="connsiteY2" fmla="*/ 976528 h 1645780"/>
                  <a:gd name="connsiteX3" fmla="*/ 191606 w 4285143"/>
                  <a:gd name="connsiteY3" fmla="*/ 856875 h 1645780"/>
                  <a:gd name="connsiteX4" fmla="*/ 277875 w 4285143"/>
                  <a:gd name="connsiteY4" fmla="*/ 1392571 h 1645780"/>
                  <a:gd name="connsiteX5" fmla="*/ 2236440 w 4285143"/>
                  <a:gd name="connsiteY5" fmla="*/ 1427940 h 1645780"/>
                  <a:gd name="connsiteX6" fmla="*/ 4169413 w 4285143"/>
                  <a:gd name="connsiteY6" fmla="*/ 1578411 h 1645780"/>
                  <a:gd name="connsiteX7" fmla="*/ 3965338 w 4285143"/>
                  <a:gd name="connsiteY7" fmla="*/ 164104 h 1645780"/>
                  <a:gd name="connsiteX0" fmla="*/ 3965338 w 4292400"/>
                  <a:gd name="connsiteY0" fmla="*/ 303004 h 1784680"/>
                  <a:gd name="connsiteX1" fmla="*/ 2900896 w 4292400"/>
                  <a:gd name="connsiteY1" fmla="*/ 59312 h 1784680"/>
                  <a:gd name="connsiteX2" fmla="*/ 1958648 w 4292400"/>
                  <a:gd name="connsiteY2" fmla="*/ 1115428 h 1784680"/>
                  <a:gd name="connsiteX3" fmla="*/ 191606 w 4292400"/>
                  <a:gd name="connsiteY3" fmla="*/ 995775 h 1784680"/>
                  <a:gd name="connsiteX4" fmla="*/ 277875 w 4292400"/>
                  <a:gd name="connsiteY4" fmla="*/ 1531471 h 1784680"/>
                  <a:gd name="connsiteX5" fmla="*/ 2236440 w 4292400"/>
                  <a:gd name="connsiteY5" fmla="*/ 1566840 h 1784680"/>
                  <a:gd name="connsiteX6" fmla="*/ 4169413 w 4292400"/>
                  <a:gd name="connsiteY6" fmla="*/ 1717311 h 1784680"/>
                  <a:gd name="connsiteX7" fmla="*/ 3965338 w 4292400"/>
                  <a:gd name="connsiteY7" fmla="*/ 303004 h 1784680"/>
                  <a:gd name="connsiteX0" fmla="*/ 3485850 w 4208554"/>
                  <a:gd name="connsiteY0" fmla="*/ 665935 h 1704302"/>
                  <a:gd name="connsiteX1" fmla="*/ 2900896 w 4208554"/>
                  <a:gd name="connsiteY1" fmla="*/ 6559 h 1704302"/>
                  <a:gd name="connsiteX2" fmla="*/ 1958648 w 4208554"/>
                  <a:gd name="connsiteY2" fmla="*/ 1062675 h 1704302"/>
                  <a:gd name="connsiteX3" fmla="*/ 191606 w 4208554"/>
                  <a:gd name="connsiteY3" fmla="*/ 943022 h 1704302"/>
                  <a:gd name="connsiteX4" fmla="*/ 277875 w 4208554"/>
                  <a:gd name="connsiteY4" fmla="*/ 1478718 h 1704302"/>
                  <a:gd name="connsiteX5" fmla="*/ 2236440 w 4208554"/>
                  <a:gd name="connsiteY5" fmla="*/ 1514087 h 1704302"/>
                  <a:gd name="connsiteX6" fmla="*/ 4169413 w 4208554"/>
                  <a:gd name="connsiteY6" fmla="*/ 1664558 h 1704302"/>
                  <a:gd name="connsiteX7" fmla="*/ 3485850 w 4208554"/>
                  <a:gd name="connsiteY7" fmla="*/ 665935 h 1704302"/>
                  <a:gd name="connsiteX0" fmla="*/ 3485850 w 3489554"/>
                  <a:gd name="connsiteY0" fmla="*/ 668798 h 2642996"/>
                  <a:gd name="connsiteX1" fmla="*/ 2900896 w 3489554"/>
                  <a:gd name="connsiteY1" fmla="*/ 9422 h 2642996"/>
                  <a:gd name="connsiteX2" fmla="*/ 1958648 w 3489554"/>
                  <a:gd name="connsiteY2" fmla="*/ 1065538 h 2642996"/>
                  <a:gd name="connsiteX3" fmla="*/ 191606 w 3489554"/>
                  <a:gd name="connsiteY3" fmla="*/ 945885 h 2642996"/>
                  <a:gd name="connsiteX4" fmla="*/ 277875 w 3489554"/>
                  <a:gd name="connsiteY4" fmla="*/ 1481581 h 2642996"/>
                  <a:gd name="connsiteX5" fmla="*/ 2236440 w 3489554"/>
                  <a:gd name="connsiteY5" fmla="*/ 1516950 h 2642996"/>
                  <a:gd name="connsiteX6" fmla="*/ 3105182 w 3489554"/>
                  <a:gd name="connsiteY6" fmla="*/ 2631809 h 2642996"/>
                  <a:gd name="connsiteX7" fmla="*/ 3485850 w 3489554"/>
                  <a:gd name="connsiteY7" fmla="*/ 668798 h 2642996"/>
                  <a:gd name="connsiteX0" fmla="*/ 3485850 w 3504960"/>
                  <a:gd name="connsiteY0" fmla="*/ 666151 h 1796006"/>
                  <a:gd name="connsiteX1" fmla="*/ 2900896 w 3504960"/>
                  <a:gd name="connsiteY1" fmla="*/ 6775 h 1796006"/>
                  <a:gd name="connsiteX2" fmla="*/ 1958648 w 3504960"/>
                  <a:gd name="connsiteY2" fmla="*/ 1062891 h 1796006"/>
                  <a:gd name="connsiteX3" fmla="*/ 191606 w 3504960"/>
                  <a:gd name="connsiteY3" fmla="*/ 943238 h 1796006"/>
                  <a:gd name="connsiteX4" fmla="*/ 277875 w 3504960"/>
                  <a:gd name="connsiteY4" fmla="*/ 1478934 h 1796006"/>
                  <a:gd name="connsiteX5" fmla="*/ 2236440 w 3504960"/>
                  <a:gd name="connsiteY5" fmla="*/ 1514303 h 1796006"/>
                  <a:gd name="connsiteX6" fmla="*/ 3257215 w 3504960"/>
                  <a:gd name="connsiteY6" fmla="*/ 1764538 h 1796006"/>
                  <a:gd name="connsiteX7" fmla="*/ 3485850 w 3504960"/>
                  <a:gd name="connsiteY7" fmla="*/ 666151 h 1796006"/>
                  <a:gd name="connsiteX0" fmla="*/ 3678815 w 3687947"/>
                  <a:gd name="connsiteY0" fmla="*/ 917707 h 1776348"/>
                  <a:gd name="connsiteX1" fmla="*/ 2900896 w 3687947"/>
                  <a:gd name="connsiteY1" fmla="*/ 607 h 1776348"/>
                  <a:gd name="connsiteX2" fmla="*/ 1958648 w 3687947"/>
                  <a:gd name="connsiteY2" fmla="*/ 1056723 h 1776348"/>
                  <a:gd name="connsiteX3" fmla="*/ 191606 w 3687947"/>
                  <a:gd name="connsiteY3" fmla="*/ 937070 h 1776348"/>
                  <a:gd name="connsiteX4" fmla="*/ 277875 w 3687947"/>
                  <a:gd name="connsiteY4" fmla="*/ 1472766 h 1776348"/>
                  <a:gd name="connsiteX5" fmla="*/ 2236440 w 3687947"/>
                  <a:gd name="connsiteY5" fmla="*/ 1508135 h 1776348"/>
                  <a:gd name="connsiteX6" fmla="*/ 3257215 w 3687947"/>
                  <a:gd name="connsiteY6" fmla="*/ 1758370 h 1776348"/>
                  <a:gd name="connsiteX7" fmla="*/ 3678815 w 3687947"/>
                  <a:gd name="connsiteY7" fmla="*/ 917707 h 1776348"/>
                  <a:gd name="connsiteX0" fmla="*/ 3678815 w 3680772"/>
                  <a:gd name="connsiteY0" fmla="*/ 535833 h 1394475"/>
                  <a:gd name="connsiteX1" fmla="*/ 3111403 w 3680772"/>
                  <a:gd name="connsiteY1" fmla="*/ 1162 h 1394475"/>
                  <a:gd name="connsiteX2" fmla="*/ 1958648 w 3680772"/>
                  <a:gd name="connsiteY2" fmla="*/ 674849 h 1394475"/>
                  <a:gd name="connsiteX3" fmla="*/ 191606 w 3680772"/>
                  <a:gd name="connsiteY3" fmla="*/ 555196 h 1394475"/>
                  <a:gd name="connsiteX4" fmla="*/ 277875 w 3680772"/>
                  <a:gd name="connsiteY4" fmla="*/ 1090892 h 1394475"/>
                  <a:gd name="connsiteX5" fmla="*/ 2236440 w 3680772"/>
                  <a:gd name="connsiteY5" fmla="*/ 1126261 h 1394475"/>
                  <a:gd name="connsiteX6" fmla="*/ 3257215 w 3680772"/>
                  <a:gd name="connsiteY6" fmla="*/ 1376496 h 1394475"/>
                  <a:gd name="connsiteX7" fmla="*/ 3678815 w 3680772"/>
                  <a:gd name="connsiteY7" fmla="*/ 535833 h 1394475"/>
                  <a:gd name="connsiteX0" fmla="*/ 3680397 w 3682354"/>
                  <a:gd name="connsiteY0" fmla="*/ 535170 h 1393812"/>
                  <a:gd name="connsiteX1" fmla="*/ 3112985 w 3682354"/>
                  <a:gd name="connsiteY1" fmla="*/ 499 h 1393812"/>
                  <a:gd name="connsiteX2" fmla="*/ 1983619 w 3682354"/>
                  <a:gd name="connsiteY2" fmla="*/ 624304 h 1393812"/>
                  <a:gd name="connsiteX3" fmla="*/ 193188 w 3682354"/>
                  <a:gd name="connsiteY3" fmla="*/ 554533 h 1393812"/>
                  <a:gd name="connsiteX4" fmla="*/ 279457 w 3682354"/>
                  <a:gd name="connsiteY4" fmla="*/ 1090229 h 1393812"/>
                  <a:gd name="connsiteX5" fmla="*/ 2238022 w 3682354"/>
                  <a:gd name="connsiteY5" fmla="*/ 1125598 h 1393812"/>
                  <a:gd name="connsiteX6" fmla="*/ 3258797 w 3682354"/>
                  <a:gd name="connsiteY6" fmla="*/ 1375833 h 1393812"/>
                  <a:gd name="connsiteX7" fmla="*/ 3680397 w 3682354"/>
                  <a:gd name="connsiteY7" fmla="*/ 535170 h 1393812"/>
                  <a:gd name="connsiteX0" fmla="*/ 3677500 w 3679457"/>
                  <a:gd name="connsiteY0" fmla="*/ 535170 h 1393812"/>
                  <a:gd name="connsiteX1" fmla="*/ 3110088 w 3679457"/>
                  <a:gd name="connsiteY1" fmla="*/ 499 h 1393812"/>
                  <a:gd name="connsiteX2" fmla="*/ 1980722 w 3679457"/>
                  <a:gd name="connsiteY2" fmla="*/ 624304 h 1393812"/>
                  <a:gd name="connsiteX3" fmla="*/ 190291 w 3679457"/>
                  <a:gd name="connsiteY3" fmla="*/ 554533 h 1393812"/>
                  <a:gd name="connsiteX4" fmla="*/ 282408 w 3679457"/>
                  <a:gd name="connsiteY4" fmla="*/ 1331326 h 1393812"/>
                  <a:gd name="connsiteX5" fmla="*/ 2235125 w 3679457"/>
                  <a:gd name="connsiteY5" fmla="*/ 1125598 h 1393812"/>
                  <a:gd name="connsiteX6" fmla="*/ 3255900 w 3679457"/>
                  <a:gd name="connsiteY6" fmla="*/ 1375833 h 1393812"/>
                  <a:gd name="connsiteX7" fmla="*/ 3677500 w 3679457"/>
                  <a:gd name="connsiteY7" fmla="*/ 535170 h 1393812"/>
                  <a:gd name="connsiteX0" fmla="*/ 3624477 w 3626434"/>
                  <a:gd name="connsiteY0" fmla="*/ 535170 h 1393948"/>
                  <a:gd name="connsiteX1" fmla="*/ 3057065 w 3626434"/>
                  <a:gd name="connsiteY1" fmla="*/ 499 h 1393948"/>
                  <a:gd name="connsiteX2" fmla="*/ 1927699 w 3626434"/>
                  <a:gd name="connsiteY2" fmla="*/ 624304 h 1393948"/>
                  <a:gd name="connsiteX3" fmla="*/ 137268 w 3626434"/>
                  <a:gd name="connsiteY3" fmla="*/ 554533 h 1393948"/>
                  <a:gd name="connsiteX4" fmla="*/ 229385 w 3626434"/>
                  <a:gd name="connsiteY4" fmla="*/ 1331326 h 1393948"/>
                  <a:gd name="connsiteX5" fmla="*/ 1082916 w 3626434"/>
                  <a:gd name="connsiteY5" fmla="*/ 1287155 h 1393948"/>
                  <a:gd name="connsiteX6" fmla="*/ 2182102 w 3626434"/>
                  <a:gd name="connsiteY6" fmla="*/ 1125598 h 1393948"/>
                  <a:gd name="connsiteX7" fmla="*/ 3202877 w 3626434"/>
                  <a:gd name="connsiteY7" fmla="*/ 1375833 h 1393948"/>
                  <a:gd name="connsiteX8" fmla="*/ 3624477 w 3626434"/>
                  <a:gd name="connsiteY8" fmla="*/ 535170 h 1393948"/>
                  <a:gd name="connsiteX0" fmla="*/ 3628301 w 3630258"/>
                  <a:gd name="connsiteY0" fmla="*/ 535170 h 1393949"/>
                  <a:gd name="connsiteX1" fmla="*/ 3060889 w 3630258"/>
                  <a:gd name="connsiteY1" fmla="*/ 499 h 1393949"/>
                  <a:gd name="connsiteX2" fmla="*/ 1931523 w 3630258"/>
                  <a:gd name="connsiteY2" fmla="*/ 624304 h 1393949"/>
                  <a:gd name="connsiteX3" fmla="*/ 141092 w 3630258"/>
                  <a:gd name="connsiteY3" fmla="*/ 554533 h 1393949"/>
                  <a:gd name="connsiteX4" fmla="*/ 233209 w 3630258"/>
                  <a:gd name="connsiteY4" fmla="*/ 1331326 h 1393949"/>
                  <a:gd name="connsiteX5" fmla="*/ 1180299 w 3630258"/>
                  <a:gd name="connsiteY5" fmla="*/ 1129195 h 1393949"/>
                  <a:gd name="connsiteX6" fmla="*/ 2185926 w 3630258"/>
                  <a:gd name="connsiteY6" fmla="*/ 1125598 h 1393949"/>
                  <a:gd name="connsiteX7" fmla="*/ 3206701 w 3630258"/>
                  <a:gd name="connsiteY7" fmla="*/ 1375833 h 1393949"/>
                  <a:gd name="connsiteX8" fmla="*/ 3628301 w 3630258"/>
                  <a:gd name="connsiteY8" fmla="*/ 535170 h 1393949"/>
                  <a:gd name="connsiteX0" fmla="*/ 3628301 w 3631696"/>
                  <a:gd name="connsiteY0" fmla="*/ 867489 h 1726268"/>
                  <a:gd name="connsiteX1" fmla="*/ 3007931 w 3631696"/>
                  <a:gd name="connsiteY1" fmla="*/ 271 h 1726268"/>
                  <a:gd name="connsiteX2" fmla="*/ 1931523 w 3631696"/>
                  <a:gd name="connsiteY2" fmla="*/ 956623 h 1726268"/>
                  <a:gd name="connsiteX3" fmla="*/ 141092 w 3631696"/>
                  <a:gd name="connsiteY3" fmla="*/ 886852 h 1726268"/>
                  <a:gd name="connsiteX4" fmla="*/ 233209 w 3631696"/>
                  <a:gd name="connsiteY4" fmla="*/ 1663645 h 1726268"/>
                  <a:gd name="connsiteX5" fmla="*/ 1180299 w 3631696"/>
                  <a:gd name="connsiteY5" fmla="*/ 1461514 h 1726268"/>
                  <a:gd name="connsiteX6" fmla="*/ 2185926 w 3631696"/>
                  <a:gd name="connsiteY6" fmla="*/ 1457917 h 1726268"/>
                  <a:gd name="connsiteX7" fmla="*/ 3206701 w 3631696"/>
                  <a:gd name="connsiteY7" fmla="*/ 1708152 h 1726268"/>
                  <a:gd name="connsiteX8" fmla="*/ 3628301 w 3631696"/>
                  <a:gd name="connsiteY8" fmla="*/ 867489 h 1726268"/>
                  <a:gd name="connsiteX0" fmla="*/ 3628301 w 3647908"/>
                  <a:gd name="connsiteY0" fmla="*/ 1253332 h 2112111"/>
                  <a:gd name="connsiteX1" fmla="*/ 2628634 w 3647908"/>
                  <a:gd name="connsiteY1" fmla="*/ 178 h 2112111"/>
                  <a:gd name="connsiteX2" fmla="*/ 1931523 w 3647908"/>
                  <a:gd name="connsiteY2" fmla="*/ 1342466 h 2112111"/>
                  <a:gd name="connsiteX3" fmla="*/ 141092 w 3647908"/>
                  <a:gd name="connsiteY3" fmla="*/ 1272695 h 2112111"/>
                  <a:gd name="connsiteX4" fmla="*/ 233209 w 3647908"/>
                  <a:gd name="connsiteY4" fmla="*/ 2049488 h 2112111"/>
                  <a:gd name="connsiteX5" fmla="*/ 1180299 w 3647908"/>
                  <a:gd name="connsiteY5" fmla="*/ 1847357 h 2112111"/>
                  <a:gd name="connsiteX6" fmla="*/ 2185926 w 3647908"/>
                  <a:gd name="connsiteY6" fmla="*/ 1843760 h 2112111"/>
                  <a:gd name="connsiteX7" fmla="*/ 3206701 w 3647908"/>
                  <a:gd name="connsiteY7" fmla="*/ 2093995 h 2112111"/>
                  <a:gd name="connsiteX8" fmla="*/ 3628301 w 3647908"/>
                  <a:gd name="connsiteY8" fmla="*/ 1253332 h 2112111"/>
                  <a:gd name="connsiteX0" fmla="*/ 3695768 w 3715375"/>
                  <a:gd name="connsiteY0" fmla="*/ 1253332 h 2112111"/>
                  <a:gd name="connsiteX1" fmla="*/ 2696101 w 3715375"/>
                  <a:gd name="connsiteY1" fmla="*/ 178 h 2112111"/>
                  <a:gd name="connsiteX2" fmla="*/ 1998990 w 3715375"/>
                  <a:gd name="connsiteY2" fmla="*/ 1342466 h 2112111"/>
                  <a:gd name="connsiteX3" fmla="*/ 208559 w 3715375"/>
                  <a:gd name="connsiteY3" fmla="*/ 1272695 h 2112111"/>
                  <a:gd name="connsiteX4" fmla="*/ 47042 w 3715375"/>
                  <a:gd name="connsiteY4" fmla="*/ 1650041 h 2112111"/>
                  <a:gd name="connsiteX5" fmla="*/ 300676 w 3715375"/>
                  <a:gd name="connsiteY5" fmla="*/ 2049488 h 2112111"/>
                  <a:gd name="connsiteX6" fmla="*/ 1247766 w 3715375"/>
                  <a:gd name="connsiteY6" fmla="*/ 1847357 h 2112111"/>
                  <a:gd name="connsiteX7" fmla="*/ 2253393 w 3715375"/>
                  <a:gd name="connsiteY7" fmla="*/ 1843760 h 2112111"/>
                  <a:gd name="connsiteX8" fmla="*/ 3274168 w 3715375"/>
                  <a:gd name="connsiteY8" fmla="*/ 2093995 h 2112111"/>
                  <a:gd name="connsiteX9" fmla="*/ 3695768 w 3715375"/>
                  <a:gd name="connsiteY9" fmla="*/ 1253332 h 2112111"/>
                  <a:gd name="connsiteX0" fmla="*/ 4173769 w 4193376"/>
                  <a:gd name="connsiteY0" fmla="*/ 1253332 h 2112111"/>
                  <a:gd name="connsiteX1" fmla="*/ 3174102 w 4193376"/>
                  <a:gd name="connsiteY1" fmla="*/ 178 h 2112111"/>
                  <a:gd name="connsiteX2" fmla="*/ 2476991 w 4193376"/>
                  <a:gd name="connsiteY2" fmla="*/ 1342466 h 2112111"/>
                  <a:gd name="connsiteX3" fmla="*/ 686560 w 4193376"/>
                  <a:gd name="connsiteY3" fmla="*/ 1272695 h 2112111"/>
                  <a:gd name="connsiteX4" fmla="*/ 584 w 4193376"/>
                  <a:gd name="connsiteY4" fmla="*/ 1711791 h 2112111"/>
                  <a:gd name="connsiteX5" fmla="*/ 778677 w 4193376"/>
                  <a:gd name="connsiteY5" fmla="*/ 2049488 h 2112111"/>
                  <a:gd name="connsiteX6" fmla="*/ 1725767 w 4193376"/>
                  <a:gd name="connsiteY6" fmla="*/ 1847357 h 2112111"/>
                  <a:gd name="connsiteX7" fmla="*/ 2731394 w 4193376"/>
                  <a:gd name="connsiteY7" fmla="*/ 1843760 h 2112111"/>
                  <a:gd name="connsiteX8" fmla="*/ 3752169 w 4193376"/>
                  <a:gd name="connsiteY8" fmla="*/ 2093995 h 2112111"/>
                  <a:gd name="connsiteX9" fmla="*/ 4173769 w 4193376"/>
                  <a:gd name="connsiteY9" fmla="*/ 1253332 h 2112111"/>
                  <a:gd name="connsiteX0" fmla="*/ 4173841 w 4193448"/>
                  <a:gd name="connsiteY0" fmla="*/ 1253737 h 2112516"/>
                  <a:gd name="connsiteX1" fmla="*/ 3174174 w 4193448"/>
                  <a:gd name="connsiteY1" fmla="*/ 583 h 2112516"/>
                  <a:gd name="connsiteX2" fmla="*/ 2679354 w 4193448"/>
                  <a:gd name="connsiteY2" fmla="*/ 1416972 h 2112516"/>
                  <a:gd name="connsiteX3" fmla="*/ 686632 w 4193448"/>
                  <a:gd name="connsiteY3" fmla="*/ 1273100 h 2112516"/>
                  <a:gd name="connsiteX4" fmla="*/ 656 w 4193448"/>
                  <a:gd name="connsiteY4" fmla="*/ 1712196 h 2112516"/>
                  <a:gd name="connsiteX5" fmla="*/ 778749 w 4193448"/>
                  <a:gd name="connsiteY5" fmla="*/ 2049893 h 2112516"/>
                  <a:gd name="connsiteX6" fmla="*/ 1725839 w 4193448"/>
                  <a:gd name="connsiteY6" fmla="*/ 1847762 h 2112516"/>
                  <a:gd name="connsiteX7" fmla="*/ 2731466 w 4193448"/>
                  <a:gd name="connsiteY7" fmla="*/ 1844165 h 2112516"/>
                  <a:gd name="connsiteX8" fmla="*/ 3752241 w 4193448"/>
                  <a:gd name="connsiteY8" fmla="*/ 2094400 h 2112516"/>
                  <a:gd name="connsiteX9" fmla="*/ 4173841 w 4193448"/>
                  <a:gd name="connsiteY9" fmla="*/ 1253737 h 2112516"/>
                  <a:gd name="connsiteX0" fmla="*/ 4173841 w 4193448"/>
                  <a:gd name="connsiteY0" fmla="*/ 1253737 h 2112516"/>
                  <a:gd name="connsiteX1" fmla="*/ 3174174 w 4193448"/>
                  <a:gd name="connsiteY1" fmla="*/ 583 h 2112516"/>
                  <a:gd name="connsiteX2" fmla="*/ 2679354 w 4193448"/>
                  <a:gd name="connsiteY2" fmla="*/ 1416972 h 2112516"/>
                  <a:gd name="connsiteX3" fmla="*/ 686632 w 4193448"/>
                  <a:gd name="connsiteY3" fmla="*/ 1273100 h 2112516"/>
                  <a:gd name="connsiteX4" fmla="*/ 656 w 4193448"/>
                  <a:gd name="connsiteY4" fmla="*/ 1712196 h 2112516"/>
                  <a:gd name="connsiteX5" fmla="*/ 778749 w 4193448"/>
                  <a:gd name="connsiteY5" fmla="*/ 2049893 h 2112516"/>
                  <a:gd name="connsiteX6" fmla="*/ 1658408 w 4193448"/>
                  <a:gd name="connsiteY6" fmla="*/ 1792187 h 2112516"/>
                  <a:gd name="connsiteX7" fmla="*/ 2731466 w 4193448"/>
                  <a:gd name="connsiteY7" fmla="*/ 1844165 h 2112516"/>
                  <a:gd name="connsiteX8" fmla="*/ 3752241 w 4193448"/>
                  <a:gd name="connsiteY8" fmla="*/ 2094400 h 2112516"/>
                  <a:gd name="connsiteX9" fmla="*/ 4173841 w 4193448"/>
                  <a:gd name="connsiteY9" fmla="*/ 1253737 h 2112516"/>
                  <a:gd name="connsiteX0" fmla="*/ 4173841 w 4193448"/>
                  <a:gd name="connsiteY0" fmla="*/ 1253737 h 2106635"/>
                  <a:gd name="connsiteX1" fmla="*/ 3174174 w 4193448"/>
                  <a:gd name="connsiteY1" fmla="*/ 583 h 2106635"/>
                  <a:gd name="connsiteX2" fmla="*/ 2679354 w 4193448"/>
                  <a:gd name="connsiteY2" fmla="*/ 1416972 h 2106635"/>
                  <a:gd name="connsiteX3" fmla="*/ 686632 w 4193448"/>
                  <a:gd name="connsiteY3" fmla="*/ 1273100 h 2106635"/>
                  <a:gd name="connsiteX4" fmla="*/ 656 w 4193448"/>
                  <a:gd name="connsiteY4" fmla="*/ 1712196 h 2106635"/>
                  <a:gd name="connsiteX5" fmla="*/ 778749 w 4193448"/>
                  <a:gd name="connsiteY5" fmla="*/ 2049893 h 2106635"/>
                  <a:gd name="connsiteX6" fmla="*/ 1658408 w 4193448"/>
                  <a:gd name="connsiteY6" fmla="*/ 1792187 h 2106635"/>
                  <a:gd name="connsiteX7" fmla="*/ 2731467 w 4193448"/>
                  <a:gd name="connsiteY7" fmla="*/ 1770066 h 2106635"/>
                  <a:gd name="connsiteX8" fmla="*/ 3752241 w 4193448"/>
                  <a:gd name="connsiteY8" fmla="*/ 2094400 h 2106635"/>
                  <a:gd name="connsiteX9" fmla="*/ 4173841 w 4193448"/>
                  <a:gd name="connsiteY9" fmla="*/ 1253737 h 2106635"/>
                  <a:gd name="connsiteX0" fmla="*/ 4426418 w 4446025"/>
                  <a:gd name="connsiteY0" fmla="*/ 1253737 h 2106635"/>
                  <a:gd name="connsiteX1" fmla="*/ 3426751 w 4446025"/>
                  <a:gd name="connsiteY1" fmla="*/ 583 h 2106635"/>
                  <a:gd name="connsiteX2" fmla="*/ 2931931 w 4446025"/>
                  <a:gd name="connsiteY2" fmla="*/ 1416972 h 2106635"/>
                  <a:gd name="connsiteX3" fmla="*/ 939209 w 4446025"/>
                  <a:gd name="connsiteY3" fmla="*/ 1273100 h 2106635"/>
                  <a:gd name="connsiteX4" fmla="*/ 369 w 4446025"/>
                  <a:gd name="connsiteY4" fmla="*/ 1730721 h 2106635"/>
                  <a:gd name="connsiteX5" fmla="*/ 1031326 w 4446025"/>
                  <a:gd name="connsiteY5" fmla="*/ 2049893 h 2106635"/>
                  <a:gd name="connsiteX6" fmla="*/ 1910985 w 4446025"/>
                  <a:gd name="connsiteY6" fmla="*/ 1792187 h 2106635"/>
                  <a:gd name="connsiteX7" fmla="*/ 2984044 w 4446025"/>
                  <a:gd name="connsiteY7" fmla="*/ 1770066 h 2106635"/>
                  <a:gd name="connsiteX8" fmla="*/ 4004818 w 4446025"/>
                  <a:gd name="connsiteY8" fmla="*/ 2094400 h 2106635"/>
                  <a:gd name="connsiteX9" fmla="*/ 4426418 w 4446025"/>
                  <a:gd name="connsiteY9" fmla="*/ 1253737 h 2106635"/>
                  <a:gd name="connsiteX0" fmla="*/ 4426418 w 4446025"/>
                  <a:gd name="connsiteY0" fmla="*/ 1253737 h 2106635"/>
                  <a:gd name="connsiteX1" fmla="*/ 3426751 w 4446025"/>
                  <a:gd name="connsiteY1" fmla="*/ 583 h 2106635"/>
                  <a:gd name="connsiteX2" fmla="*/ 2931931 w 4446025"/>
                  <a:gd name="connsiteY2" fmla="*/ 1416972 h 2106635"/>
                  <a:gd name="connsiteX3" fmla="*/ 939209 w 4446025"/>
                  <a:gd name="connsiteY3" fmla="*/ 1273100 h 2106635"/>
                  <a:gd name="connsiteX4" fmla="*/ 369 w 4446025"/>
                  <a:gd name="connsiteY4" fmla="*/ 1730721 h 2106635"/>
                  <a:gd name="connsiteX5" fmla="*/ 576170 w 4446025"/>
                  <a:gd name="connsiteY5" fmla="*/ 2068418 h 2106635"/>
                  <a:gd name="connsiteX6" fmla="*/ 1910985 w 4446025"/>
                  <a:gd name="connsiteY6" fmla="*/ 1792187 h 2106635"/>
                  <a:gd name="connsiteX7" fmla="*/ 2984044 w 4446025"/>
                  <a:gd name="connsiteY7" fmla="*/ 1770066 h 2106635"/>
                  <a:gd name="connsiteX8" fmla="*/ 4004818 w 4446025"/>
                  <a:gd name="connsiteY8" fmla="*/ 2094400 h 2106635"/>
                  <a:gd name="connsiteX9" fmla="*/ 4426418 w 4446025"/>
                  <a:gd name="connsiteY9" fmla="*/ 1253737 h 2106635"/>
                  <a:gd name="connsiteX0" fmla="*/ 4427797 w 4447404"/>
                  <a:gd name="connsiteY0" fmla="*/ 1253737 h 2106635"/>
                  <a:gd name="connsiteX1" fmla="*/ 3428130 w 4447404"/>
                  <a:gd name="connsiteY1" fmla="*/ 583 h 2106635"/>
                  <a:gd name="connsiteX2" fmla="*/ 2933310 w 4447404"/>
                  <a:gd name="connsiteY2" fmla="*/ 1416972 h 2106635"/>
                  <a:gd name="connsiteX3" fmla="*/ 552863 w 4447404"/>
                  <a:gd name="connsiteY3" fmla="*/ 1291625 h 2106635"/>
                  <a:gd name="connsiteX4" fmla="*/ 1748 w 4447404"/>
                  <a:gd name="connsiteY4" fmla="*/ 1730721 h 2106635"/>
                  <a:gd name="connsiteX5" fmla="*/ 577549 w 4447404"/>
                  <a:gd name="connsiteY5" fmla="*/ 2068418 h 2106635"/>
                  <a:gd name="connsiteX6" fmla="*/ 1912364 w 4447404"/>
                  <a:gd name="connsiteY6" fmla="*/ 1792187 h 2106635"/>
                  <a:gd name="connsiteX7" fmla="*/ 2985423 w 4447404"/>
                  <a:gd name="connsiteY7" fmla="*/ 1770066 h 2106635"/>
                  <a:gd name="connsiteX8" fmla="*/ 4006197 w 4447404"/>
                  <a:gd name="connsiteY8" fmla="*/ 2094400 h 2106635"/>
                  <a:gd name="connsiteX9" fmla="*/ 4427797 w 4447404"/>
                  <a:gd name="connsiteY9" fmla="*/ 1253737 h 2106635"/>
                  <a:gd name="connsiteX0" fmla="*/ 4427797 w 4447546"/>
                  <a:gd name="connsiteY0" fmla="*/ 1253737 h 2102433"/>
                  <a:gd name="connsiteX1" fmla="*/ 3428130 w 4447546"/>
                  <a:gd name="connsiteY1" fmla="*/ 583 h 2102433"/>
                  <a:gd name="connsiteX2" fmla="*/ 2933310 w 4447546"/>
                  <a:gd name="connsiteY2" fmla="*/ 1416972 h 2102433"/>
                  <a:gd name="connsiteX3" fmla="*/ 552863 w 4447546"/>
                  <a:gd name="connsiteY3" fmla="*/ 1291625 h 2102433"/>
                  <a:gd name="connsiteX4" fmla="*/ 1748 w 4447546"/>
                  <a:gd name="connsiteY4" fmla="*/ 1730721 h 2102433"/>
                  <a:gd name="connsiteX5" fmla="*/ 577549 w 4447546"/>
                  <a:gd name="connsiteY5" fmla="*/ 2068418 h 2102433"/>
                  <a:gd name="connsiteX6" fmla="*/ 1912364 w 4447546"/>
                  <a:gd name="connsiteY6" fmla="*/ 1792187 h 2102433"/>
                  <a:gd name="connsiteX7" fmla="*/ 2968565 w 4447546"/>
                  <a:gd name="connsiteY7" fmla="*/ 1695966 h 2102433"/>
                  <a:gd name="connsiteX8" fmla="*/ 4006197 w 4447546"/>
                  <a:gd name="connsiteY8" fmla="*/ 2094400 h 2102433"/>
                  <a:gd name="connsiteX9" fmla="*/ 4427797 w 4447546"/>
                  <a:gd name="connsiteY9" fmla="*/ 1253737 h 2102433"/>
                  <a:gd name="connsiteX0" fmla="*/ 4427797 w 4447546"/>
                  <a:gd name="connsiteY0" fmla="*/ 1253737 h 2102433"/>
                  <a:gd name="connsiteX1" fmla="*/ 3428130 w 4447546"/>
                  <a:gd name="connsiteY1" fmla="*/ 583 h 2102433"/>
                  <a:gd name="connsiteX2" fmla="*/ 2933310 w 4447546"/>
                  <a:gd name="connsiteY2" fmla="*/ 1416972 h 2102433"/>
                  <a:gd name="connsiteX3" fmla="*/ 552863 w 4447546"/>
                  <a:gd name="connsiteY3" fmla="*/ 1291625 h 2102433"/>
                  <a:gd name="connsiteX4" fmla="*/ 1748 w 4447546"/>
                  <a:gd name="connsiteY4" fmla="*/ 1730721 h 2102433"/>
                  <a:gd name="connsiteX5" fmla="*/ 577549 w 4447546"/>
                  <a:gd name="connsiteY5" fmla="*/ 2068418 h 2102433"/>
                  <a:gd name="connsiteX6" fmla="*/ 1844934 w 4447546"/>
                  <a:gd name="connsiteY6" fmla="*/ 1736612 h 2102433"/>
                  <a:gd name="connsiteX7" fmla="*/ 2968565 w 4447546"/>
                  <a:gd name="connsiteY7" fmla="*/ 1695966 h 2102433"/>
                  <a:gd name="connsiteX8" fmla="*/ 4006197 w 4447546"/>
                  <a:gd name="connsiteY8" fmla="*/ 2094400 h 2102433"/>
                  <a:gd name="connsiteX9" fmla="*/ 4427797 w 4447546"/>
                  <a:gd name="connsiteY9" fmla="*/ 1253737 h 2102433"/>
                  <a:gd name="connsiteX0" fmla="*/ 4427797 w 4447546"/>
                  <a:gd name="connsiteY0" fmla="*/ 1253737 h 2103043"/>
                  <a:gd name="connsiteX1" fmla="*/ 3428130 w 4447546"/>
                  <a:gd name="connsiteY1" fmla="*/ 583 h 2103043"/>
                  <a:gd name="connsiteX2" fmla="*/ 2933310 w 4447546"/>
                  <a:gd name="connsiteY2" fmla="*/ 1416972 h 2103043"/>
                  <a:gd name="connsiteX3" fmla="*/ 552863 w 4447546"/>
                  <a:gd name="connsiteY3" fmla="*/ 1291625 h 2103043"/>
                  <a:gd name="connsiteX4" fmla="*/ 1748 w 4447546"/>
                  <a:gd name="connsiteY4" fmla="*/ 1730721 h 2103043"/>
                  <a:gd name="connsiteX5" fmla="*/ 577549 w 4447546"/>
                  <a:gd name="connsiteY5" fmla="*/ 2068418 h 2103043"/>
                  <a:gd name="connsiteX6" fmla="*/ 1844934 w 4447546"/>
                  <a:gd name="connsiteY6" fmla="*/ 1736612 h 2103043"/>
                  <a:gd name="connsiteX7" fmla="*/ 2968565 w 4447546"/>
                  <a:gd name="connsiteY7" fmla="*/ 1695966 h 2103043"/>
                  <a:gd name="connsiteX8" fmla="*/ 4006197 w 4447546"/>
                  <a:gd name="connsiteY8" fmla="*/ 2094400 h 2103043"/>
                  <a:gd name="connsiteX9" fmla="*/ 4427797 w 4447546"/>
                  <a:gd name="connsiteY9" fmla="*/ 1253737 h 2103043"/>
                  <a:gd name="connsiteX0" fmla="*/ 4427797 w 4447546"/>
                  <a:gd name="connsiteY0" fmla="*/ 1253737 h 2103043"/>
                  <a:gd name="connsiteX1" fmla="*/ 3428130 w 4447546"/>
                  <a:gd name="connsiteY1" fmla="*/ 583 h 2103043"/>
                  <a:gd name="connsiteX2" fmla="*/ 2933310 w 4447546"/>
                  <a:gd name="connsiteY2" fmla="*/ 1416972 h 2103043"/>
                  <a:gd name="connsiteX3" fmla="*/ 552863 w 4447546"/>
                  <a:gd name="connsiteY3" fmla="*/ 1291625 h 2103043"/>
                  <a:gd name="connsiteX4" fmla="*/ 1748 w 4447546"/>
                  <a:gd name="connsiteY4" fmla="*/ 1730721 h 2103043"/>
                  <a:gd name="connsiteX5" fmla="*/ 577549 w 4447546"/>
                  <a:gd name="connsiteY5" fmla="*/ 2068418 h 2103043"/>
                  <a:gd name="connsiteX6" fmla="*/ 1844934 w 4447546"/>
                  <a:gd name="connsiteY6" fmla="*/ 1736612 h 2103043"/>
                  <a:gd name="connsiteX7" fmla="*/ 2968565 w 4447546"/>
                  <a:gd name="connsiteY7" fmla="*/ 1695966 h 2103043"/>
                  <a:gd name="connsiteX8" fmla="*/ 4006197 w 4447546"/>
                  <a:gd name="connsiteY8" fmla="*/ 2094400 h 2103043"/>
                  <a:gd name="connsiteX9" fmla="*/ 4427797 w 4447546"/>
                  <a:gd name="connsiteY9" fmla="*/ 1253737 h 2103043"/>
                  <a:gd name="connsiteX0" fmla="*/ 4427797 w 4447546"/>
                  <a:gd name="connsiteY0" fmla="*/ 1253970 h 2103276"/>
                  <a:gd name="connsiteX1" fmla="*/ 3428130 w 4447546"/>
                  <a:gd name="connsiteY1" fmla="*/ 816 h 2103276"/>
                  <a:gd name="connsiteX2" fmla="*/ 2933310 w 4447546"/>
                  <a:gd name="connsiteY2" fmla="*/ 1447978 h 2103276"/>
                  <a:gd name="connsiteX3" fmla="*/ 552863 w 4447546"/>
                  <a:gd name="connsiteY3" fmla="*/ 1291858 h 2103276"/>
                  <a:gd name="connsiteX4" fmla="*/ 1748 w 4447546"/>
                  <a:gd name="connsiteY4" fmla="*/ 1730954 h 2103276"/>
                  <a:gd name="connsiteX5" fmla="*/ 577549 w 4447546"/>
                  <a:gd name="connsiteY5" fmla="*/ 2068651 h 2103276"/>
                  <a:gd name="connsiteX6" fmla="*/ 1844934 w 4447546"/>
                  <a:gd name="connsiteY6" fmla="*/ 1736845 h 2103276"/>
                  <a:gd name="connsiteX7" fmla="*/ 2968565 w 4447546"/>
                  <a:gd name="connsiteY7" fmla="*/ 1696199 h 2103276"/>
                  <a:gd name="connsiteX8" fmla="*/ 4006197 w 4447546"/>
                  <a:gd name="connsiteY8" fmla="*/ 2094633 h 2103276"/>
                  <a:gd name="connsiteX9" fmla="*/ 4427797 w 4447546"/>
                  <a:gd name="connsiteY9" fmla="*/ 1253970 h 210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47546" h="2103276">
                    <a:moveTo>
                      <a:pt x="4427797" y="1253970"/>
                    </a:moveTo>
                    <a:cubicBezTo>
                      <a:pt x="4331453" y="905001"/>
                      <a:pt x="3677211" y="-31519"/>
                      <a:pt x="3428130" y="816"/>
                    </a:cubicBezTo>
                    <a:cubicBezTo>
                      <a:pt x="3179049" y="33151"/>
                      <a:pt x="3412521" y="1232804"/>
                      <a:pt x="2933310" y="1447978"/>
                    </a:cubicBezTo>
                    <a:cubicBezTo>
                      <a:pt x="2454099" y="1663152"/>
                      <a:pt x="1041457" y="1244695"/>
                      <a:pt x="552863" y="1291858"/>
                    </a:cubicBezTo>
                    <a:cubicBezTo>
                      <a:pt x="64269" y="1339021"/>
                      <a:pt x="-13605" y="1601488"/>
                      <a:pt x="1748" y="1730954"/>
                    </a:cubicBezTo>
                    <a:cubicBezTo>
                      <a:pt x="17101" y="1860420"/>
                      <a:pt x="270351" y="2067669"/>
                      <a:pt x="577549" y="2068651"/>
                    </a:cubicBezTo>
                    <a:cubicBezTo>
                      <a:pt x="884747" y="2069633"/>
                      <a:pt x="1519481" y="1771133"/>
                      <a:pt x="1844934" y="1736845"/>
                    </a:cubicBezTo>
                    <a:cubicBezTo>
                      <a:pt x="2170387" y="1702557"/>
                      <a:pt x="2531231" y="1626028"/>
                      <a:pt x="2968565" y="1696199"/>
                    </a:cubicBezTo>
                    <a:cubicBezTo>
                      <a:pt x="3338693" y="1747904"/>
                      <a:pt x="3762992" y="2168338"/>
                      <a:pt x="4006197" y="2094633"/>
                    </a:cubicBezTo>
                    <a:cubicBezTo>
                      <a:pt x="4249402" y="2020928"/>
                      <a:pt x="4524141" y="1602939"/>
                      <a:pt x="4427797" y="125397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704DD4A-1F63-216D-909E-2B675CE93DFE}"/>
                  </a:ext>
                </a:extLst>
              </p:cNvPr>
              <p:cNvSpPr/>
              <p:nvPr/>
            </p:nvSpPr>
            <p:spPr>
              <a:xfrm>
                <a:off x="9416889" y="483092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1E31F6E-25A6-F955-6D19-A4E4686BE804}"/>
                  </a:ext>
                </a:extLst>
              </p:cNvPr>
              <p:cNvSpPr/>
              <p:nvPr/>
            </p:nvSpPr>
            <p:spPr>
              <a:xfrm>
                <a:off x="9379956" y="4395935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99A5955-3FDA-BE92-C3AA-CAB7398484CC}"/>
                  </a:ext>
                </a:extLst>
              </p:cNvPr>
              <p:cNvSpPr/>
              <p:nvPr/>
            </p:nvSpPr>
            <p:spPr>
              <a:xfrm>
                <a:off x="9710837" y="4450799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7ECF6A6-4FBF-23BA-B181-60B2E5FF283C}"/>
                  </a:ext>
                </a:extLst>
              </p:cNvPr>
              <p:cNvSpPr/>
              <p:nvPr/>
            </p:nvSpPr>
            <p:spPr>
              <a:xfrm>
                <a:off x="9047559" y="480219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6931265-CD95-4B80-AC58-3F42C57A6586}"/>
                  </a:ext>
                </a:extLst>
              </p:cNvPr>
              <p:cNvSpPr/>
              <p:nvPr/>
            </p:nvSpPr>
            <p:spPr>
              <a:xfrm>
                <a:off x="9773908" y="485144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61691C7-5E65-86FD-896A-E477B21F8FA3}"/>
                  </a:ext>
                </a:extLst>
              </p:cNvPr>
              <p:cNvSpPr/>
              <p:nvPr/>
            </p:nvSpPr>
            <p:spPr>
              <a:xfrm>
                <a:off x="10471532" y="38378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DEA3A2F-9F9E-5A9F-2DD9-82F886B7E046}"/>
                  </a:ext>
                </a:extLst>
              </p:cNvPr>
              <p:cNvSpPr/>
              <p:nvPr/>
            </p:nvSpPr>
            <p:spPr>
              <a:xfrm>
                <a:off x="10890106" y="404712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B2D6DE8-4E31-7DCC-4670-D6B1CA1C31DC}"/>
                  </a:ext>
                </a:extLst>
              </p:cNvPr>
              <p:cNvSpPr/>
              <p:nvPr/>
            </p:nvSpPr>
            <p:spPr>
              <a:xfrm>
                <a:off x="10506413" y="42574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30680EA-1F1B-5FA5-5F67-A228F0685448}"/>
                  </a:ext>
                </a:extLst>
              </p:cNvPr>
              <p:cNvSpPr/>
              <p:nvPr/>
            </p:nvSpPr>
            <p:spPr>
              <a:xfrm>
                <a:off x="10876769" y="4400039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0745611-A158-E8C5-F550-F027E347AF85}"/>
                  </a:ext>
                </a:extLst>
              </p:cNvPr>
              <p:cNvSpPr/>
              <p:nvPr/>
            </p:nvSpPr>
            <p:spPr>
              <a:xfrm>
                <a:off x="9117321" y="550803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17D196-D6B2-689C-B43A-B86C807D7C97}"/>
                  </a:ext>
                </a:extLst>
              </p:cNvPr>
              <p:cNvSpPr/>
              <p:nvPr/>
            </p:nvSpPr>
            <p:spPr>
              <a:xfrm>
                <a:off x="9802634" y="525770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15B93E-BDA0-8C95-86C1-147D41BA62BE}"/>
                  </a:ext>
                </a:extLst>
              </p:cNvPr>
              <p:cNvSpPr/>
              <p:nvPr/>
            </p:nvSpPr>
            <p:spPr>
              <a:xfrm>
                <a:off x="9359438" y="528232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0C9CCF3-61FF-4D87-D93B-A97F33EE4136}"/>
                  </a:ext>
                </a:extLst>
              </p:cNvPr>
              <p:cNvSpPr/>
              <p:nvPr/>
            </p:nvSpPr>
            <p:spPr>
              <a:xfrm>
                <a:off x="9736975" y="562293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0D636AF-B6B6-D28F-A324-02608BF74408}"/>
                  </a:ext>
                </a:extLst>
              </p:cNvPr>
              <p:cNvSpPr/>
              <p:nvPr/>
            </p:nvSpPr>
            <p:spPr>
              <a:xfrm>
                <a:off x="9441511" y="575014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723B998-4033-C40A-2684-88B7C33BD597}"/>
                  </a:ext>
                </a:extLst>
              </p:cNvPr>
              <p:cNvSpPr/>
              <p:nvPr/>
            </p:nvSpPr>
            <p:spPr>
              <a:xfrm>
                <a:off x="10779307" y="470781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D44B621-418B-4475-34A7-A592F0279AFE}"/>
                  </a:ext>
                </a:extLst>
              </p:cNvPr>
              <p:cNvSpPr/>
              <p:nvPr/>
            </p:nvSpPr>
            <p:spPr>
              <a:xfrm>
                <a:off x="11185571" y="461343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43978FA-7DED-3B3D-3E34-E9B03B4A9AEB}"/>
                  </a:ext>
                </a:extLst>
              </p:cNvPr>
              <p:cNvSpPr/>
              <p:nvPr/>
            </p:nvSpPr>
            <p:spPr>
              <a:xfrm>
                <a:off x="9096895" y="593281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585D807-2400-5FF9-41DF-4BD553771DA2}"/>
                  </a:ext>
                </a:extLst>
              </p:cNvPr>
              <p:cNvSpPr/>
              <p:nvPr/>
            </p:nvSpPr>
            <p:spPr>
              <a:xfrm>
                <a:off x="9256915" y="627190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790CD41-7DD7-2734-F9A9-8D6885000922}"/>
                  </a:ext>
                </a:extLst>
              </p:cNvPr>
              <p:cNvSpPr/>
              <p:nvPr/>
            </p:nvSpPr>
            <p:spPr>
              <a:xfrm>
                <a:off x="9574415" y="609029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6F5893-F3DD-63A9-DFE8-49C80319AA45}"/>
                  </a:ext>
                </a:extLst>
              </p:cNvPr>
              <p:cNvSpPr txBox="1"/>
              <p:nvPr/>
            </p:nvSpPr>
            <p:spPr>
              <a:xfrm>
                <a:off x="9921809" y="4885649"/>
                <a:ext cx="82133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>
                    <a:solidFill>
                      <a:schemeClr val="accent1">
                        <a:lumMod val="50000"/>
                      </a:schemeClr>
                    </a:solidFill>
                  </a:rPr>
                  <a:t>Lake</a:t>
                </a:r>
              </a:p>
            </p:txBody>
          </p:sp>
        </p:grp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351CA350-C6AE-24DD-2CD5-96557AAE1D11}"/>
              </a:ext>
            </a:extLst>
          </p:cNvPr>
          <p:cNvSpPr>
            <a:spLocks noChangeAspect="1"/>
          </p:cNvSpPr>
          <p:nvPr/>
        </p:nvSpPr>
        <p:spPr>
          <a:xfrm>
            <a:off x="9226409" y="2169389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D85A9D8-CBEE-462B-4D1E-963FCB11FB9C}"/>
              </a:ext>
            </a:extLst>
          </p:cNvPr>
          <p:cNvSpPr>
            <a:spLocks noChangeAspect="1"/>
          </p:cNvSpPr>
          <p:nvPr/>
        </p:nvSpPr>
        <p:spPr>
          <a:xfrm>
            <a:off x="10243597" y="3984021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E5CED97-67DB-44B1-D326-326A83DF23BC}"/>
              </a:ext>
            </a:extLst>
          </p:cNvPr>
          <p:cNvSpPr>
            <a:spLocks noChangeAspect="1"/>
          </p:cNvSpPr>
          <p:nvPr/>
        </p:nvSpPr>
        <p:spPr>
          <a:xfrm>
            <a:off x="9190233" y="4706473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583F189-CD6C-78E8-27DE-8EFCD286E3EB}"/>
              </a:ext>
            </a:extLst>
          </p:cNvPr>
          <p:cNvSpPr txBox="1"/>
          <p:nvPr/>
        </p:nvSpPr>
        <p:spPr>
          <a:xfrm>
            <a:off x="8732030" y="4442056"/>
            <a:ext cx="473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i-FI" sz="26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1D22C4A-4CC6-4735-C7B5-D211055A03F9}"/>
              </a:ext>
            </a:extLst>
          </p:cNvPr>
          <p:cNvSpPr txBox="1"/>
          <p:nvPr/>
        </p:nvSpPr>
        <p:spPr>
          <a:xfrm>
            <a:off x="10456811" y="3638415"/>
            <a:ext cx="473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i-FI" sz="26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5642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ounded Rectangle 177"/>
          <p:cNvSpPr/>
          <p:nvPr/>
        </p:nvSpPr>
        <p:spPr>
          <a:xfrm>
            <a:off x="1169458" y="4343962"/>
            <a:ext cx="5442322" cy="512641"/>
          </a:xfrm>
          <a:prstGeom prst="round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K-Means: Partitioning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04406" y="1806668"/>
            <a:ext cx="79686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K-Means 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→ 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Input : points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the number of clusters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Output: cluster centers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cluster labels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{label(i), i=1,...,N}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Randomly choose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initial centers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{c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,...,c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REPEAT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←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all i ∈ [1, N] DO  // Partitioning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label(i) ← arg min d(p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FOR all j ∈ [1, k] DO  // Centroid update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← Average of p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whose label(i) = j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UNTIL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3611" y="1052689"/>
            <a:ext cx="2988301" cy="4668039"/>
            <a:chOff x="8345492" y="322791"/>
            <a:chExt cx="3984398" cy="6224052"/>
          </a:xfrm>
        </p:grpSpPr>
        <p:cxnSp>
          <p:nvCxnSpPr>
            <p:cNvPr id="142" name="Straight Connector 141"/>
            <p:cNvCxnSpPr/>
            <p:nvPr/>
          </p:nvCxnSpPr>
          <p:spPr>
            <a:xfrm>
              <a:off x="8831580" y="3396164"/>
              <a:ext cx="27813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10156254" y="1815471"/>
              <a:ext cx="188983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2400" b="1" dirty="0">
                  <a:solidFill>
                    <a:srgbClr val="0E16FF"/>
                  </a:solidFill>
                </a:rPr>
                <a:t>Euclidean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0099278" y="5596551"/>
              <a:ext cx="223061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i-FI" sz="2400" b="1" dirty="0">
                  <a:solidFill>
                    <a:srgbClr val="0E16FF"/>
                  </a:solidFill>
                </a:rPr>
                <a:t>Travel-Time</a:t>
              </a: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8826249" y="322791"/>
              <a:ext cx="2859767" cy="2886716"/>
              <a:chOff x="8826249" y="322791"/>
              <a:chExt cx="2859767" cy="2886716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9416889" y="146593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9379956" y="103094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9710837" y="1085807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9047559" y="143720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9773908" y="148645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0471532" y="47284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0890106" y="682131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0506413" y="89244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0876769" y="1035047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9117321" y="214303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9802634" y="189271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9359438" y="19173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9736975" y="225794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9441511" y="238515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0779307" y="134282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1185571" y="124843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9096895" y="2567821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9256915" y="290691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9574415" y="272530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10017760" y="1381876"/>
                <a:ext cx="67804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1350" b="1" dirty="0">
                    <a:solidFill>
                      <a:schemeClr val="bg1"/>
                    </a:solidFill>
                  </a:rPr>
                  <a:t>Lake</a:t>
                </a: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10718800" y="871336"/>
                <a:ext cx="288000" cy="288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6" name="Freeform 165"/>
              <p:cNvSpPr/>
              <p:nvPr/>
            </p:nvSpPr>
            <p:spPr>
              <a:xfrm>
                <a:off x="8859648" y="767162"/>
                <a:ext cx="1247727" cy="2442345"/>
              </a:xfrm>
              <a:custGeom>
                <a:avLst/>
                <a:gdLst>
                  <a:gd name="connsiteX0" fmla="*/ 686688 w 1247727"/>
                  <a:gd name="connsiteY0" fmla="*/ 46654 h 2442345"/>
                  <a:gd name="connsiteX1" fmla="*/ 147192 w 1247727"/>
                  <a:gd name="connsiteY1" fmla="*/ 430702 h 2442345"/>
                  <a:gd name="connsiteX2" fmla="*/ 10032 w 1247727"/>
                  <a:gd name="connsiteY2" fmla="*/ 1674286 h 2442345"/>
                  <a:gd name="connsiteX3" fmla="*/ 357504 w 1247727"/>
                  <a:gd name="connsiteY3" fmla="*/ 2424094 h 2442345"/>
                  <a:gd name="connsiteX4" fmla="*/ 1015872 w 1247727"/>
                  <a:gd name="connsiteY4" fmla="*/ 2113198 h 2442345"/>
                  <a:gd name="connsiteX5" fmla="*/ 1244472 w 1247727"/>
                  <a:gd name="connsiteY5" fmla="*/ 1052494 h 2442345"/>
                  <a:gd name="connsiteX6" fmla="*/ 1116456 w 1247727"/>
                  <a:gd name="connsiteY6" fmla="*/ 119806 h 2442345"/>
                  <a:gd name="connsiteX7" fmla="*/ 686688 w 1247727"/>
                  <a:gd name="connsiteY7" fmla="*/ 46654 h 244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7727" h="2442345">
                    <a:moveTo>
                      <a:pt x="686688" y="46654"/>
                    </a:moveTo>
                    <a:cubicBezTo>
                      <a:pt x="525144" y="98470"/>
                      <a:pt x="259968" y="159430"/>
                      <a:pt x="147192" y="430702"/>
                    </a:cubicBezTo>
                    <a:cubicBezTo>
                      <a:pt x="34416" y="701974"/>
                      <a:pt x="-25020" y="1342054"/>
                      <a:pt x="10032" y="1674286"/>
                    </a:cubicBezTo>
                    <a:cubicBezTo>
                      <a:pt x="45084" y="2006518"/>
                      <a:pt x="189864" y="2350942"/>
                      <a:pt x="357504" y="2424094"/>
                    </a:cubicBezTo>
                    <a:cubicBezTo>
                      <a:pt x="525144" y="2497246"/>
                      <a:pt x="868044" y="2341798"/>
                      <a:pt x="1015872" y="2113198"/>
                    </a:cubicBezTo>
                    <a:cubicBezTo>
                      <a:pt x="1163700" y="1884598"/>
                      <a:pt x="1227708" y="1384726"/>
                      <a:pt x="1244472" y="1052494"/>
                    </a:cubicBezTo>
                    <a:cubicBezTo>
                      <a:pt x="1261236" y="720262"/>
                      <a:pt x="1212468" y="288970"/>
                      <a:pt x="1116456" y="119806"/>
                    </a:cubicBezTo>
                    <a:cubicBezTo>
                      <a:pt x="1020444" y="-49358"/>
                      <a:pt x="848232" y="-5162"/>
                      <a:pt x="686688" y="46654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7" name="Freeform 166"/>
              <p:cNvSpPr/>
              <p:nvPr/>
            </p:nvSpPr>
            <p:spPr>
              <a:xfrm>
                <a:off x="10262526" y="322791"/>
                <a:ext cx="1184203" cy="1312097"/>
              </a:xfrm>
              <a:custGeom>
                <a:avLst/>
                <a:gdLst>
                  <a:gd name="connsiteX0" fmla="*/ 61050 w 1184203"/>
                  <a:gd name="connsiteY0" fmla="*/ 15537 h 1312097"/>
                  <a:gd name="connsiteX1" fmla="*/ 97626 w 1184203"/>
                  <a:gd name="connsiteY1" fmla="*/ 747057 h 1312097"/>
                  <a:gd name="connsiteX2" fmla="*/ 509106 w 1184203"/>
                  <a:gd name="connsiteY2" fmla="*/ 1286553 h 1312097"/>
                  <a:gd name="connsiteX3" fmla="*/ 1176618 w 1184203"/>
                  <a:gd name="connsiteY3" fmla="*/ 1131105 h 1312097"/>
                  <a:gd name="connsiteX4" fmla="*/ 820002 w 1184203"/>
                  <a:gd name="connsiteY4" fmla="*/ 317289 h 1312097"/>
                  <a:gd name="connsiteX5" fmla="*/ 61050 w 1184203"/>
                  <a:gd name="connsiteY5" fmla="*/ 15537 h 1312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3" h="1312097">
                    <a:moveTo>
                      <a:pt x="61050" y="15537"/>
                    </a:moveTo>
                    <a:cubicBezTo>
                      <a:pt x="-59346" y="87165"/>
                      <a:pt x="22950" y="535221"/>
                      <a:pt x="97626" y="747057"/>
                    </a:cubicBezTo>
                    <a:cubicBezTo>
                      <a:pt x="172302" y="958893"/>
                      <a:pt x="329274" y="1222545"/>
                      <a:pt x="509106" y="1286553"/>
                    </a:cubicBezTo>
                    <a:cubicBezTo>
                      <a:pt x="688938" y="1350561"/>
                      <a:pt x="1124802" y="1292649"/>
                      <a:pt x="1176618" y="1131105"/>
                    </a:cubicBezTo>
                    <a:cubicBezTo>
                      <a:pt x="1228434" y="969561"/>
                      <a:pt x="1004406" y="501693"/>
                      <a:pt x="820002" y="317289"/>
                    </a:cubicBezTo>
                    <a:cubicBezTo>
                      <a:pt x="635598" y="132885"/>
                      <a:pt x="181446" y="-56091"/>
                      <a:pt x="61050" y="1553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8826249" y="1420623"/>
                <a:ext cx="630939" cy="656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2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fi-FI" sz="26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1055077" y="434163"/>
                <a:ext cx="630939" cy="656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sz="2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fi-FI" sz="26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8345492" y="3592280"/>
              <a:ext cx="3102834" cy="2954563"/>
              <a:chOff x="8345492" y="3592280"/>
              <a:chExt cx="3102834" cy="2954563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8345492" y="4326176"/>
                <a:ext cx="2412462" cy="1038187"/>
              </a:xfrm>
              <a:custGeom>
                <a:avLst/>
                <a:gdLst>
                  <a:gd name="connsiteX0" fmla="*/ 2658731 w 3348379"/>
                  <a:gd name="connsiteY0" fmla="*/ 312584 h 954861"/>
                  <a:gd name="connsiteX1" fmla="*/ 1894802 w 3348379"/>
                  <a:gd name="connsiteY1" fmla="*/ 68 h 954861"/>
                  <a:gd name="connsiteX2" fmla="*/ 1096149 w 3348379"/>
                  <a:gd name="connsiteY2" fmla="*/ 335734 h 954861"/>
                  <a:gd name="connsiteX3" fmla="*/ 77577 w 3348379"/>
                  <a:gd name="connsiteY3" fmla="*/ 324159 h 954861"/>
                  <a:gd name="connsiteX4" fmla="*/ 216473 w 3348379"/>
                  <a:gd name="connsiteY4" fmla="*/ 868169 h 954861"/>
                  <a:gd name="connsiteX5" fmla="*/ 1373941 w 3348379"/>
                  <a:gd name="connsiteY5" fmla="*/ 787146 h 954861"/>
                  <a:gd name="connsiteX6" fmla="*/ 3306914 w 3348379"/>
                  <a:gd name="connsiteY6" fmla="*/ 937617 h 954861"/>
                  <a:gd name="connsiteX7" fmla="*/ 2658731 w 3348379"/>
                  <a:gd name="connsiteY7" fmla="*/ 312584 h 954861"/>
                  <a:gd name="connsiteX0" fmla="*/ 2658731 w 3345438"/>
                  <a:gd name="connsiteY0" fmla="*/ 833455 h 1475732"/>
                  <a:gd name="connsiteX1" fmla="*/ 2272294 w 3345438"/>
                  <a:gd name="connsiteY1" fmla="*/ 17 h 1475732"/>
                  <a:gd name="connsiteX2" fmla="*/ 1096149 w 3345438"/>
                  <a:gd name="connsiteY2" fmla="*/ 856605 h 1475732"/>
                  <a:gd name="connsiteX3" fmla="*/ 77577 w 3345438"/>
                  <a:gd name="connsiteY3" fmla="*/ 845030 h 1475732"/>
                  <a:gd name="connsiteX4" fmla="*/ 216473 w 3345438"/>
                  <a:gd name="connsiteY4" fmla="*/ 1389040 h 1475732"/>
                  <a:gd name="connsiteX5" fmla="*/ 1373941 w 3345438"/>
                  <a:gd name="connsiteY5" fmla="*/ 1308017 h 1475732"/>
                  <a:gd name="connsiteX6" fmla="*/ 3306914 w 3345438"/>
                  <a:gd name="connsiteY6" fmla="*/ 1458488 h 1475732"/>
                  <a:gd name="connsiteX7" fmla="*/ 2658731 w 3345438"/>
                  <a:gd name="connsiteY7" fmla="*/ 833455 h 1475732"/>
                  <a:gd name="connsiteX0" fmla="*/ 3102839 w 3422644"/>
                  <a:gd name="connsiteY0" fmla="*/ 164104 h 1645779"/>
                  <a:gd name="connsiteX1" fmla="*/ 2272294 w 3422644"/>
                  <a:gd name="connsiteY1" fmla="*/ 119940 h 1645779"/>
                  <a:gd name="connsiteX2" fmla="*/ 1096149 w 3422644"/>
                  <a:gd name="connsiteY2" fmla="*/ 976528 h 1645779"/>
                  <a:gd name="connsiteX3" fmla="*/ 77577 w 3422644"/>
                  <a:gd name="connsiteY3" fmla="*/ 964953 h 1645779"/>
                  <a:gd name="connsiteX4" fmla="*/ 216473 w 3422644"/>
                  <a:gd name="connsiteY4" fmla="*/ 1508963 h 1645779"/>
                  <a:gd name="connsiteX5" fmla="*/ 1373941 w 3422644"/>
                  <a:gd name="connsiteY5" fmla="*/ 1427940 h 1645779"/>
                  <a:gd name="connsiteX6" fmla="*/ 3306914 w 3422644"/>
                  <a:gd name="connsiteY6" fmla="*/ 1578411 h 1645779"/>
                  <a:gd name="connsiteX7" fmla="*/ 3102839 w 3422644"/>
                  <a:gd name="connsiteY7" fmla="*/ 164104 h 1645779"/>
                  <a:gd name="connsiteX0" fmla="*/ 3793806 w 4113611"/>
                  <a:gd name="connsiteY0" fmla="*/ 164104 h 1645780"/>
                  <a:gd name="connsiteX1" fmla="*/ 2963261 w 4113611"/>
                  <a:gd name="connsiteY1" fmla="*/ 119940 h 1645780"/>
                  <a:gd name="connsiteX2" fmla="*/ 1787116 w 4113611"/>
                  <a:gd name="connsiteY2" fmla="*/ 976528 h 1645780"/>
                  <a:gd name="connsiteX3" fmla="*/ 20074 w 4113611"/>
                  <a:gd name="connsiteY3" fmla="*/ 856875 h 1645780"/>
                  <a:gd name="connsiteX4" fmla="*/ 907440 w 4113611"/>
                  <a:gd name="connsiteY4" fmla="*/ 1508963 h 1645780"/>
                  <a:gd name="connsiteX5" fmla="*/ 2064908 w 4113611"/>
                  <a:gd name="connsiteY5" fmla="*/ 1427940 h 1645780"/>
                  <a:gd name="connsiteX6" fmla="*/ 3997881 w 4113611"/>
                  <a:gd name="connsiteY6" fmla="*/ 1578411 h 1645780"/>
                  <a:gd name="connsiteX7" fmla="*/ 3793806 w 4113611"/>
                  <a:gd name="connsiteY7" fmla="*/ 164104 h 1645780"/>
                  <a:gd name="connsiteX0" fmla="*/ 3965338 w 4285143"/>
                  <a:gd name="connsiteY0" fmla="*/ 164104 h 1645780"/>
                  <a:gd name="connsiteX1" fmla="*/ 3134793 w 4285143"/>
                  <a:gd name="connsiteY1" fmla="*/ 119940 h 1645780"/>
                  <a:gd name="connsiteX2" fmla="*/ 1958648 w 4285143"/>
                  <a:gd name="connsiteY2" fmla="*/ 976528 h 1645780"/>
                  <a:gd name="connsiteX3" fmla="*/ 191606 w 4285143"/>
                  <a:gd name="connsiteY3" fmla="*/ 856875 h 1645780"/>
                  <a:gd name="connsiteX4" fmla="*/ 277875 w 4285143"/>
                  <a:gd name="connsiteY4" fmla="*/ 1392571 h 1645780"/>
                  <a:gd name="connsiteX5" fmla="*/ 2236440 w 4285143"/>
                  <a:gd name="connsiteY5" fmla="*/ 1427940 h 1645780"/>
                  <a:gd name="connsiteX6" fmla="*/ 4169413 w 4285143"/>
                  <a:gd name="connsiteY6" fmla="*/ 1578411 h 1645780"/>
                  <a:gd name="connsiteX7" fmla="*/ 3965338 w 4285143"/>
                  <a:gd name="connsiteY7" fmla="*/ 164104 h 1645780"/>
                  <a:gd name="connsiteX0" fmla="*/ 3965338 w 4292400"/>
                  <a:gd name="connsiteY0" fmla="*/ 303004 h 1784680"/>
                  <a:gd name="connsiteX1" fmla="*/ 2900896 w 4292400"/>
                  <a:gd name="connsiteY1" fmla="*/ 59312 h 1784680"/>
                  <a:gd name="connsiteX2" fmla="*/ 1958648 w 4292400"/>
                  <a:gd name="connsiteY2" fmla="*/ 1115428 h 1784680"/>
                  <a:gd name="connsiteX3" fmla="*/ 191606 w 4292400"/>
                  <a:gd name="connsiteY3" fmla="*/ 995775 h 1784680"/>
                  <a:gd name="connsiteX4" fmla="*/ 277875 w 4292400"/>
                  <a:gd name="connsiteY4" fmla="*/ 1531471 h 1784680"/>
                  <a:gd name="connsiteX5" fmla="*/ 2236440 w 4292400"/>
                  <a:gd name="connsiteY5" fmla="*/ 1566840 h 1784680"/>
                  <a:gd name="connsiteX6" fmla="*/ 4169413 w 4292400"/>
                  <a:gd name="connsiteY6" fmla="*/ 1717311 h 1784680"/>
                  <a:gd name="connsiteX7" fmla="*/ 3965338 w 4292400"/>
                  <a:gd name="connsiteY7" fmla="*/ 303004 h 1784680"/>
                  <a:gd name="connsiteX0" fmla="*/ 3485850 w 4208554"/>
                  <a:gd name="connsiteY0" fmla="*/ 665935 h 1704302"/>
                  <a:gd name="connsiteX1" fmla="*/ 2900896 w 4208554"/>
                  <a:gd name="connsiteY1" fmla="*/ 6559 h 1704302"/>
                  <a:gd name="connsiteX2" fmla="*/ 1958648 w 4208554"/>
                  <a:gd name="connsiteY2" fmla="*/ 1062675 h 1704302"/>
                  <a:gd name="connsiteX3" fmla="*/ 191606 w 4208554"/>
                  <a:gd name="connsiteY3" fmla="*/ 943022 h 1704302"/>
                  <a:gd name="connsiteX4" fmla="*/ 277875 w 4208554"/>
                  <a:gd name="connsiteY4" fmla="*/ 1478718 h 1704302"/>
                  <a:gd name="connsiteX5" fmla="*/ 2236440 w 4208554"/>
                  <a:gd name="connsiteY5" fmla="*/ 1514087 h 1704302"/>
                  <a:gd name="connsiteX6" fmla="*/ 4169413 w 4208554"/>
                  <a:gd name="connsiteY6" fmla="*/ 1664558 h 1704302"/>
                  <a:gd name="connsiteX7" fmla="*/ 3485850 w 4208554"/>
                  <a:gd name="connsiteY7" fmla="*/ 665935 h 1704302"/>
                  <a:gd name="connsiteX0" fmla="*/ 3485850 w 3489554"/>
                  <a:gd name="connsiteY0" fmla="*/ 668798 h 2642996"/>
                  <a:gd name="connsiteX1" fmla="*/ 2900896 w 3489554"/>
                  <a:gd name="connsiteY1" fmla="*/ 9422 h 2642996"/>
                  <a:gd name="connsiteX2" fmla="*/ 1958648 w 3489554"/>
                  <a:gd name="connsiteY2" fmla="*/ 1065538 h 2642996"/>
                  <a:gd name="connsiteX3" fmla="*/ 191606 w 3489554"/>
                  <a:gd name="connsiteY3" fmla="*/ 945885 h 2642996"/>
                  <a:gd name="connsiteX4" fmla="*/ 277875 w 3489554"/>
                  <a:gd name="connsiteY4" fmla="*/ 1481581 h 2642996"/>
                  <a:gd name="connsiteX5" fmla="*/ 2236440 w 3489554"/>
                  <a:gd name="connsiteY5" fmla="*/ 1516950 h 2642996"/>
                  <a:gd name="connsiteX6" fmla="*/ 3105182 w 3489554"/>
                  <a:gd name="connsiteY6" fmla="*/ 2631809 h 2642996"/>
                  <a:gd name="connsiteX7" fmla="*/ 3485850 w 3489554"/>
                  <a:gd name="connsiteY7" fmla="*/ 668798 h 2642996"/>
                  <a:gd name="connsiteX0" fmla="*/ 3485850 w 3504960"/>
                  <a:gd name="connsiteY0" fmla="*/ 666151 h 1796006"/>
                  <a:gd name="connsiteX1" fmla="*/ 2900896 w 3504960"/>
                  <a:gd name="connsiteY1" fmla="*/ 6775 h 1796006"/>
                  <a:gd name="connsiteX2" fmla="*/ 1958648 w 3504960"/>
                  <a:gd name="connsiteY2" fmla="*/ 1062891 h 1796006"/>
                  <a:gd name="connsiteX3" fmla="*/ 191606 w 3504960"/>
                  <a:gd name="connsiteY3" fmla="*/ 943238 h 1796006"/>
                  <a:gd name="connsiteX4" fmla="*/ 277875 w 3504960"/>
                  <a:gd name="connsiteY4" fmla="*/ 1478934 h 1796006"/>
                  <a:gd name="connsiteX5" fmla="*/ 2236440 w 3504960"/>
                  <a:gd name="connsiteY5" fmla="*/ 1514303 h 1796006"/>
                  <a:gd name="connsiteX6" fmla="*/ 3257215 w 3504960"/>
                  <a:gd name="connsiteY6" fmla="*/ 1764538 h 1796006"/>
                  <a:gd name="connsiteX7" fmla="*/ 3485850 w 3504960"/>
                  <a:gd name="connsiteY7" fmla="*/ 666151 h 1796006"/>
                  <a:gd name="connsiteX0" fmla="*/ 3678815 w 3687947"/>
                  <a:gd name="connsiteY0" fmla="*/ 917707 h 1776348"/>
                  <a:gd name="connsiteX1" fmla="*/ 2900896 w 3687947"/>
                  <a:gd name="connsiteY1" fmla="*/ 607 h 1776348"/>
                  <a:gd name="connsiteX2" fmla="*/ 1958648 w 3687947"/>
                  <a:gd name="connsiteY2" fmla="*/ 1056723 h 1776348"/>
                  <a:gd name="connsiteX3" fmla="*/ 191606 w 3687947"/>
                  <a:gd name="connsiteY3" fmla="*/ 937070 h 1776348"/>
                  <a:gd name="connsiteX4" fmla="*/ 277875 w 3687947"/>
                  <a:gd name="connsiteY4" fmla="*/ 1472766 h 1776348"/>
                  <a:gd name="connsiteX5" fmla="*/ 2236440 w 3687947"/>
                  <a:gd name="connsiteY5" fmla="*/ 1508135 h 1776348"/>
                  <a:gd name="connsiteX6" fmla="*/ 3257215 w 3687947"/>
                  <a:gd name="connsiteY6" fmla="*/ 1758370 h 1776348"/>
                  <a:gd name="connsiteX7" fmla="*/ 3678815 w 3687947"/>
                  <a:gd name="connsiteY7" fmla="*/ 917707 h 1776348"/>
                  <a:gd name="connsiteX0" fmla="*/ 3678815 w 3680772"/>
                  <a:gd name="connsiteY0" fmla="*/ 535833 h 1394475"/>
                  <a:gd name="connsiteX1" fmla="*/ 3111403 w 3680772"/>
                  <a:gd name="connsiteY1" fmla="*/ 1162 h 1394475"/>
                  <a:gd name="connsiteX2" fmla="*/ 1958648 w 3680772"/>
                  <a:gd name="connsiteY2" fmla="*/ 674849 h 1394475"/>
                  <a:gd name="connsiteX3" fmla="*/ 191606 w 3680772"/>
                  <a:gd name="connsiteY3" fmla="*/ 555196 h 1394475"/>
                  <a:gd name="connsiteX4" fmla="*/ 277875 w 3680772"/>
                  <a:gd name="connsiteY4" fmla="*/ 1090892 h 1394475"/>
                  <a:gd name="connsiteX5" fmla="*/ 2236440 w 3680772"/>
                  <a:gd name="connsiteY5" fmla="*/ 1126261 h 1394475"/>
                  <a:gd name="connsiteX6" fmla="*/ 3257215 w 3680772"/>
                  <a:gd name="connsiteY6" fmla="*/ 1376496 h 1394475"/>
                  <a:gd name="connsiteX7" fmla="*/ 3678815 w 3680772"/>
                  <a:gd name="connsiteY7" fmla="*/ 535833 h 1394475"/>
                  <a:gd name="connsiteX0" fmla="*/ 3680397 w 3682354"/>
                  <a:gd name="connsiteY0" fmla="*/ 535170 h 1393812"/>
                  <a:gd name="connsiteX1" fmla="*/ 3112985 w 3682354"/>
                  <a:gd name="connsiteY1" fmla="*/ 499 h 1393812"/>
                  <a:gd name="connsiteX2" fmla="*/ 1983619 w 3682354"/>
                  <a:gd name="connsiteY2" fmla="*/ 624304 h 1393812"/>
                  <a:gd name="connsiteX3" fmla="*/ 193188 w 3682354"/>
                  <a:gd name="connsiteY3" fmla="*/ 554533 h 1393812"/>
                  <a:gd name="connsiteX4" fmla="*/ 279457 w 3682354"/>
                  <a:gd name="connsiteY4" fmla="*/ 1090229 h 1393812"/>
                  <a:gd name="connsiteX5" fmla="*/ 2238022 w 3682354"/>
                  <a:gd name="connsiteY5" fmla="*/ 1125598 h 1393812"/>
                  <a:gd name="connsiteX6" fmla="*/ 3258797 w 3682354"/>
                  <a:gd name="connsiteY6" fmla="*/ 1375833 h 1393812"/>
                  <a:gd name="connsiteX7" fmla="*/ 3680397 w 3682354"/>
                  <a:gd name="connsiteY7" fmla="*/ 535170 h 1393812"/>
                  <a:gd name="connsiteX0" fmla="*/ 3677500 w 3679457"/>
                  <a:gd name="connsiteY0" fmla="*/ 535170 h 1393812"/>
                  <a:gd name="connsiteX1" fmla="*/ 3110088 w 3679457"/>
                  <a:gd name="connsiteY1" fmla="*/ 499 h 1393812"/>
                  <a:gd name="connsiteX2" fmla="*/ 1980722 w 3679457"/>
                  <a:gd name="connsiteY2" fmla="*/ 624304 h 1393812"/>
                  <a:gd name="connsiteX3" fmla="*/ 190291 w 3679457"/>
                  <a:gd name="connsiteY3" fmla="*/ 554533 h 1393812"/>
                  <a:gd name="connsiteX4" fmla="*/ 282408 w 3679457"/>
                  <a:gd name="connsiteY4" fmla="*/ 1331326 h 1393812"/>
                  <a:gd name="connsiteX5" fmla="*/ 2235125 w 3679457"/>
                  <a:gd name="connsiteY5" fmla="*/ 1125598 h 1393812"/>
                  <a:gd name="connsiteX6" fmla="*/ 3255900 w 3679457"/>
                  <a:gd name="connsiteY6" fmla="*/ 1375833 h 1393812"/>
                  <a:gd name="connsiteX7" fmla="*/ 3677500 w 3679457"/>
                  <a:gd name="connsiteY7" fmla="*/ 535170 h 1393812"/>
                  <a:gd name="connsiteX0" fmla="*/ 3624477 w 3626434"/>
                  <a:gd name="connsiteY0" fmla="*/ 535170 h 1393948"/>
                  <a:gd name="connsiteX1" fmla="*/ 3057065 w 3626434"/>
                  <a:gd name="connsiteY1" fmla="*/ 499 h 1393948"/>
                  <a:gd name="connsiteX2" fmla="*/ 1927699 w 3626434"/>
                  <a:gd name="connsiteY2" fmla="*/ 624304 h 1393948"/>
                  <a:gd name="connsiteX3" fmla="*/ 137268 w 3626434"/>
                  <a:gd name="connsiteY3" fmla="*/ 554533 h 1393948"/>
                  <a:gd name="connsiteX4" fmla="*/ 229385 w 3626434"/>
                  <a:gd name="connsiteY4" fmla="*/ 1331326 h 1393948"/>
                  <a:gd name="connsiteX5" fmla="*/ 1082916 w 3626434"/>
                  <a:gd name="connsiteY5" fmla="*/ 1287155 h 1393948"/>
                  <a:gd name="connsiteX6" fmla="*/ 2182102 w 3626434"/>
                  <a:gd name="connsiteY6" fmla="*/ 1125598 h 1393948"/>
                  <a:gd name="connsiteX7" fmla="*/ 3202877 w 3626434"/>
                  <a:gd name="connsiteY7" fmla="*/ 1375833 h 1393948"/>
                  <a:gd name="connsiteX8" fmla="*/ 3624477 w 3626434"/>
                  <a:gd name="connsiteY8" fmla="*/ 535170 h 1393948"/>
                  <a:gd name="connsiteX0" fmla="*/ 3628301 w 3630258"/>
                  <a:gd name="connsiteY0" fmla="*/ 535170 h 1393949"/>
                  <a:gd name="connsiteX1" fmla="*/ 3060889 w 3630258"/>
                  <a:gd name="connsiteY1" fmla="*/ 499 h 1393949"/>
                  <a:gd name="connsiteX2" fmla="*/ 1931523 w 3630258"/>
                  <a:gd name="connsiteY2" fmla="*/ 624304 h 1393949"/>
                  <a:gd name="connsiteX3" fmla="*/ 141092 w 3630258"/>
                  <a:gd name="connsiteY3" fmla="*/ 554533 h 1393949"/>
                  <a:gd name="connsiteX4" fmla="*/ 233209 w 3630258"/>
                  <a:gd name="connsiteY4" fmla="*/ 1331326 h 1393949"/>
                  <a:gd name="connsiteX5" fmla="*/ 1180299 w 3630258"/>
                  <a:gd name="connsiteY5" fmla="*/ 1129195 h 1393949"/>
                  <a:gd name="connsiteX6" fmla="*/ 2185926 w 3630258"/>
                  <a:gd name="connsiteY6" fmla="*/ 1125598 h 1393949"/>
                  <a:gd name="connsiteX7" fmla="*/ 3206701 w 3630258"/>
                  <a:gd name="connsiteY7" fmla="*/ 1375833 h 1393949"/>
                  <a:gd name="connsiteX8" fmla="*/ 3628301 w 3630258"/>
                  <a:gd name="connsiteY8" fmla="*/ 535170 h 1393949"/>
                  <a:gd name="connsiteX0" fmla="*/ 3628301 w 3631696"/>
                  <a:gd name="connsiteY0" fmla="*/ 867489 h 1726268"/>
                  <a:gd name="connsiteX1" fmla="*/ 3007931 w 3631696"/>
                  <a:gd name="connsiteY1" fmla="*/ 271 h 1726268"/>
                  <a:gd name="connsiteX2" fmla="*/ 1931523 w 3631696"/>
                  <a:gd name="connsiteY2" fmla="*/ 956623 h 1726268"/>
                  <a:gd name="connsiteX3" fmla="*/ 141092 w 3631696"/>
                  <a:gd name="connsiteY3" fmla="*/ 886852 h 1726268"/>
                  <a:gd name="connsiteX4" fmla="*/ 233209 w 3631696"/>
                  <a:gd name="connsiteY4" fmla="*/ 1663645 h 1726268"/>
                  <a:gd name="connsiteX5" fmla="*/ 1180299 w 3631696"/>
                  <a:gd name="connsiteY5" fmla="*/ 1461514 h 1726268"/>
                  <a:gd name="connsiteX6" fmla="*/ 2185926 w 3631696"/>
                  <a:gd name="connsiteY6" fmla="*/ 1457917 h 1726268"/>
                  <a:gd name="connsiteX7" fmla="*/ 3206701 w 3631696"/>
                  <a:gd name="connsiteY7" fmla="*/ 1708152 h 1726268"/>
                  <a:gd name="connsiteX8" fmla="*/ 3628301 w 3631696"/>
                  <a:gd name="connsiteY8" fmla="*/ 867489 h 1726268"/>
                  <a:gd name="connsiteX0" fmla="*/ 3628301 w 3647908"/>
                  <a:gd name="connsiteY0" fmla="*/ 1253332 h 2112111"/>
                  <a:gd name="connsiteX1" fmla="*/ 2628634 w 3647908"/>
                  <a:gd name="connsiteY1" fmla="*/ 178 h 2112111"/>
                  <a:gd name="connsiteX2" fmla="*/ 1931523 w 3647908"/>
                  <a:gd name="connsiteY2" fmla="*/ 1342466 h 2112111"/>
                  <a:gd name="connsiteX3" fmla="*/ 141092 w 3647908"/>
                  <a:gd name="connsiteY3" fmla="*/ 1272695 h 2112111"/>
                  <a:gd name="connsiteX4" fmla="*/ 233209 w 3647908"/>
                  <a:gd name="connsiteY4" fmla="*/ 2049488 h 2112111"/>
                  <a:gd name="connsiteX5" fmla="*/ 1180299 w 3647908"/>
                  <a:gd name="connsiteY5" fmla="*/ 1847357 h 2112111"/>
                  <a:gd name="connsiteX6" fmla="*/ 2185926 w 3647908"/>
                  <a:gd name="connsiteY6" fmla="*/ 1843760 h 2112111"/>
                  <a:gd name="connsiteX7" fmla="*/ 3206701 w 3647908"/>
                  <a:gd name="connsiteY7" fmla="*/ 2093995 h 2112111"/>
                  <a:gd name="connsiteX8" fmla="*/ 3628301 w 3647908"/>
                  <a:gd name="connsiteY8" fmla="*/ 1253332 h 2112111"/>
                  <a:gd name="connsiteX0" fmla="*/ 3695768 w 3715375"/>
                  <a:gd name="connsiteY0" fmla="*/ 1253332 h 2112111"/>
                  <a:gd name="connsiteX1" fmla="*/ 2696101 w 3715375"/>
                  <a:gd name="connsiteY1" fmla="*/ 178 h 2112111"/>
                  <a:gd name="connsiteX2" fmla="*/ 1998990 w 3715375"/>
                  <a:gd name="connsiteY2" fmla="*/ 1342466 h 2112111"/>
                  <a:gd name="connsiteX3" fmla="*/ 208559 w 3715375"/>
                  <a:gd name="connsiteY3" fmla="*/ 1272695 h 2112111"/>
                  <a:gd name="connsiteX4" fmla="*/ 47042 w 3715375"/>
                  <a:gd name="connsiteY4" fmla="*/ 1650041 h 2112111"/>
                  <a:gd name="connsiteX5" fmla="*/ 300676 w 3715375"/>
                  <a:gd name="connsiteY5" fmla="*/ 2049488 h 2112111"/>
                  <a:gd name="connsiteX6" fmla="*/ 1247766 w 3715375"/>
                  <a:gd name="connsiteY6" fmla="*/ 1847357 h 2112111"/>
                  <a:gd name="connsiteX7" fmla="*/ 2253393 w 3715375"/>
                  <a:gd name="connsiteY7" fmla="*/ 1843760 h 2112111"/>
                  <a:gd name="connsiteX8" fmla="*/ 3274168 w 3715375"/>
                  <a:gd name="connsiteY8" fmla="*/ 2093995 h 2112111"/>
                  <a:gd name="connsiteX9" fmla="*/ 3695768 w 3715375"/>
                  <a:gd name="connsiteY9" fmla="*/ 1253332 h 2112111"/>
                  <a:gd name="connsiteX0" fmla="*/ 4173769 w 4193376"/>
                  <a:gd name="connsiteY0" fmla="*/ 1253332 h 2112111"/>
                  <a:gd name="connsiteX1" fmla="*/ 3174102 w 4193376"/>
                  <a:gd name="connsiteY1" fmla="*/ 178 h 2112111"/>
                  <a:gd name="connsiteX2" fmla="*/ 2476991 w 4193376"/>
                  <a:gd name="connsiteY2" fmla="*/ 1342466 h 2112111"/>
                  <a:gd name="connsiteX3" fmla="*/ 686560 w 4193376"/>
                  <a:gd name="connsiteY3" fmla="*/ 1272695 h 2112111"/>
                  <a:gd name="connsiteX4" fmla="*/ 584 w 4193376"/>
                  <a:gd name="connsiteY4" fmla="*/ 1711791 h 2112111"/>
                  <a:gd name="connsiteX5" fmla="*/ 778677 w 4193376"/>
                  <a:gd name="connsiteY5" fmla="*/ 2049488 h 2112111"/>
                  <a:gd name="connsiteX6" fmla="*/ 1725767 w 4193376"/>
                  <a:gd name="connsiteY6" fmla="*/ 1847357 h 2112111"/>
                  <a:gd name="connsiteX7" fmla="*/ 2731394 w 4193376"/>
                  <a:gd name="connsiteY7" fmla="*/ 1843760 h 2112111"/>
                  <a:gd name="connsiteX8" fmla="*/ 3752169 w 4193376"/>
                  <a:gd name="connsiteY8" fmla="*/ 2093995 h 2112111"/>
                  <a:gd name="connsiteX9" fmla="*/ 4173769 w 4193376"/>
                  <a:gd name="connsiteY9" fmla="*/ 1253332 h 2112111"/>
                  <a:gd name="connsiteX0" fmla="*/ 4173841 w 4193448"/>
                  <a:gd name="connsiteY0" fmla="*/ 1253737 h 2112516"/>
                  <a:gd name="connsiteX1" fmla="*/ 3174174 w 4193448"/>
                  <a:gd name="connsiteY1" fmla="*/ 583 h 2112516"/>
                  <a:gd name="connsiteX2" fmla="*/ 2679354 w 4193448"/>
                  <a:gd name="connsiteY2" fmla="*/ 1416972 h 2112516"/>
                  <a:gd name="connsiteX3" fmla="*/ 686632 w 4193448"/>
                  <a:gd name="connsiteY3" fmla="*/ 1273100 h 2112516"/>
                  <a:gd name="connsiteX4" fmla="*/ 656 w 4193448"/>
                  <a:gd name="connsiteY4" fmla="*/ 1712196 h 2112516"/>
                  <a:gd name="connsiteX5" fmla="*/ 778749 w 4193448"/>
                  <a:gd name="connsiteY5" fmla="*/ 2049893 h 2112516"/>
                  <a:gd name="connsiteX6" fmla="*/ 1725839 w 4193448"/>
                  <a:gd name="connsiteY6" fmla="*/ 1847762 h 2112516"/>
                  <a:gd name="connsiteX7" fmla="*/ 2731466 w 4193448"/>
                  <a:gd name="connsiteY7" fmla="*/ 1844165 h 2112516"/>
                  <a:gd name="connsiteX8" fmla="*/ 3752241 w 4193448"/>
                  <a:gd name="connsiteY8" fmla="*/ 2094400 h 2112516"/>
                  <a:gd name="connsiteX9" fmla="*/ 4173841 w 4193448"/>
                  <a:gd name="connsiteY9" fmla="*/ 1253737 h 2112516"/>
                  <a:gd name="connsiteX0" fmla="*/ 4173841 w 4193448"/>
                  <a:gd name="connsiteY0" fmla="*/ 1253737 h 2112516"/>
                  <a:gd name="connsiteX1" fmla="*/ 3174174 w 4193448"/>
                  <a:gd name="connsiteY1" fmla="*/ 583 h 2112516"/>
                  <a:gd name="connsiteX2" fmla="*/ 2679354 w 4193448"/>
                  <a:gd name="connsiteY2" fmla="*/ 1416972 h 2112516"/>
                  <a:gd name="connsiteX3" fmla="*/ 686632 w 4193448"/>
                  <a:gd name="connsiteY3" fmla="*/ 1273100 h 2112516"/>
                  <a:gd name="connsiteX4" fmla="*/ 656 w 4193448"/>
                  <a:gd name="connsiteY4" fmla="*/ 1712196 h 2112516"/>
                  <a:gd name="connsiteX5" fmla="*/ 778749 w 4193448"/>
                  <a:gd name="connsiteY5" fmla="*/ 2049893 h 2112516"/>
                  <a:gd name="connsiteX6" fmla="*/ 1658408 w 4193448"/>
                  <a:gd name="connsiteY6" fmla="*/ 1792187 h 2112516"/>
                  <a:gd name="connsiteX7" fmla="*/ 2731466 w 4193448"/>
                  <a:gd name="connsiteY7" fmla="*/ 1844165 h 2112516"/>
                  <a:gd name="connsiteX8" fmla="*/ 3752241 w 4193448"/>
                  <a:gd name="connsiteY8" fmla="*/ 2094400 h 2112516"/>
                  <a:gd name="connsiteX9" fmla="*/ 4173841 w 4193448"/>
                  <a:gd name="connsiteY9" fmla="*/ 1253737 h 2112516"/>
                  <a:gd name="connsiteX0" fmla="*/ 4173841 w 4193448"/>
                  <a:gd name="connsiteY0" fmla="*/ 1253737 h 2106635"/>
                  <a:gd name="connsiteX1" fmla="*/ 3174174 w 4193448"/>
                  <a:gd name="connsiteY1" fmla="*/ 583 h 2106635"/>
                  <a:gd name="connsiteX2" fmla="*/ 2679354 w 4193448"/>
                  <a:gd name="connsiteY2" fmla="*/ 1416972 h 2106635"/>
                  <a:gd name="connsiteX3" fmla="*/ 686632 w 4193448"/>
                  <a:gd name="connsiteY3" fmla="*/ 1273100 h 2106635"/>
                  <a:gd name="connsiteX4" fmla="*/ 656 w 4193448"/>
                  <a:gd name="connsiteY4" fmla="*/ 1712196 h 2106635"/>
                  <a:gd name="connsiteX5" fmla="*/ 778749 w 4193448"/>
                  <a:gd name="connsiteY5" fmla="*/ 2049893 h 2106635"/>
                  <a:gd name="connsiteX6" fmla="*/ 1658408 w 4193448"/>
                  <a:gd name="connsiteY6" fmla="*/ 1792187 h 2106635"/>
                  <a:gd name="connsiteX7" fmla="*/ 2731467 w 4193448"/>
                  <a:gd name="connsiteY7" fmla="*/ 1770066 h 2106635"/>
                  <a:gd name="connsiteX8" fmla="*/ 3752241 w 4193448"/>
                  <a:gd name="connsiteY8" fmla="*/ 2094400 h 2106635"/>
                  <a:gd name="connsiteX9" fmla="*/ 4173841 w 4193448"/>
                  <a:gd name="connsiteY9" fmla="*/ 1253737 h 2106635"/>
                  <a:gd name="connsiteX0" fmla="*/ 4426418 w 4446025"/>
                  <a:gd name="connsiteY0" fmla="*/ 1253737 h 2106635"/>
                  <a:gd name="connsiteX1" fmla="*/ 3426751 w 4446025"/>
                  <a:gd name="connsiteY1" fmla="*/ 583 h 2106635"/>
                  <a:gd name="connsiteX2" fmla="*/ 2931931 w 4446025"/>
                  <a:gd name="connsiteY2" fmla="*/ 1416972 h 2106635"/>
                  <a:gd name="connsiteX3" fmla="*/ 939209 w 4446025"/>
                  <a:gd name="connsiteY3" fmla="*/ 1273100 h 2106635"/>
                  <a:gd name="connsiteX4" fmla="*/ 369 w 4446025"/>
                  <a:gd name="connsiteY4" fmla="*/ 1730721 h 2106635"/>
                  <a:gd name="connsiteX5" fmla="*/ 1031326 w 4446025"/>
                  <a:gd name="connsiteY5" fmla="*/ 2049893 h 2106635"/>
                  <a:gd name="connsiteX6" fmla="*/ 1910985 w 4446025"/>
                  <a:gd name="connsiteY6" fmla="*/ 1792187 h 2106635"/>
                  <a:gd name="connsiteX7" fmla="*/ 2984044 w 4446025"/>
                  <a:gd name="connsiteY7" fmla="*/ 1770066 h 2106635"/>
                  <a:gd name="connsiteX8" fmla="*/ 4004818 w 4446025"/>
                  <a:gd name="connsiteY8" fmla="*/ 2094400 h 2106635"/>
                  <a:gd name="connsiteX9" fmla="*/ 4426418 w 4446025"/>
                  <a:gd name="connsiteY9" fmla="*/ 1253737 h 2106635"/>
                  <a:gd name="connsiteX0" fmla="*/ 4426418 w 4446025"/>
                  <a:gd name="connsiteY0" fmla="*/ 1253737 h 2106635"/>
                  <a:gd name="connsiteX1" fmla="*/ 3426751 w 4446025"/>
                  <a:gd name="connsiteY1" fmla="*/ 583 h 2106635"/>
                  <a:gd name="connsiteX2" fmla="*/ 2931931 w 4446025"/>
                  <a:gd name="connsiteY2" fmla="*/ 1416972 h 2106635"/>
                  <a:gd name="connsiteX3" fmla="*/ 939209 w 4446025"/>
                  <a:gd name="connsiteY3" fmla="*/ 1273100 h 2106635"/>
                  <a:gd name="connsiteX4" fmla="*/ 369 w 4446025"/>
                  <a:gd name="connsiteY4" fmla="*/ 1730721 h 2106635"/>
                  <a:gd name="connsiteX5" fmla="*/ 576170 w 4446025"/>
                  <a:gd name="connsiteY5" fmla="*/ 2068418 h 2106635"/>
                  <a:gd name="connsiteX6" fmla="*/ 1910985 w 4446025"/>
                  <a:gd name="connsiteY6" fmla="*/ 1792187 h 2106635"/>
                  <a:gd name="connsiteX7" fmla="*/ 2984044 w 4446025"/>
                  <a:gd name="connsiteY7" fmla="*/ 1770066 h 2106635"/>
                  <a:gd name="connsiteX8" fmla="*/ 4004818 w 4446025"/>
                  <a:gd name="connsiteY8" fmla="*/ 2094400 h 2106635"/>
                  <a:gd name="connsiteX9" fmla="*/ 4426418 w 4446025"/>
                  <a:gd name="connsiteY9" fmla="*/ 1253737 h 2106635"/>
                  <a:gd name="connsiteX0" fmla="*/ 4427797 w 4447404"/>
                  <a:gd name="connsiteY0" fmla="*/ 1253737 h 2106635"/>
                  <a:gd name="connsiteX1" fmla="*/ 3428130 w 4447404"/>
                  <a:gd name="connsiteY1" fmla="*/ 583 h 2106635"/>
                  <a:gd name="connsiteX2" fmla="*/ 2933310 w 4447404"/>
                  <a:gd name="connsiteY2" fmla="*/ 1416972 h 2106635"/>
                  <a:gd name="connsiteX3" fmla="*/ 552863 w 4447404"/>
                  <a:gd name="connsiteY3" fmla="*/ 1291625 h 2106635"/>
                  <a:gd name="connsiteX4" fmla="*/ 1748 w 4447404"/>
                  <a:gd name="connsiteY4" fmla="*/ 1730721 h 2106635"/>
                  <a:gd name="connsiteX5" fmla="*/ 577549 w 4447404"/>
                  <a:gd name="connsiteY5" fmla="*/ 2068418 h 2106635"/>
                  <a:gd name="connsiteX6" fmla="*/ 1912364 w 4447404"/>
                  <a:gd name="connsiteY6" fmla="*/ 1792187 h 2106635"/>
                  <a:gd name="connsiteX7" fmla="*/ 2985423 w 4447404"/>
                  <a:gd name="connsiteY7" fmla="*/ 1770066 h 2106635"/>
                  <a:gd name="connsiteX8" fmla="*/ 4006197 w 4447404"/>
                  <a:gd name="connsiteY8" fmla="*/ 2094400 h 2106635"/>
                  <a:gd name="connsiteX9" fmla="*/ 4427797 w 4447404"/>
                  <a:gd name="connsiteY9" fmla="*/ 1253737 h 2106635"/>
                  <a:gd name="connsiteX0" fmla="*/ 4427797 w 4447546"/>
                  <a:gd name="connsiteY0" fmla="*/ 1253737 h 2102433"/>
                  <a:gd name="connsiteX1" fmla="*/ 3428130 w 4447546"/>
                  <a:gd name="connsiteY1" fmla="*/ 583 h 2102433"/>
                  <a:gd name="connsiteX2" fmla="*/ 2933310 w 4447546"/>
                  <a:gd name="connsiteY2" fmla="*/ 1416972 h 2102433"/>
                  <a:gd name="connsiteX3" fmla="*/ 552863 w 4447546"/>
                  <a:gd name="connsiteY3" fmla="*/ 1291625 h 2102433"/>
                  <a:gd name="connsiteX4" fmla="*/ 1748 w 4447546"/>
                  <a:gd name="connsiteY4" fmla="*/ 1730721 h 2102433"/>
                  <a:gd name="connsiteX5" fmla="*/ 577549 w 4447546"/>
                  <a:gd name="connsiteY5" fmla="*/ 2068418 h 2102433"/>
                  <a:gd name="connsiteX6" fmla="*/ 1912364 w 4447546"/>
                  <a:gd name="connsiteY6" fmla="*/ 1792187 h 2102433"/>
                  <a:gd name="connsiteX7" fmla="*/ 2968565 w 4447546"/>
                  <a:gd name="connsiteY7" fmla="*/ 1695966 h 2102433"/>
                  <a:gd name="connsiteX8" fmla="*/ 4006197 w 4447546"/>
                  <a:gd name="connsiteY8" fmla="*/ 2094400 h 2102433"/>
                  <a:gd name="connsiteX9" fmla="*/ 4427797 w 4447546"/>
                  <a:gd name="connsiteY9" fmla="*/ 1253737 h 2102433"/>
                  <a:gd name="connsiteX0" fmla="*/ 4427797 w 4447546"/>
                  <a:gd name="connsiteY0" fmla="*/ 1253737 h 2102433"/>
                  <a:gd name="connsiteX1" fmla="*/ 3428130 w 4447546"/>
                  <a:gd name="connsiteY1" fmla="*/ 583 h 2102433"/>
                  <a:gd name="connsiteX2" fmla="*/ 2933310 w 4447546"/>
                  <a:gd name="connsiteY2" fmla="*/ 1416972 h 2102433"/>
                  <a:gd name="connsiteX3" fmla="*/ 552863 w 4447546"/>
                  <a:gd name="connsiteY3" fmla="*/ 1291625 h 2102433"/>
                  <a:gd name="connsiteX4" fmla="*/ 1748 w 4447546"/>
                  <a:gd name="connsiteY4" fmla="*/ 1730721 h 2102433"/>
                  <a:gd name="connsiteX5" fmla="*/ 577549 w 4447546"/>
                  <a:gd name="connsiteY5" fmla="*/ 2068418 h 2102433"/>
                  <a:gd name="connsiteX6" fmla="*/ 1844934 w 4447546"/>
                  <a:gd name="connsiteY6" fmla="*/ 1736612 h 2102433"/>
                  <a:gd name="connsiteX7" fmla="*/ 2968565 w 4447546"/>
                  <a:gd name="connsiteY7" fmla="*/ 1695966 h 2102433"/>
                  <a:gd name="connsiteX8" fmla="*/ 4006197 w 4447546"/>
                  <a:gd name="connsiteY8" fmla="*/ 2094400 h 2102433"/>
                  <a:gd name="connsiteX9" fmla="*/ 4427797 w 4447546"/>
                  <a:gd name="connsiteY9" fmla="*/ 1253737 h 2102433"/>
                  <a:gd name="connsiteX0" fmla="*/ 4427797 w 4447546"/>
                  <a:gd name="connsiteY0" fmla="*/ 1253737 h 2103043"/>
                  <a:gd name="connsiteX1" fmla="*/ 3428130 w 4447546"/>
                  <a:gd name="connsiteY1" fmla="*/ 583 h 2103043"/>
                  <a:gd name="connsiteX2" fmla="*/ 2933310 w 4447546"/>
                  <a:gd name="connsiteY2" fmla="*/ 1416972 h 2103043"/>
                  <a:gd name="connsiteX3" fmla="*/ 552863 w 4447546"/>
                  <a:gd name="connsiteY3" fmla="*/ 1291625 h 2103043"/>
                  <a:gd name="connsiteX4" fmla="*/ 1748 w 4447546"/>
                  <a:gd name="connsiteY4" fmla="*/ 1730721 h 2103043"/>
                  <a:gd name="connsiteX5" fmla="*/ 577549 w 4447546"/>
                  <a:gd name="connsiteY5" fmla="*/ 2068418 h 2103043"/>
                  <a:gd name="connsiteX6" fmla="*/ 1844934 w 4447546"/>
                  <a:gd name="connsiteY6" fmla="*/ 1736612 h 2103043"/>
                  <a:gd name="connsiteX7" fmla="*/ 2968565 w 4447546"/>
                  <a:gd name="connsiteY7" fmla="*/ 1695966 h 2103043"/>
                  <a:gd name="connsiteX8" fmla="*/ 4006197 w 4447546"/>
                  <a:gd name="connsiteY8" fmla="*/ 2094400 h 2103043"/>
                  <a:gd name="connsiteX9" fmla="*/ 4427797 w 4447546"/>
                  <a:gd name="connsiteY9" fmla="*/ 1253737 h 2103043"/>
                  <a:gd name="connsiteX0" fmla="*/ 4427797 w 4447546"/>
                  <a:gd name="connsiteY0" fmla="*/ 1253737 h 2103043"/>
                  <a:gd name="connsiteX1" fmla="*/ 3428130 w 4447546"/>
                  <a:gd name="connsiteY1" fmla="*/ 583 h 2103043"/>
                  <a:gd name="connsiteX2" fmla="*/ 2933310 w 4447546"/>
                  <a:gd name="connsiteY2" fmla="*/ 1416972 h 2103043"/>
                  <a:gd name="connsiteX3" fmla="*/ 552863 w 4447546"/>
                  <a:gd name="connsiteY3" fmla="*/ 1291625 h 2103043"/>
                  <a:gd name="connsiteX4" fmla="*/ 1748 w 4447546"/>
                  <a:gd name="connsiteY4" fmla="*/ 1730721 h 2103043"/>
                  <a:gd name="connsiteX5" fmla="*/ 577549 w 4447546"/>
                  <a:gd name="connsiteY5" fmla="*/ 2068418 h 2103043"/>
                  <a:gd name="connsiteX6" fmla="*/ 1844934 w 4447546"/>
                  <a:gd name="connsiteY6" fmla="*/ 1736612 h 2103043"/>
                  <a:gd name="connsiteX7" fmla="*/ 2968565 w 4447546"/>
                  <a:gd name="connsiteY7" fmla="*/ 1695966 h 2103043"/>
                  <a:gd name="connsiteX8" fmla="*/ 4006197 w 4447546"/>
                  <a:gd name="connsiteY8" fmla="*/ 2094400 h 2103043"/>
                  <a:gd name="connsiteX9" fmla="*/ 4427797 w 4447546"/>
                  <a:gd name="connsiteY9" fmla="*/ 1253737 h 2103043"/>
                  <a:gd name="connsiteX0" fmla="*/ 4427797 w 4447546"/>
                  <a:gd name="connsiteY0" fmla="*/ 1253970 h 2103276"/>
                  <a:gd name="connsiteX1" fmla="*/ 3428130 w 4447546"/>
                  <a:gd name="connsiteY1" fmla="*/ 816 h 2103276"/>
                  <a:gd name="connsiteX2" fmla="*/ 2933310 w 4447546"/>
                  <a:gd name="connsiteY2" fmla="*/ 1447978 h 2103276"/>
                  <a:gd name="connsiteX3" fmla="*/ 552863 w 4447546"/>
                  <a:gd name="connsiteY3" fmla="*/ 1291858 h 2103276"/>
                  <a:gd name="connsiteX4" fmla="*/ 1748 w 4447546"/>
                  <a:gd name="connsiteY4" fmla="*/ 1730954 h 2103276"/>
                  <a:gd name="connsiteX5" fmla="*/ 577549 w 4447546"/>
                  <a:gd name="connsiteY5" fmla="*/ 2068651 h 2103276"/>
                  <a:gd name="connsiteX6" fmla="*/ 1844934 w 4447546"/>
                  <a:gd name="connsiteY6" fmla="*/ 1736845 h 2103276"/>
                  <a:gd name="connsiteX7" fmla="*/ 2968565 w 4447546"/>
                  <a:gd name="connsiteY7" fmla="*/ 1696199 h 2103276"/>
                  <a:gd name="connsiteX8" fmla="*/ 4006197 w 4447546"/>
                  <a:gd name="connsiteY8" fmla="*/ 2094633 h 2103276"/>
                  <a:gd name="connsiteX9" fmla="*/ 4427797 w 4447546"/>
                  <a:gd name="connsiteY9" fmla="*/ 1253970 h 210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47546" h="2103276">
                    <a:moveTo>
                      <a:pt x="4427797" y="1253970"/>
                    </a:moveTo>
                    <a:cubicBezTo>
                      <a:pt x="4331453" y="905001"/>
                      <a:pt x="3677211" y="-31519"/>
                      <a:pt x="3428130" y="816"/>
                    </a:cubicBezTo>
                    <a:cubicBezTo>
                      <a:pt x="3179049" y="33151"/>
                      <a:pt x="3412521" y="1232804"/>
                      <a:pt x="2933310" y="1447978"/>
                    </a:cubicBezTo>
                    <a:cubicBezTo>
                      <a:pt x="2454099" y="1663152"/>
                      <a:pt x="1041457" y="1244695"/>
                      <a:pt x="552863" y="1291858"/>
                    </a:cubicBezTo>
                    <a:cubicBezTo>
                      <a:pt x="64269" y="1339021"/>
                      <a:pt x="-13605" y="1601488"/>
                      <a:pt x="1748" y="1730954"/>
                    </a:cubicBezTo>
                    <a:cubicBezTo>
                      <a:pt x="17101" y="1860420"/>
                      <a:pt x="270351" y="2067669"/>
                      <a:pt x="577549" y="2068651"/>
                    </a:cubicBezTo>
                    <a:cubicBezTo>
                      <a:pt x="884747" y="2069633"/>
                      <a:pt x="1519481" y="1771133"/>
                      <a:pt x="1844934" y="1736845"/>
                    </a:cubicBezTo>
                    <a:cubicBezTo>
                      <a:pt x="2170387" y="1702557"/>
                      <a:pt x="2531231" y="1626028"/>
                      <a:pt x="2968565" y="1696199"/>
                    </a:cubicBezTo>
                    <a:cubicBezTo>
                      <a:pt x="3338693" y="1747904"/>
                      <a:pt x="3762992" y="2168338"/>
                      <a:pt x="4006197" y="2094633"/>
                    </a:cubicBezTo>
                    <a:cubicBezTo>
                      <a:pt x="4249402" y="2020928"/>
                      <a:pt x="4524141" y="1602939"/>
                      <a:pt x="4427797" y="125397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9416889" y="483092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9379956" y="4395935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9710837" y="4450799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9047559" y="480219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9773908" y="485144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0471532" y="38378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0890106" y="404712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0506413" y="425743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0876769" y="4400039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9117321" y="550803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9802634" y="525770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9359438" y="5282328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9736975" y="562293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9441511" y="5750146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0779307" y="4707814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1185571" y="4613430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9096895" y="5932813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9256915" y="627190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9574415" y="6090292"/>
                <a:ext cx="112349" cy="11234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9921809" y="4885649"/>
                <a:ext cx="82133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>
                    <a:solidFill>
                      <a:schemeClr val="accent1">
                        <a:lumMod val="50000"/>
                      </a:schemeClr>
                    </a:solidFill>
                  </a:rPr>
                  <a:t>Lake</a:t>
                </a:r>
              </a:p>
            </p:txBody>
          </p:sp>
          <p:sp>
            <p:nvSpPr>
              <p:cNvPr id="168" name="Freeform 167"/>
              <p:cNvSpPr/>
              <p:nvPr/>
            </p:nvSpPr>
            <p:spPr>
              <a:xfrm>
                <a:off x="8864577" y="3592280"/>
                <a:ext cx="2583749" cy="1419034"/>
              </a:xfrm>
              <a:custGeom>
                <a:avLst/>
                <a:gdLst>
                  <a:gd name="connsiteX0" fmla="*/ 2016782 w 2584304"/>
                  <a:gd name="connsiteY0" fmla="*/ 97712 h 1449602"/>
                  <a:gd name="connsiteX1" fmla="*/ 1523006 w 2584304"/>
                  <a:gd name="connsiteY1" fmla="*/ 97712 h 1449602"/>
                  <a:gd name="connsiteX2" fmla="*/ 1303550 w 2584304"/>
                  <a:gd name="connsiteY2" fmla="*/ 554912 h 1449602"/>
                  <a:gd name="connsiteX3" fmla="*/ 370862 w 2584304"/>
                  <a:gd name="connsiteY3" fmla="*/ 637208 h 1449602"/>
                  <a:gd name="connsiteX4" fmla="*/ 5102 w 2584304"/>
                  <a:gd name="connsiteY4" fmla="*/ 1158416 h 1449602"/>
                  <a:gd name="connsiteX5" fmla="*/ 215414 w 2584304"/>
                  <a:gd name="connsiteY5" fmla="*/ 1341296 h 1449602"/>
                  <a:gd name="connsiteX6" fmla="*/ 983510 w 2584304"/>
                  <a:gd name="connsiteY6" fmla="*/ 1414448 h 1449602"/>
                  <a:gd name="connsiteX7" fmla="*/ 1202966 w 2584304"/>
                  <a:gd name="connsiteY7" fmla="*/ 765224 h 1449602"/>
                  <a:gd name="connsiteX8" fmla="*/ 1449854 w 2584304"/>
                  <a:gd name="connsiteY8" fmla="*/ 664640 h 1449602"/>
                  <a:gd name="connsiteX9" fmla="*/ 1934486 w 2584304"/>
                  <a:gd name="connsiteY9" fmla="*/ 1313864 h 1449602"/>
                  <a:gd name="connsiteX10" fmla="*/ 2583710 w 2584304"/>
                  <a:gd name="connsiteY10" fmla="*/ 1149272 h 1449602"/>
                  <a:gd name="connsiteX11" fmla="*/ 2016782 w 2584304"/>
                  <a:gd name="connsiteY11" fmla="*/ 97712 h 1449602"/>
                  <a:gd name="connsiteX0" fmla="*/ 2016782 w 2583749"/>
                  <a:gd name="connsiteY0" fmla="*/ 97712 h 1449602"/>
                  <a:gd name="connsiteX1" fmla="*/ 1523006 w 2583749"/>
                  <a:gd name="connsiteY1" fmla="*/ 97712 h 1449602"/>
                  <a:gd name="connsiteX2" fmla="*/ 1303550 w 2583749"/>
                  <a:gd name="connsiteY2" fmla="*/ 554912 h 1449602"/>
                  <a:gd name="connsiteX3" fmla="*/ 370862 w 2583749"/>
                  <a:gd name="connsiteY3" fmla="*/ 637208 h 1449602"/>
                  <a:gd name="connsiteX4" fmla="*/ 5102 w 2583749"/>
                  <a:gd name="connsiteY4" fmla="*/ 1158416 h 1449602"/>
                  <a:gd name="connsiteX5" fmla="*/ 215414 w 2583749"/>
                  <a:gd name="connsiteY5" fmla="*/ 1341296 h 1449602"/>
                  <a:gd name="connsiteX6" fmla="*/ 983510 w 2583749"/>
                  <a:gd name="connsiteY6" fmla="*/ 1414448 h 1449602"/>
                  <a:gd name="connsiteX7" fmla="*/ 1202966 w 2583749"/>
                  <a:gd name="connsiteY7" fmla="*/ 765224 h 1449602"/>
                  <a:gd name="connsiteX8" fmla="*/ 1449854 w 2583749"/>
                  <a:gd name="connsiteY8" fmla="*/ 664640 h 1449602"/>
                  <a:gd name="connsiteX9" fmla="*/ 1989350 w 2583749"/>
                  <a:gd name="connsiteY9" fmla="*/ 1313864 h 1449602"/>
                  <a:gd name="connsiteX10" fmla="*/ 2583710 w 2583749"/>
                  <a:gd name="connsiteY10" fmla="*/ 1149272 h 1449602"/>
                  <a:gd name="connsiteX11" fmla="*/ 2016782 w 2583749"/>
                  <a:gd name="connsiteY11" fmla="*/ 97712 h 1449602"/>
                  <a:gd name="connsiteX0" fmla="*/ 2016782 w 2583749"/>
                  <a:gd name="connsiteY0" fmla="*/ 97712 h 1423241"/>
                  <a:gd name="connsiteX1" fmla="*/ 1523006 w 2583749"/>
                  <a:gd name="connsiteY1" fmla="*/ 97712 h 1423241"/>
                  <a:gd name="connsiteX2" fmla="*/ 1303550 w 2583749"/>
                  <a:gd name="connsiteY2" fmla="*/ 554912 h 1423241"/>
                  <a:gd name="connsiteX3" fmla="*/ 370862 w 2583749"/>
                  <a:gd name="connsiteY3" fmla="*/ 637208 h 1423241"/>
                  <a:gd name="connsiteX4" fmla="*/ 5102 w 2583749"/>
                  <a:gd name="connsiteY4" fmla="*/ 1158416 h 1423241"/>
                  <a:gd name="connsiteX5" fmla="*/ 215414 w 2583749"/>
                  <a:gd name="connsiteY5" fmla="*/ 1341296 h 1423241"/>
                  <a:gd name="connsiteX6" fmla="*/ 983510 w 2583749"/>
                  <a:gd name="connsiteY6" fmla="*/ 1414448 h 1423241"/>
                  <a:gd name="connsiteX7" fmla="*/ 1202966 w 2583749"/>
                  <a:gd name="connsiteY7" fmla="*/ 765224 h 1423241"/>
                  <a:gd name="connsiteX8" fmla="*/ 1449854 w 2583749"/>
                  <a:gd name="connsiteY8" fmla="*/ 664640 h 1423241"/>
                  <a:gd name="connsiteX9" fmla="*/ 1989350 w 2583749"/>
                  <a:gd name="connsiteY9" fmla="*/ 1313864 h 1423241"/>
                  <a:gd name="connsiteX10" fmla="*/ 2583710 w 2583749"/>
                  <a:gd name="connsiteY10" fmla="*/ 1149272 h 1423241"/>
                  <a:gd name="connsiteX11" fmla="*/ 2016782 w 2583749"/>
                  <a:gd name="connsiteY11" fmla="*/ 97712 h 1423241"/>
                  <a:gd name="connsiteX0" fmla="*/ 2016782 w 2583749"/>
                  <a:gd name="connsiteY0" fmla="*/ 101896 h 1427425"/>
                  <a:gd name="connsiteX1" fmla="*/ 1523006 w 2583749"/>
                  <a:gd name="connsiteY1" fmla="*/ 101896 h 1427425"/>
                  <a:gd name="connsiteX2" fmla="*/ 370862 w 2583749"/>
                  <a:gd name="connsiteY2" fmla="*/ 641392 h 1427425"/>
                  <a:gd name="connsiteX3" fmla="*/ 5102 w 2583749"/>
                  <a:gd name="connsiteY3" fmla="*/ 1162600 h 1427425"/>
                  <a:gd name="connsiteX4" fmla="*/ 215414 w 2583749"/>
                  <a:gd name="connsiteY4" fmla="*/ 1345480 h 1427425"/>
                  <a:gd name="connsiteX5" fmla="*/ 983510 w 2583749"/>
                  <a:gd name="connsiteY5" fmla="*/ 1418632 h 1427425"/>
                  <a:gd name="connsiteX6" fmla="*/ 1202966 w 2583749"/>
                  <a:gd name="connsiteY6" fmla="*/ 769408 h 1427425"/>
                  <a:gd name="connsiteX7" fmla="*/ 1449854 w 2583749"/>
                  <a:gd name="connsiteY7" fmla="*/ 668824 h 1427425"/>
                  <a:gd name="connsiteX8" fmla="*/ 1989350 w 2583749"/>
                  <a:gd name="connsiteY8" fmla="*/ 1318048 h 1427425"/>
                  <a:gd name="connsiteX9" fmla="*/ 2583710 w 2583749"/>
                  <a:gd name="connsiteY9" fmla="*/ 1153456 h 1427425"/>
                  <a:gd name="connsiteX10" fmla="*/ 2016782 w 2583749"/>
                  <a:gd name="connsiteY10" fmla="*/ 101896 h 1427425"/>
                  <a:gd name="connsiteX0" fmla="*/ 2016782 w 2583749"/>
                  <a:gd name="connsiteY0" fmla="*/ 101896 h 1461006"/>
                  <a:gd name="connsiteX1" fmla="*/ 1523006 w 2583749"/>
                  <a:gd name="connsiteY1" fmla="*/ 101896 h 1461006"/>
                  <a:gd name="connsiteX2" fmla="*/ 370862 w 2583749"/>
                  <a:gd name="connsiteY2" fmla="*/ 641392 h 1461006"/>
                  <a:gd name="connsiteX3" fmla="*/ 5102 w 2583749"/>
                  <a:gd name="connsiteY3" fmla="*/ 1162600 h 1461006"/>
                  <a:gd name="connsiteX4" fmla="*/ 215414 w 2583749"/>
                  <a:gd name="connsiteY4" fmla="*/ 1345480 h 1461006"/>
                  <a:gd name="connsiteX5" fmla="*/ 983510 w 2583749"/>
                  <a:gd name="connsiteY5" fmla="*/ 1418632 h 1461006"/>
                  <a:gd name="connsiteX6" fmla="*/ 1449854 w 2583749"/>
                  <a:gd name="connsiteY6" fmla="*/ 668824 h 1461006"/>
                  <a:gd name="connsiteX7" fmla="*/ 1989350 w 2583749"/>
                  <a:gd name="connsiteY7" fmla="*/ 1318048 h 1461006"/>
                  <a:gd name="connsiteX8" fmla="*/ 2583710 w 2583749"/>
                  <a:gd name="connsiteY8" fmla="*/ 1153456 h 1461006"/>
                  <a:gd name="connsiteX9" fmla="*/ 2016782 w 2583749"/>
                  <a:gd name="connsiteY9" fmla="*/ 101896 h 1461006"/>
                  <a:gd name="connsiteX0" fmla="*/ 2016782 w 2583749"/>
                  <a:gd name="connsiteY0" fmla="*/ 101896 h 1419034"/>
                  <a:gd name="connsiteX1" fmla="*/ 1523006 w 2583749"/>
                  <a:gd name="connsiteY1" fmla="*/ 101896 h 1419034"/>
                  <a:gd name="connsiteX2" fmla="*/ 370862 w 2583749"/>
                  <a:gd name="connsiteY2" fmla="*/ 641392 h 1419034"/>
                  <a:gd name="connsiteX3" fmla="*/ 5102 w 2583749"/>
                  <a:gd name="connsiteY3" fmla="*/ 1162600 h 1419034"/>
                  <a:gd name="connsiteX4" fmla="*/ 215414 w 2583749"/>
                  <a:gd name="connsiteY4" fmla="*/ 1345480 h 1419034"/>
                  <a:gd name="connsiteX5" fmla="*/ 983510 w 2583749"/>
                  <a:gd name="connsiteY5" fmla="*/ 1418632 h 1419034"/>
                  <a:gd name="connsiteX6" fmla="*/ 1989350 w 2583749"/>
                  <a:gd name="connsiteY6" fmla="*/ 1318048 h 1419034"/>
                  <a:gd name="connsiteX7" fmla="*/ 2583710 w 2583749"/>
                  <a:gd name="connsiteY7" fmla="*/ 1153456 h 1419034"/>
                  <a:gd name="connsiteX8" fmla="*/ 2016782 w 2583749"/>
                  <a:gd name="connsiteY8" fmla="*/ 101896 h 141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83749" h="1419034">
                    <a:moveTo>
                      <a:pt x="2016782" y="101896"/>
                    </a:moveTo>
                    <a:cubicBezTo>
                      <a:pt x="1839998" y="-73364"/>
                      <a:pt x="1797326" y="11980"/>
                      <a:pt x="1523006" y="101896"/>
                    </a:cubicBezTo>
                    <a:cubicBezTo>
                      <a:pt x="1248686" y="191812"/>
                      <a:pt x="623846" y="464608"/>
                      <a:pt x="370862" y="641392"/>
                    </a:cubicBezTo>
                    <a:cubicBezTo>
                      <a:pt x="117878" y="818176"/>
                      <a:pt x="31010" y="1045252"/>
                      <a:pt x="5102" y="1162600"/>
                    </a:cubicBezTo>
                    <a:cubicBezTo>
                      <a:pt x="-20806" y="1279948"/>
                      <a:pt x="52346" y="1302808"/>
                      <a:pt x="215414" y="1345480"/>
                    </a:cubicBezTo>
                    <a:cubicBezTo>
                      <a:pt x="378482" y="1388152"/>
                      <a:pt x="687854" y="1423204"/>
                      <a:pt x="983510" y="1418632"/>
                    </a:cubicBezTo>
                    <a:cubicBezTo>
                      <a:pt x="1279166" y="1414060"/>
                      <a:pt x="1722650" y="1362244"/>
                      <a:pt x="1989350" y="1318048"/>
                    </a:cubicBezTo>
                    <a:cubicBezTo>
                      <a:pt x="2256050" y="1273852"/>
                      <a:pt x="2579138" y="1356148"/>
                      <a:pt x="2583710" y="1153456"/>
                    </a:cubicBezTo>
                    <a:cubicBezTo>
                      <a:pt x="2588282" y="950764"/>
                      <a:pt x="2193566" y="277156"/>
                      <a:pt x="2016782" y="101896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  <p:sp>
            <p:nvSpPr>
              <p:cNvPr id="169" name="Freeform 168"/>
              <p:cNvSpPr/>
              <p:nvPr/>
            </p:nvSpPr>
            <p:spPr>
              <a:xfrm>
                <a:off x="8975666" y="5216041"/>
                <a:ext cx="1013948" cy="1330802"/>
              </a:xfrm>
              <a:custGeom>
                <a:avLst/>
                <a:gdLst>
                  <a:gd name="connsiteX0" fmla="*/ 936428 w 998172"/>
                  <a:gd name="connsiteY0" fmla="*/ 52345 h 1377964"/>
                  <a:gd name="connsiteX1" fmla="*/ 945572 w 998172"/>
                  <a:gd name="connsiteY1" fmla="*/ 683281 h 1377964"/>
                  <a:gd name="connsiteX2" fmla="*/ 552380 w 998172"/>
                  <a:gd name="connsiteY2" fmla="*/ 1305073 h 1377964"/>
                  <a:gd name="connsiteX3" fmla="*/ 140900 w 998172"/>
                  <a:gd name="connsiteY3" fmla="*/ 1259353 h 1377964"/>
                  <a:gd name="connsiteX4" fmla="*/ 12884 w 998172"/>
                  <a:gd name="connsiteY4" fmla="*/ 354097 h 1377964"/>
                  <a:gd name="connsiteX5" fmla="*/ 415220 w 998172"/>
                  <a:gd name="connsiteY5" fmla="*/ 70633 h 1377964"/>
                  <a:gd name="connsiteX6" fmla="*/ 936428 w 998172"/>
                  <a:gd name="connsiteY6" fmla="*/ 52345 h 1377964"/>
                  <a:gd name="connsiteX0" fmla="*/ 954299 w 1009094"/>
                  <a:gd name="connsiteY0" fmla="*/ 63971 h 1353848"/>
                  <a:gd name="connsiteX1" fmla="*/ 945572 w 1009094"/>
                  <a:gd name="connsiteY1" fmla="*/ 659165 h 1353848"/>
                  <a:gd name="connsiteX2" fmla="*/ 552380 w 1009094"/>
                  <a:gd name="connsiteY2" fmla="*/ 1280957 h 1353848"/>
                  <a:gd name="connsiteX3" fmla="*/ 140900 w 1009094"/>
                  <a:gd name="connsiteY3" fmla="*/ 1235237 h 1353848"/>
                  <a:gd name="connsiteX4" fmla="*/ 12884 w 1009094"/>
                  <a:gd name="connsiteY4" fmla="*/ 329981 h 1353848"/>
                  <a:gd name="connsiteX5" fmla="*/ 415220 w 1009094"/>
                  <a:gd name="connsiteY5" fmla="*/ 46517 h 1353848"/>
                  <a:gd name="connsiteX6" fmla="*/ 954299 w 1009094"/>
                  <a:gd name="connsiteY6" fmla="*/ 63971 h 1353848"/>
                  <a:gd name="connsiteX0" fmla="*/ 954299 w 1034440"/>
                  <a:gd name="connsiteY0" fmla="*/ 52513 h 1342390"/>
                  <a:gd name="connsiteX1" fmla="*/ 945572 w 1034440"/>
                  <a:gd name="connsiteY1" fmla="*/ 647707 h 1342390"/>
                  <a:gd name="connsiteX2" fmla="*/ 552380 w 1034440"/>
                  <a:gd name="connsiteY2" fmla="*/ 1269499 h 1342390"/>
                  <a:gd name="connsiteX3" fmla="*/ 140900 w 1034440"/>
                  <a:gd name="connsiteY3" fmla="*/ 1223779 h 1342390"/>
                  <a:gd name="connsiteX4" fmla="*/ 12884 w 1034440"/>
                  <a:gd name="connsiteY4" fmla="*/ 318523 h 1342390"/>
                  <a:gd name="connsiteX5" fmla="*/ 415220 w 1034440"/>
                  <a:gd name="connsiteY5" fmla="*/ 35059 h 1342390"/>
                  <a:gd name="connsiteX6" fmla="*/ 954299 w 1034440"/>
                  <a:gd name="connsiteY6" fmla="*/ 52513 h 1342390"/>
                  <a:gd name="connsiteX0" fmla="*/ 954299 w 1059106"/>
                  <a:gd name="connsiteY0" fmla="*/ 42714 h 1332591"/>
                  <a:gd name="connsiteX1" fmla="*/ 945572 w 1059106"/>
                  <a:gd name="connsiteY1" fmla="*/ 637908 h 1332591"/>
                  <a:gd name="connsiteX2" fmla="*/ 552380 w 1059106"/>
                  <a:gd name="connsiteY2" fmla="*/ 1259700 h 1332591"/>
                  <a:gd name="connsiteX3" fmla="*/ 140900 w 1059106"/>
                  <a:gd name="connsiteY3" fmla="*/ 1213980 h 1332591"/>
                  <a:gd name="connsiteX4" fmla="*/ 12884 w 1059106"/>
                  <a:gd name="connsiteY4" fmla="*/ 308724 h 1332591"/>
                  <a:gd name="connsiteX5" fmla="*/ 415220 w 1059106"/>
                  <a:gd name="connsiteY5" fmla="*/ 25260 h 1332591"/>
                  <a:gd name="connsiteX6" fmla="*/ 954299 w 1059106"/>
                  <a:gd name="connsiteY6" fmla="*/ 42714 h 1332591"/>
                  <a:gd name="connsiteX0" fmla="*/ 867922 w 1003179"/>
                  <a:gd name="connsiteY0" fmla="*/ 30929 h 1344634"/>
                  <a:gd name="connsiteX1" fmla="*/ 945572 w 1003179"/>
                  <a:gd name="connsiteY1" fmla="*/ 649951 h 1344634"/>
                  <a:gd name="connsiteX2" fmla="*/ 552380 w 1003179"/>
                  <a:gd name="connsiteY2" fmla="*/ 1271743 h 1344634"/>
                  <a:gd name="connsiteX3" fmla="*/ 140900 w 1003179"/>
                  <a:gd name="connsiteY3" fmla="*/ 1226023 h 1344634"/>
                  <a:gd name="connsiteX4" fmla="*/ 12884 w 1003179"/>
                  <a:gd name="connsiteY4" fmla="*/ 320767 h 1344634"/>
                  <a:gd name="connsiteX5" fmla="*/ 415220 w 1003179"/>
                  <a:gd name="connsiteY5" fmla="*/ 37303 h 1344634"/>
                  <a:gd name="connsiteX6" fmla="*/ 867922 w 1003179"/>
                  <a:gd name="connsiteY6" fmla="*/ 30929 h 1344634"/>
                  <a:gd name="connsiteX0" fmla="*/ 867922 w 984616"/>
                  <a:gd name="connsiteY0" fmla="*/ 20446 h 1334151"/>
                  <a:gd name="connsiteX1" fmla="*/ 945572 w 984616"/>
                  <a:gd name="connsiteY1" fmla="*/ 639468 h 1334151"/>
                  <a:gd name="connsiteX2" fmla="*/ 552380 w 984616"/>
                  <a:gd name="connsiteY2" fmla="*/ 1261260 h 1334151"/>
                  <a:gd name="connsiteX3" fmla="*/ 140900 w 984616"/>
                  <a:gd name="connsiteY3" fmla="*/ 1215540 h 1334151"/>
                  <a:gd name="connsiteX4" fmla="*/ 12884 w 984616"/>
                  <a:gd name="connsiteY4" fmla="*/ 310284 h 1334151"/>
                  <a:gd name="connsiteX5" fmla="*/ 415220 w 984616"/>
                  <a:gd name="connsiteY5" fmla="*/ 26820 h 1334151"/>
                  <a:gd name="connsiteX6" fmla="*/ 867922 w 984616"/>
                  <a:gd name="connsiteY6" fmla="*/ 20446 h 1334151"/>
                  <a:gd name="connsiteX0" fmla="*/ 894728 w 998176"/>
                  <a:gd name="connsiteY0" fmla="*/ 17308 h 1336970"/>
                  <a:gd name="connsiteX1" fmla="*/ 945572 w 998176"/>
                  <a:gd name="connsiteY1" fmla="*/ 642287 h 1336970"/>
                  <a:gd name="connsiteX2" fmla="*/ 552380 w 998176"/>
                  <a:gd name="connsiteY2" fmla="*/ 1264079 h 1336970"/>
                  <a:gd name="connsiteX3" fmla="*/ 140900 w 998176"/>
                  <a:gd name="connsiteY3" fmla="*/ 1218359 h 1336970"/>
                  <a:gd name="connsiteX4" fmla="*/ 12884 w 998176"/>
                  <a:gd name="connsiteY4" fmla="*/ 313103 h 1336970"/>
                  <a:gd name="connsiteX5" fmla="*/ 415220 w 998176"/>
                  <a:gd name="connsiteY5" fmla="*/ 29639 h 1336970"/>
                  <a:gd name="connsiteX6" fmla="*/ 894728 w 998176"/>
                  <a:gd name="connsiteY6" fmla="*/ 17308 h 1336970"/>
                  <a:gd name="connsiteX0" fmla="*/ 894728 w 979787"/>
                  <a:gd name="connsiteY0" fmla="*/ 45198 h 1364860"/>
                  <a:gd name="connsiteX1" fmla="*/ 945572 w 979787"/>
                  <a:gd name="connsiteY1" fmla="*/ 670177 h 1364860"/>
                  <a:gd name="connsiteX2" fmla="*/ 552380 w 979787"/>
                  <a:gd name="connsiteY2" fmla="*/ 1291969 h 1364860"/>
                  <a:gd name="connsiteX3" fmla="*/ 140900 w 979787"/>
                  <a:gd name="connsiteY3" fmla="*/ 1246249 h 1364860"/>
                  <a:gd name="connsiteX4" fmla="*/ 12884 w 979787"/>
                  <a:gd name="connsiteY4" fmla="*/ 340993 h 1364860"/>
                  <a:gd name="connsiteX5" fmla="*/ 373521 w 979787"/>
                  <a:gd name="connsiteY5" fmla="*/ 81357 h 1364860"/>
                  <a:gd name="connsiteX6" fmla="*/ 894728 w 979787"/>
                  <a:gd name="connsiteY6" fmla="*/ 45198 h 1364860"/>
                  <a:gd name="connsiteX0" fmla="*/ 894728 w 979787"/>
                  <a:gd name="connsiteY0" fmla="*/ 40853 h 1360515"/>
                  <a:gd name="connsiteX1" fmla="*/ 945572 w 979787"/>
                  <a:gd name="connsiteY1" fmla="*/ 665832 h 1360515"/>
                  <a:gd name="connsiteX2" fmla="*/ 552380 w 979787"/>
                  <a:gd name="connsiteY2" fmla="*/ 1287624 h 1360515"/>
                  <a:gd name="connsiteX3" fmla="*/ 140900 w 979787"/>
                  <a:gd name="connsiteY3" fmla="*/ 1241904 h 1360515"/>
                  <a:gd name="connsiteX4" fmla="*/ 12884 w 979787"/>
                  <a:gd name="connsiteY4" fmla="*/ 336648 h 1360515"/>
                  <a:gd name="connsiteX5" fmla="*/ 373521 w 979787"/>
                  <a:gd name="connsiteY5" fmla="*/ 77012 h 1360515"/>
                  <a:gd name="connsiteX6" fmla="*/ 894728 w 979787"/>
                  <a:gd name="connsiteY6" fmla="*/ 40853 h 1360515"/>
                  <a:gd name="connsiteX0" fmla="*/ 894728 w 979787"/>
                  <a:gd name="connsiteY0" fmla="*/ 1323 h 1320985"/>
                  <a:gd name="connsiteX1" fmla="*/ 945572 w 979787"/>
                  <a:gd name="connsiteY1" fmla="*/ 626302 h 1320985"/>
                  <a:gd name="connsiteX2" fmla="*/ 552380 w 979787"/>
                  <a:gd name="connsiteY2" fmla="*/ 1248094 h 1320985"/>
                  <a:gd name="connsiteX3" fmla="*/ 140900 w 979787"/>
                  <a:gd name="connsiteY3" fmla="*/ 1202374 h 1320985"/>
                  <a:gd name="connsiteX4" fmla="*/ 12884 w 979787"/>
                  <a:gd name="connsiteY4" fmla="*/ 297118 h 1320985"/>
                  <a:gd name="connsiteX5" fmla="*/ 373521 w 979787"/>
                  <a:gd name="connsiteY5" fmla="*/ 37482 h 1320985"/>
                  <a:gd name="connsiteX6" fmla="*/ 894728 w 979787"/>
                  <a:gd name="connsiteY6" fmla="*/ 1323 h 1320985"/>
                  <a:gd name="connsiteX0" fmla="*/ 894728 w 981511"/>
                  <a:gd name="connsiteY0" fmla="*/ 15995 h 1335657"/>
                  <a:gd name="connsiteX1" fmla="*/ 945572 w 981511"/>
                  <a:gd name="connsiteY1" fmla="*/ 640974 h 1335657"/>
                  <a:gd name="connsiteX2" fmla="*/ 552380 w 981511"/>
                  <a:gd name="connsiteY2" fmla="*/ 1262766 h 1335657"/>
                  <a:gd name="connsiteX3" fmla="*/ 140900 w 981511"/>
                  <a:gd name="connsiteY3" fmla="*/ 1217046 h 1335657"/>
                  <a:gd name="connsiteX4" fmla="*/ 12884 w 981511"/>
                  <a:gd name="connsiteY4" fmla="*/ 311790 h 1335657"/>
                  <a:gd name="connsiteX5" fmla="*/ 373521 w 981511"/>
                  <a:gd name="connsiteY5" fmla="*/ 52154 h 1335657"/>
                  <a:gd name="connsiteX6" fmla="*/ 894728 w 981511"/>
                  <a:gd name="connsiteY6" fmla="*/ 15995 h 1335657"/>
                  <a:gd name="connsiteX0" fmla="*/ 924513 w 996292"/>
                  <a:gd name="connsiteY0" fmla="*/ 22251 h 1332978"/>
                  <a:gd name="connsiteX1" fmla="*/ 945572 w 996292"/>
                  <a:gd name="connsiteY1" fmla="*/ 638295 h 1332978"/>
                  <a:gd name="connsiteX2" fmla="*/ 552380 w 996292"/>
                  <a:gd name="connsiteY2" fmla="*/ 1260087 h 1332978"/>
                  <a:gd name="connsiteX3" fmla="*/ 140900 w 996292"/>
                  <a:gd name="connsiteY3" fmla="*/ 1214367 h 1332978"/>
                  <a:gd name="connsiteX4" fmla="*/ 12884 w 996292"/>
                  <a:gd name="connsiteY4" fmla="*/ 309111 h 1332978"/>
                  <a:gd name="connsiteX5" fmla="*/ 373521 w 996292"/>
                  <a:gd name="connsiteY5" fmla="*/ 49475 h 1332978"/>
                  <a:gd name="connsiteX6" fmla="*/ 924513 w 996292"/>
                  <a:gd name="connsiteY6" fmla="*/ 22251 h 1332978"/>
                  <a:gd name="connsiteX0" fmla="*/ 921534 w 994652"/>
                  <a:gd name="connsiteY0" fmla="*/ 22251 h 1332978"/>
                  <a:gd name="connsiteX1" fmla="*/ 945572 w 994652"/>
                  <a:gd name="connsiteY1" fmla="*/ 638295 h 1332978"/>
                  <a:gd name="connsiteX2" fmla="*/ 552380 w 994652"/>
                  <a:gd name="connsiteY2" fmla="*/ 1260087 h 1332978"/>
                  <a:gd name="connsiteX3" fmla="*/ 140900 w 994652"/>
                  <a:gd name="connsiteY3" fmla="*/ 1214367 h 1332978"/>
                  <a:gd name="connsiteX4" fmla="*/ 12884 w 994652"/>
                  <a:gd name="connsiteY4" fmla="*/ 309111 h 1332978"/>
                  <a:gd name="connsiteX5" fmla="*/ 373521 w 994652"/>
                  <a:gd name="connsiteY5" fmla="*/ 49475 h 1332978"/>
                  <a:gd name="connsiteX6" fmla="*/ 921534 w 994652"/>
                  <a:gd name="connsiteY6" fmla="*/ 22251 h 1332978"/>
                  <a:gd name="connsiteX0" fmla="*/ 921534 w 994652"/>
                  <a:gd name="connsiteY0" fmla="*/ 54480 h 1365207"/>
                  <a:gd name="connsiteX1" fmla="*/ 945572 w 994652"/>
                  <a:gd name="connsiteY1" fmla="*/ 670524 h 1365207"/>
                  <a:gd name="connsiteX2" fmla="*/ 552380 w 994652"/>
                  <a:gd name="connsiteY2" fmla="*/ 1292316 h 1365207"/>
                  <a:gd name="connsiteX3" fmla="*/ 140900 w 994652"/>
                  <a:gd name="connsiteY3" fmla="*/ 1246596 h 1365207"/>
                  <a:gd name="connsiteX4" fmla="*/ 12884 w 994652"/>
                  <a:gd name="connsiteY4" fmla="*/ 341340 h 1365207"/>
                  <a:gd name="connsiteX5" fmla="*/ 373521 w 994652"/>
                  <a:gd name="connsiteY5" fmla="*/ 81704 h 1365207"/>
                  <a:gd name="connsiteX6" fmla="*/ 653829 w 994652"/>
                  <a:gd name="connsiteY6" fmla="*/ 33719 h 1365207"/>
                  <a:gd name="connsiteX7" fmla="*/ 921534 w 994652"/>
                  <a:gd name="connsiteY7" fmla="*/ 54480 h 1365207"/>
                  <a:gd name="connsiteX0" fmla="*/ 921534 w 983819"/>
                  <a:gd name="connsiteY0" fmla="*/ 23138 h 1333865"/>
                  <a:gd name="connsiteX1" fmla="*/ 945572 w 983819"/>
                  <a:gd name="connsiteY1" fmla="*/ 639182 h 1333865"/>
                  <a:gd name="connsiteX2" fmla="*/ 552380 w 983819"/>
                  <a:gd name="connsiteY2" fmla="*/ 1260974 h 1333865"/>
                  <a:gd name="connsiteX3" fmla="*/ 140900 w 983819"/>
                  <a:gd name="connsiteY3" fmla="*/ 1215254 h 1333865"/>
                  <a:gd name="connsiteX4" fmla="*/ 12884 w 983819"/>
                  <a:gd name="connsiteY4" fmla="*/ 309998 h 1333865"/>
                  <a:gd name="connsiteX5" fmla="*/ 373521 w 983819"/>
                  <a:gd name="connsiteY5" fmla="*/ 50362 h 1333865"/>
                  <a:gd name="connsiteX6" fmla="*/ 653829 w 983819"/>
                  <a:gd name="connsiteY6" fmla="*/ 2377 h 1333865"/>
                  <a:gd name="connsiteX7" fmla="*/ 921534 w 983819"/>
                  <a:gd name="connsiteY7" fmla="*/ 23138 h 1333865"/>
                  <a:gd name="connsiteX0" fmla="*/ 921534 w 983819"/>
                  <a:gd name="connsiteY0" fmla="*/ 23138 h 1333865"/>
                  <a:gd name="connsiteX1" fmla="*/ 945572 w 983819"/>
                  <a:gd name="connsiteY1" fmla="*/ 639182 h 1333865"/>
                  <a:gd name="connsiteX2" fmla="*/ 552380 w 983819"/>
                  <a:gd name="connsiteY2" fmla="*/ 1260974 h 1333865"/>
                  <a:gd name="connsiteX3" fmla="*/ 140900 w 983819"/>
                  <a:gd name="connsiteY3" fmla="*/ 1215254 h 1333865"/>
                  <a:gd name="connsiteX4" fmla="*/ 12884 w 983819"/>
                  <a:gd name="connsiteY4" fmla="*/ 309998 h 1333865"/>
                  <a:gd name="connsiteX5" fmla="*/ 373521 w 983819"/>
                  <a:gd name="connsiteY5" fmla="*/ 50362 h 1333865"/>
                  <a:gd name="connsiteX6" fmla="*/ 653829 w 983819"/>
                  <a:gd name="connsiteY6" fmla="*/ 2377 h 1333865"/>
                  <a:gd name="connsiteX7" fmla="*/ 921534 w 983819"/>
                  <a:gd name="connsiteY7" fmla="*/ 23138 h 1333865"/>
                  <a:gd name="connsiteX0" fmla="*/ 921534 w 977180"/>
                  <a:gd name="connsiteY0" fmla="*/ 48725 h 1359452"/>
                  <a:gd name="connsiteX1" fmla="*/ 945572 w 977180"/>
                  <a:gd name="connsiteY1" fmla="*/ 664769 h 1359452"/>
                  <a:gd name="connsiteX2" fmla="*/ 552380 w 977180"/>
                  <a:gd name="connsiteY2" fmla="*/ 1286561 h 1359452"/>
                  <a:gd name="connsiteX3" fmla="*/ 140900 w 977180"/>
                  <a:gd name="connsiteY3" fmla="*/ 1240841 h 1359452"/>
                  <a:gd name="connsiteX4" fmla="*/ 12884 w 977180"/>
                  <a:gd name="connsiteY4" fmla="*/ 335585 h 1359452"/>
                  <a:gd name="connsiteX5" fmla="*/ 373521 w 977180"/>
                  <a:gd name="connsiteY5" fmla="*/ 75949 h 1359452"/>
                  <a:gd name="connsiteX6" fmla="*/ 668721 w 977180"/>
                  <a:gd name="connsiteY6" fmla="*/ 42856 h 1359452"/>
                  <a:gd name="connsiteX7" fmla="*/ 921534 w 977180"/>
                  <a:gd name="connsiteY7" fmla="*/ 48725 h 1359452"/>
                  <a:gd name="connsiteX0" fmla="*/ 957276 w 994036"/>
                  <a:gd name="connsiteY0" fmla="*/ 62949 h 1334956"/>
                  <a:gd name="connsiteX1" fmla="*/ 945572 w 994036"/>
                  <a:gd name="connsiteY1" fmla="*/ 640273 h 1334956"/>
                  <a:gd name="connsiteX2" fmla="*/ 552380 w 994036"/>
                  <a:gd name="connsiteY2" fmla="*/ 1262065 h 1334956"/>
                  <a:gd name="connsiteX3" fmla="*/ 140900 w 994036"/>
                  <a:gd name="connsiteY3" fmla="*/ 1216345 h 1334956"/>
                  <a:gd name="connsiteX4" fmla="*/ 12884 w 994036"/>
                  <a:gd name="connsiteY4" fmla="*/ 311089 h 1334956"/>
                  <a:gd name="connsiteX5" fmla="*/ 373521 w 994036"/>
                  <a:gd name="connsiteY5" fmla="*/ 51453 h 1334956"/>
                  <a:gd name="connsiteX6" fmla="*/ 668721 w 994036"/>
                  <a:gd name="connsiteY6" fmla="*/ 18360 h 1334956"/>
                  <a:gd name="connsiteX7" fmla="*/ 957276 w 994036"/>
                  <a:gd name="connsiteY7" fmla="*/ 62949 h 1334956"/>
                  <a:gd name="connsiteX0" fmla="*/ 957276 w 1015812"/>
                  <a:gd name="connsiteY0" fmla="*/ 56231 h 1328238"/>
                  <a:gd name="connsiteX1" fmla="*/ 945572 w 1015812"/>
                  <a:gd name="connsiteY1" fmla="*/ 633555 h 1328238"/>
                  <a:gd name="connsiteX2" fmla="*/ 552380 w 1015812"/>
                  <a:gd name="connsiteY2" fmla="*/ 1255347 h 1328238"/>
                  <a:gd name="connsiteX3" fmla="*/ 140900 w 1015812"/>
                  <a:gd name="connsiteY3" fmla="*/ 1209627 h 1328238"/>
                  <a:gd name="connsiteX4" fmla="*/ 12884 w 1015812"/>
                  <a:gd name="connsiteY4" fmla="*/ 304371 h 1328238"/>
                  <a:gd name="connsiteX5" fmla="*/ 373521 w 1015812"/>
                  <a:gd name="connsiteY5" fmla="*/ 44735 h 1328238"/>
                  <a:gd name="connsiteX6" fmla="*/ 668721 w 1015812"/>
                  <a:gd name="connsiteY6" fmla="*/ 11642 h 1328238"/>
                  <a:gd name="connsiteX7" fmla="*/ 957276 w 1015812"/>
                  <a:gd name="connsiteY7" fmla="*/ 56231 h 1328238"/>
                  <a:gd name="connsiteX0" fmla="*/ 957276 w 1013948"/>
                  <a:gd name="connsiteY0" fmla="*/ 58795 h 1330802"/>
                  <a:gd name="connsiteX1" fmla="*/ 945572 w 1013948"/>
                  <a:gd name="connsiteY1" fmla="*/ 636119 h 1330802"/>
                  <a:gd name="connsiteX2" fmla="*/ 552380 w 1013948"/>
                  <a:gd name="connsiteY2" fmla="*/ 1257911 h 1330802"/>
                  <a:gd name="connsiteX3" fmla="*/ 140900 w 1013948"/>
                  <a:gd name="connsiteY3" fmla="*/ 1212191 h 1330802"/>
                  <a:gd name="connsiteX4" fmla="*/ 12884 w 1013948"/>
                  <a:gd name="connsiteY4" fmla="*/ 306935 h 1330802"/>
                  <a:gd name="connsiteX5" fmla="*/ 373521 w 1013948"/>
                  <a:gd name="connsiteY5" fmla="*/ 47299 h 1330802"/>
                  <a:gd name="connsiteX6" fmla="*/ 957276 w 1013948"/>
                  <a:gd name="connsiteY6" fmla="*/ 58795 h 13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3948" h="1330802">
                    <a:moveTo>
                      <a:pt x="957276" y="58795"/>
                    </a:moveTo>
                    <a:cubicBezTo>
                      <a:pt x="1052618" y="156932"/>
                      <a:pt x="1013055" y="436266"/>
                      <a:pt x="945572" y="636119"/>
                    </a:cubicBezTo>
                    <a:cubicBezTo>
                      <a:pt x="878089" y="835972"/>
                      <a:pt x="686492" y="1161899"/>
                      <a:pt x="552380" y="1257911"/>
                    </a:cubicBezTo>
                    <a:cubicBezTo>
                      <a:pt x="418268" y="1353923"/>
                      <a:pt x="230816" y="1370687"/>
                      <a:pt x="140900" y="1212191"/>
                    </a:cubicBezTo>
                    <a:cubicBezTo>
                      <a:pt x="50984" y="1053695"/>
                      <a:pt x="-32836" y="505055"/>
                      <a:pt x="12884" y="306935"/>
                    </a:cubicBezTo>
                    <a:cubicBezTo>
                      <a:pt x="58604" y="108815"/>
                      <a:pt x="264215" y="96087"/>
                      <a:pt x="373521" y="47299"/>
                    </a:cubicBezTo>
                    <a:cubicBezTo>
                      <a:pt x="530920" y="5942"/>
                      <a:pt x="861934" y="-39342"/>
                      <a:pt x="957276" y="58795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/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F404BDBE-EEEB-2493-ED62-A5D0AAADC66C}"/>
              </a:ext>
            </a:extLst>
          </p:cNvPr>
          <p:cNvSpPr>
            <a:spLocks noChangeAspect="1"/>
          </p:cNvSpPr>
          <p:nvPr/>
        </p:nvSpPr>
        <p:spPr>
          <a:xfrm>
            <a:off x="9226409" y="2169389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1E1E6A-ABD3-646D-55DB-8D8C4185E7E9}"/>
              </a:ext>
            </a:extLst>
          </p:cNvPr>
          <p:cNvSpPr>
            <a:spLocks noChangeAspect="1"/>
          </p:cNvSpPr>
          <p:nvPr/>
        </p:nvSpPr>
        <p:spPr>
          <a:xfrm>
            <a:off x="10243597" y="3984021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866DD6-E46F-9FB6-0D52-698B151B3121}"/>
              </a:ext>
            </a:extLst>
          </p:cNvPr>
          <p:cNvSpPr>
            <a:spLocks noChangeAspect="1"/>
          </p:cNvSpPr>
          <p:nvPr/>
        </p:nvSpPr>
        <p:spPr>
          <a:xfrm>
            <a:off x="9190233" y="4706473"/>
            <a:ext cx="216000" cy="216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B58BC-F109-CC21-6204-4C605BB33C16}"/>
              </a:ext>
            </a:extLst>
          </p:cNvPr>
          <p:cNvSpPr txBox="1"/>
          <p:nvPr/>
        </p:nvSpPr>
        <p:spPr>
          <a:xfrm>
            <a:off x="8732030" y="4442056"/>
            <a:ext cx="473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i-FI" sz="26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2300A-A464-1145-414F-9277D4912514}"/>
              </a:ext>
            </a:extLst>
          </p:cNvPr>
          <p:cNvSpPr txBox="1"/>
          <p:nvPr/>
        </p:nvSpPr>
        <p:spPr>
          <a:xfrm>
            <a:off x="10456811" y="3638415"/>
            <a:ext cx="4732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i-FI" sz="26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2604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976D4-0C15-AEC9-D364-79D26157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07" y="1691640"/>
            <a:ext cx="3642360" cy="516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56822-319D-E68C-C40D-D934CCDB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35" y="0"/>
            <a:ext cx="447294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1755" y="70338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Finland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0924" y="93785"/>
            <a:ext cx="47528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Estimating travel using</a:t>
            </a:r>
          </a:p>
          <a:p>
            <a:pPr algn="ctr"/>
            <a:r>
              <a:rPr lang="en-US" sz="4800" b="1" dirty="0"/>
              <a:t>Overhead Graphs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DD259-2A4C-4EFB-9917-3B76FA663627}"/>
              </a:ext>
            </a:extLst>
          </p:cNvPr>
          <p:cNvSpPr txBox="1"/>
          <p:nvPr/>
        </p:nvSpPr>
        <p:spPr>
          <a:xfrm>
            <a:off x="8088616" y="1720782"/>
            <a:ext cx="2028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/>
              <a:t>North Karelia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140220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51449"/>
          <a:stretch/>
        </p:blipFill>
        <p:spPr>
          <a:xfrm flipH="1" flipV="1">
            <a:off x="6402009" y="2089037"/>
            <a:ext cx="1240543" cy="1148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5052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Two objective functions</a:t>
            </a:r>
            <a:endParaRPr lang="fi-FI" dirty="0"/>
          </a:p>
        </p:txBody>
      </p:sp>
      <p:sp>
        <p:nvSpPr>
          <p:cNvPr id="118" name="Oval 117"/>
          <p:cNvSpPr/>
          <p:nvPr/>
        </p:nvSpPr>
        <p:spPr>
          <a:xfrm>
            <a:off x="3054548" y="529895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19" name="Oval 118"/>
          <p:cNvSpPr/>
          <p:nvPr/>
        </p:nvSpPr>
        <p:spPr>
          <a:xfrm>
            <a:off x="3311723" y="5020343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1" name="Oval 120"/>
          <p:cNvSpPr/>
          <p:nvPr/>
        </p:nvSpPr>
        <p:spPr>
          <a:xfrm>
            <a:off x="3768923" y="525608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2" name="Oval 121"/>
          <p:cNvSpPr/>
          <p:nvPr/>
        </p:nvSpPr>
        <p:spPr>
          <a:xfrm>
            <a:off x="4047529" y="4927475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3" name="Oval 122"/>
          <p:cNvSpPr/>
          <p:nvPr/>
        </p:nvSpPr>
        <p:spPr>
          <a:xfrm>
            <a:off x="4090392" y="528466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4" name="Oval 123"/>
          <p:cNvSpPr/>
          <p:nvPr/>
        </p:nvSpPr>
        <p:spPr>
          <a:xfrm>
            <a:off x="3790354" y="4791743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5" name="Oval 124"/>
          <p:cNvSpPr/>
          <p:nvPr/>
        </p:nvSpPr>
        <p:spPr>
          <a:xfrm>
            <a:off x="3547467" y="5348956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6" name="Oval 125"/>
          <p:cNvSpPr/>
          <p:nvPr/>
        </p:nvSpPr>
        <p:spPr>
          <a:xfrm>
            <a:off x="3190279" y="552755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7" name="Oval 126"/>
          <p:cNvSpPr/>
          <p:nvPr/>
        </p:nvSpPr>
        <p:spPr>
          <a:xfrm>
            <a:off x="3483173" y="4756025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8" name="Oval 127"/>
          <p:cNvSpPr/>
          <p:nvPr/>
        </p:nvSpPr>
        <p:spPr>
          <a:xfrm>
            <a:off x="4754760" y="4634581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29" name="Oval 128"/>
          <p:cNvSpPr/>
          <p:nvPr/>
        </p:nvSpPr>
        <p:spPr>
          <a:xfrm>
            <a:off x="5047654" y="5113212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0" name="Oval 129"/>
          <p:cNvSpPr/>
          <p:nvPr/>
        </p:nvSpPr>
        <p:spPr>
          <a:xfrm>
            <a:off x="4740473" y="4906043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1" name="Oval 130"/>
          <p:cNvSpPr/>
          <p:nvPr/>
        </p:nvSpPr>
        <p:spPr>
          <a:xfrm>
            <a:off x="4940498" y="4891756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4" name="Oval 133"/>
          <p:cNvSpPr/>
          <p:nvPr/>
        </p:nvSpPr>
        <p:spPr>
          <a:xfrm>
            <a:off x="6317200" y="5270959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5" name="Oval 134"/>
          <p:cNvSpPr/>
          <p:nvPr/>
        </p:nvSpPr>
        <p:spPr>
          <a:xfrm>
            <a:off x="6574375" y="499235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6" name="Oval 135"/>
          <p:cNvSpPr/>
          <p:nvPr/>
        </p:nvSpPr>
        <p:spPr>
          <a:xfrm>
            <a:off x="6610094" y="524952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7" name="Oval 136"/>
          <p:cNvSpPr/>
          <p:nvPr/>
        </p:nvSpPr>
        <p:spPr>
          <a:xfrm>
            <a:off x="6845838" y="502092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8" name="Oval 137"/>
          <p:cNvSpPr/>
          <p:nvPr/>
        </p:nvSpPr>
        <p:spPr>
          <a:xfrm>
            <a:off x="7031575" y="5228096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39" name="Oval 138"/>
          <p:cNvSpPr/>
          <p:nvPr/>
        </p:nvSpPr>
        <p:spPr>
          <a:xfrm>
            <a:off x="7310181" y="4899484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0" name="Oval 139"/>
          <p:cNvSpPr/>
          <p:nvPr/>
        </p:nvSpPr>
        <p:spPr>
          <a:xfrm>
            <a:off x="7353044" y="5256671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1" name="Oval 140"/>
          <p:cNvSpPr/>
          <p:nvPr/>
        </p:nvSpPr>
        <p:spPr>
          <a:xfrm>
            <a:off x="7053006" y="476375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2" name="Oval 141"/>
          <p:cNvSpPr/>
          <p:nvPr/>
        </p:nvSpPr>
        <p:spPr>
          <a:xfrm>
            <a:off x="6810119" y="5320965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3" name="Oval 142"/>
          <p:cNvSpPr/>
          <p:nvPr/>
        </p:nvSpPr>
        <p:spPr>
          <a:xfrm>
            <a:off x="6452931" y="5499559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4" name="Oval 143"/>
          <p:cNvSpPr/>
          <p:nvPr/>
        </p:nvSpPr>
        <p:spPr>
          <a:xfrm>
            <a:off x="6745825" y="4728034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5" name="Oval 144"/>
          <p:cNvSpPr/>
          <p:nvPr/>
        </p:nvSpPr>
        <p:spPr>
          <a:xfrm>
            <a:off x="8017413" y="460659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6" name="Oval 145"/>
          <p:cNvSpPr/>
          <p:nvPr/>
        </p:nvSpPr>
        <p:spPr>
          <a:xfrm>
            <a:off x="8310306" y="5085221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7" name="Oval 146"/>
          <p:cNvSpPr/>
          <p:nvPr/>
        </p:nvSpPr>
        <p:spPr>
          <a:xfrm>
            <a:off x="8003125" y="487805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8" name="Oval 147"/>
          <p:cNvSpPr/>
          <p:nvPr/>
        </p:nvSpPr>
        <p:spPr>
          <a:xfrm>
            <a:off x="8203150" y="4863765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49" name="Oval 148"/>
          <p:cNvSpPr/>
          <p:nvPr/>
        </p:nvSpPr>
        <p:spPr>
          <a:xfrm>
            <a:off x="2947695" y="4191681"/>
            <a:ext cx="1750218" cy="175019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0" name="TextBox 149"/>
          <p:cNvSpPr txBox="1"/>
          <p:nvPr/>
        </p:nvSpPr>
        <p:spPr>
          <a:xfrm>
            <a:off x="2192004" y="5463258"/>
            <a:ext cx="1223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Risk</a:t>
            </a:r>
          </a:p>
          <a:p>
            <a:pPr algn="ctr"/>
            <a:r>
              <a:rPr lang="en-US" sz="2000" dirty="0"/>
              <a:t>Threshold</a:t>
            </a:r>
            <a:endParaRPr lang="fi-FI" sz="2000" dirty="0"/>
          </a:p>
        </p:txBody>
      </p:sp>
      <p:sp>
        <p:nvSpPr>
          <p:cNvPr id="151" name="Oval 150"/>
          <p:cNvSpPr/>
          <p:nvPr/>
        </p:nvSpPr>
        <p:spPr>
          <a:xfrm>
            <a:off x="6567535" y="4177978"/>
            <a:ext cx="1750218" cy="175019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2" name="TextBox 151"/>
          <p:cNvSpPr txBox="1"/>
          <p:nvPr/>
        </p:nvSpPr>
        <p:spPr>
          <a:xfrm>
            <a:off x="7878717" y="5449554"/>
            <a:ext cx="1223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Risk</a:t>
            </a:r>
          </a:p>
          <a:p>
            <a:pPr algn="ctr"/>
            <a:r>
              <a:rPr lang="en-US" sz="2000" dirty="0"/>
              <a:t>Threshold</a:t>
            </a:r>
            <a:endParaRPr lang="fi-FI" sz="2000" dirty="0"/>
          </a:p>
        </p:txBody>
      </p:sp>
      <p:sp>
        <p:nvSpPr>
          <p:cNvPr id="153" name="Oval 152"/>
          <p:cNvSpPr/>
          <p:nvPr/>
        </p:nvSpPr>
        <p:spPr>
          <a:xfrm>
            <a:off x="4111823" y="502748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4" name="Oval 153"/>
          <p:cNvSpPr/>
          <p:nvPr/>
        </p:nvSpPr>
        <p:spPr>
          <a:xfrm>
            <a:off x="7342566" y="4960446"/>
            <a:ext cx="187542" cy="187539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5" name="Oval 154"/>
          <p:cNvSpPr/>
          <p:nvPr/>
        </p:nvSpPr>
        <p:spPr>
          <a:xfrm>
            <a:off x="3647479" y="5163218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6" name="Oval 155"/>
          <p:cNvSpPr/>
          <p:nvPr/>
        </p:nvSpPr>
        <p:spPr>
          <a:xfrm>
            <a:off x="3647479" y="4920331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7" name="Oval 156"/>
          <p:cNvSpPr/>
          <p:nvPr/>
        </p:nvSpPr>
        <p:spPr>
          <a:xfrm>
            <a:off x="7038719" y="4985209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8" name="Oval 157"/>
          <p:cNvSpPr/>
          <p:nvPr/>
        </p:nvSpPr>
        <p:spPr>
          <a:xfrm>
            <a:off x="6917275" y="513522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59" name="Oval 158"/>
          <p:cNvSpPr/>
          <p:nvPr/>
        </p:nvSpPr>
        <p:spPr>
          <a:xfrm>
            <a:off x="6917275" y="489234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0" name="Oval 159"/>
          <p:cNvSpPr/>
          <p:nvPr/>
        </p:nvSpPr>
        <p:spPr>
          <a:xfrm>
            <a:off x="3568898" y="505606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1" name="Oval 160"/>
          <p:cNvSpPr/>
          <p:nvPr/>
        </p:nvSpPr>
        <p:spPr>
          <a:xfrm>
            <a:off x="4799821" y="5117059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2" name="Oval 161"/>
          <p:cNvSpPr/>
          <p:nvPr/>
        </p:nvSpPr>
        <p:spPr>
          <a:xfrm>
            <a:off x="4681125" y="4747782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3" name="Oval 162"/>
          <p:cNvSpPr/>
          <p:nvPr/>
        </p:nvSpPr>
        <p:spPr>
          <a:xfrm>
            <a:off x="4714096" y="5281915"/>
            <a:ext cx="109436" cy="1094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4" name="Oval 163"/>
          <p:cNvSpPr/>
          <p:nvPr/>
        </p:nvSpPr>
        <p:spPr>
          <a:xfrm>
            <a:off x="3808488" y="5132995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5" name="Oval 164"/>
          <p:cNvSpPr/>
          <p:nvPr/>
        </p:nvSpPr>
        <p:spPr>
          <a:xfrm>
            <a:off x="3848054" y="4908791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6" name="Oval 165"/>
          <p:cNvSpPr/>
          <p:nvPr/>
        </p:nvSpPr>
        <p:spPr>
          <a:xfrm>
            <a:off x="3696387" y="5442923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7" name="Oval 166"/>
          <p:cNvSpPr/>
          <p:nvPr/>
        </p:nvSpPr>
        <p:spPr>
          <a:xfrm>
            <a:off x="3874431" y="539017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8" name="Oval 167"/>
          <p:cNvSpPr/>
          <p:nvPr/>
        </p:nvSpPr>
        <p:spPr>
          <a:xfrm>
            <a:off x="3902566" y="5031444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69" name="Oval 168"/>
          <p:cNvSpPr/>
          <p:nvPr/>
        </p:nvSpPr>
        <p:spPr>
          <a:xfrm>
            <a:off x="3373269" y="5264879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0" name="Oval 169"/>
          <p:cNvSpPr/>
          <p:nvPr/>
        </p:nvSpPr>
        <p:spPr>
          <a:xfrm>
            <a:off x="3458994" y="4935168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1" name="Oval 170"/>
          <p:cNvSpPr/>
          <p:nvPr/>
        </p:nvSpPr>
        <p:spPr>
          <a:xfrm>
            <a:off x="8071815" y="5089068"/>
            <a:ext cx="109436" cy="109436"/>
          </a:xfrm>
          <a:prstGeom prst="ellipse">
            <a:avLst/>
          </a:prstGeom>
          <a:solidFill>
            <a:srgbClr val="9DC3E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2" name="Oval 171"/>
          <p:cNvSpPr/>
          <p:nvPr/>
        </p:nvSpPr>
        <p:spPr>
          <a:xfrm>
            <a:off x="7953119" y="4719791"/>
            <a:ext cx="109436" cy="109436"/>
          </a:xfrm>
          <a:prstGeom prst="ellipse">
            <a:avLst/>
          </a:prstGeom>
          <a:solidFill>
            <a:srgbClr val="9DC3E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3" name="Oval 172"/>
          <p:cNvSpPr/>
          <p:nvPr/>
        </p:nvSpPr>
        <p:spPr>
          <a:xfrm>
            <a:off x="7986090" y="5253924"/>
            <a:ext cx="109436" cy="109436"/>
          </a:xfrm>
          <a:prstGeom prst="ellipse">
            <a:avLst/>
          </a:prstGeom>
          <a:solidFill>
            <a:srgbClr val="9DC3E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4" name="Oval 173"/>
          <p:cNvSpPr/>
          <p:nvPr/>
        </p:nvSpPr>
        <p:spPr>
          <a:xfrm>
            <a:off x="7080482" y="5105004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5" name="Oval 174"/>
          <p:cNvSpPr/>
          <p:nvPr/>
        </p:nvSpPr>
        <p:spPr>
          <a:xfrm>
            <a:off x="7120047" y="4880800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6" name="Oval 175"/>
          <p:cNvSpPr/>
          <p:nvPr/>
        </p:nvSpPr>
        <p:spPr>
          <a:xfrm>
            <a:off x="6968380" y="5414932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7" name="Oval 176"/>
          <p:cNvSpPr/>
          <p:nvPr/>
        </p:nvSpPr>
        <p:spPr>
          <a:xfrm>
            <a:off x="7146424" y="5362179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8" name="Oval 177"/>
          <p:cNvSpPr/>
          <p:nvPr/>
        </p:nvSpPr>
        <p:spPr>
          <a:xfrm>
            <a:off x="7174560" y="5003453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79" name="Oval 178"/>
          <p:cNvSpPr/>
          <p:nvPr/>
        </p:nvSpPr>
        <p:spPr>
          <a:xfrm>
            <a:off x="6730988" y="4907177"/>
            <a:ext cx="109436" cy="1094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grpSp>
        <p:nvGrpSpPr>
          <p:cNvPr id="212" name="Group 211"/>
          <p:cNvGrpSpPr/>
          <p:nvPr/>
        </p:nvGrpSpPr>
        <p:grpSpPr>
          <a:xfrm>
            <a:off x="6366588" y="2025530"/>
            <a:ext cx="2532791" cy="1775068"/>
            <a:chOff x="3526542" y="0"/>
            <a:chExt cx="5865541" cy="2977348"/>
          </a:xfrm>
        </p:grpSpPr>
        <p:grpSp>
          <p:nvGrpSpPr>
            <p:cNvPr id="214" name="Group 213"/>
            <p:cNvGrpSpPr/>
            <p:nvPr/>
          </p:nvGrpSpPr>
          <p:grpSpPr>
            <a:xfrm>
              <a:off x="4173312" y="0"/>
              <a:ext cx="4594303" cy="2185639"/>
              <a:chOff x="4173312" y="0"/>
              <a:chExt cx="4594303" cy="1895708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>
                <a:off x="4173312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39029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5704746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236180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8001897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8767615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6470463" y="0"/>
                <a:ext cx="0" cy="18957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5" name="Straight Connector 214"/>
            <p:cNvCxnSpPr/>
            <p:nvPr/>
          </p:nvCxnSpPr>
          <p:spPr>
            <a:xfrm>
              <a:off x="3526542" y="1115124"/>
              <a:ext cx="58655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3526542" y="2029524"/>
              <a:ext cx="58655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3526542" y="189572"/>
              <a:ext cx="58655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15"/>
            <p:cNvSpPr txBox="1"/>
            <p:nvPr/>
          </p:nvSpPr>
          <p:spPr>
            <a:xfrm>
              <a:off x="6183412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lang="fi-FI" sz="825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9" name="TextBox 16"/>
            <p:cNvSpPr txBox="1"/>
            <p:nvPr/>
          </p:nvSpPr>
          <p:spPr>
            <a:xfrm>
              <a:off x="6935778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92</a:t>
              </a:r>
              <a:endParaRPr lang="fi-FI" sz="825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0" name="TextBox 17"/>
            <p:cNvSpPr txBox="1"/>
            <p:nvPr/>
          </p:nvSpPr>
          <p:spPr>
            <a:xfrm>
              <a:off x="7674672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94</a:t>
              </a:r>
              <a:endParaRPr lang="fi-FI" sz="825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1" name="TextBox 18"/>
            <p:cNvSpPr txBox="1"/>
            <p:nvPr/>
          </p:nvSpPr>
          <p:spPr>
            <a:xfrm>
              <a:off x="8413568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96</a:t>
              </a:r>
              <a:endParaRPr lang="fi-FI" sz="825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2" name="TextBox 19"/>
            <p:cNvSpPr txBox="1"/>
            <p:nvPr/>
          </p:nvSpPr>
          <p:spPr>
            <a:xfrm>
              <a:off x="5387458" y="2073951"/>
              <a:ext cx="995841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88</a:t>
              </a:r>
              <a:endParaRPr lang="fi-FI" sz="825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3" name="TextBox 20"/>
            <p:cNvSpPr txBox="1"/>
            <p:nvPr/>
          </p:nvSpPr>
          <p:spPr>
            <a:xfrm>
              <a:off x="4578036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86</a:t>
              </a:r>
              <a:endParaRPr lang="fi-FI" sz="825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4" name="TextBox 21"/>
            <p:cNvSpPr txBox="1"/>
            <p:nvPr/>
          </p:nvSpPr>
          <p:spPr>
            <a:xfrm>
              <a:off x="3768615" y="2073951"/>
              <a:ext cx="825605" cy="9033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ts val="900"/>
                </a:spcBef>
              </a:pPr>
              <a:r>
                <a:rPr lang="en-US" sz="90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  <a:endParaRPr lang="fi-FI" sz="825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TextBox 8"/>
              <p:cNvSpPr txBox="1"/>
              <p:nvPr/>
            </p:nvSpPr>
            <p:spPr>
              <a:xfrm>
                <a:off x="6335484" y="2185207"/>
                <a:ext cx="1312679" cy="479397"/>
              </a:xfrm>
              <a:prstGeom prst="rect">
                <a:avLst/>
              </a:prstGeom>
              <a:solidFill>
                <a:schemeClr val="bg1">
                  <a:lumMod val="85000"/>
                  <a:alpha val="57000"/>
                </a:schemeClr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</a:pPr>
                <a:r>
                  <a:rPr lang="fi-FI" sz="1600" i="1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fi-FI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i-FI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i-FI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+90</m:t>
                            </m:r>
                          </m:sup>
                        </m:sSup>
                      </m:den>
                    </m:f>
                  </m:oMath>
                </a14:m>
                <a:endParaRPr lang="fi-FI" sz="1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484" y="2185207"/>
                <a:ext cx="1312679" cy="479397"/>
              </a:xfrm>
              <a:prstGeom prst="rect">
                <a:avLst/>
              </a:prstGeom>
              <a:blipFill>
                <a:blip r:embed="rId3"/>
                <a:stretch>
                  <a:fillRect l="-3241" b="-15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4"/>
          <a:srcRect l="2359" r="48732"/>
          <a:stretch/>
        </p:blipFill>
        <p:spPr>
          <a:xfrm flipH="1" flipV="1">
            <a:off x="7632706" y="2135577"/>
            <a:ext cx="1249689" cy="1088101"/>
          </a:xfrm>
          <a:prstGeom prst="rect">
            <a:avLst/>
          </a:prstGeom>
        </p:spPr>
      </p:pic>
      <p:sp>
        <p:nvSpPr>
          <p:cNvPr id="207" name="TextBox 13"/>
          <p:cNvSpPr txBox="1"/>
          <p:nvPr/>
        </p:nvSpPr>
        <p:spPr>
          <a:xfrm>
            <a:off x="7596665" y="2027276"/>
            <a:ext cx="268001" cy="538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fi-FI" sz="8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8" name="TextBox 14"/>
          <p:cNvSpPr txBox="1"/>
          <p:nvPr/>
        </p:nvSpPr>
        <p:spPr>
          <a:xfrm>
            <a:off x="7603245" y="2596394"/>
            <a:ext cx="400755" cy="538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fi-FI" sz="82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6788750" y="3565593"/>
            <a:ext cx="151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Travel-time (minutes)</a:t>
            </a:r>
            <a:endParaRPr lang="fi-FI" sz="1200" dirty="0"/>
          </a:p>
        </p:txBody>
      </p:sp>
      <p:grpSp>
        <p:nvGrpSpPr>
          <p:cNvPr id="232" name="Group 231"/>
          <p:cNvGrpSpPr/>
          <p:nvPr/>
        </p:nvGrpSpPr>
        <p:grpSpPr>
          <a:xfrm>
            <a:off x="2513047" y="2066815"/>
            <a:ext cx="2530427" cy="1739340"/>
            <a:chOff x="2003937" y="1668780"/>
            <a:chExt cx="2911360" cy="1958316"/>
          </a:xfrm>
        </p:grpSpPr>
        <p:grpSp>
          <p:nvGrpSpPr>
            <p:cNvPr id="182" name="Group 181"/>
            <p:cNvGrpSpPr/>
            <p:nvPr/>
          </p:nvGrpSpPr>
          <p:grpSpPr>
            <a:xfrm>
              <a:off x="2003937" y="1668780"/>
              <a:ext cx="2911360" cy="1958316"/>
              <a:chOff x="5481527" y="1568450"/>
              <a:chExt cx="3267503" cy="2197874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5481527" y="1568450"/>
                <a:ext cx="3267503" cy="2129823"/>
                <a:chOff x="3526542" y="0"/>
                <a:chExt cx="5865541" cy="2977348"/>
              </a:xfrm>
            </p:grpSpPr>
            <p:grpSp>
              <p:nvGrpSpPr>
                <p:cNvPr id="187" name="Group 186"/>
                <p:cNvGrpSpPr/>
                <p:nvPr/>
              </p:nvGrpSpPr>
              <p:grpSpPr>
                <a:xfrm>
                  <a:off x="4173312" y="0"/>
                  <a:ext cx="4594303" cy="2185639"/>
                  <a:chOff x="4173312" y="0"/>
                  <a:chExt cx="4594303" cy="1895708"/>
                </a:xfrm>
              </p:grpSpPr>
              <p:cxnSp>
                <p:nvCxnSpPr>
                  <p:cNvPr id="198" name="Straight Connector 197"/>
                  <p:cNvCxnSpPr/>
                  <p:nvPr/>
                </p:nvCxnSpPr>
                <p:spPr>
                  <a:xfrm>
                    <a:off x="4173312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4939029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5704746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7236180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>
                    <a:off x="8001897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8767615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6470463" y="0"/>
                    <a:ext cx="0" cy="18957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3526542" y="1115124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3526542" y="2029524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3526542" y="189572"/>
                  <a:ext cx="586554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1" name="TextBox 15"/>
                <p:cNvSpPr txBox="1"/>
                <p:nvPr/>
              </p:nvSpPr>
              <p:spPr>
                <a:xfrm>
                  <a:off x="6183412" y="2073951"/>
                  <a:ext cx="825605" cy="90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2" name="TextBox 16"/>
                <p:cNvSpPr txBox="1"/>
                <p:nvPr/>
              </p:nvSpPr>
              <p:spPr>
                <a:xfrm>
                  <a:off x="6935778" y="2073951"/>
                  <a:ext cx="825605" cy="90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80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3" name="TextBox 17"/>
                <p:cNvSpPr txBox="1"/>
                <p:nvPr/>
              </p:nvSpPr>
              <p:spPr>
                <a:xfrm>
                  <a:off x="7674671" y="2073952"/>
                  <a:ext cx="941566" cy="9033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4" name="TextBox 18"/>
                <p:cNvSpPr txBox="1"/>
                <p:nvPr/>
              </p:nvSpPr>
              <p:spPr>
                <a:xfrm>
                  <a:off x="8413567" y="2073952"/>
                  <a:ext cx="908865" cy="9033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120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" name="TextBox 19"/>
                <p:cNvSpPr txBox="1"/>
                <p:nvPr/>
              </p:nvSpPr>
              <p:spPr>
                <a:xfrm>
                  <a:off x="5387458" y="2073951"/>
                  <a:ext cx="995841" cy="90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6" name="TextBox 20"/>
                <p:cNvSpPr txBox="1"/>
                <p:nvPr/>
              </p:nvSpPr>
              <p:spPr>
                <a:xfrm>
                  <a:off x="4578036" y="2073951"/>
                  <a:ext cx="825605" cy="90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7" name="TextBox 21"/>
                <p:cNvSpPr txBox="1"/>
                <p:nvPr/>
              </p:nvSpPr>
              <p:spPr>
                <a:xfrm>
                  <a:off x="3768615" y="2073951"/>
                  <a:ext cx="825605" cy="90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900"/>
                    </a:spcBef>
                  </a:pPr>
                  <a:r>
                    <a:rPr lang="en-US" sz="9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fi-FI" sz="825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6" name="TextBox 185"/>
              <p:cNvSpPr txBox="1"/>
              <p:nvPr/>
            </p:nvSpPr>
            <p:spPr>
              <a:xfrm>
                <a:off x="6026150" y="3416301"/>
                <a:ext cx="1961718" cy="350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Travel-time (minutes)</a:t>
                </a:r>
                <a:endParaRPr lang="fi-FI" sz="1200" dirty="0"/>
              </a:p>
            </p:txBody>
          </p:sp>
        </p:grpSp>
        <p:cxnSp>
          <p:nvCxnSpPr>
            <p:cNvPr id="183" name="Straight Connector 182"/>
            <p:cNvCxnSpPr/>
            <p:nvPr/>
          </p:nvCxnSpPr>
          <p:spPr>
            <a:xfrm flipV="1">
              <a:off x="2321365" y="1798320"/>
              <a:ext cx="2292661" cy="11694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Oval 119"/>
          <p:cNvSpPr/>
          <p:nvPr/>
        </p:nvSpPr>
        <p:spPr>
          <a:xfrm>
            <a:off x="3729870" y="4974149"/>
            <a:ext cx="187542" cy="187539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33" name="TextBox 232"/>
          <p:cNvSpPr txBox="1"/>
          <p:nvPr/>
        </p:nvSpPr>
        <p:spPr>
          <a:xfrm>
            <a:off x="6639698" y="1708781"/>
            <a:ext cx="183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Optimizing Risk</a:t>
            </a:r>
            <a:endParaRPr lang="fi-FI" sz="2000" b="1" dirty="0"/>
          </a:p>
        </p:txBody>
      </p:sp>
      <p:sp>
        <p:nvSpPr>
          <p:cNvPr id="234" name="TextBox 233"/>
          <p:cNvSpPr txBox="1"/>
          <p:nvPr/>
        </p:nvSpPr>
        <p:spPr>
          <a:xfrm>
            <a:off x="2376251" y="1746097"/>
            <a:ext cx="2638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Optimizing Travel-Time</a:t>
            </a:r>
            <a:endParaRPr lang="fi-FI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8">
                <a:extLst>
                  <a:ext uri="{FF2B5EF4-FFF2-40B4-BE49-F238E27FC236}">
                    <a16:creationId xmlns:a16="http://schemas.microsoft.com/office/drawing/2014/main" id="{035ABD32-8E7B-4572-8E50-FBFF32F51902}"/>
                  </a:ext>
                </a:extLst>
              </p:cNvPr>
              <p:cNvSpPr txBox="1"/>
              <p:nvPr/>
            </p:nvSpPr>
            <p:spPr>
              <a:xfrm>
                <a:off x="2587935" y="2235619"/>
                <a:ext cx="872440" cy="386487"/>
              </a:xfrm>
              <a:prstGeom prst="rect">
                <a:avLst/>
              </a:prstGeom>
              <a:solidFill>
                <a:schemeClr val="bg1">
                  <a:lumMod val="85000"/>
                  <a:alpha val="57000"/>
                </a:schemeClr>
              </a:solidFill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</a:pPr>
                <a:r>
                  <a:rPr lang="fi-FI" sz="1600" i="1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fi-FI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i-FI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fi-FI" sz="1600" i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7" name="TextBox 8">
                <a:extLst>
                  <a:ext uri="{FF2B5EF4-FFF2-40B4-BE49-F238E27FC236}">
                    <a16:creationId xmlns:a16="http://schemas.microsoft.com/office/drawing/2014/main" id="{035ABD32-8E7B-4572-8E50-FBFF32F51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35" y="2235619"/>
                <a:ext cx="872440" cy="386487"/>
              </a:xfrm>
              <a:prstGeom prst="rect">
                <a:avLst/>
              </a:prstGeom>
              <a:blipFill>
                <a:blip r:embed="rId5"/>
                <a:stretch>
                  <a:fillRect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9080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9864-288B-B847-8C22-D9789112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052340"/>
            <a:ext cx="7886700" cy="773209"/>
          </a:xfrm>
        </p:spPr>
        <p:txBody>
          <a:bodyPr/>
          <a:lstStyle/>
          <a:p>
            <a:pPr algn="ctr"/>
            <a:r>
              <a:rPr lang="en-US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1708494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0F6E6-F17A-4810-988A-9DD5C44CA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37260"/>
            <a:ext cx="9144000" cy="49834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22254" y="1480556"/>
            <a:ext cx="1365737" cy="415498"/>
            <a:chOff x="10264338" y="831074"/>
            <a:chExt cx="1820982" cy="553996"/>
          </a:xfrm>
        </p:grpSpPr>
        <p:sp>
          <p:nvSpPr>
            <p:cNvPr id="2" name="Rectangle 1"/>
            <p:cNvSpPr/>
            <p:nvPr/>
          </p:nvSpPr>
          <p:spPr>
            <a:xfrm>
              <a:off x="10335260" y="927100"/>
              <a:ext cx="1750060" cy="29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E19446-6EA6-5243-B1EA-A5739CDE3998}"/>
                </a:ext>
              </a:extLst>
            </p:cNvPr>
            <p:cNvSpPr txBox="1"/>
            <p:nvPr/>
          </p:nvSpPr>
          <p:spPr>
            <a:xfrm>
              <a:off x="10264338" y="831074"/>
              <a:ext cx="1681282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K" sz="2100" b="1" dirty="0">
                  <a:solidFill>
                    <a:srgbClr val="0000FF"/>
                  </a:solidFill>
                </a:rPr>
                <a:t>Euclidean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181E3F8-EE24-B04B-B7EA-F602ACE02841}"/>
              </a:ext>
            </a:extLst>
          </p:cNvPr>
          <p:cNvSpPr/>
          <p:nvPr/>
        </p:nvSpPr>
        <p:spPr>
          <a:xfrm>
            <a:off x="9449667" y="1259379"/>
            <a:ext cx="740352" cy="261851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sz="135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349F292-07A5-0443-A8E5-862C3010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2" t="23169"/>
          <a:stretch/>
        </p:blipFill>
        <p:spPr>
          <a:xfrm>
            <a:off x="7779100" y="2091942"/>
            <a:ext cx="2888901" cy="38286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6C2C9A0-4918-42DE-8DCB-60BA9210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1859"/>
            <a:ext cx="7886700" cy="771755"/>
          </a:xfrm>
        </p:spPr>
        <p:txBody>
          <a:bodyPr/>
          <a:lstStyle/>
          <a:p>
            <a:pPr algn="ctr"/>
            <a:r>
              <a:rPr lang="en-US"/>
              <a:t>Euclidean distance</a:t>
            </a:r>
          </a:p>
        </p:txBody>
      </p:sp>
    </p:spTree>
    <p:extLst>
      <p:ext uri="{BB962C8B-B14F-4D97-AF65-F5344CB8AC3E}">
        <p14:creationId xmlns:p14="http://schemas.microsoft.com/office/powerpoint/2010/main" val="3219764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216AE-ACA8-9729-9AF1-0A2F77C1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937260"/>
            <a:ext cx="9151620" cy="4983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81E3F8-EE24-B04B-B7EA-F602ACE02841}"/>
              </a:ext>
            </a:extLst>
          </p:cNvPr>
          <p:cNvSpPr/>
          <p:nvPr/>
        </p:nvSpPr>
        <p:spPr>
          <a:xfrm>
            <a:off x="9449667" y="1259379"/>
            <a:ext cx="740352" cy="261851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sz="1350"/>
          </a:p>
        </p:txBody>
      </p:sp>
      <p:grpSp>
        <p:nvGrpSpPr>
          <p:cNvPr id="29" name="Group 28"/>
          <p:cNvGrpSpPr/>
          <p:nvPr/>
        </p:nvGrpSpPr>
        <p:grpSpPr>
          <a:xfrm>
            <a:off x="9154428" y="1480556"/>
            <a:ext cx="1445747" cy="415498"/>
            <a:chOff x="10173903" y="831074"/>
            <a:chExt cx="1927662" cy="553996"/>
          </a:xfrm>
        </p:grpSpPr>
        <p:sp>
          <p:nvSpPr>
            <p:cNvPr id="30" name="Rectangle 29"/>
            <p:cNvSpPr/>
            <p:nvPr/>
          </p:nvSpPr>
          <p:spPr>
            <a:xfrm>
              <a:off x="10335260" y="927100"/>
              <a:ext cx="1750060" cy="29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E19446-6EA6-5243-B1EA-A5739CDE3998}"/>
                </a:ext>
              </a:extLst>
            </p:cNvPr>
            <p:cNvSpPr txBox="1"/>
            <p:nvPr/>
          </p:nvSpPr>
          <p:spPr>
            <a:xfrm>
              <a:off x="10173903" y="831074"/>
              <a:ext cx="1927662" cy="553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srgbClr val="0000FF"/>
                  </a:solidFill>
                </a:rPr>
                <a:t>Travel-time</a:t>
              </a:r>
              <a:endParaRPr lang="en-PK" sz="21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A8030414-7BAC-4D40-99EB-A1A6C8D3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1859"/>
            <a:ext cx="7886700" cy="771755"/>
          </a:xfrm>
        </p:spPr>
        <p:txBody>
          <a:bodyPr/>
          <a:lstStyle/>
          <a:p>
            <a:pPr algn="ctr"/>
            <a:r>
              <a:rPr lang="en-US" dirty="0"/>
              <a:t>Travel time</a:t>
            </a:r>
          </a:p>
        </p:txBody>
      </p:sp>
    </p:spTree>
    <p:extLst>
      <p:ext uri="{BB962C8B-B14F-4D97-AF65-F5344CB8AC3E}">
        <p14:creationId xmlns:p14="http://schemas.microsoft.com/office/powerpoint/2010/main" val="2109722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DB3F8-B0E4-81F1-D794-24C8B96C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23" y="2202325"/>
            <a:ext cx="8510754" cy="409077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2650" y="13185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Optimization results</a:t>
            </a:r>
            <a:endParaRPr lang="fi-FI" dirty="0"/>
          </a:p>
        </p:txBody>
      </p:sp>
      <p:sp>
        <p:nvSpPr>
          <p:cNvPr id="61" name="TextBox 60"/>
          <p:cNvSpPr txBox="1"/>
          <p:nvPr/>
        </p:nvSpPr>
        <p:spPr>
          <a:xfrm>
            <a:off x="1772413" y="1834087"/>
            <a:ext cx="2146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Current Locations</a:t>
            </a:r>
            <a:endParaRPr lang="fi-FI" sz="21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232271" y="1834087"/>
            <a:ext cx="24524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Optimized Locations</a:t>
            </a:r>
            <a:endParaRPr lang="fi-FI" sz="21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092256" y="2422840"/>
            <a:ext cx="13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 Risk: 832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79259" y="2215806"/>
            <a:ext cx="13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 Risk: 135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726395" y="221580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90 min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29954" y="221580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E16FF"/>
                </a:solidFill>
              </a:rPr>
              <a:t>45 min</a:t>
            </a:r>
            <a:endParaRPr lang="fi-FI" b="1" dirty="0">
              <a:solidFill>
                <a:srgbClr val="0E16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43179" y="242284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90 min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92256" y="2181300"/>
            <a:ext cx="147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E16FF"/>
                </a:solidFill>
              </a:rPr>
              <a:t>At Risk: 5389 </a:t>
            </a:r>
            <a:endParaRPr lang="fi-FI" b="1" dirty="0">
              <a:solidFill>
                <a:srgbClr val="0E16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43179" y="21813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E16FF"/>
                </a:solidFill>
              </a:rPr>
              <a:t>45 min</a:t>
            </a:r>
            <a:endParaRPr lang="fi-FI" b="1" dirty="0">
              <a:solidFill>
                <a:srgbClr val="0E16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180784" y="2215806"/>
            <a:ext cx="142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E16FF"/>
                </a:solidFill>
              </a:rPr>
              <a:t>At Risk: 3973</a:t>
            </a:r>
            <a:endParaRPr lang="fi-FI" b="1" dirty="0">
              <a:solidFill>
                <a:srgbClr val="0E16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87354" y="2457345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29%</a:t>
            </a:r>
            <a:endParaRPr lang="fi-FI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9846293" y="2457345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1%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6149138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FF7F6C-D094-A341-BCC0-32B5F6B28B5F}"/>
              </a:ext>
            </a:extLst>
          </p:cNvPr>
          <p:cNvSpPr txBox="1">
            <a:spLocks/>
          </p:cNvSpPr>
          <p:nvPr/>
        </p:nvSpPr>
        <p:spPr>
          <a:xfrm>
            <a:off x="2152650" y="322161"/>
            <a:ext cx="7886700" cy="61302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Summary of results</a:t>
            </a:r>
            <a:endParaRPr lang="fi-FI" sz="4000" dirty="0"/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1D90628-04B5-E9D3-7977-17236B3542A5}"/>
              </a:ext>
            </a:extLst>
          </p:cNvPr>
          <p:cNvGraphicFramePr>
            <a:graphicFrameLocks noGrp="1"/>
          </p:cNvGraphicFramePr>
          <p:nvPr/>
        </p:nvGraphicFramePr>
        <p:xfrm>
          <a:off x="1722473" y="1810358"/>
          <a:ext cx="8323009" cy="1046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7237">
                  <a:extLst>
                    <a:ext uri="{9D8B030D-6E8A-4147-A177-3AD203B41FA5}">
                      <a16:colId xmlns:a16="http://schemas.microsoft.com/office/drawing/2014/main" val="2703913440"/>
                    </a:ext>
                  </a:extLst>
                </a:gridCol>
                <a:gridCol w="1190846">
                  <a:extLst>
                    <a:ext uri="{9D8B030D-6E8A-4147-A177-3AD203B41FA5}">
                      <a16:colId xmlns:a16="http://schemas.microsoft.com/office/drawing/2014/main" val="515494731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1466250159"/>
                    </a:ext>
                  </a:extLst>
                </a:gridCol>
                <a:gridCol w="1339702">
                  <a:extLst>
                    <a:ext uri="{9D8B030D-6E8A-4147-A177-3AD203B41FA5}">
                      <a16:colId xmlns:a16="http://schemas.microsoft.com/office/drawing/2014/main" val="547498991"/>
                    </a:ext>
                  </a:extLst>
                </a:gridCol>
                <a:gridCol w="1199196">
                  <a:extLst>
                    <a:ext uri="{9D8B030D-6E8A-4147-A177-3AD203B41FA5}">
                      <a16:colId xmlns:a16="http://schemas.microsoft.com/office/drawing/2014/main" val="3679658432"/>
                    </a:ext>
                  </a:extLst>
                </a:gridCol>
              </a:tblGrid>
              <a:tr h="5947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400" b="1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/>
                        <a:t>Bird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/>
                        <a:t>Distance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/>
                        <a:t>Time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/>
                        <a:t>At Risk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2021109"/>
                  </a:ext>
                </a:extLst>
              </a:tr>
              <a:tr h="451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latin typeface="+mn-lt"/>
                        </a:rPr>
                        <a:t>Original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29.0 km</a:t>
                      </a:r>
                      <a:endParaRPr lang="fi-FI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36.6 km</a:t>
                      </a:r>
                      <a:endParaRPr lang="fi-FI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35.3 min</a:t>
                      </a:r>
                      <a:endParaRPr lang="fi-FI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832 (5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 %)</a:t>
                      </a:r>
                      <a:endParaRPr lang="fi-FI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3365416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FC0293-D888-398E-43A0-0482FCDE1D6C}"/>
              </a:ext>
            </a:extLst>
          </p:cNvPr>
          <p:cNvGraphicFramePr>
            <a:graphicFrameLocks noGrp="1"/>
          </p:cNvGraphicFramePr>
          <p:nvPr/>
        </p:nvGraphicFramePr>
        <p:xfrm>
          <a:off x="1722479" y="2858106"/>
          <a:ext cx="8333641" cy="2714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7233">
                  <a:extLst>
                    <a:ext uri="{9D8B030D-6E8A-4147-A177-3AD203B41FA5}">
                      <a16:colId xmlns:a16="http://schemas.microsoft.com/office/drawing/2014/main" val="2282802293"/>
                    </a:ext>
                  </a:extLst>
                </a:gridCol>
                <a:gridCol w="1184438">
                  <a:extLst>
                    <a:ext uri="{9D8B030D-6E8A-4147-A177-3AD203B41FA5}">
                      <a16:colId xmlns:a16="http://schemas.microsoft.com/office/drawing/2014/main" val="59693442"/>
                    </a:ext>
                  </a:extLst>
                </a:gridCol>
                <a:gridCol w="1440420">
                  <a:extLst>
                    <a:ext uri="{9D8B030D-6E8A-4147-A177-3AD203B41FA5}">
                      <a16:colId xmlns:a16="http://schemas.microsoft.com/office/drawing/2014/main" val="4076286668"/>
                    </a:ext>
                  </a:extLst>
                </a:gridCol>
                <a:gridCol w="1324251">
                  <a:extLst>
                    <a:ext uri="{9D8B030D-6E8A-4147-A177-3AD203B41FA5}">
                      <a16:colId xmlns:a16="http://schemas.microsoft.com/office/drawing/2014/main" val="3233929402"/>
                    </a:ext>
                  </a:extLst>
                </a:gridCol>
                <a:gridCol w="1237299">
                  <a:extLst>
                    <a:ext uri="{9D8B030D-6E8A-4147-A177-3AD203B41FA5}">
                      <a16:colId xmlns:a16="http://schemas.microsoft.com/office/drawing/2014/main" val="1999452139"/>
                    </a:ext>
                  </a:extLst>
                </a:gridCol>
              </a:tblGrid>
              <a:tr h="563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Optimized for:</a:t>
                      </a:r>
                    </a:p>
                  </a:txBody>
                  <a:tcPr marL="68580" marR="68580" marT="34290" marB="34290" anchor="ctr"/>
                </a:tc>
                <a:tc gridSpan="4">
                  <a:txBody>
                    <a:bodyPr/>
                    <a:lstStyle/>
                    <a:p>
                      <a:pPr algn="ctr"/>
                      <a:endParaRPr lang="fi-FI" sz="1400" dirty="0"/>
                    </a:p>
                  </a:txBody>
                  <a:tcPr marL="68580" marR="68580" marT="34290" marB="34290" anchor="ctr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i-FI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920797"/>
                  </a:ext>
                </a:extLst>
              </a:tr>
              <a:tr h="563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latin typeface="+mn-lt"/>
                        </a:rPr>
                        <a:t>Bird Distance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27.9 km</a:t>
                      </a:r>
                      <a:endParaRPr lang="en-FI" sz="2000" b="1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36.1 km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36.2 min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792 (5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%)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50331"/>
                  </a:ext>
                </a:extLst>
              </a:tr>
              <a:tr h="529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Travel Distance</a:t>
                      </a:r>
                      <a:endParaRPr lang="en-US" sz="2200" b="0" dirty="0"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latin typeface="+mn-lt"/>
                        </a:rPr>
                        <a:t>28.4 km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34.7 km</a:t>
                      </a:r>
                      <a:endParaRPr lang="en-FI" sz="2000" b="1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34.1 min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dirty="0">
                          <a:latin typeface="+mn-lt"/>
                        </a:rPr>
                        <a:t>519 (3 %)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60066"/>
                  </a:ext>
                </a:extLst>
              </a:tr>
              <a:tr h="529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latin typeface="+mn-lt"/>
                        </a:rPr>
                        <a:t>Travel Time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29.8 km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36.8 km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34.0 min</a:t>
                      </a:r>
                      <a:endParaRPr lang="en-FI" sz="2000" b="1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488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(3 %)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60000"/>
                  </a:ext>
                </a:extLst>
              </a:tr>
              <a:tr h="5294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0" dirty="0">
                          <a:latin typeface="+mn-lt"/>
                        </a:rPr>
                        <a:t>At risk (sigmoid)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44.3 km</a:t>
                      </a:r>
                      <a:endParaRPr lang="en-FI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54.9 km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48.6 min</a:t>
                      </a:r>
                      <a:endParaRPr lang="en-FI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en-US" sz="2000" b="1" kern="1200" baseline="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(1 %)</a:t>
                      </a:r>
                      <a:endParaRPr lang="en-FI" sz="2000" b="1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839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08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4AFABC-8B14-801D-F033-84587F65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207" y="3877504"/>
            <a:ext cx="2743200" cy="2613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4094E-AC45-FEE3-5670-61674F17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31" y="225163"/>
            <a:ext cx="2499360" cy="22555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3E253D-D17D-4A56-B8D6-415C3BAF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98" y="60779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 Web tools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6" y="1516924"/>
            <a:ext cx="4903739" cy="185572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For practitioners: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Facility optimized (SiunSote)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STEMI cases in Finland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Trend analysis of diseases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Regional differences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For developers: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Optimization parameter tool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Distance estimation tool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786397-0117-0C33-F2A0-B15E201CA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563" y="1964792"/>
            <a:ext cx="3124200" cy="2270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D2DE7-CDDA-46F7-0B72-50732EA65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36" y="221166"/>
            <a:ext cx="2476500" cy="2255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45558-7C20-75B2-FDF5-809A29DC1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856" y="4399094"/>
            <a:ext cx="340614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D53525-23D9-4548-1D62-BD7935982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84" y="4654744"/>
            <a:ext cx="3208020" cy="18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56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Statistics: Hospitals removed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54354" y="1964986"/>
          <a:ext cx="8010143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9111">
                  <a:extLst>
                    <a:ext uri="{9D8B030D-6E8A-4147-A177-3AD203B41FA5}">
                      <a16:colId xmlns:a16="http://schemas.microsoft.com/office/drawing/2014/main" val="935083741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3997678690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2269543017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2942303707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16183100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63893963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32712581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Average</a:t>
                      </a:r>
                      <a:r>
                        <a:rPr lang="en-US" b="1" baseline="0" dirty="0"/>
                        <a:t> Travel</a:t>
                      </a:r>
                      <a:endParaRPr lang="fi-FI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4893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Test-case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At Risk*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i-FI" b="1" baseline="0" dirty="0"/>
                        <a:t>Time</a:t>
                      </a:r>
                      <a:endParaRPr lang="fi-FI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Distance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Hospitals in 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9219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i-FI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2+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5022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noProof="0"/>
                        <a:t>All Hospitals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dirty="0">
                          <a:effectLst/>
                        </a:rPr>
                        <a:t>5,401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effectLst/>
                        </a:rPr>
                        <a:t>(31 %)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 min 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 km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51 %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5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Two</a:t>
                      </a:r>
                      <a:r>
                        <a:rPr lang="en-US" baseline="0" noProof="0"/>
                        <a:t> Removed**</a:t>
                      </a:r>
                      <a:endParaRPr lang="en-US" noProof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dirty="0">
                          <a:effectLst/>
                        </a:rPr>
                        <a:t>5,775</a:t>
                      </a:r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effectLst/>
                        </a:rPr>
                        <a:t>(33 %)</a:t>
                      </a:r>
                      <a:endParaRPr lang="fi-F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min </a:t>
                      </a:r>
                      <a:endParaRPr lang="fi-FI" b="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 km</a:t>
                      </a:r>
                      <a:endParaRPr lang="fi-FI" b="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effectLst/>
                        </a:rPr>
                        <a:t>49 %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  <a:endParaRPr lang="fi-FI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752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noProof="0" dirty="0"/>
                        <a:t>University hospitals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dirty="0">
                          <a:effectLst/>
                        </a:rPr>
                        <a:t>11,570</a:t>
                      </a:r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effectLst/>
                        </a:rPr>
                        <a:t>(67 %)</a:t>
                      </a:r>
                      <a:endParaRPr lang="fi-FI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 min</a:t>
                      </a:r>
                      <a:endParaRPr lang="fi-FI" b="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dirty="0">
                          <a:effectLst/>
                        </a:rPr>
                        <a:t>142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effectLst/>
                        </a:rPr>
                        <a:t>33 %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942314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649" y="4237012"/>
            <a:ext cx="482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 Round trip to nearest hospital &gt; 90 minutes</a:t>
            </a:r>
          </a:p>
          <a:p>
            <a:r>
              <a:rPr lang="en-US"/>
              <a:t>** All Hospitals except Savonlinna and Länsipohja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3266" y="1780831"/>
            <a:ext cx="2435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Total patients: 17,346</a:t>
            </a:r>
          </a:p>
        </p:txBody>
      </p:sp>
    </p:spTree>
    <p:extLst>
      <p:ext uri="{BB962C8B-B14F-4D97-AF65-F5344CB8AC3E}">
        <p14:creationId xmlns:p14="http://schemas.microsoft.com/office/powerpoint/2010/main" val="33774133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9864-288B-B847-8C22-D9789112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052340"/>
            <a:ext cx="7886700" cy="77320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Changes in detail</a:t>
            </a:r>
          </a:p>
        </p:txBody>
      </p:sp>
    </p:spTree>
    <p:extLst>
      <p:ext uri="{BB962C8B-B14F-4D97-AF65-F5344CB8AC3E}">
        <p14:creationId xmlns:p14="http://schemas.microsoft.com/office/powerpoint/2010/main" val="3074625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EB944-2B31-428B-9E7B-4324A89F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58" y="704614"/>
            <a:ext cx="6744284" cy="54487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2B7E16C-6544-4005-9F6B-B920F4053BD6}"/>
              </a:ext>
            </a:extLst>
          </p:cNvPr>
          <p:cNvSpPr/>
          <p:nvPr/>
        </p:nvSpPr>
        <p:spPr>
          <a:xfrm>
            <a:off x="5814911" y="2628900"/>
            <a:ext cx="562178" cy="513098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DDBC7-C25A-4B08-94B6-99E7F1BAC899}"/>
              </a:ext>
            </a:extLst>
          </p:cNvPr>
          <p:cNvSpPr txBox="1"/>
          <p:nvPr/>
        </p:nvSpPr>
        <p:spPr>
          <a:xfrm>
            <a:off x="6431821" y="2286001"/>
            <a:ext cx="2986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Jyväskylä moved to </a:t>
            </a:r>
          </a:p>
          <a:p>
            <a: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logistically better location </a:t>
            </a:r>
            <a:b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at Tikkakoski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48B93-4875-48C8-96D8-93E8B0F2A0FE}"/>
              </a:ext>
            </a:extLst>
          </p:cNvPr>
          <p:cNvSpPr txBox="1"/>
          <p:nvPr/>
        </p:nvSpPr>
        <p:spPr>
          <a:xfrm>
            <a:off x="7734778" y="698812"/>
            <a:ext cx="16678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>
                <a:effectLst>
                  <a:glow rad="127000">
                    <a:schemeClr val="bg1"/>
                  </a:glow>
                </a:effectLst>
              </a:rPr>
              <a:t>Jyväskylä</a:t>
            </a:r>
            <a:endParaRPr lang="en-US" sz="30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617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D5413-7D72-4CA6-8502-81EF9D3E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200" y="601735"/>
            <a:ext cx="5311600" cy="5654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E8089-D0F6-46C6-BFEF-B8F6C2C86BE3}"/>
              </a:ext>
            </a:extLst>
          </p:cNvPr>
          <p:cNvSpPr txBox="1"/>
          <p:nvPr/>
        </p:nvSpPr>
        <p:spPr>
          <a:xfrm>
            <a:off x="7154302" y="574987"/>
            <a:ext cx="1486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>
                <a:effectLst>
                  <a:glow rad="127000">
                    <a:schemeClr val="bg1"/>
                  </a:glow>
                </a:effectLst>
              </a:rPr>
              <a:t>Joensuu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87A213-240F-4DFD-8CD6-F07076541C6C}"/>
              </a:ext>
            </a:extLst>
          </p:cNvPr>
          <p:cNvSpPr/>
          <p:nvPr/>
        </p:nvSpPr>
        <p:spPr>
          <a:xfrm>
            <a:off x="4898262" y="3286125"/>
            <a:ext cx="562178" cy="513098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B1735-E639-40B7-9277-8038F5C76E0F}"/>
              </a:ext>
            </a:extLst>
          </p:cNvPr>
          <p:cNvSpPr txBox="1"/>
          <p:nvPr/>
        </p:nvSpPr>
        <p:spPr>
          <a:xfrm>
            <a:off x="3402100" y="2682300"/>
            <a:ext cx="3091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Kontiolahti better location </a:t>
            </a:r>
            <a:b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2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to catch Lieksa and Nurmes</a:t>
            </a:r>
          </a:p>
        </p:txBody>
      </p:sp>
    </p:spTree>
    <p:extLst>
      <p:ext uri="{BB962C8B-B14F-4D97-AF65-F5344CB8AC3E}">
        <p14:creationId xmlns:p14="http://schemas.microsoft.com/office/powerpoint/2010/main" val="104618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26DC23-EFE1-47E5-A68A-2C4B717C7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83" y="1440008"/>
            <a:ext cx="8939035" cy="39779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29855F-EF3F-4CE4-9FBE-9DC1914F8914}"/>
              </a:ext>
            </a:extLst>
          </p:cNvPr>
          <p:cNvSpPr txBox="1"/>
          <p:nvPr/>
        </p:nvSpPr>
        <p:spPr>
          <a:xfrm>
            <a:off x="1647622" y="1422712"/>
            <a:ext cx="47924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effectLst>
                  <a:glow rad="127000">
                    <a:schemeClr val="bg1"/>
                  </a:glow>
                </a:effectLst>
              </a:rPr>
              <a:t>South Finland reconstruction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E8FE67-E1CD-400F-BA63-FB8952AB4C83}"/>
              </a:ext>
            </a:extLst>
          </p:cNvPr>
          <p:cNvSpPr/>
          <p:nvPr/>
        </p:nvSpPr>
        <p:spPr>
          <a:xfrm>
            <a:off x="1647622" y="4592812"/>
            <a:ext cx="842050" cy="663737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54A2ED-2D43-4A15-B52C-5968AFC74F21}"/>
              </a:ext>
            </a:extLst>
          </p:cNvPr>
          <p:cNvSpPr/>
          <p:nvPr/>
        </p:nvSpPr>
        <p:spPr>
          <a:xfrm>
            <a:off x="4543222" y="4191000"/>
            <a:ext cx="562178" cy="513098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E13421-8053-40D7-B5B2-67D857A2EC33}"/>
              </a:ext>
            </a:extLst>
          </p:cNvPr>
          <p:cNvSpPr/>
          <p:nvPr/>
        </p:nvSpPr>
        <p:spPr>
          <a:xfrm>
            <a:off x="6524424" y="3677902"/>
            <a:ext cx="562178" cy="513098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49A350-F2FC-4424-890D-125CDF989D0C}"/>
              </a:ext>
            </a:extLst>
          </p:cNvPr>
          <p:cNvSpPr/>
          <p:nvPr/>
        </p:nvSpPr>
        <p:spPr>
          <a:xfrm>
            <a:off x="8333987" y="3257550"/>
            <a:ext cx="562178" cy="513098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5FA908-5A2E-47B4-95B7-545521ED23D9}"/>
              </a:ext>
            </a:extLst>
          </p:cNvPr>
          <p:cNvSpPr/>
          <p:nvPr/>
        </p:nvSpPr>
        <p:spPr>
          <a:xfrm>
            <a:off x="5873527" y="4353180"/>
            <a:ext cx="1213075" cy="663737"/>
          </a:xfrm>
          <a:prstGeom prst="ellipse">
            <a:avLst/>
          </a:prstGeom>
          <a:noFill/>
          <a:ln w="57150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37861-7E8E-4ED0-8DEB-B8B0E6E35619}"/>
              </a:ext>
            </a:extLst>
          </p:cNvPr>
          <p:cNvSpPr txBox="1"/>
          <p:nvPr/>
        </p:nvSpPr>
        <p:spPr>
          <a:xfrm>
            <a:off x="1645506" y="4260254"/>
            <a:ext cx="1902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Åland will have 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2545C-D2C3-4D07-8E6A-80529C4A18FE}"/>
              </a:ext>
            </a:extLst>
          </p:cNvPr>
          <p:cNvSpPr txBox="1"/>
          <p:nvPr/>
        </p:nvSpPr>
        <p:spPr>
          <a:xfrm>
            <a:off x="3676746" y="3831629"/>
            <a:ext cx="1928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Turku moved to Salo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F3FA2-6346-4EDC-B870-6689E949FDE2}"/>
              </a:ext>
            </a:extLst>
          </p:cNvPr>
          <p:cNvSpPr txBox="1"/>
          <p:nvPr/>
        </p:nvSpPr>
        <p:spPr>
          <a:xfrm>
            <a:off x="5207149" y="5003204"/>
            <a:ext cx="2579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One is enough for Helsinki…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511EAE-4C85-47F0-9151-2F0B48360322}"/>
              </a:ext>
            </a:extLst>
          </p:cNvPr>
          <p:cNvSpPr txBox="1"/>
          <p:nvPr/>
        </p:nvSpPr>
        <p:spPr>
          <a:xfrm>
            <a:off x="6224019" y="4050704"/>
            <a:ext cx="1715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… but in Mäntsälä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154D0-DC0C-4512-BFD4-B44F433DD87D}"/>
              </a:ext>
            </a:extLst>
          </p:cNvPr>
          <p:cNvSpPr txBox="1"/>
          <p:nvPr/>
        </p:nvSpPr>
        <p:spPr>
          <a:xfrm>
            <a:off x="7741110" y="2676526"/>
            <a:ext cx="2036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Lappeenranta moved </a:t>
            </a:r>
            <a:b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to Taavetti</a:t>
            </a:r>
          </a:p>
        </p:txBody>
      </p:sp>
    </p:spTree>
    <p:extLst>
      <p:ext uri="{BB962C8B-B14F-4D97-AF65-F5344CB8AC3E}">
        <p14:creationId xmlns:p14="http://schemas.microsoft.com/office/powerpoint/2010/main" val="12333517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613AE-1A4C-4EF9-B0DD-4AD5B7CE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18701"/>
            <a:ext cx="9144000" cy="4620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B10733-721C-4A53-B898-9A0BECEEAB0D}"/>
              </a:ext>
            </a:extLst>
          </p:cNvPr>
          <p:cNvSpPr txBox="1"/>
          <p:nvPr/>
        </p:nvSpPr>
        <p:spPr>
          <a:xfrm>
            <a:off x="1638097" y="1022663"/>
            <a:ext cx="524630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effectLst>
                  <a:glow rad="127000">
                    <a:schemeClr val="bg1"/>
                  </a:glow>
                </a:effectLst>
              </a:rPr>
              <a:t>Capital area without STEMI unit</a:t>
            </a: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3025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C84AD9-A8A0-471B-9A65-B6617085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9"/>
          <a:stretch/>
        </p:blipFill>
        <p:spPr>
          <a:xfrm>
            <a:off x="2657034" y="644616"/>
            <a:ext cx="2558928" cy="25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8520E-31EF-48CB-9023-67B58134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12" y="3765147"/>
            <a:ext cx="4212538" cy="25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3EBB3-8D2B-4115-AF2B-5E9F572E3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648" y="3765147"/>
            <a:ext cx="2548315" cy="25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ABBE96-7806-4873-B609-5177C8AE2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912" y="644616"/>
            <a:ext cx="4270534" cy="25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C1F99E-587D-410C-91D1-8B02A9F4986E}"/>
              </a:ext>
            </a:extLst>
          </p:cNvPr>
          <p:cNvSpPr txBox="1"/>
          <p:nvPr/>
        </p:nvSpPr>
        <p:spPr>
          <a:xfrm>
            <a:off x="2702732" y="259700"/>
            <a:ext cx="393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Optimized using Euclidean distance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98370-C603-4CB5-8ECF-10244CE7CEA9}"/>
              </a:ext>
            </a:extLst>
          </p:cNvPr>
          <p:cNvSpPr txBox="1"/>
          <p:nvPr/>
        </p:nvSpPr>
        <p:spPr>
          <a:xfrm>
            <a:off x="2680931" y="3391148"/>
            <a:ext cx="3115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127000">
                    <a:schemeClr val="bg1"/>
                  </a:glow>
                </a:effectLst>
              </a:rPr>
              <a:t>Optimized using travel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F21F0-98C8-4A27-B258-EEB2665BE459}"/>
              </a:ext>
            </a:extLst>
          </p:cNvPr>
          <p:cNvSpPr txBox="1"/>
          <p:nvPr/>
        </p:nvSpPr>
        <p:spPr>
          <a:xfrm>
            <a:off x="2887628" y="1974247"/>
            <a:ext cx="607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Vaasa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48AF6-F0D1-488D-ABC3-A4470CE73A8E}"/>
              </a:ext>
            </a:extLst>
          </p:cNvPr>
          <p:cNvSpPr txBox="1"/>
          <p:nvPr/>
        </p:nvSpPr>
        <p:spPr>
          <a:xfrm>
            <a:off x="3862757" y="250482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Seinäjoki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08C4BC-2BA6-4586-A306-854682235A29}"/>
              </a:ext>
            </a:extLst>
          </p:cNvPr>
          <p:cNvSpPr txBox="1"/>
          <p:nvPr/>
        </p:nvSpPr>
        <p:spPr>
          <a:xfrm>
            <a:off x="4020015" y="672423"/>
            <a:ext cx="74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Kokkola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9DF942-9DE8-4DB0-9B26-B6DCC03174D6}"/>
              </a:ext>
            </a:extLst>
          </p:cNvPr>
          <p:cNvSpPr txBox="1"/>
          <p:nvPr/>
        </p:nvSpPr>
        <p:spPr>
          <a:xfrm>
            <a:off x="6521188" y="1193728"/>
            <a:ext cx="948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Rovaniemi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1AD335-BCF3-466C-90FD-5E2190A7E158}"/>
              </a:ext>
            </a:extLst>
          </p:cNvPr>
          <p:cNvSpPr txBox="1"/>
          <p:nvPr/>
        </p:nvSpPr>
        <p:spPr>
          <a:xfrm>
            <a:off x="5772806" y="2542792"/>
            <a:ext cx="548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glow rad="127000">
                    <a:schemeClr val="bg1"/>
                  </a:glow>
                </a:effectLst>
              </a:rPr>
              <a:t>Kemi</a:t>
            </a:r>
          </a:p>
        </p:txBody>
      </p:sp>
    </p:spTree>
    <p:extLst>
      <p:ext uri="{BB962C8B-B14F-4D97-AF65-F5344CB8AC3E}">
        <p14:creationId xmlns:p14="http://schemas.microsoft.com/office/powerpoint/2010/main" val="4147480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8ED57A1-AB5D-41F2-ACA3-39D7EE4E6191}"/>
              </a:ext>
            </a:extLst>
          </p:cNvPr>
          <p:cNvSpPr txBox="1"/>
          <p:nvPr/>
        </p:nvSpPr>
        <p:spPr>
          <a:xfrm>
            <a:off x="3458813" y="68187"/>
            <a:ext cx="52689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effectLst>
                  <a:glow rad="127000">
                    <a:schemeClr val="bg1"/>
                  </a:glow>
                </a:effectLst>
              </a:rPr>
              <a:t>Optimized for travel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B19A5-BD67-D873-5374-C54B5069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906" y="647961"/>
            <a:ext cx="4938188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8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327354-1A9D-4A12-AA14-849AB592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641" y="104725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70E55-F3B9-4F14-BE23-D14E2FBACD40}"/>
              </a:ext>
            </a:extLst>
          </p:cNvPr>
          <p:cNvSpPr txBox="1"/>
          <p:nvPr/>
        </p:nvSpPr>
        <p:spPr>
          <a:xfrm>
            <a:off x="1933576" y="1518602"/>
            <a:ext cx="4562474" cy="428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Calibri" panose="020F0502020204030204" pitchFamily="34" charset="0"/>
              </a:rPr>
              <a:t>Web-tool for optimizing health center locations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Calibri" panose="020F0502020204030204" pitchFamily="34" charset="0"/>
              </a:rPr>
              <a:t>Support: Euclidean, travel distance, travel time, patients at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Calibri" panose="020F0502020204030204" pitchFamily="34" charset="0"/>
              </a:rPr>
              <a:t>Optimizing for patients at risk increases average time. 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24A3464-478F-4030-AF27-75758A3B2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795" y="1413826"/>
            <a:ext cx="261541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7E813-72C9-F389-12BF-B2B1FB202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129" y="2484525"/>
            <a:ext cx="6243291" cy="422255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1" y="1326011"/>
            <a:ext cx="7549311" cy="707886"/>
          </a:xfrm>
        </p:spPr>
        <p:txBody>
          <a:bodyPr wrap="non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S. Sieranoja and P. Fränti, “Adapting k-means for graph clustering"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Knowledge and Information Systems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(KAIS), 2021.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25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Adapting k-means for graphs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94EEF-9B4D-024B-90AF-AA684BF78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8" y="3607355"/>
            <a:ext cx="4511500" cy="288614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EACF0AA-75F8-B5C6-753C-4904C80717A7}"/>
              </a:ext>
            </a:extLst>
          </p:cNvPr>
          <p:cNvSpPr txBox="1">
            <a:spLocks/>
          </p:cNvSpPr>
          <p:nvPr/>
        </p:nvSpPr>
        <p:spPr>
          <a:xfrm>
            <a:off x="863466" y="2862574"/>
            <a:ext cx="2965877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Generate graph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D2F4CA5-D7EE-A457-65B0-94D8373599C7}"/>
              </a:ext>
            </a:extLst>
          </p:cNvPr>
          <p:cNvSpPr txBox="1">
            <a:spLocks/>
          </p:cNvSpPr>
          <p:nvPr/>
        </p:nvSpPr>
        <p:spPr>
          <a:xfrm>
            <a:off x="7902599" y="1904989"/>
            <a:ext cx="2528256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Find clusters</a:t>
            </a:r>
          </a:p>
        </p:txBody>
      </p:sp>
    </p:spTree>
    <p:extLst>
      <p:ext uri="{BB962C8B-B14F-4D97-AF65-F5344CB8AC3E}">
        <p14:creationId xmlns:p14="http://schemas.microsoft.com/office/powerpoint/2010/main" val="168297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B9B41-FD5A-8DFD-8B9B-69AAA300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008" y="351195"/>
            <a:ext cx="7014015" cy="603074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5D4D7-F812-45BE-A8A1-C4365427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02" y="1354886"/>
            <a:ext cx="4953361" cy="2092881"/>
          </a:xfrm>
        </p:spPr>
        <p:txBody>
          <a:bodyPr wrap="square">
            <a:sp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P. Fränti, S. Sieranoja, </a:t>
            </a:r>
            <a:b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K. Wikström and T. Laatikainen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"Clustering diagnoses from 58M patient visits in Finland during 2015-2018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JMIR Medical Informatics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16FB16-50D3-4177-8E3C-1CC1C44F8F57}"/>
              </a:ext>
            </a:extLst>
          </p:cNvPr>
          <p:cNvSpPr txBox="1">
            <a:spLocks/>
          </p:cNvSpPr>
          <p:nvPr/>
        </p:nvSpPr>
        <p:spPr>
          <a:xfrm>
            <a:off x="502298" y="225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 diagnoses</a:t>
            </a:r>
            <a:endParaRPr lang="fi-FI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FB9CD-B62F-30EC-25FB-A19933EE1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3" r="40410"/>
          <a:stretch/>
        </p:blipFill>
        <p:spPr>
          <a:xfrm>
            <a:off x="169363" y="3912780"/>
            <a:ext cx="4403895" cy="256502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77D6F26-6D05-09A6-4981-A8921E953FAC}"/>
              </a:ext>
            </a:extLst>
          </p:cNvPr>
          <p:cNvSpPr/>
          <p:nvPr/>
        </p:nvSpPr>
        <p:spPr>
          <a:xfrm rot="14600272">
            <a:off x="4448128" y="4112583"/>
            <a:ext cx="404262" cy="5871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949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B9178498ACDA45A16D6B8D33DB9DE8" ma:contentTypeVersion="13" ma:contentTypeDescription="Create a new document." ma:contentTypeScope="" ma:versionID="ac7b251bba41442a09f8d9ccbf18bf83">
  <xsd:schema xmlns:xsd="http://www.w3.org/2001/XMLSchema" xmlns:xs="http://www.w3.org/2001/XMLSchema" xmlns:p="http://schemas.microsoft.com/office/2006/metadata/properties" xmlns:ns3="27df3803-5f9c-4eee-a68e-db9d2ba9aa23" xmlns:ns4="5bb4009d-ccb2-408a-b42c-1828b25586b8" targetNamespace="http://schemas.microsoft.com/office/2006/metadata/properties" ma:root="true" ma:fieldsID="46418e699e8df17884fe10a1103e66ed" ns3:_="" ns4:_="">
    <xsd:import namespace="27df3803-5f9c-4eee-a68e-db9d2ba9aa23"/>
    <xsd:import namespace="5bb4009d-ccb2-408a-b42c-1828b25586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f3803-5f9c-4eee-a68e-db9d2ba9a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4009d-ccb2-408a-b42c-1828b2558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1F2C67-9229-4158-84CD-F737D5D4F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df3803-5f9c-4eee-a68e-db9d2ba9aa23"/>
    <ds:schemaRef ds:uri="5bb4009d-ccb2-408a-b42c-1828b2558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CB26A7-3445-4956-A0C8-3332DC05CEE1}">
  <ds:schemaRefs>
    <ds:schemaRef ds:uri="http://purl.org/dc/terms/"/>
    <ds:schemaRef ds:uri="http://schemas.openxmlformats.org/package/2006/metadata/core-properties"/>
    <ds:schemaRef ds:uri="http://purl.org/dc/dcmitype/"/>
    <ds:schemaRef ds:uri="27df3803-5f9c-4eee-a68e-db9d2ba9aa23"/>
    <ds:schemaRef ds:uri="http://purl.org/dc/elements/1.1/"/>
    <ds:schemaRef ds:uri="http://schemas.microsoft.com/office/2006/documentManagement/types"/>
    <ds:schemaRef ds:uri="5bb4009d-ccb2-408a-b42c-1828b25586b8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DE8D76-E43C-40A4-8B6C-69AEE5FA2C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9145</TotalTime>
  <Words>1970</Words>
  <Application>Microsoft Office PowerPoint</Application>
  <PresentationFormat>Widescreen</PresentationFormat>
  <Paragraphs>477</Paragraphs>
  <Slides>78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3" baseType="lpstr">
      <vt:lpstr>SimSun</vt:lpstr>
      <vt:lpstr>Aptos</vt:lpstr>
      <vt:lpstr>Arial</vt:lpstr>
      <vt:lpstr>Arial Black</vt:lpstr>
      <vt:lpstr>Calibri</vt:lpstr>
      <vt:lpstr>Calibri Light</vt:lpstr>
      <vt:lpstr>Cambria Math</vt:lpstr>
      <vt:lpstr>Courier New</vt:lpstr>
      <vt:lpstr>Symbol</vt:lpstr>
      <vt:lpstr>Tahoma</vt:lpstr>
      <vt:lpstr>Times</vt:lpstr>
      <vt:lpstr>Times New Roman</vt:lpstr>
      <vt:lpstr>Office Theme</vt:lpstr>
      <vt:lpstr>Document</vt:lpstr>
      <vt:lpstr>Equation</vt:lpstr>
      <vt:lpstr>Clustering health care data</vt:lpstr>
      <vt:lpstr>Finland</vt:lpstr>
      <vt:lpstr>University of Eastern Finland</vt:lpstr>
      <vt:lpstr>Happiest country in world</vt:lpstr>
      <vt:lpstr>PowerPoint Presentation</vt:lpstr>
      <vt:lpstr>Clustering in health care</vt:lpstr>
      <vt:lpstr>IMPRO Web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 of the swap</vt:lpstr>
      <vt:lpstr>Steps of the swap</vt:lpstr>
      <vt:lpstr>Random Swap algorithm</vt:lpstr>
      <vt:lpstr>Swap</vt:lpstr>
      <vt:lpstr>Local re-partition</vt:lpstr>
      <vt:lpstr>Iterate by k-means</vt:lpstr>
      <vt:lpstr>Iterate by k-means</vt:lpstr>
      <vt:lpstr>Iterate by k-means</vt:lpstr>
      <vt:lpstr>Iterate by k-means</vt:lpstr>
      <vt:lpstr>Iterate by k-means</vt:lpstr>
      <vt:lpstr>Iterate by k-means</vt:lpstr>
      <vt:lpstr>Iterate by k-means</vt:lpstr>
      <vt:lpstr>Final result</vt:lpstr>
      <vt:lpstr>Efficiency of the random swap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 Overview</vt:lpstr>
      <vt:lpstr>Cost model</vt:lpstr>
      <vt:lpstr>Distance Measures</vt:lpstr>
      <vt:lpstr>Travel distance estimation</vt:lpstr>
      <vt:lpstr>PowerPoint Presentation</vt:lpstr>
      <vt:lpstr>Euclidean</vt:lpstr>
      <vt:lpstr>Cost € (Eucl.)</vt:lpstr>
      <vt:lpstr>Localized Examples</vt:lpstr>
      <vt:lpstr>PowerPoint Presentation</vt:lpstr>
      <vt:lpstr>More Examples</vt:lpstr>
      <vt:lpstr>PowerPoint Presentation</vt:lpstr>
      <vt:lpstr>PowerPoint Presentation</vt:lpstr>
      <vt:lpstr>Who is at Risk (90 min)?</vt:lpstr>
      <vt:lpstr>Web-tool for optimizing</vt:lpstr>
      <vt:lpstr>Control parameters</vt:lpstr>
      <vt:lpstr>PowerPoint Presentation</vt:lpstr>
      <vt:lpstr>PowerPoint Presentation</vt:lpstr>
      <vt:lpstr>University hospital clusters</vt:lpstr>
      <vt:lpstr>Optimization Procedure</vt:lpstr>
      <vt:lpstr>K-Means</vt:lpstr>
      <vt:lpstr>K-Means: Partitioning</vt:lpstr>
      <vt:lpstr>PowerPoint Presentation</vt:lpstr>
      <vt:lpstr>Two objective functions</vt:lpstr>
      <vt:lpstr>Experiments</vt:lpstr>
      <vt:lpstr>Euclidean distance</vt:lpstr>
      <vt:lpstr>Travel time</vt:lpstr>
      <vt:lpstr>Optimization results</vt:lpstr>
      <vt:lpstr>PowerPoint Presentation</vt:lpstr>
      <vt:lpstr>Statistics: Hospitals removed</vt:lpstr>
      <vt:lpstr>Changes in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Pasi Franti</dc:title>
  <dc:creator>Pasi Fränti</dc:creator>
  <cp:lastModifiedBy>Pasi Fränti</cp:lastModifiedBy>
  <cp:revision>176</cp:revision>
  <dcterms:created xsi:type="dcterms:W3CDTF">2020-05-18T09:30:03Z</dcterms:created>
  <dcterms:modified xsi:type="dcterms:W3CDTF">2026-02-26T09:33:20Z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0x010100D2B9178498ACDA45A16D6B8D33DB9DE8</vt:lpwstr>
  </property>
</Properties>
</file>