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sldIdLst>
    <p:sldId id="270" r:id="rId2"/>
    <p:sldId id="665" r:id="rId3"/>
    <p:sldId id="666" r:id="rId4"/>
    <p:sldId id="532" r:id="rId5"/>
    <p:sldId id="430" r:id="rId6"/>
    <p:sldId id="353" r:id="rId7"/>
    <p:sldId id="431" r:id="rId8"/>
    <p:sldId id="433" r:id="rId9"/>
    <p:sldId id="691" r:id="rId10"/>
    <p:sldId id="690" r:id="rId11"/>
    <p:sldId id="528" r:id="rId12"/>
    <p:sldId id="455" r:id="rId13"/>
    <p:sldId id="536" r:id="rId14"/>
    <p:sldId id="537" r:id="rId15"/>
    <p:sldId id="692" r:id="rId16"/>
    <p:sldId id="682" r:id="rId17"/>
    <p:sldId id="683" r:id="rId18"/>
    <p:sldId id="687" r:id="rId19"/>
    <p:sldId id="672" r:id="rId20"/>
    <p:sldId id="684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670" r:id="rId30"/>
    <p:sldId id="671" r:id="rId31"/>
    <p:sldId id="432" r:id="rId32"/>
    <p:sldId id="673" r:id="rId33"/>
    <p:sldId id="434" r:id="rId34"/>
    <p:sldId id="435" r:id="rId35"/>
    <p:sldId id="436" r:id="rId36"/>
    <p:sldId id="292" r:id="rId37"/>
    <p:sldId id="294" r:id="rId38"/>
    <p:sldId id="293" r:id="rId39"/>
    <p:sldId id="295" r:id="rId40"/>
    <p:sldId id="296" r:id="rId41"/>
    <p:sldId id="437" r:id="rId42"/>
    <p:sldId id="676" r:id="rId43"/>
    <p:sldId id="675" r:id="rId44"/>
    <p:sldId id="681" r:id="rId45"/>
    <p:sldId id="689" r:id="rId46"/>
    <p:sldId id="674" r:id="rId47"/>
    <p:sldId id="679" r:id="rId48"/>
    <p:sldId id="680" r:id="rId49"/>
    <p:sldId id="668" r:id="rId50"/>
    <p:sldId id="669" r:id="rId51"/>
    <p:sldId id="547" r:id="rId52"/>
    <p:sldId id="698" r:id="rId53"/>
    <p:sldId id="695" r:id="rId54"/>
    <p:sldId id="696" r:id="rId55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B8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89570" autoAdjust="0"/>
  </p:normalViewPr>
  <p:slideViewPr>
    <p:cSldViewPr>
      <p:cViewPr varScale="1">
        <p:scale>
          <a:sx n="60" d="100"/>
          <a:sy n="60" d="100"/>
        </p:scale>
        <p:origin x="1248" y="4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0A7A7BD-B73D-0472-931A-6AC3E172DA7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93F72E-6454-F114-61BC-AB2BD0FE12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23F1C1-D67D-FC2D-8886-0C80C68FA6C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32188E9-7C78-385A-8278-C76FA287FD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C2C021A-D9C3-BAF7-C4AC-5824465660E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307EDF1-1779-4148-3A2C-396B563878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A785BA56-54E3-426F-974F-7772AFEF7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1421633-E930-B9F7-BC03-66E767EA2A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BA25E3BB-0FF4-42BA-8F57-1E4119DF4F8E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5C0280A-FE2C-0DF2-C437-C80BC1FD8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10AFA7C-1080-864F-0D44-63EE81264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D99211A-98C6-C3DE-D6E2-2C9A4F5DD2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991A6243-10D5-4DB1-8B75-178B1D98AECF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7BE7E55-5667-884C-2B51-5A527B835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033A484-D3CC-DC60-535D-7C9730DE9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4756448-D8CD-6AEB-E2ED-2D7AB3932B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ADDBF761-1DDC-466C-998A-90C8B42058AD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19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979BC04-E2E3-5CD9-78F8-9A73E6A3D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E4AF07A-36B5-DB25-095F-0DF21BD7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D71C610-BB3B-1FC0-EAE4-69F045E116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BD9818FC-B770-441C-A85C-33548CA9DC74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20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6C797AC-2E94-37A4-EABC-CA576398A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D763CCB-F6C0-3EDE-E30E-B633B357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C7F2C6A-646E-E602-04AE-9684B414D5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8FFE40-6C82-DFA3-4B17-AB95B7D3F0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7A60D91-437F-4AF7-3354-AF243E23C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56536F4-CEB8-68BD-5732-0BD87DC0BF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87D655A-F0C0-3D13-82D7-97CFFFE59E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67D90C6-D906-EB49-34CC-9C462F2681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78315F3-1EB0-78D9-B51A-D2650ABE70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E2962F5-1220-AB45-2099-432018C538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0DF3C89-664C-94BB-2FB3-931579D53E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2F163BF-0A59-0E57-A362-4B01EABFAC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80A8C47-62BE-A5A7-CEBC-A4AC02BFA9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3217FA0-3070-515F-0362-CC5971A59A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72E89DC-0659-02E5-F528-D733CCB84F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CC92270-8B74-F2EA-1714-9D7E51987F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1AD03BE-1D8A-269E-2B58-EE10B91FCF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B6515388-25C7-4F5E-8573-F3C249FEE3CA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9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5674AF5-3E69-B7DE-4C91-A85930DA2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8E4D60A-3F42-9575-FBD7-E78281966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BA0305A-8D04-683F-A417-0CF9C9CD4D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66237C1-9E76-6E4D-6D03-5CB638FFE1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8A26228-20B5-058E-448C-50F05A2636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9C4A4A2-F0D9-C06D-49EA-089127237E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F96939A-4852-B257-DB8D-B44DDC88B7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9438E8D-827D-88A1-7665-CD6609DAF9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596CEFC-3885-4CBA-24A9-A3F1FFA3DA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8DA58B2-482C-6DD9-57D8-43AA2627E4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73479C-0234-45D2-8FA9-5B10099A2E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FA14FE8-228B-B71E-5D80-7261B538F2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7E5B351-659F-AAA5-0604-D3DBD37AF9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057196A-A480-34DC-73C1-B685287332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51F0424-EF3B-D9C6-6ADE-1738240E90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9B815C2-328A-891C-B5CA-44053B3456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F511D58-B7E1-AC02-4243-349837811F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7588084-740A-CBB6-AE0B-62B9AACD5E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B066D83-44D9-6112-44B6-8E54158D84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5786C74-4DE1-9696-5D40-17C4C9CC1E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5736E98-8CF5-329C-4D44-6064A36E24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1B15BE42-120E-424E-9FAE-9C6E65161884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6088380-B109-237B-9BCA-EEC88933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F3A8E43-D8CB-5D27-7B42-71603672E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69957CD-D0EC-2A32-6685-7139576F34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FA598418-D825-4E14-B28C-E440E653DB95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B380DB4-2D7F-E9B5-7B6C-D6D2F6B27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E68636C-24C2-745A-7272-A5448736E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21DA24B-D2BA-27D7-ADEB-4C56752BC6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7700DCCC-96C0-47A4-814F-6736C116C61A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43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3293E39-263E-EF98-25ED-433092111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284EF07-4F21-ED4A-D289-2543B9366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5932CBE-EBE4-20FA-E026-F39B475DB7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03F9DE0-B364-43AC-BD83-B1B3C7467375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44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4108C3C-AF46-857D-4BBF-F52D6569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6B18631-5BAE-ACFA-D756-AE3467DCD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4F800E2-ECCA-8D37-C928-6461774A38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3E735201-8103-4ED9-BB69-EF2C74659540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45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6A25969-D025-7BA1-6A1C-0E45249D2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F13F458-9376-8B45-ABFE-9E78A5386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8AD5B6B-3C55-4562-02B7-98684C1A0B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9827346B-7987-4E49-8354-276D82C54088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46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FC6E3D71-964E-E849-02CE-C3C221B81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A49BA753-5591-9E31-E108-A868D2708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04A24E78-DC4F-ACEB-23DB-74D2750ECE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98E026D6-EEB1-4544-954F-8DB29731791C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752E272-DD1A-4CA4-9D21-0F2BBEAF0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5AE3C20-C20D-6BF0-E545-298D0FEF7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0C9BD98-695E-2402-EE0A-3A654DD155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563C1A6-6549-46C2-B31E-2E7B9E145B44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01861410-46B6-2E21-B4D8-447978F41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86A04AC-3EBE-D796-161A-D1C47E0EF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CA0457B-C7A1-04F8-40DF-8B8C288DD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F17DF473-64CF-423F-AAEF-6632005C698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49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CA29A3E-5D99-6B7B-A02F-0A5640AE5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A45858D-839F-F010-1AC0-53C6654F4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02FA965-8AF4-8593-D0C0-F586AD6E6E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A7B2E8C7-1E09-4B01-B9C7-7102C79E78E8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D9734F5A-ABD1-8688-49A6-4518BA467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391D165-2DFF-2A94-45A5-D43F10CD0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CAC1929-E89E-95DD-6833-3540851CD9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ADA760B9-E76E-47D8-B7AE-9FD39E73E415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51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40DBF9BD-C398-B428-E190-A150C69FB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4EFC5C87-BD95-B5E5-AD35-7484172A7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8E02A1E2-DA64-71D7-E4B0-8E952C9FA5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ECD6965A-D2C2-4316-B2C3-447B519EA978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D21544A-4436-A950-6D07-3CBD81409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69990B7-8509-F66D-8F77-2B2B2E7AE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DF0F421-1416-B543-9B04-A077579E37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435B4BE7-35CB-4D8A-B91B-9A684EF756D3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47FAA75-7B1D-626F-9921-3DC68FEE7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428FDA1-F10A-417B-D5B8-1821F3D77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5419317-F04B-E976-97FB-7F6D57930B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4D75082D-F7E5-4DCF-9DCB-A490615BCE90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53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94E9289-A656-D511-CD7C-63867A2B6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37A7BA0-46DC-B2A3-48B8-B041A9FBE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EF93CEF-771B-1173-358F-284DB498F6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C5A290D9-A31F-4CD7-9F30-166EB52A4CB5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54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DEF0B31-C78B-82B8-00C7-DEEBD1B19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E361A5ED-D7D9-99D2-1BAE-1C4414729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0BCF790-28C8-E539-923C-CD8B06BF7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DCC4BA-CAC8-5C29-B138-90A4DC4B2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FA54454-EA74-2ADE-DBE8-B284B6E42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0621D2E-B516-9556-2468-A52D93F0F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DF2C24A-ABFC-4137-D73E-2BAB3AB95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AF6AF24-9F29-4939-4A61-48CF0DDFA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1815B01-9798-13B3-F534-A4A72741D3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491414CC-727F-4AFB-BEFA-124EE2924F47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16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89DA451-0AAC-F253-4267-9E9F94CF9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B67722A-2CCD-AE49-39D0-E0390CEB7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2A87BC8-3B84-4986-9502-BCA242FADE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CE863CD6-F0D1-40A6-A9C9-29A7AEE1AFBC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6EF2EBB-5A43-B6B9-D0AC-3E597C02C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CE56E0B-D29D-4EBC-E38B-35C359929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E43B-BA5D-BCC1-EDCA-D4ADE6D921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1C002-765B-028A-B912-9300A6C9F9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8816E-4896-4089-F392-6188D7033D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4328-0594-4768-8637-B969D37E3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4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36B8E-BC4E-FEB1-FB7D-8C6C8A041B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44CB8-8C2B-E4B2-C9FF-3FA95629CD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FF654-B8C7-B590-75B5-038637D85B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6AB4-C23E-46CE-9195-F01AEB6A9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8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7793D4-1173-2F0F-AA74-2D13BA26A1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6D8F8-4C68-2799-071B-38D9562391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AD12A-7AE9-27EA-6195-5834142B4D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866D-5655-4359-B906-781D51AF8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82481D-395A-ACAA-95A8-BF261BC780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3F415EE-BCB5-B39F-68E7-A4A6A1CCB6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9F958CF-1CC0-82EB-B0AF-17301361D4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1199-2F80-4770-AB2B-6DA02A1A6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4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52AC6-1575-289A-E2FE-6BB6687EF8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244EB-D7A6-72FD-89B6-901F3342DB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35D31-D4FC-4DF1-58BF-4D1143D54D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F6B3-84A7-4E17-917E-B76FFE498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73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D8887-354C-2DA6-3373-01F415180C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2B20D-5368-8434-B8B5-DADF3F7ECE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C33B4-3D0A-0057-7FDF-8993D9CC64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6E857-A784-4DAD-B551-035AB9EB6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3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1FB08D-D04D-DA38-56A2-17BD52D8AA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DD6DFC-7D69-214C-7DDB-6559089DE8A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FF71DB-7E71-5449-5990-8E62827D0E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C2F2-73AA-4E6F-A9C4-D1A07C887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1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C4E628-F69D-458E-B610-F6840A2CA5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F5ECFC8-3802-6A2A-0BD6-48CFF2DD7A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67DFAD8-E49F-7D21-FDBB-79FF877C23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F4F1-DBED-4DEB-A85B-90F212DF5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5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85E272-2BC2-D26F-CC48-9D857D61EF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AE2CA-B40E-0AF7-78DC-3DB2A76F3F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5F955-3DB6-44A9-0B7D-0A7B07B1C5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EB76-B2D4-4FC7-8630-501843F8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8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4F8102-1A65-6F41-0A9C-E626068BD4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4F511F-03C9-3A8A-1791-10589D0778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63067-9184-BB00-B4E0-34A436AC86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5CD6-76B1-4D75-9FDB-02AC849F1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9CE88-7C9B-F5A8-39BA-D6BC9D5BBA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A59FC1-8017-43B9-7120-614D08E253A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81AE6D-F6D3-4E81-4B8E-6FE9803307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FA17A-E987-4487-AAF1-217CC9868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734941-6E8B-F712-E073-B330D5B081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FD95642-0C22-CFEE-04EC-77876BD3A7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C70A5A-C8BE-8E91-A108-2209CAF15C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D155-AC36-44C9-9E99-39354DA2C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E7BCAFD-BAED-4102-D9A1-39F0E4475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8BE322A-DB76-6DEE-5213-843D3EAAD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C81DB1B-585A-039B-B763-DB53CA7ADDC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1B0EEA-9759-9A31-DF96-ABD84A08B54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395F61-100B-4B05-0403-65BA8AEF17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C1FDBC64-C415-4A9E-8F66-64420F9DF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9C0824-3C23-FCC9-3C3F-90A9D7D9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681288"/>
            <a:ext cx="901700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spcAft>
                <a:spcPts val="1000"/>
              </a:spcAft>
            </a:pPr>
            <a:r>
              <a:rPr lang="en-US" altLang="en-US" sz="3800">
                <a:latin typeface="Tahoma" panose="020B0604030504040204" pitchFamily="34" charset="0"/>
              </a:rPr>
              <a:t>Image segmentation by pairwise nearest neighbor using Mumford-Shah model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D64B0B-6B15-27DD-6F74-47D12C02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4195763"/>
            <a:ext cx="95932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Nilima Shah, Dhanesh Patel and </a:t>
            </a:r>
            <a:r>
              <a:rPr lang="en-GB" altLang="en-US"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 b="1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AF1C78-D3FC-93A2-8533-E0E2C138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4638675"/>
            <a:ext cx="2066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26</a:t>
            </a:r>
            <a:r>
              <a:rPr lang="en-GB" altLang="en-US" sz="1800" baseline="30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October, 2021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3F327D8F-E8D7-915D-F595-6F0E27D6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528796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8" descr="fsdm.png">
            <a:extLst>
              <a:ext uri="{FF2B5EF4-FFF2-40B4-BE49-F238E27FC236}">
                <a16:creationId xmlns:a16="http://schemas.microsoft.com/office/drawing/2014/main" id="{BA837396-0812-FF7B-5258-E6309C5B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1638"/>
            <a:ext cx="15208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>
            <a:extLst>
              <a:ext uri="{FF2B5EF4-FFF2-40B4-BE49-F238E27FC236}">
                <a16:creationId xmlns:a16="http://schemas.microsoft.com/office/drawing/2014/main" id="{89056A0A-B548-60DC-E0EE-5310A881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685800"/>
            <a:ext cx="69611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7</a:t>
            </a:r>
            <a:r>
              <a:rPr lang="en-US" altLang="zh-CN" sz="2000" b="1" baseline="3000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th</a:t>
            </a:r>
            <a:r>
              <a:rPr lang="en-US" altLang="zh-CN" sz="20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 International Conference on 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Fuzzy Systems and Data Mining (FSDM 2021) </a:t>
            </a:r>
          </a:p>
          <a:p>
            <a:r>
              <a:rPr lang="en-US" altLang="en-US" sz="2000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</a:rPr>
              <a:t>Oct. 26-29, 2021</a:t>
            </a:r>
          </a:p>
        </p:txBody>
      </p:sp>
      <p:pic>
        <p:nvPicPr>
          <p:cNvPr id="3080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C95C73F-D90A-857C-6C66-19D29D16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5351463"/>
            <a:ext cx="1177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16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F7C5D75-BE9A-AF21-B437-7B9D9A83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Clustering</a:t>
            </a:r>
          </a:p>
        </p:txBody>
      </p:sp>
      <p:pic>
        <p:nvPicPr>
          <p:cNvPr id="14339" name="图片 8" descr="fsdm.png">
            <a:extLst>
              <a:ext uri="{FF2B5EF4-FFF2-40B4-BE49-F238E27FC236}">
                <a16:creationId xmlns:a16="http://schemas.microsoft.com/office/drawing/2014/main" id="{CF3EBA26-A4CE-3995-30A2-FAD90A6B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0"/>
            <a:ext cx="1831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48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6095406-9FD1-B27A-BA61-E8830B8EF2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152400"/>
            <a:ext cx="8389937" cy="876300"/>
          </a:xfrm>
        </p:spPr>
        <p:txBody>
          <a:bodyPr anchorCtr="1"/>
          <a:lstStyle/>
          <a:p>
            <a:pPr defTabSz="457200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Clustering minimizes SSE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E23B556-9864-207A-29CB-96E30ECC2A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6288" y="1449388"/>
            <a:ext cx="3348037" cy="792162"/>
          </a:xfrm>
        </p:spPr>
        <p:txBody>
          <a:bodyPr/>
          <a:lstStyle/>
          <a:p>
            <a:pPr marL="334963" indent="-334963" defTabSz="457200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Input 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 points: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F045AEDF-5EB6-0745-A1CB-AF1DFD4D4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2081213"/>
            <a:ext cx="2608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X={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 …,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i="1" baseline="-25000">
                <a:latin typeface="Tahoma" panose="020B0604030504040204" pitchFamily="34" charset="0"/>
              </a:rPr>
              <a:t>N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37497841-42FF-F746-1135-AF4F2541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3990975"/>
            <a:ext cx="2462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C={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c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6390" name="Rectangle 10">
            <a:extLst>
              <a:ext uri="{FF2B5EF4-FFF2-40B4-BE49-F238E27FC236}">
                <a16:creationId xmlns:a16="http://schemas.microsoft.com/office/drawing/2014/main" id="{CF10CAD5-1695-6646-78DB-24EA90FC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3498850"/>
            <a:ext cx="2619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P={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p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CC6A4C86-363D-81B6-021E-438E63096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35">
            <a:extLst>
              <a:ext uri="{FF2B5EF4-FFF2-40B4-BE49-F238E27FC236}">
                <a16:creationId xmlns:a16="http://schemas.microsoft.com/office/drawing/2014/main" id="{C6CC3304-712B-AC6F-36F8-3D37D6C4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886325"/>
            <a:ext cx="3422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Objective function:</a:t>
            </a:r>
          </a:p>
        </p:txBody>
      </p:sp>
      <p:sp>
        <p:nvSpPr>
          <p:cNvPr id="16393" name="Rectangle 35">
            <a:extLst>
              <a:ext uri="{FF2B5EF4-FFF2-40B4-BE49-F238E27FC236}">
                <a16:creationId xmlns:a16="http://schemas.microsoft.com/office/drawing/2014/main" id="{4566C158-3BD5-1016-E36A-13199848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2925763"/>
            <a:ext cx="5940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Output partition and </a:t>
            </a:r>
            <a:r>
              <a:rPr lang="en-US" altLang="en-US" sz="3200" i="1">
                <a:solidFill>
                  <a:schemeClr val="tx1"/>
                </a:solidFill>
                <a:latin typeface="Tahoma" panose="020B0604030504040204" pitchFamily="34" charset="0"/>
              </a:rPr>
              <a:t>k</a:t>
            </a: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 centroids:</a:t>
            </a:r>
          </a:p>
        </p:txBody>
      </p:sp>
      <p:sp>
        <p:nvSpPr>
          <p:cNvPr id="16394" name="Rectangle 7">
            <a:extLst>
              <a:ext uri="{FF2B5EF4-FFF2-40B4-BE49-F238E27FC236}">
                <a16:creationId xmlns:a16="http://schemas.microsoft.com/office/drawing/2014/main" id="{7D0149E5-7B6D-63C1-4B4B-0A3A9C5D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6345238"/>
            <a:ext cx="355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SSE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= 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um-of-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quared 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rrors</a:t>
            </a:r>
          </a:p>
        </p:txBody>
      </p:sp>
      <p:grpSp>
        <p:nvGrpSpPr>
          <p:cNvPr id="16395" name="Group 20">
            <a:extLst>
              <a:ext uri="{FF2B5EF4-FFF2-40B4-BE49-F238E27FC236}">
                <a16:creationId xmlns:a16="http://schemas.microsoft.com/office/drawing/2014/main" id="{26A796AB-CAF5-8BB9-C1CA-4F4E91FFAE6B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1700213"/>
            <a:ext cx="755650" cy="719137"/>
            <a:chOff x="4468" y="1979"/>
            <a:chExt cx="476" cy="453"/>
          </a:xfrm>
        </p:grpSpPr>
        <p:sp>
          <p:nvSpPr>
            <p:cNvPr id="16415" name="Oval 21">
              <a:extLst>
                <a:ext uri="{FF2B5EF4-FFF2-40B4-BE49-F238E27FC236}">
                  <a16:creationId xmlns:a16="http://schemas.microsoft.com/office/drawing/2014/main" id="{2D1D602E-1A4D-992F-C821-F33B3C8C6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16" name="Oval 22">
              <a:extLst>
                <a:ext uri="{FF2B5EF4-FFF2-40B4-BE49-F238E27FC236}">
                  <a16:creationId xmlns:a16="http://schemas.microsoft.com/office/drawing/2014/main" id="{D957E477-902F-B417-41A1-4CD3377AD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17" name="Oval 23">
              <a:extLst>
                <a:ext uri="{FF2B5EF4-FFF2-40B4-BE49-F238E27FC236}">
                  <a16:creationId xmlns:a16="http://schemas.microsoft.com/office/drawing/2014/main" id="{20D12C42-BE34-EDC6-5864-C974F9272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18" name="Oval 24">
              <a:extLst>
                <a:ext uri="{FF2B5EF4-FFF2-40B4-BE49-F238E27FC236}">
                  <a16:creationId xmlns:a16="http://schemas.microsoft.com/office/drawing/2014/main" id="{5565EF56-E4EA-25DD-A88F-E4314BB24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19" name="Oval 25">
              <a:extLst>
                <a:ext uri="{FF2B5EF4-FFF2-40B4-BE49-F238E27FC236}">
                  <a16:creationId xmlns:a16="http://schemas.microsoft.com/office/drawing/2014/main" id="{A2491F63-C365-698E-F7B9-1389EE711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20" name="Oval 26">
              <a:extLst>
                <a:ext uri="{FF2B5EF4-FFF2-40B4-BE49-F238E27FC236}">
                  <a16:creationId xmlns:a16="http://schemas.microsoft.com/office/drawing/2014/main" id="{6948D1FC-6412-50F6-12A8-37634A2C2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21" name="Oval 27">
              <a:extLst>
                <a:ext uri="{FF2B5EF4-FFF2-40B4-BE49-F238E27FC236}">
                  <a16:creationId xmlns:a16="http://schemas.microsoft.com/office/drawing/2014/main" id="{1869DE09-61BD-C6D2-347E-D54667D90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6396" name="Group 8">
            <a:extLst>
              <a:ext uri="{FF2B5EF4-FFF2-40B4-BE49-F238E27FC236}">
                <a16:creationId xmlns:a16="http://schemas.microsoft.com/office/drawing/2014/main" id="{5070D43A-6BE6-4851-8C7C-B43A5327DF5A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609975"/>
            <a:ext cx="915988" cy="863600"/>
            <a:chOff x="4413" y="1933"/>
            <a:chExt cx="577" cy="544"/>
          </a:xfrm>
        </p:grpSpPr>
        <p:sp>
          <p:nvSpPr>
            <p:cNvPr id="16404" name="Freeform 33">
              <a:extLst>
                <a:ext uri="{FF2B5EF4-FFF2-40B4-BE49-F238E27FC236}">
                  <a16:creationId xmlns:a16="http://schemas.microsoft.com/office/drawing/2014/main" id="{81688292-B04D-F7D1-320C-EC7C0C0E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5" name="Group 10">
              <a:extLst>
                <a:ext uri="{FF2B5EF4-FFF2-40B4-BE49-F238E27FC236}">
                  <a16:creationId xmlns:a16="http://schemas.microsoft.com/office/drawing/2014/main" id="{956661C9-6E78-23AF-FB75-8D7D50D64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16408" name="Oval 11">
                <a:extLst>
                  <a:ext uri="{FF2B5EF4-FFF2-40B4-BE49-F238E27FC236}">
                    <a16:creationId xmlns:a16="http://schemas.microsoft.com/office/drawing/2014/main" id="{0071A707-A624-61A6-AD71-A1E77C87F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09" name="Oval 12">
                <a:extLst>
                  <a:ext uri="{FF2B5EF4-FFF2-40B4-BE49-F238E27FC236}">
                    <a16:creationId xmlns:a16="http://schemas.microsoft.com/office/drawing/2014/main" id="{4AD4E6FB-9260-BC1D-869C-B640A807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0" name="Oval 13">
                <a:extLst>
                  <a:ext uri="{FF2B5EF4-FFF2-40B4-BE49-F238E27FC236}">
                    <a16:creationId xmlns:a16="http://schemas.microsoft.com/office/drawing/2014/main" id="{B4E93034-6A70-9F16-7875-427ED817D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1" name="Oval 14">
                <a:extLst>
                  <a:ext uri="{FF2B5EF4-FFF2-40B4-BE49-F238E27FC236}">
                    <a16:creationId xmlns:a16="http://schemas.microsoft.com/office/drawing/2014/main" id="{FE58A8F6-3943-4864-F7EF-C1A674508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2" name="Oval 15">
                <a:extLst>
                  <a:ext uri="{FF2B5EF4-FFF2-40B4-BE49-F238E27FC236}">
                    <a16:creationId xmlns:a16="http://schemas.microsoft.com/office/drawing/2014/main" id="{A7F1B754-3658-82F4-2E3D-284610BCF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3" name="Oval 16">
                <a:extLst>
                  <a:ext uri="{FF2B5EF4-FFF2-40B4-BE49-F238E27FC236}">
                    <a16:creationId xmlns:a16="http://schemas.microsoft.com/office/drawing/2014/main" id="{CE76D11D-E514-7784-86A8-101CBC815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4" name="Oval 17">
                <a:extLst>
                  <a:ext uri="{FF2B5EF4-FFF2-40B4-BE49-F238E27FC236}">
                    <a16:creationId xmlns:a16="http://schemas.microsoft.com/office/drawing/2014/main" id="{66B15A22-C686-3760-8D62-5511E87C7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ct val="93000"/>
                  </a:lnSpc>
                  <a:spcBef>
                    <a:spcPts val="1338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06438" indent="-271463">
                  <a:lnSpc>
                    <a:spcPct val="93000"/>
                  </a:lnSpc>
                  <a:spcBef>
                    <a:spcPts val="10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085850" indent="-217488">
                  <a:lnSpc>
                    <a:spcPct val="93000"/>
                  </a:lnSpc>
                  <a:spcBef>
                    <a:spcPts val="813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520825" indent="-217488">
                  <a:lnSpc>
                    <a:spcPct val="93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955800" indent="-217488">
                  <a:lnSpc>
                    <a:spcPct val="93000"/>
                  </a:lnSpc>
                  <a:spcBef>
                    <a:spcPts val="2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4130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8702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3274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784600" indent="-217488" defTabSz="457200" eaLnBrk="0" fontAlgn="base" hangingPunct="0">
                  <a:lnSpc>
                    <a:spcPct val="93000"/>
                  </a:lnSpc>
                  <a:spcBef>
                    <a:spcPts val="2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9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06" name="Freeform 33">
              <a:extLst>
                <a:ext uri="{FF2B5EF4-FFF2-40B4-BE49-F238E27FC236}">
                  <a16:creationId xmlns:a16="http://schemas.microsoft.com/office/drawing/2014/main" id="{D9E7F2F1-0C03-1F80-E41A-760C8C0D7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33">
              <a:extLst>
                <a:ext uri="{FF2B5EF4-FFF2-40B4-BE49-F238E27FC236}">
                  <a16:creationId xmlns:a16="http://schemas.microsoft.com/office/drawing/2014/main" id="{4D439D54-C55F-4B62-0CE0-B6434332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7" name="Group 28">
            <a:extLst>
              <a:ext uri="{FF2B5EF4-FFF2-40B4-BE49-F238E27FC236}">
                <a16:creationId xmlns:a16="http://schemas.microsoft.com/office/drawing/2014/main" id="{D410A8BF-CD89-9C24-4E17-EF2C8307CF1B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644900"/>
            <a:ext cx="915987" cy="863600"/>
            <a:chOff x="4422" y="3272"/>
            <a:chExt cx="577" cy="544"/>
          </a:xfrm>
        </p:grpSpPr>
        <p:sp>
          <p:nvSpPr>
            <p:cNvPr id="16398" name="Freeform 33">
              <a:extLst>
                <a:ext uri="{FF2B5EF4-FFF2-40B4-BE49-F238E27FC236}">
                  <a16:creationId xmlns:a16="http://schemas.microsoft.com/office/drawing/2014/main" id="{800A4BA0-7B48-97E4-C261-865D0D1D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33">
              <a:extLst>
                <a:ext uri="{FF2B5EF4-FFF2-40B4-BE49-F238E27FC236}">
                  <a16:creationId xmlns:a16="http://schemas.microsoft.com/office/drawing/2014/main" id="{6833A440-9513-87D6-2CC6-142B58F1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33">
              <a:extLst>
                <a:ext uri="{FF2B5EF4-FFF2-40B4-BE49-F238E27FC236}">
                  <a16:creationId xmlns:a16="http://schemas.microsoft.com/office/drawing/2014/main" id="{0E4263D4-F79B-6080-12F9-4E546880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Oval 32">
              <a:extLst>
                <a:ext uri="{FF2B5EF4-FFF2-40B4-BE49-F238E27FC236}">
                  <a16:creationId xmlns:a16="http://schemas.microsoft.com/office/drawing/2014/main" id="{DDC0FDAB-8067-5B7D-8E56-90366EA98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02" name="Oval 33">
              <a:extLst>
                <a:ext uri="{FF2B5EF4-FFF2-40B4-BE49-F238E27FC236}">
                  <a16:creationId xmlns:a16="http://schemas.microsoft.com/office/drawing/2014/main" id="{C8D6F86B-8C8D-CCA7-1D8D-24CBCB3BA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03" name="Oval 34">
              <a:extLst>
                <a:ext uri="{FF2B5EF4-FFF2-40B4-BE49-F238E27FC236}">
                  <a16:creationId xmlns:a16="http://schemas.microsoft.com/office/drawing/2014/main" id="{E3F4AEBF-80DA-34EC-B84D-CD57F3E0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3000"/>
                </a:lnSpc>
                <a:spcBef>
                  <a:spcPts val="13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06438" indent="-271463">
                <a:lnSpc>
                  <a:spcPct val="93000"/>
                </a:lnSpc>
                <a:spcBef>
                  <a:spcPts val="10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085850" indent="-217488">
                <a:lnSpc>
                  <a:spcPct val="93000"/>
                </a:lnSpc>
                <a:spcBef>
                  <a:spcPts val="813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20825" indent="-217488">
                <a:lnSpc>
                  <a:spcPct val="93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955800" indent="-217488">
                <a:lnSpc>
                  <a:spcPct val="93000"/>
                </a:lnSpc>
                <a:spcBef>
                  <a:spcPts val="2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4130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8702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3274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784600" indent="-217488" defTabSz="457200" eaLnBrk="0" fontAlgn="base" hangingPunct="0">
                <a:lnSpc>
                  <a:spcPct val="93000"/>
                </a:lnSpc>
                <a:spcBef>
                  <a:spcPts val="2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en-US" sz="1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 advTm="2901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1AFC259-22B2-727C-F335-6E3BB26C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K-means algorithm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F53A46-4B68-C8D6-DCE2-E13603E4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55451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X = </a:t>
            </a:r>
            <a:r>
              <a:rPr lang="cs-CZ" altLang="en-US" sz="2400">
                <a:solidFill>
                  <a:schemeClr val="tx1"/>
                </a:solidFill>
                <a:latin typeface="Tahoma" panose="020B0604030504040204" pitchFamily="34" charset="0"/>
              </a:rPr>
              <a:t>Data set</a:t>
            </a: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C = Cluster centroids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P = Partition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ahoma" panose="020B0604030504040204" pitchFamily="34" charset="0"/>
              </a:rPr>
              <a:t>K-Means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(X, C) → (C, P)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REPEAT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	C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prev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  <a:cs typeface="Courier New" panose="02070309020205020404" pitchFamily="49" charset="0"/>
              </a:rPr>
              <a:t>←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C;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	FOR i=1 TO N  DO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			p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i 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  <a:cs typeface="Courier New" panose="02070309020205020404" pitchFamily="49" charset="0"/>
              </a:rPr>
              <a:t>←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FindNearest(x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, C);</a:t>
            </a:r>
          </a:p>
          <a:p>
            <a:pPr>
              <a:lnSpc>
                <a:spcPct val="10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	FOR j=1 TO k  DO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			c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j 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  <a:cs typeface="Courier New" panose="02070309020205020404" pitchFamily="49" charset="0"/>
              </a:rPr>
              <a:t>←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Average of x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p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 = j;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  <a:latin typeface="Tahoma" panose="020B0604030504040204" pitchFamily="34" charset="0"/>
              </a:rPr>
              <a:t>UNTIL C = C</a:t>
            </a:r>
            <a:r>
              <a:rPr lang="en-US" altLang="en-US" sz="2600" baseline="-25000">
                <a:solidFill>
                  <a:schemeClr val="tx1"/>
                </a:solidFill>
                <a:latin typeface="Tahoma" panose="020B0604030504040204" pitchFamily="34" charset="0"/>
              </a:rPr>
              <a:t>prev</a:t>
            </a:r>
            <a:endParaRPr lang="en-US" altLang="en-US" sz="2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cs-CZ" altLang="en-US" sz="2600" baseline="-25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2600" baseline="-25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C9E08066-AC37-19B2-4B95-8BB1EB9F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195763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Assignment step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ADF91EC6-77FD-754A-D02A-13562C6E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5157788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Centroid step</a:t>
            </a: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10EA5046-6187-4025-AFFB-B034BB58E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976813"/>
            <a:ext cx="5380037" cy="86518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en-US" sz="1600">
              <a:solidFill>
                <a:schemeClr val="tx1"/>
              </a:solidFill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DA584D0-CF32-A630-C8DF-35AB6C71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3968750"/>
            <a:ext cx="5380037" cy="9366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326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F44FF1-1CDA-CE9A-0C40-9BA5F2D0A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74638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Repeated k-means (RKM)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6FB70BA-0DB6-61E0-9983-DB61E3382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1160463"/>
            <a:ext cx="1954213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3600">
                <a:solidFill>
                  <a:schemeClr val="tx1"/>
                </a:solidFill>
                <a:latin typeface="Tahoma" panose="020B0604030504040204" pitchFamily="34" charset="0"/>
              </a:rPr>
              <a:t>K-means</a:t>
            </a: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F842DCAB-52FE-360D-BCF6-29147A9E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1296988"/>
            <a:ext cx="900112" cy="338137"/>
          </a:xfrm>
          <a:prstGeom prst="curvedLeftArrow">
            <a:avLst>
              <a:gd name="adj1" fmla="val 20000"/>
              <a:gd name="adj2" fmla="val 40000"/>
              <a:gd name="adj3" fmla="val 64146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en-US" sz="1600">
              <a:solidFill>
                <a:schemeClr val="tx1"/>
              </a:solidFill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547DA69-8E39-501A-EA79-2A4D7742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2232025"/>
            <a:ext cx="6588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53975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Repeat 100 times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Can increase changes to success significantly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In principle, running forever would solve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Limitations if </a:t>
            </a:r>
            <a:r>
              <a:rPr lang="en-US" altLang="zh-CN" sz="2400" i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k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is large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9C9806CA-27B7-0B7B-4D28-BD23A9E5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508500"/>
            <a:ext cx="30607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2DCC5FCB-6861-E850-8B79-DDCF8595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545013"/>
            <a:ext cx="30591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22">
            <a:extLst>
              <a:ext uri="{FF2B5EF4-FFF2-40B4-BE49-F238E27FC236}">
                <a16:creationId xmlns:a16="http://schemas.microsoft.com/office/drawing/2014/main" id="{D143AB43-F680-AB4F-BBDA-0670C0E8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25" y="4700588"/>
            <a:ext cx="1349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17</a:t>
            </a:r>
          </a:p>
        </p:txBody>
      </p:sp>
      <p:sp>
        <p:nvSpPr>
          <p:cNvPr id="19465" name="Rectangle 22">
            <a:extLst>
              <a:ext uri="{FF2B5EF4-FFF2-40B4-BE49-F238E27FC236}">
                <a16:creationId xmlns:a16="http://schemas.microsoft.com/office/drawing/2014/main" id="{4A4FA3FA-26BE-1549-2940-226DE2AF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5168900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11</a:t>
            </a:r>
          </a:p>
        </p:txBody>
      </p:sp>
    </p:spTree>
  </p:cSld>
  <p:clrMapOvr>
    <a:masterClrMapping/>
  </p:clrMapOvr>
  <p:transition spd="med" advTm="800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4C92E6D-47EF-1981-604D-8211CB7E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88913"/>
            <a:ext cx="8426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Better algorithms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348708B-B235-6314-610B-3E10CA2B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7"/>
          <a:stretch>
            <a:fillRect/>
          </a:stretch>
        </p:blipFill>
        <p:spPr bwMode="auto">
          <a:xfrm>
            <a:off x="596900" y="1592263"/>
            <a:ext cx="4465638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B419C9F5-76DC-E7F2-02DA-CE9DCEA37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0950" y="2921000"/>
          <a:ext cx="435768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26882" imgH="2308384" progId="Word.Document.8">
                  <p:embed/>
                </p:oleObj>
              </mc:Choice>
              <mc:Fallback>
                <p:oleObj name="Document" r:id="rId4" imgW="3626882" imgH="230838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26" r="9926"/>
                      <a:stretch>
                        <a:fillRect/>
                      </a:stretch>
                    </p:blipFill>
                    <p:spPr bwMode="auto">
                      <a:xfrm>
                        <a:off x="5060950" y="2921000"/>
                        <a:ext cx="4357688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>
            <a:extLst>
              <a:ext uri="{FF2B5EF4-FFF2-40B4-BE49-F238E27FC236}">
                <a16:creationId xmlns:a16="http://schemas.microsoft.com/office/drawing/2014/main" id="{253A45C0-DEF3-B694-C23F-455CAC73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420938"/>
            <a:ext cx="435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Genetic Algorithm (GA)</a:t>
            </a:r>
          </a:p>
        </p:txBody>
      </p:sp>
      <p:sp>
        <p:nvSpPr>
          <p:cNvPr id="21510" name="Rectangle 8">
            <a:extLst>
              <a:ext uri="{FF2B5EF4-FFF2-40B4-BE49-F238E27FC236}">
                <a16:creationId xmlns:a16="http://schemas.microsoft.com/office/drawing/2014/main" id="{78BD35E4-FE11-0EC2-132E-62D4730E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1089025"/>
            <a:ext cx="3660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Random Swap (RS)</a:t>
            </a:r>
          </a:p>
        </p:txBody>
      </p:sp>
      <p:sp>
        <p:nvSpPr>
          <p:cNvPr id="21511" name="Rectangle 9">
            <a:extLst>
              <a:ext uri="{FF2B5EF4-FFF2-40B4-BE49-F238E27FC236}">
                <a16:creationId xmlns:a16="http://schemas.microsoft.com/office/drawing/2014/main" id="{45A4FC94-D237-057D-6F99-5898DD7C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6270625"/>
            <a:ext cx="4873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P. Fränti, "Genetic algorithm with deterministic crossover </a:t>
            </a:r>
            <a:br>
              <a:rPr lang="en-US" altLang="en-US" sz="1400">
                <a:solidFill>
                  <a:schemeClr val="tx1"/>
                </a:solidFill>
              </a:rPr>
            </a:br>
            <a:r>
              <a:rPr lang="en-US" altLang="en-US" sz="1400">
                <a:solidFill>
                  <a:schemeClr val="tx1"/>
                </a:solidFill>
              </a:rPr>
              <a:t>for vector quantization", </a:t>
            </a:r>
            <a:r>
              <a:rPr lang="en-US" altLang="en-US" sz="1400" i="1">
                <a:solidFill>
                  <a:schemeClr val="tx1"/>
                </a:solidFill>
              </a:rPr>
              <a:t>Pattern Recognition Letters</a:t>
            </a:r>
            <a:r>
              <a:rPr lang="en-US" altLang="en-US" sz="1400">
                <a:solidFill>
                  <a:schemeClr val="tx1"/>
                </a:solidFill>
              </a:rPr>
              <a:t>, 2000. </a:t>
            </a:r>
          </a:p>
        </p:txBody>
      </p:sp>
      <p:sp>
        <p:nvSpPr>
          <p:cNvPr id="21512" name="Rectangle 10">
            <a:extLst>
              <a:ext uri="{FF2B5EF4-FFF2-40B4-BE49-F238E27FC236}">
                <a16:creationId xmlns:a16="http://schemas.microsoft.com/office/drawing/2014/main" id="{060AFAE0-D661-187D-5298-B77641B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757738"/>
            <a:ext cx="44656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1400">
                <a:solidFill>
                  <a:schemeClr val="tx1"/>
                </a:solidFill>
              </a:rPr>
              <a:t>P. Fränti, "Efficiency of random swap clustering", </a:t>
            </a:r>
            <a:r>
              <a:rPr lang="fi-FI" altLang="en-US" sz="1400" i="1">
                <a:solidFill>
                  <a:schemeClr val="tx1"/>
                </a:solidFill>
              </a:rPr>
              <a:t>Journal of Big Data</a:t>
            </a:r>
            <a:r>
              <a:rPr lang="fi-FI" altLang="en-US" sz="1400">
                <a:solidFill>
                  <a:schemeClr val="tx1"/>
                </a:solidFill>
              </a:rPr>
              <a:t>, 5:13, 1-29, 2018 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1513" name="Rectangle 22">
            <a:extLst>
              <a:ext uri="{FF2B5EF4-FFF2-40B4-BE49-F238E27FC236}">
                <a16:creationId xmlns:a16="http://schemas.microsoft.com/office/drawing/2014/main" id="{5B8DCDD0-73CC-AF1E-0D89-CA619223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4041775"/>
            <a:ext cx="1155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  <p:sp>
        <p:nvSpPr>
          <p:cNvPr id="21514" name="Rectangle 22">
            <a:extLst>
              <a:ext uri="{FF2B5EF4-FFF2-40B4-BE49-F238E27FC236}">
                <a16:creationId xmlns:a16="http://schemas.microsoft.com/office/drawing/2014/main" id="{E0BE181B-B792-CD76-FC3A-8F2A16C2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5672138"/>
            <a:ext cx="11557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</p:spTree>
  </p:cSld>
  <p:clrMapOvr>
    <a:masterClrMapping/>
  </p:clrMapOvr>
  <p:transition spd="med" advTm="1680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A49EAF5-E0DE-3E72-BF88-281A2B0D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88913"/>
            <a:ext cx="8426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Clustering not enough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43C8254B-24E7-1148-AE47-B8D6ACED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251075"/>
            <a:ext cx="1871662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86B03AC1-4884-B78D-E67C-93AB575D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51075"/>
            <a:ext cx="187166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>
            <a:extLst>
              <a:ext uri="{FF2B5EF4-FFF2-40B4-BE49-F238E27FC236}">
                <a16:creationId xmlns:a16="http://schemas.microsoft.com/office/drawing/2014/main" id="{574E7BA4-C265-309B-C8ED-A6B6C7AD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5229225"/>
            <a:ext cx="18653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>
            <a:extLst>
              <a:ext uri="{FF2B5EF4-FFF2-40B4-BE49-F238E27FC236}">
                <a16:creationId xmlns:a16="http://schemas.microsoft.com/office/drawing/2014/main" id="{72383ED1-910F-8BA7-D001-0B5A5C5D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5229225"/>
            <a:ext cx="18653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4">
            <a:extLst>
              <a:ext uri="{FF2B5EF4-FFF2-40B4-BE49-F238E27FC236}">
                <a16:creationId xmlns:a16="http://schemas.microsoft.com/office/drawing/2014/main" id="{40B5A5CC-9DA5-320D-B28F-E6D49E8F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795463"/>
            <a:ext cx="1593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/>
              <a:t>K-means</a:t>
            </a:r>
          </a:p>
        </p:txBody>
      </p:sp>
      <p:sp>
        <p:nvSpPr>
          <p:cNvPr id="23560" name="TextBox 15">
            <a:extLst>
              <a:ext uri="{FF2B5EF4-FFF2-40B4-BE49-F238E27FC236}">
                <a16:creationId xmlns:a16="http://schemas.microsoft.com/office/drawing/2014/main" id="{5BA90991-B622-FD4C-5865-EB4A3CFC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1492250"/>
            <a:ext cx="26304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en-US" sz="2600" b="1"/>
              <a:t>Mumford-Shah </a:t>
            </a:r>
          </a:p>
          <a:p>
            <a:pPr algn="ctr">
              <a:lnSpc>
                <a:spcPts val="2600"/>
              </a:lnSpc>
            </a:pPr>
            <a:r>
              <a:rPr lang="en-US" altLang="en-US" sz="2600" b="1"/>
              <a:t>k-means</a:t>
            </a:r>
          </a:p>
        </p:txBody>
      </p:sp>
      <p:sp>
        <p:nvSpPr>
          <p:cNvPr id="23561" name="Rectangle 8">
            <a:extLst>
              <a:ext uri="{FF2B5EF4-FFF2-40B4-BE49-F238E27FC236}">
                <a16:creationId xmlns:a16="http://schemas.microsoft.com/office/drawing/2014/main" id="{E40AEAB7-B8F2-98B2-6386-258FB52BD6A6}"/>
              </a:ext>
            </a:extLst>
          </p:cNvPr>
          <p:cNvSpPr>
            <a:spLocks noChangeArrowheads="1"/>
          </p:cNvSpPr>
          <p:nvPr/>
        </p:nvSpPr>
        <p:spPr bwMode="auto">
          <a:xfrm rot="-1070380">
            <a:off x="1516063" y="2714625"/>
            <a:ext cx="174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Fragmented</a:t>
            </a:r>
          </a:p>
        </p:txBody>
      </p:sp>
      <p:sp>
        <p:nvSpPr>
          <p:cNvPr id="23562" name="Rectangle 8">
            <a:extLst>
              <a:ext uri="{FF2B5EF4-FFF2-40B4-BE49-F238E27FC236}">
                <a16:creationId xmlns:a16="http://schemas.microsoft.com/office/drawing/2014/main" id="{A12B6CB1-E0B6-D7B8-DE0C-885B65923404}"/>
              </a:ext>
            </a:extLst>
          </p:cNvPr>
          <p:cNvSpPr>
            <a:spLocks noChangeArrowheads="1"/>
          </p:cNvSpPr>
          <p:nvPr/>
        </p:nvSpPr>
        <p:spPr bwMode="auto">
          <a:xfrm rot="965644">
            <a:off x="1027113" y="5440363"/>
            <a:ext cx="214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Non-connected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subsegments</a:t>
            </a:r>
          </a:p>
        </p:txBody>
      </p:sp>
      <p:cxnSp>
        <p:nvCxnSpPr>
          <p:cNvPr id="23563" name="Straight Arrow Connector 2">
            <a:extLst>
              <a:ext uri="{FF2B5EF4-FFF2-40B4-BE49-F238E27FC236}">
                <a16:creationId xmlns:a16="http://schemas.microsoft.com/office/drawing/2014/main" id="{24C07469-73F9-1092-C1EB-B20073A4DB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73838" y="4970463"/>
            <a:ext cx="1439862" cy="690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4" name="Straight Arrow Connector 20">
            <a:extLst>
              <a:ext uri="{FF2B5EF4-FFF2-40B4-BE49-F238E27FC236}">
                <a16:creationId xmlns:a16="http://schemas.microsoft.com/office/drawing/2014/main" id="{79B8CF9E-75DC-0CE2-0DF6-CB514365A0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19875" y="5700713"/>
            <a:ext cx="969963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5" name="Straight Arrow Connector 21">
            <a:extLst>
              <a:ext uri="{FF2B5EF4-FFF2-40B4-BE49-F238E27FC236}">
                <a16:creationId xmlns:a16="http://schemas.microsoft.com/office/drawing/2014/main" id="{6228C64D-E1C0-051E-C735-692D95B7A1D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515100" y="6157913"/>
            <a:ext cx="777875" cy="131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6" name="Rectangle 8">
            <a:extLst>
              <a:ext uri="{FF2B5EF4-FFF2-40B4-BE49-F238E27FC236}">
                <a16:creationId xmlns:a16="http://schemas.microsoft.com/office/drawing/2014/main" id="{B12E3A89-6C2B-D564-E94D-718D835E6CA4}"/>
              </a:ext>
            </a:extLst>
          </p:cNvPr>
          <p:cNvSpPr>
            <a:spLocks noChangeArrowheads="1"/>
          </p:cNvSpPr>
          <p:nvPr/>
        </p:nvSpPr>
        <p:spPr bwMode="auto">
          <a:xfrm rot="-3380953">
            <a:off x="6836568" y="5361782"/>
            <a:ext cx="230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Still some issues</a:t>
            </a:r>
          </a:p>
        </p:txBody>
      </p:sp>
    </p:spTree>
  </p:cSld>
  <p:clrMapOvr>
    <a:masterClrMapping/>
  </p:clrMapOvr>
  <p:transition spd="med" advTm="4726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4071907-98B8-FA30-B2D1-A3D96DD8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Mumford-Shah model</a:t>
            </a:r>
          </a:p>
        </p:txBody>
      </p:sp>
      <p:pic>
        <p:nvPicPr>
          <p:cNvPr id="25603" name="图片 8" descr="fsdm.png">
            <a:extLst>
              <a:ext uri="{FF2B5EF4-FFF2-40B4-BE49-F238E27FC236}">
                <a16:creationId xmlns:a16="http://schemas.microsoft.com/office/drawing/2014/main" id="{7DEA85DC-8BB1-C200-AFF9-314B92DB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15888"/>
            <a:ext cx="1831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86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FE03558-D435-3DD5-67B8-4FE9DA1A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74638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Simplified Mumford-Shah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C326C-B271-8903-18A9-17AEB9B25E0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4568" y="2492896"/>
            <a:ext cx="6328150" cy="10609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5CD4AE68-6ADF-BC86-0389-C32D69234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554288"/>
            <a:ext cx="2592387" cy="933450"/>
          </a:xfrm>
          <a:prstGeom prst="rect">
            <a:avLst/>
          </a:prstGeom>
          <a:solidFill>
            <a:srgbClr val="00B8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0A7BC706-5E61-B681-4458-8B4ECD96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554288"/>
            <a:ext cx="612775" cy="933450"/>
          </a:xfrm>
          <a:prstGeom prst="rect">
            <a:avLst/>
          </a:prstGeom>
          <a:solidFill>
            <a:srgbClr val="00B8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27654" name="TextBox 8">
            <a:extLst>
              <a:ext uri="{FF2B5EF4-FFF2-40B4-BE49-F238E27FC236}">
                <a16:creationId xmlns:a16="http://schemas.microsoft.com/office/drawing/2014/main" id="{CE8F2858-A88F-BCC9-5F6A-D4955351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2087563"/>
            <a:ext cx="854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/>
              <a:t>SSE</a:t>
            </a:r>
          </a:p>
        </p:txBody>
      </p:sp>
      <p:sp>
        <p:nvSpPr>
          <p:cNvPr id="27655" name="TextBox 10">
            <a:extLst>
              <a:ext uri="{FF2B5EF4-FFF2-40B4-BE49-F238E27FC236}">
                <a16:creationId xmlns:a16="http://schemas.microsoft.com/office/drawing/2014/main" id="{D3D1179F-E350-6000-2D61-A63B411E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133600"/>
            <a:ext cx="222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Boundary length</a:t>
            </a:r>
          </a:p>
        </p:txBody>
      </p:sp>
      <p:cxnSp>
        <p:nvCxnSpPr>
          <p:cNvPr id="27656" name="Straight Arrow Connector 11">
            <a:extLst>
              <a:ext uri="{FF2B5EF4-FFF2-40B4-BE49-F238E27FC236}">
                <a16:creationId xmlns:a16="http://schemas.microsoft.com/office/drawing/2014/main" id="{7FC64F6B-71D4-EB48-8D8D-935C724522E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8650" y="3160713"/>
            <a:ext cx="176213" cy="4810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7" name="TextBox 16">
            <a:extLst>
              <a:ext uri="{FF2B5EF4-FFF2-40B4-BE49-F238E27FC236}">
                <a16:creationId xmlns:a16="http://schemas.microsoft.com/office/drawing/2014/main" id="{128C83C2-E3A8-698C-E471-0B0D3D57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716338"/>
            <a:ext cx="224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Control parameter</a:t>
            </a:r>
          </a:p>
        </p:txBody>
      </p:sp>
      <p:pic>
        <p:nvPicPr>
          <p:cNvPr id="27658" name="Picture 19">
            <a:extLst>
              <a:ext uri="{FF2B5EF4-FFF2-40B4-BE49-F238E27FC236}">
                <a16:creationId xmlns:a16="http://schemas.microsoft.com/office/drawing/2014/main" id="{79E36F1E-A8C8-D322-1C0C-485F843F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60092" r="50819" b="4059"/>
          <a:stretch>
            <a:fillRect/>
          </a:stretch>
        </p:blipFill>
        <p:spPr bwMode="auto">
          <a:xfrm>
            <a:off x="3743325" y="4684713"/>
            <a:ext cx="28590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">
            <a:extLst>
              <a:ext uri="{FF2B5EF4-FFF2-40B4-BE49-F238E27FC236}">
                <a16:creationId xmlns:a16="http://schemas.microsoft.com/office/drawing/2014/main" id="{28372C0D-C590-3AEB-2D54-106A5055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2737" r="75681" b="50031"/>
          <a:stretch>
            <a:fillRect/>
          </a:stretch>
        </p:blipFill>
        <p:spPr bwMode="auto">
          <a:xfrm>
            <a:off x="523875" y="4651375"/>
            <a:ext cx="28829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2">
            <a:extLst>
              <a:ext uri="{FF2B5EF4-FFF2-40B4-BE49-F238E27FC236}">
                <a16:creationId xmlns:a16="http://schemas.microsoft.com/office/drawing/2014/main" id="{9D1DABFC-08C3-9CD5-A9F1-C11948D4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5876925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SSE = </a:t>
            </a:r>
            <a:r>
              <a:rPr lang="en-US" altLang="en-US" sz="2000" b="1">
                <a:solidFill>
                  <a:srgbClr val="0000FF"/>
                </a:solidFill>
              </a:rPr>
              <a:t>???</a:t>
            </a:r>
          </a:p>
          <a:p>
            <a:r>
              <a:rPr lang="en-US" altLang="en-US" sz="2000"/>
              <a:t>Boundary length = </a:t>
            </a:r>
            <a:r>
              <a:rPr lang="en-US" altLang="en-US" sz="2000" b="1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3082158-E5C4-2DB1-5009-A70144797458}"/>
              </a:ext>
            </a:extLst>
          </p:cNvPr>
          <p:cNvSpPr/>
          <p:nvPr/>
        </p:nvSpPr>
        <p:spPr bwMode="auto">
          <a:xfrm>
            <a:off x="3413125" y="5624513"/>
            <a:ext cx="330200" cy="25241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7662" name="TextBox 26">
            <a:extLst>
              <a:ext uri="{FF2B5EF4-FFF2-40B4-BE49-F238E27FC236}">
                <a16:creationId xmlns:a16="http://schemas.microsoft.com/office/drawing/2014/main" id="{CF167566-00CE-6982-52ED-F33BFC55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890588"/>
            <a:ext cx="9513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Mumford and Shah, "Optimal approximations by piecewise smooth functions and associated variational problems," </a:t>
            </a:r>
            <a:r>
              <a:rPr lang="en-US" altLang="en-US" sz="1800" i="1">
                <a:latin typeface="Times New Roman" panose="02020603050405020304" pitchFamily="18" charset="0"/>
                <a:ea typeface="MS Mincho" panose="02020609040205080304" pitchFamily="49" charset="-128"/>
              </a:rPr>
              <a:t>Communications on Pure and Applied Mathematics, </a:t>
            </a:r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1989.</a:t>
            </a:r>
            <a:endParaRPr lang="en-US" altLang="en-US"/>
          </a:p>
        </p:txBody>
      </p:sp>
    </p:spTree>
  </p:cSld>
  <p:clrMapOvr>
    <a:masterClrMapping/>
  </p:clrMapOvr>
  <p:transition spd="med" advTm="5232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ABBF90F-A392-3836-61CF-9108977B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74638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Mumford-Shah k-means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9699" name="TextBox 5">
            <a:extLst>
              <a:ext uri="{FF2B5EF4-FFF2-40B4-BE49-F238E27FC236}">
                <a16:creationId xmlns:a16="http://schemas.microsoft.com/office/drawing/2014/main" id="{2FF79145-69CF-A8B5-A440-5516DE2D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933450"/>
            <a:ext cx="918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Shah, Patel and Fränti, "K-means image segmentation using Mumford-Shah model" </a:t>
            </a:r>
            <a:b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en-US" sz="1800" i="1">
                <a:latin typeface="Times New Roman" panose="02020603050405020304" pitchFamily="18" charset="0"/>
                <a:ea typeface="MS Mincho" panose="02020609040205080304" pitchFamily="49" charset="-128"/>
              </a:rPr>
              <a:t>Journal of Electronic Imaging, </a:t>
            </a:r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2021.</a:t>
            </a:r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9B956-A025-8EB3-E3F4-C574B10D7C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6615" y="3306249"/>
            <a:ext cx="8534462" cy="5908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9701" name="TextBox 11">
            <a:extLst>
              <a:ext uri="{FF2B5EF4-FFF2-40B4-BE49-F238E27FC236}">
                <a16:creationId xmlns:a16="http://schemas.microsoft.com/office/drawing/2014/main" id="{04294EE8-890D-7DF5-1EAC-E078D18E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243138"/>
            <a:ext cx="58435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Adopted Mumford-Shah in k-means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Derived pixel to segment distance:</a:t>
            </a: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9D076C92-52F4-7CC8-4A43-B198DE7E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329113"/>
            <a:ext cx="23399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>
            <a:extLst>
              <a:ext uri="{FF2B5EF4-FFF2-40B4-BE49-F238E27FC236}">
                <a16:creationId xmlns:a16="http://schemas.microsoft.com/office/drawing/2014/main" id="{FD65F101-A476-C896-90EE-0B17F8D8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329113"/>
            <a:ext cx="23399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">
            <a:extLst>
              <a:ext uri="{FF2B5EF4-FFF2-40B4-BE49-F238E27FC236}">
                <a16:creationId xmlns:a16="http://schemas.microsoft.com/office/drawing/2014/main" id="{EE735B5A-70C3-8F84-20DC-0B920F8F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5735"/>
          <a:stretch>
            <a:fillRect/>
          </a:stretch>
        </p:blipFill>
        <p:spPr bwMode="auto">
          <a:xfrm>
            <a:off x="5997575" y="4848225"/>
            <a:ext cx="34559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229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EE74B06D-47AE-5702-CEA9-EBB9F9D6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Agglomerative clustering</a:t>
            </a:r>
          </a:p>
        </p:txBody>
      </p:sp>
      <p:pic>
        <p:nvPicPr>
          <p:cNvPr id="31747" name="图片 8" descr="fsdm.png">
            <a:extLst>
              <a:ext uri="{FF2B5EF4-FFF2-40B4-BE49-F238E27FC236}">
                <a16:creationId xmlns:a16="http://schemas.microsoft.com/office/drawing/2014/main" id="{F140519C-E30A-8861-18C9-00E62BC1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0"/>
            <a:ext cx="1831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41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inland_in_europe_main_en">
            <a:extLst>
              <a:ext uri="{FF2B5EF4-FFF2-40B4-BE49-F238E27FC236}">
                <a16:creationId xmlns:a16="http://schemas.microsoft.com/office/drawing/2014/main" id="{3CD44DC6-45A3-1966-F0A3-728FCDC994B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650" y="1412875"/>
            <a:ext cx="5327650" cy="5327650"/>
          </a:xfrm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4437F98C-8924-2BF8-59BF-870C622B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073525"/>
            <a:ext cx="48958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0098110F-6934-CF54-1245-D61ABBAD984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830263" y="7938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University of Eastern Finland</a:t>
            </a:r>
          </a:p>
        </p:txBody>
      </p:sp>
      <p:pic>
        <p:nvPicPr>
          <p:cNvPr id="4101" name="Picture 4" descr="Koli_finland">
            <a:extLst>
              <a:ext uri="{FF2B5EF4-FFF2-40B4-BE49-F238E27FC236}">
                <a16:creationId xmlns:a16="http://schemas.microsoft.com/office/drawing/2014/main" id="{6653F433-583B-FC0D-E1E2-CBDB1C7A81C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5" y="1770063"/>
            <a:ext cx="3095625" cy="2030412"/>
          </a:xfrm>
        </p:spPr>
      </p:pic>
      <p:sp>
        <p:nvSpPr>
          <p:cNvPr id="4102" name="Oval 6">
            <a:extLst>
              <a:ext uri="{FF2B5EF4-FFF2-40B4-BE49-F238E27FC236}">
                <a16:creationId xmlns:a16="http://schemas.microsoft.com/office/drawing/2014/main" id="{5E5547AF-4747-E07F-2BF8-5E6716CA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8" y="2744788"/>
            <a:ext cx="144462" cy="122237"/>
          </a:xfrm>
          <a:prstGeom prst="ellipse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103" name="Line 8">
            <a:extLst>
              <a:ext uri="{FF2B5EF4-FFF2-40B4-BE49-F238E27FC236}">
                <a16:creationId xmlns:a16="http://schemas.microsoft.com/office/drawing/2014/main" id="{5B8345B3-8078-3692-BEBD-74A2DBE4C6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4938" y="2867025"/>
            <a:ext cx="971550" cy="7175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104" name="Text Box 10">
            <a:extLst>
              <a:ext uri="{FF2B5EF4-FFF2-40B4-BE49-F238E27FC236}">
                <a16:creationId xmlns:a16="http://schemas.microsoft.com/office/drawing/2014/main" id="{1C5DD72D-CA70-1452-8DF3-A1D9291B3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3419475"/>
            <a:ext cx="172720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Times New Roman" panose="02020603050405020304" pitchFamily="18" charset="0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Joensuu</a:t>
            </a:r>
          </a:p>
        </p:txBody>
      </p:sp>
      <p:sp>
        <p:nvSpPr>
          <p:cNvPr id="4105" name="Text Box 11">
            <a:extLst>
              <a:ext uri="{FF2B5EF4-FFF2-40B4-BE49-F238E27FC236}">
                <a16:creationId xmlns:a16="http://schemas.microsoft.com/office/drawing/2014/main" id="{2C65940F-5DD7-BDE9-7C44-9AF0FD3C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292600"/>
            <a:ext cx="1912938" cy="46355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Joki  = a river</a:t>
            </a:r>
          </a:p>
        </p:txBody>
      </p:sp>
      <p:sp>
        <p:nvSpPr>
          <p:cNvPr id="4106" name="Text Box 12">
            <a:extLst>
              <a:ext uri="{FF2B5EF4-FFF2-40B4-BE49-F238E27FC236}">
                <a16:creationId xmlns:a16="http://schemas.microsoft.com/office/drawing/2014/main" id="{44DF419F-7238-42CE-5973-54F52AFDE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616450"/>
            <a:ext cx="2220913" cy="46513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Joen = of a river</a:t>
            </a:r>
          </a:p>
        </p:txBody>
      </p:sp>
      <p:sp>
        <p:nvSpPr>
          <p:cNvPr id="4107" name="Text Box 13">
            <a:extLst>
              <a:ext uri="{FF2B5EF4-FFF2-40B4-BE49-F238E27FC236}">
                <a16:creationId xmlns:a16="http://schemas.microsoft.com/office/drawing/2014/main" id="{A551C50E-D3EC-9D71-31F4-412B13FA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941888"/>
            <a:ext cx="1871663" cy="46355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Suu  = mouth</a:t>
            </a:r>
          </a:p>
        </p:txBody>
      </p:sp>
      <p:sp>
        <p:nvSpPr>
          <p:cNvPr id="4108" name="Text Box 14">
            <a:extLst>
              <a:ext uri="{FF2B5EF4-FFF2-40B4-BE49-F238E27FC236}">
                <a16:creationId xmlns:a16="http://schemas.microsoft.com/office/drawing/2014/main" id="{ACD7C98C-CC1C-B1C0-7B55-BA2F2196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5605463"/>
            <a:ext cx="2916237" cy="9556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Joensuu: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mouth of a river</a:t>
            </a:r>
          </a:p>
        </p:txBody>
      </p:sp>
      <p:pic>
        <p:nvPicPr>
          <p:cNvPr id="4109" name="Picture 40" descr="PasiDressed-2016">
            <a:extLst>
              <a:ext uri="{FF2B5EF4-FFF2-40B4-BE49-F238E27FC236}">
                <a16:creationId xmlns:a16="http://schemas.microsoft.com/office/drawing/2014/main" id="{96B9AB1F-4CD8-4C21-BC68-AC10CE2B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58938"/>
            <a:ext cx="105886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9">
            <a:extLst>
              <a:ext uri="{FF2B5EF4-FFF2-40B4-BE49-F238E27FC236}">
                <a16:creationId xmlns:a16="http://schemas.microsoft.com/office/drawing/2014/main" id="{060DBAB7-6756-878A-095D-B1EBD5A9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909888"/>
            <a:ext cx="1493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Pasi Fränti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4B7AB89-AFF8-081C-B8FF-E2A66736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4030663"/>
            <a:ext cx="1419225" cy="525462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Summer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EAAA4CFE-1080-4260-B7F5-EE27D1A2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1749425"/>
            <a:ext cx="1182687" cy="52546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Winter</a:t>
            </a:r>
          </a:p>
        </p:txBody>
      </p:sp>
    </p:spTree>
  </p:cSld>
  <p:clrMapOvr>
    <a:masterClrMapping/>
  </p:clrMapOvr>
  <p:transition spd="slow" advTm="1801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D6BEB29-B8A3-3AEF-80DE-FAAF7831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790700"/>
            <a:ext cx="71485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901011A6-0BA2-960A-D10C-E6D30374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74638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PNN algorithm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1867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A6C8B8E-EE04-46A7-590B-183DBEAE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- 25 Clusters</a:t>
            </a:r>
            <a:endParaRPr lang="en-US" altLang="en-US" b="1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35843" name="Picture 3" descr="Picture1">
            <a:extLst>
              <a:ext uri="{FF2B5EF4-FFF2-40B4-BE49-F238E27FC236}">
                <a16:creationId xmlns:a16="http://schemas.microsoft.com/office/drawing/2014/main" id="{966AB2F0-4199-3213-DC00-03700D90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0CD21511-F3BF-88A5-7729-C1AD7699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426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7DC612D-FCD9-F593-61FE-BCE585929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177800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- 24 Clusters</a:t>
            </a:r>
            <a:endParaRPr lang="en-US" altLang="en-US" b="1" baseline="30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37891" name="Picture 3" descr="Picture2">
            <a:extLst>
              <a:ext uri="{FF2B5EF4-FFF2-40B4-BE49-F238E27FC236}">
                <a16:creationId xmlns:a16="http://schemas.microsoft.com/office/drawing/2014/main" id="{BB81CDEB-BEC3-DC5F-A509-995769B2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508C5FB4-116B-0ACA-D814-7E9B9CF3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54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Picture3">
            <a:extLst>
              <a:ext uri="{FF2B5EF4-FFF2-40B4-BE49-F238E27FC236}">
                <a16:creationId xmlns:a16="http://schemas.microsoft.com/office/drawing/2014/main" id="{32EC3877-FA77-CCCF-1B68-9491989B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4">
            <a:extLst>
              <a:ext uri="{FF2B5EF4-FFF2-40B4-BE49-F238E27FC236}">
                <a16:creationId xmlns:a16="http://schemas.microsoft.com/office/drawing/2014/main" id="{348F528B-677C-EEA0-42BD-178F62CB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EF8709FA-8699-6F39-FCF3-1D3FA2851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177800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- 23 Clusters</a:t>
            </a:r>
            <a:endParaRPr lang="en-US" altLang="en-US" b="1" baseline="30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 advTm="1549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E53CF2-ADA4-603E-0FDE-536947981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- 22 Clusters</a:t>
            </a:r>
            <a:endParaRPr lang="en-US" altLang="en-US" b="1" baseline="30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41987" name="Picture 3" descr="Picture4">
            <a:extLst>
              <a:ext uri="{FF2B5EF4-FFF2-40B4-BE49-F238E27FC236}">
                <a16:creationId xmlns:a16="http://schemas.microsoft.com/office/drawing/2014/main" id="{C17DA8E6-5FC3-358A-3EC4-67305B4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C60E3376-3DB7-235A-797C-A79F2BE55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35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F0AF492-8558-04AC-4EA5-28A81AC9D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- 21 Clusters</a:t>
            </a:r>
          </a:p>
        </p:txBody>
      </p:sp>
      <p:pic>
        <p:nvPicPr>
          <p:cNvPr id="44035" name="Picture 3" descr="Picture5">
            <a:extLst>
              <a:ext uri="{FF2B5EF4-FFF2-40B4-BE49-F238E27FC236}">
                <a16:creationId xmlns:a16="http://schemas.microsoft.com/office/drawing/2014/main" id="{9E9899D9-C90A-A03D-7B79-67B69B24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17BA4914-A8EC-A102-FA1C-DA4C31FA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.12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25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5B44A2B-0973-D3E1-D282-620DB3F4B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- 20 Clusters</a:t>
            </a:r>
          </a:p>
        </p:txBody>
      </p:sp>
      <p:pic>
        <p:nvPicPr>
          <p:cNvPr id="46083" name="Picture 3" descr="Picture6">
            <a:extLst>
              <a:ext uri="{FF2B5EF4-FFF2-40B4-BE49-F238E27FC236}">
                <a16:creationId xmlns:a16="http://schemas.microsoft.com/office/drawing/2014/main" id="{E431E1A1-4EED-F689-15A8-E1D3A9A6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6F1E4139-13FB-D526-672D-F248FBE8E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.16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30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4D2C381-B7D8-BEDA-4A73-437BAF40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- 19 Clusters</a:t>
            </a:r>
          </a:p>
        </p:txBody>
      </p:sp>
      <p:pic>
        <p:nvPicPr>
          <p:cNvPr id="48131" name="Picture 3" descr="Picture7">
            <a:extLst>
              <a:ext uri="{FF2B5EF4-FFF2-40B4-BE49-F238E27FC236}">
                <a16:creationId xmlns:a16="http://schemas.microsoft.com/office/drawing/2014/main" id="{10E73877-135E-62CF-F755-D77C1896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1FCC3D20-F9F5-E4D0-1DF3-70A0D12A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.19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07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AC35CDC-6639-3A4A-72D7-94D0CE18B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- 18 Clusters</a:t>
            </a:r>
          </a:p>
        </p:txBody>
      </p:sp>
      <p:pic>
        <p:nvPicPr>
          <p:cNvPr id="50179" name="Picture 3" descr="Picture8">
            <a:extLst>
              <a:ext uri="{FF2B5EF4-FFF2-40B4-BE49-F238E27FC236}">
                <a16:creationId xmlns:a16="http://schemas.microsoft.com/office/drawing/2014/main" id="{4D973F2B-0611-2361-AA3B-098567F0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F80FE1E6-9D04-FA11-8C09-A55FE5E9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.23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202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11308D6-E8D6-5167-F247-511A39195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- 17 Clusters</a:t>
            </a:r>
          </a:p>
        </p:txBody>
      </p:sp>
      <p:pic>
        <p:nvPicPr>
          <p:cNvPr id="52227" name="Picture 3" descr="Picture9">
            <a:extLst>
              <a:ext uri="{FF2B5EF4-FFF2-40B4-BE49-F238E27FC236}">
                <a16:creationId xmlns:a16="http://schemas.microsoft.com/office/drawing/2014/main" id="{8E323564-8940-8BAC-039A-4478B1B2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>
            <a:extLst>
              <a:ext uri="{FF2B5EF4-FFF2-40B4-BE49-F238E27FC236}">
                <a16:creationId xmlns:a16="http://schemas.microsoft.com/office/drawing/2014/main" id="{313C07DE-42F6-038B-2207-60B2B784C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.26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3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 statue in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9DCBD3C9-DFE5-0AC2-85CD-DCB76E71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963863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A5610DB9-6E28-D9F5-1BD8-F69614BC66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138238"/>
            <a:ext cx="3686175" cy="4414837"/>
          </a:xfrm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C6F32ACB-4F45-0C9B-C3B1-A17CB24C04B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830263" y="7938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The M.S. University of Baroda</a:t>
            </a:r>
          </a:p>
        </p:txBody>
      </p:sp>
      <p:sp>
        <p:nvSpPr>
          <p:cNvPr id="5125" name="Oval 6">
            <a:extLst>
              <a:ext uri="{FF2B5EF4-FFF2-40B4-BE49-F238E27FC236}">
                <a16:creationId xmlns:a16="http://schemas.microsoft.com/office/drawing/2014/main" id="{6656323B-302F-0688-2F34-2782729A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475038"/>
            <a:ext cx="144462" cy="122237"/>
          </a:xfrm>
          <a:prstGeom prst="ellipse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126" name="Line 8">
            <a:extLst>
              <a:ext uri="{FF2B5EF4-FFF2-40B4-BE49-F238E27FC236}">
                <a16:creationId xmlns:a16="http://schemas.microsoft.com/office/drawing/2014/main" id="{A92B7F9F-67CD-F730-0432-100CC11D67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7288" y="3621088"/>
            <a:ext cx="509587" cy="4921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FAF2DF0-E28C-9F99-5225-4D279220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5697538"/>
            <a:ext cx="3671887" cy="9556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269875" indent="-249238">
              <a:buFont typeface="Times New Roman" panose="02020603050405020304" pitchFamily="18" charset="0"/>
              <a:buNone/>
              <a:tabLst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City: Vadodara</a:t>
            </a:r>
          </a:p>
          <a:p>
            <a:pPr marL="269875" indent="-249238">
              <a:buFont typeface="Times New Roman" panose="02020603050405020304" pitchFamily="18" charset="0"/>
              <a:buNone/>
              <a:tabLst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University: Badora</a:t>
            </a:r>
          </a:p>
        </p:txBody>
      </p:sp>
      <p:pic>
        <p:nvPicPr>
          <p:cNvPr id="5128" name="Picture 5" descr="A picture containing tree, scene, outdoor, way&#10;&#10;Description automatically generated">
            <a:extLst>
              <a:ext uri="{FF2B5EF4-FFF2-40B4-BE49-F238E27FC236}">
                <a16:creationId xmlns:a16="http://schemas.microsoft.com/office/drawing/2014/main" id="{DE98E765-B139-A9AE-1DBD-2AD09BBB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314450"/>
            <a:ext cx="2855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>
            <a:extLst>
              <a:ext uri="{FF2B5EF4-FFF2-40B4-BE49-F238E27FC236}">
                <a16:creationId xmlns:a16="http://schemas.microsoft.com/office/drawing/2014/main" id="{A662CDC3-163F-9AA5-0E30-E4338D72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705350"/>
            <a:ext cx="2266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>
            <a:extLst>
              <a:ext uri="{FF2B5EF4-FFF2-40B4-BE49-F238E27FC236}">
                <a16:creationId xmlns:a16="http://schemas.microsoft.com/office/drawing/2014/main" id="{06AE1D61-2096-E461-AA5E-9A5DA225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843213"/>
            <a:ext cx="11985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>
            <a:extLst>
              <a:ext uri="{FF2B5EF4-FFF2-40B4-BE49-F238E27FC236}">
                <a16:creationId xmlns:a16="http://schemas.microsoft.com/office/drawing/2014/main" id="{B43678C7-82BA-43BA-5049-C0603938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057275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39">
            <a:extLst>
              <a:ext uri="{FF2B5EF4-FFF2-40B4-BE49-F238E27FC236}">
                <a16:creationId xmlns:a16="http://schemas.microsoft.com/office/drawing/2014/main" id="{25AC8F70-CD32-7FC6-DF06-0495E3D4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2447925"/>
            <a:ext cx="165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Nilima Shah</a:t>
            </a: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0FA53556-F885-7022-EBBF-00E3185F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4206875"/>
            <a:ext cx="1952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Dhanesh Patel</a:t>
            </a:r>
          </a:p>
        </p:txBody>
      </p:sp>
      <p:pic>
        <p:nvPicPr>
          <p:cNvPr id="5134" name="Picture 18" descr="A picture containing building, outdoor, colonnade, stone&#10;&#10;Description automatically generated">
            <a:extLst>
              <a:ext uri="{FF2B5EF4-FFF2-40B4-BE49-F238E27FC236}">
                <a16:creationId xmlns:a16="http://schemas.microsoft.com/office/drawing/2014/main" id="{978FCC80-77F7-51A1-414F-2A0E73D1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073650"/>
            <a:ext cx="21240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749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169A379-F986-A01A-FCB5-7430A063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- 16 Clusters</a:t>
            </a:r>
          </a:p>
        </p:txBody>
      </p:sp>
      <p:pic>
        <p:nvPicPr>
          <p:cNvPr id="54275" name="Picture 3" descr="Picture10">
            <a:extLst>
              <a:ext uri="{FF2B5EF4-FFF2-40B4-BE49-F238E27FC236}">
                <a16:creationId xmlns:a16="http://schemas.microsoft.com/office/drawing/2014/main" id="{0936F4AB-9B05-23D3-DFCA-47C74066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10938294-92A9-DFE1-4123-2B67AB2A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.3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283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AB23D2F-25DF-67CA-D54E-72353079D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6697662" cy="8636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Example - 15 Clusters</a:t>
            </a:r>
          </a:p>
        </p:txBody>
      </p:sp>
      <p:pic>
        <p:nvPicPr>
          <p:cNvPr id="56323" name="Picture 3" descr="Picture11">
            <a:extLst>
              <a:ext uri="{FF2B5EF4-FFF2-40B4-BE49-F238E27FC236}">
                <a16:creationId xmlns:a16="http://schemas.microsoft.com/office/drawing/2014/main" id="{A9570BB5-4FB2-C7F8-6A6F-30161445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9500"/>
            <a:ext cx="6478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DA18B5E5-0230-437A-E742-4B8A0054B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16563"/>
            <a:ext cx="227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MSE ≈ </a:t>
            </a:r>
            <a:r>
              <a:rPr lang="ru-RU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fi-FI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.34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*10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</p:spTree>
  </p:cSld>
  <p:clrMapOvr>
    <a:masterClrMapping/>
  </p:clrMapOvr>
  <p:transition spd="slow" advTm="131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64971B2-AA7A-424F-8FF0-437D7558F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13" y="260350"/>
            <a:ext cx="8226425" cy="647700"/>
          </a:xfrm>
        </p:spPr>
        <p:txBody>
          <a:bodyPr/>
          <a:lstStyle/>
          <a:p>
            <a:pPr defTabSz="457200" eaLnBrk="1" hangingPunct="1"/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Merge cost calculation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C7631689-B567-59CD-5E2C-89B0B4BA2B6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2205038"/>
            <a:ext cx="5905500" cy="2289175"/>
          </a:xfrm>
        </p:spPr>
      </p:pic>
      <p:sp>
        <p:nvSpPr>
          <p:cNvPr id="58372" name="Rectangle 9">
            <a:extLst>
              <a:ext uri="{FF2B5EF4-FFF2-40B4-BE49-F238E27FC236}">
                <a16:creationId xmlns:a16="http://schemas.microsoft.com/office/drawing/2014/main" id="{BE1C5744-025F-1570-BACC-21DCFFDED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32125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58373" name="Object 8">
            <a:extLst>
              <a:ext uri="{FF2B5EF4-FFF2-40B4-BE49-F238E27FC236}">
                <a16:creationId xmlns:a16="http://schemas.microsoft.com/office/drawing/2014/main" id="{1527614A-0B6F-51D2-0A57-DDB4BA07D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2163" y="5192713"/>
          <a:ext cx="47164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600" imgH="393700" progId="Equation.3">
                  <p:embed/>
                </p:oleObj>
              </mc:Choice>
              <mc:Fallback>
                <p:oleObj name="Equation" r:id="rId4" imgW="27686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192713"/>
                        <a:ext cx="47164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0">
            <a:extLst>
              <a:ext uri="{FF2B5EF4-FFF2-40B4-BE49-F238E27FC236}">
                <a16:creationId xmlns:a16="http://schemas.microsoft.com/office/drawing/2014/main" id="{6E875434-CE6C-42D9-A8EB-790F2A82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2650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8375" name="Rectangle 12">
            <a:extLst>
              <a:ext uri="{FF2B5EF4-FFF2-40B4-BE49-F238E27FC236}">
                <a16:creationId xmlns:a16="http://schemas.microsoft.com/office/drawing/2014/main" id="{6177F989-B7B3-A9D6-25AB-062B39A9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32125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8376" name="Rectangle 13">
            <a:extLst>
              <a:ext uri="{FF2B5EF4-FFF2-40B4-BE49-F238E27FC236}">
                <a16:creationId xmlns:a16="http://schemas.microsoft.com/office/drawing/2014/main" id="{A03D4716-B255-07BC-DBCD-811721E5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2650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8377" name="Rectangle 15">
            <a:extLst>
              <a:ext uri="{FF2B5EF4-FFF2-40B4-BE49-F238E27FC236}">
                <a16:creationId xmlns:a16="http://schemas.microsoft.com/office/drawing/2014/main" id="{10C3F0B9-2C8C-BA03-FFC3-233968A04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32125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58378" name="Object 14">
            <a:extLst>
              <a:ext uri="{FF2B5EF4-FFF2-40B4-BE49-F238E27FC236}">
                <a16:creationId xmlns:a16="http://schemas.microsoft.com/office/drawing/2014/main" id="{05E88966-97D4-8CF0-B36C-86237D9ED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275" y="6026150"/>
          <a:ext cx="47879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6700" imgH="393700" progId="Equation.3">
                  <p:embed/>
                </p:oleObj>
              </mc:Choice>
              <mc:Fallback>
                <p:oleObj name="Equation" r:id="rId6" imgW="28067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6026150"/>
                        <a:ext cx="47879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Rectangle 16">
            <a:extLst>
              <a:ext uri="{FF2B5EF4-FFF2-40B4-BE49-F238E27FC236}">
                <a16:creationId xmlns:a16="http://schemas.microsoft.com/office/drawing/2014/main" id="{E20D3C68-3CC2-9CE9-16BF-98C8DB39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2650"/>
            <a:ext cx="1825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A6133-455C-4965-00F2-C53ECAA6E25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72549" y="1036886"/>
            <a:ext cx="4954554" cy="84529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 advTm="34052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1973A73-603E-1CC9-9E01-04C0F2F1D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260350"/>
            <a:ext cx="6697663" cy="947738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Storing distance matrix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47A24E7-B603-F816-D02B-68A2D0B3F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2024063"/>
            <a:ext cx="8496300" cy="4249737"/>
          </a:xfrm>
        </p:spPr>
        <p:txBody>
          <a:bodyPr/>
          <a:lstStyle/>
          <a:p>
            <a:pPr marL="457200" indent="-457200" defTabSz="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Maintain the distance matrix and update </a:t>
            </a:r>
            <a:b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only 2 rows and columns,</a:t>
            </a:r>
          </a:p>
          <a:p>
            <a:pPr marL="457200" indent="-457200" defTabSz="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Distance calculations reduces from </a:t>
            </a:r>
            <a:b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O(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baseline="30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 to O(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 in each step.</a:t>
            </a:r>
          </a:p>
          <a:p>
            <a:pPr marL="457200" indent="-457200" defTabSz="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Searching the minimum pair still requires O(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baseline="30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O(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i="1" baseline="3000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 in total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</a:p>
          <a:p>
            <a:pPr marL="457200" indent="-457200" defTabSz="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High memory consumption: O(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baseline="30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</p:cSld>
  <p:clrMapOvr>
    <a:masterClrMapping/>
  </p:clrMapOvr>
  <p:transition spd="slow" advTm="29637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264AC95-34B2-F77A-C736-35F8FD227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80963"/>
            <a:ext cx="8569325" cy="803275"/>
          </a:xfrm>
        </p:spPr>
        <p:txBody>
          <a:bodyPr/>
          <a:lstStyle/>
          <a:p>
            <a:pPr defTabSz="457200" eaLnBrk="1" hangingPunct="1"/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Heap structure for fast search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A2092BDD-BE98-D999-5FAE-950613A96CC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484313"/>
            <a:ext cx="8748712" cy="3505200"/>
          </a:xfrm>
        </p:spPr>
      </p:pic>
      <p:sp>
        <p:nvSpPr>
          <p:cNvPr id="62468" name="Rectangle 4">
            <a:extLst>
              <a:ext uri="{FF2B5EF4-FFF2-40B4-BE49-F238E27FC236}">
                <a16:creationId xmlns:a16="http://schemas.microsoft.com/office/drawing/2014/main" id="{EC79AE28-F8FD-FB19-B442-7CA64E25C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302250"/>
            <a:ext cx="7059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Search reduces O(</a:t>
            </a:r>
            <a:r>
              <a:rPr lang="en-US" altLang="en-US" sz="3200" i="1">
                <a:latin typeface="Tahoma" panose="020B0604030504040204" pitchFamily="34" charset="0"/>
              </a:rPr>
              <a:t>N</a:t>
            </a:r>
            <a:r>
              <a:rPr lang="en-US" altLang="en-US" sz="3200">
                <a:latin typeface="Tahoma" panose="020B0604030504040204" pitchFamily="34" charset="0"/>
              </a:rPr>
              <a:t>) </a:t>
            </a:r>
            <a:r>
              <a:rPr lang="en-US" altLang="en-US" sz="3200">
                <a:latin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3200">
                <a:latin typeface="Tahoma" panose="020B0604030504040204" pitchFamily="34" charset="0"/>
              </a:rPr>
              <a:t> O(log</a:t>
            </a:r>
            <a:r>
              <a:rPr lang="en-US" altLang="en-US" sz="3200" i="1">
                <a:latin typeface="Tahoma" panose="020B0604030504040204" pitchFamily="34" charset="0"/>
              </a:rPr>
              <a:t>N</a:t>
            </a:r>
            <a:r>
              <a:rPr lang="en-US" altLang="en-US" sz="320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In total: O(</a:t>
            </a:r>
            <a:r>
              <a:rPr lang="en-US" altLang="en-US" sz="3200" i="1">
                <a:latin typeface="Tahoma" panose="020B0604030504040204" pitchFamily="34" charset="0"/>
              </a:rPr>
              <a:t>N</a:t>
            </a:r>
            <a:r>
              <a:rPr lang="en-US" altLang="en-US" sz="3200" baseline="30000">
                <a:latin typeface="Tahoma" panose="020B0604030504040204" pitchFamily="34" charset="0"/>
              </a:rPr>
              <a:t>2</a:t>
            </a:r>
            <a:r>
              <a:rPr lang="en-US" altLang="en-US" sz="3200">
                <a:latin typeface="Tahoma" panose="020B0604030504040204" pitchFamily="34" charset="0"/>
              </a:rPr>
              <a:t> log</a:t>
            </a:r>
            <a:r>
              <a:rPr lang="en-US" altLang="en-US" sz="3200" i="1">
                <a:latin typeface="Tahoma" panose="020B0604030504040204" pitchFamily="34" charset="0"/>
              </a:rPr>
              <a:t>N</a:t>
            </a:r>
            <a:r>
              <a:rPr lang="en-US" altLang="en-US" sz="32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62469" name="TextBox 5">
            <a:extLst>
              <a:ext uri="{FF2B5EF4-FFF2-40B4-BE49-F238E27FC236}">
                <a16:creationId xmlns:a16="http://schemas.microsoft.com/office/drawing/2014/main" id="{961BDA95-AD05-D8B5-0DFA-9A0CE691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733425"/>
            <a:ext cx="7308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T Kurita, “An efficient agglomerative clustering algorithm using a heap”</a:t>
            </a:r>
          </a:p>
          <a:p>
            <a:pPr algn="ctr"/>
            <a:r>
              <a:rPr lang="en-US" altLang="en-US" i="1"/>
              <a:t>Pattern Recognition</a:t>
            </a:r>
            <a:r>
              <a:rPr lang="en-US" altLang="en-US"/>
              <a:t>, 1991.</a:t>
            </a:r>
          </a:p>
        </p:txBody>
      </p:sp>
    </p:spTree>
  </p:cSld>
  <p:clrMapOvr>
    <a:masterClrMapping/>
  </p:clrMapOvr>
  <p:transition spd="slow" advTm="12948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4265C96-9849-BAC9-479E-2E288148A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115888"/>
            <a:ext cx="9432925" cy="803275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Fast exact PNN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EABACEE9-D78A-E77E-ECF0-75D23675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30388"/>
            <a:ext cx="46037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F00BF4CE-9AC2-3710-8C9C-1DD657BE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35613"/>
            <a:ext cx="8591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Maintain only nearest neighbor pointers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Time complexity reduces to O(</a:t>
            </a:r>
            <a:r>
              <a:rPr lang="en-US" altLang="en-US" sz="2800" i="1">
                <a:latin typeface="Tahoma" panose="020B0604030504040204" pitchFamily="34" charset="0"/>
              </a:rPr>
              <a:t>N </a:t>
            </a:r>
            <a:r>
              <a:rPr lang="en-US" altLang="en-US" sz="2800" baseline="30000">
                <a:latin typeface="Tahoma" panose="020B0604030504040204" pitchFamily="34" charset="0"/>
              </a:rPr>
              <a:t>3</a:t>
            </a:r>
            <a:r>
              <a:rPr lang="en-US" altLang="en-US" sz="2800">
                <a:latin typeface="Tahoma" panose="020B0604030504040204" pitchFamily="34" charset="0"/>
              </a:rPr>
              <a:t>) </a:t>
            </a:r>
            <a:r>
              <a:rPr lang="en-US" altLang="en-US" sz="2800">
                <a:latin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Tahoma" panose="020B0604030504040204" pitchFamily="34" charset="0"/>
              </a:rPr>
              <a:t> Ω (</a:t>
            </a:r>
            <a:r>
              <a:rPr lang="en-US" altLang="en-US" sz="2800" i="1">
                <a:latin typeface="Tahoma" panose="020B060403050404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i="1">
                <a:latin typeface="Tahoma" panose="020B0604030504040204" pitchFamily="34" charset="0"/>
              </a:rPr>
              <a:t>N </a:t>
            </a:r>
            <a:r>
              <a:rPr lang="en-US" altLang="en-US" sz="2800" baseline="30000">
                <a:latin typeface="Tahoma" panose="020B0604030504040204" pitchFamily="34" charset="0"/>
              </a:rPr>
              <a:t>2</a:t>
            </a:r>
            <a:r>
              <a:rPr lang="en-US" altLang="en-US" sz="28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64517" name="TextBox 5">
            <a:extLst>
              <a:ext uri="{FF2B5EF4-FFF2-40B4-BE49-F238E27FC236}">
                <a16:creationId xmlns:a16="http://schemas.microsoft.com/office/drawing/2014/main" id="{B9884C67-01E2-62A3-4E1B-1D32E443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944563"/>
            <a:ext cx="9361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Fränti, Kaukoranta, Shen, Chang, "Fast and Memory Efficient Implementation of the Exact PNN" </a:t>
            </a:r>
          </a:p>
          <a:p>
            <a:pPr algn="ctr"/>
            <a:r>
              <a:rPr lang="en-US" altLang="en-US" sz="1800" i="1">
                <a:latin typeface="Times New Roman" panose="02020603050405020304" pitchFamily="18" charset="0"/>
                <a:ea typeface="MS Mincho" panose="02020609040205080304" pitchFamily="49" charset="-128"/>
              </a:rPr>
              <a:t>IEEE Transactions on Image Processing, </a:t>
            </a:r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</a:rPr>
              <a:t>2000.</a:t>
            </a:r>
            <a:endParaRPr lang="en-US" altLang="en-US"/>
          </a:p>
        </p:txBody>
      </p:sp>
    </p:spTree>
  </p:cSld>
  <p:clrMapOvr>
    <a:masterClrMapping/>
  </p:clrMapOvr>
  <p:transition spd="slow" advTm="21325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3" name="Group 25">
            <a:extLst>
              <a:ext uri="{FF2B5EF4-FFF2-40B4-BE49-F238E27FC236}">
                <a16:creationId xmlns:a16="http://schemas.microsoft.com/office/drawing/2014/main" id="{828750FB-809D-379E-078A-EED0C329FE38}"/>
              </a:ext>
            </a:extLst>
          </p:cNvPr>
          <p:cNvGraphicFramePr>
            <a:graphicFrameLocks noGrp="1"/>
          </p:cNvGraphicFramePr>
          <p:nvPr/>
        </p:nvGraphicFramePr>
        <p:xfrm>
          <a:off x="1520825" y="2060575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3065" name="Group 297">
            <a:extLst>
              <a:ext uri="{FF2B5EF4-FFF2-40B4-BE49-F238E27FC236}">
                <a16:creationId xmlns:a16="http://schemas.microsoft.com/office/drawing/2014/main" id="{8C3B49CF-BF15-1493-E52E-A3F7E9E657EC}"/>
              </a:ext>
            </a:extLst>
          </p:cNvPr>
          <p:cNvGraphicFramePr>
            <a:graphicFrameLocks noGrp="1"/>
          </p:cNvGraphicFramePr>
          <p:nvPr/>
        </p:nvGraphicFramePr>
        <p:xfrm>
          <a:off x="7869238" y="2060575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6709" name="Line 301">
            <a:extLst>
              <a:ext uri="{FF2B5EF4-FFF2-40B4-BE49-F238E27FC236}">
                <a16:creationId xmlns:a16="http://schemas.microsoft.com/office/drawing/2014/main" id="{47FB9FDD-145D-7AC4-A0B4-3C7C86D74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981075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/>
          <a:lstStyle/>
          <a:p>
            <a:endParaRPr lang="en-US"/>
          </a:p>
        </p:txBody>
      </p:sp>
      <p:sp>
        <p:nvSpPr>
          <p:cNvPr id="66710" name="Oval 98">
            <a:extLst>
              <a:ext uri="{FF2B5EF4-FFF2-40B4-BE49-F238E27FC236}">
                <a16:creationId xmlns:a16="http://schemas.microsoft.com/office/drawing/2014/main" id="{AEE966AA-DCA5-3A74-32C8-02A0EF02D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6711" name="Oval 98">
            <a:extLst>
              <a:ext uri="{FF2B5EF4-FFF2-40B4-BE49-F238E27FC236}">
                <a16:creationId xmlns:a16="http://schemas.microsoft.com/office/drawing/2014/main" id="{E6C8C478-672C-3D66-6E05-68D3ABA4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6712" name="Oval 98">
            <a:extLst>
              <a:ext uri="{FF2B5EF4-FFF2-40B4-BE49-F238E27FC236}">
                <a16:creationId xmlns:a16="http://schemas.microsoft.com/office/drawing/2014/main" id="{7D2B5F3A-6C91-B117-D08A-4109F67E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6713" name="Oval 98">
            <a:extLst>
              <a:ext uri="{FF2B5EF4-FFF2-40B4-BE49-F238E27FC236}">
                <a16:creationId xmlns:a16="http://schemas.microsoft.com/office/drawing/2014/main" id="{04DA6560-DA4D-8117-66EF-D46F774F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6714" name="Oval 98">
            <a:extLst>
              <a:ext uri="{FF2B5EF4-FFF2-40B4-BE49-F238E27FC236}">
                <a16:creationId xmlns:a16="http://schemas.microsoft.com/office/drawing/2014/main" id="{BD6C311B-C088-B070-0B80-52A04C1F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6715" name="Oval 98">
            <a:extLst>
              <a:ext uri="{FF2B5EF4-FFF2-40B4-BE49-F238E27FC236}">
                <a16:creationId xmlns:a16="http://schemas.microsoft.com/office/drawing/2014/main" id="{EB21AB4F-4266-28C4-535E-9AACF91C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6716" name="Oval 98">
            <a:extLst>
              <a:ext uri="{FF2B5EF4-FFF2-40B4-BE49-F238E27FC236}">
                <a16:creationId xmlns:a16="http://schemas.microsoft.com/office/drawing/2014/main" id="{7AE279B2-E8F1-30DA-0EA5-1789E0BE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6717" name="Oval 98">
            <a:extLst>
              <a:ext uri="{FF2B5EF4-FFF2-40B4-BE49-F238E27FC236}">
                <a16:creationId xmlns:a16="http://schemas.microsoft.com/office/drawing/2014/main" id="{64DF5330-982F-4847-D5FD-B3ABCCFA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6718" name="Oval 98">
            <a:extLst>
              <a:ext uri="{FF2B5EF4-FFF2-40B4-BE49-F238E27FC236}">
                <a16:creationId xmlns:a16="http://schemas.microsoft.com/office/drawing/2014/main" id="{1037D5F6-4C10-E513-61A1-21147C5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6719" name="Oval 98">
            <a:extLst>
              <a:ext uri="{FF2B5EF4-FFF2-40B4-BE49-F238E27FC236}">
                <a16:creationId xmlns:a16="http://schemas.microsoft.com/office/drawing/2014/main" id="{2CEDC3F0-700E-B690-E195-7C2C30B4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6720" name="TextBox 123">
            <a:extLst>
              <a:ext uri="{FF2B5EF4-FFF2-40B4-BE49-F238E27FC236}">
                <a16:creationId xmlns:a16="http://schemas.microsoft.com/office/drawing/2014/main" id="{08DA6BCC-E871-6AB9-3A47-53C9A537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1.2</a:t>
            </a:r>
          </a:p>
        </p:txBody>
      </p:sp>
      <p:sp>
        <p:nvSpPr>
          <p:cNvPr id="66721" name="TextBox 123">
            <a:extLst>
              <a:ext uri="{FF2B5EF4-FFF2-40B4-BE49-F238E27FC236}">
                <a16:creationId xmlns:a16="http://schemas.microsoft.com/office/drawing/2014/main" id="{87003E8F-C723-EEF1-8F02-AF4B04DF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2.1</a:t>
            </a:r>
          </a:p>
        </p:txBody>
      </p:sp>
      <p:sp>
        <p:nvSpPr>
          <p:cNvPr id="66722" name="TextBox 123">
            <a:extLst>
              <a:ext uri="{FF2B5EF4-FFF2-40B4-BE49-F238E27FC236}">
                <a16:creationId xmlns:a16="http://schemas.microsoft.com/office/drawing/2014/main" id="{519F6020-41B8-19CD-535C-F5084BF9A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66723" name="TextBox 123">
            <a:extLst>
              <a:ext uri="{FF2B5EF4-FFF2-40B4-BE49-F238E27FC236}">
                <a16:creationId xmlns:a16="http://schemas.microsoft.com/office/drawing/2014/main" id="{72EAECE2-5530-B48C-EAC2-A44F95A14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6724" name="TextBox 123">
            <a:extLst>
              <a:ext uri="{FF2B5EF4-FFF2-40B4-BE49-F238E27FC236}">
                <a16:creationId xmlns:a16="http://schemas.microsoft.com/office/drawing/2014/main" id="{E2F04195-C05D-E392-AC38-E0E47178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6725" name="TextBox 123">
            <a:extLst>
              <a:ext uri="{FF2B5EF4-FFF2-40B4-BE49-F238E27FC236}">
                <a16:creationId xmlns:a16="http://schemas.microsoft.com/office/drawing/2014/main" id="{CE5DB622-BD18-C4E1-F079-54579BA4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6726" name="TextBox 123">
            <a:extLst>
              <a:ext uri="{FF2B5EF4-FFF2-40B4-BE49-F238E27FC236}">
                <a16:creationId xmlns:a16="http://schemas.microsoft.com/office/drawing/2014/main" id="{DCA1FE15-8B2E-5FCD-440B-02429918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6727" name="TextBox 123">
            <a:extLst>
              <a:ext uri="{FF2B5EF4-FFF2-40B4-BE49-F238E27FC236}">
                <a16:creationId xmlns:a16="http://schemas.microsoft.com/office/drawing/2014/main" id="{D38EF561-7418-53E2-E402-5586357E7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2.9</a:t>
            </a:r>
          </a:p>
        </p:txBody>
      </p:sp>
      <p:sp>
        <p:nvSpPr>
          <p:cNvPr id="66728" name="Freeform 321">
            <a:extLst>
              <a:ext uri="{FF2B5EF4-FFF2-40B4-BE49-F238E27FC236}">
                <a16:creationId xmlns:a16="http://schemas.microsoft.com/office/drawing/2014/main" id="{D31BBD3D-8506-F52D-E01D-6AEAE2B6B697}"/>
              </a:ext>
            </a:extLst>
          </p:cNvPr>
          <p:cNvSpPr>
            <a:spLocks/>
          </p:cNvSpPr>
          <p:nvPr/>
        </p:nvSpPr>
        <p:spPr bwMode="auto">
          <a:xfrm>
            <a:off x="1820863" y="657225"/>
            <a:ext cx="431800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29" name="Freeform 322">
            <a:extLst>
              <a:ext uri="{FF2B5EF4-FFF2-40B4-BE49-F238E27FC236}">
                <a16:creationId xmlns:a16="http://schemas.microsoft.com/office/drawing/2014/main" id="{DD62FAE0-C0B1-1721-2C9F-A112920758A9}"/>
              </a:ext>
            </a:extLst>
          </p:cNvPr>
          <p:cNvSpPr>
            <a:spLocks/>
          </p:cNvSpPr>
          <p:nvPr/>
        </p:nvSpPr>
        <p:spPr bwMode="auto">
          <a:xfrm>
            <a:off x="3476625" y="674688"/>
            <a:ext cx="6842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30" name="Freeform 323">
            <a:extLst>
              <a:ext uri="{FF2B5EF4-FFF2-40B4-BE49-F238E27FC236}">
                <a16:creationId xmlns:a16="http://schemas.microsoft.com/office/drawing/2014/main" id="{5D39CABB-7B34-EF39-82D5-06F219D489AA}"/>
              </a:ext>
            </a:extLst>
          </p:cNvPr>
          <p:cNvSpPr>
            <a:spLocks/>
          </p:cNvSpPr>
          <p:nvPr/>
        </p:nvSpPr>
        <p:spPr bwMode="auto">
          <a:xfrm>
            <a:off x="4845050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31" name="Freeform 324">
            <a:extLst>
              <a:ext uri="{FF2B5EF4-FFF2-40B4-BE49-F238E27FC236}">
                <a16:creationId xmlns:a16="http://schemas.microsoft.com/office/drawing/2014/main" id="{3DA8652B-11BC-BAAB-FD1F-6182ED376F15}"/>
              </a:ext>
            </a:extLst>
          </p:cNvPr>
          <p:cNvSpPr>
            <a:spLocks/>
          </p:cNvSpPr>
          <p:nvPr/>
        </p:nvSpPr>
        <p:spPr bwMode="auto">
          <a:xfrm>
            <a:off x="5457825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32" name="Freeform 325">
            <a:extLst>
              <a:ext uri="{FF2B5EF4-FFF2-40B4-BE49-F238E27FC236}">
                <a16:creationId xmlns:a16="http://schemas.microsoft.com/office/drawing/2014/main" id="{FBA969F6-2D9A-EA67-7A84-051DC828AB49}"/>
              </a:ext>
            </a:extLst>
          </p:cNvPr>
          <p:cNvSpPr>
            <a:spLocks/>
          </p:cNvSpPr>
          <p:nvPr/>
        </p:nvSpPr>
        <p:spPr bwMode="auto">
          <a:xfrm>
            <a:off x="7042150" y="674688"/>
            <a:ext cx="504825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33" name="Freeform 326">
            <a:extLst>
              <a:ext uri="{FF2B5EF4-FFF2-40B4-BE49-F238E27FC236}">
                <a16:creationId xmlns:a16="http://schemas.microsoft.com/office/drawing/2014/main" id="{837DE76A-D4B1-47ED-F278-50F4305ACB2D}"/>
              </a:ext>
            </a:extLst>
          </p:cNvPr>
          <p:cNvSpPr>
            <a:spLocks/>
          </p:cNvSpPr>
          <p:nvPr/>
        </p:nvSpPr>
        <p:spPr bwMode="auto">
          <a:xfrm>
            <a:off x="7581900" y="674688"/>
            <a:ext cx="4683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34" name="TextBox 123">
            <a:extLst>
              <a:ext uri="{FF2B5EF4-FFF2-40B4-BE49-F238E27FC236}">
                <a16:creationId xmlns:a16="http://schemas.microsoft.com/office/drawing/2014/main" id="{F8E28638-538B-49E8-8F0C-340E1C1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3.4</a:t>
            </a:r>
          </a:p>
        </p:txBody>
      </p:sp>
      <p:sp>
        <p:nvSpPr>
          <p:cNvPr id="66735" name="Oval 98">
            <a:extLst>
              <a:ext uri="{FF2B5EF4-FFF2-40B4-BE49-F238E27FC236}">
                <a16:creationId xmlns:a16="http://schemas.microsoft.com/office/drawing/2014/main" id="{9CD53C84-28C7-35C0-10EA-AAAE6890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6736" name="Oval 98">
            <a:extLst>
              <a:ext uri="{FF2B5EF4-FFF2-40B4-BE49-F238E27FC236}">
                <a16:creationId xmlns:a16="http://schemas.microsoft.com/office/drawing/2014/main" id="{4FA3DF6B-436E-E5C9-F4EE-6D863867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0970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6737" name="Oval 98">
            <a:extLst>
              <a:ext uri="{FF2B5EF4-FFF2-40B4-BE49-F238E27FC236}">
                <a16:creationId xmlns:a16="http://schemas.microsoft.com/office/drawing/2014/main" id="{B3A0461D-87AE-B211-58E0-5CED5256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6738" name="Oval 98">
            <a:extLst>
              <a:ext uri="{FF2B5EF4-FFF2-40B4-BE49-F238E27FC236}">
                <a16:creationId xmlns:a16="http://schemas.microsoft.com/office/drawing/2014/main" id="{2F891533-FF79-BA55-2B08-BD60148C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5288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6739" name="Oval 98">
            <a:extLst>
              <a:ext uri="{FF2B5EF4-FFF2-40B4-BE49-F238E27FC236}">
                <a16:creationId xmlns:a16="http://schemas.microsoft.com/office/drawing/2014/main" id="{6F23EF70-8260-9B23-FCE0-970F4B8AB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6740" name="Oval 98">
            <a:extLst>
              <a:ext uri="{FF2B5EF4-FFF2-40B4-BE49-F238E27FC236}">
                <a16:creationId xmlns:a16="http://schemas.microsoft.com/office/drawing/2014/main" id="{29B1A560-BF70-E80D-1FDE-BF961671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9416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6741" name="Oval 98">
            <a:extLst>
              <a:ext uri="{FF2B5EF4-FFF2-40B4-BE49-F238E27FC236}">
                <a16:creationId xmlns:a16="http://schemas.microsoft.com/office/drawing/2014/main" id="{9A1C7182-32A7-0762-B4E6-07D53C35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6742" name="Oval 98">
            <a:extLst>
              <a:ext uri="{FF2B5EF4-FFF2-40B4-BE49-F238E27FC236}">
                <a16:creationId xmlns:a16="http://schemas.microsoft.com/office/drawing/2014/main" id="{C0322E80-0A77-0AFE-6E70-342FDB9C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6743" name="Oval 98">
            <a:extLst>
              <a:ext uri="{FF2B5EF4-FFF2-40B4-BE49-F238E27FC236}">
                <a16:creationId xmlns:a16="http://schemas.microsoft.com/office/drawing/2014/main" id="{EF2C810D-ED8E-F879-2E6A-D148FBCF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6744" name="Oval 98">
            <a:extLst>
              <a:ext uri="{FF2B5EF4-FFF2-40B4-BE49-F238E27FC236}">
                <a16:creationId xmlns:a16="http://schemas.microsoft.com/office/drawing/2014/main" id="{1957C5B5-3E99-3648-6A16-1D8D0616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7338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6745" name="Oval 98">
            <a:extLst>
              <a:ext uri="{FF2B5EF4-FFF2-40B4-BE49-F238E27FC236}">
                <a16:creationId xmlns:a16="http://schemas.microsoft.com/office/drawing/2014/main" id="{D0448ABE-7F77-8779-BE26-D56BE0FE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6746" name="Oval 98">
            <a:extLst>
              <a:ext uri="{FF2B5EF4-FFF2-40B4-BE49-F238E27FC236}">
                <a16:creationId xmlns:a16="http://schemas.microsoft.com/office/drawing/2014/main" id="{2BE34B12-B42D-19B7-97AA-34DCE8378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6747" name="Oval 98">
            <a:extLst>
              <a:ext uri="{FF2B5EF4-FFF2-40B4-BE49-F238E27FC236}">
                <a16:creationId xmlns:a16="http://schemas.microsoft.com/office/drawing/2014/main" id="{D3EFDC67-7516-CB1D-49D7-1EF05A0A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6748" name="Oval 98">
            <a:extLst>
              <a:ext uri="{FF2B5EF4-FFF2-40B4-BE49-F238E27FC236}">
                <a16:creationId xmlns:a16="http://schemas.microsoft.com/office/drawing/2014/main" id="{6BE7887C-7F9D-32DE-D50E-D1C722207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5450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6749" name="Oval 98">
            <a:extLst>
              <a:ext uri="{FF2B5EF4-FFF2-40B4-BE49-F238E27FC236}">
                <a16:creationId xmlns:a16="http://schemas.microsoft.com/office/drawing/2014/main" id="{E869F514-7348-55CB-8605-9D427C8F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6750" name="Oval 98">
            <a:extLst>
              <a:ext uri="{FF2B5EF4-FFF2-40B4-BE49-F238E27FC236}">
                <a16:creationId xmlns:a16="http://schemas.microsoft.com/office/drawing/2014/main" id="{DB7F29AD-3D70-9F8C-ACC4-03288D04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6751" name="Oval 98">
            <a:extLst>
              <a:ext uri="{FF2B5EF4-FFF2-40B4-BE49-F238E27FC236}">
                <a16:creationId xmlns:a16="http://schemas.microsoft.com/office/drawing/2014/main" id="{36CCF3CF-EC1B-F04E-437A-A69D61BC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6752" name="Oval 98">
            <a:extLst>
              <a:ext uri="{FF2B5EF4-FFF2-40B4-BE49-F238E27FC236}">
                <a16:creationId xmlns:a16="http://schemas.microsoft.com/office/drawing/2014/main" id="{2657289C-C1DC-75FB-2441-2455E9F6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3736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6753" name="Oval 98">
            <a:extLst>
              <a:ext uri="{FF2B5EF4-FFF2-40B4-BE49-F238E27FC236}">
                <a16:creationId xmlns:a16="http://schemas.microsoft.com/office/drawing/2014/main" id="{763FAD27-0DA3-52DA-F1B6-9DA8E4CB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6754" name="Oval 98">
            <a:extLst>
              <a:ext uri="{FF2B5EF4-FFF2-40B4-BE49-F238E27FC236}">
                <a16:creationId xmlns:a16="http://schemas.microsoft.com/office/drawing/2014/main" id="{614B19B4-2014-7AB3-74A3-F185454B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7689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graphicFrame>
        <p:nvGraphicFramePr>
          <p:cNvPr id="33118" name="Group 350">
            <a:extLst>
              <a:ext uri="{FF2B5EF4-FFF2-40B4-BE49-F238E27FC236}">
                <a16:creationId xmlns:a16="http://schemas.microsoft.com/office/drawing/2014/main" id="{9BAC5D16-9A97-6258-4FE6-8FA857DB5CE1}"/>
              </a:ext>
            </a:extLst>
          </p:cNvPr>
          <p:cNvGraphicFramePr>
            <a:graphicFrameLocks noGrp="1"/>
          </p:cNvGraphicFramePr>
          <p:nvPr/>
        </p:nvGraphicFramePr>
        <p:xfrm>
          <a:off x="8589963" y="2060575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6779" name="Oval 98">
            <a:extLst>
              <a:ext uri="{FF2B5EF4-FFF2-40B4-BE49-F238E27FC236}">
                <a16:creationId xmlns:a16="http://schemas.microsoft.com/office/drawing/2014/main" id="{BA70C994-E862-0C0F-35C9-D49B77806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5447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6780" name="Oval 98">
            <a:extLst>
              <a:ext uri="{FF2B5EF4-FFF2-40B4-BE49-F238E27FC236}">
                <a16:creationId xmlns:a16="http://schemas.microsoft.com/office/drawing/2014/main" id="{A58DB0E9-B4AF-B71A-0492-E39D3EE7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133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6781" name="Oval 98">
            <a:extLst>
              <a:ext uri="{FF2B5EF4-FFF2-40B4-BE49-F238E27FC236}">
                <a16:creationId xmlns:a16="http://schemas.microsoft.com/office/drawing/2014/main" id="{59842F39-60AA-F459-83A6-FF0DB93E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6782" name="Oval 98">
            <a:extLst>
              <a:ext uri="{FF2B5EF4-FFF2-40B4-BE49-F238E27FC236}">
                <a16:creationId xmlns:a16="http://schemas.microsoft.com/office/drawing/2014/main" id="{66B7ED38-B92A-3174-19E9-A47E50A6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9241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6783" name="Oval 98">
            <a:extLst>
              <a:ext uri="{FF2B5EF4-FFF2-40B4-BE49-F238E27FC236}">
                <a16:creationId xmlns:a16="http://schemas.microsoft.com/office/drawing/2014/main" id="{8141FBAF-DA90-A678-4DE7-E5D81BA1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375285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6784" name="Oval 98">
            <a:extLst>
              <a:ext uri="{FF2B5EF4-FFF2-40B4-BE49-F238E27FC236}">
                <a16:creationId xmlns:a16="http://schemas.microsoft.com/office/drawing/2014/main" id="{30A4A016-6822-6949-382B-6C58BC23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5624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6785" name="Oval 98">
            <a:extLst>
              <a:ext uri="{FF2B5EF4-FFF2-40B4-BE49-F238E27FC236}">
                <a16:creationId xmlns:a16="http://schemas.microsoft.com/office/drawing/2014/main" id="{A267CACC-9246-771D-7049-20680401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6786" name="Oval 98">
            <a:extLst>
              <a:ext uri="{FF2B5EF4-FFF2-40B4-BE49-F238E27FC236}">
                <a16:creationId xmlns:a16="http://schemas.microsoft.com/office/drawing/2014/main" id="{CCAF2162-CF1C-F207-A3F6-9F53B6FA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6787" name="Oval 98">
            <a:extLst>
              <a:ext uri="{FF2B5EF4-FFF2-40B4-BE49-F238E27FC236}">
                <a16:creationId xmlns:a16="http://schemas.microsoft.com/office/drawing/2014/main" id="{EDCFA1CC-4999-B186-CEBA-79C98CD0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57689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6788" name="Oval 98">
            <a:extLst>
              <a:ext uri="{FF2B5EF4-FFF2-40B4-BE49-F238E27FC236}">
                <a16:creationId xmlns:a16="http://schemas.microsoft.com/office/drawing/2014/main" id="{403A7629-33B3-45E7-E600-3158A627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3895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</p:spTree>
  </p:cSld>
  <p:clrMapOvr>
    <a:masterClrMapping/>
  </p:clrMapOvr>
  <p:transition spd="slow" advTm="788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95" name="Group 179">
            <a:extLst>
              <a:ext uri="{FF2B5EF4-FFF2-40B4-BE49-F238E27FC236}">
                <a16:creationId xmlns:a16="http://schemas.microsoft.com/office/drawing/2014/main" id="{FEC738C2-1ECE-1DDF-27B3-53352ACEC64D}"/>
              </a:ext>
            </a:extLst>
          </p:cNvPr>
          <p:cNvGraphicFramePr>
            <a:graphicFrameLocks noGrp="1"/>
          </p:cNvGraphicFramePr>
          <p:nvPr/>
        </p:nvGraphicFramePr>
        <p:xfrm>
          <a:off x="1520825" y="2060575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4941" name="Group 125">
            <a:extLst>
              <a:ext uri="{FF2B5EF4-FFF2-40B4-BE49-F238E27FC236}">
                <a16:creationId xmlns:a16="http://schemas.microsoft.com/office/drawing/2014/main" id="{358443B8-8B7D-3235-2D88-C6D64EB47CFA}"/>
              </a:ext>
            </a:extLst>
          </p:cNvPr>
          <p:cNvGraphicFramePr>
            <a:graphicFrameLocks noGrp="1"/>
          </p:cNvGraphicFramePr>
          <p:nvPr/>
        </p:nvGraphicFramePr>
        <p:xfrm>
          <a:off x="7869238" y="2065338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7733" name="Oval 149">
            <a:extLst>
              <a:ext uri="{FF2B5EF4-FFF2-40B4-BE49-F238E27FC236}">
                <a16:creationId xmlns:a16="http://schemas.microsoft.com/office/drawing/2014/main" id="{66A68987-A63E-E283-49C9-771C46281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1952625"/>
            <a:ext cx="755650" cy="57626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  <p:sp>
        <p:nvSpPr>
          <p:cNvPr id="67734" name="Line 150">
            <a:extLst>
              <a:ext uri="{FF2B5EF4-FFF2-40B4-BE49-F238E27FC236}">
                <a16:creationId xmlns:a16="http://schemas.microsoft.com/office/drawing/2014/main" id="{8FD6C0CB-2A52-EFC5-76FD-F9F76951D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981075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/>
          <a:lstStyle/>
          <a:p>
            <a:endParaRPr lang="en-US"/>
          </a:p>
        </p:txBody>
      </p:sp>
      <p:sp>
        <p:nvSpPr>
          <p:cNvPr id="67735" name="Oval 98">
            <a:extLst>
              <a:ext uri="{FF2B5EF4-FFF2-40B4-BE49-F238E27FC236}">
                <a16:creationId xmlns:a16="http://schemas.microsoft.com/office/drawing/2014/main" id="{A9B452A4-2AA3-B4CD-AF3A-50B77C72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736" name="Oval 98">
            <a:extLst>
              <a:ext uri="{FF2B5EF4-FFF2-40B4-BE49-F238E27FC236}">
                <a16:creationId xmlns:a16="http://schemas.microsoft.com/office/drawing/2014/main" id="{35A5570E-CCC1-6A74-CAC8-6305C670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7737" name="Oval 98">
            <a:extLst>
              <a:ext uri="{FF2B5EF4-FFF2-40B4-BE49-F238E27FC236}">
                <a16:creationId xmlns:a16="http://schemas.microsoft.com/office/drawing/2014/main" id="{77276551-F68A-7192-62F7-342D5E2E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7738" name="Oval 98">
            <a:extLst>
              <a:ext uri="{FF2B5EF4-FFF2-40B4-BE49-F238E27FC236}">
                <a16:creationId xmlns:a16="http://schemas.microsoft.com/office/drawing/2014/main" id="{0FAEDE54-D99D-31C2-E975-3FEC0021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7739" name="Oval 98">
            <a:extLst>
              <a:ext uri="{FF2B5EF4-FFF2-40B4-BE49-F238E27FC236}">
                <a16:creationId xmlns:a16="http://schemas.microsoft.com/office/drawing/2014/main" id="{8F6FA32A-8022-449C-FCAF-A6C3A66C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7740" name="Oval 98">
            <a:extLst>
              <a:ext uri="{FF2B5EF4-FFF2-40B4-BE49-F238E27FC236}">
                <a16:creationId xmlns:a16="http://schemas.microsoft.com/office/drawing/2014/main" id="{D3C2ECB0-CD19-433B-B5F2-9FBAD9C0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7741" name="Oval 98">
            <a:extLst>
              <a:ext uri="{FF2B5EF4-FFF2-40B4-BE49-F238E27FC236}">
                <a16:creationId xmlns:a16="http://schemas.microsoft.com/office/drawing/2014/main" id="{F11771FF-DF05-9210-7D6E-C77505C7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7742" name="Oval 98">
            <a:extLst>
              <a:ext uri="{FF2B5EF4-FFF2-40B4-BE49-F238E27FC236}">
                <a16:creationId xmlns:a16="http://schemas.microsoft.com/office/drawing/2014/main" id="{FAFE700C-FB8F-B36B-DFAF-73F3B40E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7743" name="Oval 98">
            <a:extLst>
              <a:ext uri="{FF2B5EF4-FFF2-40B4-BE49-F238E27FC236}">
                <a16:creationId xmlns:a16="http://schemas.microsoft.com/office/drawing/2014/main" id="{B9031DFC-C712-88A3-E9F3-8603E423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7744" name="Oval 98">
            <a:extLst>
              <a:ext uri="{FF2B5EF4-FFF2-40B4-BE49-F238E27FC236}">
                <a16:creationId xmlns:a16="http://schemas.microsoft.com/office/drawing/2014/main" id="{CBBAA584-B3A4-D45E-AD68-531DE846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7745" name="TextBox 123">
            <a:extLst>
              <a:ext uri="{FF2B5EF4-FFF2-40B4-BE49-F238E27FC236}">
                <a16:creationId xmlns:a16="http://schemas.microsoft.com/office/drawing/2014/main" id="{51F2ADC1-EB8B-F44E-E76E-889E2581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1.2</a:t>
            </a:r>
          </a:p>
        </p:txBody>
      </p:sp>
      <p:sp>
        <p:nvSpPr>
          <p:cNvPr id="67746" name="TextBox 123">
            <a:extLst>
              <a:ext uri="{FF2B5EF4-FFF2-40B4-BE49-F238E27FC236}">
                <a16:creationId xmlns:a16="http://schemas.microsoft.com/office/drawing/2014/main" id="{2E939B84-D8D6-D424-9837-8F898F56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52400"/>
            <a:ext cx="1009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</a:rPr>
              <a:t>Minimum</a:t>
            </a:r>
          </a:p>
        </p:txBody>
      </p:sp>
      <p:sp>
        <p:nvSpPr>
          <p:cNvPr id="67747" name="TextBox 123">
            <a:extLst>
              <a:ext uri="{FF2B5EF4-FFF2-40B4-BE49-F238E27FC236}">
                <a16:creationId xmlns:a16="http://schemas.microsoft.com/office/drawing/2014/main" id="{A3FFEF4E-320A-0D21-9B59-8FEE739C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2.1</a:t>
            </a:r>
          </a:p>
        </p:txBody>
      </p:sp>
      <p:sp>
        <p:nvSpPr>
          <p:cNvPr id="67748" name="TextBox 123">
            <a:extLst>
              <a:ext uri="{FF2B5EF4-FFF2-40B4-BE49-F238E27FC236}">
                <a16:creationId xmlns:a16="http://schemas.microsoft.com/office/drawing/2014/main" id="{E1A5E268-06CA-0700-3762-C6A175D5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67749" name="TextBox 123">
            <a:extLst>
              <a:ext uri="{FF2B5EF4-FFF2-40B4-BE49-F238E27FC236}">
                <a16:creationId xmlns:a16="http://schemas.microsoft.com/office/drawing/2014/main" id="{46E22F1F-789A-1CBB-3461-DEC176D9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7750" name="TextBox 123">
            <a:extLst>
              <a:ext uri="{FF2B5EF4-FFF2-40B4-BE49-F238E27FC236}">
                <a16:creationId xmlns:a16="http://schemas.microsoft.com/office/drawing/2014/main" id="{F952FBD9-79C1-21F6-8576-6887C330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7751" name="TextBox 123">
            <a:extLst>
              <a:ext uri="{FF2B5EF4-FFF2-40B4-BE49-F238E27FC236}">
                <a16:creationId xmlns:a16="http://schemas.microsoft.com/office/drawing/2014/main" id="{76F1A75A-64F4-66A4-9565-DB7954C1C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7752" name="TextBox 123">
            <a:extLst>
              <a:ext uri="{FF2B5EF4-FFF2-40B4-BE49-F238E27FC236}">
                <a16:creationId xmlns:a16="http://schemas.microsoft.com/office/drawing/2014/main" id="{4C1EB005-CD85-88AF-9BD8-2B89B75B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7753" name="TextBox 123">
            <a:extLst>
              <a:ext uri="{FF2B5EF4-FFF2-40B4-BE49-F238E27FC236}">
                <a16:creationId xmlns:a16="http://schemas.microsoft.com/office/drawing/2014/main" id="{901EF73A-FB95-FF03-D451-AF58361C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2.9</a:t>
            </a:r>
          </a:p>
        </p:txBody>
      </p:sp>
      <p:sp>
        <p:nvSpPr>
          <p:cNvPr id="67754" name="Freeform 170">
            <a:extLst>
              <a:ext uri="{FF2B5EF4-FFF2-40B4-BE49-F238E27FC236}">
                <a16:creationId xmlns:a16="http://schemas.microsoft.com/office/drawing/2014/main" id="{623F083F-094B-B833-5F47-1A530962264B}"/>
              </a:ext>
            </a:extLst>
          </p:cNvPr>
          <p:cNvSpPr>
            <a:spLocks/>
          </p:cNvSpPr>
          <p:nvPr/>
        </p:nvSpPr>
        <p:spPr bwMode="auto">
          <a:xfrm>
            <a:off x="1820863" y="657225"/>
            <a:ext cx="431800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5" name="Freeform 171">
            <a:extLst>
              <a:ext uri="{FF2B5EF4-FFF2-40B4-BE49-F238E27FC236}">
                <a16:creationId xmlns:a16="http://schemas.microsoft.com/office/drawing/2014/main" id="{68E2DEA9-DF1A-BBE8-A02F-B49DD2D2DB61}"/>
              </a:ext>
            </a:extLst>
          </p:cNvPr>
          <p:cNvSpPr>
            <a:spLocks/>
          </p:cNvSpPr>
          <p:nvPr/>
        </p:nvSpPr>
        <p:spPr bwMode="auto">
          <a:xfrm>
            <a:off x="3476625" y="674688"/>
            <a:ext cx="6842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6" name="Freeform 172">
            <a:extLst>
              <a:ext uri="{FF2B5EF4-FFF2-40B4-BE49-F238E27FC236}">
                <a16:creationId xmlns:a16="http://schemas.microsoft.com/office/drawing/2014/main" id="{B017F194-E497-A757-16B7-1066691A9913}"/>
              </a:ext>
            </a:extLst>
          </p:cNvPr>
          <p:cNvSpPr>
            <a:spLocks/>
          </p:cNvSpPr>
          <p:nvPr/>
        </p:nvSpPr>
        <p:spPr bwMode="auto">
          <a:xfrm>
            <a:off x="4845050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7" name="Freeform 173">
            <a:extLst>
              <a:ext uri="{FF2B5EF4-FFF2-40B4-BE49-F238E27FC236}">
                <a16:creationId xmlns:a16="http://schemas.microsoft.com/office/drawing/2014/main" id="{B095323F-D54D-FF8D-3F14-CB5FA0B65DB4}"/>
              </a:ext>
            </a:extLst>
          </p:cNvPr>
          <p:cNvSpPr>
            <a:spLocks/>
          </p:cNvSpPr>
          <p:nvPr/>
        </p:nvSpPr>
        <p:spPr bwMode="auto">
          <a:xfrm>
            <a:off x="5457825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8" name="Freeform 174">
            <a:extLst>
              <a:ext uri="{FF2B5EF4-FFF2-40B4-BE49-F238E27FC236}">
                <a16:creationId xmlns:a16="http://schemas.microsoft.com/office/drawing/2014/main" id="{382CC3DD-784F-C73A-A360-E03DB31D3738}"/>
              </a:ext>
            </a:extLst>
          </p:cNvPr>
          <p:cNvSpPr>
            <a:spLocks/>
          </p:cNvSpPr>
          <p:nvPr/>
        </p:nvSpPr>
        <p:spPr bwMode="auto">
          <a:xfrm>
            <a:off x="7042150" y="674688"/>
            <a:ext cx="504825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9" name="Freeform 175">
            <a:extLst>
              <a:ext uri="{FF2B5EF4-FFF2-40B4-BE49-F238E27FC236}">
                <a16:creationId xmlns:a16="http://schemas.microsoft.com/office/drawing/2014/main" id="{9EFC90E9-70A0-4A49-1ED4-9ACB170C6A57}"/>
              </a:ext>
            </a:extLst>
          </p:cNvPr>
          <p:cNvSpPr>
            <a:spLocks/>
          </p:cNvSpPr>
          <p:nvPr/>
        </p:nvSpPr>
        <p:spPr bwMode="auto">
          <a:xfrm>
            <a:off x="7581900" y="674688"/>
            <a:ext cx="4683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0" name="TextBox 123">
            <a:extLst>
              <a:ext uri="{FF2B5EF4-FFF2-40B4-BE49-F238E27FC236}">
                <a16:creationId xmlns:a16="http://schemas.microsoft.com/office/drawing/2014/main" id="{F58D8387-09EB-EA9A-FC0F-3523E6AB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3.4</a:t>
            </a:r>
          </a:p>
        </p:txBody>
      </p:sp>
      <p:sp>
        <p:nvSpPr>
          <p:cNvPr id="67761" name="TextBox 123">
            <a:extLst>
              <a:ext uri="{FF2B5EF4-FFF2-40B4-BE49-F238E27FC236}">
                <a16:creationId xmlns:a16="http://schemas.microsoft.com/office/drawing/2014/main" id="{39C5E37D-6F1C-5595-7324-1421E656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263775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</a:rPr>
              <a:t>Merge</a:t>
            </a:r>
          </a:p>
        </p:txBody>
      </p:sp>
      <p:sp>
        <p:nvSpPr>
          <p:cNvPr id="67762" name="AutoShape 181">
            <a:extLst>
              <a:ext uri="{FF2B5EF4-FFF2-40B4-BE49-F238E27FC236}">
                <a16:creationId xmlns:a16="http://schemas.microsoft.com/office/drawing/2014/main" id="{FC479C80-3473-BE6C-2706-CCBEEDF7639F}"/>
              </a:ext>
            </a:extLst>
          </p:cNvPr>
          <p:cNvSpPr>
            <a:spLocks/>
          </p:cNvSpPr>
          <p:nvPr/>
        </p:nvSpPr>
        <p:spPr bwMode="auto">
          <a:xfrm>
            <a:off x="1028700" y="2060575"/>
            <a:ext cx="144463" cy="793750"/>
          </a:xfrm>
          <a:prstGeom prst="leftBrace">
            <a:avLst>
              <a:gd name="adj1" fmla="val 457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  <p:sp>
        <p:nvSpPr>
          <p:cNvPr id="67763" name="Oval 98">
            <a:extLst>
              <a:ext uri="{FF2B5EF4-FFF2-40B4-BE49-F238E27FC236}">
                <a16:creationId xmlns:a16="http://schemas.microsoft.com/office/drawing/2014/main" id="{84F073DC-54F6-24B1-32A8-4D63A42A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764" name="Oval 98">
            <a:extLst>
              <a:ext uri="{FF2B5EF4-FFF2-40B4-BE49-F238E27FC236}">
                <a16:creationId xmlns:a16="http://schemas.microsoft.com/office/drawing/2014/main" id="{BD55B310-3A2C-02E0-6936-128C1A36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7765" name="Oval 98">
            <a:extLst>
              <a:ext uri="{FF2B5EF4-FFF2-40B4-BE49-F238E27FC236}">
                <a16:creationId xmlns:a16="http://schemas.microsoft.com/office/drawing/2014/main" id="{E23C7A0C-27DB-AD30-95C2-B17BCDC2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7766" name="Oval 98">
            <a:extLst>
              <a:ext uri="{FF2B5EF4-FFF2-40B4-BE49-F238E27FC236}">
                <a16:creationId xmlns:a16="http://schemas.microsoft.com/office/drawing/2014/main" id="{38423ED9-73BE-43E0-02F5-5BECF9911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7767" name="Oval 98">
            <a:extLst>
              <a:ext uri="{FF2B5EF4-FFF2-40B4-BE49-F238E27FC236}">
                <a16:creationId xmlns:a16="http://schemas.microsoft.com/office/drawing/2014/main" id="{0C527414-380E-CE6F-2D0E-F3D60C0CF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7768" name="Oval 98">
            <a:extLst>
              <a:ext uri="{FF2B5EF4-FFF2-40B4-BE49-F238E27FC236}">
                <a16:creationId xmlns:a16="http://schemas.microsoft.com/office/drawing/2014/main" id="{901CBA2E-0FE1-8EB3-EBD9-BBF686DF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7769" name="Oval 98">
            <a:extLst>
              <a:ext uri="{FF2B5EF4-FFF2-40B4-BE49-F238E27FC236}">
                <a16:creationId xmlns:a16="http://schemas.microsoft.com/office/drawing/2014/main" id="{776606F7-2F42-8EA5-CE21-730A037F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7770" name="Oval 98">
            <a:extLst>
              <a:ext uri="{FF2B5EF4-FFF2-40B4-BE49-F238E27FC236}">
                <a16:creationId xmlns:a16="http://schemas.microsoft.com/office/drawing/2014/main" id="{162A4305-CE28-7C79-082F-59E118FB4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7771" name="Oval 98">
            <a:extLst>
              <a:ext uri="{FF2B5EF4-FFF2-40B4-BE49-F238E27FC236}">
                <a16:creationId xmlns:a16="http://schemas.microsoft.com/office/drawing/2014/main" id="{102ABC90-2C40-03BD-475F-BF434ADD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7772" name="Oval 98">
            <a:extLst>
              <a:ext uri="{FF2B5EF4-FFF2-40B4-BE49-F238E27FC236}">
                <a16:creationId xmlns:a16="http://schemas.microsoft.com/office/drawing/2014/main" id="{6723F725-A351-D0CB-A00A-F42F4760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7773" name="Oval 98">
            <a:extLst>
              <a:ext uri="{FF2B5EF4-FFF2-40B4-BE49-F238E27FC236}">
                <a16:creationId xmlns:a16="http://schemas.microsoft.com/office/drawing/2014/main" id="{DAB070E8-A8A7-41EE-B35E-AC609B33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0970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774" name="Oval 98">
            <a:extLst>
              <a:ext uri="{FF2B5EF4-FFF2-40B4-BE49-F238E27FC236}">
                <a16:creationId xmlns:a16="http://schemas.microsoft.com/office/drawing/2014/main" id="{BF32F96E-7246-FB00-D47B-31937E657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5288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7775" name="Oval 98">
            <a:extLst>
              <a:ext uri="{FF2B5EF4-FFF2-40B4-BE49-F238E27FC236}">
                <a16:creationId xmlns:a16="http://schemas.microsoft.com/office/drawing/2014/main" id="{D2347D9A-7DAE-AF4D-0D9F-75B9371E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9416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7776" name="Oval 98">
            <a:extLst>
              <a:ext uri="{FF2B5EF4-FFF2-40B4-BE49-F238E27FC236}">
                <a16:creationId xmlns:a16="http://schemas.microsoft.com/office/drawing/2014/main" id="{A9FEDBA1-7D42-7575-C0BF-B0D304D0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7777" name="Oval 98">
            <a:extLst>
              <a:ext uri="{FF2B5EF4-FFF2-40B4-BE49-F238E27FC236}">
                <a16:creationId xmlns:a16="http://schemas.microsoft.com/office/drawing/2014/main" id="{93AD1DB2-2EFA-108D-0465-93208730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7338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7778" name="Oval 98">
            <a:extLst>
              <a:ext uri="{FF2B5EF4-FFF2-40B4-BE49-F238E27FC236}">
                <a16:creationId xmlns:a16="http://schemas.microsoft.com/office/drawing/2014/main" id="{A39A9FD8-BB09-1BA5-718C-9F31B3DD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7779" name="Oval 98">
            <a:extLst>
              <a:ext uri="{FF2B5EF4-FFF2-40B4-BE49-F238E27FC236}">
                <a16:creationId xmlns:a16="http://schemas.microsoft.com/office/drawing/2014/main" id="{567F8542-3C90-5994-C47D-55492D5A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5450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7780" name="Oval 98">
            <a:extLst>
              <a:ext uri="{FF2B5EF4-FFF2-40B4-BE49-F238E27FC236}">
                <a16:creationId xmlns:a16="http://schemas.microsoft.com/office/drawing/2014/main" id="{441D1472-7D4D-9E7D-B4C2-F2EC5730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7781" name="Oval 98">
            <a:extLst>
              <a:ext uri="{FF2B5EF4-FFF2-40B4-BE49-F238E27FC236}">
                <a16:creationId xmlns:a16="http://schemas.microsoft.com/office/drawing/2014/main" id="{CE7B7B26-91A4-8891-4C79-5DD77A6F0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3736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7782" name="Oval 98">
            <a:extLst>
              <a:ext uri="{FF2B5EF4-FFF2-40B4-BE49-F238E27FC236}">
                <a16:creationId xmlns:a16="http://schemas.microsoft.com/office/drawing/2014/main" id="{23A89E4D-0E7F-679E-EB5B-A6129B31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7689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7783" name="Oval 203">
            <a:extLst>
              <a:ext uri="{FF2B5EF4-FFF2-40B4-BE49-F238E27FC236}">
                <a16:creationId xmlns:a16="http://schemas.microsoft.com/office/drawing/2014/main" id="{EE356E59-C667-7563-D53D-16AAA8C6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512763"/>
            <a:ext cx="935038" cy="900112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  <p:graphicFrame>
        <p:nvGraphicFramePr>
          <p:cNvPr id="35054" name="Group 238">
            <a:extLst>
              <a:ext uri="{FF2B5EF4-FFF2-40B4-BE49-F238E27FC236}">
                <a16:creationId xmlns:a16="http://schemas.microsoft.com/office/drawing/2014/main" id="{DAEFB601-BD4B-6B5E-9161-9BD716F12D6F}"/>
              </a:ext>
            </a:extLst>
          </p:cNvPr>
          <p:cNvGraphicFramePr>
            <a:graphicFrameLocks noGrp="1"/>
          </p:cNvGraphicFramePr>
          <p:nvPr/>
        </p:nvGraphicFramePr>
        <p:xfrm>
          <a:off x="8591550" y="2065338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7808" name="Oval 98">
            <a:extLst>
              <a:ext uri="{FF2B5EF4-FFF2-40B4-BE49-F238E27FC236}">
                <a16:creationId xmlns:a16="http://schemas.microsoft.com/office/drawing/2014/main" id="{2A3120BA-5783-E77C-1382-78B96A7B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25495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809" name="Oval 98">
            <a:extLst>
              <a:ext uri="{FF2B5EF4-FFF2-40B4-BE49-F238E27FC236}">
                <a16:creationId xmlns:a16="http://schemas.microsoft.com/office/drawing/2014/main" id="{C194E6AD-9EC4-1DE0-F420-E94B437B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21383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7810" name="Oval 98">
            <a:extLst>
              <a:ext uri="{FF2B5EF4-FFF2-40B4-BE49-F238E27FC236}">
                <a16:creationId xmlns:a16="http://schemas.microsoft.com/office/drawing/2014/main" id="{C8EAF61F-800C-51E4-6FF8-3C5BD64A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33416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7811" name="Oval 98">
            <a:extLst>
              <a:ext uri="{FF2B5EF4-FFF2-40B4-BE49-F238E27FC236}">
                <a16:creationId xmlns:a16="http://schemas.microsoft.com/office/drawing/2014/main" id="{561D06A4-6968-7AC0-61C0-68449C089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29289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7812" name="Oval 98">
            <a:extLst>
              <a:ext uri="{FF2B5EF4-FFF2-40B4-BE49-F238E27FC236}">
                <a16:creationId xmlns:a16="http://schemas.microsoft.com/office/drawing/2014/main" id="{F5296045-5331-6F65-E3DD-8AB2CBCE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938" y="37576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7813" name="Oval 98">
            <a:extLst>
              <a:ext uri="{FF2B5EF4-FFF2-40B4-BE49-F238E27FC236}">
                <a16:creationId xmlns:a16="http://schemas.microsoft.com/office/drawing/2014/main" id="{7473BB51-0CC0-3BDD-E447-62469FCA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5" y="45672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7814" name="Oval 98">
            <a:extLst>
              <a:ext uri="{FF2B5EF4-FFF2-40B4-BE49-F238E27FC236}">
                <a16:creationId xmlns:a16="http://schemas.microsoft.com/office/drawing/2014/main" id="{AD7EC726-9230-551D-4C39-80F86135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5" y="41544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7815" name="Oval 98">
            <a:extLst>
              <a:ext uri="{FF2B5EF4-FFF2-40B4-BE49-F238E27FC236}">
                <a16:creationId xmlns:a16="http://schemas.microsoft.com/office/drawing/2014/main" id="{432E6AA8-485B-B0B3-BB91-B8D52FC0D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938" y="49815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7816" name="Oval 98">
            <a:extLst>
              <a:ext uri="{FF2B5EF4-FFF2-40B4-BE49-F238E27FC236}">
                <a16:creationId xmlns:a16="http://schemas.microsoft.com/office/drawing/2014/main" id="{26E9ABA6-E2E6-7FE8-DEA2-B4FDA5A9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7737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7817" name="Oval 98">
            <a:extLst>
              <a:ext uri="{FF2B5EF4-FFF2-40B4-BE49-F238E27FC236}">
                <a16:creationId xmlns:a16="http://schemas.microsoft.com/office/drawing/2014/main" id="{03FE68FE-BB69-941B-1091-038B7AA5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5" y="53943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</p:spTree>
  </p:cSld>
  <p:clrMapOvr>
    <a:masterClrMapping/>
  </p:clrMapOvr>
  <p:transition spd="slow" advTm="25065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86" name="Group 594">
            <a:extLst>
              <a:ext uri="{FF2B5EF4-FFF2-40B4-BE49-F238E27FC236}">
                <a16:creationId xmlns:a16="http://schemas.microsoft.com/office/drawing/2014/main" id="{08DCF356-66B4-7773-7798-309B738F5F59}"/>
              </a:ext>
            </a:extLst>
          </p:cNvPr>
          <p:cNvGraphicFramePr>
            <a:graphicFrameLocks noGrp="1"/>
          </p:cNvGraphicFramePr>
          <p:nvPr/>
        </p:nvGraphicFramePr>
        <p:xfrm>
          <a:off x="1520825" y="2071688"/>
          <a:ext cx="54864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8712" name="Line 125">
            <a:extLst>
              <a:ext uri="{FF2B5EF4-FFF2-40B4-BE49-F238E27FC236}">
                <a16:creationId xmlns:a16="http://schemas.microsoft.com/office/drawing/2014/main" id="{1F42F455-A146-DDA6-6B09-1AC777E71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981075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/>
          <a:lstStyle/>
          <a:p>
            <a:endParaRPr lang="en-US"/>
          </a:p>
        </p:txBody>
      </p:sp>
      <p:sp>
        <p:nvSpPr>
          <p:cNvPr id="68713" name="Oval 98">
            <a:extLst>
              <a:ext uri="{FF2B5EF4-FFF2-40B4-BE49-F238E27FC236}">
                <a16:creationId xmlns:a16="http://schemas.microsoft.com/office/drawing/2014/main" id="{3017594D-247F-B7CD-B680-4AE0D37E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854075"/>
            <a:ext cx="7016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A+B</a:t>
            </a:r>
          </a:p>
        </p:txBody>
      </p:sp>
      <p:sp>
        <p:nvSpPr>
          <p:cNvPr id="68714" name="TextBox 123">
            <a:extLst>
              <a:ext uri="{FF2B5EF4-FFF2-40B4-BE49-F238E27FC236}">
                <a16:creationId xmlns:a16="http://schemas.microsoft.com/office/drawing/2014/main" id="{C9075B44-0701-CDD0-D417-00836B7B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2.1</a:t>
            </a:r>
          </a:p>
        </p:txBody>
      </p:sp>
      <p:sp>
        <p:nvSpPr>
          <p:cNvPr id="68715" name="TextBox 123">
            <a:extLst>
              <a:ext uri="{FF2B5EF4-FFF2-40B4-BE49-F238E27FC236}">
                <a16:creationId xmlns:a16="http://schemas.microsoft.com/office/drawing/2014/main" id="{1E6144E2-28C6-FF16-980E-130F2702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68716" name="TextBox 123">
            <a:extLst>
              <a:ext uri="{FF2B5EF4-FFF2-40B4-BE49-F238E27FC236}">
                <a16:creationId xmlns:a16="http://schemas.microsoft.com/office/drawing/2014/main" id="{F33432B0-251E-6965-DA7B-02016E81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8717" name="TextBox 123">
            <a:extLst>
              <a:ext uri="{FF2B5EF4-FFF2-40B4-BE49-F238E27FC236}">
                <a16:creationId xmlns:a16="http://schemas.microsoft.com/office/drawing/2014/main" id="{1B8C0172-9E25-6359-CA8C-6223F9D2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8718" name="TextBox 123">
            <a:extLst>
              <a:ext uri="{FF2B5EF4-FFF2-40B4-BE49-F238E27FC236}">
                <a16:creationId xmlns:a16="http://schemas.microsoft.com/office/drawing/2014/main" id="{6BD756B7-0200-9F65-A72B-07FE99A4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8719" name="TextBox 123">
            <a:extLst>
              <a:ext uri="{FF2B5EF4-FFF2-40B4-BE49-F238E27FC236}">
                <a16:creationId xmlns:a16="http://schemas.microsoft.com/office/drawing/2014/main" id="{6A0A9C16-1316-DB38-5BB4-5DF3092B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8720" name="TextBox 123">
            <a:extLst>
              <a:ext uri="{FF2B5EF4-FFF2-40B4-BE49-F238E27FC236}">
                <a16:creationId xmlns:a16="http://schemas.microsoft.com/office/drawing/2014/main" id="{5B64B7BA-29AB-2D93-E3B0-B750AC1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2.9</a:t>
            </a:r>
          </a:p>
        </p:txBody>
      </p:sp>
      <p:sp>
        <p:nvSpPr>
          <p:cNvPr id="68721" name="Freeform 145">
            <a:extLst>
              <a:ext uri="{FF2B5EF4-FFF2-40B4-BE49-F238E27FC236}">
                <a16:creationId xmlns:a16="http://schemas.microsoft.com/office/drawing/2014/main" id="{CCFC1AC0-E0BC-2589-E81B-6280FE28A2D9}"/>
              </a:ext>
            </a:extLst>
          </p:cNvPr>
          <p:cNvSpPr>
            <a:spLocks/>
          </p:cNvSpPr>
          <p:nvPr/>
        </p:nvSpPr>
        <p:spPr bwMode="auto">
          <a:xfrm>
            <a:off x="2324100" y="657225"/>
            <a:ext cx="1081088" cy="179388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2" name="TextBox 123">
            <a:extLst>
              <a:ext uri="{FF2B5EF4-FFF2-40B4-BE49-F238E27FC236}">
                <a16:creationId xmlns:a16="http://schemas.microsoft.com/office/drawing/2014/main" id="{72FAD0EF-8AE9-C483-71B0-3E51A921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3.4</a:t>
            </a:r>
          </a:p>
        </p:txBody>
      </p:sp>
      <p:sp>
        <p:nvSpPr>
          <p:cNvPr id="68723" name="Oval 98">
            <a:extLst>
              <a:ext uri="{FF2B5EF4-FFF2-40B4-BE49-F238E27FC236}">
                <a16:creationId xmlns:a16="http://schemas.microsoft.com/office/drawing/2014/main" id="{4724E488-8339-1AF4-AC4D-8903913C9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8724" name="Oval 98">
            <a:extLst>
              <a:ext uri="{FF2B5EF4-FFF2-40B4-BE49-F238E27FC236}">
                <a16:creationId xmlns:a16="http://schemas.microsoft.com/office/drawing/2014/main" id="{D3744262-EB77-CC76-001F-11E449AC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8725" name="Oval 98">
            <a:extLst>
              <a:ext uri="{FF2B5EF4-FFF2-40B4-BE49-F238E27FC236}">
                <a16:creationId xmlns:a16="http://schemas.microsoft.com/office/drawing/2014/main" id="{D9460CC2-99E1-908C-586A-6AD7E05E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8726" name="Oval 98">
            <a:extLst>
              <a:ext uri="{FF2B5EF4-FFF2-40B4-BE49-F238E27FC236}">
                <a16:creationId xmlns:a16="http://schemas.microsoft.com/office/drawing/2014/main" id="{0AAA08D5-246A-68A5-C841-A6767F3D6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8727" name="Oval 98">
            <a:extLst>
              <a:ext uri="{FF2B5EF4-FFF2-40B4-BE49-F238E27FC236}">
                <a16:creationId xmlns:a16="http://schemas.microsoft.com/office/drawing/2014/main" id="{53166336-6346-704E-2F19-5E9E353A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8728" name="Oval 98">
            <a:extLst>
              <a:ext uri="{FF2B5EF4-FFF2-40B4-BE49-F238E27FC236}">
                <a16:creationId xmlns:a16="http://schemas.microsoft.com/office/drawing/2014/main" id="{783C1449-2423-6908-7459-C4896F0E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8729" name="Oval 98">
            <a:extLst>
              <a:ext uri="{FF2B5EF4-FFF2-40B4-BE49-F238E27FC236}">
                <a16:creationId xmlns:a16="http://schemas.microsoft.com/office/drawing/2014/main" id="{6097F16F-E276-0E36-8ACC-EAC36B08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730" name="Oval 98">
            <a:extLst>
              <a:ext uri="{FF2B5EF4-FFF2-40B4-BE49-F238E27FC236}">
                <a16:creationId xmlns:a16="http://schemas.microsoft.com/office/drawing/2014/main" id="{638100D1-A701-1E58-EA70-6E4E8C99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8731" name="Freeform 247">
            <a:extLst>
              <a:ext uri="{FF2B5EF4-FFF2-40B4-BE49-F238E27FC236}">
                <a16:creationId xmlns:a16="http://schemas.microsoft.com/office/drawing/2014/main" id="{5D2083C0-3F6B-E8F8-50D3-8D0936421EA7}"/>
              </a:ext>
            </a:extLst>
          </p:cNvPr>
          <p:cNvSpPr>
            <a:spLocks/>
          </p:cNvSpPr>
          <p:nvPr/>
        </p:nvSpPr>
        <p:spPr bwMode="auto">
          <a:xfrm>
            <a:off x="3476625" y="674688"/>
            <a:ext cx="6842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2" name="Freeform 248">
            <a:extLst>
              <a:ext uri="{FF2B5EF4-FFF2-40B4-BE49-F238E27FC236}">
                <a16:creationId xmlns:a16="http://schemas.microsoft.com/office/drawing/2014/main" id="{0CBB90E8-9818-46C3-EEB1-06C01B5DC505}"/>
              </a:ext>
            </a:extLst>
          </p:cNvPr>
          <p:cNvSpPr>
            <a:spLocks/>
          </p:cNvSpPr>
          <p:nvPr/>
        </p:nvSpPr>
        <p:spPr bwMode="auto">
          <a:xfrm>
            <a:off x="4845050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3" name="Freeform 249">
            <a:extLst>
              <a:ext uri="{FF2B5EF4-FFF2-40B4-BE49-F238E27FC236}">
                <a16:creationId xmlns:a16="http://schemas.microsoft.com/office/drawing/2014/main" id="{B76C5E53-CD77-F491-0B5A-737A3C1BF8C6}"/>
              </a:ext>
            </a:extLst>
          </p:cNvPr>
          <p:cNvSpPr>
            <a:spLocks/>
          </p:cNvSpPr>
          <p:nvPr/>
        </p:nvSpPr>
        <p:spPr bwMode="auto">
          <a:xfrm>
            <a:off x="5457825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4" name="Freeform 250">
            <a:extLst>
              <a:ext uri="{FF2B5EF4-FFF2-40B4-BE49-F238E27FC236}">
                <a16:creationId xmlns:a16="http://schemas.microsoft.com/office/drawing/2014/main" id="{DF6E66C4-39D6-85F2-D47E-6049FD01FCE1}"/>
              </a:ext>
            </a:extLst>
          </p:cNvPr>
          <p:cNvSpPr>
            <a:spLocks/>
          </p:cNvSpPr>
          <p:nvPr/>
        </p:nvSpPr>
        <p:spPr bwMode="auto">
          <a:xfrm>
            <a:off x="7042150" y="674688"/>
            <a:ext cx="504825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5" name="Freeform 251">
            <a:extLst>
              <a:ext uri="{FF2B5EF4-FFF2-40B4-BE49-F238E27FC236}">
                <a16:creationId xmlns:a16="http://schemas.microsoft.com/office/drawing/2014/main" id="{8DECAA5C-D61C-F5B5-B200-9FCBF3C5D655}"/>
              </a:ext>
            </a:extLst>
          </p:cNvPr>
          <p:cNvSpPr>
            <a:spLocks/>
          </p:cNvSpPr>
          <p:nvPr/>
        </p:nvSpPr>
        <p:spPr bwMode="auto">
          <a:xfrm>
            <a:off x="7581900" y="674688"/>
            <a:ext cx="4683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6" name="Oval 98">
            <a:extLst>
              <a:ext uri="{FF2B5EF4-FFF2-40B4-BE49-F238E27FC236}">
                <a16:creationId xmlns:a16="http://schemas.microsoft.com/office/drawing/2014/main" id="{2F65EBA6-4CD0-BF94-DE55-06F0160B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8737" name="Oval 98">
            <a:extLst>
              <a:ext uri="{FF2B5EF4-FFF2-40B4-BE49-F238E27FC236}">
                <a16:creationId xmlns:a16="http://schemas.microsoft.com/office/drawing/2014/main" id="{0B62FE75-3B78-B33B-8C92-E3133199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8738" name="Oval 98">
            <a:extLst>
              <a:ext uri="{FF2B5EF4-FFF2-40B4-BE49-F238E27FC236}">
                <a16:creationId xmlns:a16="http://schemas.microsoft.com/office/drawing/2014/main" id="{C59F1793-755E-0299-A512-C3992795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8739" name="Oval 98">
            <a:extLst>
              <a:ext uri="{FF2B5EF4-FFF2-40B4-BE49-F238E27FC236}">
                <a16:creationId xmlns:a16="http://schemas.microsoft.com/office/drawing/2014/main" id="{2E656775-0920-A76E-FE78-886E0222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8740" name="Oval 98">
            <a:extLst>
              <a:ext uri="{FF2B5EF4-FFF2-40B4-BE49-F238E27FC236}">
                <a16:creationId xmlns:a16="http://schemas.microsoft.com/office/drawing/2014/main" id="{6D879782-DE50-0701-E920-68A5719D8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8741" name="Oval 98">
            <a:extLst>
              <a:ext uri="{FF2B5EF4-FFF2-40B4-BE49-F238E27FC236}">
                <a16:creationId xmlns:a16="http://schemas.microsoft.com/office/drawing/2014/main" id="{CC342FAB-0203-9004-5A9D-BE8036F0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8742" name="Oval 98">
            <a:extLst>
              <a:ext uri="{FF2B5EF4-FFF2-40B4-BE49-F238E27FC236}">
                <a16:creationId xmlns:a16="http://schemas.microsoft.com/office/drawing/2014/main" id="{A81D6F99-E22B-E276-642F-15C0E4F0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743" name="Oval 98">
            <a:extLst>
              <a:ext uri="{FF2B5EF4-FFF2-40B4-BE49-F238E27FC236}">
                <a16:creationId xmlns:a16="http://schemas.microsoft.com/office/drawing/2014/main" id="{CE599D89-968B-EA08-D74D-96D8DDCE5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8744" name="Oval 98">
            <a:extLst>
              <a:ext uri="{FF2B5EF4-FFF2-40B4-BE49-F238E27FC236}">
                <a16:creationId xmlns:a16="http://schemas.microsoft.com/office/drawing/2014/main" id="{62DB6E48-B3DC-0B89-74DC-96B974B7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1752600"/>
            <a:ext cx="503237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  <p:sp>
        <p:nvSpPr>
          <p:cNvPr id="68745" name="Oval 98">
            <a:extLst>
              <a:ext uri="{FF2B5EF4-FFF2-40B4-BE49-F238E27FC236}">
                <a16:creationId xmlns:a16="http://schemas.microsoft.com/office/drawing/2014/main" id="{4F36911B-6305-70A4-54A9-B369E331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9416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8746" name="Oval 98">
            <a:extLst>
              <a:ext uri="{FF2B5EF4-FFF2-40B4-BE49-F238E27FC236}">
                <a16:creationId xmlns:a16="http://schemas.microsoft.com/office/drawing/2014/main" id="{72ADAF9B-9C16-6BC0-A937-7595DD8E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8747" name="Oval 98">
            <a:extLst>
              <a:ext uri="{FF2B5EF4-FFF2-40B4-BE49-F238E27FC236}">
                <a16:creationId xmlns:a16="http://schemas.microsoft.com/office/drawing/2014/main" id="{C5BCC29A-8383-F219-2FB1-FCDE2B8D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7338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8748" name="Oval 98">
            <a:extLst>
              <a:ext uri="{FF2B5EF4-FFF2-40B4-BE49-F238E27FC236}">
                <a16:creationId xmlns:a16="http://schemas.microsoft.com/office/drawing/2014/main" id="{91229356-F4B9-A5A0-FDDD-8030E403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8749" name="Oval 98">
            <a:extLst>
              <a:ext uri="{FF2B5EF4-FFF2-40B4-BE49-F238E27FC236}">
                <a16:creationId xmlns:a16="http://schemas.microsoft.com/office/drawing/2014/main" id="{1248ED1A-8B55-EA49-F9FC-3128A951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5450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8750" name="Oval 98">
            <a:extLst>
              <a:ext uri="{FF2B5EF4-FFF2-40B4-BE49-F238E27FC236}">
                <a16:creationId xmlns:a16="http://schemas.microsoft.com/office/drawing/2014/main" id="{A67D684C-A0EB-1648-3742-63E1A1B6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8751" name="Oval 98">
            <a:extLst>
              <a:ext uri="{FF2B5EF4-FFF2-40B4-BE49-F238E27FC236}">
                <a16:creationId xmlns:a16="http://schemas.microsoft.com/office/drawing/2014/main" id="{8E335EF1-1B96-F64B-2668-8A366B78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3736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752" name="Oval 98">
            <a:extLst>
              <a:ext uri="{FF2B5EF4-FFF2-40B4-BE49-F238E27FC236}">
                <a16:creationId xmlns:a16="http://schemas.microsoft.com/office/drawing/2014/main" id="{076B1385-4BD9-C6F8-CDC8-6C9F83DD2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5288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8753" name="Oval 98">
            <a:extLst>
              <a:ext uri="{FF2B5EF4-FFF2-40B4-BE49-F238E27FC236}">
                <a16:creationId xmlns:a16="http://schemas.microsoft.com/office/drawing/2014/main" id="{69216CD8-00C9-1CE2-61E0-7F77915A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133600"/>
            <a:ext cx="503237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  <p:sp>
        <p:nvSpPr>
          <p:cNvPr id="68754" name="Freeform 273">
            <a:extLst>
              <a:ext uri="{FF2B5EF4-FFF2-40B4-BE49-F238E27FC236}">
                <a16:creationId xmlns:a16="http://schemas.microsoft.com/office/drawing/2014/main" id="{48F4515A-851B-20BD-F158-E01D412D163E}"/>
              </a:ext>
            </a:extLst>
          </p:cNvPr>
          <p:cNvSpPr>
            <a:spLocks/>
          </p:cNvSpPr>
          <p:nvPr/>
        </p:nvSpPr>
        <p:spPr bwMode="auto">
          <a:xfrm>
            <a:off x="849313" y="2636838"/>
            <a:ext cx="287337" cy="3276600"/>
          </a:xfrm>
          <a:custGeom>
            <a:avLst/>
            <a:gdLst>
              <a:gd name="T0" fmla="*/ 2147483646 w 261"/>
              <a:gd name="T1" fmla="*/ 2147483646 h 2126"/>
              <a:gd name="T2" fmla="*/ 2147483646 w 261"/>
              <a:gd name="T3" fmla="*/ 2147483646 h 2126"/>
              <a:gd name="T4" fmla="*/ 2147483646 w 261"/>
              <a:gd name="T5" fmla="*/ 2147483646 h 2126"/>
              <a:gd name="T6" fmla="*/ 2147483646 w 261"/>
              <a:gd name="T7" fmla="*/ 2147483646 h 2126"/>
              <a:gd name="T8" fmla="*/ 2147483646 w 261"/>
              <a:gd name="T9" fmla="*/ 2147483646 h 2126"/>
              <a:gd name="T10" fmla="*/ 2147483646 w 261"/>
              <a:gd name="T11" fmla="*/ 2147483646 h 2126"/>
              <a:gd name="T12" fmla="*/ 2147483646 w 261"/>
              <a:gd name="T13" fmla="*/ 0 h 2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2126"/>
              <a:gd name="T23" fmla="*/ 261 w 261"/>
              <a:gd name="T24" fmla="*/ 2126 h 2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2126">
                <a:moveTo>
                  <a:pt x="261" y="2118"/>
                </a:moveTo>
                <a:cubicBezTo>
                  <a:pt x="234" y="2102"/>
                  <a:pt x="130" y="2126"/>
                  <a:pt x="93" y="2028"/>
                </a:cubicBezTo>
                <a:cubicBezTo>
                  <a:pt x="56" y="1930"/>
                  <a:pt x="54" y="1712"/>
                  <a:pt x="39" y="1530"/>
                </a:cubicBezTo>
                <a:cubicBezTo>
                  <a:pt x="24" y="1348"/>
                  <a:pt x="6" y="1124"/>
                  <a:pt x="3" y="936"/>
                </a:cubicBezTo>
                <a:cubicBezTo>
                  <a:pt x="0" y="748"/>
                  <a:pt x="9" y="542"/>
                  <a:pt x="21" y="402"/>
                </a:cubicBezTo>
                <a:cubicBezTo>
                  <a:pt x="33" y="262"/>
                  <a:pt x="41" y="163"/>
                  <a:pt x="72" y="96"/>
                </a:cubicBezTo>
                <a:cubicBezTo>
                  <a:pt x="103" y="29"/>
                  <a:pt x="179" y="20"/>
                  <a:pt x="2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5" name="Oval 98">
            <a:extLst>
              <a:ext uri="{FF2B5EF4-FFF2-40B4-BE49-F238E27FC236}">
                <a16:creationId xmlns:a16="http://schemas.microsoft.com/office/drawing/2014/main" id="{9AFD7ADD-771E-8C30-68FA-CF4FA41A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821363"/>
            <a:ext cx="269875" cy="271462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J</a:t>
            </a:r>
          </a:p>
        </p:txBody>
      </p:sp>
      <p:graphicFrame>
        <p:nvGraphicFramePr>
          <p:cNvPr id="34128" name="Group 336">
            <a:extLst>
              <a:ext uri="{FF2B5EF4-FFF2-40B4-BE49-F238E27FC236}">
                <a16:creationId xmlns:a16="http://schemas.microsoft.com/office/drawing/2014/main" id="{FBA75985-4600-1267-A75B-C43D0E832718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5722938"/>
          <a:ext cx="5486400" cy="40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236" name="Group 444">
            <a:extLst>
              <a:ext uri="{FF2B5EF4-FFF2-40B4-BE49-F238E27FC236}">
                <a16:creationId xmlns:a16="http://schemas.microsoft.com/office/drawing/2014/main" id="{32B958FB-FD89-0264-2A54-A05D68279C32}"/>
              </a:ext>
            </a:extLst>
          </p:cNvPr>
          <p:cNvGraphicFramePr>
            <a:graphicFrameLocks noGrp="1"/>
          </p:cNvGraphicFramePr>
          <p:nvPr/>
        </p:nvGraphicFramePr>
        <p:xfrm>
          <a:off x="7005638" y="2060575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8802" name="Oval 98">
            <a:extLst>
              <a:ext uri="{FF2B5EF4-FFF2-40B4-BE49-F238E27FC236}">
                <a16:creationId xmlns:a16="http://schemas.microsoft.com/office/drawing/2014/main" id="{8C68D0EF-C982-C8AD-9DFC-BA8DCDA7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1752600"/>
            <a:ext cx="269875" cy="271463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J</a:t>
            </a:r>
          </a:p>
        </p:txBody>
      </p:sp>
      <p:graphicFrame>
        <p:nvGraphicFramePr>
          <p:cNvPr id="34375" name="Group 583">
            <a:extLst>
              <a:ext uri="{FF2B5EF4-FFF2-40B4-BE49-F238E27FC236}">
                <a16:creationId xmlns:a16="http://schemas.microsoft.com/office/drawing/2014/main" id="{A329E71B-75BE-B76F-58C8-3920E9A421FC}"/>
              </a:ext>
            </a:extLst>
          </p:cNvPr>
          <p:cNvGraphicFramePr>
            <a:graphicFrameLocks noGrp="1"/>
          </p:cNvGraphicFramePr>
          <p:nvPr/>
        </p:nvGraphicFramePr>
        <p:xfrm>
          <a:off x="8589963" y="2060575"/>
          <a:ext cx="609600" cy="406876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8829" name="Oval 98">
            <a:extLst>
              <a:ext uri="{FF2B5EF4-FFF2-40B4-BE49-F238E27FC236}">
                <a16:creationId xmlns:a16="http://schemas.microsoft.com/office/drawing/2014/main" id="{AC273E90-B26F-771B-2FF1-E03CA7C2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5447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830" name="Oval 98">
            <a:extLst>
              <a:ext uri="{FF2B5EF4-FFF2-40B4-BE49-F238E27FC236}">
                <a16:creationId xmlns:a16="http://schemas.microsoft.com/office/drawing/2014/main" id="{A7C236DD-BF8D-7B62-D128-53F6A13E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133600"/>
            <a:ext cx="269875" cy="271463"/>
          </a:xfrm>
          <a:prstGeom prst="ellipse">
            <a:avLst/>
          </a:prstGeom>
          <a:solidFill>
            <a:srgbClr val="99FF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8831" name="Oval 98">
            <a:extLst>
              <a:ext uri="{FF2B5EF4-FFF2-40B4-BE49-F238E27FC236}">
                <a16:creationId xmlns:a16="http://schemas.microsoft.com/office/drawing/2014/main" id="{6ACB22D5-4BA8-418B-CFDA-1E158F3E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8832" name="Oval 98">
            <a:extLst>
              <a:ext uri="{FF2B5EF4-FFF2-40B4-BE49-F238E27FC236}">
                <a16:creationId xmlns:a16="http://schemas.microsoft.com/office/drawing/2014/main" id="{090C0426-1F24-5AC5-72BD-3E6894CA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9241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8833" name="Oval 98">
            <a:extLst>
              <a:ext uri="{FF2B5EF4-FFF2-40B4-BE49-F238E27FC236}">
                <a16:creationId xmlns:a16="http://schemas.microsoft.com/office/drawing/2014/main" id="{E55B70DF-BDE4-DC04-C951-BCD57DAB4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375285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8834" name="Oval 98">
            <a:extLst>
              <a:ext uri="{FF2B5EF4-FFF2-40B4-BE49-F238E27FC236}">
                <a16:creationId xmlns:a16="http://schemas.microsoft.com/office/drawing/2014/main" id="{7A8A097C-FEE5-216B-F158-C3EA56B8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5624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8835" name="Oval 98">
            <a:extLst>
              <a:ext uri="{FF2B5EF4-FFF2-40B4-BE49-F238E27FC236}">
                <a16:creationId xmlns:a16="http://schemas.microsoft.com/office/drawing/2014/main" id="{D9E023B3-2A26-E19D-DAC0-704D267F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8836" name="Oval 98">
            <a:extLst>
              <a:ext uri="{FF2B5EF4-FFF2-40B4-BE49-F238E27FC236}">
                <a16:creationId xmlns:a16="http://schemas.microsoft.com/office/drawing/2014/main" id="{8D0D7849-1912-BCF2-FD1C-D77F13F3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837" name="Oval 98">
            <a:extLst>
              <a:ext uri="{FF2B5EF4-FFF2-40B4-BE49-F238E27FC236}">
                <a16:creationId xmlns:a16="http://schemas.microsoft.com/office/drawing/2014/main" id="{75D1F2B9-EA39-8BD4-FD4A-C1529D47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3895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graphicFrame>
        <p:nvGraphicFramePr>
          <p:cNvPr id="34377" name="Group 585">
            <a:extLst>
              <a:ext uri="{FF2B5EF4-FFF2-40B4-BE49-F238E27FC236}">
                <a16:creationId xmlns:a16="http://schemas.microsoft.com/office/drawing/2014/main" id="{715D748B-B54B-A59B-050A-0D88E2CFE263}"/>
              </a:ext>
            </a:extLst>
          </p:cNvPr>
          <p:cNvGraphicFramePr>
            <a:graphicFrameLocks noGrp="1"/>
          </p:cNvGraphicFramePr>
          <p:nvPr/>
        </p:nvGraphicFramePr>
        <p:xfrm>
          <a:off x="7869238" y="2060575"/>
          <a:ext cx="609600" cy="4064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8864" name="Oval 98">
            <a:extLst>
              <a:ext uri="{FF2B5EF4-FFF2-40B4-BE49-F238E27FC236}">
                <a16:creationId xmlns:a16="http://schemas.microsoft.com/office/drawing/2014/main" id="{03A65EC3-0B63-B4D5-B3A7-E874D8656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786438"/>
            <a:ext cx="269875" cy="271462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8865" name="TextBox 123">
            <a:extLst>
              <a:ext uri="{FF2B5EF4-FFF2-40B4-BE49-F238E27FC236}">
                <a16:creationId xmlns:a16="http://schemas.microsoft.com/office/drawing/2014/main" id="{33395D90-FE75-7349-C1FF-C2B633B6E0B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5600" y="3933826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</a:rPr>
              <a:t>Move</a:t>
            </a:r>
          </a:p>
        </p:txBody>
      </p:sp>
      <p:sp>
        <p:nvSpPr>
          <p:cNvPr id="68866" name="TextBox 123">
            <a:extLst>
              <a:ext uri="{FF2B5EF4-FFF2-40B4-BE49-F238E27FC236}">
                <a16:creationId xmlns:a16="http://schemas.microsoft.com/office/drawing/2014/main" id="{AF202CCA-D59E-B63C-9B22-86DE44CD9E1B}"/>
              </a:ext>
            </a:extLst>
          </p:cNvPr>
          <p:cNvSpPr txBox="1">
            <a:spLocks noChangeArrowheads="1"/>
          </p:cNvSpPr>
          <p:nvPr/>
        </p:nvSpPr>
        <p:spPr bwMode="auto">
          <a:xfrm rot="-2367118">
            <a:off x="566738" y="1433513"/>
            <a:ext cx="808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</a:rPr>
              <a:t>Update</a:t>
            </a:r>
          </a:p>
        </p:txBody>
      </p:sp>
      <p:sp>
        <p:nvSpPr>
          <p:cNvPr id="68867" name="Freeform 598">
            <a:extLst>
              <a:ext uri="{FF2B5EF4-FFF2-40B4-BE49-F238E27FC236}">
                <a16:creationId xmlns:a16="http://schemas.microsoft.com/office/drawing/2014/main" id="{CF1B8ACF-CDA5-212D-B5B5-1A2E6BED713B}"/>
              </a:ext>
            </a:extLst>
          </p:cNvPr>
          <p:cNvSpPr>
            <a:spLocks/>
          </p:cNvSpPr>
          <p:nvPr/>
        </p:nvSpPr>
        <p:spPr bwMode="auto">
          <a:xfrm>
            <a:off x="1352550" y="1376363"/>
            <a:ext cx="373063" cy="371475"/>
          </a:xfrm>
          <a:custGeom>
            <a:avLst/>
            <a:gdLst>
              <a:gd name="T0" fmla="*/ 0 w 303"/>
              <a:gd name="T1" fmla="*/ 2147483646 h 166"/>
              <a:gd name="T2" fmla="*/ 2147483646 w 303"/>
              <a:gd name="T3" fmla="*/ 2147483646 h 166"/>
              <a:gd name="T4" fmla="*/ 2147483646 w 303"/>
              <a:gd name="T5" fmla="*/ 2147483646 h 166"/>
              <a:gd name="T6" fmla="*/ 2147483646 w 303"/>
              <a:gd name="T7" fmla="*/ 2147483646 h 166"/>
              <a:gd name="T8" fmla="*/ 2147483646 w 303"/>
              <a:gd name="T9" fmla="*/ 2147483646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"/>
              <a:gd name="T16" fmla="*/ 0 h 166"/>
              <a:gd name="T17" fmla="*/ 303 w 30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" h="166">
                <a:moveTo>
                  <a:pt x="0" y="7"/>
                </a:moveTo>
                <a:cubicBezTo>
                  <a:pt x="15" y="6"/>
                  <a:pt x="60" y="0"/>
                  <a:pt x="90" y="1"/>
                </a:cubicBezTo>
                <a:cubicBezTo>
                  <a:pt x="120" y="2"/>
                  <a:pt x="154" y="3"/>
                  <a:pt x="180" y="13"/>
                </a:cubicBezTo>
                <a:cubicBezTo>
                  <a:pt x="206" y="23"/>
                  <a:pt x="223" y="33"/>
                  <a:pt x="243" y="58"/>
                </a:cubicBezTo>
                <a:cubicBezTo>
                  <a:pt x="263" y="83"/>
                  <a:pt x="290" y="143"/>
                  <a:pt x="303" y="1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8" name="Freeform 599">
            <a:extLst>
              <a:ext uri="{FF2B5EF4-FFF2-40B4-BE49-F238E27FC236}">
                <a16:creationId xmlns:a16="http://schemas.microsoft.com/office/drawing/2014/main" id="{B3C2CD2E-CD9A-68D7-B9FF-1D582FA3A0D9}"/>
              </a:ext>
            </a:extLst>
          </p:cNvPr>
          <p:cNvSpPr>
            <a:spLocks/>
          </p:cNvSpPr>
          <p:nvPr/>
        </p:nvSpPr>
        <p:spPr bwMode="auto">
          <a:xfrm>
            <a:off x="674688" y="1857375"/>
            <a:ext cx="230187" cy="361950"/>
          </a:xfrm>
          <a:custGeom>
            <a:avLst/>
            <a:gdLst>
              <a:gd name="T0" fmla="*/ 2147483646 w 145"/>
              <a:gd name="T1" fmla="*/ 0 h 228"/>
              <a:gd name="T2" fmla="*/ 2147483646 w 145"/>
              <a:gd name="T3" fmla="*/ 2147483646 h 228"/>
              <a:gd name="T4" fmla="*/ 2147483646 w 145"/>
              <a:gd name="T5" fmla="*/ 2147483646 h 228"/>
              <a:gd name="T6" fmla="*/ 0 60000 65536"/>
              <a:gd name="T7" fmla="*/ 0 60000 65536"/>
              <a:gd name="T8" fmla="*/ 0 60000 65536"/>
              <a:gd name="T9" fmla="*/ 0 w 145"/>
              <a:gd name="T10" fmla="*/ 0 h 228"/>
              <a:gd name="T11" fmla="*/ 145 w 145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228">
                <a:moveTo>
                  <a:pt x="31" y="0"/>
                </a:moveTo>
                <a:cubicBezTo>
                  <a:pt x="29" y="29"/>
                  <a:pt x="0" y="142"/>
                  <a:pt x="19" y="180"/>
                </a:cubicBezTo>
                <a:cubicBezTo>
                  <a:pt x="38" y="218"/>
                  <a:pt x="119" y="218"/>
                  <a:pt x="145" y="2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2224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104">
            <a:extLst>
              <a:ext uri="{FF2B5EF4-FFF2-40B4-BE49-F238E27FC236}">
                <a16:creationId xmlns:a16="http://schemas.microsoft.com/office/drawing/2014/main" id="{77787D2F-10CF-C943-4C65-58CB1D6DB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981075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/>
          <a:lstStyle/>
          <a:p>
            <a:endParaRPr lang="en-US"/>
          </a:p>
        </p:txBody>
      </p:sp>
      <p:sp>
        <p:nvSpPr>
          <p:cNvPr id="69635" name="Oval 98">
            <a:extLst>
              <a:ext uri="{FF2B5EF4-FFF2-40B4-BE49-F238E27FC236}">
                <a16:creationId xmlns:a16="http://schemas.microsoft.com/office/drawing/2014/main" id="{ABEAA038-DDB8-109C-7A3D-A91909EC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854075"/>
            <a:ext cx="7016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A+B</a:t>
            </a:r>
          </a:p>
        </p:txBody>
      </p:sp>
      <p:sp>
        <p:nvSpPr>
          <p:cNvPr id="69636" name="TextBox 123">
            <a:extLst>
              <a:ext uri="{FF2B5EF4-FFF2-40B4-BE49-F238E27FC236}">
                <a16:creationId xmlns:a16="http://schemas.microsoft.com/office/drawing/2014/main" id="{24EEA1CF-DC91-CD01-319B-8FA63EF1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2.1</a:t>
            </a:r>
          </a:p>
        </p:txBody>
      </p:sp>
      <p:sp>
        <p:nvSpPr>
          <p:cNvPr id="69637" name="TextBox 123">
            <a:extLst>
              <a:ext uri="{FF2B5EF4-FFF2-40B4-BE49-F238E27FC236}">
                <a16:creationId xmlns:a16="http://schemas.microsoft.com/office/drawing/2014/main" id="{753159B4-6A9C-8A5F-8514-2ABD0ADA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69638" name="TextBox 123">
            <a:extLst>
              <a:ext uri="{FF2B5EF4-FFF2-40B4-BE49-F238E27FC236}">
                <a16:creationId xmlns:a16="http://schemas.microsoft.com/office/drawing/2014/main" id="{097AB2EC-1583-CF35-E3FE-27BE8630A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9639" name="TextBox 123">
            <a:extLst>
              <a:ext uri="{FF2B5EF4-FFF2-40B4-BE49-F238E27FC236}">
                <a16:creationId xmlns:a16="http://schemas.microsoft.com/office/drawing/2014/main" id="{CD014689-8BD5-4F94-BF14-5DAD99506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69640" name="TextBox 123">
            <a:extLst>
              <a:ext uri="{FF2B5EF4-FFF2-40B4-BE49-F238E27FC236}">
                <a16:creationId xmlns:a16="http://schemas.microsoft.com/office/drawing/2014/main" id="{FBBF9846-6D74-DC0B-51EF-CCC88D76D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9641" name="TextBox 123">
            <a:extLst>
              <a:ext uri="{FF2B5EF4-FFF2-40B4-BE49-F238E27FC236}">
                <a16:creationId xmlns:a16="http://schemas.microsoft.com/office/drawing/2014/main" id="{394D2A79-5026-EC74-7DFA-D49266DD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69642" name="TextBox 123">
            <a:extLst>
              <a:ext uri="{FF2B5EF4-FFF2-40B4-BE49-F238E27FC236}">
                <a16:creationId xmlns:a16="http://schemas.microsoft.com/office/drawing/2014/main" id="{E17B3102-0DA0-D125-27E6-D3BFF3DE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2.9</a:t>
            </a:r>
          </a:p>
        </p:txBody>
      </p:sp>
      <p:sp>
        <p:nvSpPr>
          <p:cNvPr id="69643" name="Freeform 113">
            <a:extLst>
              <a:ext uri="{FF2B5EF4-FFF2-40B4-BE49-F238E27FC236}">
                <a16:creationId xmlns:a16="http://schemas.microsoft.com/office/drawing/2014/main" id="{535F6773-484B-8CE5-A555-0A2DC89D98A7}"/>
              </a:ext>
            </a:extLst>
          </p:cNvPr>
          <p:cNvSpPr>
            <a:spLocks/>
          </p:cNvSpPr>
          <p:nvPr/>
        </p:nvSpPr>
        <p:spPr bwMode="auto">
          <a:xfrm>
            <a:off x="2324100" y="657225"/>
            <a:ext cx="1081088" cy="179388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Oval 114">
            <a:extLst>
              <a:ext uri="{FF2B5EF4-FFF2-40B4-BE49-F238E27FC236}">
                <a16:creationId xmlns:a16="http://schemas.microsoft.com/office/drawing/2014/main" id="{D0A0769D-F75A-38E5-A14F-2B8146B5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395538"/>
            <a:ext cx="755650" cy="576262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  <p:sp>
        <p:nvSpPr>
          <p:cNvPr id="69645" name="TextBox 123">
            <a:extLst>
              <a:ext uri="{FF2B5EF4-FFF2-40B4-BE49-F238E27FC236}">
                <a16:creationId xmlns:a16="http://schemas.microsoft.com/office/drawing/2014/main" id="{1CD8E620-4166-7DE0-D5D1-8E4DFC2EC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3.4</a:t>
            </a:r>
          </a:p>
        </p:txBody>
      </p:sp>
      <p:sp>
        <p:nvSpPr>
          <p:cNvPr id="69646" name="TextBox 123">
            <a:extLst>
              <a:ext uri="{FF2B5EF4-FFF2-40B4-BE49-F238E27FC236}">
                <a16:creationId xmlns:a16="http://schemas.microsoft.com/office/drawing/2014/main" id="{873697F6-B00B-6D2F-9EAF-C0A24764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152400"/>
            <a:ext cx="1009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</a:rPr>
              <a:t>Minimum</a:t>
            </a:r>
          </a:p>
        </p:txBody>
      </p:sp>
      <p:sp>
        <p:nvSpPr>
          <p:cNvPr id="69647" name="Oval 98">
            <a:extLst>
              <a:ext uri="{FF2B5EF4-FFF2-40B4-BE49-F238E27FC236}">
                <a16:creationId xmlns:a16="http://schemas.microsoft.com/office/drawing/2014/main" id="{DA5F355E-908A-3697-EC83-9B04B974A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9648" name="Oval 98">
            <a:extLst>
              <a:ext uri="{FF2B5EF4-FFF2-40B4-BE49-F238E27FC236}">
                <a16:creationId xmlns:a16="http://schemas.microsoft.com/office/drawing/2014/main" id="{51005FB3-55D6-65B6-4DE0-26837EC0B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9649" name="Oval 98">
            <a:extLst>
              <a:ext uri="{FF2B5EF4-FFF2-40B4-BE49-F238E27FC236}">
                <a16:creationId xmlns:a16="http://schemas.microsoft.com/office/drawing/2014/main" id="{88D79B40-6661-E5DD-5511-00BC2A45E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9650" name="Oval 98">
            <a:extLst>
              <a:ext uri="{FF2B5EF4-FFF2-40B4-BE49-F238E27FC236}">
                <a16:creationId xmlns:a16="http://schemas.microsoft.com/office/drawing/2014/main" id="{0ABD4A54-9E19-20FB-8082-DD0F99FD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651" name="Oval 98">
            <a:extLst>
              <a:ext uri="{FF2B5EF4-FFF2-40B4-BE49-F238E27FC236}">
                <a16:creationId xmlns:a16="http://schemas.microsoft.com/office/drawing/2014/main" id="{2AEFEEF5-FB76-E30C-2796-619EE40F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9652" name="Oval 98">
            <a:extLst>
              <a:ext uri="{FF2B5EF4-FFF2-40B4-BE49-F238E27FC236}">
                <a16:creationId xmlns:a16="http://schemas.microsoft.com/office/drawing/2014/main" id="{2F8518F6-683D-0A8D-2792-5D810BDF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9653" name="Oval 98">
            <a:extLst>
              <a:ext uri="{FF2B5EF4-FFF2-40B4-BE49-F238E27FC236}">
                <a16:creationId xmlns:a16="http://schemas.microsoft.com/office/drawing/2014/main" id="{8D678A56-D8B2-C35B-636C-FA065381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9654" name="Oval 98">
            <a:extLst>
              <a:ext uri="{FF2B5EF4-FFF2-40B4-BE49-F238E27FC236}">
                <a16:creationId xmlns:a16="http://schemas.microsoft.com/office/drawing/2014/main" id="{CE49DBEC-DDC8-8AA4-6E03-A70CF03B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9655" name="Freeform 125">
            <a:extLst>
              <a:ext uri="{FF2B5EF4-FFF2-40B4-BE49-F238E27FC236}">
                <a16:creationId xmlns:a16="http://schemas.microsoft.com/office/drawing/2014/main" id="{DCF55800-A772-BAE6-A306-BECC8EF94ED7}"/>
              </a:ext>
            </a:extLst>
          </p:cNvPr>
          <p:cNvSpPr>
            <a:spLocks/>
          </p:cNvSpPr>
          <p:nvPr/>
        </p:nvSpPr>
        <p:spPr bwMode="auto">
          <a:xfrm>
            <a:off x="3476625" y="674688"/>
            <a:ext cx="6842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Freeform 126">
            <a:extLst>
              <a:ext uri="{FF2B5EF4-FFF2-40B4-BE49-F238E27FC236}">
                <a16:creationId xmlns:a16="http://schemas.microsoft.com/office/drawing/2014/main" id="{37CF04BF-AD5A-CF96-012F-806239D27D58}"/>
              </a:ext>
            </a:extLst>
          </p:cNvPr>
          <p:cNvSpPr>
            <a:spLocks/>
          </p:cNvSpPr>
          <p:nvPr/>
        </p:nvSpPr>
        <p:spPr bwMode="auto">
          <a:xfrm>
            <a:off x="4845050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Freeform 127">
            <a:extLst>
              <a:ext uri="{FF2B5EF4-FFF2-40B4-BE49-F238E27FC236}">
                <a16:creationId xmlns:a16="http://schemas.microsoft.com/office/drawing/2014/main" id="{C44A5DB1-DD2B-F09A-9E73-902BFA54E998}"/>
              </a:ext>
            </a:extLst>
          </p:cNvPr>
          <p:cNvSpPr>
            <a:spLocks/>
          </p:cNvSpPr>
          <p:nvPr/>
        </p:nvSpPr>
        <p:spPr bwMode="auto">
          <a:xfrm>
            <a:off x="5457825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Freeform 128">
            <a:extLst>
              <a:ext uri="{FF2B5EF4-FFF2-40B4-BE49-F238E27FC236}">
                <a16:creationId xmlns:a16="http://schemas.microsoft.com/office/drawing/2014/main" id="{C12D23C5-F6E5-659A-D721-84518001DB9B}"/>
              </a:ext>
            </a:extLst>
          </p:cNvPr>
          <p:cNvSpPr>
            <a:spLocks/>
          </p:cNvSpPr>
          <p:nvPr/>
        </p:nvSpPr>
        <p:spPr bwMode="auto">
          <a:xfrm>
            <a:off x="7042150" y="674688"/>
            <a:ext cx="504825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129">
            <a:extLst>
              <a:ext uri="{FF2B5EF4-FFF2-40B4-BE49-F238E27FC236}">
                <a16:creationId xmlns:a16="http://schemas.microsoft.com/office/drawing/2014/main" id="{62152F01-BBF4-5BA8-E903-69F6F82C2051}"/>
              </a:ext>
            </a:extLst>
          </p:cNvPr>
          <p:cNvSpPr>
            <a:spLocks/>
          </p:cNvSpPr>
          <p:nvPr/>
        </p:nvSpPr>
        <p:spPr bwMode="auto">
          <a:xfrm>
            <a:off x="7581900" y="674688"/>
            <a:ext cx="4683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Oval 130">
            <a:extLst>
              <a:ext uri="{FF2B5EF4-FFF2-40B4-BE49-F238E27FC236}">
                <a16:creationId xmlns:a16="http://schemas.microsoft.com/office/drawing/2014/main" id="{97FD5A70-7F5B-8744-D204-16EAF34C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512763"/>
            <a:ext cx="900113" cy="900112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  <p:graphicFrame>
        <p:nvGraphicFramePr>
          <p:cNvPr id="36515" name="Group 675">
            <a:extLst>
              <a:ext uri="{FF2B5EF4-FFF2-40B4-BE49-F238E27FC236}">
                <a16:creationId xmlns:a16="http://schemas.microsoft.com/office/drawing/2014/main" id="{A41B1A0F-F42A-B605-ED2F-42DEC9B9C655}"/>
              </a:ext>
            </a:extLst>
          </p:cNvPr>
          <p:cNvGraphicFramePr>
            <a:graphicFrameLocks noGrp="1"/>
          </p:cNvGraphicFramePr>
          <p:nvPr/>
        </p:nvGraphicFramePr>
        <p:xfrm>
          <a:off x="8589963" y="2060575"/>
          <a:ext cx="6096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9683" name="Oval 98">
            <a:extLst>
              <a:ext uri="{FF2B5EF4-FFF2-40B4-BE49-F238E27FC236}">
                <a16:creationId xmlns:a16="http://schemas.microsoft.com/office/drawing/2014/main" id="{74CB0690-E829-027B-B0BA-07462F4A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5447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9684" name="Oval 98">
            <a:extLst>
              <a:ext uri="{FF2B5EF4-FFF2-40B4-BE49-F238E27FC236}">
                <a16:creationId xmlns:a16="http://schemas.microsoft.com/office/drawing/2014/main" id="{F6445648-470D-ADC7-5EC9-AB326675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133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9685" name="Oval 98">
            <a:extLst>
              <a:ext uri="{FF2B5EF4-FFF2-40B4-BE49-F238E27FC236}">
                <a16:creationId xmlns:a16="http://schemas.microsoft.com/office/drawing/2014/main" id="{9C83A9BE-AAD5-614F-8A7D-4FEAED6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9686" name="Oval 98">
            <a:extLst>
              <a:ext uri="{FF2B5EF4-FFF2-40B4-BE49-F238E27FC236}">
                <a16:creationId xmlns:a16="http://schemas.microsoft.com/office/drawing/2014/main" id="{46E04A3C-1864-B5EA-E8CF-9306869A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9241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9687" name="Oval 98">
            <a:extLst>
              <a:ext uri="{FF2B5EF4-FFF2-40B4-BE49-F238E27FC236}">
                <a16:creationId xmlns:a16="http://schemas.microsoft.com/office/drawing/2014/main" id="{AFECD2F6-3CC9-A31C-CA6E-930C07F6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375285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688" name="Oval 98">
            <a:extLst>
              <a:ext uri="{FF2B5EF4-FFF2-40B4-BE49-F238E27FC236}">
                <a16:creationId xmlns:a16="http://schemas.microsoft.com/office/drawing/2014/main" id="{12807323-7387-027F-6DC0-7EB26AA4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5624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689" name="Oval 98">
            <a:extLst>
              <a:ext uri="{FF2B5EF4-FFF2-40B4-BE49-F238E27FC236}">
                <a16:creationId xmlns:a16="http://schemas.microsoft.com/office/drawing/2014/main" id="{814F059F-92EF-318D-B400-EB91F99E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9690" name="Oval 98">
            <a:extLst>
              <a:ext uri="{FF2B5EF4-FFF2-40B4-BE49-F238E27FC236}">
                <a16:creationId xmlns:a16="http://schemas.microsoft.com/office/drawing/2014/main" id="{9EB3FED4-CFA1-4E76-490E-A55FF8B4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9691" name="Oval 98">
            <a:extLst>
              <a:ext uri="{FF2B5EF4-FFF2-40B4-BE49-F238E27FC236}">
                <a16:creationId xmlns:a16="http://schemas.microsoft.com/office/drawing/2014/main" id="{F27404AF-FC8B-DD6A-7136-D025B9431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3895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graphicFrame>
        <p:nvGraphicFramePr>
          <p:cNvPr id="36449" name="Group 609">
            <a:extLst>
              <a:ext uri="{FF2B5EF4-FFF2-40B4-BE49-F238E27FC236}">
                <a16:creationId xmlns:a16="http://schemas.microsoft.com/office/drawing/2014/main" id="{7E6020C7-4C35-4FBD-D915-9527EEEF8BA8}"/>
              </a:ext>
            </a:extLst>
          </p:cNvPr>
          <p:cNvGraphicFramePr>
            <a:graphicFrameLocks noGrp="1"/>
          </p:cNvGraphicFramePr>
          <p:nvPr/>
        </p:nvGraphicFramePr>
        <p:xfrm>
          <a:off x="7869238" y="2060575"/>
          <a:ext cx="6096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6521" name="Group 681">
            <a:extLst>
              <a:ext uri="{FF2B5EF4-FFF2-40B4-BE49-F238E27FC236}">
                <a16:creationId xmlns:a16="http://schemas.microsoft.com/office/drawing/2014/main" id="{C7D596E5-1BBB-DA9F-D403-E1D60368D3E4}"/>
              </a:ext>
            </a:extLst>
          </p:cNvPr>
          <p:cNvGraphicFramePr>
            <a:graphicFrameLocks noGrp="1"/>
          </p:cNvGraphicFramePr>
          <p:nvPr/>
        </p:nvGraphicFramePr>
        <p:xfrm>
          <a:off x="1522413" y="2071688"/>
          <a:ext cx="54864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9816" name="Oval 98">
            <a:extLst>
              <a:ext uri="{FF2B5EF4-FFF2-40B4-BE49-F238E27FC236}">
                <a16:creationId xmlns:a16="http://schemas.microsoft.com/office/drawing/2014/main" id="{05052F2F-1042-1D17-3F3B-83762B90D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9817" name="Oval 98">
            <a:extLst>
              <a:ext uri="{FF2B5EF4-FFF2-40B4-BE49-F238E27FC236}">
                <a16:creationId xmlns:a16="http://schemas.microsoft.com/office/drawing/2014/main" id="{4EF056A3-6392-A119-6C3B-9A04D7BA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9818" name="Oval 98">
            <a:extLst>
              <a:ext uri="{FF2B5EF4-FFF2-40B4-BE49-F238E27FC236}">
                <a16:creationId xmlns:a16="http://schemas.microsoft.com/office/drawing/2014/main" id="{16AE0397-6199-3E0A-8E53-28212DF5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9819" name="Oval 98">
            <a:extLst>
              <a:ext uri="{FF2B5EF4-FFF2-40B4-BE49-F238E27FC236}">
                <a16:creationId xmlns:a16="http://schemas.microsoft.com/office/drawing/2014/main" id="{4B12E163-C30C-C476-9DAE-17C0B8A1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820" name="Oval 98">
            <a:extLst>
              <a:ext uri="{FF2B5EF4-FFF2-40B4-BE49-F238E27FC236}">
                <a16:creationId xmlns:a16="http://schemas.microsoft.com/office/drawing/2014/main" id="{3C56145E-C53E-4F4C-28B4-026DD2342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9821" name="Oval 98">
            <a:extLst>
              <a:ext uri="{FF2B5EF4-FFF2-40B4-BE49-F238E27FC236}">
                <a16:creationId xmlns:a16="http://schemas.microsoft.com/office/drawing/2014/main" id="{B9EBC55D-95C4-6485-A859-A2513B200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9822" name="Oval 98">
            <a:extLst>
              <a:ext uri="{FF2B5EF4-FFF2-40B4-BE49-F238E27FC236}">
                <a16:creationId xmlns:a16="http://schemas.microsoft.com/office/drawing/2014/main" id="{5B44298F-4E72-60A9-8F60-41611E9E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9823" name="Oval 98">
            <a:extLst>
              <a:ext uri="{FF2B5EF4-FFF2-40B4-BE49-F238E27FC236}">
                <a16:creationId xmlns:a16="http://schemas.microsoft.com/office/drawing/2014/main" id="{35A49707-710D-3A29-3D43-0A30FF43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9824" name="Oval 98">
            <a:extLst>
              <a:ext uri="{FF2B5EF4-FFF2-40B4-BE49-F238E27FC236}">
                <a16:creationId xmlns:a16="http://schemas.microsoft.com/office/drawing/2014/main" id="{D32E8B10-7BE9-D02B-0891-FF9256DF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752600"/>
            <a:ext cx="503238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  <p:sp>
        <p:nvSpPr>
          <p:cNvPr id="69825" name="Oval 98">
            <a:extLst>
              <a:ext uri="{FF2B5EF4-FFF2-40B4-BE49-F238E27FC236}">
                <a16:creationId xmlns:a16="http://schemas.microsoft.com/office/drawing/2014/main" id="{0EA9020D-4D5E-2E6E-74CD-50C75CC1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9416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9826" name="Oval 98">
            <a:extLst>
              <a:ext uri="{FF2B5EF4-FFF2-40B4-BE49-F238E27FC236}">
                <a16:creationId xmlns:a16="http://schemas.microsoft.com/office/drawing/2014/main" id="{E63569C9-729C-FBE7-3F7D-C6ADC199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9827" name="Oval 98">
            <a:extLst>
              <a:ext uri="{FF2B5EF4-FFF2-40B4-BE49-F238E27FC236}">
                <a16:creationId xmlns:a16="http://schemas.microsoft.com/office/drawing/2014/main" id="{A2834B0E-1C6C-D535-9956-91634E68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7338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9828" name="Oval 98">
            <a:extLst>
              <a:ext uri="{FF2B5EF4-FFF2-40B4-BE49-F238E27FC236}">
                <a16:creationId xmlns:a16="http://schemas.microsoft.com/office/drawing/2014/main" id="{BC691770-AEBB-A4DE-BEED-D6E7407F7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829" name="Oval 98">
            <a:extLst>
              <a:ext uri="{FF2B5EF4-FFF2-40B4-BE49-F238E27FC236}">
                <a16:creationId xmlns:a16="http://schemas.microsoft.com/office/drawing/2014/main" id="{AF301E50-1AD7-E80E-8F2E-12196A1D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5450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69830" name="Oval 98">
            <a:extLst>
              <a:ext uri="{FF2B5EF4-FFF2-40B4-BE49-F238E27FC236}">
                <a16:creationId xmlns:a16="http://schemas.microsoft.com/office/drawing/2014/main" id="{52927890-1DC8-701D-1336-C60BA19E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69831" name="Oval 98">
            <a:extLst>
              <a:ext uri="{FF2B5EF4-FFF2-40B4-BE49-F238E27FC236}">
                <a16:creationId xmlns:a16="http://schemas.microsoft.com/office/drawing/2014/main" id="{C3859672-C8B4-F441-29E6-8F170EDC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53736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9832" name="Oval 98">
            <a:extLst>
              <a:ext uri="{FF2B5EF4-FFF2-40B4-BE49-F238E27FC236}">
                <a16:creationId xmlns:a16="http://schemas.microsoft.com/office/drawing/2014/main" id="{73C954EB-488D-7948-E797-FE9201A1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52888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69833" name="Oval 98">
            <a:extLst>
              <a:ext uri="{FF2B5EF4-FFF2-40B4-BE49-F238E27FC236}">
                <a16:creationId xmlns:a16="http://schemas.microsoft.com/office/drawing/2014/main" id="{CC1C6D7C-FF94-12D6-8E89-66B37E1C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2133600"/>
            <a:ext cx="503238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</p:spTree>
  </p:cSld>
  <p:clrMapOvr>
    <a:masterClrMapping/>
  </p:clrMapOvr>
  <p:transition spd="slow" advTm="219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7F2AE2C-6083-1018-5858-BD751A1202D9}"/>
              </a:ext>
            </a:extLst>
          </p:cNvPr>
          <p:cNvSpPr>
            <a:spLocks/>
          </p:cNvSpPr>
          <p:nvPr/>
        </p:nvSpPr>
        <p:spPr bwMode="auto">
          <a:xfrm>
            <a:off x="838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fi-FI" sz="4400" b="1">
                <a:latin typeface="Tahoma" panose="020B0604030504040204" pitchFamily="34" charset="0"/>
                <a:cs typeface="Times New Roman" panose="02020603050405020304" pitchFamily="18" charset="0"/>
              </a:rPr>
              <a:t>Machine learning group</a:t>
            </a:r>
          </a:p>
        </p:txBody>
      </p:sp>
      <p:pic>
        <p:nvPicPr>
          <p:cNvPr id="6147" name="Picture 29">
            <a:extLst>
              <a:ext uri="{FF2B5EF4-FFF2-40B4-BE49-F238E27FC236}">
                <a16:creationId xmlns:a16="http://schemas.microsoft.com/office/drawing/2014/main" id="{BAF3D210-C6FA-AFA6-955B-47BC61C3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379913"/>
            <a:ext cx="36639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9">
            <a:extLst>
              <a:ext uri="{FF2B5EF4-FFF2-40B4-BE49-F238E27FC236}">
                <a16:creationId xmlns:a16="http://schemas.microsoft.com/office/drawing/2014/main" id="{41872F69-AC9F-668C-A8D9-319FF0DC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3775075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2021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19">
            <a:extLst>
              <a:ext uri="{FF2B5EF4-FFF2-40B4-BE49-F238E27FC236}">
                <a16:creationId xmlns:a16="http://schemas.microsoft.com/office/drawing/2014/main" id="{3EBB55DE-B7D5-6FF4-0D34-177ECFCB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3951288"/>
            <a:ext cx="90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2018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Picture 30">
            <a:extLst>
              <a:ext uri="{FF2B5EF4-FFF2-40B4-BE49-F238E27FC236}">
                <a16:creationId xmlns:a16="http://schemas.microsoft.com/office/drawing/2014/main" id="{6C7083E5-9D08-9548-C487-4A84C741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354138"/>
            <a:ext cx="47910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9">
            <a:extLst>
              <a:ext uri="{FF2B5EF4-FFF2-40B4-BE49-F238E27FC236}">
                <a16:creationId xmlns:a16="http://schemas.microsoft.com/office/drawing/2014/main" id="{0796C040-23BF-DD23-7C7B-A2A148ED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914400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2017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19">
            <a:extLst>
              <a:ext uri="{FF2B5EF4-FFF2-40B4-BE49-F238E27FC236}">
                <a16:creationId xmlns:a16="http://schemas.microsoft.com/office/drawing/2014/main" id="{9EB9B392-D5DA-E27A-7766-D52F4609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89693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2013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3" name="Picture 716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C2049A-3497-D1A8-0D97-D8EFBBFE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62075"/>
            <a:ext cx="35464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A group of people posing for a photo in front of a race car&#10;&#10;Description automatically generated with medium confidence">
            <a:extLst>
              <a:ext uri="{FF2B5EF4-FFF2-40B4-BE49-F238E27FC236}">
                <a16:creationId xmlns:a16="http://schemas.microsoft.com/office/drawing/2014/main" id="{E2184C3E-ADEF-E32B-BB3A-139551BD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206875"/>
            <a:ext cx="342741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7">
            <a:extLst>
              <a:ext uri="{FF2B5EF4-FFF2-40B4-BE49-F238E27FC236}">
                <a16:creationId xmlns:a16="http://schemas.microsoft.com/office/drawing/2014/main" id="{4098E070-EAA5-96E2-F168-3B3185C5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879600"/>
            <a:ext cx="684212" cy="647700"/>
          </a:xfrm>
          <a:prstGeom prst="ellips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rgbClr val="0000FF"/>
              </a:solidFill>
            </a:endParaRPr>
          </a:p>
        </p:txBody>
      </p:sp>
      <p:sp>
        <p:nvSpPr>
          <p:cNvPr id="6156" name="Oval 17">
            <a:extLst>
              <a:ext uri="{FF2B5EF4-FFF2-40B4-BE49-F238E27FC236}">
                <a16:creationId xmlns:a16="http://schemas.microsoft.com/office/drawing/2014/main" id="{7AED8AE3-1B8A-AF3E-F17F-AAC3B1FE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2368550"/>
            <a:ext cx="684212" cy="647700"/>
          </a:xfrm>
          <a:prstGeom prst="ellips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3F409BEB-F3AB-1A71-14CC-8D19F9B8F36C}"/>
              </a:ext>
            </a:extLst>
          </p:cNvPr>
          <p:cNvSpPr txBox="1">
            <a:spLocks noChangeArrowheads="1"/>
          </p:cNvSpPr>
          <p:nvPr/>
        </p:nvSpPr>
        <p:spPr bwMode="auto">
          <a:xfrm rot="20305744">
            <a:off x="169863" y="1435100"/>
            <a:ext cx="12223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Nilima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0AE83081-E1BB-16C2-3828-B7B0CDEB7FBB}"/>
              </a:ext>
            </a:extLst>
          </p:cNvPr>
          <p:cNvSpPr txBox="1">
            <a:spLocks noChangeArrowheads="1"/>
          </p:cNvSpPr>
          <p:nvPr/>
        </p:nvSpPr>
        <p:spPr bwMode="auto">
          <a:xfrm rot="1027936">
            <a:off x="2051050" y="1990725"/>
            <a:ext cx="82232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Pasi</a:t>
            </a:r>
          </a:p>
        </p:txBody>
      </p:sp>
    </p:spTree>
  </p:cSld>
  <p:clrMapOvr>
    <a:masterClrMapping/>
  </p:clrMapOvr>
  <p:transition spd="slow" advTm="15102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>
            <a:extLst>
              <a:ext uri="{FF2B5EF4-FFF2-40B4-BE49-F238E27FC236}">
                <a16:creationId xmlns:a16="http://schemas.microsoft.com/office/drawing/2014/main" id="{8597FC8E-3013-D062-B562-01D1D4F0A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981075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/>
          <a:lstStyle/>
          <a:p>
            <a:endParaRPr lang="en-US"/>
          </a:p>
        </p:txBody>
      </p:sp>
      <p:sp>
        <p:nvSpPr>
          <p:cNvPr id="70659" name="Oval 98">
            <a:extLst>
              <a:ext uri="{FF2B5EF4-FFF2-40B4-BE49-F238E27FC236}">
                <a16:creationId xmlns:a16="http://schemas.microsoft.com/office/drawing/2014/main" id="{8299530C-0223-ED6F-C80F-2EC4641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854075"/>
            <a:ext cx="7016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A+B</a:t>
            </a:r>
          </a:p>
        </p:txBody>
      </p:sp>
      <p:sp>
        <p:nvSpPr>
          <p:cNvPr id="70660" name="TextBox 123">
            <a:extLst>
              <a:ext uri="{FF2B5EF4-FFF2-40B4-BE49-F238E27FC236}">
                <a16:creationId xmlns:a16="http://schemas.microsoft.com/office/drawing/2014/main" id="{BE274A0D-03FC-5C18-A73E-A25AB50C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2.1</a:t>
            </a:r>
          </a:p>
        </p:txBody>
      </p:sp>
      <p:sp>
        <p:nvSpPr>
          <p:cNvPr id="70661" name="TextBox 123">
            <a:extLst>
              <a:ext uri="{FF2B5EF4-FFF2-40B4-BE49-F238E27FC236}">
                <a16:creationId xmlns:a16="http://schemas.microsoft.com/office/drawing/2014/main" id="{47FE4BA6-BBA1-D8CB-9A43-42141A74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70662" name="TextBox 123">
            <a:extLst>
              <a:ext uri="{FF2B5EF4-FFF2-40B4-BE49-F238E27FC236}">
                <a16:creationId xmlns:a16="http://schemas.microsoft.com/office/drawing/2014/main" id="{159BD863-8B39-8DA1-68C5-246478C3E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70663" name="TextBox 123">
            <a:extLst>
              <a:ext uri="{FF2B5EF4-FFF2-40B4-BE49-F238E27FC236}">
                <a16:creationId xmlns:a16="http://schemas.microsoft.com/office/drawing/2014/main" id="{635BB80F-7A8A-83EB-3FEE-32B1A9A9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70664" name="TextBox 123">
            <a:extLst>
              <a:ext uri="{FF2B5EF4-FFF2-40B4-BE49-F238E27FC236}">
                <a16:creationId xmlns:a16="http://schemas.microsoft.com/office/drawing/2014/main" id="{2D1C3B5E-0C0A-6476-4317-1B2DBDB5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70665" name="TextBox 123">
            <a:extLst>
              <a:ext uri="{FF2B5EF4-FFF2-40B4-BE49-F238E27FC236}">
                <a16:creationId xmlns:a16="http://schemas.microsoft.com/office/drawing/2014/main" id="{1D8EAF1C-A493-4CF7-1A28-45D6488C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2.9</a:t>
            </a:r>
          </a:p>
        </p:txBody>
      </p:sp>
      <p:sp>
        <p:nvSpPr>
          <p:cNvPr id="70666" name="Freeform 11">
            <a:extLst>
              <a:ext uri="{FF2B5EF4-FFF2-40B4-BE49-F238E27FC236}">
                <a16:creationId xmlns:a16="http://schemas.microsoft.com/office/drawing/2014/main" id="{E3348AEA-707E-CF6E-A039-1C831DA573DE}"/>
              </a:ext>
            </a:extLst>
          </p:cNvPr>
          <p:cNvSpPr>
            <a:spLocks/>
          </p:cNvSpPr>
          <p:nvPr/>
        </p:nvSpPr>
        <p:spPr bwMode="auto">
          <a:xfrm>
            <a:off x="2324100" y="657225"/>
            <a:ext cx="1081088" cy="179388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Box 123">
            <a:extLst>
              <a:ext uri="{FF2B5EF4-FFF2-40B4-BE49-F238E27FC236}">
                <a16:creationId xmlns:a16="http://schemas.microsoft.com/office/drawing/2014/main" id="{A3F097B8-496B-DE0E-3915-90A50D09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041400"/>
            <a:ext cx="44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anose="020F0502020204030204" pitchFamily="34" charset="0"/>
              </a:rPr>
              <a:t>3.4</a:t>
            </a:r>
          </a:p>
        </p:txBody>
      </p:sp>
      <p:sp>
        <p:nvSpPr>
          <p:cNvPr id="70668" name="Oval 98">
            <a:extLst>
              <a:ext uri="{FF2B5EF4-FFF2-40B4-BE49-F238E27FC236}">
                <a16:creationId xmlns:a16="http://schemas.microsoft.com/office/drawing/2014/main" id="{0479C4A0-348C-77A7-6C8B-8A744A7D1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0669" name="Oval 98">
            <a:extLst>
              <a:ext uri="{FF2B5EF4-FFF2-40B4-BE49-F238E27FC236}">
                <a16:creationId xmlns:a16="http://schemas.microsoft.com/office/drawing/2014/main" id="{4D7E1B69-EBF3-8679-58BC-441D99CE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0670" name="Oval 98">
            <a:extLst>
              <a:ext uri="{FF2B5EF4-FFF2-40B4-BE49-F238E27FC236}">
                <a16:creationId xmlns:a16="http://schemas.microsoft.com/office/drawing/2014/main" id="{820A63DC-61F3-E141-F94E-39EEECF9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70671" name="Oval 98">
            <a:extLst>
              <a:ext uri="{FF2B5EF4-FFF2-40B4-BE49-F238E27FC236}">
                <a16:creationId xmlns:a16="http://schemas.microsoft.com/office/drawing/2014/main" id="{6DA1035B-E088-6581-9605-1CC642F3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0672" name="Oval 98">
            <a:extLst>
              <a:ext uri="{FF2B5EF4-FFF2-40B4-BE49-F238E27FC236}">
                <a16:creationId xmlns:a16="http://schemas.microsoft.com/office/drawing/2014/main" id="{05B33C9D-B792-08E3-2FCF-BB023BD5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70673" name="Oval 98">
            <a:extLst>
              <a:ext uri="{FF2B5EF4-FFF2-40B4-BE49-F238E27FC236}">
                <a16:creationId xmlns:a16="http://schemas.microsoft.com/office/drawing/2014/main" id="{DC1EA4D9-1961-8F81-4F5A-0D3F3FF0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8540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70674" name="Freeform 23">
            <a:extLst>
              <a:ext uri="{FF2B5EF4-FFF2-40B4-BE49-F238E27FC236}">
                <a16:creationId xmlns:a16="http://schemas.microsoft.com/office/drawing/2014/main" id="{08A8E951-45E4-CE61-6FBF-250FE3602713}"/>
              </a:ext>
            </a:extLst>
          </p:cNvPr>
          <p:cNvSpPr>
            <a:spLocks/>
          </p:cNvSpPr>
          <p:nvPr/>
        </p:nvSpPr>
        <p:spPr bwMode="auto">
          <a:xfrm>
            <a:off x="3476625" y="674688"/>
            <a:ext cx="68421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Freeform 24">
            <a:extLst>
              <a:ext uri="{FF2B5EF4-FFF2-40B4-BE49-F238E27FC236}">
                <a16:creationId xmlns:a16="http://schemas.microsoft.com/office/drawing/2014/main" id="{F3A96800-A149-6A26-129B-DE5E6092B4FA}"/>
              </a:ext>
            </a:extLst>
          </p:cNvPr>
          <p:cNvSpPr>
            <a:spLocks/>
          </p:cNvSpPr>
          <p:nvPr/>
        </p:nvSpPr>
        <p:spPr bwMode="auto">
          <a:xfrm>
            <a:off x="4845050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F8CCFDD7-1B9A-DF53-F464-FD755D3CC781}"/>
              </a:ext>
            </a:extLst>
          </p:cNvPr>
          <p:cNvSpPr>
            <a:spLocks/>
          </p:cNvSpPr>
          <p:nvPr/>
        </p:nvSpPr>
        <p:spPr bwMode="auto">
          <a:xfrm>
            <a:off x="5457825" y="674688"/>
            <a:ext cx="576263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Freeform 26">
            <a:extLst>
              <a:ext uri="{FF2B5EF4-FFF2-40B4-BE49-F238E27FC236}">
                <a16:creationId xmlns:a16="http://schemas.microsoft.com/office/drawing/2014/main" id="{606A283D-CD71-FE4E-C858-3D24713A4B99}"/>
              </a:ext>
            </a:extLst>
          </p:cNvPr>
          <p:cNvSpPr>
            <a:spLocks/>
          </p:cNvSpPr>
          <p:nvPr/>
        </p:nvSpPr>
        <p:spPr bwMode="auto">
          <a:xfrm>
            <a:off x="7113588" y="657225"/>
            <a:ext cx="504825" cy="161925"/>
          </a:xfrm>
          <a:custGeom>
            <a:avLst/>
            <a:gdLst>
              <a:gd name="T0" fmla="*/ 0 w 272"/>
              <a:gd name="T1" fmla="*/ 2147483646 h 102"/>
              <a:gd name="T2" fmla="*/ 2147483646 w 272"/>
              <a:gd name="T3" fmla="*/ 2147483646 h 102"/>
              <a:gd name="T4" fmla="*/ 2147483646 w 272"/>
              <a:gd name="T5" fmla="*/ 2147483646 h 102"/>
              <a:gd name="T6" fmla="*/ 2147483646 w 272"/>
              <a:gd name="T7" fmla="*/ 2147483646 h 102"/>
              <a:gd name="T8" fmla="*/ 2147483646 w 272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02"/>
              <a:gd name="T17" fmla="*/ 272 w 272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02">
                <a:moveTo>
                  <a:pt x="0" y="102"/>
                </a:moveTo>
                <a:cubicBezTo>
                  <a:pt x="9" y="90"/>
                  <a:pt x="30" y="48"/>
                  <a:pt x="56" y="31"/>
                </a:cubicBezTo>
                <a:cubicBezTo>
                  <a:pt x="82" y="14"/>
                  <a:pt x="130" y="0"/>
                  <a:pt x="158" y="1"/>
                </a:cubicBezTo>
                <a:cubicBezTo>
                  <a:pt x="186" y="2"/>
                  <a:pt x="208" y="23"/>
                  <a:pt x="227" y="40"/>
                </a:cubicBezTo>
                <a:cubicBezTo>
                  <a:pt x="246" y="57"/>
                  <a:pt x="263" y="89"/>
                  <a:pt x="272" y="102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226" name="Group 362">
            <a:extLst>
              <a:ext uri="{FF2B5EF4-FFF2-40B4-BE49-F238E27FC236}">
                <a16:creationId xmlns:a16="http://schemas.microsoft.com/office/drawing/2014/main" id="{6B23DFF3-306B-9C5B-396C-C99B2A8F2286}"/>
              </a:ext>
            </a:extLst>
          </p:cNvPr>
          <p:cNvGraphicFramePr>
            <a:graphicFrameLocks noGrp="1"/>
          </p:cNvGraphicFramePr>
          <p:nvPr/>
        </p:nvGraphicFramePr>
        <p:xfrm>
          <a:off x="8589963" y="2060575"/>
          <a:ext cx="6096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702" name="Oval 98">
            <a:extLst>
              <a:ext uri="{FF2B5EF4-FFF2-40B4-BE49-F238E27FC236}">
                <a16:creationId xmlns:a16="http://schemas.microsoft.com/office/drawing/2014/main" id="{39ADFF55-595D-AE20-8C82-9FE173FD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54476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0703" name="Oval 98">
            <a:extLst>
              <a:ext uri="{FF2B5EF4-FFF2-40B4-BE49-F238E27FC236}">
                <a16:creationId xmlns:a16="http://schemas.microsoft.com/office/drawing/2014/main" id="{696AFE0B-BAA2-745D-917D-6572A94AE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133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0704" name="Oval 98">
            <a:extLst>
              <a:ext uri="{FF2B5EF4-FFF2-40B4-BE49-F238E27FC236}">
                <a16:creationId xmlns:a16="http://schemas.microsoft.com/office/drawing/2014/main" id="{DE42E660-5327-D456-A5C0-B1301E3C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0705" name="Oval 98">
            <a:extLst>
              <a:ext uri="{FF2B5EF4-FFF2-40B4-BE49-F238E27FC236}">
                <a16:creationId xmlns:a16="http://schemas.microsoft.com/office/drawing/2014/main" id="{6ED7B121-87F8-B936-B483-9008D061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9241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0706" name="Oval 98">
            <a:extLst>
              <a:ext uri="{FF2B5EF4-FFF2-40B4-BE49-F238E27FC236}">
                <a16:creationId xmlns:a16="http://schemas.microsoft.com/office/drawing/2014/main" id="{8CAD2E5F-7FC9-972F-0878-3BFD0EE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375285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0707" name="Oval 98">
            <a:extLst>
              <a:ext uri="{FF2B5EF4-FFF2-40B4-BE49-F238E27FC236}">
                <a16:creationId xmlns:a16="http://schemas.microsoft.com/office/drawing/2014/main" id="{409BD51C-3199-D6B8-58D9-EF4F1105F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56247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0708" name="Oval 98">
            <a:extLst>
              <a:ext uri="{FF2B5EF4-FFF2-40B4-BE49-F238E27FC236}">
                <a16:creationId xmlns:a16="http://schemas.microsoft.com/office/drawing/2014/main" id="{7AFDB473-77DF-6203-F8A5-3D7E7DF0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70709" name="Oval 98">
            <a:extLst>
              <a:ext uri="{FF2B5EF4-FFF2-40B4-BE49-F238E27FC236}">
                <a16:creationId xmlns:a16="http://schemas.microsoft.com/office/drawing/2014/main" id="{785152AB-6227-1169-5EA3-32852DA3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</a:t>
            </a:r>
          </a:p>
        </p:txBody>
      </p:sp>
      <p:graphicFrame>
        <p:nvGraphicFramePr>
          <p:cNvPr id="37237" name="Group 373">
            <a:extLst>
              <a:ext uri="{FF2B5EF4-FFF2-40B4-BE49-F238E27FC236}">
                <a16:creationId xmlns:a16="http://schemas.microsoft.com/office/drawing/2014/main" id="{6C4F9940-B3ED-2A0B-7B4F-871D13F3CAF5}"/>
              </a:ext>
            </a:extLst>
          </p:cNvPr>
          <p:cNvGraphicFramePr>
            <a:graphicFrameLocks noGrp="1"/>
          </p:cNvGraphicFramePr>
          <p:nvPr/>
        </p:nvGraphicFramePr>
        <p:xfrm>
          <a:off x="7869238" y="2060575"/>
          <a:ext cx="6096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238" name="Group 374">
            <a:extLst>
              <a:ext uri="{FF2B5EF4-FFF2-40B4-BE49-F238E27FC236}">
                <a16:creationId xmlns:a16="http://schemas.microsoft.com/office/drawing/2014/main" id="{E4DE9ED9-B3C3-6C8E-4B45-90C784A76FD9}"/>
              </a:ext>
            </a:extLst>
          </p:cNvPr>
          <p:cNvGraphicFramePr>
            <a:graphicFrameLocks noGrp="1"/>
          </p:cNvGraphicFramePr>
          <p:nvPr/>
        </p:nvGraphicFramePr>
        <p:xfrm>
          <a:off x="1522413" y="2071688"/>
          <a:ext cx="5486400" cy="3657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854" name="Oval 98">
            <a:extLst>
              <a:ext uri="{FF2B5EF4-FFF2-40B4-BE49-F238E27FC236}">
                <a16:creationId xmlns:a16="http://schemas.microsoft.com/office/drawing/2014/main" id="{3C9F695E-2371-E63A-83FB-2662344E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0855" name="Oval 98">
            <a:extLst>
              <a:ext uri="{FF2B5EF4-FFF2-40B4-BE49-F238E27FC236}">
                <a16:creationId xmlns:a16="http://schemas.microsoft.com/office/drawing/2014/main" id="{4F2541E2-19CE-212E-13C7-0DB33794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0856" name="Oval 98">
            <a:extLst>
              <a:ext uri="{FF2B5EF4-FFF2-40B4-BE49-F238E27FC236}">
                <a16:creationId xmlns:a16="http://schemas.microsoft.com/office/drawing/2014/main" id="{B9DFAB68-30CC-599F-04D3-1B3D3048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70857" name="Oval 98">
            <a:extLst>
              <a:ext uri="{FF2B5EF4-FFF2-40B4-BE49-F238E27FC236}">
                <a16:creationId xmlns:a16="http://schemas.microsoft.com/office/drawing/2014/main" id="{907C845E-62F9-1C80-A41B-D28E7183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0858" name="Oval 98">
            <a:extLst>
              <a:ext uri="{FF2B5EF4-FFF2-40B4-BE49-F238E27FC236}">
                <a16:creationId xmlns:a16="http://schemas.microsoft.com/office/drawing/2014/main" id="{360CF283-3487-8CF6-FA32-9EF885BF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70859" name="Oval 98">
            <a:extLst>
              <a:ext uri="{FF2B5EF4-FFF2-40B4-BE49-F238E27FC236}">
                <a16:creationId xmlns:a16="http://schemas.microsoft.com/office/drawing/2014/main" id="{87BED2E5-AEDF-3B55-5623-F6D59496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17526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70860" name="Oval 98">
            <a:extLst>
              <a:ext uri="{FF2B5EF4-FFF2-40B4-BE49-F238E27FC236}">
                <a16:creationId xmlns:a16="http://schemas.microsoft.com/office/drawing/2014/main" id="{4BD350AB-5E9F-FDDE-2305-E77C3AB2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752600"/>
            <a:ext cx="503238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  <p:sp>
        <p:nvSpPr>
          <p:cNvPr id="70861" name="Oval 98">
            <a:extLst>
              <a:ext uri="{FF2B5EF4-FFF2-40B4-BE49-F238E27FC236}">
                <a16:creationId xmlns:a16="http://schemas.microsoft.com/office/drawing/2014/main" id="{85D0893C-5DF3-8B9D-CB32-4D49C2AD1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941638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0862" name="Oval 98">
            <a:extLst>
              <a:ext uri="{FF2B5EF4-FFF2-40B4-BE49-F238E27FC236}">
                <a16:creationId xmlns:a16="http://schemas.microsoft.com/office/drawing/2014/main" id="{4E1D40F4-8E80-7784-71D4-4500D927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3369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70863" name="Oval 98">
            <a:extLst>
              <a:ext uri="{FF2B5EF4-FFF2-40B4-BE49-F238E27FC236}">
                <a16:creationId xmlns:a16="http://schemas.microsoft.com/office/drawing/2014/main" id="{51287621-B18D-6985-F08A-956F0ED8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733800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70864" name="Oval 98">
            <a:extLst>
              <a:ext uri="{FF2B5EF4-FFF2-40B4-BE49-F238E27FC236}">
                <a16:creationId xmlns:a16="http://schemas.microsoft.com/office/drawing/2014/main" id="{0B64DC5B-F5D1-612F-0224-40D63F76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149725"/>
            <a:ext cx="269875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0865" name="Oval 98">
            <a:extLst>
              <a:ext uri="{FF2B5EF4-FFF2-40B4-BE49-F238E27FC236}">
                <a16:creationId xmlns:a16="http://schemas.microsoft.com/office/drawing/2014/main" id="{17F2DAFF-BB17-3596-7622-5211D5D4E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5450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70866" name="Oval 98">
            <a:extLst>
              <a:ext uri="{FF2B5EF4-FFF2-40B4-BE49-F238E27FC236}">
                <a16:creationId xmlns:a16="http://schemas.microsoft.com/office/drawing/2014/main" id="{531F9C46-A0B5-5C41-943D-75C31703D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976813"/>
            <a:ext cx="269875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70867" name="Oval 98">
            <a:extLst>
              <a:ext uri="{FF2B5EF4-FFF2-40B4-BE49-F238E27FC236}">
                <a16:creationId xmlns:a16="http://schemas.microsoft.com/office/drawing/2014/main" id="{A8CCBA6F-F044-137B-53C2-63CFA22B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2133600"/>
            <a:ext cx="503238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AB</a:t>
            </a:r>
          </a:p>
        </p:txBody>
      </p:sp>
      <p:sp>
        <p:nvSpPr>
          <p:cNvPr id="70868" name="Oval 98">
            <a:extLst>
              <a:ext uri="{FF2B5EF4-FFF2-40B4-BE49-F238E27FC236}">
                <a16:creationId xmlns:a16="http://schemas.microsoft.com/office/drawing/2014/main" id="{77DA58E6-FEB6-2D6D-2459-6B7F1977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373688"/>
            <a:ext cx="269875" cy="271462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70869" name="Oval 98">
            <a:extLst>
              <a:ext uri="{FF2B5EF4-FFF2-40B4-BE49-F238E27FC236}">
                <a16:creationId xmlns:a16="http://schemas.microsoft.com/office/drawing/2014/main" id="{4743EC13-DE85-F296-6377-259D84A9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1752600"/>
            <a:ext cx="269875" cy="271463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70870" name="Oval 98">
            <a:extLst>
              <a:ext uri="{FF2B5EF4-FFF2-40B4-BE49-F238E27FC236}">
                <a16:creationId xmlns:a16="http://schemas.microsoft.com/office/drawing/2014/main" id="{1F86D067-2CC7-EE04-8EAE-1F6333C2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544763"/>
            <a:ext cx="503237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IJ</a:t>
            </a:r>
          </a:p>
        </p:txBody>
      </p:sp>
      <p:sp>
        <p:nvSpPr>
          <p:cNvPr id="70871" name="Oval 98">
            <a:extLst>
              <a:ext uri="{FF2B5EF4-FFF2-40B4-BE49-F238E27FC236}">
                <a16:creationId xmlns:a16="http://schemas.microsoft.com/office/drawing/2014/main" id="{79BB87CC-D848-7DC2-BF84-D4C78A1E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1752600"/>
            <a:ext cx="503238" cy="271463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IJ</a:t>
            </a:r>
          </a:p>
        </p:txBody>
      </p:sp>
      <p:sp>
        <p:nvSpPr>
          <p:cNvPr id="70872" name="Oval 98">
            <a:extLst>
              <a:ext uri="{FF2B5EF4-FFF2-40B4-BE49-F238E27FC236}">
                <a16:creationId xmlns:a16="http://schemas.microsoft.com/office/drawing/2014/main" id="{0E9251BC-9F84-CD26-7D85-29BADED5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836613"/>
            <a:ext cx="684213" cy="271462"/>
          </a:xfrm>
          <a:prstGeom prst="ellipse">
            <a:avLst/>
          </a:prstGeom>
          <a:solidFill>
            <a:srgbClr val="99CC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latin typeface="Calibri" panose="020F0502020204030204" pitchFamily="34" charset="0"/>
              </a:rPr>
              <a:t>I+J</a:t>
            </a:r>
          </a:p>
        </p:txBody>
      </p:sp>
      <p:sp>
        <p:nvSpPr>
          <p:cNvPr id="70873" name="Oval 98">
            <a:extLst>
              <a:ext uri="{FF2B5EF4-FFF2-40B4-BE49-F238E27FC236}">
                <a16:creationId xmlns:a16="http://schemas.microsoft.com/office/drawing/2014/main" id="{DAD2709E-5F37-12D9-8DE1-56636239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5373688"/>
            <a:ext cx="269875" cy="271462"/>
          </a:xfrm>
          <a:prstGeom prst="ellipse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i-FI" altLang="en-US">
                <a:solidFill>
                  <a:srgbClr val="B2B2B2"/>
                </a:solidFill>
                <a:latin typeface="Calibri" panose="020F0502020204030204" pitchFamily="34" charset="0"/>
              </a:rPr>
              <a:t>J</a:t>
            </a:r>
          </a:p>
        </p:txBody>
      </p:sp>
    </p:spTree>
  </p:cSld>
  <p:clrMapOvr>
    <a:masterClrMapping/>
  </p:clrMapOvr>
  <p:transition spd="slow" advTm="233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A362A13-4AA7-FFC0-EF34-4A98232C1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88913"/>
            <a:ext cx="8569325" cy="1008062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Significant speed-up in practice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C1F2F64-04DA-B975-DE68-4863ADF8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28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622A5518-6163-DFFA-D379-054B2C121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341438"/>
          <a:ext cx="8497888" cy="53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86375" imgH="2933700" progId="Excel.Sheet.8">
                  <p:embed/>
                </p:oleObj>
              </mc:Choice>
              <mc:Fallback>
                <p:oleObj name="Worksheet" r:id="rId3" imgW="5286375" imgH="29337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341438"/>
                        <a:ext cx="8497888" cy="535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>
            <a:extLst>
              <a:ext uri="{FF2B5EF4-FFF2-40B4-BE49-F238E27FC236}">
                <a16:creationId xmlns:a16="http://schemas.microsoft.com/office/drawing/2014/main" id="{8377B99E-CCB1-A907-3AB3-AD92F4501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3357563"/>
            <a:ext cx="2087562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With NN pointers</a:t>
            </a:r>
          </a:p>
        </p:txBody>
      </p:sp>
    </p:spTree>
  </p:cSld>
  <p:clrMapOvr>
    <a:masterClrMapping/>
  </p:clrMapOvr>
  <p:transition spd="slow" advTm="10309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12C02D7D-8FDA-B35F-DFF5-C935DA57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Lazy PNN</a:t>
            </a:r>
          </a:p>
        </p:txBody>
      </p:sp>
      <p:sp>
        <p:nvSpPr>
          <p:cNvPr id="73731" name="TextBox 4">
            <a:extLst>
              <a:ext uri="{FF2B5EF4-FFF2-40B4-BE49-F238E27FC236}">
                <a16:creationId xmlns:a16="http://schemas.microsoft.com/office/drawing/2014/main" id="{146AFC98-5C98-293C-9A98-485A6A12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08050"/>
            <a:ext cx="9361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Kaukoranta, Fränti and Nevalainen, “Vector quantization by lazy pairwise nearest neighbor method”, </a:t>
            </a:r>
            <a:r>
              <a:rPr lang="en-US" altLang="en-US" sz="1800" i="1"/>
              <a:t>Optical Engineering</a:t>
            </a:r>
            <a:r>
              <a:rPr lang="en-US" altLang="en-US" sz="1800"/>
              <a:t>, 1999.</a:t>
            </a:r>
            <a:endParaRPr lang="en-US" altLang="en-US"/>
          </a:p>
        </p:txBody>
      </p:sp>
      <p:graphicFrame>
        <p:nvGraphicFramePr>
          <p:cNvPr id="73732" name="Object 15">
            <a:extLst>
              <a:ext uri="{FF2B5EF4-FFF2-40B4-BE49-F238E27FC236}">
                <a16:creationId xmlns:a16="http://schemas.microsoft.com/office/drawing/2014/main" id="{3425FCDB-43B3-C568-BEA6-4D7CFF22A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0" y="1844675"/>
          <a:ext cx="40290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07920" imgH="2823972" progId="Unknown">
                  <p:embed/>
                </p:oleObj>
              </mc:Choice>
              <mc:Fallback>
                <p:oleObj r:id="rId3" imgW="2407920" imgH="2823972" progId="Unknown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844675"/>
                        <a:ext cx="40290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2">
            <a:extLst>
              <a:ext uri="{FF2B5EF4-FFF2-40B4-BE49-F238E27FC236}">
                <a16:creationId xmlns:a16="http://schemas.microsoft.com/office/drawing/2014/main" id="{296DA11D-F8BD-16F4-9506-3B4EBC6D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133600"/>
            <a:ext cx="5451475" cy="2922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Merge cost monotonically increasing</a:t>
            </a:r>
          </a:p>
          <a:p>
            <a:pPr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	cost(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</a:rPr>
              <a:t>a,b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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cost(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a,c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) 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cost(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b,c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		</a:t>
            </a:r>
          </a:p>
          <a:p>
            <a:pPr>
              <a:spcAft>
                <a:spcPts val="300"/>
              </a:spcAft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	cost(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</a:rPr>
              <a:t>a,c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sym typeface="Symbol" panose="05050102010706020507" pitchFamily="18" charset="2"/>
              </a:rPr>
              <a:t> cost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(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</a:rPr>
              <a:t>a+b,c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sym typeface="Symbol" panose="05050102010706020507" pitchFamily="18" charset="2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Delay merge cost updates (for c)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Update only when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</a:rPr>
              <a:t>a+b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 and c 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would be the next best to merge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35%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 reduction in processing time</a:t>
            </a:r>
          </a:p>
        </p:txBody>
      </p:sp>
      <p:sp>
        <p:nvSpPr>
          <p:cNvPr id="73734" name="TextBox 9">
            <a:extLst>
              <a:ext uri="{FF2B5EF4-FFF2-40B4-BE49-F238E27FC236}">
                <a16:creationId xmlns:a16="http://schemas.microsoft.com/office/drawing/2014/main" id="{6AA117A5-1C36-9C75-0D2A-A21D0EFE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300788"/>
            <a:ext cx="457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… reason is the increased cluster sizes!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73735" name="TextBox 10">
            <a:extLst>
              <a:ext uri="{FF2B5EF4-FFF2-40B4-BE49-F238E27FC236}">
                <a16:creationId xmlns:a16="http://schemas.microsoft.com/office/drawing/2014/main" id="{B95605F6-F9C6-8EA5-7835-78E1C97F8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2116138"/>
            <a:ext cx="2408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MergeCost(c, a+b)</a:t>
            </a:r>
          </a:p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cannot decrease…</a:t>
            </a:r>
            <a:endParaRPr lang="en-US" altLang="en-US" b="1">
              <a:solidFill>
                <a:srgbClr val="0000FF"/>
              </a:solidFill>
            </a:endParaRPr>
          </a:p>
        </p:txBody>
      </p:sp>
      <p:cxnSp>
        <p:nvCxnSpPr>
          <p:cNvPr id="73736" name="Straight Arrow Connector 2">
            <a:extLst>
              <a:ext uri="{FF2B5EF4-FFF2-40B4-BE49-F238E27FC236}">
                <a16:creationId xmlns:a16="http://schemas.microsoft.com/office/drawing/2014/main" id="{1B42C877-F8AB-62C1-964E-C4C4CE63AF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05638" y="2306638"/>
            <a:ext cx="179387" cy="417512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7" name="Straight Arrow Connector 13">
            <a:extLst>
              <a:ext uri="{FF2B5EF4-FFF2-40B4-BE49-F238E27FC236}">
                <a16:creationId xmlns:a16="http://schemas.microsoft.com/office/drawing/2014/main" id="{3FDE6C37-9D07-B85D-8DFC-BA35329F9E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85025" y="2368550"/>
            <a:ext cx="61913" cy="6445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8" name="Straight Arrow Connector 14">
            <a:extLst>
              <a:ext uri="{FF2B5EF4-FFF2-40B4-BE49-F238E27FC236}">
                <a16:creationId xmlns:a16="http://schemas.microsoft.com/office/drawing/2014/main" id="{C05970E3-C8D8-669A-4F94-C3021314B4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83450" y="2368550"/>
            <a:ext cx="171450" cy="35560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 advTm="4502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25C25C67-A088-9D31-06BD-F9824F64B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Iterative shrinking</a:t>
            </a:r>
          </a:p>
        </p:txBody>
      </p:sp>
      <p:sp>
        <p:nvSpPr>
          <p:cNvPr id="75779" name="TextBox 3">
            <a:extLst>
              <a:ext uri="{FF2B5EF4-FFF2-40B4-BE49-F238E27FC236}">
                <a16:creationId xmlns:a16="http://schemas.microsoft.com/office/drawing/2014/main" id="{EAE8339D-E261-0E35-F7C9-5022243CE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873125"/>
            <a:ext cx="918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P. Fränti and O. Virmajoki, "Iterative shrinking method for clustering problems", </a:t>
            </a:r>
            <a:br>
              <a:rPr lang="en-US" altLang="en-US" sz="1800"/>
            </a:br>
            <a:r>
              <a:rPr lang="en-US" altLang="en-US" sz="1800" i="1"/>
              <a:t>Pattern Recognition,</a:t>
            </a:r>
            <a:r>
              <a:rPr lang="en-US" altLang="en-US" sz="1800"/>
              <a:t> 2006.</a:t>
            </a:r>
            <a:endParaRPr lang="en-US" altLang="en-US"/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FDB87D19-8314-123E-563B-7231B401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b="25314"/>
          <a:stretch>
            <a:fillRect/>
          </a:stretch>
        </p:blipFill>
        <p:spPr bwMode="auto">
          <a:xfrm>
            <a:off x="488950" y="2457450"/>
            <a:ext cx="41148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1" name="Picture 4">
            <a:extLst>
              <a:ext uri="{FF2B5EF4-FFF2-40B4-BE49-F238E27FC236}">
                <a16:creationId xmlns:a16="http://schemas.microsoft.com/office/drawing/2014/main" id="{8AEEDF42-F4D0-AB59-51A5-C0F92435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1" b="25314"/>
          <a:stretch>
            <a:fillRect/>
          </a:stretch>
        </p:blipFill>
        <p:spPr bwMode="auto">
          <a:xfrm>
            <a:off x="5302250" y="2457450"/>
            <a:ext cx="4086225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2" name="Oval 1">
            <a:extLst>
              <a:ext uri="{FF2B5EF4-FFF2-40B4-BE49-F238E27FC236}">
                <a16:creationId xmlns:a16="http://schemas.microsoft.com/office/drawing/2014/main" id="{D9654096-E5A2-FC5D-1302-BD03297EDCD1}"/>
              </a:ext>
            </a:extLst>
          </p:cNvPr>
          <p:cNvSpPr>
            <a:spLocks noChangeArrowheads="1"/>
          </p:cNvSpPr>
          <p:nvPr/>
        </p:nvSpPr>
        <p:spPr bwMode="auto">
          <a:xfrm rot="969376">
            <a:off x="1884363" y="3862388"/>
            <a:ext cx="1476375" cy="118903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3" name="Oval 8">
            <a:extLst>
              <a:ext uri="{FF2B5EF4-FFF2-40B4-BE49-F238E27FC236}">
                <a16:creationId xmlns:a16="http://schemas.microsoft.com/office/drawing/2014/main" id="{9C746F2C-03BD-9578-2238-195E6032D6C1}"/>
              </a:ext>
            </a:extLst>
          </p:cNvPr>
          <p:cNvSpPr>
            <a:spLocks noChangeArrowheads="1"/>
          </p:cNvSpPr>
          <p:nvPr/>
        </p:nvSpPr>
        <p:spPr bwMode="auto">
          <a:xfrm rot="-196365">
            <a:off x="6872288" y="3898900"/>
            <a:ext cx="663575" cy="37465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4" name="Oval 9">
            <a:extLst>
              <a:ext uri="{FF2B5EF4-FFF2-40B4-BE49-F238E27FC236}">
                <a16:creationId xmlns:a16="http://schemas.microsoft.com/office/drawing/2014/main" id="{0465F936-B826-94A5-882C-DF6F6259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691063"/>
            <a:ext cx="392112" cy="3937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5" name="Oval 12">
            <a:extLst>
              <a:ext uri="{FF2B5EF4-FFF2-40B4-BE49-F238E27FC236}">
                <a16:creationId xmlns:a16="http://schemas.microsoft.com/office/drawing/2014/main" id="{101E86CC-5071-A382-E1D1-41EF6F74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213100"/>
            <a:ext cx="303213" cy="290513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6" name="Oval 13">
            <a:extLst>
              <a:ext uri="{FF2B5EF4-FFF2-40B4-BE49-F238E27FC236}">
                <a16:creationId xmlns:a16="http://schemas.microsoft.com/office/drawing/2014/main" id="{5B7532AC-BAD5-75FC-7DF3-3C80E5C8A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5408613"/>
            <a:ext cx="303213" cy="2905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7" name="Oval 14">
            <a:extLst>
              <a:ext uri="{FF2B5EF4-FFF2-40B4-BE49-F238E27FC236}">
                <a16:creationId xmlns:a16="http://schemas.microsoft.com/office/drawing/2014/main" id="{3414BD04-94F3-BD5E-7702-E6E87707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4616450"/>
            <a:ext cx="304800" cy="2905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8" name="Oval 15">
            <a:extLst>
              <a:ext uri="{FF2B5EF4-FFF2-40B4-BE49-F238E27FC236}">
                <a16:creationId xmlns:a16="http://schemas.microsoft.com/office/drawing/2014/main" id="{D1390DB7-0A19-BE68-5371-66236C4B8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4219575"/>
            <a:ext cx="304800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89" name="Oval 16">
            <a:extLst>
              <a:ext uri="{FF2B5EF4-FFF2-40B4-BE49-F238E27FC236}">
                <a16:creationId xmlns:a16="http://schemas.microsoft.com/office/drawing/2014/main" id="{E02779F5-B0E1-41B4-8A5C-C0A23125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3282950"/>
            <a:ext cx="303213" cy="290513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90" name="Oval 17">
            <a:extLst>
              <a:ext uri="{FF2B5EF4-FFF2-40B4-BE49-F238E27FC236}">
                <a16:creationId xmlns:a16="http://schemas.microsoft.com/office/drawing/2014/main" id="{44B75767-E4A2-0D3B-24D5-67CACDF9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4167188"/>
            <a:ext cx="392113" cy="393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91" name="Oval 18">
            <a:extLst>
              <a:ext uri="{FF2B5EF4-FFF2-40B4-BE49-F238E27FC236}">
                <a16:creationId xmlns:a16="http://schemas.microsoft.com/office/drawing/2014/main" id="{3929C136-4473-8166-E3AC-DF1D8691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4395788"/>
            <a:ext cx="390525" cy="395287"/>
          </a:xfrm>
          <a:prstGeom prst="ellipse">
            <a:avLst/>
          </a:prstGeom>
          <a:solidFill>
            <a:srgbClr val="00B05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92" name="Oval 19">
            <a:extLst>
              <a:ext uri="{FF2B5EF4-FFF2-40B4-BE49-F238E27FC236}">
                <a16:creationId xmlns:a16="http://schemas.microsoft.com/office/drawing/2014/main" id="{C96ED887-9A84-F2DE-76DE-5CB701D4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251325"/>
            <a:ext cx="303213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93" name="Oval 20">
            <a:extLst>
              <a:ext uri="{FF2B5EF4-FFF2-40B4-BE49-F238E27FC236}">
                <a16:creationId xmlns:a16="http://schemas.microsoft.com/office/drawing/2014/main" id="{FF351D83-8191-6DFA-4334-0B1C71C7F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4597400"/>
            <a:ext cx="304800" cy="2905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75794" name="Oval 22">
            <a:extLst>
              <a:ext uri="{FF2B5EF4-FFF2-40B4-BE49-F238E27FC236}">
                <a16:creationId xmlns:a16="http://schemas.microsoft.com/office/drawing/2014/main" id="{0EF4C0F2-F9A9-3334-0E54-1C5D94B2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5445125"/>
            <a:ext cx="303213" cy="29051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4939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C4B90243-FEDB-A199-687A-C31E6BF4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K-nearest neighbor</a:t>
            </a:r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E35B5CB0-3F71-093B-C390-A5342B4F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582738"/>
            <a:ext cx="50165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8" name="TextBox 3">
            <a:extLst>
              <a:ext uri="{FF2B5EF4-FFF2-40B4-BE49-F238E27FC236}">
                <a16:creationId xmlns:a16="http://schemas.microsoft.com/office/drawing/2014/main" id="{38236D7D-9F0E-5014-1A2C-5A18214D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836613"/>
            <a:ext cx="903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Fränti, Virmajoki and Hautamäki, Fast agglomerative clustering using a </a:t>
            </a:r>
            <a:r>
              <a:rPr lang="en-US" altLang="en-US" sz="1800" i="1"/>
              <a:t>k-</a:t>
            </a:r>
            <a:r>
              <a:rPr lang="en-US" altLang="en-US" sz="1800"/>
              <a:t>nearest neighbor graph". </a:t>
            </a:r>
            <a:r>
              <a:rPr lang="en-US" altLang="en-US" sz="1800" i="1"/>
              <a:t>IEEE Trans. on Pattern Analysis and Machine Intelligence, </a:t>
            </a:r>
            <a:r>
              <a:rPr lang="en-US" altLang="en-US" sz="1800"/>
              <a:t>2006</a:t>
            </a:r>
            <a:endParaRPr lang="en-US" altLang="en-US"/>
          </a:p>
        </p:txBody>
      </p:sp>
      <p:sp>
        <p:nvSpPr>
          <p:cNvPr id="77829" name="TextBox 4">
            <a:extLst>
              <a:ext uri="{FF2B5EF4-FFF2-40B4-BE49-F238E27FC236}">
                <a16:creationId xmlns:a16="http://schemas.microsoft.com/office/drawing/2014/main" id="{ED55337B-46C2-D30B-A547-12E4A8C542C4}"/>
              </a:ext>
            </a:extLst>
          </p:cNvPr>
          <p:cNvSpPr txBox="1">
            <a:spLocks noChangeArrowheads="1"/>
          </p:cNvSpPr>
          <p:nvPr/>
        </p:nvSpPr>
        <p:spPr bwMode="auto">
          <a:xfrm rot="-1308627">
            <a:off x="1039813" y="3478213"/>
            <a:ext cx="3467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Searching nearest neighbor </a:t>
            </a:r>
          </a:p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considers only </a:t>
            </a:r>
          </a:p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the precalculated k-neighbors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77830" name="TextBox 6">
            <a:extLst>
              <a:ext uri="{FF2B5EF4-FFF2-40B4-BE49-F238E27FC236}">
                <a16:creationId xmlns:a16="http://schemas.microsoft.com/office/drawing/2014/main" id="{E4FFE5E0-5CE4-325E-0480-9852A98C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6408738"/>
            <a:ext cx="500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Requires fast approximate kNN calculations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Tm="22925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E6DEF55-0AB6-9DDC-56E0-8FDBA951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Mumford-Shah PNN</a:t>
            </a:r>
          </a:p>
        </p:txBody>
      </p:sp>
      <p:pic>
        <p:nvPicPr>
          <p:cNvPr id="79875" name="图片 8" descr="fsdm.png">
            <a:extLst>
              <a:ext uri="{FF2B5EF4-FFF2-40B4-BE49-F238E27FC236}">
                <a16:creationId xmlns:a16="http://schemas.microsoft.com/office/drawing/2014/main" id="{A52D8361-1B0B-A50A-D137-F63F4E9F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15888"/>
            <a:ext cx="1831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22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9ADAA6E8-118A-82C3-45C7-E6468C95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60092" r="50819" b="4059"/>
          <a:stretch>
            <a:fillRect/>
          </a:stretch>
        </p:blipFill>
        <p:spPr bwMode="auto">
          <a:xfrm>
            <a:off x="6573838" y="4767263"/>
            <a:ext cx="28575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Freeform: Shape 17">
            <a:extLst>
              <a:ext uri="{FF2B5EF4-FFF2-40B4-BE49-F238E27FC236}">
                <a16:creationId xmlns:a16="http://schemas.microsoft.com/office/drawing/2014/main" id="{950B6D51-9DE2-04AF-193C-8934A68899C4}"/>
              </a:ext>
            </a:extLst>
          </p:cNvPr>
          <p:cNvSpPr>
            <a:spLocks/>
          </p:cNvSpPr>
          <p:nvPr/>
        </p:nvSpPr>
        <p:spPr bwMode="auto">
          <a:xfrm>
            <a:off x="7535863" y="5383213"/>
            <a:ext cx="1270000" cy="915987"/>
          </a:xfrm>
          <a:custGeom>
            <a:avLst/>
            <a:gdLst>
              <a:gd name="T0" fmla="*/ 1085004 w 1268964"/>
              <a:gd name="T1" fmla="*/ 211 h 914611"/>
              <a:gd name="T2" fmla="*/ 1113064 w 1268964"/>
              <a:gd name="T3" fmla="*/ 47077 h 914611"/>
              <a:gd name="T4" fmla="*/ 1169186 w 1268964"/>
              <a:gd name="T5" fmla="*/ 103312 h 914611"/>
              <a:gd name="T6" fmla="*/ 1197247 w 1268964"/>
              <a:gd name="T7" fmla="*/ 187667 h 914611"/>
              <a:gd name="T8" fmla="*/ 1206599 w 1268964"/>
              <a:gd name="T9" fmla="*/ 215786 h 914611"/>
              <a:gd name="T10" fmla="*/ 1215953 w 1268964"/>
              <a:gd name="T11" fmla="*/ 243904 h 914611"/>
              <a:gd name="T12" fmla="*/ 1225308 w 1268964"/>
              <a:gd name="T13" fmla="*/ 290768 h 914611"/>
              <a:gd name="T14" fmla="*/ 1244014 w 1268964"/>
              <a:gd name="T15" fmla="*/ 347004 h 914611"/>
              <a:gd name="T16" fmla="*/ 1253367 w 1268964"/>
              <a:gd name="T17" fmla="*/ 412615 h 914611"/>
              <a:gd name="T18" fmla="*/ 1272075 w 1268964"/>
              <a:gd name="T19" fmla="*/ 478223 h 914611"/>
              <a:gd name="T20" fmla="*/ 1262720 w 1268964"/>
              <a:gd name="T21" fmla="*/ 600070 h 914611"/>
              <a:gd name="T22" fmla="*/ 1225308 w 1268964"/>
              <a:gd name="T23" fmla="*/ 637561 h 914611"/>
              <a:gd name="T24" fmla="*/ 1178540 w 1268964"/>
              <a:gd name="T25" fmla="*/ 684425 h 914611"/>
              <a:gd name="T26" fmla="*/ 1131771 w 1268964"/>
              <a:gd name="T27" fmla="*/ 731289 h 914611"/>
              <a:gd name="T28" fmla="*/ 1094358 w 1268964"/>
              <a:gd name="T29" fmla="*/ 787525 h 914611"/>
              <a:gd name="T30" fmla="*/ 1066297 w 1268964"/>
              <a:gd name="T31" fmla="*/ 815644 h 914611"/>
              <a:gd name="T32" fmla="*/ 1019530 w 1268964"/>
              <a:gd name="T33" fmla="*/ 862509 h 914611"/>
              <a:gd name="T34" fmla="*/ 869874 w 1268964"/>
              <a:gd name="T35" fmla="*/ 899999 h 914611"/>
              <a:gd name="T36" fmla="*/ 729572 w 1268964"/>
              <a:gd name="T37" fmla="*/ 918745 h 914611"/>
              <a:gd name="T38" fmla="*/ 570563 w 1268964"/>
              <a:gd name="T39" fmla="*/ 909372 h 914611"/>
              <a:gd name="T40" fmla="*/ 542503 w 1268964"/>
              <a:gd name="T41" fmla="*/ 890627 h 914611"/>
              <a:gd name="T42" fmla="*/ 355433 w 1268964"/>
              <a:gd name="T43" fmla="*/ 881254 h 914611"/>
              <a:gd name="T44" fmla="*/ 318018 w 1268964"/>
              <a:gd name="T45" fmla="*/ 862509 h 914611"/>
              <a:gd name="T46" fmla="*/ 271251 w 1268964"/>
              <a:gd name="T47" fmla="*/ 806271 h 914611"/>
              <a:gd name="T48" fmla="*/ 205778 w 1268964"/>
              <a:gd name="T49" fmla="*/ 759407 h 914611"/>
              <a:gd name="T50" fmla="*/ 140302 w 1268964"/>
              <a:gd name="T51" fmla="*/ 675053 h 914611"/>
              <a:gd name="T52" fmla="*/ 121595 w 1268964"/>
              <a:gd name="T53" fmla="*/ 656307 h 914611"/>
              <a:gd name="T54" fmla="*/ 102889 w 1268964"/>
              <a:gd name="T55" fmla="*/ 637561 h 914611"/>
              <a:gd name="T56" fmla="*/ 93535 w 1268964"/>
              <a:gd name="T57" fmla="*/ 581325 h 914611"/>
              <a:gd name="T58" fmla="*/ 84183 w 1268964"/>
              <a:gd name="T59" fmla="*/ 534461 h 914611"/>
              <a:gd name="T60" fmla="*/ 46767 w 1268964"/>
              <a:gd name="T61" fmla="*/ 384497 h 914611"/>
              <a:gd name="T62" fmla="*/ 28061 w 1268964"/>
              <a:gd name="T63" fmla="*/ 300141 h 914611"/>
              <a:gd name="T64" fmla="*/ 18707 w 1268964"/>
              <a:gd name="T65" fmla="*/ 215786 h 914611"/>
              <a:gd name="T66" fmla="*/ 0 w 1268964"/>
              <a:gd name="T67" fmla="*/ 159549 h 914611"/>
              <a:gd name="T68" fmla="*/ 18707 w 1268964"/>
              <a:gd name="T69" fmla="*/ 122058 h 914611"/>
              <a:gd name="T70" fmla="*/ 74828 w 1268964"/>
              <a:gd name="T71" fmla="*/ 103312 h 914611"/>
              <a:gd name="T72" fmla="*/ 486381 w 1268964"/>
              <a:gd name="T73" fmla="*/ 93940 h 914611"/>
              <a:gd name="T74" fmla="*/ 533149 w 1268964"/>
              <a:gd name="T75" fmla="*/ 84567 h 914611"/>
              <a:gd name="T76" fmla="*/ 589270 w 1268964"/>
              <a:gd name="T77" fmla="*/ 65822 h 914611"/>
              <a:gd name="T78" fmla="*/ 832461 w 1268964"/>
              <a:gd name="T79" fmla="*/ 56449 h 914611"/>
              <a:gd name="T80" fmla="*/ 860521 w 1268964"/>
              <a:gd name="T81" fmla="*/ 37703 h 914611"/>
              <a:gd name="T82" fmla="*/ 935349 w 1268964"/>
              <a:gd name="T83" fmla="*/ 18956 h 914611"/>
              <a:gd name="T84" fmla="*/ 1075651 w 1268964"/>
              <a:gd name="T85" fmla="*/ 28329 h 914611"/>
              <a:gd name="T86" fmla="*/ 1085004 w 1268964"/>
              <a:gd name="T87" fmla="*/ 211 h 9146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8964" h="914611">
                <a:moveTo>
                  <a:pt x="1082351" y="211"/>
                </a:moveTo>
                <a:cubicBezTo>
                  <a:pt x="1088571" y="3321"/>
                  <a:pt x="1098859" y="32828"/>
                  <a:pt x="1110343" y="46864"/>
                </a:cubicBezTo>
                <a:cubicBezTo>
                  <a:pt x="1127055" y="67289"/>
                  <a:pt x="1166327" y="102847"/>
                  <a:pt x="1166327" y="102847"/>
                </a:cubicBezTo>
                <a:lnTo>
                  <a:pt x="1194319" y="186823"/>
                </a:lnTo>
                <a:lnTo>
                  <a:pt x="1203649" y="214815"/>
                </a:lnTo>
                <a:cubicBezTo>
                  <a:pt x="1206759" y="224146"/>
                  <a:pt x="1211051" y="233163"/>
                  <a:pt x="1212980" y="242807"/>
                </a:cubicBezTo>
                <a:cubicBezTo>
                  <a:pt x="1216090" y="258358"/>
                  <a:pt x="1218138" y="274160"/>
                  <a:pt x="1222311" y="289460"/>
                </a:cubicBezTo>
                <a:cubicBezTo>
                  <a:pt x="1227487" y="308437"/>
                  <a:pt x="1240972" y="345443"/>
                  <a:pt x="1240972" y="345443"/>
                </a:cubicBezTo>
                <a:cubicBezTo>
                  <a:pt x="1244082" y="367215"/>
                  <a:pt x="1246368" y="389120"/>
                  <a:pt x="1250302" y="410758"/>
                </a:cubicBezTo>
                <a:cubicBezTo>
                  <a:pt x="1254988" y="436530"/>
                  <a:pt x="1260970" y="452091"/>
                  <a:pt x="1268964" y="476072"/>
                </a:cubicBezTo>
                <a:cubicBezTo>
                  <a:pt x="1265854" y="516505"/>
                  <a:pt x="1271075" y="558466"/>
                  <a:pt x="1259633" y="597370"/>
                </a:cubicBezTo>
                <a:cubicBezTo>
                  <a:pt x="1254669" y="614249"/>
                  <a:pt x="1233761" y="621334"/>
                  <a:pt x="1222311" y="634692"/>
                </a:cubicBezTo>
                <a:cubicBezTo>
                  <a:pt x="1142337" y="727995"/>
                  <a:pt x="1268070" y="600485"/>
                  <a:pt x="1175658" y="681345"/>
                </a:cubicBezTo>
                <a:cubicBezTo>
                  <a:pt x="1159107" y="695827"/>
                  <a:pt x="1141203" y="709699"/>
                  <a:pt x="1129004" y="727998"/>
                </a:cubicBezTo>
                <a:cubicBezTo>
                  <a:pt x="1116563" y="746659"/>
                  <a:pt x="1107541" y="768123"/>
                  <a:pt x="1091682" y="783982"/>
                </a:cubicBezTo>
                <a:cubicBezTo>
                  <a:pt x="1082351" y="793313"/>
                  <a:pt x="1072138" y="801837"/>
                  <a:pt x="1063690" y="811974"/>
                </a:cubicBezTo>
                <a:cubicBezTo>
                  <a:pt x="1039906" y="840515"/>
                  <a:pt x="1053263" y="842527"/>
                  <a:pt x="1017037" y="858627"/>
                </a:cubicBezTo>
                <a:cubicBezTo>
                  <a:pt x="977296" y="876289"/>
                  <a:pt x="905632" y="891213"/>
                  <a:pt x="867747" y="895949"/>
                </a:cubicBezTo>
                <a:cubicBezTo>
                  <a:pt x="771279" y="908008"/>
                  <a:pt x="817925" y="901734"/>
                  <a:pt x="727788" y="914611"/>
                </a:cubicBezTo>
                <a:cubicBezTo>
                  <a:pt x="674915" y="911501"/>
                  <a:pt x="621547" y="913137"/>
                  <a:pt x="569168" y="905280"/>
                </a:cubicBezTo>
                <a:cubicBezTo>
                  <a:pt x="558078" y="903616"/>
                  <a:pt x="552296" y="888069"/>
                  <a:pt x="541176" y="886619"/>
                </a:cubicBezTo>
                <a:cubicBezTo>
                  <a:pt x="479417" y="878563"/>
                  <a:pt x="416768" y="880398"/>
                  <a:pt x="354564" y="877288"/>
                </a:cubicBezTo>
                <a:cubicBezTo>
                  <a:pt x="342123" y="871068"/>
                  <a:pt x="328560" y="866712"/>
                  <a:pt x="317241" y="858627"/>
                </a:cubicBezTo>
                <a:cubicBezTo>
                  <a:pt x="283567" y="834574"/>
                  <a:pt x="294659" y="831528"/>
                  <a:pt x="270588" y="802643"/>
                </a:cubicBezTo>
                <a:cubicBezTo>
                  <a:pt x="243569" y="770220"/>
                  <a:pt x="243006" y="774856"/>
                  <a:pt x="205274" y="755990"/>
                </a:cubicBezTo>
                <a:cubicBezTo>
                  <a:pt x="176778" y="698998"/>
                  <a:pt x="196447" y="728501"/>
                  <a:pt x="139960" y="672015"/>
                </a:cubicBezTo>
                <a:lnTo>
                  <a:pt x="121298" y="653354"/>
                </a:lnTo>
                <a:lnTo>
                  <a:pt x="102637" y="634692"/>
                </a:lnTo>
                <a:cubicBezTo>
                  <a:pt x="99527" y="616031"/>
                  <a:pt x="96691" y="597322"/>
                  <a:pt x="93307" y="578709"/>
                </a:cubicBezTo>
                <a:cubicBezTo>
                  <a:pt x="90470" y="563106"/>
                  <a:pt x="86449" y="547721"/>
                  <a:pt x="83976" y="532056"/>
                </a:cubicBezTo>
                <a:cubicBezTo>
                  <a:pt x="61582" y="390230"/>
                  <a:pt x="96916" y="433026"/>
                  <a:pt x="46653" y="382766"/>
                </a:cubicBezTo>
                <a:cubicBezTo>
                  <a:pt x="39864" y="355609"/>
                  <a:pt x="31939" y="326419"/>
                  <a:pt x="27992" y="298790"/>
                </a:cubicBezTo>
                <a:cubicBezTo>
                  <a:pt x="24009" y="270909"/>
                  <a:pt x="24185" y="242432"/>
                  <a:pt x="18662" y="214815"/>
                </a:cubicBezTo>
                <a:cubicBezTo>
                  <a:pt x="14804" y="195526"/>
                  <a:pt x="0" y="158831"/>
                  <a:pt x="0" y="158831"/>
                </a:cubicBezTo>
                <a:cubicBezTo>
                  <a:pt x="6221" y="146390"/>
                  <a:pt x="7535" y="129855"/>
                  <a:pt x="18662" y="121509"/>
                </a:cubicBezTo>
                <a:cubicBezTo>
                  <a:pt x="34398" y="109707"/>
                  <a:pt x="54980" y="103294"/>
                  <a:pt x="74645" y="102847"/>
                </a:cubicBezTo>
                <a:lnTo>
                  <a:pt x="485192" y="93517"/>
                </a:lnTo>
                <a:cubicBezTo>
                  <a:pt x="500743" y="90407"/>
                  <a:pt x="516545" y="88359"/>
                  <a:pt x="531845" y="84186"/>
                </a:cubicBezTo>
                <a:cubicBezTo>
                  <a:pt x="550823" y="79010"/>
                  <a:pt x="568173" y="66281"/>
                  <a:pt x="587829" y="65525"/>
                </a:cubicBezTo>
                <a:lnTo>
                  <a:pt x="830425" y="56194"/>
                </a:lnTo>
                <a:cubicBezTo>
                  <a:pt x="839756" y="49974"/>
                  <a:pt x="847878" y="41365"/>
                  <a:pt x="858417" y="37533"/>
                </a:cubicBezTo>
                <a:cubicBezTo>
                  <a:pt x="882520" y="28768"/>
                  <a:pt x="933062" y="18872"/>
                  <a:pt x="933062" y="18872"/>
                </a:cubicBezTo>
                <a:cubicBezTo>
                  <a:pt x="979715" y="21982"/>
                  <a:pt x="1026550" y="23039"/>
                  <a:pt x="1073021" y="28202"/>
                </a:cubicBezTo>
                <a:cubicBezTo>
                  <a:pt x="1082796" y="29288"/>
                  <a:pt x="1076131" y="-2899"/>
                  <a:pt x="1082351" y="211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24E97C-7841-106D-457A-D1CC54C4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81925" name="TextBox 3">
            <a:extLst>
              <a:ext uri="{FF2B5EF4-FFF2-40B4-BE49-F238E27FC236}">
                <a16:creationId xmlns:a16="http://schemas.microsoft.com/office/drawing/2014/main" id="{AE9F971E-E7BE-6ACB-E0A1-CE29E200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873125"/>
            <a:ext cx="903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Fränti, Virmajoki and Hautamäki, Fast agglomerative clustering using a </a:t>
            </a:r>
            <a:r>
              <a:rPr lang="en-US" altLang="en-US" sz="1800" i="1"/>
              <a:t>k-</a:t>
            </a:r>
            <a:r>
              <a:rPr lang="en-US" altLang="en-US" sz="1800"/>
              <a:t>nearest neighbor graph". </a:t>
            </a:r>
            <a:r>
              <a:rPr lang="en-US" altLang="en-US" sz="1800" i="1"/>
              <a:t>IEEE Trans. on Pattern Analysis and Machine Intelligence, </a:t>
            </a:r>
            <a:r>
              <a:rPr lang="en-US" altLang="en-US" sz="1800"/>
              <a:t>2006</a:t>
            </a:r>
            <a:endParaRPr lang="en-US" altLang="en-US"/>
          </a:p>
        </p:txBody>
      </p:sp>
      <p:sp>
        <p:nvSpPr>
          <p:cNvPr id="81926" name="Rectangle 22">
            <a:extLst>
              <a:ext uri="{FF2B5EF4-FFF2-40B4-BE49-F238E27FC236}">
                <a16:creationId xmlns:a16="http://schemas.microsoft.com/office/drawing/2014/main" id="{E701CBC2-102F-6B28-75F6-85AE8206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835150"/>
            <a:ext cx="82915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latin typeface="Tahoma" panose="020B0604030504040204" pitchFamily="34" charset="0"/>
              </a:rPr>
              <a:t>Based on the k-NN variant of PNN but instead of using </a:t>
            </a:r>
            <a:br>
              <a:rPr lang="en-US" altLang="en-US" sz="2400">
                <a:latin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</a:rPr>
              <a:t>k-NN links, keep links only to spatial neighbors.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latin typeface="Tahoma" panose="020B0604030504040204" pitchFamily="34" charset="0"/>
              </a:rPr>
              <a:t>Initialize links from every pixel to its </a:t>
            </a:r>
            <a:br>
              <a:rPr lang="en-US" altLang="en-US" sz="2400">
                <a:latin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</a:rPr>
              <a:t>left/right/top/bottom neighbors.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latin typeface="Tahoma" panose="020B0604030504040204" pitchFamily="34" charset="0"/>
              </a:rPr>
              <a:t>Solve nearest neighbor and keep them in sorted list.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latin typeface="Tahoma" panose="020B0604030504040204" pitchFamily="34" charset="0"/>
              </a:rPr>
              <a:t>After merge, update neighbor list and remove duplicates.</a:t>
            </a:r>
          </a:p>
        </p:txBody>
      </p:sp>
      <p:pic>
        <p:nvPicPr>
          <p:cNvPr id="81927" name="Picture 9">
            <a:extLst>
              <a:ext uri="{FF2B5EF4-FFF2-40B4-BE49-F238E27FC236}">
                <a16:creationId xmlns:a16="http://schemas.microsoft.com/office/drawing/2014/main" id="{67297E45-8997-8822-FD76-EA768355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822825"/>
            <a:ext cx="4248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Freeform: Shape 17">
            <a:extLst>
              <a:ext uri="{FF2B5EF4-FFF2-40B4-BE49-F238E27FC236}">
                <a16:creationId xmlns:a16="http://schemas.microsoft.com/office/drawing/2014/main" id="{6728AA48-392A-DA57-7838-3B486AF7C036}"/>
              </a:ext>
            </a:extLst>
          </p:cNvPr>
          <p:cNvSpPr>
            <a:spLocks/>
          </p:cNvSpPr>
          <p:nvPr/>
        </p:nvSpPr>
        <p:spPr bwMode="auto">
          <a:xfrm>
            <a:off x="7689850" y="5240338"/>
            <a:ext cx="893763" cy="250825"/>
          </a:xfrm>
          <a:custGeom>
            <a:avLst/>
            <a:gdLst>
              <a:gd name="T0" fmla="*/ 180179 w 893439"/>
              <a:gd name="T1" fmla="*/ 245983 h 250359"/>
              <a:gd name="T2" fmla="*/ 468657 w 893439"/>
              <a:gd name="T3" fmla="*/ 235584 h 250359"/>
              <a:gd name="T4" fmla="*/ 613383 w 893439"/>
              <a:gd name="T5" fmla="*/ 247911 h 250359"/>
              <a:gd name="T6" fmla="*/ 713444 w 893439"/>
              <a:gd name="T7" fmla="*/ 156068 h 250359"/>
              <a:gd name="T8" fmla="*/ 882175 w 893439"/>
              <a:gd name="T9" fmla="*/ 216458 h 250359"/>
              <a:gd name="T10" fmla="*/ 866532 w 893439"/>
              <a:gd name="T11" fmla="*/ 107248 h 250359"/>
              <a:gd name="T12" fmla="*/ 746509 w 893439"/>
              <a:gd name="T13" fmla="*/ 8042 h 250359"/>
              <a:gd name="T14" fmla="*/ 422938 w 893439"/>
              <a:gd name="T15" fmla="*/ 40713 h 250359"/>
              <a:gd name="T16" fmla="*/ 107239 w 893439"/>
              <a:gd name="T17" fmla="*/ 98918 h 250359"/>
              <a:gd name="T18" fmla="*/ 995 w 893439"/>
              <a:gd name="T19" fmla="*/ 173144 h 250359"/>
              <a:gd name="T20" fmla="*/ 180179 w 893439"/>
              <a:gd name="T21" fmla="*/ 245983 h 2503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3439" h="250359">
                <a:moveTo>
                  <a:pt x="179967" y="245157"/>
                </a:moveTo>
                <a:cubicBezTo>
                  <a:pt x="257819" y="255529"/>
                  <a:pt x="417403" y="249531"/>
                  <a:pt x="468105" y="234792"/>
                </a:cubicBezTo>
                <a:cubicBezTo>
                  <a:pt x="518807" y="220053"/>
                  <a:pt x="571911" y="260286"/>
                  <a:pt x="612661" y="247078"/>
                </a:cubicBezTo>
                <a:cubicBezTo>
                  <a:pt x="653411" y="233870"/>
                  <a:pt x="667858" y="160768"/>
                  <a:pt x="712604" y="155544"/>
                </a:cubicBezTo>
                <a:cubicBezTo>
                  <a:pt x="757350" y="150320"/>
                  <a:pt x="855651" y="223840"/>
                  <a:pt x="881136" y="215731"/>
                </a:cubicBezTo>
                <a:cubicBezTo>
                  <a:pt x="906621" y="207622"/>
                  <a:pt x="888096" y="141507"/>
                  <a:pt x="865512" y="106888"/>
                </a:cubicBezTo>
                <a:cubicBezTo>
                  <a:pt x="842928" y="72269"/>
                  <a:pt x="806279" y="32897"/>
                  <a:pt x="745630" y="8015"/>
                </a:cubicBezTo>
                <a:cubicBezTo>
                  <a:pt x="684981" y="-16867"/>
                  <a:pt x="534345" y="22479"/>
                  <a:pt x="422440" y="40576"/>
                </a:cubicBezTo>
                <a:cubicBezTo>
                  <a:pt x="270220" y="50158"/>
                  <a:pt x="206428" y="78987"/>
                  <a:pt x="107113" y="98586"/>
                </a:cubicBezTo>
                <a:cubicBezTo>
                  <a:pt x="91562" y="67484"/>
                  <a:pt x="-11148" y="148134"/>
                  <a:pt x="994" y="172562"/>
                </a:cubicBezTo>
                <a:cubicBezTo>
                  <a:pt x="13136" y="196990"/>
                  <a:pt x="102115" y="234785"/>
                  <a:pt x="179967" y="245157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29" name="Straight Arrow Connector 5">
            <a:extLst>
              <a:ext uri="{FF2B5EF4-FFF2-40B4-BE49-F238E27FC236}">
                <a16:creationId xmlns:a16="http://schemas.microsoft.com/office/drawing/2014/main" id="{AEA447A0-3F1F-9B0D-541D-3896A10E4B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89850" y="5842000"/>
            <a:ext cx="466725" cy="544513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0" name="Straight Arrow Connector 6">
            <a:extLst>
              <a:ext uri="{FF2B5EF4-FFF2-40B4-BE49-F238E27FC236}">
                <a16:creationId xmlns:a16="http://schemas.microsoft.com/office/drawing/2014/main" id="{DB188512-2159-9660-3011-2348263CF5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85025" y="5157788"/>
            <a:ext cx="971550" cy="684212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1" name="Straight Arrow Connector 9">
            <a:extLst>
              <a:ext uri="{FF2B5EF4-FFF2-40B4-BE49-F238E27FC236}">
                <a16:creationId xmlns:a16="http://schemas.microsoft.com/office/drawing/2014/main" id="{70E09396-9ADE-8D87-0462-EF1BB5908F9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56575" y="5340350"/>
            <a:ext cx="0" cy="50165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2" name="Straight Arrow Connector 9">
            <a:extLst>
              <a:ext uri="{FF2B5EF4-FFF2-40B4-BE49-F238E27FC236}">
                <a16:creationId xmlns:a16="http://schemas.microsoft.com/office/drawing/2014/main" id="{AA8F4DF4-924E-A756-1B5C-3CECCE4D342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7088" y="5157788"/>
            <a:ext cx="512762" cy="1228725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Straight Arrow Connector 9">
            <a:extLst>
              <a:ext uri="{FF2B5EF4-FFF2-40B4-BE49-F238E27FC236}">
                <a16:creationId xmlns:a16="http://schemas.microsoft.com/office/drawing/2014/main" id="{0E7EC452-92CA-2038-1987-2FF06A7520F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85025" y="5157788"/>
            <a:ext cx="971550" cy="182562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 advTm="52926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C5E180AB-227D-A8F6-8C5A-A75988D3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Mumford-Shah merge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51FB5-48AA-6965-C7D2-E76414E658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2503" y="2952637"/>
            <a:ext cx="7140994" cy="7872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CB40B79E-B01F-F6F7-7F4E-2496EE37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2887663"/>
            <a:ext cx="2879725" cy="933450"/>
          </a:xfrm>
          <a:prstGeom prst="rect">
            <a:avLst/>
          </a:prstGeom>
          <a:solidFill>
            <a:srgbClr val="00B8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83973" name="Rectangle 9">
            <a:extLst>
              <a:ext uri="{FF2B5EF4-FFF2-40B4-BE49-F238E27FC236}">
                <a16:creationId xmlns:a16="http://schemas.microsoft.com/office/drawing/2014/main" id="{70FBEF08-CF9E-E83F-5AAC-6127ABA1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2887663"/>
            <a:ext cx="2051050" cy="933450"/>
          </a:xfrm>
          <a:prstGeom prst="rect">
            <a:avLst/>
          </a:prstGeom>
          <a:solidFill>
            <a:srgbClr val="00B8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83974" name="TextBox 10">
            <a:extLst>
              <a:ext uri="{FF2B5EF4-FFF2-40B4-BE49-F238E27FC236}">
                <a16:creationId xmlns:a16="http://schemas.microsoft.com/office/drawing/2014/main" id="{E594257E-0921-6B6B-DD34-DE917884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19129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FF"/>
                </a:solidFill>
              </a:rPr>
              <a:t>Increase of SSE</a:t>
            </a:r>
            <a:endParaRPr lang="en-US" altLang="en-US" b="1">
              <a:solidFill>
                <a:srgbClr val="0000FF"/>
              </a:solidFill>
            </a:endParaRPr>
          </a:p>
        </p:txBody>
      </p:sp>
      <p:cxnSp>
        <p:nvCxnSpPr>
          <p:cNvPr id="83975" name="Straight Arrow Connector 11">
            <a:extLst>
              <a:ext uri="{FF2B5EF4-FFF2-40B4-BE49-F238E27FC236}">
                <a16:creationId xmlns:a16="http://schemas.microsoft.com/office/drawing/2014/main" id="{7A318501-50D7-A9AF-57FF-86BDFE599F62}"/>
              </a:ext>
            </a:extLst>
          </p:cNvPr>
          <p:cNvCxnSpPr>
            <a:cxnSpLocks noChangeShapeType="1"/>
            <a:stCxn id="83974" idx="2"/>
          </p:cNvCxnSpPr>
          <p:nvPr/>
        </p:nvCxnSpPr>
        <p:spPr bwMode="auto">
          <a:xfrm>
            <a:off x="3505200" y="2282825"/>
            <a:ext cx="403225" cy="6048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76" name="TextBox 14">
            <a:extLst>
              <a:ext uri="{FF2B5EF4-FFF2-40B4-BE49-F238E27FC236}">
                <a16:creationId xmlns:a16="http://schemas.microsoft.com/office/drawing/2014/main" id="{3B855AF7-0CCE-3444-6854-0E8C14D7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1733550"/>
            <a:ext cx="199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FF"/>
                </a:solidFill>
              </a:rPr>
              <a:t>Decrease of</a:t>
            </a:r>
          </a:p>
          <a:p>
            <a:r>
              <a:rPr lang="en-US" altLang="en-US" sz="1800" b="1">
                <a:solidFill>
                  <a:srgbClr val="0000FF"/>
                </a:solidFill>
              </a:rPr>
              <a:t>boundary length</a:t>
            </a:r>
            <a:endParaRPr lang="en-US" altLang="en-US" b="1">
              <a:solidFill>
                <a:srgbClr val="0000FF"/>
              </a:solidFill>
            </a:endParaRPr>
          </a:p>
        </p:txBody>
      </p:sp>
      <p:cxnSp>
        <p:nvCxnSpPr>
          <p:cNvPr id="83977" name="Straight Arrow Connector 15">
            <a:extLst>
              <a:ext uri="{FF2B5EF4-FFF2-40B4-BE49-F238E27FC236}">
                <a16:creationId xmlns:a16="http://schemas.microsoft.com/office/drawing/2014/main" id="{E7A6692C-6E60-D1E3-19AB-3866ACB797F7}"/>
              </a:ext>
            </a:extLst>
          </p:cNvPr>
          <p:cNvCxnSpPr>
            <a:cxnSpLocks noChangeShapeType="1"/>
            <a:endCxn id="83973" idx="0"/>
          </p:cNvCxnSpPr>
          <p:nvPr/>
        </p:nvCxnSpPr>
        <p:spPr bwMode="auto">
          <a:xfrm flipH="1">
            <a:off x="7383463" y="2338388"/>
            <a:ext cx="200025" cy="5492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C514D3-C698-598D-BAEB-134B22BEF11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6596" y="4427276"/>
            <a:ext cx="6613605" cy="477888"/>
          </a:xfrm>
          <a:prstGeom prst="rect">
            <a:avLst/>
          </a:prstGeom>
          <a:blipFill>
            <a:blip r:embed="rId4"/>
            <a:stretch>
              <a:fillRect t="-118987" r="-7742" b="-18101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 advTm="21905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2B2DA4E0-3838-3D41-5A54-8D99BCE6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Merging segments 7 &amp; 13</a:t>
            </a:r>
          </a:p>
        </p:txBody>
      </p:sp>
      <p:pic>
        <p:nvPicPr>
          <p:cNvPr id="86019" name="Picture 2">
            <a:extLst>
              <a:ext uri="{FF2B5EF4-FFF2-40B4-BE49-F238E27FC236}">
                <a16:creationId xmlns:a16="http://schemas.microsoft.com/office/drawing/2014/main" id="{6D89F3DF-8FF0-10D3-73A2-84DE9CD0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8"/>
          <a:stretch>
            <a:fillRect/>
          </a:stretch>
        </p:blipFill>
        <p:spPr bwMode="auto">
          <a:xfrm>
            <a:off x="180975" y="2203450"/>
            <a:ext cx="9544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5">
            <a:extLst>
              <a:ext uri="{FF2B5EF4-FFF2-40B4-BE49-F238E27FC236}">
                <a16:creationId xmlns:a16="http://schemas.microsoft.com/office/drawing/2014/main" id="{74FCEDE1-5BB8-1374-A454-409501E8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4659313"/>
            <a:ext cx="148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en-US" sz="2400">
                <a:latin typeface="Tahoma" panose="020B0604030504040204" pitchFamily="34" charset="0"/>
              </a:rPr>
              <a:t>blen</a:t>
            </a:r>
            <a:r>
              <a:rPr lang="fi-FI" altLang="en-US" sz="2400" baseline="-25000">
                <a:latin typeface="Tahoma" panose="020B0604030504040204" pitchFamily="34" charset="0"/>
              </a:rPr>
              <a:t>7</a:t>
            </a:r>
            <a:r>
              <a:rPr lang="en-US" altLang="en-US" sz="2400">
                <a:latin typeface="Tahoma" panose="020B0604030504040204" pitchFamily="34" charset="0"/>
              </a:rPr>
              <a:t> = </a:t>
            </a: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86021" name="TextBox 6">
            <a:extLst>
              <a:ext uri="{FF2B5EF4-FFF2-40B4-BE49-F238E27FC236}">
                <a16:creationId xmlns:a16="http://schemas.microsoft.com/office/drawing/2014/main" id="{31F2AA83-093E-E810-5097-D3F2ADD5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4652963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en-US" sz="2400">
                <a:latin typeface="Tahoma" panose="020B0604030504040204" pitchFamily="34" charset="0"/>
              </a:rPr>
              <a:t>blen</a:t>
            </a:r>
            <a:r>
              <a:rPr lang="fi-FI" altLang="en-US" sz="2400" baseline="-25000">
                <a:latin typeface="Tahoma" panose="020B0604030504040204" pitchFamily="34" charset="0"/>
              </a:rPr>
              <a:t>13</a:t>
            </a:r>
            <a:r>
              <a:rPr lang="en-US" altLang="en-US" sz="2400">
                <a:latin typeface="Tahoma" panose="020B0604030504040204" pitchFamily="34" charset="0"/>
              </a:rPr>
              <a:t> = </a:t>
            </a: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86022" name="TextBox 7">
            <a:extLst>
              <a:ext uri="{FF2B5EF4-FFF2-40B4-BE49-F238E27FC236}">
                <a16:creationId xmlns:a16="http://schemas.microsoft.com/office/drawing/2014/main" id="{C75A58C7-4231-B6A7-E8AB-02D03451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4659313"/>
            <a:ext cx="185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en-US" sz="2400">
                <a:latin typeface="Tahoma" panose="020B0604030504040204" pitchFamily="34" charset="0"/>
              </a:rPr>
              <a:t>blen</a:t>
            </a:r>
            <a:r>
              <a:rPr lang="fi-FI" altLang="en-US" sz="2400" baseline="-25000">
                <a:latin typeface="Tahoma" panose="020B0604030504040204" pitchFamily="34" charset="0"/>
              </a:rPr>
              <a:t>7+13</a:t>
            </a:r>
            <a:r>
              <a:rPr lang="en-US" altLang="en-US" sz="2400">
                <a:latin typeface="Tahoma" panose="020B0604030504040204" pitchFamily="34" charset="0"/>
              </a:rPr>
              <a:t> = </a:t>
            </a: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69D59-8264-FDA7-AEC5-B7E481EBD9C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8644" y="1160748"/>
            <a:ext cx="6035435" cy="4778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86024" name="Straight Connector 13">
            <a:extLst>
              <a:ext uri="{FF2B5EF4-FFF2-40B4-BE49-F238E27FC236}">
                <a16:creationId xmlns:a16="http://schemas.microsoft.com/office/drawing/2014/main" id="{4EDF7D29-686D-D173-ED51-55ABF41D06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6038" y="3644900"/>
            <a:ext cx="481012" cy="0"/>
          </a:xfrm>
          <a:prstGeom prst="line">
            <a:avLst/>
          </a:prstGeom>
          <a:noFill/>
          <a:ln w="1016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5" name="Straight Arrow Connector 17">
            <a:extLst>
              <a:ext uri="{FF2B5EF4-FFF2-40B4-BE49-F238E27FC236}">
                <a16:creationId xmlns:a16="http://schemas.microsoft.com/office/drawing/2014/main" id="{0D2C4795-900B-2A7A-1AF5-210F65B1C8D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0138" y="3717925"/>
            <a:ext cx="323850" cy="9350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26" name="TextBox 19">
            <a:extLst>
              <a:ext uri="{FF2B5EF4-FFF2-40B4-BE49-F238E27FC236}">
                <a16:creationId xmlns:a16="http://schemas.microsoft.com/office/drawing/2014/main" id="{67598651-1CAF-EE03-9813-C13A8C17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659313"/>
            <a:ext cx="196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ahoma" panose="020B0604030504040204" pitchFamily="34" charset="0"/>
              </a:rPr>
              <a:t>common = </a:t>
            </a: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</a:p>
        </p:txBody>
      </p:sp>
    </p:spTree>
  </p:cSld>
  <p:clrMapOvr>
    <a:masterClrMapping/>
  </p:clrMapOvr>
  <p:transition spd="med" advTm="77538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DF156328-BD59-A328-1C3A-EE7E4413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Merging process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011EC14C-2B66-CEA8-607E-D385D7E0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071688"/>
            <a:ext cx="8791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94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2">
            <a:extLst>
              <a:ext uri="{FF2B5EF4-FFF2-40B4-BE49-F238E27FC236}">
                <a16:creationId xmlns:a16="http://schemas.microsoft.com/office/drawing/2014/main" id="{F0717640-4E73-B64B-0219-C6F49403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b="3516"/>
          <a:stretch>
            <a:fillRect/>
          </a:stretch>
        </p:blipFill>
        <p:spPr bwMode="auto">
          <a:xfrm>
            <a:off x="92075" y="296863"/>
            <a:ext cx="9721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D463101A-D721-32FA-F4FE-5DFD4DFE2A2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836988" y="0"/>
            <a:ext cx="3614737" cy="944563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PhD students</a:t>
            </a:r>
            <a:b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1999-2021</a:t>
            </a:r>
          </a:p>
        </p:txBody>
      </p:sp>
    </p:spTree>
  </p:cSld>
  <p:clrMapOvr>
    <a:masterClrMapping/>
  </p:clrMapOvr>
  <p:transition spd="slow" advTm="3096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>
            <a:extLst>
              <a:ext uri="{FF2B5EF4-FFF2-40B4-BE49-F238E27FC236}">
                <a16:creationId xmlns:a16="http://schemas.microsoft.com/office/drawing/2014/main" id="{3A879235-3B22-DD5B-0E8A-DDB96544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Effect of </a:t>
            </a:r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-</a:t>
            </a:r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parameter</a:t>
            </a:r>
          </a:p>
        </p:txBody>
      </p:sp>
      <p:pic>
        <p:nvPicPr>
          <p:cNvPr id="90115" name="Picture 4">
            <a:extLst>
              <a:ext uri="{FF2B5EF4-FFF2-40B4-BE49-F238E27FC236}">
                <a16:creationId xmlns:a16="http://schemas.microsoft.com/office/drawing/2014/main" id="{9EFF5E66-0D55-6DFE-62DE-D78CDA6F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68413"/>
            <a:ext cx="8064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7059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02D02DFF-2CE6-E893-EE30-E69C0671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Examples (1)</a:t>
            </a:r>
          </a:p>
        </p:txBody>
      </p:sp>
      <p:pic>
        <p:nvPicPr>
          <p:cNvPr id="92163" name="Picture 18">
            <a:extLst>
              <a:ext uri="{FF2B5EF4-FFF2-40B4-BE49-F238E27FC236}">
                <a16:creationId xmlns:a16="http://schemas.microsoft.com/office/drawing/2014/main" id="{B510C759-893F-2EFE-872D-2E1279A6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3"/>
          <a:stretch>
            <a:fillRect/>
          </a:stretch>
        </p:blipFill>
        <p:spPr bwMode="auto">
          <a:xfrm>
            <a:off x="1144588" y="900113"/>
            <a:ext cx="74898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21F25E-8BD4-CDF3-59A2-68DD05055F84}"/>
              </a:ext>
            </a:extLst>
          </p:cNvPr>
          <p:cNvSpPr txBox="1"/>
          <p:nvPr/>
        </p:nvSpPr>
        <p:spPr>
          <a:xfrm>
            <a:off x="4819650" y="2636838"/>
            <a:ext cx="868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0.72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3B1BF-7103-7411-5AE3-7E6D0556B357}"/>
              </a:ext>
            </a:extLst>
          </p:cNvPr>
          <p:cNvSpPr txBox="1"/>
          <p:nvPr/>
        </p:nvSpPr>
        <p:spPr>
          <a:xfrm>
            <a:off x="4808538" y="1166813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0.65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96323F-D409-22A7-7919-8FE225362B95}"/>
              </a:ext>
            </a:extLst>
          </p:cNvPr>
          <p:cNvSpPr txBox="1"/>
          <p:nvPr/>
        </p:nvSpPr>
        <p:spPr>
          <a:xfrm>
            <a:off x="6248400" y="1160463"/>
            <a:ext cx="868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C3D2D-0408-DEE5-A026-74AEA686A94D}"/>
              </a:ext>
            </a:extLst>
          </p:cNvPr>
          <p:cNvSpPr txBox="1"/>
          <p:nvPr/>
        </p:nvSpPr>
        <p:spPr>
          <a:xfrm>
            <a:off x="7629525" y="1147763"/>
            <a:ext cx="868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0.05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30BB1D-7187-D90B-2B89-55536AB477A9}"/>
              </a:ext>
            </a:extLst>
          </p:cNvPr>
          <p:cNvSpPr txBox="1"/>
          <p:nvPr/>
        </p:nvSpPr>
        <p:spPr>
          <a:xfrm>
            <a:off x="7640638" y="2659063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0.46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3A3EE3-DDAA-066E-0ABE-30A3679EC46A}"/>
              </a:ext>
            </a:extLst>
          </p:cNvPr>
          <p:cNvSpPr txBox="1"/>
          <p:nvPr/>
        </p:nvSpPr>
        <p:spPr>
          <a:xfrm>
            <a:off x="6248400" y="2636838"/>
            <a:ext cx="868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0.44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7FBA3-AEA8-7ED0-074D-B716D62FB89B}"/>
              </a:ext>
            </a:extLst>
          </p:cNvPr>
          <p:cNvSpPr txBox="1"/>
          <p:nvPr/>
        </p:nvSpPr>
        <p:spPr>
          <a:xfrm>
            <a:off x="7640638" y="4745038"/>
            <a:ext cx="866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0.03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6C610-B94A-5F84-0AE1-061C6501EBF0}"/>
              </a:ext>
            </a:extLst>
          </p:cNvPr>
          <p:cNvSpPr txBox="1"/>
          <p:nvPr/>
        </p:nvSpPr>
        <p:spPr>
          <a:xfrm>
            <a:off x="4808538" y="4748213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0.03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C85-A817-D158-9504-DCCF0C661C38}"/>
              </a:ext>
            </a:extLst>
          </p:cNvPr>
          <p:cNvSpPr txBox="1"/>
          <p:nvPr/>
        </p:nvSpPr>
        <p:spPr>
          <a:xfrm>
            <a:off x="7662863" y="5688013"/>
            <a:ext cx="8667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0.08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046B-8A72-6285-A920-3ACFC53407FC}"/>
              </a:ext>
            </a:extLst>
          </p:cNvPr>
          <p:cNvSpPr txBox="1"/>
          <p:nvPr/>
        </p:nvSpPr>
        <p:spPr>
          <a:xfrm>
            <a:off x="6240463" y="569753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DF183-92AA-CAEC-14F7-F34F13690D44}"/>
              </a:ext>
            </a:extLst>
          </p:cNvPr>
          <p:cNvSpPr txBox="1"/>
          <p:nvPr/>
        </p:nvSpPr>
        <p:spPr>
          <a:xfrm>
            <a:off x="6240463" y="474503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0.31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6B683-CB1D-8429-2837-6F7CBED7429E}"/>
              </a:ext>
            </a:extLst>
          </p:cNvPr>
          <p:cNvSpPr txBox="1"/>
          <p:nvPr/>
        </p:nvSpPr>
        <p:spPr>
          <a:xfrm>
            <a:off x="6248400" y="3603625"/>
            <a:ext cx="8667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0.42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BEAA45-D69F-2A27-524D-AA706207FE22}"/>
              </a:ext>
            </a:extLst>
          </p:cNvPr>
          <p:cNvSpPr txBox="1"/>
          <p:nvPr/>
        </p:nvSpPr>
        <p:spPr>
          <a:xfrm>
            <a:off x="7640638" y="3624263"/>
            <a:ext cx="866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17F2F-6FE0-1B49-0E98-AE7DB50A52D5}"/>
              </a:ext>
            </a:extLst>
          </p:cNvPr>
          <p:cNvSpPr txBox="1"/>
          <p:nvPr/>
        </p:nvSpPr>
        <p:spPr>
          <a:xfrm>
            <a:off x="4819650" y="3603625"/>
            <a:ext cx="8667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C3CBA-1BED-4D1D-412A-C6EAD23F4D2C}"/>
              </a:ext>
            </a:extLst>
          </p:cNvPr>
          <p:cNvSpPr txBox="1"/>
          <p:nvPr/>
        </p:nvSpPr>
        <p:spPr>
          <a:xfrm>
            <a:off x="4819650" y="5691188"/>
            <a:ext cx="866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 advTm="40697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7">
            <a:extLst>
              <a:ext uri="{FF2B5EF4-FFF2-40B4-BE49-F238E27FC236}">
                <a16:creationId xmlns:a16="http://schemas.microsoft.com/office/drawing/2014/main" id="{881A49A1-020B-DEFC-B134-65831C9C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7" b="9286"/>
          <a:stretch>
            <a:fillRect/>
          </a:stretch>
        </p:blipFill>
        <p:spPr bwMode="auto">
          <a:xfrm>
            <a:off x="631825" y="962025"/>
            <a:ext cx="85058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BB15DCFB-9C00-D2C5-E1F6-C19E9750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Examples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EE660-2D70-D7D1-3D85-BC9BE7F1F6FA}"/>
              </a:ext>
            </a:extLst>
          </p:cNvPr>
          <p:cNvSpPr txBox="1"/>
          <p:nvPr/>
        </p:nvSpPr>
        <p:spPr>
          <a:xfrm>
            <a:off x="4892675" y="2312988"/>
            <a:ext cx="866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01634-1A48-62BE-EDC5-8250ADB1857C}"/>
              </a:ext>
            </a:extLst>
          </p:cNvPr>
          <p:cNvSpPr txBox="1"/>
          <p:nvPr/>
        </p:nvSpPr>
        <p:spPr>
          <a:xfrm>
            <a:off x="4881563" y="1095375"/>
            <a:ext cx="8683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0.65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767E2-9029-7768-76F7-7ADBA6378DA3}"/>
              </a:ext>
            </a:extLst>
          </p:cNvPr>
          <p:cNvSpPr txBox="1"/>
          <p:nvPr/>
        </p:nvSpPr>
        <p:spPr>
          <a:xfrm>
            <a:off x="6532563" y="1095375"/>
            <a:ext cx="868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C9F11-880C-5019-A6F7-B50C6297AAC5}"/>
              </a:ext>
            </a:extLst>
          </p:cNvPr>
          <p:cNvSpPr txBox="1"/>
          <p:nvPr/>
        </p:nvSpPr>
        <p:spPr>
          <a:xfrm>
            <a:off x="8156575" y="1089025"/>
            <a:ext cx="868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0.62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9C63F-95BA-F8D0-4B02-4F5117525DE3}"/>
              </a:ext>
            </a:extLst>
          </p:cNvPr>
          <p:cNvSpPr txBox="1"/>
          <p:nvPr/>
        </p:nvSpPr>
        <p:spPr>
          <a:xfrm>
            <a:off x="8167688" y="231298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14136-EDB2-6700-EF25-3ED82BC2F7A4}"/>
              </a:ext>
            </a:extLst>
          </p:cNvPr>
          <p:cNvSpPr txBox="1"/>
          <p:nvPr/>
        </p:nvSpPr>
        <p:spPr>
          <a:xfrm>
            <a:off x="6532563" y="231298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4487F-CBAD-5376-5C3D-EE62F7D909C7}"/>
              </a:ext>
            </a:extLst>
          </p:cNvPr>
          <p:cNvSpPr txBox="1"/>
          <p:nvPr/>
        </p:nvSpPr>
        <p:spPr>
          <a:xfrm>
            <a:off x="8167688" y="452278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0.33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7599E-B572-CEE3-4AB3-536B64C3AFDC}"/>
              </a:ext>
            </a:extLst>
          </p:cNvPr>
          <p:cNvSpPr txBox="1"/>
          <p:nvPr/>
        </p:nvSpPr>
        <p:spPr>
          <a:xfrm>
            <a:off x="4881563" y="4514850"/>
            <a:ext cx="86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00AE1-AB04-77FF-7E4F-E4A89D58339B}"/>
              </a:ext>
            </a:extLst>
          </p:cNvPr>
          <p:cNvSpPr txBox="1"/>
          <p:nvPr/>
        </p:nvSpPr>
        <p:spPr>
          <a:xfrm>
            <a:off x="8189913" y="5559425"/>
            <a:ext cx="86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0.79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21E9A-D445-2C84-327E-EDBE543D04CA}"/>
              </a:ext>
            </a:extLst>
          </p:cNvPr>
          <p:cNvSpPr txBox="1"/>
          <p:nvPr/>
        </p:nvSpPr>
        <p:spPr>
          <a:xfrm>
            <a:off x="6526213" y="5559425"/>
            <a:ext cx="86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EC8A2-8525-5264-BEB8-050C19018F22}"/>
              </a:ext>
            </a:extLst>
          </p:cNvPr>
          <p:cNvSpPr txBox="1"/>
          <p:nvPr/>
        </p:nvSpPr>
        <p:spPr>
          <a:xfrm>
            <a:off x="6526213" y="4511675"/>
            <a:ext cx="86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0.41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6EAA9-C5AA-0009-59C2-FCEC92C072D7}"/>
              </a:ext>
            </a:extLst>
          </p:cNvPr>
          <p:cNvSpPr txBox="1"/>
          <p:nvPr/>
        </p:nvSpPr>
        <p:spPr>
          <a:xfrm>
            <a:off x="6532563" y="339248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602E3-9E39-E93C-B091-68A3EDACCC2E}"/>
              </a:ext>
            </a:extLst>
          </p:cNvPr>
          <p:cNvSpPr txBox="1"/>
          <p:nvPr/>
        </p:nvSpPr>
        <p:spPr>
          <a:xfrm>
            <a:off x="8167688" y="3424238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7AFA9-7527-3676-401D-1D9BD0A79E7A}"/>
              </a:ext>
            </a:extLst>
          </p:cNvPr>
          <p:cNvSpPr txBox="1"/>
          <p:nvPr/>
        </p:nvSpPr>
        <p:spPr>
          <a:xfrm>
            <a:off x="4892675" y="3392488"/>
            <a:ext cx="866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5B3427-1A34-250A-8FE9-68F3A9BE44E4}"/>
              </a:ext>
            </a:extLst>
          </p:cNvPr>
          <p:cNvSpPr txBox="1"/>
          <p:nvPr/>
        </p:nvSpPr>
        <p:spPr>
          <a:xfrm>
            <a:off x="4892675" y="5553075"/>
            <a:ext cx="86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0.53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 advTm="21335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>
            <a:extLst>
              <a:ext uri="{FF2B5EF4-FFF2-40B4-BE49-F238E27FC236}">
                <a16:creationId xmlns:a16="http://schemas.microsoft.com/office/drawing/2014/main" id="{C62A3D1D-BEBF-24D9-24B5-276AF622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Conclusions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DF0A0C2-5AAC-076C-732C-5BFE36C0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08163"/>
            <a:ext cx="91805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Novel segmentation with Mumford-Shah model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Significantly better BCE*: 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Reg-kmeans:	</a:t>
            </a: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</a:rPr>
              <a:t>0.47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MS-kmeans:		</a:t>
            </a: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</a:rPr>
              <a:t>0.38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MS-PNN:			</a:t>
            </a: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</a:rPr>
              <a:t>0.33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No serious fragmentation nor isolated parts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Tahoma" panose="020B0604030504040204" pitchFamily="34" charset="0"/>
              </a:rPr>
              <a:t>Limitations: speed can be improved &amp; was tested only with simple color features.</a:t>
            </a:r>
            <a:endParaRPr lang="en-US" altLang="en-US" sz="29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544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09DDD44D-A73C-C576-6F34-920E5CD7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63683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The end</a:t>
            </a:r>
          </a:p>
        </p:txBody>
      </p:sp>
      <p:pic>
        <p:nvPicPr>
          <p:cNvPr id="98307" name="Picture 40" descr="PasiDressed-2016">
            <a:extLst>
              <a:ext uri="{FF2B5EF4-FFF2-40B4-BE49-F238E27FC236}">
                <a16:creationId xmlns:a16="http://schemas.microsoft.com/office/drawing/2014/main" id="{3ED67E7E-4F92-013C-2C76-B1EBC8EC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013325"/>
            <a:ext cx="11715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>
            <a:extLst>
              <a:ext uri="{FF2B5EF4-FFF2-40B4-BE49-F238E27FC236}">
                <a16:creationId xmlns:a16="http://schemas.microsoft.com/office/drawing/2014/main" id="{13E5D662-BC5F-DD4F-9AEA-6E62837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013325"/>
            <a:ext cx="11969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>
            <a:extLst>
              <a:ext uri="{FF2B5EF4-FFF2-40B4-BE49-F238E27FC236}">
                <a16:creationId xmlns:a16="http://schemas.microsoft.com/office/drawing/2014/main" id="{E30CA200-0188-1656-055C-EE6FAEEB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13325"/>
            <a:ext cx="128111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9">
            <a:extLst>
              <a:ext uri="{FF2B5EF4-FFF2-40B4-BE49-F238E27FC236}">
                <a16:creationId xmlns:a16="http://schemas.microsoft.com/office/drawing/2014/main" id="{9D516935-B8FB-7760-FD26-C4A40408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6367463"/>
            <a:ext cx="1652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Nilima Shah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D37DB69F-A85E-9292-0533-BF397B6D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6367463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Dhanesh Patel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6DDBCA13-2C8B-D25A-8BC0-082AEC79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6381750"/>
            <a:ext cx="1493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Pasi Fränti</a:t>
            </a:r>
          </a:p>
        </p:txBody>
      </p:sp>
      <p:pic>
        <p:nvPicPr>
          <p:cNvPr id="98313" name="Picture 5" descr="C:\Users\radum_000\Desktop\wink.png">
            <a:extLst>
              <a:ext uri="{FF2B5EF4-FFF2-40B4-BE49-F238E27FC236}">
                <a16:creationId xmlns:a16="http://schemas.microsoft.com/office/drawing/2014/main" id="{06964C15-3AA4-8545-E844-F7A6E551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852613"/>
            <a:ext cx="981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图片 8" descr="fsdm.png">
            <a:extLst>
              <a:ext uri="{FF2B5EF4-FFF2-40B4-BE49-F238E27FC236}">
                <a16:creationId xmlns:a16="http://schemas.microsoft.com/office/drawing/2014/main" id="{75C0829D-EC43-5E39-943E-8E76225C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0"/>
            <a:ext cx="15287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CDC81ADE-1D2C-1FF9-28B3-B254A874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2540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76300D8-42F0-C033-FB1E-4E92D7C8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27000"/>
            <a:ext cx="1177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15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918474C-A208-049C-85AA-DDA37B413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226425" cy="792162"/>
          </a:xfrm>
        </p:spPr>
        <p:txBody>
          <a:bodyPr/>
          <a:lstStyle/>
          <a:p>
            <a:pPr defTabSz="449263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66207B67-34BB-4BD1-27E4-907988ECE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50" y="1989138"/>
            <a:ext cx="3981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569C9D66-49F2-0144-3DD5-172DF2EF6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50" y="6534150"/>
            <a:ext cx="398145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F4E8CF4E-1D77-BD30-A3C5-3C8DBA0E9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1989138"/>
            <a:ext cx="1588" cy="45450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13">
            <a:extLst>
              <a:ext uri="{FF2B5EF4-FFF2-40B4-BE49-F238E27FC236}">
                <a16:creationId xmlns:a16="http://schemas.microsoft.com/office/drawing/2014/main" id="{58AE5DB8-71B0-F142-BEEE-AF19938D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8478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Voice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Text Box 18">
            <a:extLst>
              <a:ext uri="{FF2B5EF4-FFF2-40B4-BE49-F238E27FC236}">
                <a16:creationId xmlns:a16="http://schemas.microsoft.com/office/drawing/2014/main" id="{28E6A9BC-C7B2-95CF-A157-F4164700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284538"/>
            <a:ext cx="3598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Clustering methods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 Box 19">
            <a:extLst>
              <a:ext uri="{FF2B5EF4-FFF2-40B4-BE49-F238E27FC236}">
                <a16:creationId xmlns:a16="http://schemas.microsoft.com/office/drawing/2014/main" id="{20598F38-4169-B1C9-1D48-B046D2F6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1196975"/>
            <a:ext cx="262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Location-based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Text Box 20">
            <a:extLst>
              <a:ext uri="{FF2B5EF4-FFF2-40B4-BE49-F238E27FC236}">
                <a16:creationId xmlns:a16="http://schemas.microsoft.com/office/drawing/2014/main" id="{23FEADE6-EA74-C8B7-56AB-D4CBE46D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3787775"/>
            <a:ext cx="13303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Algorithms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Outliers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Validity</a:t>
            </a:r>
          </a:p>
        </p:txBody>
      </p:sp>
      <p:sp>
        <p:nvSpPr>
          <p:cNvPr id="8202" name="Text Box 21">
            <a:extLst>
              <a:ext uri="{FF2B5EF4-FFF2-40B4-BE49-F238E27FC236}">
                <a16:creationId xmlns:a16="http://schemas.microsoft.com/office/drawing/2014/main" id="{E0BC023C-332C-B9B8-4E4B-0EF36A68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16588"/>
            <a:ext cx="25193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Speaker recognition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Voice activity detection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Applications</a:t>
            </a:r>
          </a:p>
        </p:txBody>
      </p:sp>
      <p:sp>
        <p:nvSpPr>
          <p:cNvPr id="8203" name="Text Box 22">
            <a:extLst>
              <a:ext uri="{FF2B5EF4-FFF2-40B4-BE49-F238E27FC236}">
                <a16:creationId xmlns:a16="http://schemas.microsoft.com/office/drawing/2014/main" id="{DB022378-73B7-1F90-6CFE-D2F8C72E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644650"/>
            <a:ext cx="29860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Storage and retrieval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Search and recommendation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Route analysis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Games</a:t>
            </a:r>
          </a:p>
        </p:txBody>
      </p:sp>
      <p:sp>
        <p:nvSpPr>
          <p:cNvPr id="8204" name="Text Box 23">
            <a:extLst>
              <a:ext uri="{FF2B5EF4-FFF2-40B4-BE49-F238E27FC236}">
                <a16:creationId xmlns:a16="http://schemas.microsoft.com/office/drawing/2014/main" id="{609929B5-A4F8-9215-62A0-5E83B34D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624013"/>
            <a:ext cx="32035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Compression and data reduction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Segmentation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Denoising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HDR</a:t>
            </a:r>
          </a:p>
        </p:txBody>
      </p:sp>
      <p:sp>
        <p:nvSpPr>
          <p:cNvPr id="8205" name="Text Box 24">
            <a:extLst>
              <a:ext uri="{FF2B5EF4-FFF2-40B4-BE49-F238E27FC236}">
                <a16:creationId xmlns:a16="http://schemas.microsoft.com/office/drawing/2014/main" id="{69888489-1CEC-2BC9-30D8-C7D04DEA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76338"/>
            <a:ext cx="1820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Images</a:t>
            </a:r>
          </a:p>
        </p:txBody>
      </p:sp>
      <p:sp>
        <p:nvSpPr>
          <p:cNvPr id="8206" name="Line 25">
            <a:extLst>
              <a:ext uri="{FF2B5EF4-FFF2-40B4-BE49-F238E27FC236}">
                <a16:creationId xmlns:a16="http://schemas.microsoft.com/office/drawing/2014/main" id="{038B5437-B87B-AAC6-48A9-428EB647D6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8975" y="2487613"/>
            <a:ext cx="6604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7" name="Line 26">
            <a:extLst>
              <a:ext uri="{FF2B5EF4-FFF2-40B4-BE49-F238E27FC236}">
                <a16:creationId xmlns:a16="http://schemas.microsoft.com/office/drawing/2014/main" id="{103B0CEC-3E22-4AB5-B958-A05587755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2550" y="2212975"/>
            <a:ext cx="71755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8" name="Line 27">
            <a:extLst>
              <a:ext uri="{FF2B5EF4-FFF2-40B4-BE49-F238E27FC236}">
                <a16:creationId xmlns:a16="http://schemas.microsoft.com/office/drawing/2014/main" id="{AE88377B-C6AF-FED3-4FF5-40448B9D5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413" y="4951413"/>
            <a:ext cx="649287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9" name="Line 28">
            <a:extLst>
              <a:ext uri="{FF2B5EF4-FFF2-40B4-BE49-F238E27FC236}">
                <a16:creationId xmlns:a16="http://schemas.microsoft.com/office/drawing/2014/main" id="{7108D2D4-3A2D-F9FF-B0C6-69A01D0CF9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3988" y="4586288"/>
            <a:ext cx="64928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0" name="Oval 29">
            <a:extLst>
              <a:ext uri="{FF2B5EF4-FFF2-40B4-BE49-F238E27FC236}">
                <a16:creationId xmlns:a16="http://schemas.microsoft.com/office/drawing/2014/main" id="{011E666E-BB2D-C5E7-DDCB-F9741CA4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2997200"/>
            <a:ext cx="3960813" cy="2160588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endParaRPr lang="ro-RO" altLang="en-US" sz="3400"/>
          </a:p>
        </p:txBody>
      </p:sp>
      <p:sp>
        <p:nvSpPr>
          <p:cNvPr id="8211" name="Text Box 22">
            <a:extLst>
              <a:ext uri="{FF2B5EF4-FFF2-40B4-BE49-F238E27FC236}">
                <a16:creationId xmlns:a16="http://schemas.microsoft.com/office/drawing/2014/main" id="{E06AD27D-3E37-AFC4-BACF-5EF5F546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503863"/>
            <a:ext cx="30226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Service location optimization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Multimorbidity patterns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Disease prediction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Heart rate variability</a:t>
            </a:r>
          </a:p>
        </p:txBody>
      </p:sp>
      <p:sp>
        <p:nvSpPr>
          <p:cNvPr id="8212" name="Text Box 24">
            <a:extLst>
              <a:ext uri="{FF2B5EF4-FFF2-40B4-BE49-F238E27FC236}">
                <a16:creationId xmlns:a16="http://schemas.microsoft.com/office/drawing/2014/main" id="{0D109B5F-EC62-096D-BC2F-03F8873A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030788"/>
            <a:ext cx="305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Health care</a:t>
            </a:r>
          </a:p>
        </p:txBody>
      </p:sp>
      <p:sp>
        <p:nvSpPr>
          <p:cNvPr id="8213" name="Text Box 20">
            <a:extLst>
              <a:ext uri="{FF2B5EF4-FFF2-40B4-BE49-F238E27FC236}">
                <a16:creationId xmlns:a16="http://schemas.microsoft.com/office/drawing/2014/main" id="{7759A722-4CC4-CEC7-8C40-730F890F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3789363"/>
            <a:ext cx="13303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Graphs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Strings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Sets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Categories</a:t>
            </a:r>
          </a:p>
        </p:txBody>
      </p:sp>
    </p:spTree>
  </p:cSld>
  <p:clrMapOvr>
    <a:masterClrMapping/>
  </p:clrMapOvr>
  <p:transition advTm="2767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0F2902-2123-E018-D122-EFA13CF0B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226425" cy="792162"/>
          </a:xfrm>
        </p:spPr>
        <p:txBody>
          <a:bodyPr/>
          <a:lstStyle/>
          <a:p>
            <a:pPr defTabSz="449263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Focus today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9B013E16-A323-524F-0A9F-0544C7E06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50" y="1989138"/>
            <a:ext cx="3981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381478EF-577C-0615-9544-892B33731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50" y="6534150"/>
            <a:ext cx="398145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31BA601C-559D-AAF5-222D-8A9553D66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1989138"/>
            <a:ext cx="1588" cy="45450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Text Box 13">
            <a:extLst>
              <a:ext uri="{FF2B5EF4-FFF2-40B4-BE49-F238E27FC236}">
                <a16:creationId xmlns:a16="http://schemas.microsoft.com/office/drawing/2014/main" id="{75CFC99C-B016-9F61-2BD7-56C02446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84788"/>
            <a:ext cx="1657350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Voice</a:t>
            </a:r>
          </a:p>
        </p:txBody>
      </p:sp>
      <p:sp>
        <p:nvSpPr>
          <p:cNvPr id="45063" name="Text Box 18">
            <a:extLst>
              <a:ext uri="{FF2B5EF4-FFF2-40B4-BE49-F238E27FC236}">
                <a16:creationId xmlns:a16="http://schemas.microsoft.com/office/drawing/2014/main" id="{8078DB26-E72E-90E2-280A-1647402B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284538"/>
            <a:ext cx="3598863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Clustering methods</a:t>
            </a:r>
          </a:p>
        </p:txBody>
      </p:sp>
      <p:sp>
        <p:nvSpPr>
          <p:cNvPr id="9224" name="Text Box 19">
            <a:extLst>
              <a:ext uri="{FF2B5EF4-FFF2-40B4-BE49-F238E27FC236}">
                <a16:creationId xmlns:a16="http://schemas.microsoft.com/office/drawing/2014/main" id="{A2A0A5CE-3816-C959-47B6-96135581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1196975"/>
            <a:ext cx="26289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Location-based</a:t>
            </a:r>
          </a:p>
        </p:txBody>
      </p:sp>
      <p:sp>
        <p:nvSpPr>
          <p:cNvPr id="45065" name="Text Box 20">
            <a:extLst>
              <a:ext uri="{FF2B5EF4-FFF2-40B4-BE49-F238E27FC236}">
                <a16:creationId xmlns:a16="http://schemas.microsoft.com/office/drawing/2014/main" id="{ECDCB7AE-61AA-89A9-BD52-3A4C42EA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3787775"/>
            <a:ext cx="1330325" cy="8842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Algorithms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Outliers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Validity</a:t>
            </a:r>
          </a:p>
        </p:txBody>
      </p:sp>
      <p:sp>
        <p:nvSpPr>
          <p:cNvPr id="45066" name="Text Box 21">
            <a:extLst>
              <a:ext uri="{FF2B5EF4-FFF2-40B4-BE49-F238E27FC236}">
                <a16:creationId xmlns:a16="http://schemas.microsoft.com/office/drawing/2014/main" id="{9AE6472F-AC90-85D4-22CF-97FF834E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16588"/>
            <a:ext cx="2519362" cy="8842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Speaker recognition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Voice activity detection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</a:p>
        </p:txBody>
      </p:sp>
      <p:sp>
        <p:nvSpPr>
          <p:cNvPr id="9227" name="Text Box 22">
            <a:extLst>
              <a:ext uri="{FF2B5EF4-FFF2-40B4-BE49-F238E27FC236}">
                <a16:creationId xmlns:a16="http://schemas.microsoft.com/office/drawing/2014/main" id="{3338C212-B600-ADE8-E229-9DEFCEAA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644650"/>
            <a:ext cx="2986088" cy="11477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Times" panose="02020603050405020304" pitchFamily="18" charset="0"/>
              </a:rPr>
              <a:t>Storage and retrieval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Times" panose="02020603050405020304" pitchFamily="18" charset="0"/>
              </a:rPr>
              <a:t>Search and recommendation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Times" panose="02020603050405020304" pitchFamily="18" charset="0"/>
              </a:rPr>
              <a:t>Route analysis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Times" panose="02020603050405020304" pitchFamily="18" charset="0"/>
              </a:rPr>
              <a:t>Games</a:t>
            </a:r>
          </a:p>
        </p:txBody>
      </p:sp>
      <p:sp>
        <p:nvSpPr>
          <p:cNvPr id="9228" name="Text Box 23">
            <a:extLst>
              <a:ext uri="{FF2B5EF4-FFF2-40B4-BE49-F238E27FC236}">
                <a16:creationId xmlns:a16="http://schemas.microsoft.com/office/drawing/2014/main" id="{D848CCC2-4337-07B6-273F-50AF5A084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624013"/>
            <a:ext cx="32035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Compression and data reduction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 b="1">
                <a:solidFill>
                  <a:srgbClr val="0000FF"/>
                </a:solidFill>
                <a:latin typeface="Times" panose="02020603050405020304" pitchFamily="18" charset="0"/>
              </a:rPr>
              <a:t>Segmentation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Denoising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" panose="02020603050405020304" pitchFamily="18" charset="0"/>
              </a:rPr>
              <a:t>HDR</a:t>
            </a:r>
          </a:p>
        </p:txBody>
      </p:sp>
      <p:sp>
        <p:nvSpPr>
          <p:cNvPr id="9229" name="Text Box 24">
            <a:extLst>
              <a:ext uri="{FF2B5EF4-FFF2-40B4-BE49-F238E27FC236}">
                <a16:creationId xmlns:a16="http://schemas.microsoft.com/office/drawing/2014/main" id="{BBC429AF-0E45-DACD-F651-F502B680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76338"/>
            <a:ext cx="1820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Images</a:t>
            </a:r>
          </a:p>
        </p:txBody>
      </p:sp>
      <p:sp>
        <p:nvSpPr>
          <p:cNvPr id="9230" name="Line 25">
            <a:extLst>
              <a:ext uri="{FF2B5EF4-FFF2-40B4-BE49-F238E27FC236}">
                <a16:creationId xmlns:a16="http://schemas.microsoft.com/office/drawing/2014/main" id="{6684533C-233D-88BB-3051-7697DC8312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8975" y="2487613"/>
            <a:ext cx="6604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1" name="Line 26">
            <a:extLst>
              <a:ext uri="{FF2B5EF4-FFF2-40B4-BE49-F238E27FC236}">
                <a16:creationId xmlns:a16="http://schemas.microsoft.com/office/drawing/2014/main" id="{80679F1D-9AB5-6ADE-6EDB-AD2F694DEC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2550" y="2212975"/>
            <a:ext cx="71755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2" name="Line 27">
            <a:extLst>
              <a:ext uri="{FF2B5EF4-FFF2-40B4-BE49-F238E27FC236}">
                <a16:creationId xmlns:a16="http://schemas.microsoft.com/office/drawing/2014/main" id="{47DA78B2-C381-3E98-D5E9-9C7029A27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413" y="4951413"/>
            <a:ext cx="649287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3" name="Line 28">
            <a:extLst>
              <a:ext uri="{FF2B5EF4-FFF2-40B4-BE49-F238E27FC236}">
                <a16:creationId xmlns:a16="http://schemas.microsoft.com/office/drawing/2014/main" id="{637A0286-B5AC-A6DA-B0C0-AEA6A0D98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3988" y="4586288"/>
            <a:ext cx="64928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4" name="Oval 29">
            <a:extLst>
              <a:ext uri="{FF2B5EF4-FFF2-40B4-BE49-F238E27FC236}">
                <a16:creationId xmlns:a16="http://schemas.microsoft.com/office/drawing/2014/main" id="{D6F306A9-0CF9-4538-0AFD-806E9480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2997200"/>
            <a:ext cx="3960813" cy="2160588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endParaRPr lang="ro-RO" altLang="en-US" sz="340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70EF6F4D-0A65-B10B-389C-A8FBD39F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503863"/>
            <a:ext cx="3022600" cy="11477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Service location optimization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Multimorbidity patterns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Disease prediction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Heart rate variability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973BA3AB-DA09-EAB4-ED41-DFF62E88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030788"/>
            <a:ext cx="305752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Health care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730EEF4C-9EBE-604C-3540-0DE816F68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3789363"/>
            <a:ext cx="1330325" cy="11461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Graphs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Strings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Sets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</a:rPr>
              <a:t>Categories</a:t>
            </a:r>
          </a:p>
        </p:txBody>
      </p:sp>
    </p:spTree>
  </p:cSld>
  <p:clrMapOvr>
    <a:masterClrMapping/>
  </p:clrMapOvr>
  <p:transition advTm="42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A57156F-9AC5-65AC-168B-EB35CA49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Segmentation</a:t>
            </a:r>
          </a:p>
        </p:txBody>
      </p:sp>
      <p:pic>
        <p:nvPicPr>
          <p:cNvPr id="10243" name="图片 8" descr="fsdm.png">
            <a:extLst>
              <a:ext uri="{FF2B5EF4-FFF2-40B4-BE49-F238E27FC236}">
                <a16:creationId xmlns:a16="http://schemas.microsoft.com/office/drawing/2014/main" id="{E5D016F8-E1E9-C5CA-00DA-5C98E4D4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8913"/>
            <a:ext cx="1831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28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2170D85-09F5-D51B-007F-F9B67A59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8913"/>
            <a:ext cx="8226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492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49263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49263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49263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Segmentation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EED55E90-14DF-462B-2150-BCC99725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905000"/>
            <a:ext cx="75596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842C9C-FF01-CB11-91B0-C8AC588E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966913"/>
            <a:ext cx="2146300" cy="1138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27034" rIns="0" bIns="0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63" indent="-334963" defTabSz="457200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Input: </a:t>
            </a:r>
          </a:p>
          <a:p>
            <a:pPr marL="0" indent="19050" defTabSz="457200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en-US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image</a:t>
            </a:r>
            <a:b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(N pixels)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520753C4-9B03-B503-EDC8-A9B32C27F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1233488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7034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altLang="en-US">
                <a:latin typeface="Tahoma" panose="020B0604030504040204" pitchFamily="34" charset="0"/>
              </a:rPr>
              <a:t>Output: </a:t>
            </a: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Segment labels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Tahoma" panose="020B0604030504040204" pitchFamily="34" charset="0"/>
              </a:rPr>
              <a:t>Here 3 possible solutions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A5EBCB-5ACD-552B-9470-B4795D67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3824288"/>
            <a:ext cx="1714500" cy="1995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27034" rIns="0" bIns="0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600" dirty="0">
                <a:latin typeface="Tahoma" panose="020B0604030504040204" pitchFamily="34" charset="0"/>
                <a:cs typeface="Tahoma" panose="020B0604030504040204" pitchFamily="34" charset="0"/>
              </a:rPr>
              <a:t>Features:</a:t>
            </a:r>
          </a:p>
          <a:p>
            <a:pPr marL="187325" indent="-187325" defTabSz="4572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Color</a:t>
            </a:r>
          </a:p>
          <a:p>
            <a:pPr marL="187325" indent="-187325" defTabSz="4572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Texture </a:t>
            </a:r>
          </a:p>
          <a:p>
            <a:pPr marL="187325" indent="-187325" defTabSz="4572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187325" indent="-187325" defTabSz="4572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Semantic</a:t>
            </a:r>
          </a:p>
        </p:txBody>
      </p:sp>
    </p:spTree>
  </p:cSld>
  <p:clrMapOvr>
    <a:masterClrMapping/>
  </p:clrMapOvr>
  <p:transition spd="med" advTm="71717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12630</TotalTime>
  <Words>1983</Words>
  <Application>Microsoft Office PowerPoint</Application>
  <PresentationFormat>A4 Paper (210x297 mm)</PresentationFormat>
  <Paragraphs>1049</Paragraphs>
  <Slides>54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Arial</vt:lpstr>
      <vt:lpstr>Tahoma</vt:lpstr>
      <vt:lpstr>Times New Roman</vt:lpstr>
      <vt:lpstr>DejaVu Sans</vt:lpstr>
      <vt:lpstr>SimSun</vt:lpstr>
      <vt:lpstr>Arial Unicode MS</vt:lpstr>
      <vt:lpstr>Times</vt:lpstr>
      <vt:lpstr>Wingdings</vt:lpstr>
      <vt:lpstr>Courier New</vt:lpstr>
      <vt:lpstr>Symbol</vt:lpstr>
      <vt:lpstr>MS Mincho</vt:lpstr>
      <vt:lpstr>Calibri</vt:lpstr>
      <vt:lpstr>Default Design</vt:lpstr>
      <vt:lpstr>Microsoft Equation 3.0</vt:lpstr>
      <vt:lpstr>Microsoft Word Document</vt:lpstr>
      <vt:lpstr>Microsoft Excel Worksheet</vt:lpstr>
      <vt:lpstr>Unknown</vt:lpstr>
      <vt:lpstr>PowerPoint Presentation</vt:lpstr>
      <vt:lpstr>University of Eastern Finland</vt:lpstr>
      <vt:lpstr>The M.S. University of Baroda</vt:lpstr>
      <vt:lpstr>PowerPoint Presentation</vt:lpstr>
      <vt:lpstr>PhD students 1999-2021</vt:lpstr>
      <vt:lpstr>Research</vt:lpstr>
      <vt:lpstr>Focus today</vt:lpstr>
      <vt:lpstr>PowerPoint Presentation</vt:lpstr>
      <vt:lpstr>PowerPoint Presentation</vt:lpstr>
      <vt:lpstr>PowerPoint Presentation</vt:lpstr>
      <vt:lpstr>Clustering minimizes 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- 25 Clusters</vt:lpstr>
      <vt:lpstr>Example - 24 Clusters</vt:lpstr>
      <vt:lpstr>Example - 23 Clusters</vt:lpstr>
      <vt:lpstr>Example - 22 Clusters</vt:lpstr>
      <vt:lpstr>Example - 21 Clusters</vt:lpstr>
      <vt:lpstr>Example - 20 Clusters</vt:lpstr>
      <vt:lpstr>Example - 19 Clusters</vt:lpstr>
      <vt:lpstr>Example - 18 Clusters</vt:lpstr>
      <vt:lpstr>Example - 17 Clusters</vt:lpstr>
      <vt:lpstr>Example - 16 Clusters</vt:lpstr>
      <vt:lpstr>Example - 15 Clusters</vt:lpstr>
      <vt:lpstr>Merge cost calculation</vt:lpstr>
      <vt:lpstr>Storing distance matrix</vt:lpstr>
      <vt:lpstr>Heap structure for fast search</vt:lpstr>
      <vt:lpstr>Fast exact PNN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speed-up in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Pasi Fränti</dc:creator>
  <cp:keywords/>
  <dc:description/>
  <cp:lastModifiedBy>Pasi Fränti</cp:lastModifiedBy>
  <cp:revision>482</cp:revision>
  <cp:lastPrinted>1601-01-01T00:00:00Z</cp:lastPrinted>
  <dcterms:created xsi:type="dcterms:W3CDTF">2018-03-09T15:44:48Z</dcterms:created>
  <dcterms:modified xsi:type="dcterms:W3CDTF">2026-03-13T05:18:02Z</dcterms:modified>
</cp:coreProperties>
</file>