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70" r:id="rId2"/>
    <p:sldId id="707" r:id="rId3"/>
    <p:sldId id="704" r:id="rId4"/>
    <p:sldId id="771" r:id="rId5"/>
    <p:sldId id="532" r:id="rId6"/>
    <p:sldId id="706" r:id="rId7"/>
    <p:sldId id="753" r:id="rId8"/>
    <p:sldId id="733" r:id="rId9"/>
    <p:sldId id="433" r:id="rId10"/>
    <p:sldId id="727" r:id="rId11"/>
    <p:sldId id="728" r:id="rId12"/>
    <p:sldId id="747" r:id="rId13"/>
    <p:sldId id="712" r:id="rId14"/>
    <p:sldId id="730" r:id="rId15"/>
    <p:sldId id="732" r:id="rId16"/>
    <p:sldId id="755" r:id="rId17"/>
    <p:sldId id="748" r:id="rId18"/>
    <p:sldId id="772" r:id="rId19"/>
    <p:sldId id="729" r:id="rId20"/>
    <p:sldId id="714" r:id="rId21"/>
    <p:sldId id="738" r:id="rId22"/>
    <p:sldId id="736" r:id="rId23"/>
    <p:sldId id="754" r:id="rId24"/>
    <p:sldId id="752" r:id="rId25"/>
    <p:sldId id="740" r:id="rId26"/>
    <p:sldId id="708" r:id="rId27"/>
    <p:sldId id="756" r:id="rId28"/>
    <p:sldId id="749" r:id="rId29"/>
    <p:sldId id="709" r:id="rId30"/>
    <p:sldId id="764" r:id="rId31"/>
    <p:sldId id="768" r:id="rId32"/>
    <p:sldId id="767" r:id="rId33"/>
    <p:sldId id="765" r:id="rId34"/>
    <p:sldId id="766" r:id="rId35"/>
    <p:sldId id="291" r:id="rId36"/>
    <p:sldId id="769" r:id="rId37"/>
    <p:sldId id="290" r:id="rId38"/>
    <p:sldId id="491" r:id="rId39"/>
    <p:sldId id="492" r:id="rId40"/>
    <p:sldId id="757" r:id="rId41"/>
    <p:sldId id="758" r:id="rId42"/>
    <p:sldId id="295" r:id="rId43"/>
    <p:sldId id="296" r:id="rId44"/>
    <p:sldId id="745" r:id="rId45"/>
    <p:sldId id="293" r:id="rId46"/>
    <p:sldId id="760" r:id="rId47"/>
    <p:sldId id="759" r:id="rId48"/>
    <p:sldId id="280" r:id="rId49"/>
    <p:sldId id="751" r:id="rId50"/>
    <p:sldId id="677" r:id="rId51"/>
  </p:sldIdLst>
  <p:sldSz cx="9906000" cy="6858000" type="A4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7B0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570" autoAdjust="0"/>
  </p:normalViewPr>
  <p:slideViewPr>
    <p:cSldViewPr>
      <p:cViewPr varScale="1">
        <p:scale>
          <a:sx n="60" d="100"/>
          <a:sy n="60" d="100"/>
        </p:scale>
        <p:origin x="1268" y="44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3F54F545-14EF-B5D5-EA12-4AB2884047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5825" y="812800"/>
            <a:ext cx="57848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03764D-5D67-748A-69F7-9A81E2A8D5A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757612-057D-6ADF-97E3-FA0FCD6110B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C744899-B882-7F81-F584-7C0858EC688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5E61B07-7443-2202-844A-30C3E2BC81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8AC611F-B2C2-F247-8046-3D7C1ABF13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2850E7C4-608F-493E-A77D-4D5C87208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91F852A-8C0B-808F-8C24-20C31E3B51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0B1AFDC1-ECF2-40CF-B76F-E0653702A8A2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2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5EC6416-6E1E-72E5-9789-B076246B6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CFDC9FE-BDCC-43A7-9CD9-95A87810B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1951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879561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A437149-356A-1E93-E6C6-4A455BB77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D699D34-3EF7-4EB2-A15F-F3CB2014B4DB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17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DFEAFB-C2D9-8D99-751B-BEF37469C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479CFAC-572C-F661-FAC1-4D49BCF0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7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68F33-32F4-7F82-9AEA-7E7B109D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E46E9A1-3D29-4156-9254-5584785630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D699D34-3EF7-4EB2-A15F-F3CB2014B4DB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18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D52FA6-55D3-46F3-7526-E9F1EB5D2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D48E71E-F728-892D-5821-601D41283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48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7F423E-19EC-4421-E602-7EAB59A3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90CA6-B60B-E05E-21DB-567009B7F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63433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7F423E-19EC-4421-E602-7EAB59A3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90CA6-B60B-E05E-21DB-567009B7F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60817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7F423E-19EC-4421-E602-7EAB59A3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90CA6-B60B-E05E-21DB-567009B7F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7902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7F423E-19EC-4421-E602-7EAB59A3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90CA6-B60B-E05E-21DB-567009B7F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39455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7F423E-19EC-4421-E602-7EAB59A3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90CA6-B60B-E05E-21DB-567009B7F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520794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7F423E-19EC-4421-E602-7EAB59A3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90CA6-B60B-E05E-21DB-567009B7F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12493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547C9F6-2F2F-3870-10B3-CEF7F09EE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9300"/>
            <a:ext cx="5345112" cy="3702050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2B5DA98-B28F-8F50-3273-68345963E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7F423E-19EC-4421-E602-7EAB59A37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90CA6-B60B-E05E-21DB-567009B7F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23425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4B2AA2D-664F-A42E-40D6-54D0827DAC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2261BC9-8C18-34B6-3741-7043FCB90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02662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811119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A437149-356A-1E93-E6C6-4A455BB77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D699D34-3EF7-4EB2-A15F-F3CB2014B4DB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28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DFEAFB-C2D9-8D99-751B-BEF37469C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479CFAC-572C-F661-FAC1-4D49BCF0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62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FBBF25D-A5BE-86A7-7446-C3F9B82E3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CF75015-644D-93CB-0294-966FB4C96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30798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D88FBB-0D85-7B0E-FB71-4A1E0BAE8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BBF6E6-F101-E430-2B8D-B34EF4D5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02589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D88FBB-0D85-7B0E-FB71-4A1E0BAE8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BBF6E6-F101-E430-2B8D-B34EF4D5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4714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D88FBB-0D85-7B0E-FB71-4A1E0BAE8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BBF6E6-F101-E430-2B8D-B34EF4D5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66371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D88FBB-0D85-7B0E-FB71-4A1E0BAE8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BBF6E6-F101-E430-2B8D-B34EF4D5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949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D88FBB-0D85-7B0E-FB71-4A1E0BAE8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BBF6E6-F101-E430-2B8D-B34EF4D5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31361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C189348-4D07-E938-AAE1-97780B47C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BE9E5F1-46A1-B93F-F76E-DCF16DF17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AA68586D-9204-EF8E-D14E-60179E7C78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0A8E525-1D52-74AC-798F-DE6EED3F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E0725E0-42DD-23EF-4B24-D3DFB0C07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9FC15CD-C43D-74F1-A135-B51EC4399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8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9A8F8D9-D2C5-7C63-542A-741EE9D13B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0BBAE88-0C07-B4E2-F03D-C6A1DEE21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4B1C0E9-5932-13CA-C8A2-02733B06B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2328E86-8193-324B-3551-FB5683D97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206649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A437149-356A-1E93-E6C6-4A455BB77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D699D34-3EF7-4EB2-A15F-F3CB2014B4DB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41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DFEAFB-C2D9-8D99-751B-BEF37469C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479CFAC-572C-F661-FAC1-4D49BCF0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62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519472C-9D87-58F2-4D03-70E261D5A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D4162BC-45D5-9814-BE6D-E4F012536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AE0B0D2-5C72-A3B5-5A51-F09795567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D2E12874-4A8E-9C40-9970-C381870B7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BA18F8AC-04DC-3B29-C2D3-D523D722A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C3A4993-9B96-C574-DAD6-B3280F58C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18016BD-3862-3950-152F-CADE0D3FB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220BB7E-2946-ACB6-9CBE-2A16F464D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19513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18016BD-3862-3950-152F-CADE0D3FB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220BB7E-2946-ACB6-9CBE-2A16F464D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57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A437149-356A-1E93-E6C6-4A455BB77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D699D34-3EF7-4EB2-A15F-F3CB2014B4DB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47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DFEAFB-C2D9-8D99-751B-BEF37469C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479CFAC-572C-F661-FAC1-4D49BCF0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40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3247EE9-E96F-1A54-2829-4E71F4F37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6C479CB-86BC-C49D-02B5-ED04CB6A9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9696697-1E8F-F78C-2BA5-A1D7A949A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B93D19E-379F-B609-A987-3C0D6320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0506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A437149-356A-1E93-E6C6-4A455BB77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D699D34-3EF7-4EB2-A15F-F3CB2014B4DB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50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DFEAFB-C2D9-8D99-751B-BEF37469C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479CFAC-572C-F661-FAC1-4D49BCF0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62846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9DAA384-0C5D-3E2C-11C5-A7799C89EF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BEB864D3-8034-4E1A-B538-9F0142BD7439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9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D4BEFE9-736E-0F3C-4989-395AC2BCB3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780AFE2-7454-22F9-C038-147D9F4AA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A437149-356A-1E93-E6C6-4A455BB77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D699D34-3EF7-4EB2-A15F-F3CB2014B4DB}" type="slidenum">
              <a:rPr lang="fi-FI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/>
              <a:t>12</a:t>
            </a:fld>
            <a:endParaRPr lang="fi-FI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DFEAFB-C2D9-8D99-751B-BEF37469C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76288"/>
            <a:ext cx="5543550" cy="3838575"/>
          </a:xfrm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479CFAC-572C-F661-FAC1-4D49BCF0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53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2" tIns="47311" rIns="94622" bIns="4731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49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3517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B52F4B-8D72-FA8B-EDCC-2A2083BA56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58D32-D163-B907-080C-F66AF333BFE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DD74D-BEBD-4A06-68F9-CFAE42FD27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9345-E596-46D1-8DB6-5A00BF679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9BCA-BD23-E7AB-BFBE-7BAF3A5B37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5A221-4F55-A28D-981A-81423CD6D1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514B3-E71D-E0D8-42C4-D724285BC64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1B40-790D-429B-8B9C-FFA0E2744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2563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5D00B2-DA6D-0EBB-D9F8-A3503334F4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B45B4B-156F-4D29-473B-52A31C1DD7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1C10-8B07-7BC3-F50B-0081E9CDB63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64A2-FA41-465B-93A1-2D2303C57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15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3050"/>
            <a:ext cx="8912225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496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7613" y="160496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66871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613" y="366871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9549A3-CCF5-364E-974B-FE97746C7B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9846886-236D-9E55-CABD-E128B6A5F2B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611687C-97F9-1974-6E26-CFE3E76D78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8465-DDD4-4680-9256-2A83D540B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8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41B96A-8A00-F3C7-0211-2C07EA8900B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42950" y="465138"/>
            <a:ext cx="7255802" cy="5656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58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68A76-FB81-D48F-844A-086350F75B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040B23-B8CA-84EC-3967-305843ADC91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5D9F7-A541-4302-FA40-EE0ED7491CC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A831-99D6-4CB9-AD3C-FEAD54DDF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A277E-0699-E94C-74A4-F29D13D5FC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1411F-3609-D3CC-3F3A-02F1A84343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FA4F3-9FDB-A3DD-FB9D-52693509AD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E8E0-F5E2-46FF-8202-1A6540581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33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A029B6-1A64-A8B9-20F4-E34127B1F1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25E221D-142B-8AE0-37CF-12A97DFB31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A0A7F7-63D3-B539-3DAA-2F82BFD253C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7754-8521-4F47-A2C2-07387245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8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4D1F7E4-6AB5-0245-AEC6-BB3E1E0F9C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24B97CF-002E-ECD7-E623-791301F7F5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DC71DBE-EDE8-55AF-BFB2-6D7F7B4F5B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297D-96E7-4E51-9844-6EB0834F3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3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C09875-FFB3-1C7C-2AF4-3ADBC74890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55FC6C-38AD-3172-7B7C-DBD41A9FB32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FA07A5-CE62-6763-E41F-7D2BFBE2C59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A3D8-B05D-4A75-8CDE-B9AFF91E4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6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34329EE-89D2-34B3-3C3C-86AC766A79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48923E-7118-EBF8-0AEB-AB49482A44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F583C3-4C15-4285-BE20-6B9C02FF17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F77A-66BF-419C-B2BC-CA7D8D0CB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429879-0E7F-2B01-0C67-C75169E897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E105E6D-DBDF-6E6B-1976-96C567F642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6551B0-0B3A-B9DC-EC80-72DEAA14AA7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5A66-F425-4048-8D3C-2B8D64F33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1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13B500-CB1D-0F86-89DB-C4BDD0EA0B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595D7C-3D55-BA14-679A-A69CD5DE14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3EBF1F-A1CA-D394-ACC5-F51C6A0876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44B2-B9A1-45C5-9786-9991DEB44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23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0178A9A-C0B1-DA2B-24CD-33458636E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2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C96FDB1-D20D-9938-BBCF-F07E56B47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20680CE-FA86-D939-8952-FB995383F6D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6813"/>
            <a:ext cx="230505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5FEC9A-D0EE-C5E4-20B6-1CAA62C3D5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87725" y="6246813"/>
            <a:ext cx="314007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F51E1C-0EE9-B617-5D6B-FC793C974C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02475" y="6246813"/>
            <a:ext cx="23066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2AB4AF15-98AF-4B11-9AC7-9A0961C11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9932A4-7594-CED4-C2B4-0E96E4B9B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905125"/>
            <a:ext cx="9017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4000" b="1" dirty="0">
                <a:solidFill>
                  <a:schemeClr val="tx1"/>
                </a:solidFill>
                <a:latin typeface="Tahoma" panose="020B0604030504040204" pitchFamily="34" charset="0"/>
              </a:rPr>
              <a:t>Faster k-means</a:t>
            </a:r>
            <a:endParaRPr lang="en-US" altLang="en-US" sz="40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8872DB1-939A-FF98-1D8D-B045118E8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4175125"/>
            <a:ext cx="95932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Pasi Fränti</a:t>
            </a:r>
            <a:endParaRPr lang="en-GB" altLang="zh-CN" sz="2400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6AE3CC0-EE03-E4C7-AAA2-54A87865B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637" y="4599622"/>
            <a:ext cx="214283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GB" altLang="en-US" sz="1800" baseline="300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rd</a:t>
            </a:r>
            <a:r>
              <a:rPr lang="en-GB" altLang="en-US" sz="18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November 2025</a:t>
            </a:r>
          </a:p>
        </p:txBody>
      </p:sp>
      <p:sp>
        <p:nvSpPr>
          <p:cNvPr id="3077" name="TextBox 11">
            <a:extLst>
              <a:ext uri="{FF2B5EF4-FFF2-40B4-BE49-F238E27FC236}">
                <a16:creationId xmlns:a16="http://schemas.microsoft.com/office/drawing/2014/main" id="{F465ED35-CBCE-F119-1BA7-56D7B1949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5818188"/>
            <a:ext cx="5903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Tahoma" panose="020B0604030504040204" pitchFamily="34" charset="0"/>
              </a:rPr>
              <a:t>T. Kaukoranta, P. Fränti and O. Nevalainen </a:t>
            </a:r>
          </a:p>
          <a:p>
            <a:r>
              <a:rPr lang="en-US" altLang="en-US" sz="1800" dirty="0">
                <a:latin typeface="Tahoma" panose="020B0604030504040204" pitchFamily="34" charset="0"/>
              </a:rPr>
              <a:t>A fast exact GLA based on code vector activity detection</a:t>
            </a:r>
          </a:p>
          <a:p>
            <a:r>
              <a:rPr lang="en-US" altLang="en-US" sz="1800" i="1" dirty="0">
                <a:latin typeface="Tahoma" panose="020B0604030504040204" pitchFamily="34" charset="0"/>
              </a:rPr>
              <a:t>IEEE Trans. on Image Processing</a:t>
            </a:r>
            <a:r>
              <a:rPr lang="en-US" altLang="en-US" sz="1800" dirty="0">
                <a:latin typeface="Tahoma" panose="020B0604030504040204" pitchFamily="34" charset="0"/>
              </a:rPr>
              <a:t>, August 2000.</a:t>
            </a:r>
          </a:p>
        </p:txBody>
      </p:sp>
      <p:pic>
        <p:nvPicPr>
          <p:cNvPr id="3078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ADC9B9E-3A2C-8D9C-300F-B1675F90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6898" r="16859" b="5447"/>
          <a:stretch>
            <a:fillRect/>
          </a:stretch>
        </p:blipFill>
        <p:spPr bwMode="auto">
          <a:xfrm>
            <a:off x="4178299" y="188640"/>
            <a:ext cx="15478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9"/>
    </mc:Choice>
    <mc:Fallback xmlns="">
      <p:transition spd="slow" advTm="913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4075277-4A9D-0F00-979E-A6D89CF8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15888"/>
            <a:ext cx="901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Three approaches</a:t>
            </a:r>
          </a:p>
        </p:txBody>
      </p:sp>
      <p:sp>
        <p:nvSpPr>
          <p:cNvPr id="51203" name="TextBox 5">
            <a:extLst>
              <a:ext uri="{FF2B5EF4-FFF2-40B4-BE49-F238E27FC236}">
                <a16:creationId xmlns:a16="http://schemas.microsoft.com/office/drawing/2014/main" id="{640F0AB6-A0ED-85F2-8422-E954A272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53" y="1761172"/>
            <a:ext cx="6913563" cy="39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latin typeface="Tahoma" panose="020B0604030504040204" pitchFamily="34" charset="0"/>
              </a:rPr>
              <a:t>Reduced search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Partial-distortion search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Projection-based search</a:t>
            </a:r>
          </a:p>
          <a:p>
            <a:pPr eaLnBrk="1">
              <a:lnSpc>
                <a:spcPct val="93000"/>
              </a:lnSpc>
              <a:spcBef>
                <a:spcPts val="180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latin typeface="Tahoma" panose="020B0604030504040204" pitchFamily="34" charset="0"/>
              </a:rPr>
              <a:t>Centroid activity</a:t>
            </a:r>
          </a:p>
          <a:p>
            <a:pPr eaLnBrk="1">
              <a:lnSpc>
                <a:spcPct val="93000"/>
              </a:lnSpc>
              <a:spcBef>
                <a:spcPts val="180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latin typeface="Tahoma" panose="020B0604030504040204" pitchFamily="34" charset="0"/>
              </a:rPr>
              <a:t>Efficient data structures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KD-tree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K-nearest neighbor graph</a:t>
            </a:r>
          </a:p>
        </p:txBody>
      </p:sp>
    </p:spTree>
    <p:extLst>
      <p:ext uri="{BB962C8B-B14F-4D97-AF65-F5344CB8AC3E}">
        <p14:creationId xmlns:p14="http://schemas.microsoft.com/office/powerpoint/2010/main" val="47236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4075277-4A9D-0F00-979E-A6D89CF8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15888"/>
            <a:ext cx="901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Three approaches</a:t>
            </a:r>
          </a:p>
        </p:txBody>
      </p:sp>
      <p:sp>
        <p:nvSpPr>
          <p:cNvPr id="51203" name="TextBox 5">
            <a:extLst>
              <a:ext uri="{FF2B5EF4-FFF2-40B4-BE49-F238E27FC236}">
                <a16:creationId xmlns:a16="http://schemas.microsoft.com/office/drawing/2014/main" id="{640F0AB6-A0ED-85F2-8422-E954A272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53" y="1761172"/>
            <a:ext cx="6913563" cy="39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latin typeface="Tahoma" panose="020B0604030504040204" pitchFamily="34" charset="0"/>
              </a:rPr>
              <a:t>Reduced search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Partial-distortion search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Projection-based search</a:t>
            </a:r>
          </a:p>
          <a:p>
            <a:pPr eaLnBrk="1">
              <a:lnSpc>
                <a:spcPct val="93000"/>
              </a:lnSpc>
              <a:spcBef>
                <a:spcPts val="180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latin typeface="Tahoma" panose="020B0604030504040204" pitchFamily="34" charset="0"/>
              </a:rPr>
              <a:t>Centroid activity</a:t>
            </a:r>
          </a:p>
          <a:p>
            <a:pPr eaLnBrk="1">
              <a:lnSpc>
                <a:spcPct val="93000"/>
              </a:lnSpc>
              <a:spcBef>
                <a:spcPts val="180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3000" dirty="0">
                <a:latin typeface="Tahoma" panose="020B0604030504040204" pitchFamily="34" charset="0"/>
              </a:rPr>
              <a:t>Efficient data structures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KD-tree</a:t>
            </a:r>
          </a:p>
          <a:p>
            <a:pPr marL="914400" lvl="1" indent="-457200" eaLnBrk="1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ahoma" panose="020B0604030504040204" pitchFamily="34" charset="0"/>
              </a:rPr>
              <a:t>K-nearest neighbor graph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09D9BAA-5C36-FBED-7C53-6630D692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347" y="3552110"/>
            <a:ext cx="3344185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High number of clusters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F15FD25-16A8-9C75-78B9-8B8A6861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073" y="2772217"/>
            <a:ext cx="3161443" cy="5847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Correlation dimensions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(e.g. image signals)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85DE95E-1CA8-D822-E020-1A04446A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184" y="2384884"/>
            <a:ext cx="2419252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High dimensional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0CC53D-0A9C-C6B3-D4BF-0DCB0AB45936}"/>
              </a:ext>
            </a:extLst>
          </p:cNvPr>
          <p:cNvCxnSpPr/>
          <p:nvPr/>
        </p:nvCxnSpPr>
        <p:spPr bwMode="auto">
          <a:xfrm flipH="1">
            <a:off x="5810112" y="2528900"/>
            <a:ext cx="61905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5014AF-BD41-7D41-49FC-04560A814ACB}"/>
              </a:ext>
            </a:extLst>
          </p:cNvPr>
          <p:cNvCxnSpPr/>
          <p:nvPr/>
        </p:nvCxnSpPr>
        <p:spPr bwMode="auto">
          <a:xfrm flipH="1">
            <a:off x="5781092" y="2996952"/>
            <a:ext cx="61905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419C93-9431-7D38-5562-51593FEA0676}"/>
              </a:ext>
            </a:extLst>
          </p:cNvPr>
          <p:cNvCxnSpPr/>
          <p:nvPr/>
        </p:nvCxnSpPr>
        <p:spPr bwMode="auto">
          <a:xfrm flipH="1">
            <a:off x="5781092" y="3717032"/>
            <a:ext cx="61625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8FBDCB-128C-00C2-02A3-F70D409CDEDB}"/>
              </a:ext>
            </a:extLst>
          </p:cNvPr>
          <p:cNvCxnSpPr/>
          <p:nvPr/>
        </p:nvCxnSpPr>
        <p:spPr bwMode="auto">
          <a:xfrm flipH="1">
            <a:off x="5810112" y="5013176"/>
            <a:ext cx="61905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7">
            <a:extLst>
              <a:ext uri="{FF2B5EF4-FFF2-40B4-BE49-F238E27FC236}">
                <a16:creationId xmlns:a16="http://schemas.microsoft.com/office/drawing/2014/main" id="{9B90F3BF-4744-2DA7-9385-41E40B54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68" y="4869160"/>
            <a:ext cx="2355132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Low dimensional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01DEB21-7CB5-ECA6-66C7-F1B9426B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68" y="5265204"/>
            <a:ext cx="1322798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Any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625CD7-E948-BE4C-27FB-63D221A64971}"/>
              </a:ext>
            </a:extLst>
          </p:cNvPr>
          <p:cNvCxnSpPr/>
          <p:nvPr/>
        </p:nvCxnSpPr>
        <p:spPr bwMode="auto">
          <a:xfrm flipH="1">
            <a:off x="5810112" y="5409220"/>
            <a:ext cx="61905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824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B94D9AFB-85A4-B603-E4B1-6CFACDF7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Partial distance search (PDS)</a:t>
            </a:r>
          </a:p>
        </p:txBody>
      </p:sp>
    </p:spTree>
    <p:extLst>
      <p:ext uri="{BB962C8B-B14F-4D97-AF65-F5344CB8AC3E}">
        <p14:creationId xmlns:p14="http://schemas.microsoft.com/office/powerpoint/2010/main" val="4190393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C8F0EE2-E98C-DD18-27A2-F26D243688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296370"/>
            <a:ext cx="8497888" cy="601062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Partial distance search (PDS)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26B1581-03D7-91E7-797F-956014D7E1B3}"/>
              </a:ext>
            </a:extLst>
          </p:cNvPr>
          <p:cNvSpPr txBox="1">
            <a:spLocks noChangeArrowheads="1"/>
          </p:cNvSpPr>
          <p:nvPr/>
        </p:nvSpPr>
        <p:spPr>
          <a:xfrm>
            <a:off x="670061" y="2168860"/>
            <a:ext cx="8819443" cy="3024188"/>
          </a:xfrm>
          <a:prstGeom prst="rect">
            <a:avLst/>
          </a:prstGeom>
        </p:spPr>
        <p:txBody>
          <a:bodyPr/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best gives 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upper bound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Squared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distances calculated cumulatively.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each addition, check if already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exceeds the upper bound.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YES, then 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terminate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6FDEAB-097A-49F9-8126-CD86C8615D5E}"/>
              </a:ext>
            </a:extLst>
          </p:cNvPr>
          <p:cNvSpPr/>
          <p:nvPr/>
        </p:nvSpPr>
        <p:spPr bwMode="auto">
          <a:xfrm>
            <a:off x="1244588" y="2014558"/>
            <a:ext cx="302433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C8F0EE2-E98C-DD18-27A2-F26D243688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158935"/>
            <a:ext cx="8497888" cy="1001813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PDS example</a:t>
            </a:r>
            <a:b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Three candidates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C9FBD-FFAE-9742-76EE-F7D689F7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63" y="2079176"/>
            <a:ext cx="2693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1  2  1  2  2  6  2  1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660C-BA78-E2B6-E2D2-F69B0E52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44" y="2060848"/>
            <a:ext cx="15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01F2D-9B39-4E81-32E1-E4F592F27E9B}"/>
              </a:ext>
            </a:extLst>
          </p:cNvPr>
          <p:cNvSpPr/>
          <p:nvPr/>
        </p:nvSpPr>
        <p:spPr bwMode="auto">
          <a:xfrm>
            <a:off x="1244588" y="3320988"/>
            <a:ext cx="302433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334470A-4568-8A44-511C-75711CC2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63" y="3385606"/>
            <a:ext cx="2693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1  1  1  1  1  1  1  1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9FD7C-B1C5-B5BA-55FF-A89CA1896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18" y="3367278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88D266-2C6C-F9D1-D844-A292BD948183}"/>
              </a:ext>
            </a:extLst>
          </p:cNvPr>
          <p:cNvSpPr/>
          <p:nvPr/>
        </p:nvSpPr>
        <p:spPr bwMode="auto">
          <a:xfrm>
            <a:off x="1244588" y="4221088"/>
            <a:ext cx="302433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D76182-C4FA-2CA7-9EED-85DA2EA9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63" y="4285706"/>
            <a:ext cx="2693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6  6  6  6  6  6  6  6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2D0B7-96C2-2229-162A-6BA1D853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48" y="4267378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024" y="3383704"/>
            <a:ext cx="4180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dist(x,A)</a:t>
            </a:r>
            <a:r>
              <a:rPr lang="fi-FI" sz="2400" b="0" i="0" u="none" strike="noStrike" kern="12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= 4∙1 + 1∙25 	=	</a:t>
            </a:r>
            <a:r>
              <a:rPr lang="fi-FI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53</a:t>
            </a: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030D58-DF74-C00B-5F46-29F20AAE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181" y="4283804"/>
            <a:ext cx="4385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dist(</a:t>
            </a:r>
            <a:r>
              <a:rPr lang="fi-FI" altLang="en-US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x,B</a:t>
            </a: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)</a:t>
            </a:r>
            <a:r>
              <a:rPr lang="fi-FI" sz="2400" b="0" i="0" u="none" strike="noStrike" kern="12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= 3∙25 + 4∙16 =	</a:t>
            </a:r>
            <a:r>
              <a:rPr lang="fi-FI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139</a:t>
            </a: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316864-7FA9-0B36-F555-4352DD566B89}"/>
              </a:ext>
            </a:extLst>
          </p:cNvPr>
          <p:cNvSpPr/>
          <p:nvPr/>
        </p:nvSpPr>
        <p:spPr bwMode="auto">
          <a:xfrm>
            <a:off x="1244588" y="5121188"/>
            <a:ext cx="302433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2BF3DBB-37AD-2425-9000-C2A86371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63" y="5185806"/>
            <a:ext cx="2789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2  2  2  2  2  2  2  2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D80E37-FE15-A368-6999-96BE29AA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48" y="5167478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A3BC44-2E60-FEE1-EC80-EE7EAB14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024" y="5147900"/>
            <a:ext cx="4180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dist(x,C)</a:t>
            </a:r>
            <a:r>
              <a:rPr lang="fi-FI" altLang="en-US" sz="2400" baseline="30000" dirty="0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= 3∙1 + 1∙16 =	</a:t>
            </a:r>
            <a:r>
              <a:rPr lang="fi-FI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19</a:t>
            </a: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2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6FDEAB-097A-49F9-8126-CD86C8615D5E}"/>
              </a:ext>
            </a:extLst>
          </p:cNvPr>
          <p:cNvSpPr/>
          <p:nvPr/>
        </p:nvSpPr>
        <p:spPr bwMode="auto">
          <a:xfrm>
            <a:off x="1244588" y="2895327"/>
            <a:ext cx="302433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C9FBD-FFAE-9742-76EE-F7D689F7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63" y="2959945"/>
            <a:ext cx="2693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1  2  1  2  2  6  2  1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D660C-BA78-E2B6-E2D2-F69B0E52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44" y="2941617"/>
            <a:ext cx="15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88D266-2C6C-F9D1-D844-A292BD948183}"/>
              </a:ext>
            </a:extLst>
          </p:cNvPr>
          <p:cNvSpPr/>
          <p:nvPr/>
        </p:nvSpPr>
        <p:spPr bwMode="auto">
          <a:xfrm>
            <a:off x="1244588" y="3759423"/>
            <a:ext cx="302433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D76182-C4FA-2CA7-9EED-85DA2EA9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63" y="3824041"/>
            <a:ext cx="2693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6  6  6  6  6  6  6  6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2D0B7-96C2-2229-162A-6BA1D853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48" y="3805713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41" y="1790236"/>
            <a:ext cx="673344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After calculating d(x,A) we have initial guess: </a:t>
            </a: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53</a:t>
            </a: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030D58-DF74-C00B-5F46-29F20AAE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32" y="4819101"/>
            <a:ext cx="2184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	  25 16 25 …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75A26E-971E-C3EB-3F5F-BA1C9A18F710}"/>
              </a:ext>
            </a:extLst>
          </p:cNvPr>
          <p:cNvCxnSpPr/>
          <p:nvPr/>
        </p:nvCxnSpPr>
        <p:spPr bwMode="auto">
          <a:xfrm>
            <a:off x="1496616" y="3399383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889BCE-4FFF-4923-F06F-FC289EFB5A88}"/>
              </a:ext>
            </a:extLst>
          </p:cNvPr>
          <p:cNvCxnSpPr/>
          <p:nvPr/>
        </p:nvCxnSpPr>
        <p:spPr bwMode="auto">
          <a:xfrm>
            <a:off x="1856656" y="3399383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98A681-91F1-D6CF-ED4C-03115C14739A}"/>
              </a:ext>
            </a:extLst>
          </p:cNvPr>
          <p:cNvCxnSpPr/>
          <p:nvPr/>
        </p:nvCxnSpPr>
        <p:spPr bwMode="auto">
          <a:xfrm>
            <a:off x="2216696" y="3435387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E1ECB7-8D29-3631-C97E-439ED7CA2744}"/>
              </a:ext>
            </a:extLst>
          </p:cNvPr>
          <p:cNvCxnSpPr/>
          <p:nvPr/>
        </p:nvCxnSpPr>
        <p:spPr bwMode="auto">
          <a:xfrm>
            <a:off x="2576736" y="3399383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F3C735-5864-FBAA-D3CD-910F2462C690}"/>
              </a:ext>
            </a:extLst>
          </p:cNvPr>
          <p:cNvCxnSpPr/>
          <p:nvPr/>
        </p:nvCxnSpPr>
        <p:spPr bwMode="auto">
          <a:xfrm>
            <a:off x="2936776" y="3399383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03B45C-D335-D542-78C5-6B3D8E3BFAC4}"/>
              </a:ext>
            </a:extLst>
          </p:cNvPr>
          <p:cNvCxnSpPr/>
          <p:nvPr/>
        </p:nvCxnSpPr>
        <p:spPr bwMode="auto">
          <a:xfrm>
            <a:off x="3296816" y="3399383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0EFD43-3913-19EA-71F3-9D4FF72E680D}"/>
              </a:ext>
            </a:extLst>
          </p:cNvPr>
          <p:cNvCxnSpPr/>
          <p:nvPr/>
        </p:nvCxnSpPr>
        <p:spPr bwMode="auto">
          <a:xfrm>
            <a:off x="3656856" y="3399383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C2F772-13B6-1AA9-1DF7-9B3FD440D4AA}"/>
              </a:ext>
            </a:extLst>
          </p:cNvPr>
          <p:cNvCxnSpPr/>
          <p:nvPr/>
        </p:nvCxnSpPr>
        <p:spPr bwMode="auto">
          <a:xfrm>
            <a:off x="4016896" y="3399383"/>
            <a:ext cx="0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31F18C-6297-4976-3A6C-0C8145F5E6E9}"/>
              </a:ext>
            </a:extLst>
          </p:cNvPr>
          <p:cNvCxnSpPr/>
          <p:nvPr/>
        </p:nvCxnSpPr>
        <p:spPr bwMode="auto">
          <a:xfrm>
            <a:off x="1532620" y="4263479"/>
            <a:ext cx="0" cy="5196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A6E5B6-8774-FD77-83FF-9EB25E7A63A9}"/>
              </a:ext>
            </a:extLst>
          </p:cNvPr>
          <p:cNvCxnSpPr/>
          <p:nvPr/>
        </p:nvCxnSpPr>
        <p:spPr bwMode="auto">
          <a:xfrm>
            <a:off x="1856656" y="4263479"/>
            <a:ext cx="0" cy="5196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6ADE2B-8B60-3BE2-3D0E-15545907A6A2}"/>
              </a:ext>
            </a:extLst>
          </p:cNvPr>
          <p:cNvCxnSpPr/>
          <p:nvPr/>
        </p:nvCxnSpPr>
        <p:spPr bwMode="auto">
          <a:xfrm>
            <a:off x="2216696" y="4263479"/>
            <a:ext cx="0" cy="5196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5DD6D7-CA84-8623-F751-A2ADEDE7E143}"/>
              </a:ext>
            </a:extLst>
          </p:cNvPr>
          <p:cNvSpPr txBox="1"/>
          <p:nvPr/>
        </p:nvSpPr>
        <p:spPr>
          <a:xfrm>
            <a:off x="560512" y="5235587"/>
            <a:ext cx="4954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∑ =</a:t>
            </a:r>
            <a:r>
              <a:rPr lang="fi-FI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fi-FI" altLang="en-US" sz="2400" dirty="0">
                <a:solidFill>
                  <a:srgbClr val="0000FF"/>
                </a:solidFill>
                <a:latin typeface="Tahoma" panose="020B0604030504040204" pitchFamily="34" charset="0"/>
              </a:rPr>
              <a:t>25 41 </a:t>
            </a:r>
            <a:r>
              <a:rPr lang="fi-FI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66</a:t>
            </a:r>
            <a:r>
              <a:rPr lang="fi-FI" altLang="en-US" sz="2400" dirty="0">
                <a:latin typeface="Tahoma" panose="020B0604030504040204" pitchFamily="34" charset="0"/>
              </a:rPr>
              <a:t> …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4C4F9F4-6480-72AF-008A-BA5202321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776" y="5894692"/>
            <a:ext cx="6081730" cy="738664"/>
          </a:xfrm>
          <a:prstGeom prst="rect">
            <a:avLst/>
          </a:prstGeom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Sum (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66</a:t>
            </a: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) exceeds upper bound (</a:t>
            </a: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53</a:t>
            </a: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).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We can terminate (B cannot be the nearest).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58935"/>
            <a:ext cx="8497888" cy="10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PDS example</a:t>
            </a:r>
            <a:b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Terminating search early</a:t>
            </a:r>
          </a:p>
        </p:txBody>
      </p:sp>
    </p:spTree>
    <p:extLst>
      <p:ext uri="{BB962C8B-B14F-4D97-AF65-F5344CB8AC3E}">
        <p14:creationId xmlns:p14="http://schemas.microsoft.com/office/powerpoint/2010/main" val="196394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740" y="3104964"/>
            <a:ext cx="5400517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  <a:t>PDS utilizes dimensions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  <a:t>(suitable for high dimensions)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59310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63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B94D9AFB-85A4-B603-E4B1-6CFACDF7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Mean-distance partial search (MPS)</a:t>
            </a:r>
          </a:p>
        </p:txBody>
      </p:sp>
    </p:spTree>
    <p:extLst>
      <p:ext uri="{BB962C8B-B14F-4D97-AF65-F5344CB8AC3E}">
        <p14:creationId xmlns:p14="http://schemas.microsoft.com/office/powerpoint/2010/main" val="1987113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A0C53-3F06-0BBC-4561-AB71AC57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[bridge.pgm]">
            <a:extLst>
              <a:ext uri="{FF2B5EF4-FFF2-40B4-BE49-F238E27FC236}">
                <a16:creationId xmlns:a16="http://schemas.microsoft.com/office/drawing/2014/main" id="{25E6B08F-3F1A-4D8E-D7F7-FB5A945B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94" y="1966913"/>
            <a:ext cx="190341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[house.ppm]">
            <a:extLst>
              <a:ext uri="{FF2B5EF4-FFF2-40B4-BE49-F238E27FC236}">
                <a16:creationId xmlns:a16="http://schemas.microsoft.com/office/drawing/2014/main" id="{DCA7C880-C224-E33C-D412-CF92A5D9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82" y="1966913"/>
            <a:ext cx="190341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6B99238-E7D3-8ACA-4C78-53E7A301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94" y="4127500"/>
            <a:ext cx="1903413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28E9DCB-355E-585A-CF55-496CBC30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82" y="4127500"/>
            <a:ext cx="1903412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594DBE2C-1E09-9D6D-4C66-2D4DD0EF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94" y="1458913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Bridge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B24D80B-D980-2331-A880-545844AD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069" y="1449388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House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90DDF78A-D01C-5679-40FA-3EBB5BAB8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782" y="3860800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C56A213D-3A1B-CB83-1002-868BD9C6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94" y="3860800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20E3461-C03A-BB47-9BBB-9A8947901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069" y="5661025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180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16-d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A900807-C17A-D7CC-CFB5-A2B332F18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119" y="5661025"/>
            <a:ext cx="519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1800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3-d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9F1CA31-EFFC-5F4F-677D-02494D8BF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932" y="40767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1200" b="1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RGB color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71F0E04-47B6-3670-A42A-1E6DB8FEE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982" y="4090988"/>
            <a:ext cx="1001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1200" b="1"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4x4 blocks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6F98842-CAC0-9C89-0D12-B863171A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Image attributes correlate</a:t>
            </a:r>
          </a:p>
        </p:txBody>
      </p:sp>
    </p:spTree>
    <p:extLst>
      <p:ext uri="{BB962C8B-B14F-4D97-AF65-F5344CB8AC3E}">
        <p14:creationId xmlns:p14="http://schemas.microsoft.com/office/powerpoint/2010/main" val="1846901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614BAA1-D8BD-4435-B3F1-296ECACD96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439244"/>
            <a:ext cx="8497888" cy="601062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Key steps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E222AA-97DD-CD3C-B55D-6F28A26CAC22}"/>
              </a:ext>
            </a:extLst>
          </p:cNvPr>
          <p:cNvSpPr txBox="1">
            <a:spLocks noChangeArrowheads="1"/>
          </p:cNvSpPr>
          <p:nvPr/>
        </p:nvSpPr>
        <p:spPr>
          <a:xfrm>
            <a:off x="524508" y="1736812"/>
            <a:ext cx="8949630" cy="1879600"/>
          </a:xfrm>
          <a:prstGeom prst="rect">
            <a:avLst/>
          </a:prstGeom>
        </p:spPr>
        <p:txBody>
          <a:bodyPr/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Calculate projection axis (diagonal).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For each point, calculate its distance to the axis.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If distance greater than the upper bound 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Skip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Apply bi-directional search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Update bounds</a:t>
            </a:r>
          </a:p>
        </p:txBody>
      </p:sp>
    </p:spTree>
    <p:extLst>
      <p:ext uri="{BB962C8B-B14F-4D97-AF65-F5344CB8AC3E}">
        <p14:creationId xmlns:p14="http://schemas.microsoft.com/office/powerpoint/2010/main" val="176244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75B1E0CE-8EA2-F9E7-3904-3BB1BDCA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K-means</a:t>
            </a:r>
          </a:p>
        </p:txBody>
      </p:sp>
    </p:spTree>
  </p:cSld>
  <p:clrMapOvr>
    <a:masterClrMapping/>
  </p:clrMapOvr>
  <p:transition spd="med" advTm="237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493004E-0B7B-0E27-0751-C05152ED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60648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Bounding circle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B3C77C-2B9F-0A7B-4E43-98A486C208CD}"/>
              </a:ext>
            </a:extLst>
          </p:cNvPr>
          <p:cNvSpPr>
            <a:spLocks noChangeAspect="1"/>
          </p:cNvSpPr>
          <p:nvPr/>
        </p:nvSpPr>
        <p:spPr bwMode="auto">
          <a:xfrm>
            <a:off x="5313040" y="3429000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564865-3F0D-8C8E-8EC2-EA267AF1AE7F}"/>
              </a:ext>
            </a:extLst>
          </p:cNvPr>
          <p:cNvSpPr>
            <a:spLocks noChangeAspect="1"/>
          </p:cNvSpPr>
          <p:nvPr/>
        </p:nvSpPr>
        <p:spPr bwMode="auto">
          <a:xfrm>
            <a:off x="5457088" y="4797152"/>
            <a:ext cx="288000" cy="28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73B105-249B-F9D2-8CCC-D0F1B10955B8}"/>
              </a:ext>
            </a:extLst>
          </p:cNvPr>
          <p:cNvSpPr>
            <a:spLocks noChangeAspect="1"/>
          </p:cNvSpPr>
          <p:nvPr/>
        </p:nvSpPr>
        <p:spPr bwMode="auto">
          <a:xfrm>
            <a:off x="3939100" y="2133220"/>
            <a:ext cx="2813856" cy="28138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29A3D-5F6E-0F97-2796-6871BD0037DF}"/>
              </a:ext>
            </a:extLst>
          </p:cNvPr>
          <p:cNvSpPr>
            <a:spLocks noChangeAspect="1"/>
          </p:cNvSpPr>
          <p:nvPr/>
        </p:nvSpPr>
        <p:spPr bwMode="auto">
          <a:xfrm>
            <a:off x="7743672" y="1665425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0CF751-6BE6-9D2E-C498-BF6897F76BCB}"/>
              </a:ext>
            </a:extLst>
          </p:cNvPr>
          <p:cNvSpPr>
            <a:spLocks noChangeAspect="1"/>
          </p:cNvSpPr>
          <p:nvPr/>
        </p:nvSpPr>
        <p:spPr bwMode="auto">
          <a:xfrm>
            <a:off x="3023202" y="197128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12BEE4-1A5E-2B5F-A6E2-4E0BFB9F04E6}"/>
              </a:ext>
            </a:extLst>
          </p:cNvPr>
          <p:cNvSpPr>
            <a:spLocks noChangeAspect="1"/>
          </p:cNvSpPr>
          <p:nvPr/>
        </p:nvSpPr>
        <p:spPr bwMode="auto">
          <a:xfrm>
            <a:off x="7360535" y="5728883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C6D27C-E0C3-7D72-EF19-0922EFF5AC74}"/>
              </a:ext>
            </a:extLst>
          </p:cNvPr>
          <p:cNvSpPr>
            <a:spLocks noChangeAspect="1"/>
          </p:cNvSpPr>
          <p:nvPr/>
        </p:nvSpPr>
        <p:spPr bwMode="auto">
          <a:xfrm>
            <a:off x="6271582" y="3118326"/>
            <a:ext cx="288000" cy="288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0130DA-B385-E95F-49DF-BC828A4641C8}"/>
              </a:ext>
            </a:extLst>
          </p:cNvPr>
          <p:cNvCxnSpPr>
            <a:endCxn id="12" idx="0"/>
          </p:cNvCxnSpPr>
          <p:nvPr/>
        </p:nvCxnSpPr>
        <p:spPr bwMode="auto">
          <a:xfrm>
            <a:off x="5421052" y="3645000"/>
            <a:ext cx="180036" cy="115215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0AE53-CB83-770D-E2D8-95573C54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742" y="3275692"/>
            <a:ext cx="15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ABEF18-D98D-C836-7D9C-F456D662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7756" y="5588266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B6C3BA-F698-144F-2541-B124E1CF8AE7}"/>
              </a:ext>
            </a:extLst>
          </p:cNvPr>
          <p:cNvSpPr>
            <a:spLocks noChangeAspect="1"/>
          </p:cNvSpPr>
          <p:nvPr/>
        </p:nvSpPr>
        <p:spPr bwMode="auto">
          <a:xfrm>
            <a:off x="2463184" y="557379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B304D6-DCBD-B41F-2B64-4249C9CF00E0}"/>
              </a:ext>
            </a:extLst>
          </p:cNvPr>
          <p:cNvSpPr>
            <a:spLocks noChangeAspect="1"/>
          </p:cNvSpPr>
          <p:nvPr/>
        </p:nvSpPr>
        <p:spPr bwMode="auto">
          <a:xfrm>
            <a:off x="7344469" y="317235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9C0D02-259A-FF34-1116-A13B2AC4BF21}"/>
              </a:ext>
            </a:extLst>
          </p:cNvPr>
          <p:cNvSpPr>
            <a:spLocks noChangeAspect="1"/>
          </p:cNvSpPr>
          <p:nvPr/>
        </p:nvSpPr>
        <p:spPr bwMode="auto">
          <a:xfrm>
            <a:off x="3651100" y="5913647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5B106A2A-0337-F87B-864F-DDC4959D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730" y="4905164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DC9A9383-3E1A-75FC-08BF-BA5CD344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900" y="6048000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87966DC1-1ABB-994E-9376-D2E7AA86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312" y="5579948"/>
            <a:ext cx="173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DD6182C5-01E0-38A9-88D8-83E0EBDC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752" y="1799528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5617" name="Rectangle 25616">
            <a:extLst>
              <a:ext uri="{FF2B5EF4-FFF2-40B4-BE49-F238E27FC236}">
                <a16:creationId xmlns:a16="http://schemas.microsoft.com/office/drawing/2014/main" id="{D893DD37-0B4E-7AAD-8669-46F9D6AB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124" y="2816932"/>
            <a:ext cx="16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91BFBA44-73D4-171E-C90C-42BF25C6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356" y="147549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H</a:t>
            </a:r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EE80F2AE-F461-F37A-36DD-6473E8A1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6148" y="3032956"/>
            <a:ext cx="205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G</a:t>
            </a:r>
          </a:p>
        </p:txBody>
      </p:sp>
      <p:sp>
        <p:nvSpPr>
          <p:cNvPr id="25620" name="Rectangle 3">
            <a:extLst>
              <a:ext uri="{FF2B5EF4-FFF2-40B4-BE49-F238E27FC236}">
                <a16:creationId xmlns:a16="http://schemas.microsoft.com/office/drawing/2014/main" id="{C8B85BF9-2F1A-3CD1-61A7-EB6597091096}"/>
              </a:ext>
            </a:extLst>
          </p:cNvPr>
          <p:cNvSpPr txBox="1">
            <a:spLocks noChangeArrowheads="1"/>
          </p:cNvSpPr>
          <p:nvPr/>
        </p:nvSpPr>
        <p:spPr>
          <a:xfrm>
            <a:off x="416496" y="3356992"/>
            <a:ext cx="3315908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closer than 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 can we know?</a:t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(without calculating)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38A3EF-32CE-A3A2-4D3C-FDA4080F5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718" y="5318628"/>
            <a:ext cx="9970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19050" algn="ctr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ahoma" panose="020B0604030504040204" pitchFamily="34" charset="0"/>
              </a:rPr>
              <a:t>Current</a:t>
            </a:r>
            <a:br>
              <a:rPr lang="en-US" altLang="en-US" sz="2000" b="1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2000" b="1" dirty="0">
                <a:solidFill>
                  <a:schemeClr val="tx1"/>
                </a:solidFill>
                <a:latin typeface="Tahoma" panose="020B0604030504040204" pitchFamily="34" charset="0"/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580309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FDC0A4-2D2E-009A-9CF4-7105F77EA8AA}"/>
              </a:ext>
            </a:extLst>
          </p:cNvPr>
          <p:cNvCxnSpPr/>
          <p:nvPr/>
        </p:nvCxnSpPr>
        <p:spPr bwMode="auto">
          <a:xfrm flipV="1">
            <a:off x="2612740" y="1880828"/>
            <a:ext cx="6480720" cy="44284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5A50322-E7E1-2DB9-709A-49909759EB10}"/>
              </a:ext>
            </a:extLst>
          </p:cNvPr>
          <p:cNvSpPr>
            <a:spLocks noChangeAspect="1"/>
          </p:cNvSpPr>
          <p:nvPr/>
        </p:nvSpPr>
        <p:spPr bwMode="auto">
          <a:xfrm>
            <a:off x="7154832" y="292497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9" name="Straight Connector 25608">
            <a:extLst>
              <a:ext uri="{FF2B5EF4-FFF2-40B4-BE49-F238E27FC236}">
                <a16:creationId xmlns:a16="http://schemas.microsoft.com/office/drawing/2014/main" id="{2C1962FC-FCF2-29AF-2B0B-6F1945DA6D67}"/>
              </a:ext>
            </a:extLst>
          </p:cNvPr>
          <p:cNvCxnSpPr/>
          <p:nvPr/>
        </p:nvCxnSpPr>
        <p:spPr bwMode="auto">
          <a:xfrm>
            <a:off x="7893228" y="1809293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0130DA-B385-E95F-49DF-BC828A4641C8}"/>
              </a:ext>
            </a:extLst>
          </p:cNvPr>
          <p:cNvCxnSpPr>
            <a:stCxn id="6" idx="1"/>
            <a:endCxn id="29" idx="1"/>
          </p:cNvCxnSpPr>
          <p:nvPr/>
        </p:nvCxnSpPr>
        <p:spPr bwMode="auto">
          <a:xfrm>
            <a:off x="5350228" y="3460632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FB3C77C-2B9F-0A7B-4E43-98A486C208CD}"/>
              </a:ext>
            </a:extLst>
          </p:cNvPr>
          <p:cNvSpPr>
            <a:spLocks noChangeAspect="1"/>
          </p:cNvSpPr>
          <p:nvPr/>
        </p:nvSpPr>
        <p:spPr bwMode="auto">
          <a:xfrm>
            <a:off x="5318596" y="3429000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29A3D-5F6E-0F97-2796-6871BD0037DF}"/>
              </a:ext>
            </a:extLst>
          </p:cNvPr>
          <p:cNvSpPr>
            <a:spLocks noChangeAspect="1"/>
          </p:cNvSpPr>
          <p:nvPr/>
        </p:nvSpPr>
        <p:spPr bwMode="auto">
          <a:xfrm>
            <a:off x="7749228" y="1665425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0AE53-CB83-770D-E2D8-95573C54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298" y="3275692"/>
            <a:ext cx="15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ABEF18-D98D-C836-7D9C-F456D662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312" y="5588266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B304D6-DCBD-B41F-2B64-4249C9CF00E0}"/>
              </a:ext>
            </a:extLst>
          </p:cNvPr>
          <p:cNvSpPr>
            <a:spLocks noChangeAspect="1"/>
          </p:cNvSpPr>
          <p:nvPr/>
        </p:nvSpPr>
        <p:spPr bwMode="auto">
          <a:xfrm>
            <a:off x="7350025" y="317235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5B106A2A-0337-F87B-864F-DDC4959D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286" y="4905164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DC9A9383-3E1A-75FC-08BF-BA5CD344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456" y="6048000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87966DC1-1ABB-994E-9376-D2E7AA86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868" y="5579948"/>
            <a:ext cx="173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E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DD6182C5-01E0-38A9-88D8-83E0EBDC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308" y="1799528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7" name="Rectangle 25616">
            <a:extLst>
              <a:ext uri="{FF2B5EF4-FFF2-40B4-BE49-F238E27FC236}">
                <a16:creationId xmlns:a16="http://schemas.microsoft.com/office/drawing/2014/main" id="{D893DD37-0B4E-7AAD-8669-46F9D6AB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680" y="2816932"/>
            <a:ext cx="16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F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91BFBA44-73D4-171E-C90C-42BF25C6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12" y="147549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H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EE80F2AE-F461-F37A-36DD-6473E8A1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704" y="3032956"/>
            <a:ext cx="205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G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445227-3043-93E3-AB02-7CE02F49A9F8}"/>
              </a:ext>
            </a:extLst>
          </p:cNvPr>
          <p:cNvSpPr>
            <a:spLocks noChangeAspect="1"/>
          </p:cNvSpPr>
          <p:nvPr/>
        </p:nvSpPr>
        <p:spPr bwMode="auto">
          <a:xfrm>
            <a:off x="8158099" y="22592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8546A6-551D-6DB8-603C-6B87ABBD221C}"/>
              </a:ext>
            </a:extLst>
          </p:cNvPr>
          <p:cNvSpPr>
            <a:spLocks noChangeAspect="1"/>
          </p:cNvSpPr>
          <p:nvPr/>
        </p:nvSpPr>
        <p:spPr bwMode="auto">
          <a:xfrm>
            <a:off x="5678660" y="4005064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3" name="Straight Connector 25602">
            <a:extLst>
              <a:ext uri="{FF2B5EF4-FFF2-40B4-BE49-F238E27FC236}">
                <a16:creationId xmlns:a16="http://schemas.microsoft.com/office/drawing/2014/main" id="{549E22AB-2310-8B4C-1149-C79880D334F4}"/>
              </a:ext>
            </a:extLst>
          </p:cNvPr>
          <p:cNvCxnSpPr>
            <a:endCxn id="17" idx="4"/>
          </p:cNvCxnSpPr>
          <p:nvPr/>
        </p:nvCxnSpPr>
        <p:spPr bwMode="auto">
          <a:xfrm>
            <a:off x="6122531" y="3874714"/>
            <a:ext cx="1387560" cy="214216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4" name="Straight Connector 25603">
            <a:extLst>
              <a:ext uri="{FF2B5EF4-FFF2-40B4-BE49-F238E27FC236}">
                <a16:creationId xmlns:a16="http://schemas.microsoft.com/office/drawing/2014/main" id="{23821874-9C83-9C2F-0669-7C82B5D0BC3F}"/>
              </a:ext>
            </a:extLst>
          </p:cNvPr>
          <p:cNvCxnSpPr/>
          <p:nvPr/>
        </p:nvCxnSpPr>
        <p:spPr bwMode="auto">
          <a:xfrm>
            <a:off x="6398692" y="3215352"/>
            <a:ext cx="252052" cy="42964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" name="Straight Connector 25604">
            <a:extLst>
              <a:ext uri="{FF2B5EF4-FFF2-40B4-BE49-F238E27FC236}">
                <a16:creationId xmlns:a16="http://schemas.microsoft.com/office/drawing/2014/main" id="{5CB2E994-9CC1-1EE4-F73C-13A5A7EA5482}"/>
              </a:ext>
            </a:extLst>
          </p:cNvPr>
          <p:cNvCxnSpPr/>
          <p:nvPr/>
        </p:nvCxnSpPr>
        <p:spPr bwMode="auto">
          <a:xfrm>
            <a:off x="3167648" y="2115280"/>
            <a:ext cx="1697765" cy="263382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6" name="Straight Connector 25605">
            <a:extLst>
              <a:ext uri="{FF2B5EF4-FFF2-40B4-BE49-F238E27FC236}">
                <a16:creationId xmlns:a16="http://schemas.microsoft.com/office/drawing/2014/main" id="{E7B3E45E-A2D6-4F5C-3AEF-A55526FC81EF}"/>
              </a:ext>
            </a:extLst>
          </p:cNvPr>
          <p:cNvCxnSpPr/>
          <p:nvPr/>
        </p:nvCxnSpPr>
        <p:spPr bwMode="auto">
          <a:xfrm>
            <a:off x="5229940" y="4402644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8" name="Straight Connector 25607">
            <a:extLst>
              <a:ext uri="{FF2B5EF4-FFF2-40B4-BE49-F238E27FC236}">
                <a16:creationId xmlns:a16="http://schemas.microsoft.com/office/drawing/2014/main" id="{47940AEA-0F6E-21A2-DF5B-A40A02B3EEB8}"/>
              </a:ext>
            </a:extLst>
          </p:cNvPr>
          <p:cNvCxnSpPr/>
          <p:nvPr/>
        </p:nvCxnSpPr>
        <p:spPr bwMode="auto">
          <a:xfrm>
            <a:off x="2604168" y="5661248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B89CD4-662F-27BE-EA2F-EA84E339269C}"/>
              </a:ext>
            </a:extLst>
          </p:cNvPr>
          <p:cNvSpPr>
            <a:spLocks noChangeAspect="1"/>
          </p:cNvSpPr>
          <p:nvPr/>
        </p:nvSpPr>
        <p:spPr bwMode="auto">
          <a:xfrm>
            <a:off x="5138608" y="4329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C1363B-8E28-B403-155C-B09730E0C0F9}"/>
              </a:ext>
            </a:extLst>
          </p:cNvPr>
          <p:cNvSpPr>
            <a:spLocks noChangeAspect="1"/>
          </p:cNvSpPr>
          <p:nvPr/>
        </p:nvSpPr>
        <p:spPr bwMode="auto">
          <a:xfrm>
            <a:off x="4706528" y="4617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7" name="Straight Connector 25606">
            <a:extLst>
              <a:ext uri="{FF2B5EF4-FFF2-40B4-BE49-F238E27FC236}">
                <a16:creationId xmlns:a16="http://schemas.microsoft.com/office/drawing/2014/main" id="{6F80F813-6988-3E02-ABC2-80B07EB903F0}"/>
              </a:ext>
            </a:extLst>
          </p:cNvPr>
          <p:cNvCxnSpPr/>
          <p:nvPr/>
        </p:nvCxnSpPr>
        <p:spPr bwMode="auto">
          <a:xfrm>
            <a:off x="3533342" y="5576362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3A82348-F0CE-C03C-DC09-70A57C046481}"/>
              </a:ext>
            </a:extLst>
          </p:cNvPr>
          <p:cNvSpPr>
            <a:spLocks noChangeAspect="1"/>
          </p:cNvSpPr>
          <p:nvPr/>
        </p:nvSpPr>
        <p:spPr bwMode="auto">
          <a:xfrm>
            <a:off x="3410384" y="548122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0E6E9B-ED72-F34F-C807-83D47851E834}"/>
              </a:ext>
            </a:extLst>
          </p:cNvPr>
          <p:cNvSpPr>
            <a:spLocks noChangeAspect="1"/>
          </p:cNvSpPr>
          <p:nvPr/>
        </p:nvSpPr>
        <p:spPr bwMode="auto">
          <a:xfrm>
            <a:off x="2690336" y="60213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B6C3BA-F698-144F-2541-B124E1CF8AE7}"/>
              </a:ext>
            </a:extLst>
          </p:cNvPr>
          <p:cNvSpPr>
            <a:spLocks noChangeAspect="1"/>
          </p:cNvSpPr>
          <p:nvPr/>
        </p:nvSpPr>
        <p:spPr bwMode="auto">
          <a:xfrm>
            <a:off x="2468740" y="557379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9C0D02-259A-FF34-1116-A13B2AC4BF21}"/>
              </a:ext>
            </a:extLst>
          </p:cNvPr>
          <p:cNvSpPr>
            <a:spLocks noChangeAspect="1"/>
          </p:cNvSpPr>
          <p:nvPr/>
        </p:nvSpPr>
        <p:spPr bwMode="auto">
          <a:xfrm>
            <a:off x="3656656" y="5913647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0CF751-6BE6-9D2E-C498-BF6897F76BCB}"/>
              </a:ext>
            </a:extLst>
          </p:cNvPr>
          <p:cNvSpPr>
            <a:spLocks noChangeAspect="1"/>
          </p:cNvSpPr>
          <p:nvPr/>
        </p:nvSpPr>
        <p:spPr bwMode="auto">
          <a:xfrm>
            <a:off x="3028758" y="197128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12BEE4-1A5E-2B5F-A6E2-4E0BFB9F04E6}"/>
              </a:ext>
            </a:extLst>
          </p:cNvPr>
          <p:cNvSpPr>
            <a:spLocks noChangeAspect="1"/>
          </p:cNvSpPr>
          <p:nvPr/>
        </p:nvSpPr>
        <p:spPr bwMode="auto">
          <a:xfrm>
            <a:off x="7366091" y="5728883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8506E7-5AA3-0B6C-3E8F-C105BBA779F0}"/>
              </a:ext>
            </a:extLst>
          </p:cNvPr>
          <p:cNvSpPr>
            <a:spLocks noChangeAspect="1"/>
          </p:cNvSpPr>
          <p:nvPr/>
        </p:nvSpPr>
        <p:spPr bwMode="auto">
          <a:xfrm>
            <a:off x="6506760" y="342900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C6D27C-E0C3-7D72-EF19-0922EFF5AC74}"/>
              </a:ext>
            </a:extLst>
          </p:cNvPr>
          <p:cNvSpPr>
            <a:spLocks noChangeAspect="1"/>
          </p:cNvSpPr>
          <p:nvPr/>
        </p:nvSpPr>
        <p:spPr bwMode="auto">
          <a:xfrm>
            <a:off x="6277138" y="3118326"/>
            <a:ext cx="288000" cy="288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229F25-9B01-EE27-E373-7029E40626BA}"/>
              </a:ext>
            </a:extLst>
          </p:cNvPr>
          <p:cNvSpPr>
            <a:spLocks noChangeAspect="1"/>
          </p:cNvSpPr>
          <p:nvPr/>
        </p:nvSpPr>
        <p:spPr bwMode="auto">
          <a:xfrm>
            <a:off x="6002704" y="375303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564865-3F0D-8C8E-8EC2-EA267AF1AE7F}"/>
              </a:ext>
            </a:extLst>
          </p:cNvPr>
          <p:cNvSpPr>
            <a:spLocks noChangeAspect="1"/>
          </p:cNvSpPr>
          <p:nvPr/>
        </p:nvSpPr>
        <p:spPr bwMode="auto">
          <a:xfrm>
            <a:off x="5462644" y="4797152"/>
            <a:ext cx="288000" cy="28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99471-2C0E-83AC-7B6D-2877CF95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60648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Projection along diagonal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27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FDC0A4-2D2E-009A-9CF4-7105F77EA8AA}"/>
              </a:ext>
            </a:extLst>
          </p:cNvPr>
          <p:cNvCxnSpPr/>
          <p:nvPr/>
        </p:nvCxnSpPr>
        <p:spPr bwMode="auto">
          <a:xfrm flipV="1">
            <a:off x="2612740" y="1880828"/>
            <a:ext cx="6480720" cy="44284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5A50322-E7E1-2DB9-709A-49909759EB10}"/>
              </a:ext>
            </a:extLst>
          </p:cNvPr>
          <p:cNvSpPr>
            <a:spLocks noChangeAspect="1"/>
          </p:cNvSpPr>
          <p:nvPr/>
        </p:nvSpPr>
        <p:spPr bwMode="auto">
          <a:xfrm>
            <a:off x="7154832" y="292497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9" name="Straight Connector 25608">
            <a:extLst>
              <a:ext uri="{FF2B5EF4-FFF2-40B4-BE49-F238E27FC236}">
                <a16:creationId xmlns:a16="http://schemas.microsoft.com/office/drawing/2014/main" id="{2C1962FC-FCF2-29AF-2B0B-6F1945DA6D67}"/>
              </a:ext>
            </a:extLst>
          </p:cNvPr>
          <p:cNvCxnSpPr/>
          <p:nvPr/>
        </p:nvCxnSpPr>
        <p:spPr bwMode="auto">
          <a:xfrm>
            <a:off x="7893228" y="1809293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0130DA-B385-E95F-49DF-BC828A4641C8}"/>
              </a:ext>
            </a:extLst>
          </p:cNvPr>
          <p:cNvCxnSpPr>
            <a:stCxn id="6" idx="1"/>
            <a:endCxn id="29" idx="1"/>
          </p:cNvCxnSpPr>
          <p:nvPr/>
        </p:nvCxnSpPr>
        <p:spPr bwMode="auto">
          <a:xfrm>
            <a:off x="5350228" y="3460632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3DBB30-1438-D081-E0EF-81C11E792CF0}"/>
              </a:ext>
            </a:extLst>
          </p:cNvPr>
          <p:cNvCxnSpPr/>
          <p:nvPr/>
        </p:nvCxnSpPr>
        <p:spPr bwMode="auto">
          <a:xfrm flipH="1" flipV="1">
            <a:off x="5603342" y="1410403"/>
            <a:ext cx="2629553" cy="3853784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CE0F1B-7F24-D0C3-28C8-74B7B795BD2B}"/>
              </a:ext>
            </a:extLst>
          </p:cNvPr>
          <p:cNvCxnSpPr/>
          <p:nvPr/>
        </p:nvCxnSpPr>
        <p:spPr bwMode="auto">
          <a:xfrm flipH="1" flipV="1">
            <a:off x="2370260" y="1709070"/>
            <a:ext cx="3359513" cy="4960965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9493004E-0B7B-0E27-0751-C05152ED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71654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Bounds according to the axis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B3C77C-2B9F-0A7B-4E43-98A486C208CD}"/>
              </a:ext>
            </a:extLst>
          </p:cNvPr>
          <p:cNvSpPr>
            <a:spLocks noChangeAspect="1"/>
          </p:cNvSpPr>
          <p:nvPr/>
        </p:nvSpPr>
        <p:spPr bwMode="auto">
          <a:xfrm>
            <a:off x="5318596" y="3429000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73B105-249B-F9D2-8CCC-D0F1B10955B8}"/>
              </a:ext>
            </a:extLst>
          </p:cNvPr>
          <p:cNvSpPr>
            <a:spLocks noChangeAspect="1"/>
          </p:cNvSpPr>
          <p:nvPr/>
        </p:nvSpPr>
        <p:spPr bwMode="auto">
          <a:xfrm>
            <a:off x="3944656" y="2133220"/>
            <a:ext cx="2813856" cy="28138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29A3D-5F6E-0F97-2796-6871BD0037DF}"/>
              </a:ext>
            </a:extLst>
          </p:cNvPr>
          <p:cNvSpPr>
            <a:spLocks noChangeAspect="1"/>
          </p:cNvSpPr>
          <p:nvPr/>
        </p:nvSpPr>
        <p:spPr bwMode="auto">
          <a:xfrm>
            <a:off x="7749228" y="1665425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0AE53-CB83-770D-E2D8-95573C54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298" y="3275692"/>
            <a:ext cx="15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ABEF18-D98D-C836-7D9C-F456D662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312" y="5588266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B304D6-DCBD-B41F-2B64-4249C9CF00E0}"/>
              </a:ext>
            </a:extLst>
          </p:cNvPr>
          <p:cNvSpPr>
            <a:spLocks noChangeAspect="1"/>
          </p:cNvSpPr>
          <p:nvPr/>
        </p:nvSpPr>
        <p:spPr bwMode="auto">
          <a:xfrm>
            <a:off x="7350025" y="317235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5B106A2A-0337-F87B-864F-DDC4959D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286" y="4905164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DC9A9383-3E1A-75FC-08BF-BA5CD344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456" y="6048000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87966DC1-1ABB-994E-9376-D2E7AA86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868" y="5579948"/>
            <a:ext cx="173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E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DD6182C5-01E0-38A9-88D8-83E0EBDC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308" y="1799528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7" name="Rectangle 25616">
            <a:extLst>
              <a:ext uri="{FF2B5EF4-FFF2-40B4-BE49-F238E27FC236}">
                <a16:creationId xmlns:a16="http://schemas.microsoft.com/office/drawing/2014/main" id="{D893DD37-0B4E-7AAD-8669-46F9D6AB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680" y="2816932"/>
            <a:ext cx="16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F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91BFBA44-73D4-171E-C90C-42BF25C6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12" y="147549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H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EE80F2AE-F461-F37A-36DD-6473E8A1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704" y="3032956"/>
            <a:ext cx="205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G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76FA97-AE7E-FA0C-1B35-2430C2365847}"/>
              </a:ext>
            </a:extLst>
          </p:cNvPr>
          <p:cNvCxnSpPr/>
          <p:nvPr/>
        </p:nvCxnSpPr>
        <p:spPr bwMode="auto">
          <a:xfrm>
            <a:off x="2409073" y="1809425"/>
            <a:ext cx="3341571" cy="483255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70E38-46C5-FB2E-EB2C-6B633B2F2E94}"/>
              </a:ext>
            </a:extLst>
          </p:cNvPr>
          <p:cNvCxnSpPr/>
          <p:nvPr/>
        </p:nvCxnSpPr>
        <p:spPr bwMode="auto">
          <a:xfrm>
            <a:off x="5603342" y="1412440"/>
            <a:ext cx="2629553" cy="38413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E445227-3043-93E3-AB02-7CE02F49A9F8}"/>
              </a:ext>
            </a:extLst>
          </p:cNvPr>
          <p:cNvSpPr>
            <a:spLocks noChangeAspect="1"/>
          </p:cNvSpPr>
          <p:nvPr/>
        </p:nvSpPr>
        <p:spPr bwMode="auto">
          <a:xfrm>
            <a:off x="8158099" y="22592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8546A6-551D-6DB8-603C-6B87ABBD221C}"/>
              </a:ext>
            </a:extLst>
          </p:cNvPr>
          <p:cNvSpPr>
            <a:spLocks noChangeAspect="1"/>
          </p:cNvSpPr>
          <p:nvPr/>
        </p:nvSpPr>
        <p:spPr bwMode="auto">
          <a:xfrm>
            <a:off x="5678660" y="4005064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3" name="Straight Connector 25602">
            <a:extLst>
              <a:ext uri="{FF2B5EF4-FFF2-40B4-BE49-F238E27FC236}">
                <a16:creationId xmlns:a16="http://schemas.microsoft.com/office/drawing/2014/main" id="{549E22AB-2310-8B4C-1149-C79880D334F4}"/>
              </a:ext>
            </a:extLst>
          </p:cNvPr>
          <p:cNvCxnSpPr>
            <a:endCxn id="17" idx="4"/>
          </p:cNvCxnSpPr>
          <p:nvPr/>
        </p:nvCxnSpPr>
        <p:spPr bwMode="auto">
          <a:xfrm>
            <a:off x="6122531" y="3874714"/>
            <a:ext cx="1387560" cy="214216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4" name="Straight Connector 25603">
            <a:extLst>
              <a:ext uri="{FF2B5EF4-FFF2-40B4-BE49-F238E27FC236}">
                <a16:creationId xmlns:a16="http://schemas.microsoft.com/office/drawing/2014/main" id="{23821874-9C83-9C2F-0669-7C82B5D0BC3F}"/>
              </a:ext>
            </a:extLst>
          </p:cNvPr>
          <p:cNvCxnSpPr/>
          <p:nvPr/>
        </p:nvCxnSpPr>
        <p:spPr bwMode="auto">
          <a:xfrm>
            <a:off x="6398692" y="3215352"/>
            <a:ext cx="252052" cy="42964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" name="Straight Connector 25604">
            <a:extLst>
              <a:ext uri="{FF2B5EF4-FFF2-40B4-BE49-F238E27FC236}">
                <a16:creationId xmlns:a16="http://schemas.microsoft.com/office/drawing/2014/main" id="{5CB2E994-9CC1-1EE4-F73C-13A5A7EA5482}"/>
              </a:ext>
            </a:extLst>
          </p:cNvPr>
          <p:cNvCxnSpPr/>
          <p:nvPr/>
        </p:nvCxnSpPr>
        <p:spPr bwMode="auto">
          <a:xfrm>
            <a:off x="3167648" y="2115280"/>
            <a:ext cx="1697765" cy="263382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6" name="Straight Connector 25605">
            <a:extLst>
              <a:ext uri="{FF2B5EF4-FFF2-40B4-BE49-F238E27FC236}">
                <a16:creationId xmlns:a16="http://schemas.microsoft.com/office/drawing/2014/main" id="{E7B3E45E-A2D6-4F5C-3AEF-A55526FC81EF}"/>
              </a:ext>
            </a:extLst>
          </p:cNvPr>
          <p:cNvCxnSpPr/>
          <p:nvPr/>
        </p:nvCxnSpPr>
        <p:spPr bwMode="auto">
          <a:xfrm>
            <a:off x="5229940" y="4402644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8" name="Straight Connector 25607">
            <a:extLst>
              <a:ext uri="{FF2B5EF4-FFF2-40B4-BE49-F238E27FC236}">
                <a16:creationId xmlns:a16="http://schemas.microsoft.com/office/drawing/2014/main" id="{47940AEA-0F6E-21A2-DF5B-A40A02B3EEB8}"/>
              </a:ext>
            </a:extLst>
          </p:cNvPr>
          <p:cNvCxnSpPr/>
          <p:nvPr/>
        </p:nvCxnSpPr>
        <p:spPr bwMode="auto">
          <a:xfrm>
            <a:off x="2604168" y="5661248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B89CD4-662F-27BE-EA2F-EA84E339269C}"/>
              </a:ext>
            </a:extLst>
          </p:cNvPr>
          <p:cNvSpPr>
            <a:spLocks noChangeAspect="1"/>
          </p:cNvSpPr>
          <p:nvPr/>
        </p:nvSpPr>
        <p:spPr bwMode="auto">
          <a:xfrm>
            <a:off x="5138608" y="4329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C1363B-8E28-B403-155C-B09730E0C0F9}"/>
              </a:ext>
            </a:extLst>
          </p:cNvPr>
          <p:cNvSpPr>
            <a:spLocks noChangeAspect="1"/>
          </p:cNvSpPr>
          <p:nvPr/>
        </p:nvSpPr>
        <p:spPr bwMode="auto">
          <a:xfrm>
            <a:off x="4706528" y="4617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7" name="Straight Connector 25606">
            <a:extLst>
              <a:ext uri="{FF2B5EF4-FFF2-40B4-BE49-F238E27FC236}">
                <a16:creationId xmlns:a16="http://schemas.microsoft.com/office/drawing/2014/main" id="{6F80F813-6988-3E02-ABC2-80B07EB903F0}"/>
              </a:ext>
            </a:extLst>
          </p:cNvPr>
          <p:cNvCxnSpPr/>
          <p:nvPr/>
        </p:nvCxnSpPr>
        <p:spPr bwMode="auto">
          <a:xfrm>
            <a:off x="3533342" y="5576362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3A82348-F0CE-C03C-DC09-70A57C046481}"/>
              </a:ext>
            </a:extLst>
          </p:cNvPr>
          <p:cNvSpPr>
            <a:spLocks noChangeAspect="1"/>
          </p:cNvSpPr>
          <p:nvPr/>
        </p:nvSpPr>
        <p:spPr bwMode="auto">
          <a:xfrm>
            <a:off x="3410384" y="548122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0E6E9B-ED72-F34F-C807-83D47851E834}"/>
              </a:ext>
            </a:extLst>
          </p:cNvPr>
          <p:cNvSpPr>
            <a:spLocks noChangeAspect="1"/>
          </p:cNvSpPr>
          <p:nvPr/>
        </p:nvSpPr>
        <p:spPr bwMode="auto">
          <a:xfrm>
            <a:off x="2690336" y="60213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B6C3BA-F698-144F-2541-B124E1CF8AE7}"/>
              </a:ext>
            </a:extLst>
          </p:cNvPr>
          <p:cNvSpPr>
            <a:spLocks noChangeAspect="1"/>
          </p:cNvSpPr>
          <p:nvPr/>
        </p:nvSpPr>
        <p:spPr bwMode="auto">
          <a:xfrm>
            <a:off x="2468740" y="557379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9C0D02-259A-FF34-1116-A13B2AC4BF21}"/>
              </a:ext>
            </a:extLst>
          </p:cNvPr>
          <p:cNvSpPr>
            <a:spLocks noChangeAspect="1"/>
          </p:cNvSpPr>
          <p:nvPr/>
        </p:nvSpPr>
        <p:spPr bwMode="auto">
          <a:xfrm>
            <a:off x="3656656" y="5913647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0CF751-6BE6-9D2E-C498-BF6897F76BCB}"/>
              </a:ext>
            </a:extLst>
          </p:cNvPr>
          <p:cNvSpPr>
            <a:spLocks noChangeAspect="1"/>
          </p:cNvSpPr>
          <p:nvPr/>
        </p:nvSpPr>
        <p:spPr bwMode="auto">
          <a:xfrm>
            <a:off x="3028758" y="197128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12BEE4-1A5E-2B5F-A6E2-4E0BFB9F04E6}"/>
              </a:ext>
            </a:extLst>
          </p:cNvPr>
          <p:cNvSpPr>
            <a:spLocks noChangeAspect="1"/>
          </p:cNvSpPr>
          <p:nvPr/>
        </p:nvSpPr>
        <p:spPr bwMode="auto">
          <a:xfrm>
            <a:off x="7366091" y="5728883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8506E7-5AA3-0B6C-3E8F-C105BBA779F0}"/>
              </a:ext>
            </a:extLst>
          </p:cNvPr>
          <p:cNvSpPr>
            <a:spLocks noChangeAspect="1"/>
          </p:cNvSpPr>
          <p:nvPr/>
        </p:nvSpPr>
        <p:spPr bwMode="auto">
          <a:xfrm>
            <a:off x="6506760" y="342900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C6D27C-E0C3-7D72-EF19-0922EFF5AC74}"/>
              </a:ext>
            </a:extLst>
          </p:cNvPr>
          <p:cNvSpPr>
            <a:spLocks noChangeAspect="1"/>
          </p:cNvSpPr>
          <p:nvPr/>
        </p:nvSpPr>
        <p:spPr bwMode="auto">
          <a:xfrm>
            <a:off x="6277138" y="3118326"/>
            <a:ext cx="288000" cy="288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229F25-9B01-EE27-E373-7029E40626BA}"/>
              </a:ext>
            </a:extLst>
          </p:cNvPr>
          <p:cNvSpPr>
            <a:spLocks noChangeAspect="1"/>
          </p:cNvSpPr>
          <p:nvPr/>
        </p:nvSpPr>
        <p:spPr bwMode="auto">
          <a:xfrm>
            <a:off x="6002704" y="375303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564865-3F0D-8C8E-8EC2-EA267AF1AE7F}"/>
              </a:ext>
            </a:extLst>
          </p:cNvPr>
          <p:cNvSpPr>
            <a:spLocks noChangeAspect="1"/>
          </p:cNvSpPr>
          <p:nvPr/>
        </p:nvSpPr>
        <p:spPr bwMode="auto">
          <a:xfrm>
            <a:off x="5462644" y="4797152"/>
            <a:ext cx="288000" cy="28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6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FDC0A4-2D2E-009A-9CF4-7105F77EA8AA}"/>
              </a:ext>
            </a:extLst>
          </p:cNvPr>
          <p:cNvCxnSpPr/>
          <p:nvPr/>
        </p:nvCxnSpPr>
        <p:spPr bwMode="auto">
          <a:xfrm flipV="1">
            <a:off x="2612740" y="1880828"/>
            <a:ext cx="6480720" cy="44284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5A50322-E7E1-2DB9-709A-49909759EB10}"/>
              </a:ext>
            </a:extLst>
          </p:cNvPr>
          <p:cNvSpPr>
            <a:spLocks noChangeAspect="1"/>
          </p:cNvSpPr>
          <p:nvPr/>
        </p:nvSpPr>
        <p:spPr bwMode="auto">
          <a:xfrm>
            <a:off x="7154832" y="292497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9" name="Straight Connector 25608">
            <a:extLst>
              <a:ext uri="{FF2B5EF4-FFF2-40B4-BE49-F238E27FC236}">
                <a16:creationId xmlns:a16="http://schemas.microsoft.com/office/drawing/2014/main" id="{2C1962FC-FCF2-29AF-2B0B-6F1945DA6D67}"/>
              </a:ext>
            </a:extLst>
          </p:cNvPr>
          <p:cNvCxnSpPr/>
          <p:nvPr/>
        </p:nvCxnSpPr>
        <p:spPr bwMode="auto">
          <a:xfrm>
            <a:off x="7893228" y="1809293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0130DA-B385-E95F-49DF-BC828A4641C8}"/>
              </a:ext>
            </a:extLst>
          </p:cNvPr>
          <p:cNvCxnSpPr>
            <a:stCxn id="6" idx="1"/>
            <a:endCxn id="29" idx="1"/>
          </p:cNvCxnSpPr>
          <p:nvPr/>
        </p:nvCxnSpPr>
        <p:spPr bwMode="auto">
          <a:xfrm>
            <a:off x="5350228" y="3460632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3DBB30-1438-D081-E0EF-81C11E792CF0}"/>
              </a:ext>
            </a:extLst>
          </p:cNvPr>
          <p:cNvCxnSpPr/>
          <p:nvPr/>
        </p:nvCxnSpPr>
        <p:spPr bwMode="auto">
          <a:xfrm flipH="1" flipV="1">
            <a:off x="5603342" y="1410403"/>
            <a:ext cx="2629553" cy="3853784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CE0F1B-7F24-D0C3-28C8-74B7B795BD2B}"/>
              </a:ext>
            </a:extLst>
          </p:cNvPr>
          <p:cNvCxnSpPr/>
          <p:nvPr/>
        </p:nvCxnSpPr>
        <p:spPr bwMode="auto">
          <a:xfrm flipH="1" flipV="1">
            <a:off x="2370260" y="1709070"/>
            <a:ext cx="3359513" cy="4960965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9493004E-0B7B-0E27-0751-C05152ED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235650"/>
            <a:ext cx="9469052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Candidates that can be eliminated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B3C77C-2B9F-0A7B-4E43-98A486C208CD}"/>
              </a:ext>
            </a:extLst>
          </p:cNvPr>
          <p:cNvSpPr>
            <a:spLocks noChangeAspect="1"/>
          </p:cNvSpPr>
          <p:nvPr/>
        </p:nvSpPr>
        <p:spPr bwMode="auto">
          <a:xfrm>
            <a:off x="5318596" y="3429000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73B105-249B-F9D2-8CCC-D0F1B10955B8}"/>
              </a:ext>
            </a:extLst>
          </p:cNvPr>
          <p:cNvSpPr>
            <a:spLocks noChangeAspect="1"/>
          </p:cNvSpPr>
          <p:nvPr/>
        </p:nvSpPr>
        <p:spPr bwMode="auto">
          <a:xfrm>
            <a:off x="3944656" y="2133220"/>
            <a:ext cx="2813856" cy="281385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29A3D-5F6E-0F97-2796-6871BD0037DF}"/>
              </a:ext>
            </a:extLst>
          </p:cNvPr>
          <p:cNvSpPr>
            <a:spLocks noChangeAspect="1"/>
          </p:cNvSpPr>
          <p:nvPr/>
        </p:nvSpPr>
        <p:spPr bwMode="auto">
          <a:xfrm>
            <a:off x="7749228" y="1665425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0AE53-CB83-770D-E2D8-95573C54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298" y="3275692"/>
            <a:ext cx="15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x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ABEF18-D98D-C836-7D9C-F456D662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312" y="5588266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B304D6-DCBD-B41F-2B64-4249C9CF00E0}"/>
              </a:ext>
            </a:extLst>
          </p:cNvPr>
          <p:cNvSpPr>
            <a:spLocks noChangeAspect="1"/>
          </p:cNvSpPr>
          <p:nvPr/>
        </p:nvSpPr>
        <p:spPr bwMode="auto">
          <a:xfrm>
            <a:off x="7350025" y="317235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5B106A2A-0337-F87B-864F-DDC4959D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286" y="4905164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DC9A9383-3E1A-75FC-08BF-BA5CD344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456" y="6048000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87966DC1-1ABB-994E-9376-D2E7AA86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868" y="5579948"/>
            <a:ext cx="173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E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DD6182C5-01E0-38A9-88D8-83E0EBDC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308" y="1799528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7" name="Rectangle 25616">
            <a:extLst>
              <a:ext uri="{FF2B5EF4-FFF2-40B4-BE49-F238E27FC236}">
                <a16:creationId xmlns:a16="http://schemas.microsoft.com/office/drawing/2014/main" id="{D893DD37-0B4E-7AAD-8669-46F9D6AB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680" y="2816932"/>
            <a:ext cx="16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F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91BFBA44-73D4-171E-C90C-42BF25C6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12" y="147549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H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EE80F2AE-F461-F37A-36DD-6473E8A1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704" y="3032956"/>
            <a:ext cx="205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G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76FA97-AE7E-FA0C-1B35-2430C2365847}"/>
              </a:ext>
            </a:extLst>
          </p:cNvPr>
          <p:cNvCxnSpPr/>
          <p:nvPr/>
        </p:nvCxnSpPr>
        <p:spPr bwMode="auto">
          <a:xfrm>
            <a:off x="2409073" y="1809425"/>
            <a:ext cx="3341571" cy="483255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70E38-46C5-FB2E-EB2C-6B633B2F2E94}"/>
              </a:ext>
            </a:extLst>
          </p:cNvPr>
          <p:cNvCxnSpPr/>
          <p:nvPr/>
        </p:nvCxnSpPr>
        <p:spPr bwMode="auto">
          <a:xfrm>
            <a:off x="5603342" y="1412440"/>
            <a:ext cx="2629553" cy="384131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E445227-3043-93E3-AB02-7CE02F49A9F8}"/>
              </a:ext>
            </a:extLst>
          </p:cNvPr>
          <p:cNvSpPr>
            <a:spLocks noChangeAspect="1"/>
          </p:cNvSpPr>
          <p:nvPr/>
        </p:nvSpPr>
        <p:spPr bwMode="auto">
          <a:xfrm>
            <a:off x="8158099" y="22592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8546A6-551D-6DB8-603C-6B87ABBD221C}"/>
              </a:ext>
            </a:extLst>
          </p:cNvPr>
          <p:cNvSpPr>
            <a:spLocks noChangeAspect="1"/>
          </p:cNvSpPr>
          <p:nvPr/>
        </p:nvSpPr>
        <p:spPr bwMode="auto">
          <a:xfrm>
            <a:off x="5678660" y="4005064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3" name="Straight Connector 25602">
            <a:extLst>
              <a:ext uri="{FF2B5EF4-FFF2-40B4-BE49-F238E27FC236}">
                <a16:creationId xmlns:a16="http://schemas.microsoft.com/office/drawing/2014/main" id="{549E22AB-2310-8B4C-1149-C79880D334F4}"/>
              </a:ext>
            </a:extLst>
          </p:cNvPr>
          <p:cNvCxnSpPr>
            <a:endCxn id="17" idx="4"/>
          </p:cNvCxnSpPr>
          <p:nvPr/>
        </p:nvCxnSpPr>
        <p:spPr bwMode="auto">
          <a:xfrm>
            <a:off x="6122531" y="3874714"/>
            <a:ext cx="1387560" cy="214216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4" name="Straight Connector 25603">
            <a:extLst>
              <a:ext uri="{FF2B5EF4-FFF2-40B4-BE49-F238E27FC236}">
                <a16:creationId xmlns:a16="http://schemas.microsoft.com/office/drawing/2014/main" id="{23821874-9C83-9C2F-0669-7C82B5D0BC3F}"/>
              </a:ext>
            </a:extLst>
          </p:cNvPr>
          <p:cNvCxnSpPr/>
          <p:nvPr/>
        </p:nvCxnSpPr>
        <p:spPr bwMode="auto">
          <a:xfrm>
            <a:off x="6398692" y="3215352"/>
            <a:ext cx="252052" cy="42964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5" name="Straight Connector 25604">
            <a:extLst>
              <a:ext uri="{FF2B5EF4-FFF2-40B4-BE49-F238E27FC236}">
                <a16:creationId xmlns:a16="http://schemas.microsoft.com/office/drawing/2014/main" id="{5CB2E994-9CC1-1EE4-F73C-13A5A7EA5482}"/>
              </a:ext>
            </a:extLst>
          </p:cNvPr>
          <p:cNvCxnSpPr/>
          <p:nvPr/>
        </p:nvCxnSpPr>
        <p:spPr bwMode="auto">
          <a:xfrm>
            <a:off x="3167648" y="2115280"/>
            <a:ext cx="1697765" cy="263382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6" name="Straight Connector 25605">
            <a:extLst>
              <a:ext uri="{FF2B5EF4-FFF2-40B4-BE49-F238E27FC236}">
                <a16:creationId xmlns:a16="http://schemas.microsoft.com/office/drawing/2014/main" id="{E7B3E45E-A2D6-4F5C-3AEF-A55526FC81EF}"/>
              </a:ext>
            </a:extLst>
          </p:cNvPr>
          <p:cNvCxnSpPr/>
          <p:nvPr/>
        </p:nvCxnSpPr>
        <p:spPr bwMode="auto">
          <a:xfrm>
            <a:off x="5229940" y="4402644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8" name="Straight Connector 25607">
            <a:extLst>
              <a:ext uri="{FF2B5EF4-FFF2-40B4-BE49-F238E27FC236}">
                <a16:creationId xmlns:a16="http://schemas.microsoft.com/office/drawing/2014/main" id="{47940AEA-0F6E-21A2-DF5B-A40A02B3EEB8}"/>
              </a:ext>
            </a:extLst>
          </p:cNvPr>
          <p:cNvCxnSpPr/>
          <p:nvPr/>
        </p:nvCxnSpPr>
        <p:spPr bwMode="auto">
          <a:xfrm>
            <a:off x="2604168" y="5661248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B89CD4-662F-27BE-EA2F-EA84E339269C}"/>
              </a:ext>
            </a:extLst>
          </p:cNvPr>
          <p:cNvSpPr>
            <a:spLocks noChangeAspect="1"/>
          </p:cNvSpPr>
          <p:nvPr/>
        </p:nvSpPr>
        <p:spPr bwMode="auto">
          <a:xfrm>
            <a:off x="5138608" y="4329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C1363B-8E28-B403-155C-B09730E0C0F9}"/>
              </a:ext>
            </a:extLst>
          </p:cNvPr>
          <p:cNvSpPr>
            <a:spLocks noChangeAspect="1"/>
          </p:cNvSpPr>
          <p:nvPr/>
        </p:nvSpPr>
        <p:spPr bwMode="auto">
          <a:xfrm>
            <a:off x="4706528" y="4617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25607" name="Straight Connector 25606">
            <a:extLst>
              <a:ext uri="{FF2B5EF4-FFF2-40B4-BE49-F238E27FC236}">
                <a16:creationId xmlns:a16="http://schemas.microsoft.com/office/drawing/2014/main" id="{6F80F813-6988-3E02-ABC2-80B07EB903F0}"/>
              </a:ext>
            </a:extLst>
          </p:cNvPr>
          <p:cNvCxnSpPr/>
          <p:nvPr/>
        </p:nvCxnSpPr>
        <p:spPr bwMode="auto">
          <a:xfrm>
            <a:off x="3533342" y="5576362"/>
            <a:ext cx="360064" cy="57606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3A82348-F0CE-C03C-DC09-70A57C046481}"/>
              </a:ext>
            </a:extLst>
          </p:cNvPr>
          <p:cNvSpPr>
            <a:spLocks noChangeAspect="1"/>
          </p:cNvSpPr>
          <p:nvPr/>
        </p:nvSpPr>
        <p:spPr bwMode="auto">
          <a:xfrm>
            <a:off x="3410384" y="548122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0E6E9B-ED72-F34F-C807-83D47851E834}"/>
              </a:ext>
            </a:extLst>
          </p:cNvPr>
          <p:cNvSpPr>
            <a:spLocks noChangeAspect="1"/>
          </p:cNvSpPr>
          <p:nvPr/>
        </p:nvSpPr>
        <p:spPr bwMode="auto">
          <a:xfrm>
            <a:off x="2690336" y="60213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B6C3BA-F698-144F-2541-B124E1CF8AE7}"/>
              </a:ext>
            </a:extLst>
          </p:cNvPr>
          <p:cNvSpPr>
            <a:spLocks noChangeAspect="1"/>
          </p:cNvSpPr>
          <p:nvPr/>
        </p:nvSpPr>
        <p:spPr bwMode="auto">
          <a:xfrm>
            <a:off x="2468740" y="557379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9C0D02-259A-FF34-1116-A13B2AC4BF21}"/>
              </a:ext>
            </a:extLst>
          </p:cNvPr>
          <p:cNvSpPr>
            <a:spLocks noChangeAspect="1"/>
          </p:cNvSpPr>
          <p:nvPr/>
        </p:nvSpPr>
        <p:spPr bwMode="auto">
          <a:xfrm>
            <a:off x="3656656" y="5913647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0CF751-6BE6-9D2E-C498-BF6897F76BCB}"/>
              </a:ext>
            </a:extLst>
          </p:cNvPr>
          <p:cNvSpPr>
            <a:spLocks noChangeAspect="1"/>
          </p:cNvSpPr>
          <p:nvPr/>
        </p:nvSpPr>
        <p:spPr bwMode="auto">
          <a:xfrm>
            <a:off x="3028758" y="197128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12BEE4-1A5E-2B5F-A6E2-4E0BFB9F04E6}"/>
              </a:ext>
            </a:extLst>
          </p:cNvPr>
          <p:cNvSpPr>
            <a:spLocks noChangeAspect="1"/>
          </p:cNvSpPr>
          <p:nvPr/>
        </p:nvSpPr>
        <p:spPr bwMode="auto">
          <a:xfrm>
            <a:off x="7366091" y="5728883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8506E7-5AA3-0B6C-3E8F-C105BBA779F0}"/>
              </a:ext>
            </a:extLst>
          </p:cNvPr>
          <p:cNvSpPr>
            <a:spLocks noChangeAspect="1"/>
          </p:cNvSpPr>
          <p:nvPr/>
        </p:nvSpPr>
        <p:spPr bwMode="auto">
          <a:xfrm>
            <a:off x="6506760" y="342900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C6D27C-E0C3-7D72-EF19-0922EFF5AC74}"/>
              </a:ext>
            </a:extLst>
          </p:cNvPr>
          <p:cNvSpPr>
            <a:spLocks noChangeAspect="1"/>
          </p:cNvSpPr>
          <p:nvPr/>
        </p:nvSpPr>
        <p:spPr bwMode="auto">
          <a:xfrm>
            <a:off x="6277138" y="3118326"/>
            <a:ext cx="288000" cy="288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229F25-9B01-EE27-E373-7029E40626BA}"/>
              </a:ext>
            </a:extLst>
          </p:cNvPr>
          <p:cNvSpPr>
            <a:spLocks noChangeAspect="1"/>
          </p:cNvSpPr>
          <p:nvPr/>
        </p:nvSpPr>
        <p:spPr bwMode="auto">
          <a:xfrm>
            <a:off x="6002704" y="375303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564865-3F0D-8C8E-8EC2-EA267AF1AE7F}"/>
              </a:ext>
            </a:extLst>
          </p:cNvPr>
          <p:cNvSpPr>
            <a:spLocks noChangeAspect="1"/>
          </p:cNvSpPr>
          <p:nvPr/>
        </p:nvSpPr>
        <p:spPr bwMode="auto">
          <a:xfrm>
            <a:off x="5462644" y="4797152"/>
            <a:ext cx="288000" cy="28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25610" name="Picture 25609">
            <a:extLst>
              <a:ext uri="{FF2B5EF4-FFF2-40B4-BE49-F238E27FC236}">
                <a16:creationId xmlns:a16="http://schemas.microsoft.com/office/drawing/2014/main" id="{85EA6A37-5AFB-E952-4A7F-80F3E7FE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821" y="5513100"/>
            <a:ext cx="409380" cy="409380"/>
          </a:xfrm>
          <a:prstGeom prst="rect">
            <a:avLst/>
          </a:prstGeom>
        </p:spPr>
      </p:pic>
      <p:pic>
        <p:nvPicPr>
          <p:cNvPr id="25611" name="Picture 25610">
            <a:extLst>
              <a:ext uri="{FF2B5EF4-FFF2-40B4-BE49-F238E27FC236}">
                <a16:creationId xmlns:a16="http://schemas.microsoft.com/office/drawing/2014/main" id="{B2FDB302-F008-E8F2-ACC0-3DFD7BF90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16" y="5863936"/>
            <a:ext cx="409380" cy="409380"/>
          </a:xfrm>
          <a:prstGeom prst="rect">
            <a:avLst/>
          </a:prstGeom>
        </p:spPr>
      </p:pic>
      <p:pic>
        <p:nvPicPr>
          <p:cNvPr id="25616" name="Picture 25615">
            <a:extLst>
              <a:ext uri="{FF2B5EF4-FFF2-40B4-BE49-F238E27FC236}">
                <a16:creationId xmlns:a16="http://schemas.microsoft.com/office/drawing/2014/main" id="{50CE578F-A18F-F758-7436-0CC3E90DE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335" y="3152943"/>
            <a:ext cx="409380" cy="409380"/>
          </a:xfrm>
          <a:prstGeom prst="rect">
            <a:avLst/>
          </a:prstGeom>
        </p:spPr>
      </p:pic>
      <p:pic>
        <p:nvPicPr>
          <p:cNvPr id="25620" name="Picture 25619">
            <a:extLst>
              <a:ext uri="{FF2B5EF4-FFF2-40B4-BE49-F238E27FC236}">
                <a16:creationId xmlns:a16="http://schemas.microsoft.com/office/drawing/2014/main" id="{C2B8C0F3-30E6-22FE-6882-23C1CD76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35" y="1590254"/>
            <a:ext cx="409380" cy="4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8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FDC0A4-2D2E-009A-9CF4-7105F77EA8AA}"/>
              </a:ext>
            </a:extLst>
          </p:cNvPr>
          <p:cNvCxnSpPr/>
          <p:nvPr/>
        </p:nvCxnSpPr>
        <p:spPr bwMode="auto">
          <a:xfrm flipV="1">
            <a:off x="2612740" y="1880828"/>
            <a:ext cx="6480720" cy="44284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5A50322-E7E1-2DB9-709A-49909759EB10}"/>
              </a:ext>
            </a:extLst>
          </p:cNvPr>
          <p:cNvSpPr>
            <a:spLocks noChangeAspect="1"/>
          </p:cNvSpPr>
          <p:nvPr/>
        </p:nvSpPr>
        <p:spPr bwMode="auto">
          <a:xfrm>
            <a:off x="7154832" y="292497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93004E-0B7B-0E27-0751-C05152ED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60648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Bi-directional search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ABEF18-D98D-C836-7D9C-F456D662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402" y="5615952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5B106A2A-0337-F87B-864F-DDC4959D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004" y="399577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DC9A9383-3E1A-75FC-08BF-BA5CD344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692" y="5085184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87966DC1-1ABB-994E-9376-D2E7AA86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000" y="3392996"/>
            <a:ext cx="173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E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DD6182C5-01E0-38A9-88D8-83E0EBDC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944" y="4329100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7" name="Rectangle 25616">
            <a:extLst>
              <a:ext uri="{FF2B5EF4-FFF2-40B4-BE49-F238E27FC236}">
                <a16:creationId xmlns:a16="http://schemas.microsoft.com/office/drawing/2014/main" id="{D893DD37-0B4E-7AAD-8669-46F9D6AB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164" y="3104964"/>
            <a:ext cx="16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F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91BFBA44-73D4-171E-C90C-42BF25C6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332" y="191683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H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EE80F2AE-F461-F37A-36DD-6473E8A1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068" y="2528900"/>
            <a:ext cx="205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G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445227-3043-93E3-AB02-7CE02F49A9F8}"/>
              </a:ext>
            </a:extLst>
          </p:cNvPr>
          <p:cNvSpPr>
            <a:spLocks noChangeAspect="1"/>
          </p:cNvSpPr>
          <p:nvPr/>
        </p:nvSpPr>
        <p:spPr bwMode="auto">
          <a:xfrm>
            <a:off x="8158099" y="22592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8546A6-551D-6DB8-603C-6B87ABBD221C}"/>
              </a:ext>
            </a:extLst>
          </p:cNvPr>
          <p:cNvSpPr>
            <a:spLocks noChangeAspect="1"/>
          </p:cNvSpPr>
          <p:nvPr/>
        </p:nvSpPr>
        <p:spPr bwMode="auto">
          <a:xfrm>
            <a:off x="5678660" y="4005064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B89CD4-662F-27BE-EA2F-EA84E339269C}"/>
              </a:ext>
            </a:extLst>
          </p:cNvPr>
          <p:cNvSpPr>
            <a:spLocks noChangeAspect="1"/>
          </p:cNvSpPr>
          <p:nvPr/>
        </p:nvSpPr>
        <p:spPr bwMode="auto">
          <a:xfrm>
            <a:off x="5138608" y="4329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C1363B-8E28-B403-155C-B09730E0C0F9}"/>
              </a:ext>
            </a:extLst>
          </p:cNvPr>
          <p:cNvSpPr>
            <a:spLocks noChangeAspect="1"/>
          </p:cNvSpPr>
          <p:nvPr/>
        </p:nvSpPr>
        <p:spPr bwMode="auto">
          <a:xfrm>
            <a:off x="4706528" y="4617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A82348-F0CE-C03C-DC09-70A57C046481}"/>
              </a:ext>
            </a:extLst>
          </p:cNvPr>
          <p:cNvSpPr>
            <a:spLocks noChangeAspect="1"/>
          </p:cNvSpPr>
          <p:nvPr/>
        </p:nvSpPr>
        <p:spPr bwMode="auto">
          <a:xfrm>
            <a:off x="3410384" y="548122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0E6E9B-ED72-F34F-C807-83D47851E834}"/>
              </a:ext>
            </a:extLst>
          </p:cNvPr>
          <p:cNvSpPr>
            <a:spLocks noChangeAspect="1"/>
          </p:cNvSpPr>
          <p:nvPr/>
        </p:nvSpPr>
        <p:spPr bwMode="auto">
          <a:xfrm>
            <a:off x="2690336" y="60213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8506E7-5AA3-0B6C-3E8F-C105BBA779F0}"/>
              </a:ext>
            </a:extLst>
          </p:cNvPr>
          <p:cNvSpPr>
            <a:spLocks noChangeAspect="1"/>
          </p:cNvSpPr>
          <p:nvPr/>
        </p:nvSpPr>
        <p:spPr bwMode="auto">
          <a:xfrm>
            <a:off x="6506760" y="342900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229F25-9B01-EE27-E373-7029E40626BA}"/>
              </a:ext>
            </a:extLst>
          </p:cNvPr>
          <p:cNvSpPr>
            <a:spLocks noChangeAspect="1"/>
          </p:cNvSpPr>
          <p:nvPr/>
        </p:nvSpPr>
        <p:spPr bwMode="auto">
          <a:xfrm>
            <a:off x="6002704" y="375303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26" name="Rectangle 3">
            <a:extLst>
              <a:ext uri="{FF2B5EF4-FFF2-40B4-BE49-F238E27FC236}">
                <a16:creationId xmlns:a16="http://schemas.microsoft.com/office/drawing/2014/main" id="{E8D2C56A-3C28-EB81-5811-FF85C4E487B0}"/>
              </a:ext>
            </a:extLst>
          </p:cNvPr>
          <p:cNvSpPr txBox="1">
            <a:spLocks noChangeArrowheads="1"/>
          </p:cNvSpPr>
          <p:nvPr/>
        </p:nvSpPr>
        <p:spPr>
          <a:xfrm>
            <a:off x="650730" y="1808820"/>
            <a:ext cx="4158254" cy="1733808"/>
          </a:xfrm>
          <a:prstGeom prst="rect">
            <a:avLst/>
          </a:prstGeom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 projections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Bi-directional search</a:t>
            </a:r>
          </a:p>
        </p:txBody>
      </p:sp>
      <p:sp>
        <p:nvSpPr>
          <p:cNvPr id="25628" name="Freeform: Shape 25627">
            <a:extLst>
              <a:ext uri="{FF2B5EF4-FFF2-40B4-BE49-F238E27FC236}">
                <a16:creationId xmlns:a16="http://schemas.microsoft.com/office/drawing/2014/main" id="{8A554335-9A54-E212-A68F-478A06F2CE58}"/>
              </a:ext>
            </a:extLst>
          </p:cNvPr>
          <p:cNvSpPr/>
          <p:nvPr/>
        </p:nvSpPr>
        <p:spPr bwMode="auto">
          <a:xfrm rot="20652734">
            <a:off x="5381906" y="4420195"/>
            <a:ext cx="560028" cy="269858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29" name="Freeform: Shape 25628">
            <a:extLst>
              <a:ext uri="{FF2B5EF4-FFF2-40B4-BE49-F238E27FC236}">
                <a16:creationId xmlns:a16="http://schemas.microsoft.com/office/drawing/2014/main" id="{29A1F5A5-534D-A77B-4B9B-5E8C3A9C1E4A}"/>
              </a:ext>
            </a:extLst>
          </p:cNvPr>
          <p:cNvSpPr/>
          <p:nvPr/>
        </p:nvSpPr>
        <p:spPr bwMode="auto">
          <a:xfrm rot="10348461">
            <a:off x="6997791" y="1866657"/>
            <a:ext cx="915375" cy="496425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30" name="Freeform: Shape 25629">
            <a:extLst>
              <a:ext uri="{FF2B5EF4-FFF2-40B4-BE49-F238E27FC236}">
                <a16:creationId xmlns:a16="http://schemas.microsoft.com/office/drawing/2014/main" id="{57CBC8A0-0AA1-F869-3DDB-072694A7F748}"/>
              </a:ext>
            </a:extLst>
          </p:cNvPr>
          <p:cNvSpPr/>
          <p:nvPr/>
        </p:nvSpPr>
        <p:spPr bwMode="auto">
          <a:xfrm rot="10578625">
            <a:off x="6412787" y="2474857"/>
            <a:ext cx="574122" cy="490464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31" name="Freeform: Shape 25630">
            <a:extLst>
              <a:ext uri="{FF2B5EF4-FFF2-40B4-BE49-F238E27FC236}">
                <a16:creationId xmlns:a16="http://schemas.microsoft.com/office/drawing/2014/main" id="{7D5D1CF1-ED3D-7F90-4702-CC6368D168A7}"/>
              </a:ext>
            </a:extLst>
          </p:cNvPr>
          <p:cNvSpPr/>
          <p:nvPr/>
        </p:nvSpPr>
        <p:spPr bwMode="auto">
          <a:xfrm rot="10348461">
            <a:off x="5864255" y="3098493"/>
            <a:ext cx="464188" cy="200858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32" name="Freeform: Shape 25631">
            <a:extLst>
              <a:ext uri="{FF2B5EF4-FFF2-40B4-BE49-F238E27FC236}">
                <a16:creationId xmlns:a16="http://schemas.microsoft.com/office/drawing/2014/main" id="{2468743B-576D-D4F5-7B5F-2019BA3D0423}"/>
              </a:ext>
            </a:extLst>
          </p:cNvPr>
          <p:cNvSpPr/>
          <p:nvPr/>
        </p:nvSpPr>
        <p:spPr bwMode="auto">
          <a:xfrm>
            <a:off x="4844988" y="4811011"/>
            <a:ext cx="525302" cy="274173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33" name="Freeform: Shape 25632">
            <a:extLst>
              <a:ext uri="{FF2B5EF4-FFF2-40B4-BE49-F238E27FC236}">
                <a16:creationId xmlns:a16="http://schemas.microsoft.com/office/drawing/2014/main" id="{C5524590-41BB-E403-DD9B-D7BDF96DB735}"/>
              </a:ext>
            </a:extLst>
          </p:cNvPr>
          <p:cNvSpPr/>
          <p:nvPr/>
        </p:nvSpPr>
        <p:spPr bwMode="auto">
          <a:xfrm>
            <a:off x="3698384" y="5229200"/>
            <a:ext cx="1239858" cy="724202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34" name="Freeform: Shape 25633">
            <a:extLst>
              <a:ext uri="{FF2B5EF4-FFF2-40B4-BE49-F238E27FC236}">
                <a16:creationId xmlns:a16="http://schemas.microsoft.com/office/drawing/2014/main" id="{B08C83C0-206A-A5E6-283A-A7F5AD314D56}"/>
              </a:ext>
            </a:extLst>
          </p:cNvPr>
          <p:cNvSpPr/>
          <p:nvPr/>
        </p:nvSpPr>
        <p:spPr bwMode="auto">
          <a:xfrm>
            <a:off x="2942300" y="5873150"/>
            <a:ext cx="694274" cy="724202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7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FDC0A4-2D2E-009A-9CF4-7105F77EA8AA}"/>
              </a:ext>
            </a:extLst>
          </p:cNvPr>
          <p:cNvCxnSpPr/>
          <p:nvPr/>
        </p:nvCxnSpPr>
        <p:spPr bwMode="auto">
          <a:xfrm flipV="1">
            <a:off x="2612740" y="1880828"/>
            <a:ext cx="6480720" cy="44284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5A50322-E7E1-2DB9-709A-49909759EB10}"/>
              </a:ext>
            </a:extLst>
          </p:cNvPr>
          <p:cNvSpPr>
            <a:spLocks noChangeAspect="1"/>
          </p:cNvSpPr>
          <p:nvPr/>
        </p:nvSpPr>
        <p:spPr bwMode="auto">
          <a:xfrm>
            <a:off x="7154832" y="2924976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3DBB30-1438-D081-E0EF-81C11E792CF0}"/>
              </a:ext>
            </a:extLst>
          </p:cNvPr>
          <p:cNvCxnSpPr/>
          <p:nvPr/>
        </p:nvCxnSpPr>
        <p:spPr bwMode="auto">
          <a:xfrm flipH="1" flipV="1">
            <a:off x="6650744" y="2983286"/>
            <a:ext cx="504088" cy="733714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CE0F1B-7F24-D0C3-28C8-74B7B795BD2B}"/>
              </a:ext>
            </a:extLst>
          </p:cNvPr>
          <p:cNvCxnSpPr/>
          <p:nvPr/>
        </p:nvCxnSpPr>
        <p:spPr bwMode="auto">
          <a:xfrm flipH="1" flipV="1">
            <a:off x="4376936" y="4689140"/>
            <a:ext cx="422056" cy="62411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9493004E-0B7B-0E27-0751-C05152ED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4" y="296652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Apply the bounds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ABEF18-D98D-C836-7D9C-F456D662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402" y="5615952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A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5B106A2A-0337-F87B-864F-DDC4959D8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004" y="399577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DC9A9383-3E1A-75FC-08BF-BA5CD344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692" y="5085184"/>
            <a:ext cx="18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B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4" name="Rectangle 25613">
            <a:extLst>
              <a:ext uri="{FF2B5EF4-FFF2-40B4-BE49-F238E27FC236}">
                <a16:creationId xmlns:a16="http://schemas.microsoft.com/office/drawing/2014/main" id="{87966DC1-1ABB-994E-9376-D2E7AA86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040" y="3959768"/>
            <a:ext cx="173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E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5" name="Rectangle 25614">
            <a:extLst>
              <a:ext uri="{FF2B5EF4-FFF2-40B4-BE49-F238E27FC236}">
                <a16:creationId xmlns:a16="http://schemas.microsoft.com/office/drawing/2014/main" id="{DD6182C5-01E0-38A9-88D8-83E0EBDC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944" y="4329100"/>
            <a:ext cx="18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7" name="Rectangle 25616">
            <a:extLst>
              <a:ext uri="{FF2B5EF4-FFF2-40B4-BE49-F238E27FC236}">
                <a16:creationId xmlns:a16="http://schemas.microsoft.com/office/drawing/2014/main" id="{D893DD37-0B4E-7AAD-8669-46F9D6AB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924" y="3635732"/>
            <a:ext cx="16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F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91BFBA44-73D4-171E-C90C-42BF25C6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332" y="1916832"/>
            <a:ext cx="20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H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5619" name="Rectangle 25618">
            <a:extLst>
              <a:ext uri="{FF2B5EF4-FFF2-40B4-BE49-F238E27FC236}">
                <a16:creationId xmlns:a16="http://schemas.microsoft.com/office/drawing/2014/main" id="{EE80F2AE-F461-F37A-36DD-6473E8A1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068" y="2528900"/>
            <a:ext cx="205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i-FI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G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76FA97-AE7E-FA0C-1B35-2430C2365847}"/>
              </a:ext>
            </a:extLst>
          </p:cNvPr>
          <p:cNvCxnSpPr/>
          <p:nvPr/>
        </p:nvCxnSpPr>
        <p:spPr bwMode="auto">
          <a:xfrm>
            <a:off x="4376936" y="4689140"/>
            <a:ext cx="422056" cy="6241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570E38-46C5-FB2E-EB2C-6B633B2F2E94}"/>
              </a:ext>
            </a:extLst>
          </p:cNvPr>
          <p:cNvCxnSpPr/>
          <p:nvPr/>
        </p:nvCxnSpPr>
        <p:spPr bwMode="auto">
          <a:xfrm>
            <a:off x="6650744" y="3032956"/>
            <a:ext cx="504088" cy="68404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E445227-3043-93E3-AB02-7CE02F49A9F8}"/>
              </a:ext>
            </a:extLst>
          </p:cNvPr>
          <p:cNvSpPr>
            <a:spLocks noChangeAspect="1"/>
          </p:cNvSpPr>
          <p:nvPr/>
        </p:nvSpPr>
        <p:spPr bwMode="auto">
          <a:xfrm>
            <a:off x="8158099" y="225928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8546A6-551D-6DB8-603C-6B87ABBD221C}"/>
              </a:ext>
            </a:extLst>
          </p:cNvPr>
          <p:cNvSpPr>
            <a:spLocks noChangeAspect="1"/>
          </p:cNvSpPr>
          <p:nvPr/>
        </p:nvSpPr>
        <p:spPr bwMode="auto">
          <a:xfrm>
            <a:off x="5678660" y="4005064"/>
            <a:ext cx="216000" cy="21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B89CD4-662F-27BE-EA2F-EA84E339269C}"/>
              </a:ext>
            </a:extLst>
          </p:cNvPr>
          <p:cNvSpPr>
            <a:spLocks noChangeAspect="1"/>
          </p:cNvSpPr>
          <p:nvPr/>
        </p:nvSpPr>
        <p:spPr bwMode="auto">
          <a:xfrm>
            <a:off x="5138608" y="4329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C1363B-8E28-B403-155C-B09730E0C0F9}"/>
              </a:ext>
            </a:extLst>
          </p:cNvPr>
          <p:cNvSpPr>
            <a:spLocks noChangeAspect="1"/>
          </p:cNvSpPr>
          <p:nvPr/>
        </p:nvSpPr>
        <p:spPr bwMode="auto">
          <a:xfrm>
            <a:off x="4706528" y="461713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A82348-F0CE-C03C-DC09-70A57C046481}"/>
              </a:ext>
            </a:extLst>
          </p:cNvPr>
          <p:cNvSpPr>
            <a:spLocks noChangeAspect="1"/>
          </p:cNvSpPr>
          <p:nvPr/>
        </p:nvSpPr>
        <p:spPr bwMode="auto">
          <a:xfrm>
            <a:off x="3410384" y="548122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0E6E9B-ED72-F34F-C807-83D47851E834}"/>
              </a:ext>
            </a:extLst>
          </p:cNvPr>
          <p:cNvSpPr>
            <a:spLocks noChangeAspect="1"/>
          </p:cNvSpPr>
          <p:nvPr/>
        </p:nvSpPr>
        <p:spPr bwMode="auto">
          <a:xfrm>
            <a:off x="2690336" y="602132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229F25-9B01-EE27-E373-7029E40626BA}"/>
              </a:ext>
            </a:extLst>
          </p:cNvPr>
          <p:cNvSpPr>
            <a:spLocks noChangeAspect="1"/>
          </p:cNvSpPr>
          <p:nvPr/>
        </p:nvSpPr>
        <p:spPr bwMode="auto">
          <a:xfrm>
            <a:off x="6002704" y="375303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28" name="Freeform: Shape 25627">
            <a:extLst>
              <a:ext uri="{FF2B5EF4-FFF2-40B4-BE49-F238E27FC236}">
                <a16:creationId xmlns:a16="http://schemas.microsoft.com/office/drawing/2014/main" id="{8A554335-9A54-E212-A68F-478A06F2CE58}"/>
              </a:ext>
            </a:extLst>
          </p:cNvPr>
          <p:cNvSpPr/>
          <p:nvPr/>
        </p:nvSpPr>
        <p:spPr bwMode="auto">
          <a:xfrm rot="20652734">
            <a:off x="5381906" y="4420195"/>
            <a:ext cx="560028" cy="269858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31" name="Freeform: Shape 25630">
            <a:extLst>
              <a:ext uri="{FF2B5EF4-FFF2-40B4-BE49-F238E27FC236}">
                <a16:creationId xmlns:a16="http://schemas.microsoft.com/office/drawing/2014/main" id="{7D5D1CF1-ED3D-7F90-4702-CC6368D168A7}"/>
              </a:ext>
            </a:extLst>
          </p:cNvPr>
          <p:cNvSpPr/>
          <p:nvPr/>
        </p:nvSpPr>
        <p:spPr bwMode="auto">
          <a:xfrm rot="10348461">
            <a:off x="6061833" y="3414633"/>
            <a:ext cx="464188" cy="200858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632" name="Freeform: Shape 25631">
            <a:extLst>
              <a:ext uri="{FF2B5EF4-FFF2-40B4-BE49-F238E27FC236}">
                <a16:creationId xmlns:a16="http://schemas.microsoft.com/office/drawing/2014/main" id="{2468743B-576D-D4F5-7B5F-2019BA3D0423}"/>
              </a:ext>
            </a:extLst>
          </p:cNvPr>
          <p:cNvSpPr/>
          <p:nvPr/>
        </p:nvSpPr>
        <p:spPr bwMode="auto">
          <a:xfrm>
            <a:off x="4844988" y="4811011"/>
            <a:ext cx="525302" cy="274173"/>
          </a:xfrm>
          <a:custGeom>
            <a:avLst/>
            <a:gdLst>
              <a:gd name="connsiteX0" fmla="*/ 808075 w 808075"/>
              <a:gd name="connsiteY0" fmla="*/ 0 h 478465"/>
              <a:gd name="connsiteX1" fmla="*/ 797442 w 808075"/>
              <a:gd name="connsiteY1" fmla="*/ 85060 h 478465"/>
              <a:gd name="connsiteX2" fmla="*/ 712382 w 808075"/>
              <a:gd name="connsiteY2" fmla="*/ 329609 h 478465"/>
              <a:gd name="connsiteX3" fmla="*/ 637954 w 808075"/>
              <a:gd name="connsiteY3" fmla="*/ 404037 h 478465"/>
              <a:gd name="connsiteX4" fmla="*/ 606056 w 808075"/>
              <a:gd name="connsiteY4" fmla="*/ 414669 h 478465"/>
              <a:gd name="connsiteX5" fmla="*/ 542261 w 808075"/>
              <a:gd name="connsiteY5" fmla="*/ 457200 h 478465"/>
              <a:gd name="connsiteX6" fmla="*/ 382772 w 808075"/>
              <a:gd name="connsiteY6" fmla="*/ 478465 h 478465"/>
              <a:gd name="connsiteX7" fmla="*/ 138223 w 808075"/>
              <a:gd name="connsiteY7" fmla="*/ 457200 h 478465"/>
              <a:gd name="connsiteX8" fmla="*/ 53163 w 808075"/>
              <a:gd name="connsiteY8" fmla="*/ 435935 h 478465"/>
              <a:gd name="connsiteX9" fmla="*/ 21265 w 808075"/>
              <a:gd name="connsiteY9" fmla="*/ 414669 h 478465"/>
              <a:gd name="connsiteX10" fmla="*/ 10633 w 808075"/>
              <a:gd name="connsiteY10" fmla="*/ 382772 h 478465"/>
              <a:gd name="connsiteX11" fmla="*/ 0 w 808075"/>
              <a:gd name="connsiteY11" fmla="*/ 361507 h 47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075" h="478465">
                <a:moveTo>
                  <a:pt x="808075" y="0"/>
                </a:moveTo>
                <a:cubicBezTo>
                  <a:pt x="804531" y="28353"/>
                  <a:pt x="803512" y="57138"/>
                  <a:pt x="797442" y="85060"/>
                </a:cubicBezTo>
                <a:cubicBezTo>
                  <a:pt x="773214" y="196507"/>
                  <a:pt x="764267" y="240663"/>
                  <a:pt x="712382" y="329609"/>
                </a:cubicBezTo>
                <a:cubicBezTo>
                  <a:pt x="692890" y="363024"/>
                  <a:pt x="671622" y="384798"/>
                  <a:pt x="637954" y="404037"/>
                </a:cubicBezTo>
                <a:cubicBezTo>
                  <a:pt x="628223" y="409598"/>
                  <a:pt x="616689" y="411125"/>
                  <a:pt x="606056" y="414669"/>
                </a:cubicBezTo>
                <a:cubicBezTo>
                  <a:pt x="584791" y="428846"/>
                  <a:pt x="567471" y="452999"/>
                  <a:pt x="542261" y="457200"/>
                </a:cubicBezTo>
                <a:cubicBezTo>
                  <a:pt x="446808" y="473108"/>
                  <a:pt x="499892" y="465451"/>
                  <a:pt x="382772" y="478465"/>
                </a:cubicBezTo>
                <a:cubicBezTo>
                  <a:pt x="301256" y="471377"/>
                  <a:pt x="219374" y="467671"/>
                  <a:pt x="138223" y="457200"/>
                </a:cubicBezTo>
                <a:cubicBezTo>
                  <a:pt x="109237" y="453460"/>
                  <a:pt x="53163" y="435935"/>
                  <a:pt x="53163" y="435935"/>
                </a:cubicBezTo>
                <a:cubicBezTo>
                  <a:pt x="42530" y="428846"/>
                  <a:pt x="29248" y="424648"/>
                  <a:pt x="21265" y="414669"/>
                </a:cubicBezTo>
                <a:cubicBezTo>
                  <a:pt x="14264" y="405917"/>
                  <a:pt x="14795" y="393178"/>
                  <a:pt x="10633" y="382772"/>
                </a:cubicBezTo>
                <a:cubicBezTo>
                  <a:pt x="7690" y="375414"/>
                  <a:pt x="3544" y="368595"/>
                  <a:pt x="0" y="36150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E5FC2422-3A4B-276B-33B7-A90D7504CBF3}"/>
                  </a:ext>
                </a:extLst>
              </p:cNvPr>
              <p:cNvSpPr txBox="1"/>
              <p:nvPr/>
            </p:nvSpPr>
            <p:spPr bwMode="auto">
              <a:xfrm>
                <a:off x="128464" y="3007315"/>
                <a:ext cx="4716524" cy="1105761"/>
              </a:xfrm>
              <a:prstGeom prst="rect">
                <a:avLst/>
              </a:prstGeom>
              <a:solidFill>
                <a:schemeClr val="bg1">
                  <a:lumMod val="65000"/>
                  <a:alpha val="31000"/>
                </a:schemeClr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i-FI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i-FI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r>
                                    <a:rPr lang="fi-FI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i-FI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i-FI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i-FI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r>
                                    <a:rPr lang="fi-FI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fi-FI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fi-FI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i-FI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i-FI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i-FI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𝑏𝑒𝑠𝑡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E5FC2422-3A4B-276B-33B7-A90D7504C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464" y="3007315"/>
                <a:ext cx="4716524" cy="1105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>
            <a:extLst>
              <a:ext uri="{FF2B5EF4-FFF2-40B4-BE49-F238E27FC236}">
                <a16:creationId xmlns:a16="http://schemas.microsoft.com/office/drawing/2014/main" id="{EECCAD0B-52C0-A02B-313C-96A4E2D0871E}"/>
              </a:ext>
            </a:extLst>
          </p:cNvPr>
          <p:cNvSpPr txBox="1">
            <a:spLocks noChangeArrowheads="1"/>
          </p:cNvSpPr>
          <p:nvPr/>
        </p:nvSpPr>
        <p:spPr>
          <a:xfrm>
            <a:off x="200472" y="1700808"/>
            <a:ext cx="3949158" cy="1200329"/>
          </a:xfrm>
          <a:prstGeom prst="rect">
            <a:avLst/>
          </a:prstGeom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distance exceeds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current best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multiplied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dimension: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557A0A-C969-516E-2FE8-6887C7E54FCC}"/>
              </a:ext>
            </a:extLst>
          </p:cNvPr>
          <p:cNvSpPr>
            <a:spLocks noChangeAspect="1"/>
          </p:cNvSpPr>
          <p:nvPr/>
        </p:nvSpPr>
        <p:spPr bwMode="auto">
          <a:xfrm>
            <a:off x="6501172" y="3444374"/>
            <a:ext cx="288000" cy="288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8B1242D-1D1B-12BC-A2E7-ED979432242F}"/>
              </a:ext>
            </a:extLst>
          </p:cNvPr>
          <p:cNvSpPr txBox="1">
            <a:spLocks noChangeArrowheads="1"/>
          </p:cNvSpPr>
          <p:nvPr/>
        </p:nvSpPr>
        <p:spPr>
          <a:xfrm>
            <a:off x="5765025" y="5730351"/>
            <a:ext cx="3868495" cy="830997"/>
          </a:xfrm>
          <a:prstGeom prst="rect">
            <a:avLst/>
          </a:prstGeom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 we reach the bound,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</a:t>
            </a: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terminate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search!</a:t>
            </a:r>
          </a:p>
        </p:txBody>
      </p:sp>
    </p:spTree>
    <p:extLst>
      <p:ext uri="{BB962C8B-B14F-4D97-AF65-F5344CB8AC3E}">
        <p14:creationId xmlns:p14="http://schemas.microsoft.com/office/powerpoint/2010/main" val="471602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D8EC5F8-970B-5924-6FFC-81B9153F38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345"/>
            <a:ext cx="8497887" cy="601062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Pseudo code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E1D2D19F-6792-7C89-099E-D047402A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80" y="1016732"/>
            <a:ext cx="6337300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6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620" y="3104964"/>
            <a:ext cx="7014164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  <a:t>MPS utilizes attribute correlations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  <a:t>(suitable for non-random distributions)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59310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6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B94D9AFB-85A4-B603-E4B1-6CFACDF7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Centroid activity</a:t>
            </a:r>
          </a:p>
        </p:txBody>
      </p:sp>
    </p:spTree>
    <p:extLst>
      <p:ext uri="{BB962C8B-B14F-4D97-AF65-F5344CB8AC3E}">
        <p14:creationId xmlns:p14="http://schemas.microsoft.com/office/powerpoint/2010/main" val="13151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91B9C2-5BBC-64DB-10E8-966935CCE2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Centroid activity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58809D0-6E61-CC86-374E-B04F8DEEB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29484"/>
              </p:ext>
            </p:extLst>
          </p:nvPr>
        </p:nvGraphicFramePr>
        <p:xfrm>
          <a:off x="2108993" y="1304764"/>
          <a:ext cx="5688013" cy="51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71416" imgH="4008120" progId="Unknown">
                  <p:embed/>
                </p:oleObj>
              </mc:Choice>
              <mc:Fallback>
                <p:oleObj r:id="rId3" imgW="4471416" imgH="4008120" progId="Unknown">
                  <p:embed/>
                  <p:pic>
                    <p:nvPicPr>
                      <p:cNvPr id="119812" name="Object 4">
                        <a:extLst>
                          <a:ext uri="{FF2B5EF4-FFF2-40B4-BE49-F238E27FC236}">
                            <a16:creationId xmlns:a16="http://schemas.microsoft.com/office/drawing/2014/main" id="{7652B3D2-8716-648F-8284-53EBBAAED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993" y="1304764"/>
                        <a:ext cx="5688013" cy="510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E2224A9C-60AA-3F68-5A5D-1FCBA20C1453}"/>
              </a:ext>
            </a:extLst>
          </p:cNvPr>
          <p:cNvSpPr txBox="1">
            <a:spLocks noChangeArrowheads="1"/>
          </p:cNvSpPr>
          <p:nvPr/>
        </p:nvSpPr>
        <p:spPr>
          <a:xfrm>
            <a:off x="2864768" y="4905164"/>
            <a:ext cx="17796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Centroids: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D43DE8-77B6-B07E-16C0-12AC3F7546E8}"/>
              </a:ext>
            </a:extLst>
          </p:cNvPr>
          <p:cNvSpPr txBox="1">
            <a:spLocks noChangeArrowheads="1"/>
          </p:cNvSpPr>
          <p:nvPr/>
        </p:nvSpPr>
        <p:spPr>
          <a:xfrm>
            <a:off x="5133020" y="4905164"/>
            <a:ext cx="207781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points:</a:t>
            </a:r>
          </a:p>
        </p:txBody>
      </p:sp>
    </p:spTree>
    <p:extLst>
      <p:ext uri="{BB962C8B-B14F-4D97-AF65-F5344CB8AC3E}">
        <p14:creationId xmlns:p14="http://schemas.microsoft.com/office/powerpoint/2010/main" val="336914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9FB079-5D53-7DF1-AAAE-30486F9694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152400"/>
            <a:ext cx="8389937" cy="876300"/>
          </a:xfrm>
        </p:spPr>
        <p:txBody>
          <a:bodyPr anchorCtr="1"/>
          <a:lstStyle/>
          <a:p>
            <a:pPr defTabSz="457200"/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Goal of k-means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26FC77-FB1D-DC3A-0B61-ADEF71BF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49388"/>
            <a:ext cx="33480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7034" rIns="0" bIns="0"/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Input </a:t>
            </a:r>
            <a:r>
              <a:rPr lang="en-US" altLang="en-US" i="1">
                <a:latin typeface="Tahoma" panose="020B0604030504040204" pitchFamily="34" charset="0"/>
              </a:rPr>
              <a:t>N</a:t>
            </a:r>
            <a:r>
              <a:rPr lang="en-US" altLang="en-US">
                <a:latin typeface="Tahoma" panose="020B0604030504040204" pitchFamily="34" charset="0"/>
              </a:rPr>
              <a:t> points: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FE0B2927-67EF-FDA3-E356-526E89248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060575"/>
            <a:ext cx="2584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X={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 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 …, </a:t>
            </a:r>
            <a:r>
              <a:rPr lang="en-US" altLang="en-US" sz="2400" i="1">
                <a:latin typeface="Tahoma" panose="020B0604030504040204" pitchFamily="34" charset="0"/>
              </a:rPr>
              <a:t>x</a:t>
            </a:r>
            <a:r>
              <a:rPr lang="en-US" altLang="en-US" sz="2400" i="1" baseline="-25000">
                <a:latin typeface="Tahoma" panose="020B0604030504040204" pitchFamily="34" charset="0"/>
              </a:rPr>
              <a:t>N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r>
              <a:rPr lang="en-US" altLang="en-US" sz="24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6149" name="Rectangle 9">
            <a:extLst>
              <a:ext uri="{FF2B5EF4-FFF2-40B4-BE49-F238E27FC236}">
                <a16:creationId xmlns:a16="http://schemas.microsoft.com/office/drawing/2014/main" id="{D89384C6-B06A-B384-415F-C92806DF9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70338"/>
            <a:ext cx="24399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C={</a:t>
            </a:r>
            <a:r>
              <a:rPr lang="en-US" altLang="en-US" sz="2400" i="1">
                <a:latin typeface="Tahoma" panose="020B0604030504040204" pitchFamily="34" charset="0"/>
              </a:rPr>
              <a:t>c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</a:t>
            </a:r>
            <a:r>
              <a:rPr lang="en-US" altLang="en-US" sz="2400" i="1">
                <a:latin typeface="Tahoma" panose="020B0604030504040204" pitchFamily="34" charset="0"/>
              </a:rPr>
              <a:t> c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 …, </a:t>
            </a:r>
            <a:r>
              <a:rPr lang="en-US" altLang="en-US" sz="2400" i="1">
                <a:latin typeface="Tahoma" panose="020B0604030504040204" pitchFamily="34" charset="0"/>
              </a:rPr>
              <a:t>c</a:t>
            </a:r>
            <a:r>
              <a:rPr lang="en-US" altLang="en-US" sz="2400" i="1" baseline="-25000">
                <a:latin typeface="Tahoma" panose="020B0604030504040204" pitchFamily="34" charset="0"/>
              </a:rPr>
              <a:t>k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endParaRPr lang="en-US" altLang="en-US" sz="2400" b="1">
              <a:latin typeface="Tahoma" panose="020B0604030504040204" pitchFamily="34" charset="0"/>
            </a:endParaRPr>
          </a:p>
        </p:txBody>
      </p:sp>
      <p:sp>
        <p:nvSpPr>
          <p:cNvPr id="6150" name="Rectangle 10">
            <a:extLst>
              <a:ext uri="{FF2B5EF4-FFF2-40B4-BE49-F238E27FC236}">
                <a16:creationId xmlns:a16="http://schemas.microsoft.com/office/drawing/2014/main" id="{C823BCC4-FF00-9725-A0D7-3B4224D3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478213"/>
            <a:ext cx="25955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</a:pPr>
            <a:r>
              <a:rPr lang="en-US" altLang="en-US" sz="2400">
                <a:latin typeface="Tahoma" panose="020B0604030504040204" pitchFamily="34" charset="0"/>
              </a:rPr>
              <a:t>P={</a:t>
            </a:r>
            <a:r>
              <a:rPr lang="en-US" altLang="en-US" sz="2400" i="1">
                <a:latin typeface="Tahoma" panose="020B0604030504040204" pitchFamily="34" charset="0"/>
              </a:rPr>
              <a:t>p</a:t>
            </a:r>
            <a:r>
              <a:rPr lang="en-US" altLang="en-US" sz="2400" baseline="-25000">
                <a:latin typeface="Tahoma" panose="020B0604030504040204" pitchFamily="34" charset="0"/>
              </a:rPr>
              <a:t>1</a:t>
            </a:r>
            <a:r>
              <a:rPr lang="en-US" altLang="en-US" sz="2400">
                <a:latin typeface="Tahoma" panose="020B0604030504040204" pitchFamily="34" charset="0"/>
              </a:rPr>
              <a:t>,</a:t>
            </a:r>
            <a:r>
              <a:rPr lang="en-US" altLang="en-US" sz="2400" i="1">
                <a:latin typeface="Tahoma" panose="020B0604030504040204" pitchFamily="34" charset="0"/>
              </a:rPr>
              <a:t> p</a:t>
            </a:r>
            <a:r>
              <a:rPr lang="en-US" altLang="en-US" sz="2400" baseline="-25000">
                <a:latin typeface="Tahoma" panose="020B0604030504040204" pitchFamily="34" charset="0"/>
              </a:rPr>
              <a:t>2</a:t>
            </a:r>
            <a:r>
              <a:rPr lang="en-US" altLang="en-US" sz="2400">
                <a:latin typeface="Tahoma" panose="020B0604030504040204" pitchFamily="34" charset="0"/>
              </a:rPr>
              <a:t>, …, </a:t>
            </a:r>
            <a:r>
              <a:rPr lang="en-US" altLang="en-US" sz="2400" i="1">
                <a:latin typeface="Tahoma" panose="020B0604030504040204" pitchFamily="34" charset="0"/>
              </a:rPr>
              <a:t>p</a:t>
            </a:r>
            <a:r>
              <a:rPr lang="en-US" altLang="en-US" sz="2400" i="1" baseline="-25000">
                <a:latin typeface="Tahoma" panose="020B0604030504040204" pitchFamily="34" charset="0"/>
              </a:rPr>
              <a:t>k</a:t>
            </a:r>
            <a:r>
              <a:rPr lang="en-US" altLang="en-US" sz="2400">
                <a:latin typeface="Tahoma" panose="020B0604030504040204" pitchFamily="34" charset="0"/>
              </a:rPr>
              <a:t>}</a:t>
            </a:r>
            <a:r>
              <a:rPr lang="en-US" altLang="en-US" sz="2400" b="1"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6151" name="Object 7">
            <a:extLst>
              <a:ext uri="{FF2B5EF4-FFF2-40B4-BE49-F238E27FC236}">
                <a16:creationId xmlns:a16="http://schemas.microsoft.com/office/drawing/2014/main" id="{65A1B804-EB85-86DA-4FEF-79FA9ACB34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5373688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6151" name="Object 7">
                        <a:extLst>
                          <a:ext uri="{FF2B5EF4-FFF2-40B4-BE49-F238E27FC236}">
                            <a16:creationId xmlns:a16="http://schemas.microsoft.com/office/drawing/2014/main" id="{65A1B804-EB85-86DA-4FEF-79FA9ACB3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373688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8">
            <a:extLst>
              <a:ext uri="{FF2B5EF4-FFF2-40B4-BE49-F238E27FC236}">
                <a16:creationId xmlns:a16="http://schemas.microsoft.com/office/drawing/2014/main" id="{0CC0DA4D-D8A9-E15B-2829-C226FC42F79F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3609975"/>
            <a:ext cx="915988" cy="863600"/>
            <a:chOff x="4413" y="1933"/>
            <a:chExt cx="577" cy="544"/>
          </a:xfrm>
        </p:grpSpPr>
        <p:sp>
          <p:nvSpPr>
            <p:cNvPr id="6171" name="Freeform 33">
              <a:extLst>
                <a:ext uri="{FF2B5EF4-FFF2-40B4-BE49-F238E27FC236}">
                  <a16:creationId xmlns:a16="http://schemas.microsoft.com/office/drawing/2014/main" id="{C6D574F9-3A99-C7BD-D823-B0CAB7375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33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72" name="Group 10">
              <a:extLst>
                <a:ext uri="{FF2B5EF4-FFF2-40B4-BE49-F238E27FC236}">
                  <a16:creationId xmlns:a16="http://schemas.microsoft.com/office/drawing/2014/main" id="{473A6DC1-2F9F-2279-21B8-63A496AD5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979"/>
              <a:ext cx="476" cy="453"/>
              <a:chOff x="4468" y="1979"/>
              <a:chExt cx="476" cy="453"/>
            </a:xfrm>
          </p:grpSpPr>
          <p:sp>
            <p:nvSpPr>
              <p:cNvPr id="6175" name="Oval 11">
                <a:extLst>
                  <a:ext uri="{FF2B5EF4-FFF2-40B4-BE49-F238E27FC236}">
                    <a16:creationId xmlns:a16="http://schemas.microsoft.com/office/drawing/2014/main" id="{F177F251-C11F-37C0-A456-5DF47EBC2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97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6176" name="Oval 12">
                <a:extLst>
                  <a:ext uri="{FF2B5EF4-FFF2-40B4-BE49-F238E27FC236}">
                    <a16:creationId xmlns:a16="http://schemas.microsoft.com/office/drawing/2014/main" id="{528498BB-D1FE-74CF-CB7C-861DFCC7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09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6177" name="Oval 13">
                <a:extLst>
                  <a:ext uri="{FF2B5EF4-FFF2-40B4-BE49-F238E27FC236}">
                    <a16:creationId xmlns:a16="http://schemas.microsoft.com/office/drawing/2014/main" id="{F0A93EE8-1706-A246-B7D6-730E842F3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06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6178" name="Oval 14">
                <a:extLst>
                  <a:ext uri="{FF2B5EF4-FFF2-40B4-BE49-F238E27FC236}">
                    <a16:creationId xmlns:a16="http://schemas.microsoft.com/office/drawing/2014/main" id="{C451327E-8C95-72B8-6E94-D20DBE044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02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6179" name="Oval 15">
                <a:extLst>
                  <a:ext uri="{FF2B5EF4-FFF2-40B4-BE49-F238E27FC236}">
                    <a16:creationId xmlns:a16="http://schemas.microsoft.com/office/drawing/2014/main" id="{BA5387D8-0E1B-F3CC-C331-26E16B16D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6" y="2296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6180" name="Oval 16">
                <a:extLst>
                  <a:ext uri="{FF2B5EF4-FFF2-40B4-BE49-F238E27FC236}">
                    <a16:creationId xmlns:a16="http://schemas.microsoft.com/office/drawing/2014/main" id="{240AF8D1-41A1-8D1C-C190-CDA195CB4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8" y="236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6181" name="Oval 17">
                <a:extLst>
                  <a:ext uri="{FF2B5EF4-FFF2-40B4-BE49-F238E27FC236}">
                    <a16:creationId xmlns:a16="http://schemas.microsoft.com/office/drawing/2014/main" id="{89BA30A2-CEAE-5EC9-ED80-F8688EC81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225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</p:grpSp>
        <p:sp>
          <p:nvSpPr>
            <p:cNvPr id="6173" name="Freeform 33">
              <a:extLst>
                <a:ext uri="{FF2B5EF4-FFF2-40B4-BE49-F238E27FC236}">
                  <a16:creationId xmlns:a16="http://schemas.microsoft.com/office/drawing/2014/main" id="{BE2016F2-9D22-10CE-28EB-E27EA9E5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208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3">
              <a:extLst>
                <a:ext uri="{FF2B5EF4-FFF2-40B4-BE49-F238E27FC236}">
                  <a16:creationId xmlns:a16="http://schemas.microsoft.com/office/drawing/2014/main" id="{B508DD39-0348-6479-D66B-9E3B90A4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948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3" name="Group 20">
            <a:extLst>
              <a:ext uri="{FF2B5EF4-FFF2-40B4-BE49-F238E27FC236}">
                <a16:creationId xmlns:a16="http://schemas.microsoft.com/office/drawing/2014/main" id="{1F48954E-7E12-6180-5C42-BA9BC1DE48E8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1700213"/>
            <a:ext cx="755650" cy="719137"/>
            <a:chOff x="4468" y="1979"/>
            <a:chExt cx="476" cy="453"/>
          </a:xfrm>
        </p:grpSpPr>
        <p:sp>
          <p:nvSpPr>
            <p:cNvPr id="6164" name="Oval 21">
              <a:extLst>
                <a:ext uri="{FF2B5EF4-FFF2-40B4-BE49-F238E27FC236}">
                  <a16:creationId xmlns:a16="http://schemas.microsoft.com/office/drawing/2014/main" id="{541BBEE9-CB44-A2EB-15A8-6428C5B4B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65" name="Oval 22">
              <a:extLst>
                <a:ext uri="{FF2B5EF4-FFF2-40B4-BE49-F238E27FC236}">
                  <a16:creationId xmlns:a16="http://schemas.microsoft.com/office/drawing/2014/main" id="{CBEA56A4-6824-4B24-FEA7-1624BFB91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92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66" name="Oval 23">
              <a:extLst>
                <a:ext uri="{FF2B5EF4-FFF2-40B4-BE49-F238E27FC236}">
                  <a16:creationId xmlns:a16="http://schemas.microsoft.com/office/drawing/2014/main" id="{8B7A702A-E7D9-6501-CD10-2B4BC411D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67" name="Oval 24">
              <a:extLst>
                <a:ext uri="{FF2B5EF4-FFF2-40B4-BE49-F238E27FC236}">
                  <a16:creationId xmlns:a16="http://schemas.microsoft.com/office/drawing/2014/main" id="{454E11A2-DA72-956D-BEE0-0D1EC40E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02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68" name="Oval 25">
              <a:extLst>
                <a:ext uri="{FF2B5EF4-FFF2-40B4-BE49-F238E27FC236}">
                  <a16:creationId xmlns:a16="http://schemas.microsoft.com/office/drawing/2014/main" id="{08755C60-03D5-E67A-2693-BA67EB8EF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296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69" name="Oval 26">
              <a:extLst>
                <a:ext uri="{FF2B5EF4-FFF2-40B4-BE49-F238E27FC236}">
                  <a16:creationId xmlns:a16="http://schemas.microsoft.com/office/drawing/2014/main" id="{95211F90-A46B-D033-E21C-706E3DBA9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36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70" name="Oval 27">
              <a:extLst>
                <a:ext uri="{FF2B5EF4-FFF2-40B4-BE49-F238E27FC236}">
                  <a16:creationId xmlns:a16="http://schemas.microsoft.com/office/drawing/2014/main" id="{A62AD468-AD7A-7EDF-ACA9-88110E85F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</p:grpSp>
      <p:grpSp>
        <p:nvGrpSpPr>
          <p:cNvPr id="6154" name="Group 28">
            <a:extLst>
              <a:ext uri="{FF2B5EF4-FFF2-40B4-BE49-F238E27FC236}">
                <a16:creationId xmlns:a16="http://schemas.microsoft.com/office/drawing/2014/main" id="{573E5E72-F3D9-492C-0A85-E36929B0430D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3644900"/>
            <a:ext cx="915987" cy="863600"/>
            <a:chOff x="4422" y="3272"/>
            <a:chExt cx="577" cy="544"/>
          </a:xfrm>
        </p:grpSpPr>
        <p:sp>
          <p:nvSpPr>
            <p:cNvPr id="6158" name="Freeform 33">
              <a:extLst>
                <a:ext uri="{FF2B5EF4-FFF2-40B4-BE49-F238E27FC236}">
                  <a16:creationId xmlns:a16="http://schemas.microsoft.com/office/drawing/2014/main" id="{8E3835B6-C3D1-5EAF-2B03-9A115B54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3272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33">
              <a:extLst>
                <a:ext uri="{FF2B5EF4-FFF2-40B4-BE49-F238E27FC236}">
                  <a16:creationId xmlns:a16="http://schemas.microsoft.com/office/drawing/2014/main" id="{EFFAFE80-0F3B-C900-DD7F-2B106B48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547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E111AAD5-59FC-D166-8A2D-AFFEEB15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294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Oval 32">
              <a:extLst>
                <a:ext uri="{FF2B5EF4-FFF2-40B4-BE49-F238E27FC236}">
                  <a16:creationId xmlns:a16="http://schemas.microsoft.com/office/drawing/2014/main" id="{19876BC7-EAD3-8F5D-70E1-EE559E624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339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62" name="Oval 33">
              <a:extLst>
                <a:ext uri="{FF2B5EF4-FFF2-40B4-BE49-F238E27FC236}">
                  <a16:creationId xmlns:a16="http://schemas.microsoft.com/office/drawing/2014/main" id="{30F33179-B753-17BD-ED37-9C75B4A85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362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6163" name="Oval 34">
              <a:extLst>
                <a:ext uri="{FF2B5EF4-FFF2-40B4-BE49-F238E27FC236}">
                  <a16:creationId xmlns:a16="http://schemas.microsoft.com/office/drawing/2014/main" id="{10C3D435-488A-735A-B780-485EF7039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634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</p:grpSp>
      <p:sp>
        <p:nvSpPr>
          <p:cNvPr id="6155" name="Rectangle 35">
            <a:extLst>
              <a:ext uri="{FF2B5EF4-FFF2-40B4-BE49-F238E27FC236}">
                <a16:creationId xmlns:a16="http://schemas.microsoft.com/office/drawing/2014/main" id="{518E4363-AC08-8B4F-AC4D-47984745B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886325"/>
            <a:ext cx="3397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Objective function:</a:t>
            </a:r>
          </a:p>
        </p:txBody>
      </p:sp>
      <p:sp>
        <p:nvSpPr>
          <p:cNvPr id="6156" name="Rectangle 35">
            <a:extLst>
              <a:ext uri="{FF2B5EF4-FFF2-40B4-BE49-F238E27FC236}">
                <a16:creationId xmlns:a16="http://schemas.microsoft.com/office/drawing/2014/main" id="{96D95C54-C681-C354-B7CA-A424257F4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58848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Output partition and </a:t>
            </a:r>
            <a:r>
              <a:rPr lang="en-US" altLang="en-US" sz="3200" i="1">
                <a:solidFill>
                  <a:schemeClr val="tx1"/>
                </a:solidFill>
                <a:latin typeface="Tahoma" panose="020B0604030504040204" pitchFamily="34" charset="0"/>
              </a:rPr>
              <a:t>k</a:t>
            </a: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 centroids:</a:t>
            </a:r>
          </a:p>
        </p:txBody>
      </p:sp>
      <p:sp>
        <p:nvSpPr>
          <p:cNvPr id="6157" name="Rectangle 7">
            <a:extLst>
              <a:ext uri="{FF2B5EF4-FFF2-40B4-BE49-F238E27FC236}">
                <a16:creationId xmlns:a16="http://schemas.microsoft.com/office/drawing/2014/main" id="{BB150D8E-F557-7B53-5355-4C6EB6BC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6345238"/>
            <a:ext cx="355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SSE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 = </a:t>
            </a: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um-of-</a:t>
            </a: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s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quared </a:t>
            </a:r>
            <a:r>
              <a:rPr lang="en-GB" altLang="zh-CN" sz="2000" b="1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e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rrors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05A44-5319-1D95-0585-257C80F9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1" t="2926" r="47599" b="22599"/>
          <a:stretch/>
        </p:blipFill>
        <p:spPr>
          <a:xfrm>
            <a:off x="519489" y="1085985"/>
            <a:ext cx="6175375" cy="554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FCC64226-A69A-734C-1DDA-4D4F4B466F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296370"/>
            <a:ext cx="8497888" cy="601062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Full search or partial?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6E137347-96FF-A0B9-F87E-90494FC2661B}"/>
              </a:ext>
            </a:extLst>
          </p:cNvPr>
          <p:cNvSpPr/>
          <p:nvPr/>
        </p:nvSpPr>
        <p:spPr bwMode="auto">
          <a:xfrm>
            <a:off x="4556956" y="3432051"/>
            <a:ext cx="180020" cy="180020"/>
          </a:xfrm>
          <a:prstGeom prst="diamon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64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05A44-5319-1D95-0585-257C80F9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1" t="2926" r="47599" b="22599"/>
          <a:stretch/>
        </p:blipFill>
        <p:spPr>
          <a:xfrm>
            <a:off x="519489" y="1085985"/>
            <a:ext cx="6175375" cy="554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FCC64226-A69A-734C-1DDA-4D4F4B466F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296370"/>
            <a:ext cx="8497888" cy="601062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Skip unchanged distances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6DBDE4-DDFA-5030-38DE-ADC0A1E8BDC6}"/>
              </a:ext>
            </a:extLst>
          </p:cNvPr>
          <p:cNvCxnSpPr/>
          <p:nvPr/>
        </p:nvCxnSpPr>
        <p:spPr bwMode="auto">
          <a:xfrm>
            <a:off x="4664968" y="3573016"/>
            <a:ext cx="108012" cy="46805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FC08C3-BAC1-E654-25B9-E74E3DDC2E32}"/>
              </a:ext>
            </a:extLst>
          </p:cNvPr>
          <p:cNvCxnSpPr/>
          <p:nvPr/>
        </p:nvCxnSpPr>
        <p:spPr bwMode="auto">
          <a:xfrm flipH="1">
            <a:off x="4664968" y="2528900"/>
            <a:ext cx="612068" cy="97210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2C861D-EDD3-9754-FF25-1EEAD7DCFAD9}"/>
              </a:ext>
            </a:extLst>
          </p:cNvPr>
          <p:cNvCxnSpPr/>
          <p:nvPr/>
        </p:nvCxnSpPr>
        <p:spPr bwMode="auto">
          <a:xfrm>
            <a:off x="2932013" y="2420888"/>
            <a:ext cx="1692188" cy="11161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4C7247-51BE-7BC9-33B4-275D142E9AED}"/>
              </a:ext>
            </a:extLst>
          </p:cNvPr>
          <p:cNvCxnSpPr/>
          <p:nvPr/>
        </p:nvCxnSpPr>
        <p:spPr bwMode="auto">
          <a:xfrm flipV="1">
            <a:off x="2144688" y="3573016"/>
            <a:ext cx="2479513" cy="154817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99323501-C7B8-BF72-872E-BCB82267F604}"/>
              </a:ext>
            </a:extLst>
          </p:cNvPr>
          <p:cNvSpPr txBox="1">
            <a:spLocks noChangeArrowheads="1"/>
          </p:cNvSpPr>
          <p:nvPr/>
        </p:nvSpPr>
        <p:spPr>
          <a:xfrm rot="2046535">
            <a:off x="3448167" y="2618866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3A96EB-1F1B-BA8D-458F-05270571029D}"/>
              </a:ext>
            </a:extLst>
          </p:cNvPr>
          <p:cNvSpPr txBox="1">
            <a:spLocks noChangeArrowheads="1"/>
          </p:cNvSpPr>
          <p:nvPr/>
        </p:nvSpPr>
        <p:spPr>
          <a:xfrm rot="19547180">
            <a:off x="2941069" y="3981203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522090-9EA4-4B59-9D3F-7899DF683C4D}"/>
              </a:ext>
            </a:extLst>
          </p:cNvPr>
          <p:cNvSpPr txBox="1">
            <a:spLocks noChangeArrowheads="1"/>
          </p:cNvSpPr>
          <p:nvPr/>
        </p:nvSpPr>
        <p:spPr>
          <a:xfrm>
            <a:off x="4690602" y="3609020"/>
            <a:ext cx="11624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</a:t>
            </a:r>
            <a:endParaRPr lang="en-US" alt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6EB4148-3E09-97F4-A3E7-CBCE6A43799B}"/>
              </a:ext>
            </a:extLst>
          </p:cNvPr>
          <p:cNvSpPr txBox="1">
            <a:spLocks noChangeArrowheads="1"/>
          </p:cNvSpPr>
          <p:nvPr/>
        </p:nvSpPr>
        <p:spPr>
          <a:xfrm rot="18179080">
            <a:off x="4448346" y="2747829"/>
            <a:ext cx="7393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BEBABC37-589B-3D09-6ED3-A5BEDC4E01A6}"/>
              </a:ext>
            </a:extLst>
          </p:cNvPr>
          <p:cNvSpPr/>
          <p:nvPr/>
        </p:nvSpPr>
        <p:spPr bwMode="auto">
          <a:xfrm>
            <a:off x="4556956" y="3432051"/>
            <a:ext cx="180020" cy="180020"/>
          </a:xfrm>
          <a:prstGeom prst="diamon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97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05A44-5319-1D95-0585-257C80F9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1" t="2926" r="47599" b="22599"/>
          <a:stretch/>
        </p:blipFill>
        <p:spPr>
          <a:xfrm>
            <a:off x="519489" y="1085985"/>
            <a:ext cx="6175375" cy="554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FCC64226-A69A-734C-1DDA-4D4F4B466F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188640"/>
            <a:ext cx="8497888" cy="601062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Full search or partial?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BBACE6-7DD3-8328-42F0-7319675CCCD2}"/>
              </a:ext>
            </a:extLst>
          </p:cNvPr>
          <p:cNvSpPr txBox="1">
            <a:spLocks noChangeArrowheads="1"/>
          </p:cNvSpPr>
          <p:nvPr/>
        </p:nvSpPr>
        <p:spPr>
          <a:xfrm>
            <a:off x="906877" y="1412987"/>
            <a:ext cx="11384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118C2E7-0529-3A50-759A-164FDC3D01DA}"/>
              </a:ext>
            </a:extLst>
          </p:cNvPr>
          <p:cNvSpPr txBox="1">
            <a:spLocks noChangeArrowheads="1"/>
          </p:cNvSpPr>
          <p:nvPr/>
        </p:nvSpPr>
        <p:spPr>
          <a:xfrm>
            <a:off x="452500" y="3069171"/>
            <a:ext cx="11384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9CD18DC-FDFC-FC55-23DE-41C728983309}"/>
              </a:ext>
            </a:extLst>
          </p:cNvPr>
          <p:cNvSpPr txBox="1">
            <a:spLocks noChangeArrowheads="1"/>
          </p:cNvSpPr>
          <p:nvPr/>
        </p:nvSpPr>
        <p:spPr>
          <a:xfrm>
            <a:off x="4081505" y="3029050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</a:t>
            </a:r>
            <a:endParaRPr lang="en-US" alt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704454DA-AF64-E55C-3984-8E5E792B371C}"/>
              </a:ext>
            </a:extLst>
          </p:cNvPr>
          <p:cNvSpPr txBox="1">
            <a:spLocks noChangeArrowheads="1"/>
          </p:cNvSpPr>
          <p:nvPr/>
        </p:nvSpPr>
        <p:spPr>
          <a:xfrm>
            <a:off x="4619473" y="1340979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B8AE5A6-E6BE-B920-9852-AA90767B2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181" y="4600543"/>
            <a:ext cx="4464347" cy="185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22BAD73-AFA8-B746-A0A4-ED8C3AA51761}"/>
              </a:ext>
            </a:extLst>
          </p:cNvPr>
          <p:cNvSpPr txBox="1">
            <a:spLocks noChangeArrowheads="1"/>
          </p:cNvSpPr>
          <p:nvPr/>
        </p:nvSpPr>
        <p:spPr>
          <a:xfrm>
            <a:off x="2526702" y="3429000"/>
            <a:ext cx="878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0D0AED-898A-9F3C-2807-EDEA3818A09C}"/>
              </a:ext>
            </a:extLst>
          </p:cNvPr>
          <p:cNvSpPr txBox="1">
            <a:spLocks noChangeArrowheads="1"/>
          </p:cNvSpPr>
          <p:nvPr/>
        </p:nvSpPr>
        <p:spPr>
          <a:xfrm>
            <a:off x="3354794" y="1160748"/>
            <a:ext cx="878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closer</a:t>
            </a:r>
          </a:p>
        </p:txBody>
      </p:sp>
    </p:spTree>
    <p:extLst>
      <p:ext uri="{BB962C8B-B14F-4D97-AF65-F5344CB8AC3E}">
        <p14:creationId xmlns:p14="http://schemas.microsoft.com/office/powerpoint/2010/main" val="937305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05A44-5319-1D95-0585-257C80F9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1" t="2926" r="47599" b="22599"/>
          <a:stretch/>
        </p:blipFill>
        <p:spPr>
          <a:xfrm>
            <a:off x="519489" y="1085985"/>
            <a:ext cx="6175375" cy="554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FCC64226-A69A-734C-1DDA-4D4F4B466F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188640"/>
            <a:ext cx="8497888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Work in each category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BBACE6-7DD3-8328-42F0-7319675CCCD2}"/>
              </a:ext>
            </a:extLst>
          </p:cNvPr>
          <p:cNvSpPr txBox="1">
            <a:spLocks noChangeArrowheads="1"/>
          </p:cNvSpPr>
          <p:nvPr/>
        </p:nvSpPr>
        <p:spPr>
          <a:xfrm>
            <a:off x="906877" y="1412987"/>
            <a:ext cx="11384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118C2E7-0529-3A50-759A-164FDC3D01DA}"/>
              </a:ext>
            </a:extLst>
          </p:cNvPr>
          <p:cNvSpPr txBox="1">
            <a:spLocks noChangeArrowheads="1"/>
          </p:cNvSpPr>
          <p:nvPr/>
        </p:nvSpPr>
        <p:spPr>
          <a:xfrm>
            <a:off x="452500" y="3069171"/>
            <a:ext cx="11384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9CD18DC-FDFC-FC55-23DE-41C728983309}"/>
              </a:ext>
            </a:extLst>
          </p:cNvPr>
          <p:cNvSpPr txBox="1">
            <a:spLocks noChangeArrowheads="1"/>
          </p:cNvSpPr>
          <p:nvPr/>
        </p:nvSpPr>
        <p:spPr>
          <a:xfrm>
            <a:off x="4081505" y="3029050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</a:t>
            </a:r>
            <a:endParaRPr lang="en-US" alt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704454DA-AF64-E55C-3984-8E5E792B371C}"/>
              </a:ext>
            </a:extLst>
          </p:cNvPr>
          <p:cNvSpPr txBox="1">
            <a:spLocks noChangeArrowheads="1"/>
          </p:cNvSpPr>
          <p:nvPr/>
        </p:nvSpPr>
        <p:spPr>
          <a:xfrm>
            <a:off x="4619473" y="1340979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</a:t>
            </a:r>
            <a:endParaRPr lang="en-US" alt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2DF3-C387-2738-F489-5815269BB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28" y="4612603"/>
            <a:ext cx="4464000" cy="184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FA8E1CFF-9E24-7743-F273-F7CB7198A79F}"/>
              </a:ext>
            </a:extLst>
          </p:cNvPr>
          <p:cNvSpPr txBox="1">
            <a:spLocks noChangeArrowheads="1"/>
          </p:cNvSpPr>
          <p:nvPr/>
        </p:nvSpPr>
        <p:spPr>
          <a:xfrm>
            <a:off x="3354794" y="1160748"/>
            <a:ext cx="878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BF9B73-5082-CC95-0696-C59E681CE148}"/>
              </a:ext>
            </a:extLst>
          </p:cNvPr>
          <p:cNvSpPr txBox="1">
            <a:spLocks noChangeArrowheads="1"/>
          </p:cNvSpPr>
          <p:nvPr/>
        </p:nvSpPr>
        <p:spPr>
          <a:xfrm>
            <a:off x="2526702" y="3429000"/>
            <a:ext cx="878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</a:t>
            </a:r>
          </a:p>
        </p:txBody>
      </p:sp>
    </p:spTree>
    <p:extLst>
      <p:ext uri="{BB962C8B-B14F-4D97-AF65-F5344CB8AC3E}">
        <p14:creationId xmlns:p14="http://schemas.microsoft.com/office/powerpoint/2010/main" val="1514863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05A44-5319-1D95-0585-257C80F9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01" t="2926" r="47599" b="22599"/>
          <a:stretch/>
        </p:blipFill>
        <p:spPr>
          <a:xfrm>
            <a:off x="519489" y="1085985"/>
            <a:ext cx="6175375" cy="554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FCC64226-A69A-734C-1DDA-4D4F4B466F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188640"/>
            <a:ext cx="8497888" cy="601062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Proportion of points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BBACE6-7DD3-8328-42F0-7319675CCCD2}"/>
              </a:ext>
            </a:extLst>
          </p:cNvPr>
          <p:cNvSpPr txBox="1">
            <a:spLocks noChangeArrowheads="1"/>
          </p:cNvSpPr>
          <p:nvPr/>
        </p:nvSpPr>
        <p:spPr>
          <a:xfrm>
            <a:off x="906877" y="1412987"/>
            <a:ext cx="11384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118C2E7-0529-3A50-759A-164FDC3D01DA}"/>
              </a:ext>
            </a:extLst>
          </p:cNvPr>
          <p:cNvSpPr txBox="1">
            <a:spLocks noChangeArrowheads="1"/>
          </p:cNvSpPr>
          <p:nvPr/>
        </p:nvSpPr>
        <p:spPr>
          <a:xfrm>
            <a:off x="452500" y="3069171"/>
            <a:ext cx="11384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endParaRPr lang="en-US" alt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9CD18DC-FDFC-FC55-23DE-41C728983309}"/>
              </a:ext>
            </a:extLst>
          </p:cNvPr>
          <p:cNvSpPr txBox="1">
            <a:spLocks noChangeArrowheads="1"/>
          </p:cNvSpPr>
          <p:nvPr/>
        </p:nvSpPr>
        <p:spPr>
          <a:xfrm>
            <a:off x="4081505" y="3029050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</a:t>
            </a:r>
            <a:endParaRPr lang="en-US" alt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704454DA-AF64-E55C-3984-8E5E792B371C}"/>
              </a:ext>
            </a:extLst>
          </p:cNvPr>
          <p:cNvSpPr txBox="1">
            <a:spLocks noChangeArrowheads="1"/>
          </p:cNvSpPr>
          <p:nvPr/>
        </p:nvSpPr>
        <p:spPr>
          <a:xfrm>
            <a:off x="4619473" y="1340979"/>
            <a:ext cx="1075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</a:t>
            </a:r>
            <a:endParaRPr lang="en-US" alt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66676-00FD-18DF-C311-995C7D415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28" y="4649880"/>
            <a:ext cx="4464000" cy="180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E37C41C-77FB-DB71-AAA0-E20135743593}"/>
              </a:ext>
            </a:extLst>
          </p:cNvPr>
          <p:cNvSpPr txBox="1">
            <a:spLocks noChangeArrowheads="1"/>
          </p:cNvSpPr>
          <p:nvPr/>
        </p:nvSpPr>
        <p:spPr>
          <a:xfrm>
            <a:off x="3354794" y="1160748"/>
            <a:ext cx="878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EE3624-BE03-0670-149E-624CAC2043B4}"/>
              </a:ext>
            </a:extLst>
          </p:cNvPr>
          <p:cNvSpPr txBox="1">
            <a:spLocks noChangeArrowheads="1"/>
          </p:cNvSpPr>
          <p:nvPr/>
        </p:nvSpPr>
        <p:spPr>
          <a:xfrm>
            <a:off x="2526702" y="3429000"/>
            <a:ext cx="878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</a:t>
            </a:r>
          </a:p>
        </p:txBody>
      </p:sp>
    </p:spTree>
    <p:extLst>
      <p:ext uri="{BB962C8B-B14F-4D97-AF65-F5344CB8AC3E}">
        <p14:creationId xmlns:p14="http://schemas.microsoft.com/office/powerpoint/2010/main" val="677187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A7CE2-D960-0F5C-131C-06E2D295B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74" t="5888" r="3565" b="12907"/>
          <a:stretch/>
        </p:blipFill>
        <p:spPr>
          <a:xfrm>
            <a:off x="1670252" y="1582474"/>
            <a:ext cx="6545185" cy="4605734"/>
          </a:xfrm>
          <a:prstGeom prst="rect">
            <a:avLst/>
          </a:prstGeom>
        </p:spPr>
      </p:pic>
      <p:sp>
        <p:nvSpPr>
          <p:cNvPr id="125954" name="Rectangle 2">
            <a:extLst>
              <a:ext uri="{FF2B5EF4-FFF2-40B4-BE49-F238E27FC236}">
                <a16:creationId xmlns:a16="http://schemas.microsoft.com/office/drawing/2014/main" id="{6F040112-0860-7BF7-E15D-8D5B97CBF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9" y="115889"/>
            <a:ext cx="8353425" cy="719137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in K-means</a:t>
            </a:r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80A52717-FEBD-88C7-07A7-78A82B87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386917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958" name="Rectangle 6">
            <a:extLst>
              <a:ext uri="{FF2B5EF4-FFF2-40B4-BE49-F238E27FC236}">
                <a16:creationId xmlns:a16="http://schemas.microsoft.com/office/drawing/2014/main" id="{B5DDA1CA-2391-B26A-0883-E3554CD0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472892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5FFEC6-7F88-447F-B036-288D60950419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620601" y="3442404"/>
            <a:ext cx="412003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Data points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63496-5E95-AEC1-C0BE-7A62194D9507}"/>
              </a:ext>
            </a:extLst>
          </p:cNvPr>
          <p:cNvSpPr txBox="1">
            <a:spLocks noChangeArrowheads="1"/>
          </p:cNvSpPr>
          <p:nvPr/>
        </p:nvSpPr>
        <p:spPr>
          <a:xfrm>
            <a:off x="4520952" y="6129300"/>
            <a:ext cx="15712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099DA03-7D94-E11A-CF07-31A458D78C43}"/>
              </a:ext>
            </a:extLst>
          </p:cNvPr>
          <p:cNvSpPr txBox="1">
            <a:spLocks noChangeArrowheads="1"/>
          </p:cNvSpPr>
          <p:nvPr/>
        </p:nvSpPr>
        <p:spPr>
          <a:xfrm>
            <a:off x="4060848" y="728700"/>
            <a:ext cx="235590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 America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(n=19940, k=256)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7F1FA62-8E89-594D-F173-70185A208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91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D2657C-D785-F9A7-B5EB-AC1A364C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88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B7C263-9C8A-5DBA-6C81-84F09464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124744"/>
            <a:ext cx="7634931" cy="5392773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967CA2C6-984B-213A-9022-8C0E2B8A9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9" y="115889"/>
            <a:ext cx="8353425" cy="719137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 in distance calculations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3F43DF2-FA68-D335-62D6-E400B78F389D}"/>
              </a:ext>
            </a:extLst>
          </p:cNvPr>
          <p:cNvSpPr txBox="1">
            <a:spLocks noChangeArrowheads="1"/>
          </p:cNvSpPr>
          <p:nvPr/>
        </p:nvSpPr>
        <p:spPr>
          <a:xfrm>
            <a:off x="4605872" y="6063679"/>
            <a:ext cx="15712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Iteration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CB9CF54-B208-9365-B2B2-F1BF5F629074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622753" y="3244113"/>
            <a:ext cx="383630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Distances           </a:t>
            </a:r>
          </a:p>
        </p:txBody>
      </p:sp>
    </p:spTree>
    <p:extLst>
      <p:ext uri="{BB962C8B-B14F-4D97-AF65-F5344CB8AC3E}">
        <p14:creationId xmlns:p14="http://schemas.microsoft.com/office/powerpoint/2010/main" val="3425332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B0547C-8DDB-EAE4-E241-BC19A312A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37" y="1203139"/>
            <a:ext cx="7343775" cy="5553075"/>
          </a:xfrm>
          <a:prstGeom prst="rect">
            <a:avLst/>
          </a:prstGeom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25AD9E1D-0ECA-D636-8BF2-1994434EB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463" y="188914"/>
            <a:ext cx="8820150" cy="549275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 in Random Swap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F184B0-19FB-076D-D290-7249AEE699FF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576806" y="3420578"/>
            <a:ext cx="43924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Full search (%)        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74905AE-BF49-5D41-FD4E-12BE8071BB62}"/>
              </a:ext>
            </a:extLst>
          </p:cNvPr>
          <p:cNvSpPr txBox="1">
            <a:spLocks noChangeArrowheads="1"/>
          </p:cNvSpPr>
          <p:nvPr/>
        </p:nvSpPr>
        <p:spPr>
          <a:xfrm>
            <a:off x="4700972" y="6315707"/>
            <a:ext cx="15712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Iteration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7809719-AA70-A2C0-1E3F-69CEF97E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719" y="764704"/>
            <a:ext cx="743716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noProof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P. </a:t>
            </a:r>
            <a:r>
              <a:rPr lang="en-US" noProof="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Fränti, "Efficiency of random swap clustering", </a:t>
            </a:r>
            <a:r>
              <a:rPr lang="en-US" i="1" noProof="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Journal of Big Data</a:t>
            </a:r>
            <a:r>
              <a:rPr lang="en-US" noProof="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2018.</a:t>
            </a:r>
          </a:p>
        </p:txBody>
      </p:sp>
    </p:spTree>
    <p:extLst>
      <p:ext uri="{BB962C8B-B14F-4D97-AF65-F5344CB8AC3E}">
        <p14:creationId xmlns:p14="http://schemas.microsoft.com/office/powerpoint/2010/main" val="4235943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DECD85CF-DB1B-B6DB-EB96-8A77C43A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1449389"/>
            <a:ext cx="7794625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>
            <a:extLst>
              <a:ext uri="{FF2B5EF4-FFF2-40B4-BE49-F238E27FC236}">
                <a16:creationId xmlns:a16="http://schemas.microsoft.com/office/drawing/2014/main" id="{9008574B-E451-1A96-980F-BC97CD0E3C48}"/>
              </a:ext>
            </a:extLst>
          </p:cNvPr>
          <p:cNvSpPr>
            <a:spLocks/>
          </p:cNvSpPr>
          <p:nvPr/>
        </p:nvSpPr>
        <p:spPr bwMode="auto">
          <a:xfrm>
            <a:off x="1983910" y="256769"/>
            <a:ext cx="610645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chemeClr val="tx2"/>
                </a:solidFill>
                <a:latin typeface="Tahoma" panose="020B0604030504040204" pitchFamily="34" charset="0"/>
              </a:rPr>
              <a:t>Processing time profile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3EE22985-BB9F-065F-E766-364A970D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1449389"/>
            <a:ext cx="7794625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>
            <a:extLst>
              <a:ext uri="{FF2B5EF4-FFF2-40B4-BE49-F238E27FC236}">
                <a16:creationId xmlns:a16="http://schemas.microsoft.com/office/drawing/2014/main" id="{E7803F29-1F96-2065-109A-88CA9149AF62}"/>
              </a:ext>
            </a:extLst>
          </p:cNvPr>
          <p:cNvSpPr>
            <a:spLocks/>
          </p:cNvSpPr>
          <p:nvPr/>
        </p:nvSpPr>
        <p:spPr bwMode="auto">
          <a:xfrm>
            <a:off x="1983910" y="256769"/>
            <a:ext cx="610645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Processing time profile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D5DB9D-F39C-577A-F43F-EED16EEA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917"/>
          <a:stretch/>
        </p:blipFill>
        <p:spPr>
          <a:xfrm>
            <a:off x="308484" y="1196752"/>
            <a:ext cx="9515475" cy="4200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288C38-BB76-57E6-771C-089D0B6F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52400"/>
            <a:ext cx="83899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fi-FI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Some d</a:t>
            </a: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atasets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30CD59-8162-9A45-28C6-92B28141F4B9}"/>
              </a:ext>
            </a:extLst>
          </p:cNvPr>
          <p:cNvCxnSpPr/>
          <p:nvPr/>
        </p:nvCxnSpPr>
        <p:spPr bwMode="auto">
          <a:xfrm flipH="1" flipV="1">
            <a:off x="2000672" y="5361273"/>
            <a:ext cx="360040" cy="58800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77606661-1A79-F7D9-6682-EDF42C04087F}"/>
              </a:ext>
            </a:extLst>
          </p:cNvPr>
          <p:cNvSpPr txBox="1">
            <a:spLocks noChangeArrowheads="1"/>
          </p:cNvSpPr>
          <p:nvPr/>
        </p:nvSpPr>
        <p:spPr>
          <a:xfrm>
            <a:off x="2335509" y="5925470"/>
            <a:ext cx="2119491" cy="707886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 wrap="none">
            <a:spAutoFit/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100,000</a:t>
            </a: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clusters</a:t>
            </a:r>
          </a:p>
        </p:txBody>
      </p:sp>
    </p:spTree>
    <p:extLst>
      <p:ext uri="{BB962C8B-B14F-4D97-AF65-F5344CB8AC3E}">
        <p14:creationId xmlns:p14="http://schemas.microsoft.com/office/powerpoint/2010/main" val="1775723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56" y="3128191"/>
            <a:ext cx="8203015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  <a:t>Centroid activity utilizes algorithm properties </a:t>
            </a:r>
            <a:b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  <a:t>(many centroids stabilizes early)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59310"/>
            <a:ext cx="8497888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55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B94D9AFB-85A4-B603-E4B1-6CFACDF7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2950229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>
            <a:extLst>
              <a:ext uri="{FF2B5EF4-FFF2-40B4-BE49-F238E27FC236}">
                <a16:creationId xmlns:a16="http://schemas.microsoft.com/office/drawing/2014/main" id="{CB6AFA86-592F-7F7D-9673-D6741CB0D7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6"/>
          <a:stretch/>
        </p:blipFill>
        <p:spPr>
          <a:xfrm>
            <a:off x="1423990" y="2084389"/>
            <a:ext cx="5959996" cy="20653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3">
            <a:extLst>
              <a:ext uri="{FF2B5EF4-FFF2-40B4-BE49-F238E27FC236}">
                <a16:creationId xmlns:a16="http://schemas.microsoft.com/office/drawing/2014/main" id="{D719265D-78A5-3710-4EAA-2919E23F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1" y="188913"/>
            <a:ext cx="85693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" panose="02020603050405020304" pitchFamily="18" charset="0"/>
              </a:defRPr>
            </a:lvl1pPr>
            <a:lvl2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</a:rPr>
              <a:t>Effect on distance calculations</a:t>
            </a:r>
          </a:p>
        </p:txBody>
      </p:sp>
      <p:pic>
        <p:nvPicPr>
          <p:cNvPr id="136196" name="Picture 4">
            <a:extLst>
              <a:ext uri="{FF2B5EF4-FFF2-40B4-BE49-F238E27FC236}">
                <a16:creationId xmlns:a16="http://schemas.microsoft.com/office/drawing/2014/main" id="{E9EE0132-C101-9614-BFC3-AEA1F3B1BB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7"/>
          <a:stretch/>
        </p:blipFill>
        <p:spPr>
          <a:xfrm>
            <a:off x="1423988" y="4737100"/>
            <a:ext cx="5959997" cy="20764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Rectangle 5">
            <a:extLst>
              <a:ext uri="{FF2B5EF4-FFF2-40B4-BE49-F238E27FC236}">
                <a16:creationId xmlns:a16="http://schemas.microsoft.com/office/drawing/2014/main" id="{3E30D000-F2E0-F2B9-E281-7BBE203AD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481139"/>
            <a:ext cx="17427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en-US" sz="3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K-means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EBF80955-4D40-A333-CB0F-2FE1EC74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4144964"/>
            <a:ext cx="6587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en-US" sz="3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K-means with activity classification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4" name="Oval 18">
            <a:extLst>
              <a:ext uri="{FF2B5EF4-FFF2-40B4-BE49-F238E27FC236}">
                <a16:creationId xmlns:a16="http://schemas.microsoft.com/office/drawing/2014/main" id="{E7411514-EB9B-A399-0364-9BDA4532F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6" y="3932239"/>
            <a:ext cx="1008063" cy="720725"/>
          </a:xfrm>
          <a:prstGeom prst="ellipse">
            <a:avLst/>
          </a:prstGeom>
          <a:gradFill rotWithShape="1">
            <a:gsLst>
              <a:gs pos="0">
                <a:srgbClr val="00B8FF">
                  <a:gamma/>
                  <a:tint val="13725"/>
                  <a:invGamma/>
                </a:srgbClr>
              </a:gs>
              <a:gs pos="100000">
                <a:srgbClr val="00B8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35" name="Oval 19">
            <a:extLst>
              <a:ext uri="{FF2B5EF4-FFF2-40B4-BE49-F238E27FC236}">
                <a16:creationId xmlns:a16="http://schemas.microsoft.com/office/drawing/2014/main" id="{E0E7F9B7-F330-B2E9-8DD8-829FE077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6" y="3213101"/>
            <a:ext cx="1008063" cy="720725"/>
          </a:xfrm>
          <a:prstGeom prst="ellipse">
            <a:avLst/>
          </a:prstGeom>
          <a:gradFill rotWithShape="1">
            <a:gsLst>
              <a:gs pos="0">
                <a:srgbClr val="FFCC99">
                  <a:gamma/>
                  <a:tint val="40000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18" name="Oval 2">
            <a:extLst>
              <a:ext uri="{FF2B5EF4-FFF2-40B4-BE49-F238E27FC236}">
                <a16:creationId xmlns:a16="http://schemas.microsoft.com/office/drawing/2014/main" id="{60ABB5A9-FD7B-23A6-FC2D-68638565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3141664"/>
            <a:ext cx="1008063" cy="720725"/>
          </a:xfrm>
          <a:prstGeom prst="ellipse">
            <a:avLst/>
          </a:prstGeom>
          <a:gradFill rotWithShape="1">
            <a:gsLst>
              <a:gs pos="0">
                <a:srgbClr val="FFCC99">
                  <a:gamma/>
                  <a:tint val="40000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20" name="Oval 4">
            <a:extLst>
              <a:ext uri="{FF2B5EF4-FFF2-40B4-BE49-F238E27FC236}">
                <a16:creationId xmlns:a16="http://schemas.microsoft.com/office/drawing/2014/main" id="{1093FE49-E8F6-1A6C-59A8-9890BA17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933826"/>
            <a:ext cx="1008062" cy="720725"/>
          </a:xfrm>
          <a:prstGeom prst="ellipse">
            <a:avLst/>
          </a:prstGeom>
          <a:gradFill rotWithShape="1">
            <a:gsLst>
              <a:gs pos="0">
                <a:srgbClr val="00B8FF">
                  <a:gamma/>
                  <a:tint val="13725"/>
                  <a:invGamma/>
                </a:srgbClr>
              </a:gs>
              <a:gs pos="100000">
                <a:srgbClr val="00B8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B838ECEA-6343-8758-5035-C813D0CB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6" y="261939"/>
            <a:ext cx="8569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" panose="02020603050405020304" pitchFamily="18" charset="0"/>
              </a:defRPr>
            </a:lvl1pPr>
            <a:lvl2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</a:rPr>
              <a:t>Effect on processing time</a:t>
            </a:r>
          </a:p>
        </p:txBody>
      </p:sp>
      <p:sp>
        <p:nvSpPr>
          <p:cNvPr id="137224" name="Rectangle 8">
            <a:extLst>
              <a:ext uri="{FF2B5EF4-FFF2-40B4-BE49-F238E27FC236}">
                <a16:creationId xmlns:a16="http://schemas.microsoft.com/office/drawing/2014/main" id="{7068E68B-7D5E-C755-28D5-771262A28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9" y="1685925"/>
            <a:ext cx="55050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en-US" sz="28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For improving K-means algorithm</a:t>
            </a:r>
          </a:p>
        </p:txBody>
      </p:sp>
      <p:sp>
        <p:nvSpPr>
          <p:cNvPr id="137225" name="Line 9">
            <a:extLst>
              <a:ext uri="{FF2B5EF4-FFF2-40B4-BE49-F238E27FC236}">
                <a16:creationId xmlns:a16="http://schemas.microsoft.com/office/drawing/2014/main" id="{7D2C4FF5-70D5-11CC-1DEF-110C6EBA0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5075" y="3860800"/>
            <a:ext cx="503238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26" name="Line 10">
            <a:extLst>
              <a:ext uri="{FF2B5EF4-FFF2-40B4-BE49-F238E27FC236}">
                <a16:creationId xmlns:a16="http://schemas.microsoft.com/office/drawing/2014/main" id="{A3D0F953-6B02-DEA8-295F-3BCD014E94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4213" y="4581526"/>
            <a:ext cx="7921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27" name="Text Box 11">
            <a:extLst>
              <a:ext uri="{FF2B5EF4-FFF2-40B4-BE49-F238E27FC236}">
                <a16:creationId xmlns:a16="http://schemas.microsoft.com/office/drawing/2014/main" id="{45A630E2-8B2B-EAE3-6478-B95A1F9F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6" y="5527676"/>
            <a:ext cx="14398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3.8 %</a:t>
            </a:r>
          </a:p>
        </p:txBody>
      </p:sp>
      <p:sp>
        <p:nvSpPr>
          <p:cNvPr id="137228" name="Line 12">
            <a:extLst>
              <a:ext uri="{FF2B5EF4-FFF2-40B4-BE49-F238E27FC236}">
                <a16:creationId xmlns:a16="http://schemas.microsoft.com/office/drawing/2014/main" id="{42A87B67-6E29-D698-DF87-A31CB2AF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63" y="3860800"/>
            <a:ext cx="360362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29" name="Line 13">
            <a:extLst>
              <a:ext uri="{FF2B5EF4-FFF2-40B4-BE49-F238E27FC236}">
                <a16:creationId xmlns:a16="http://schemas.microsoft.com/office/drawing/2014/main" id="{1848ED7B-2B05-242E-BC25-D4B79FFB56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501" y="4652964"/>
            <a:ext cx="7207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37230" name="Text Box 14">
            <a:extLst>
              <a:ext uri="{FF2B5EF4-FFF2-40B4-BE49-F238E27FC236}">
                <a16:creationId xmlns:a16="http://schemas.microsoft.com/office/drawing/2014/main" id="{667DA295-2107-A050-F600-DEFAF836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5876926"/>
            <a:ext cx="14398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1.6 %</a:t>
            </a:r>
          </a:p>
        </p:txBody>
      </p:sp>
      <p:pic>
        <p:nvPicPr>
          <p:cNvPr id="137232" name="Picture 16">
            <a:extLst>
              <a:ext uri="{FF2B5EF4-FFF2-40B4-BE49-F238E27FC236}">
                <a16:creationId xmlns:a16="http://schemas.microsoft.com/office/drawing/2014/main" id="{52887FDE-D32C-B534-400A-70AE04EE83E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r="12898"/>
          <a:stretch>
            <a:fillRect/>
          </a:stretch>
        </p:blipFill>
        <p:spPr>
          <a:xfrm>
            <a:off x="561975" y="2420939"/>
            <a:ext cx="7054850" cy="22955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D90619AA-94CA-7DDE-498B-66EC5AAAE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188914"/>
            <a:ext cx="8712200" cy="515937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speed-up methods</a:t>
            </a:r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BAF466ED-54F9-F969-1301-262CEB01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161418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6980" name="Object 4">
            <a:extLst>
              <a:ext uri="{FF2B5EF4-FFF2-40B4-BE49-F238E27FC236}">
                <a16:creationId xmlns:a16="http://schemas.microsoft.com/office/drawing/2014/main" id="{C9737FB4-9B61-78B5-FA7A-7C78A80E2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064" y="1062039"/>
          <a:ext cx="7489825" cy="568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638675" imgH="3571875" progId="Excel.Sheet.8">
                  <p:embed/>
                </p:oleObj>
              </mc:Choice>
              <mc:Fallback>
                <p:oleObj name="Worksheet" r:id="rId3" imgW="4638675" imgH="3571875" progId="Excel.Sheet.8">
                  <p:embed/>
                  <p:pic>
                    <p:nvPicPr>
                      <p:cNvPr id="126980" name="Object 4">
                        <a:extLst>
                          <a:ext uri="{FF2B5EF4-FFF2-40B4-BE49-F238E27FC236}">
                            <a16:creationId xmlns:a16="http://schemas.microsoft.com/office/drawing/2014/main" id="{C9737FB4-9B61-78B5-FA7A-7C78A80E2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4" y="1062039"/>
                        <a:ext cx="7489825" cy="568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" name="Rectangle 6">
            <a:extLst>
              <a:ext uri="{FF2B5EF4-FFF2-40B4-BE49-F238E27FC236}">
                <a16:creationId xmlns:a16="http://schemas.microsoft.com/office/drawing/2014/main" id="{07179CE6-FA74-24D4-DCD6-1B9A75B6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342643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75735833-6698-D0D5-3E15-EB52A5336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1" y="188913"/>
            <a:ext cx="8785225" cy="576262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 of reduced search</a:t>
            </a:r>
          </a:p>
        </p:txBody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3083FEFD-30C2-8B36-8A6D-6811A123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290005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8004" name="Object 4">
            <a:extLst>
              <a:ext uri="{FF2B5EF4-FFF2-40B4-BE49-F238E27FC236}">
                <a16:creationId xmlns:a16="http://schemas.microsoft.com/office/drawing/2014/main" id="{E8DC5828-3A97-FC40-1376-567FB945D4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1" y="1216026"/>
          <a:ext cx="7993063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95900" imgH="3571875" progId="Excel.Sheet.8">
                  <p:embed/>
                </p:oleObj>
              </mc:Choice>
              <mc:Fallback>
                <p:oleObj name="Worksheet" r:id="rId3" imgW="5295900" imgH="3571875" progId="Excel.Sheet.8">
                  <p:embed/>
                  <p:pic>
                    <p:nvPicPr>
                      <p:cNvPr id="128004" name="Object 4">
                        <a:extLst>
                          <a:ext uri="{FF2B5EF4-FFF2-40B4-BE49-F238E27FC236}">
                            <a16:creationId xmlns:a16="http://schemas.microsoft.com/office/drawing/2014/main" id="{E8DC5828-3A97-FC40-1376-567FB945D4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1" y="1216026"/>
                        <a:ext cx="7993063" cy="538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6" name="Rectangle 6">
            <a:extLst>
              <a:ext uri="{FF2B5EF4-FFF2-40B4-BE49-F238E27FC236}">
                <a16:creationId xmlns:a16="http://schemas.microsoft.com/office/drawing/2014/main" id="{C4BAC8AA-3AC0-401B-B675-FD676329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214055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75735833-6698-D0D5-3E15-EB52A5336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1" y="188913"/>
            <a:ext cx="8785225" cy="576262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3083FEFD-30C2-8B36-8A6D-6811A1231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290005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C4BAC8AA-3AC0-401B-B675-FD676329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4214055"/>
            <a:ext cx="18473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DB9C5-EF45-65A3-0DB8-C277A107A7C5}"/>
              </a:ext>
            </a:extLst>
          </p:cNvPr>
          <p:cNvSpPr txBox="1"/>
          <p:nvPr/>
        </p:nvSpPr>
        <p:spPr>
          <a:xfrm>
            <a:off x="632520" y="1742226"/>
            <a:ext cx="88773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Three complementary approaches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S utilizing dimensionality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MPS utilizing attribute correlation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</a:rPr>
              <a:t>Centroid activity: utilizing k-means property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Can be jointly applied with cumulative effect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</a:rPr>
              <a:t>3. Speed-up can be up to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</a:rPr>
              <a:t>62:1</a:t>
            </a:r>
            <a:endParaRPr lang="en-US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23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B94D9AFB-85A4-B603-E4B1-6CFACDF7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Some further ideas</a:t>
            </a:r>
          </a:p>
        </p:txBody>
      </p:sp>
    </p:spTree>
    <p:extLst>
      <p:ext uri="{BB962C8B-B14F-4D97-AF65-F5344CB8AC3E}">
        <p14:creationId xmlns:p14="http://schemas.microsoft.com/office/powerpoint/2010/main" val="77449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87C82D58-9AEE-E0E0-CF15-3947CAA6E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6" y="187326"/>
            <a:ext cx="8353425" cy="720725"/>
          </a:xfrm>
        </p:spPr>
        <p:txBody>
          <a:bodyPr/>
          <a:lstStyle/>
          <a:p>
            <a:r>
              <a:rPr lang="en-US" altLang="en-US" sz="4000" b="1"/>
              <a:t>Neighborhood graph</a:t>
            </a:r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8E94EE82-550F-0FDD-B5DA-84228F13669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739255"/>
              </p:ext>
            </p:extLst>
          </p:nvPr>
        </p:nvGraphicFramePr>
        <p:xfrm>
          <a:off x="1423989" y="1546511"/>
          <a:ext cx="7058025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martDraw" r:id="rId3" imgW="3584448" imgH="1783080" progId="SmartDraw.2">
                  <p:embed/>
                </p:oleObj>
              </mc:Choice>
              <mc:Fallback>
                <p:oleObj name="SmartDraw" r:id="rId3" imgW="3584448" imgH="1783080" progId="SmartDraw.2">
                  <p:embed/>
                  <p:pic>
                    <p:nvPicPr>
                      <p:cNvPr id="34819" name="Object 4">
                        <a:extLst>
                          <a:ext uri="{FF2B5EF4-FFF2-40B4-BE49-F238E27FC236}">
                            <a16:creationId xmlns:a16="http://schemas.microsoft.com/office/drawing/2014/main" id="{8E94EE82-550F-0FDD-B5DA-84228F1366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9" y="1546511"/>
                        <a:ext cx="7058025" cy="350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7">
            <a:extLst>
              <a:ext uri="{FF2B5EF4-FFF2-40B4-BE49-F238E27FC236}">
                <a16:creationId xmlns:a16="http://schemas.microsoft.com/office/drawing/2014/main" id="{F5A21378-B810-74AD-E572-91038F50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5039011"/>
            <a:ext cx="255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1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" panose="02020603050405020304" pitchFamily="18" charset="0"/>
              </a:defRPr>
            </a:lvl1pPr>
            <a:lvl2pPr marL="742950" indent="-285750">
              <a:lnSpc>
                <a:spcPct val="11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" panose="02020603050405020304" pitchFamily="18" charset="0"/>
              </a:defRPr>
            </a:lvl2pPr>
            <a:lvl3pPr marL="1143000" indent="-228600">
              <a:lnSpc>
                <a:spcPct val="11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" panose="02020603050405020304" pitchFamily="18" charset="0"/>
              </a:defRPr>
            </a:lvl3pPr>
            <a:lvl4pPr marL="16002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4pPr>
            <a:lvl5pPr marL="20574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distances</a:t>
            </a:r>
          </a:p>
        </p:txBody>
      </p:sp>
      <p:sp>
        <p:nvSpPr>
          <p:cNvPr id="34821" name="Text Box 8">
            <a:extLst>
              <a:ext uri="{FF2B5EF4-FFF2-40B4-BE49-F238E27FC236}">
                <a16:creationId xmlns:a16="http://schemas.microsoft.com/office/drawing/2014/main" id="{15CCFD08-D23D-0F2B-E622-5E5B09C5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1" y="5039011"/>
            <a:ext cx="2556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1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" panose="02020603050405020304" pitchFamily="18" charset="0"/>
              </a:defRPr>
            </a:lvl1pPr>
            <a:lvl2pPr marL="742950" indent="-285750">
              <a:lnSpc>
                <a:spcPct val="11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" panose="02020603050405020304" pitchFamily="18" charset="0"/>
              </a:defRPr>
            </a:lvl2pPr>
            <a:lvl3pPr marL="1143000" indent="-228600">
              <a:lnSpc>
                <a:spcPct val="11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" panose="02020603050405020304" pitchFamily="18" charset="0"/>
              </a:defRPr>
            </a:lvl3pPr>
            <a:lvl4pPr marL="16002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4pPr>
            <a:lvl5pPr marL="20574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distances</a:t>
            </a:r>
          </a:p>
        </p:txBody>
      </p:sp>
      <p:sp>
        <p:nvSpPr>
          <p:cNvPr id="34822" name="Text Box 9">
            <a:extLst>
              <a:ext uri="{FF2B5EF4-FFF2-40B4-BE49-F238E27FC236}">
                <a16:creationId xmlns:a16="http://schemas.microsoft.com/office/drawing/2014/main" id="{B9ED5251-2F37-371A-DED1-9F9770A3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16074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" panose="02020603050405020304" pitchFamily="18" charset="0"/>
              </a:defRPr>
            </a:lvl1pPr>
            <a:lvl2pPr marL="742950" indent="-285750">
              <a:lnSpc>
                <a:spcPct val="11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" panose="02020603050405020304" pitchFamily="18" charset="0"/>
              </a:defRPr>
            </a:lvl2pPr>
            <a:lvl3pPr marL="1143000" indent="-228600">
              <a:lnSpc>
                <a:spcPct val="11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" panose="02020603050405020304" pitchFamily="18" charset="0"/>
              </a:defRPr>
            </a:lvl3pPr>
            <a:lvl4pPr marL="16002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4pPr>
            <a:lvl5pPr marL="20574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Full search:</a:t>
            </a:r>
          </a:p>
        </p:txBody>
      </p:sp>
      <p:sp>
        <p:nvSpPr>
          <p:cNvPr id="34823" name="Text Box 10">
            <a:extLst>
              <a:ext uri="{FF2B5EF4-FFF2-40B4-BE49-F238E27FC236}">
                <a16:creationId xmlns:a16="http://schemas.microsoft.com/office/drawing/2014/main" id="{BB12BAC7-5146-732A-4BF7-D96606F1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16074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" panose="02020603050405020304" pitchFamily="18" charset="0"/>
              </a:defRPr>
            </a:lvl1pPr>
            <a:lvl2pPr marL="742950" indent="-285750">
              <a:lnSpc>
                <a:spcPct val="11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" panose="02020603050405020304" pitchFamily="18" charset="0"/>
              </a:defRPr>
            </a:lvl2pPr>
            <a:lvl3pPr marL="1143000" indent="-228600">
              <a:lnSpc>
                <a:spcPct val="11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" panose="02020603050405020304" pitchFamily="18" charset="0"/>
              </a:defRPr>
            </a:lvl3pPr>
            <a:lvl4pPr marL="16002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4pPr>
            <a:lvl5pPr marL="2057400" indent="-228600">
              <a:lnSpc>
                <a:spcPct val="11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rgbClr val="000000"/>
                </a:solidFill>
                <a:latin typeface="Times" panose="02020603050405020304" pitchFamily="18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Graph structure: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4A9BE-1990-11E4-E656-0BE8B808EB97}"/>
              </a:ext>
            </a:extLst>
          </p:cNvPr>
          <p:cNvSpPr txBox="1"/>
          <p:nvPr/>
        </p:nvSpPr>
        <p:spPr>
          <a:xfrm>
            <a:off x="431800" y="5761709"/>
            <a:ext cx="9021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Fränti, Virmajoki and V. Hautamäki</a:t>
            </a:r>
          </a:p>
          <a:p>
            <a:r>
              <a:rPr lang="en-US" sz="2000" dirty="0">
                <a:solidFill>
                  <a:srgbClr val="0000FF"/>
                </a:solidFill>
              </a:rPr>
              <a:t>Fast agglomerative clustering using a k-nearest neighbor graph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IEEE Trans. on Pattern Analysis and Machine Intelligence</a:t>
            </a:r>
            <a:r>
              <a:rPr lang="en-US" sz="2000" dirty="0">
                <a:solidFill>
                  <a:srgbClr val="0000FF"/>
                </a:solidFill>
              </a:rPr>
              <a:t>, 2006.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82CAA55D-5DB8-AF08-30B3-C26B93B99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6289" y="115888"/>
            <a:ext cx="8497887" cy="660400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get the graph?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22177A1-D7EC-5BD5-2DAC-9275D0BB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76" y="1926409"/>
            <a:ext cx="7272808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19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19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19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19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19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Bottleneck is to create the graph:</a:t>
            </a:r>
            <a:r>
              <a:rPr lang="en-US" altLang="en-US" sz="3000" b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O(k</a:t>
            </a:r>
            <a:r>
              <a:rPr lang="en-US" altLang="en-US" sz="3000" b="0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</a:t>
            </a:r>
            <a:r>
              <a:rPr lang="en-US" altLang="en-US" sz="3000" b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Centroids (and graph) keeps evolving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K-means does only fine-tuning, </a:t>
            </a:r>
            <a:br>
              <a:rPr lang="en-US" alt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en-US" alt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graph could be updated with less work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Some work done but results not yet published… (</a:t>
            </a:r>
            <a:r>
              <a:rPr lang="en-US" altLang="en-US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more work needed</a:t>
            </a:r>
            <a:r>
              <a:rPr lang="en-US" altLang="en-US" sz="3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584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7F40508D-6359-04AF-E408-D2E17312F1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9888" y="1700213"/>
          <a:ext cx="54594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5200" imgH="381000" progId="Equation.3">
                  <p:embed/>
                </p:oleObj>
              </mc:Choice>
              <mc:Fallback>
                <p:oleObj name="Equation" r:id="rId3" imgW="2235200" imgH="381000" progId="Equation.3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7F40508D-6359-04AF-E408-D2E17312F1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700213"/>
                        <a:ext cx="5459412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06A5BBF0-2E50-E30F-DA53-1378AF723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9888" y="3141663"/>
          <a:ext cx="47021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600" imgH="368300" progId="Equation.3">
                  <p:embed/>
                </p:oleObj>
              </mc:Choice>
              <mc:Fallback>
                <p:oleObj name="Equation" r:id="rId5" imgW="1879600" imgH="368300" progId="Equation.3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:a16="http://schemas.microsoft.com/office/drawing/2014/main" id="{06A5BBF0-2E50-E30F-DA53-1378AF723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3141663"/>
                        <a:ext cx="4702175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>
            <a:extLst>
              <a:ext uri="{FF2B5EF4-FFF2-40B4-BE49-F238E27FC236}">
                <a16:creationId xmlns:a16="http://schemas.microsoft.com/office/drawing/2014/main" id="{9F504B02-0AE4-AC36-EF7B-450B3711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88913"/>
            <a:ext cx="83899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Tahoma" panose="020B0604030504040204" pitchFamily="34" charset="0"/>
              </a:rPr>
              <a:t>K-means optimization steps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4D3DA457-A090-6546-373B-6395474E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1196975"/>
            <a:ext cx="669766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Assignment step: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C702F25C-8CDE-25ED-0090-EA59EB5BF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2541588"/>
            <a:ext cx="66976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4963" indent="-334963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Centroid step: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90344C90-2FEC-7E98-ED53-8D9B9C40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221163"/>
            <a:ext cx="5724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Rectangle 7">
            <a:extLst>
              <a:ext uri="{FF2B5EF4-FFF2-40B4-BE49-F238E27FC236}">
                <a16:creationId xmlns:a16="http://schemas.microsoft.com/office/drawing/2014/main" id="{E56DEB7A-E1C5-2C55-A31E-B9F97740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4279900"/>
            <a:ext cx="1098550" cy="3365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</a:rPr>
              <a:t>Before </a:t>
            </a:r>
          </a:p>
        </p:txBody>
      </p:sp>
      <p:sp>
        <p:nvSpPr>
          <p:cNvPr id="72713" name="Rectangle 7">
            <a:extLst>
              <a:ext uri="{FF2B5EF4-FFF2-40B4-BE49-F238E27FC236}">
                <a16:creationId xmlns:a16="http://schemas.microsoft.com/office/drawing/2014/main" id="{B0721799-A9AD-3A80-0B6D-AC5F93EE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4292600"/>
            <a:ext cx="820737" cy="3365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</a:rPr>
              <a:t>After</a:t>
            </a:r>
          </a:p>
        </p:txBody>
      </p:sp>
    </p:spTree>
  </p:cSld>
  <p:clrMapOvr>
    <a:masterClrMapping/>
  </p:clrMapOvr>
  <p:transition spd="med" advTm="473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B94D9AFB-85A4-B603-E4B1-6CFACDF7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end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2089E5C-0D3F-EA6A-7BBE-4B39957197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223838"/>
            <a:ext cx="8497887" cy="600075"/>
          </a:xfrm>
        </p:spPr>
        <p:txBody>
          <a:bodyPr>
            <a:spAutoFit/>
          </a:bodyPr>
          <a:lstStyle/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>
                <a:latin typeface="Tahoma" panose="020B0604030504040204" pitchFamily="34" charset="0"/>
                <a:cs typeface="Tahoma" panose="020B0604030504040204" pitchFamily="34" charset="0"/>
              </a:rPr>
              <a:t>K-means algorithm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6B106A5-65D5-302C-AF66-8808F0EA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204801"/>
            <a:ext cx="28702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X = </a:t>
            </a:r>
            <a:r>
              <a:rPr lang="cs-CZ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Data set</a:t>
            </a:r>
            <a:endParaRPr lang="en-US" altLang="en-US" sz="24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C = Cluster centroids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P = Partition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D72866FE-D310-6AB3-DF8B-C1ECCB9B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803562"/>
            <a:ext cx="7837438" cy="35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C9FBD-FFAE-9742-76EE-F7D689F7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137" y="3428250"/>
            <a:ext cx="2372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1800" dirty="0">
                <a:latin typeface="Arial"/>
              </a:rPr>
              <a:t>1   4   1   1   5   5   5   2</a:t>
            </a:r>
            <a:endParaRPr lang="en-US" altLang="en-US" sz="1800" dirty="0">
              <a:latin typeface="Arial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D76182-C4FA-2CA7-9EED-85DA2EA9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137" y="5057141"/>
            <a:ext cx="2372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1800" dirty="0">
                <a:latin typeface="Arial"/>
              </a:rPr>
              <a:t>1   3   1   2   4   6   4   3</a:t>
            </a:r>
            <a:endParaRPr lang="en-US" altLang="en-US" sz="1800" dirty="0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2D0B7-96C2-2229-162A-6BA1D853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650" y="5043394"/>
            <a:ext cx="1667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1800" dirty="0">
                <a:latin typeface="Arial"/>
              </a:rPr>
              <a:t>C</a:t>
            </a:r>
            <a:endParaRPr lang="en-US" altLang="en-US" sz="1800" dirty="0"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020" y="1966339"/>
            <a:ext cx="2641749" cy="24929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solidFill>
                  <a:srgbClr val="FF0000"/>
                </a:solidFill>
                <a:latin typeface="Arial"/>
              </a:rPr>
              <a:t>Calculate sums: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b="1" dirty="0">
                <a:latin typeface="Arial"/>
              </a:rPr>
              <a:t>FOR</a:t>
            </a:r>
            <a:r>
              <a:rPr lang="en-US" altLang="en-US" sz="1800" dirty="0">
                <a:latin typeface="Arial"/>
              </a:rPr>
              <a:t> i:=1 TO N </a:t>
            </a:r>
            <a:r>
              <a:rPr lang="en-US" altLang="en-US" sz="1800" b="1" dirty="0">
                <a:latin typeface="Arial"/>
              </a:rPr>
              <a:t>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j := P[</a:t>
            </a:r>
            <a:r>
              <a:rPr lang="en-US" altLang="en-US" sz="1800" dirty="0" err="1">
                <a:latin typeface="Arial"/>
              </a:rPr>
              <a:t>i</a:t>
            </a:r>
            <a:r>
              <a:rPr lang="en-US" altLang="en-US" sz="1800" dirty="0">
                <a:latin typeface="Arial"/>
              </a:rPr>
              <a:t>];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Sum[j] := Sum[j] + X[</a:t>
            </a:r>
            <a:r>
              <a:rPr lang="en-US" altLang="en-US" sz="1800" dirty="0" err="1">
                <a:latin typeface="Arial"/>
              </a:rPr>
              <a:t>i</a:t>
            </a:r>
            <a:r>
              <a:rPr lang="en-US" altLang="en-US" sz="1800" dirty="0">
                <a:latin typeface="Arial"/>
              </a:rPr>
              <a:t>];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n[j]++;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altLang="en-US" sz="1800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solidFill>
                  <a:srgbClr val="FF0000"/>
                </a:solidFill>
                <a:latin typeface="Arial"/>
              </a:rPr>
              <a:t>Centroids:</a:t>
            </a:r>
            <a:endParaRPr lang="en-US" altLang="en-US" sz="1800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b="1" dirty="0">
                <a:latin typeface="Arial"/>
              </a:rPr>
              <a:t>FOR</a:t>
            </a:r>
            <a:r>
              <a:rPr lang="en-US" altLang="en-US" sz="1800" dirty="0">
                <a:latin typeface="Arial"/>
              </a:rPr>
              <a:t> j:=1 TO k </a:t>
            </a:r>
            <a:r>
              <a:rPr lang="en-US" altLang="en-US" sz="1800" b="1" dirty="0">
                <a:latin typeface="Arial"/>
              </a:rPr>
              <a:t>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C[j] := Sum[j] / n[j];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31F18C-6297-4976-3A6C-0C8145F5E6E9}"/>
              </a:ext>
            </a:extLst>
          </p:cNvPr>
          <p:cNvCxnSpPr/>
          <p:nvPr/>
        </p:nvCxnSpPr>
        <p:spPr bwMode="auto">
          <a:xfrm>
            <a:off x="2288704" y="378004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A6E5B6-8774-FD77-83FF-9EB25E7A63A9}"/>
              </a:ext>
            </a:extLst>
          </p:cNvPr>
          <p:cNvCxnSpPr/>
          <p:nvPr/>
        </p:nvCxnSpPr>
        <p:spPr bwMode="auto">
          <a:xfrm>
            <a:off x="2608240" y="3781171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6ADE2B-8B60-3BE2-3D0E-15545907A6A2}"/>
              </a:ext>
            </a:extLst>
          </p:cNvPr>
          <p:cNvCxnSpPr/>
          <p:nvPr/>
        </p:nvCxnSpPr>
        <p:spPr bwMode="auto">
          <a:xfrm>
            <a:off x="2936776" y="3781171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5DD6D7-CA84-8623-F751-A2ADEDE7E143}"/>
              </a:ext>
            </a:extLst>
          </p:cNvPr>
          <p:cNvSpPr txBox="1"/>
          <p:nvPr/>
        </p:nvSpPr>
        <p:spPr>
          <a:xfrm>
            <a:off x="1559623" y="4189585"/>
            <a:ext cx="323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i-FI" altLang="en-US" sz="1800" dirty="0">
                <a:solidFill>
                  <a:srgbClr val="000000"/>
                </a:solidFill>
                <a:latin typeface="Arial"/>
              </a:rPr>
              <a:t>∑ =   4  12   4  8 16  24 16 12</a:t>
            </a:r>
            <a:endParaRPr lang="en-US" alt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DBCFB1-525A-01A6-D966-797D5BF9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636" y="2950907"/>
            <a:ext cx="2372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1800" dirty="0">
                <a:latin typeface="Arial"/>
              </a:rPr>
              <a:t>1   4   1   3   3   7   7   7</a:t>
            </a:r>
            <a:endParaRPr lang="en-US" altLang="en-US" sz="1800" dirty="0">
              <a:latin typeface="Arial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59ED1DE-E09F-3B48-C30B-AE9589AC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134" y="2482855"/>
            <a:ext cx="2372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1800" dirty="0">
                <a:latin typeface="Arial"/>
              </a:rPr>
              <a:t>1   2   1   2   6   6   2   2</a:t>
            </a:r>
            <a:endParaRPr lang="en-US" altLang="en-US" sz="1800" dirty="0"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B8EEA-5717-8171-D2CF-EAF479D6B2FE}"/>
              </a:ext>
            </a:extLst>
          </p:cNvPr>
          <p:cNvSpPr/>
          <p:nvPr/>
        </p:nvSpPr>
        <p:spPr bwMode="auto">
          <a:xfrm>
            <a:off x="2088150" y="1966337"/>
            <a:ext cx="2572319" cy="3780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26239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275">
              <a:solidFill>
                <a:srgbClr val="0000FF"/>
              </a:solidFill>
              <a:latin typeface="Arial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8EE12D7-3CE2-2D2A-BF0B-598F23AD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635" y="2014803"/>
            <a:ext cx="2372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1800" dirty="0">
                <a:latin typeface="Arial"/>
              </a:rPr>
              <a:t>1   2   1   2   2   6   2   1</a:t>
            </a:r>
            <a:endParaRPr lang="en-US" altLang="en-US" sz="1800" dirty="0">
              <a:latin typeface="Arial"/>
            </a:endParaRPr>
          </a:p>
        </p:txBody>
      </p:sp>
      <p:cxnSp>
        <p:nvCxnSpPr>
          <p:cNvPr id="21504" name="Straight Connector 21503">
            <a:extLst>
              <a:ext uri="{FF2B5EF4-FFF2-40B4-BE49-F238E27FC236}">
                <a16:creationId xmlns:a16="http://schemas.microsoft.com/office/drawing/2014/main" id="{CA1567C2-90CC-3646-4745-CE01D1424F4C}"/>
              </a:ext>
            </a:extLst>
          </p:cNvPr>
          <p:cNvCxnSpPr/>
          <p:nvPr/>
        </p:nvCxnSpPr>
        <p:spPr bwMode="auto">
          <a:xfrm>
            <a:off x="3256312" y="378004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5" name="Straight Connector 21504">
            <a:extLst>
              <a:ext uri="{FF2B5EF4-FFF2-40B4-BE49-F238E27FC236}">
                <a16:creationId xmlns:a16="http://schemas.microsoft.com/office/drawing/2014/main" id="{6869C46D-D417-1267-5A7A-82BDB62357EF}"/>
              </a:ext>
            </a:extLst>
          </p:cNvPr>
          <p:cNvCxnSpPr/>
          <p:nvPr/>
        </p:nvCxnSpPr>
        <p:spPr bwMode="auto">
          <a:xfrm>
            <a:off x="3548844" y="378004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6" name="Straight Connector 21505">
            <a:extLst>
              <a:ext uri="{FF2B5EF4-FFF2-40B4-BE49-F238E27FC236}">
                <a16:creationId xmlns:a16="http://schemas.microsoft.com/office/drawing/2014/main" id="{05C82787-A13F-039D-1084-2C13F6A83F34}"/>
              </a:ext>
            </a:extLst>
          </p:cNvPr>
          <p:cNvCxnSpPr/>
          <p:nvPr/>
        </p:nvCxnSpPr>
        <p:spPr bwMode="auto">
          <a:xfrm>
            <a:off x="3877381" y="378004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id="{B6509F69-5783-832A-1523-2D692F875965}"/>
              </a:ext>
            </a:extLst>
          </p:cNvPr>
          <p:cNvCxnSpPr/>
          <p:nvPr/>
        </p:nvCxnSpPr>
        <p:spPr bwMode="auto">
          <a:xfrm>
            <a:off x="4183415" y="378004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Straight Connector 21508">
            <a:extLst>
              <a:ext uri="{FF2B5EF4-FFF2-40B4-BE49-F238E27FC236}">
                <a16:creationId xmlns:a16="http://schemas.microsoft.com/office/drawing/2014/main" id="{41C6C275-A31F-A574-9525-566E12360F9C}"/>
              </a:ext>
            </a:extLst>
          </p:cNvPr>
          <p:cNvCxnSpPr/>
          <p:nvPr/>
        </p:nvCxnSpPr>
        <p:spPr bwMode="auto">
          <a:xfrm>
            <a:off x="4484948" y="378004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3B2F8F42-4F3F-8AAD-956D-0ED5FA7A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952" y="2040426"/>
            <a:ext cx="153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1800" dirty="0">
                <a:latin typeface="Arial"/>
              </a:rPr>
              <a:t>X</a:t>
            </a:r>
            <a:endParaRPr lang="en-US" altLang="en-US" sz="1800" dirty="0">
              <a:latin typeface="Arial"/>
            </a:endParaRPr>
          </a:p>
        </p:txBody>
      </p:sp>
      <p:sp>
        <p:nvSpPr>
          <p:cNvPr id="21520" name="Rectangle 21519">
            <a:extLst>
              <a:ext uri="{FF2B5EF4-FFF2-40B4-BE49-F238E27FC236}">
                <a16:creationId xmlns:a16="http://schemas.microsoft.com/office/drawing/2014/main" id="{A85FB922-9B6A-E8FA-6653-4EC43431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164" y="5125689"/>
            <a:ext cx="888064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Arial"/>
              </a:rPr>
              <a:t>O(N)</a:t>
            </a:r>
          </a:p>
        </p:txBody>
      </p:sp>
      <p:sp>
        <p:nvSpPr>
          <p:cNvPr id="21521" name="Rectangle 21520">
            <a:extLst>
              <a:ext uri="{FF2B5EF4-FFF2-40B4-BE49-F238E27FC236}">
                <a16:creationId xmlns:a16="http://schemas.microsoft.com/office/drawing/2014/main" id="{0B0E83BD-9734-B143-69DF-FB89CF5D67C3}"/>
              </a:ext>
            </a:extLst>
          </p:cNvPr>
          <p:cNvSpPr/>
          <p:nvPr/>
        </p:nvSpPr>
        <p:spPr bwMode="auto">
          <a:xfrm>
            <a:off x="2088150" y="2434389"/>
            <a:ext cx="2572319" cy="3780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26239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275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22" name="Rectangle 21521">
            <a:extLst>
              <a:ext uri="{FF2B5EF4-FFF2-40B4-BE49-F238E27FC236}">
                <a16:creationId xmlns:a16="http://schemas.microsoft.com/office/drawing/2014/main" id="{A18D6574-B5DF-63EB-E850-03CE0F792AB9}"/>
              </a:ext>
            </a:extLst>
          </p:cNvPr>
          <p:cNvSpPr/>
          <p:nvPr/>
        </p:nvSpPr>
        <p:spPr bwMode="auto">
          <a:xfrm>
            <a:off x="2086183" y="2902441"/>
            <a:ext cx="2572319" cy="3780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26239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275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23" name="Rectangle 21522">
            <a:extLst>
              <a:ext uri="{FF2B5EF4-FFF2-40B4-BE49-F238E27FC236}">
                <a16:creationId xmlns:a16="http://schemas.microsoft.com/office/drawing/2014/main" id="{8A08C951-5622-B06F-FD7C-7D2DB0E597A8}"/>
              </a:ext>
            </a:extLst>
          </p:cNvPr>
          <p:cNvSpPr/>
          <p:nvPr/>
        </p:nvSpPr>
        <p:spPr bwMode="auto">
          <a:xfrm>
            <a:off x="2086183" y="3370493"/>
            <a:ext cx="2572319" cy="3780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26239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275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32" name="Rectangle 21531">
            <a:extLst>
              <a:ext uri="{FF2B5EF4-FFF2-40B4-BE49-F238E27FC236}">
                <a16:creationId xmlns:a16="http://schemas.microsoft.com/office/drawing/2014/main" id="{8DEB273C-B6AA-0250-93D4-034378565984}"/>
              </a:ext>
            </a:extLst>
          </p:cNvPr>
          <p:cNvSpPr/>
          <p:nvPr/>
        </p:nvSpPr>
        <p:spPr bwMode="auto">
          <a:xfrm>
            <a:off x="2088150" y="5008675"/>
            <a:ext cx="2572319" cy="37804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26239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275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21533" name="Straight Connector 21532">
            <a:extLst>
              <a:ext uri="{FF2B5EF4-FFF2-40B4-BE49-F238E27FC236}">
                <a16:creationId xmlns:a16="http://schemas.microsoft.com/office/drawing/2014/main" id="{EA216B79-F199-B788-E174-A8AF861A0F9C}"/>
              </a:ext>
            </a:extLst>
          </p:cNvPr>
          <p:cNvCxnSpPr/>
          <p:nvPr/>
        </p:nvCxnSpPr>
        <p:spPr bwMode="auto">
          <a:xfrm>
            <a:off x="2288704" y="450082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4" name="Straight Connector 21533">
            <a:extLst>
              <a:ext uri="{FF2B5EF4-FFF2-40B4-BE49-F238E27FC236}">
                <a16:creationId xmlns:a16="http://schemas.microsoft.com/office/drawing/2014/main" id="{52A21DAB-56FB-E2D7-F29D-16C72360A2BF}"/>
              </a:ext>
            </a:extLst>
          </p:cNvPr>
          <p:cNvCxnSpPr/>
          <p:nvPr/>
        </p:nvCxnSpPr>
        <p:spPr bwMode="auto">
          <a:xfrm>
            <a:off x="2608240" y="4501951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5" name="Straight Connector 21534">
            <a:extLst>
              <a:ext uri="{FF2B5EF4-FFF2-40B4-BE49-F238E27FC236}">
                <a16:creationId xmlns:a16="http://schemas.microsoft.com/office/drawing/2014/main" id="{B28212AB-B51E-0354-B63E-659F25D5FA6E}"/>
              </a:ext>
            </a:extLst>
          </p:cNvPr>
          <p:cNvCxnSpPr/>
          <p:nvPr/>
        </p:nvCxnSpPr>
        <p:spPr bwMode="auto">
          <a:xfrm>
            <a:off x="2936776" y="4501951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6" name="Straight Connector 21535">
            <a:extLst>
              <a:ext uri="{FF2B5EF4-FFF2-40B4-BE49-F238E27FC236}">
                <a16:creationId xmlns:a16="http://schemas.microsoft.com/office/drawing/2014/main" id="{9509B2FD-76CC-A96A-BDF1-8727A09AED0F}"/>
              </a:ext>
            </a:extLst>
          </p:cNvPr>
          <p:cNvCxnSpPr/>
          <p:nvPr/>
        </p:nvCxnSpPr>
        <p:spPr bwMode="auto">
          <a:xfrm>
            <a:off x="3256312" y="450082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7" name="Straight Connector 21536">
            <a:extLst>
              <a:ext uri="{FF2B5EF4-FFF2-40B4-BE49-F238E27FC236}">
                <a16:creationId xmlns:a16="http://schemas.microsoft.com/office/drawing/2014/main" id="{5F1BED42-EE92-B79A-46C1-632C8E7F2454}"/>
              </a:ext>
            </a:extLst>
          </p:cNvPr>
          <p:cNvCxnSpPr/>
          <p:nvPr/>
        </p:nvCxnSpPr>
        <p:spPr bwMode="auto">
          <a:xfrm>
            <a:off x="3548844" y="450082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8" name="Straight Connector 21537">
            <a:extLst>
              <a:ext uri="{FF2B5EF4-FFF2-40B4-BE49-F238E27FC236}">
                <a16:creationId xmlns:a16="http://schemas.microsoft.com/office/drawing/2014/main" id="{2818B6E7-1F9A-2A51-2CC5-2A1BB6BCCC70}"/>
              </a:ext>
            </a:extLst>
          </p:cNvPr>
          <p:cNvCxnSpPr/>
          <p:nvPr/>
        </p:nvCxnSpPr>
        <p:spPr bwMode="auto">
          <a:xfrm>
            <a:off x="3877381" y="450082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Straight Connector 21538">
            <a:extLst>
              <a:ext uri="{FF2B5EF4-FFF2-40B4-BE49-F238E27FC236}">
                <a16:creationId xmlns:a16="http://schemas.microsoft.com/office/drawing/2014/main" id="{63C78BEE-6EE0-A8B1-658D-60BDCBAAD6E9}"/>
              </a:ext>
            </a:extLst>
          </p:cNvPr>
          <p:cNvCxnSpPr/>
          <p:nvPr/>
        </p:nvCxnSpPr>
        <p:spPr bwMode="auto">
          <a:xfrm>
            <a:off x="4183415" y="450082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Straight Connector 21539">
            <a:extLst>
              <a:ext uri="{FF2B5EF4-FFF2-40B4-BE49-F238E27FC236}">
                <a16:creationId xmlns:a16="http://schemas.microsoft.com/office/drawing/2014/main" id="{7A0F02BB-FBD5-5BCF-12D7-4B5FAB8B0136}"/>
              </a:ext>
            </a:extLst>
          </p:cNvPr>
          <p:cNvCxnSpPr/>
          <p:nvPr/>
        </p:nvCxnSpPr>
        <p:spPr bwMode="auto">
          <a:xfrm>
            <a:off x="4484948" y="4500820"/>
            <a:ext cx="0" cy="3897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EE8A3528-CAA5-F872-2D81-EA490FDC5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23838"/>
            <a:ext cx="84978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Centroid step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A124FCF-F8CF-3D6B-B59A-E42A024F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124" y="5805264"/>
            <a:ext cx="1088760" cy="43704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8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100k</a:t>
            </a:r>
          </a:p>
        </p:txBody>
      </p:sp>
    </p:spTree>
    <p:extLst>
      <p:ext uri="{BB962C8B-B14F-4D97-AF65-F5344CB8AC3E}">
        <p14:creationId xmlns:p14="http://schemas.microsoft.com/office/powerpoint/2010/main" val="397850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988" y="1950455"/>
            <a:ext cx="3366306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solidFill>
                  <a:srgbClr val="FF0000"/>
                </a:solidFill>
                <a:latin typeface="Arial"/>
              </a:rPr>
              <a:t>Assignments: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b="1" dirty="0">
                <a:latin typeface="Arial"/>
              </a:rPr>
              <a:t>FOR</a:t>
            </a:r>
            <a:r>
              <a:rPr lang="en-US" altLang="en-US" sz="1800" dirty="0">
                <a:latin typeface="Arial"/>
              </a:rPr>
              <a:t> i:=1 TO </a:t>
            </a:r>
            <a:r>
              <a:rPr lang="en-US" altLang="en-US" sz="1800" b="1" dirty="0">
                <a:latin typeface="Arial"/>
              </a:rPr>
              <a:t>N</a:t>
            </a:r>
            <a:r>
              <a:rPr lang="en-US" altLang="en-US" sz="1800" dirty="0">
                <a:latin typeface="Arial"/>
              </a:rPr>
              <a:t> 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best := NearestCentroid(I,C);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P[</a:t>
            </a:r>
            <a:r>
              <a:rPr lang="en-US" altLang="en-US" sz="1800" dirty="0" err="1">
                <a:latin typeface="Arial"/>
              </a:rPr>
              <a:t>i</a:t>
            </a:r>
            <a:r>
              <a:rPr lang="en-US" altLang="en-US" sz="1800" dirty="0">
                <a:latin typeface="Arial"/>
              </a:rPr>
              <a:t>] := best;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altLang="en-US" sz="1800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solidFill>
                  <a:srgbClr val="FF0000"/>
                </a:solidFill>
                <a:latin typeface="Arial"/>
              </a:rPr>
              <a:t>Nearest centroid:</a:t>
            </a:r>
            <a:endParaRPr lang="en-US" altLang="en-US" sz="1800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NearestCentroid(x,C)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best:=1;  mind:=MAXINT;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b="1" dirty="0">
                <a:latin typeface="Arial"/>
              </a:rPr>
              <a:t>FOR</a:t>
            </a:r>
            <a:r>
              <a:rPr lang="en-US" altLang="en-US" sz="1800" dirty="0">
                <a:latin typeface="Arial"/>
              </a:rPr>
              <a:t> j:=1 TO k </a:t>
            </a:r>
            <a:r>
              <a:rPr lang="en-US" altLang="en-US" sz="1800" b="1" dirty="0">
                <a:latin typeface="Arial"/>
              </a:rPr>
              <a:t>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d := dist(x, C[j]);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</a:t>
            </a:r>
            <a:r>
              <a:rPr lang="en-US" altLang="en-US" sz="1800" b="1" dirty="0">
                <a:latin typeface="Arial"/>
              </a:rPr>
              <a:t>IF</a:t>
            </a:r>
            <a:r>
              <a:rPr lang="en-US" altLang="en-US" sz="1800" dirty="0">
                <a:latin typeface="Arial"/>
              </a:rPr>
              <a:t> d &lt; mind </a:t>
            </a:r>
            <a:r>
              <a:rPr lang="en-US" altLang="en-US" sz="1800" b="1" dirty="0">
                <a:latin typeface="Arial"/>
              </a:rPr>
              <a:t>THEN</a:t>
            </a:r>
            <a:r>
              <a:rPr lang="en-US" altLang="en-US" sz="1800" dirty="0">
                <a:latin typeface="Arial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	best := j;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		mind := d;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1800" dirty="0">
                <a:latin typeface="Arial"/>
              </a:rPr>
              <a:t>RETURN(best);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F5070-865F-2155-949B-6D68CA03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123" y="2285874"/>
            <a:ext cx="2670603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50" dirty="0">
                <a:latin typeface="Tahoma" panose="020B0604030504040204" pitchFamily="34" charset="0"/>
              </a:rPr>
              <a:t>x</a:t>
            </a:r>
            <a:r>
              <a:rPr lang="en-US" altLang="en-US" sz="2250" baseline="-25000" dirty="0">
                <a:latin typeface="Tahoma" panose="020B0604030504040204" pitchFamily="34" charset="0"/>
              </a:rPr>
              <a:t>1</a:t>
            </a:r>
            <a:r>
              <a:rPr lang="en-US" altLang="en-US" sz="2250" dirty="0">
                <a:latin typeface="Tahoma" panose="020B0604030504040204" pitchFamily="34" charset="0"/>
              </a:rPr>
              <a:t>    x</a:t>
            </a:r>
            <a:r>
              <a:rPr lang="en-US" altLang="en-US" sz="2250" baseline="-25000" dirty="0">
                <a:latin typeface="Tahoma" panose="020B0604030504040204" pitchFamily="34" charset="0"/>
              </a:rPr>
              <a:t>2</a:t>
            </a:r>
            <a:r>
              <a:rPr lang="en-US" altLang="en-US" sz="2250" dirty="0">
                <a:latin typeface="Tahoma" panose="020B0604030504040204" pitchFamily="34" charset="0"/>
              </a:rPr>
              <a:t>     x</a:t>
            </a:r>
            <a:r>
              <a:rPr lang="en-US" altLang="en-US" sz="2250" baseline="-25000" dirty="0">
                <a:latin typeface="Tahoma" panose="020B0604030504040204" pitchFamily="34" charset="0"/>
              </a:rPr>
              <a:t>3   </a:t>
            </a:r>
            <a:r>
              <a:rPr lang="en-US" altLang="en-US" sz="2250" dirty="0">
                <a:latin typeface="Tahoma" panose="020B0604030504040204" pitchFamily="34" charset="0"/>
              </a:rPr>
              <a:t>…   </a:t>
            </a:r>
            <a:r>
              <a:rPr lang="en-US" altLang="en-US" sz="2250" dirty="0" err="1">
                <a:latin typeface="Tahoma" panose="020B0604030504040204" pitchFamily="34" charset="0"/>
              </a:rPr>
              <a:t>x</a:t>
            </a:r>
            <a:r>
              <a:rPr lang="en-US" altLang="en-US" sz="2250" baseline="-25000" dirty="0" err="1">
                <a:latin typeface="Tahoma" panose="020B0604030504040204" pitchFamily="34" charset="0"/>
              </a:rPr>
              <a:t>n</a:t>
            </a:r>
            <a:r>
              <a:rPr lang="en-US" altLang="en-US" sz="2250" dirty="0"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2E604A-C3C5-15E4-E29C-269A3851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614" y="5035679"/>
            <a:ext cx="227145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50" dirty="0">
                <a:latin typeface="Tahoma" panose="020B0604030504040204" pitchFamily="34" charset="0"/>
              </a:rPr>
              <a:t>C</a:t>
            </a:r>
            <a:r>
              <a:rPr lang="en-US" altLang="en-US" sz="2250" baseline="-25000" dirty="0">
                <a:latin typeface="Tahoma" panose="020B0604030504040204" pitchFamily="34" charset="0"/>
              </a:rPr>
              <a:t>1</a:t>
            </a:r>
            <a:r>
              <a:rPr lang="en-US" altLang="en-US" sz="2250" dirty="0">
                <a:latin typeface="Tahoma" panose="020B0604030504040204" pitchFamily="34" charset="0"/>
              </a:rPr>
              <a:t>   </a:t>
            </a:r>
            <a:r>
              <a:rPr lang="fi-FI" altLang="en-US" sz="2250" dirty="0">
                <a:latin typeface="Tahoma" panose="020B0604030504040204" pitchFamily="34" charset="0"/>
              </a:rPr>
              <a:t>C</a:t>
            </a:r>
            <a:r>
              <a:rPr lang="en-US" altLang="en-US" sz="2250" baseline="-25000" dirty="0">
                <a:latin typeface="Tahoma" panose="020B0604030504040204" pitchFamily="34" charset="0"/>
              </a:rPr>
              <a:t>2</a:t>
            </a:r>
            <a:r>
              <a:rPr lang="en-US" altLang="en-US" sz="2250" dirty="0">
                <a:latin typeface="Tahoma" panose="020B0604030504040204" pitchFamily="34" charset="0"/>
              </a:rPr>
              <a:t>   </a:t>
            </a:r>
            <a:r>
              <a:rPr lang="fi-FI" altLang="en-US" sz="2250" dirty="0">
                <a:latin typeface="Tahoma" panose="020B0604030504040204" pitchFamily="34" charset="0"/>
              </a:rPr>
              <a:t>C</a:t>
            </a:r>
            <a:r>
              <a:rPr lang="en-US" altLang="en-US" sz="2250" baseline="-25000" dirty="0">
                <a:latin typeface="Tahoma" panose="020B0604030504040204" pitchFamily="34" charset="0"/>
              </a:rPr>
              <a:t>3  </a:t>
            </a:r>
            <a:r>
              <a:rPr lang="en-US" altLang="en-US" sz="2250" dirty="0">
                <a:latin typeface="Tahoma" panose="020B0604030504040204" pitchFamily="34" charset="0"/>
              </a:rPr>
              <a:t>… </a:t>
            </a:r>
            <a:r>
              <a:rPr lang="fi-FI" altLang="en-US" sz="2250" dirty="0">
                <a:latin typeface="Tahoma" panose="020B0604030504040204" pitchFamily="34" charset="0"/>
              </a:rPr>
              <a:t>C</a:t>
            </a:r>
            <a:r>
              <a:rPr lang="en-US" altLang="en-US" sz="2250" baseline="-25000" dirty="0">
                <a:latin typeface="Tahoma" panose="020B0604030504040204" pitchFamily="34" charset="0"/>
              </a:rPr>
              <a:t>k</a:t>
            </a:r>
            <a:r>
              <a:rPr lang="en-US" altLang="en-US" sz="2250" dirty="0"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85AD35E-B74D-9EFF-929E-F0C8D2B2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486" y="2721231"/>
            <a:ext cx="1478290" cy="3139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altLang="zh-CN" sz="18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n=100,000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E56A7E7-50B1-2909-47E0-2F8DA7268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604" y="5481228"/>
            <a:ext cx="955711" cy="3139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GB" altLang="zh-CN" sz="18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k=100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D4B7F80-F0C0-B174-9B42-FFB0D18A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617" y="4657637"/>
            <a:ext cx="149239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50" b="1" dirty="0">
                <a:latin typeface="Tahoma" panose="020B0604030504040204" pitchFamily="34" charset="0"/>
              </a:rPr>
              <a:t>Centroids:</a:t>
            </a:r>
            <a:endParaRPr lang="en-US" altLang="en-US" sz="2250" b="1" dirty="0">
              <a:latin typeface="Tahoma" panose="020B0604030504040204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328410F-2AD3-AB6B-FAAD-EBD2BBC4B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227" y="1907832"/>
            <a:ext cx="78867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fi-FI" altLang="en-US" sz="2250" b="1" dirty="0">
                <a:latin typeface="Tahoma" panose="020B0604030504040204" pitchFamily="34" charset="0"/>
              </a:rPr>
              <a:t>Data:</a:t>
            </a:r>
            <a:endParaRPr lang="en-US" altLang="en-US" sz="2250" b="1" dirty="0">
              <a:latin typeface="Tahoma" panose="020B060403050404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533BF17-A48F-00E9-49B0-270407E0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822" y="5481228"/>
            <a:ext cx="108363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Tahoma" panose="020B0604030504040204" pitchFamily="34" charset="0"/>
              </a:rPr>
              <a:t>O(kN)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231871-5ABB-CF08-64C5-D53A283E20AF}"/>
              </a:ext>
            </a:extLst>
          </p:cNvPr>
          <p:cNvCxnSpPr/>
          <p:nvPr/>
        </p:nvCxnSpPr>
        <p:spPr bwMode="auto">
          <a:xfrm flipH="1">
            <a:off x="1812323" y="2726922"/>
            <a:ext cx="1039145" cy="182275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CDDD01-6346-7D53-83E5-32EFEA1D84C9}"/>
              </a:ext>
            </a:extLst>
          </p:cNvPr>
          <p:cNvCxnSpPr/>
          <p:nvPr/>
        </p:nvCxnSpPr>
        <p:spPr bwMode="auto">
          <a:xfrm flipH="1">
            <a:off x="2315506" y="2785429"/>
            <a:ext cx="594469" cy="173244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0" name="Straight Arrow Connector 21509">
            <a:extLst>
              <a:ext uri="{FF2B5EF4-FFF2-40B4-BE49-F238E27FC236}">
                <a16:creationId xmlns:a16="http://schemas.microsoft.com/office/drawing/2014/main" id="{7ABAA8D9-E13D-7EBA-080F-B65A1D9AEC40}"/>
              </a:ext>
            </a:extLst>
          </p:cNvPr>
          <p:cNvCxnSpPr/>
          <p:nvPr/>
        </p:nvCxnSpPr>
        <p:spPr bwMode="auto">
          <a:xfrm flipH="1">
            <a:off x="2673598" y="2738024"/>
            <a:ext cx="316917" cy="18611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0" name="Straight Arrow Connector 21519">
            <a:extLst>
              <a:ext uri="{FF2B5EF4-FFF2-40B4-BE49-F238E27FC236}">
                <a16:creationId xmlns:a16="http://schemas.microsoft.com/office/drawing/2014/main" id="{5E261A54-1993-E94E-3F3F-B81C489FAE8A}"/>
              </a:ext>
            </a:extLst>
          </p:cNvPr>
          <p:cNvCxnSpPr/>
          <p:nvPr/>
        </p:nvCxnSpPr>
        <p:spPr bwMode="auto">
          <a:xfrm>
            <a:off x="3059354" y="2738025"/>
            <a:ext cx="242367" cy="20927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F12D6AB6-CBCE-5F66-FD72-8F1AE8A1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23838"/>
            <a:ext cx="8497887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Assignment step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E3AD6BF-307E-B019-5ECE-05514BE9B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707" y="6057292"/>
            <a:ext cx="963725" cy="43704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zh-CN" sz="2800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10M</a:t>
            </a:r>
          </a:p>
        </p:txBody>
      </p:sp>
    </p:spTree>
    <p:extLst>
      <p:ext uri="{BB962C8B-B14F-4D97-AF65-F5344CB8AC3E}">
        <p14:creationId xmlns:p14="http://schemas.microsoft.com/office/powerpoint/2010/main" val="469607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D2610865-3107-F98B-A0D9-5C4A9ABC2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782888"/>
            <a:ext cx="8280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Speed-up ideas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36603</TotalTime>
  <Words>1138</Words>
  <Application>Microsoft Office PowerPoint</Application>
  <PresentationFormat>A4 Paper (210x297 mm)</PresentationFormat>
  <Paragraphs>306</Paragraphs>
  <Slides>50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Cambria Math</vt:lpstr>
      <vt:lpstr>Tahoma</vt:lpstr>
      <vt:lpstr>Times New Roman</vt:lpstr>
      <vt:lpstr>Wingdings</vt:lpstr>
      <vt:lpstr>Default Design</vt:lpstr>
      <vt:lpstr>Equation</vt:lpstr>
      <vt:lpstr>Unknown</vt:lpstr>
      <vt:lpstr>Worksheet</vt:lpstr>
      <vt:lpstr>SmartDraw</vt:lpstr>
      <vt:lpstr>PowerPoint Presentation</vt:lpstr>
      <vt:lpstr>PowerPoint Presentation</vt:lpstr>
      <vt:lpstr>Goal of k-means</vt:lpstr>
      <vt:lpstr>PowerPoint Presentation</vt:lpstr>
      <vt:lpstr>PowerPoint Presentation</vt:lpstr>
      <vt:lpstr>K-means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distance search (PDS)</vt:lpstr>
      <vt:lpstr>PDS example Three candidates</vt:lpstr>
      <vt:lpstr>PowerPoint Presentation</vt:lpstr>
      <vt:lpstr>PowerPoint Presentation</vt:lpstr>
      <vt:lpstr>PowerPoint Presentation</vt:lpstr>
      <vt:lpstr>PowerPoint Presentation</vt:lpstr>
      <vt:lpstr>Key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 code</vt:lpstr>
      <vt:lpstr>PowerPoint Presentation</vt:lpstr>
      <vt:lpstr>PowerPoint Presentation</vt:lpstr>
      <vt:lpstr>Centroid activity</vt:lpstr>
      <vt:lpstr>Full search or partial?</vt:lpstr>
      <vt:lpstr>Skip unchanged distances</vt:lpstr>
      <vt:lpstr>Full search or partial?</vt:lpstr>
      <vt:lpstr>Work in each category</vt:lpstr>
      <vt:lpstr>Proportion of points</vt:lpstr>
      <vt:lpstr>Activity in K-means</vt:lpstr>
      <vt:lpstr>Effect in distance calculations</vt:lpstr>
      <vt:lpstr>Activity in Random Swap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speed-up methods</vt:lpstr>
      <vt:lpstr>Improvement of reduced search</vt:lpstr>
      <vt:lpstr>Conclusion</vt:lpstr>
      <vt:lpstr>PowerPoint Presentation</vt:lpstr>
      <vt:lpstr>Neighborhood graph</vt:lpstr>
      <vt:lpstr>How to get the graph?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Pasi Fränti</dc:creator>
  <cp:keywords/>
  <dc:description/>
  <cp:lastModifiedBy>Pasi Fränti</cp:lastModifiedBy>
  <cp:revision>593</cp:revision>
  <cp:lastPrinted>1601-01-01T00:00:00Z</cp:lastPrinted>
  <dcterms:created xsi:type="dcterms:W3CDTF">2018-03-09T15:44:48Z</dcterms:created>
  <dcterms:modified xsi:type="dcterms:W3CDTF">2025-11-04T04:08:25Z</dcterms:modified>
</cp:coreProperties>
</file>