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262" r:id="rId3"/>
    <p:sldId id="433" r:id="rId4"/>
    <p:sldId id="434" r:id="rId5"/>
    <p:sldId id="436" r:id="rId6"/>
    <p:sldId id="970" r:id="rId7"/>
    <p:sldId id="432" r:id="rId8"/>
    <p:sldId id="291" r:id="rId9"/>
    <p:sldId id="286" r:id="rId10"/>
    <p:sldId id="288" r:id="rId11"/>
    <p:sldId id="292" r:id="rId12"/>
    <p:sldId id="971" r:id="rId13"/>
    <p:sldId id="294" r:id="rId14"/>
    <p:sldId id="265" r:id="rId15"/>
    <p:sldId id="279" r:id="rId16"/>
    <p:sldId id="280" r:id="rId17"/>
    <p:sldId id="281" r:id="rId18"/>
    <p:sldId id="282" r:id="rId19"/>
    <p:sldId id="261" r:id="rId20"/>
    <p:sldId id="275" r:id="rId21"/>
    <p:sldId id="278" r:id="rId22"/>
    <p:sldId id="289" r:id="rId23"/>
    <p:sldId id="263" r:id="rId24"/>
    <p:sldId id="299" r:id="rId25"/>
    <p:sldId id="300" r:id="rId26"/>
    <p:sldId id="285" r:id="rId27"/>
    <p:sldId id="293" r:id="rId28"/>
    <p:sldId id="297" r:id="rId29"/>
    <p:sldId id="298" r:id="rId30"/>
    <p:sldId id="295" r:id="rId31"/>
    <p:sldId id="266" r:id="rId32"/>
    <p:sldId id="973" r:id="rId33"/>
    <p:sldId id="974" r:id="rId34"/>
    <p:sldId id="975" r:id="rId35"/>
    <p:sldId id="283" r:id="rId36"/>
    <p:sldId id="976" r:id="rId37"/>
    <p:sldId id="267" r:id="rId38"/>
    <p:sldId id="968" r:id="rId39"/>
    <p:sldId id="969" r:id="rId40"/>
    <p:sldId id="270" r:id="rId41"/>
    <p:sldId id="296" r:id="rId42"/>
    <p:sldId id="271" r:id="rId43"/>
    <p:sldId id="269" r:id="rId44"/>
    <p:sldId id="977" r:id="rId45"/>
    <p:sldId id="272" r:id="rId46"/>
    <p:sldId id="273" r:id="rId47"/>
    <p:sldId id="274" r:id="rId48"/>
    <p:sldId id="290" r:id="rId49"/>
    <p:sldId id="284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CCCC"/>
    <a:srgbClr val="DAE3F3"/>
    <a:srgbClr val="2B75BE"/>
    <a:srgbClr val="5EC3F7"/>
    <a:srgbClr val="2973BC"/>
    <a:srgbClr val="025AA9"/>
    <a:srgbClr val="FF7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3457" autoAdjust="0"/>
  </p:normalViewPr>
  <p:slideViewPr>
    <p:cSldViewPr snapToGrid="0">
      <p:cViewPr varScale="1">
        <p:scale>
          <a:sx n="60" d="100"/>
          <a:sy n="60" d="100"/>
        </p:scale>
        <p:origin x="8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1DDD5-6453-4B72-B7DA-0F5BB736D7B7}" type="datetimeFigureOut">
              <a:rPr lang="LID4096" smtClean="0"/>
              <a:t>11/23/2025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EF062-604C-4814-9783-C0DFA8B584C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08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EF062-604C-4814-9783-C0DFA8B584C9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827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8C55-7EB8-420C-B5B7-B09220375B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8C55-7EB8-420C-B5B7-B09220375B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58C55-7EB8-420C-B5B7-B09220375B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ordictweetstream.fi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Mikko.Laitinen@uef.fi" TargetMode="External"/><Relationship Id="rId2" Type="http://schemas.openxmlformats.org/officeDocument/2006/relationships/hyperlink" Target="mailto:masoud.fatemi@uef.fi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asi.franti@uef.fi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8D82777-66F1-1D0E-1254-93D3B9941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5" y="2696805"/>
            <a:ext cx="1802369" cy="1464391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D380DE7B-54E0-1430-B92C-1BD820755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30481" r="12282" b="30399"/>
          <a:stretch>
            <a:fillRect/>
          </a:stretch>
        </p:blipFill>
        <p:spPr>
          <a:xfrm>
            <a:off x="324715" y="5085049"/>
            <a:ext cx="4528963" cy="937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1538B2-D0B0-9118-F51B-385D7C7F4558}"/>
              </a:ext>
            </a:extLst>
          </p:cNvPr>
          <p:cNvSpPr txBox="1"/>
          <p:nvPr/>
        </p:nvSpPr>
        <p:spPr>
          <a:xfrm>
            <a:off x="5088769" y="2971919"/>
            <a:ext cx="196957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Paper </a:t>
            </a:r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5029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AB77C-8D3B-6039-1FE7-37CFABC210D3}"/>
              </a:ext>
            </a:extLst>
          </p:cNvPr>
          <p:cNvSpPr txBox="1"/>
          <p:nvPr/>
        </p:nvSpPr>
        <p:spPr>
          <a:xfrm>
            <a:off x="-9525" y="3879215"/>
            <a:ext cx="12192000" cy="107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Masoud Fatemi, Mikko Laitinen, </a:t>
            </a:r>
            <a:r>
              <a:rPr lang="fi-FI" sz="2000" b="1" noProof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Pasi Fränti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Eastern Finland, Chinese University of Hong Kong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F1E80A-485A-2F42-BF04-90C103F4E47A}"/>
              </a:ext>
            </a:extLst>
          </p:cNvPr>
          <p:cNvSpPr txBox="1"/>
          <p:nvPr/>
        </p:nvSpPr>
        <p:spPr>
          <a:xfrm>
            <a:off x="0" y="1553805"/>
            <a:ext cx="121920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Clustering Digital Ego Networks by Tie Strength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 Scalable, Platform-Independent method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3C33E-E944-8756-04DF-7D04FC1E0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913FB4-3B45-9691-B6A6-D189786BC93B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Network strength index (NSI)</a:t>
            </a: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8579E74-DDCC-A711-4A68-393C1DEA6F48}"/>
              </a:ext>
            </a:extLst>
          </p:cNvPr>
          <p:cNvSpPr txBox="1"/>
          <p:nvPr/>
        </p:nvSpPr>
        <p:spPr>
          <a:xfrm>
            <a:off x="323788" y="1814285"/>
            <a:ext cx="7129633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A single value to measure the strength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Ranges from 0 to 1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2E5EFB2-4F72-AA39-C7CF-728417962152}"/>
              </a:ext>
            </a:extLst>
          </p:cNvPr>
          <p:cNvSpPr txBox="1"/>
          <p:nvPr/>
        </p:nvSpPr>
        <p:spPr>
          <a:xfrm>
            <a:off x="376858" y="4089906"/>
            <a:ext cx="1321344" cy="49173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Weak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FB5BC1-C4EB-666A-2021-9B5727C0CF97}"/>
              </a:ext>
            </a:extLst>
          </p:cNvPr>
          <p:cNvCxnSpPr>
            <a:cxnSpLocks/>
          </p:cNvCxnSpPr>
          <p:nvPr/>
        </p:nvCxnSpPr>
        <p:spPr>
          <a:xfrm>
            <a:off x="687335" y="4156654"/>
            <a:ext cx="5950026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3">
            <a:extLst>
              <a:ext uri="{FF2B5EF4-FFF2-40B4-BE49-F238E27FC236}">
                <a16:creationId xmlns:a16="http://schemas.microsoft.com/office/drawing/2014/main" id="{595D2BA9-CEBA-61EA-4F68-BE0EB0E3E235}"/>
              </a:ext>
            </a:extLst>
          </p:cNvPr>
          <p:cNvSpPr txBox="1"/>
          <p:nvPr/>
        </p:nvSpPr>
        <p:spPr>
          <a:xfrm>
            <a:off x="5550059" y="4114394"/>
            <a:ext cx="1321344" cy="49173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Strong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F86EF6E-E474-FAE4-8A04-E758A690488C}"/>
              </a:ext>
            </a:extLst>
          </p:cNvPr>
          <p:cNvSpPr txBox="1"/>
          <p:nvPr/>
        </p:nvSpPr>
        <p:spPr>
          <a:xfrm>
            <a:off x="2917183" y="4089906"/>
            <a:ext cx="1475339" cy="49173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Moderate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F5B1A41-466E-8D2B-F278-4658A6AD2A82}"/>
              </a:ext>
            </a:extLst>
          </p:cNvPr>
          <p:cNvSpPr txBox="1"/>
          <p:nvPr/>
        </p:nvSpPr>
        <p:spPr>
          <a:xfrm>
            <a:off x="182995" y="3297379"/>
            <a:ext cx="1321344" cy="7600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cs typeface="Calibri"/>
              </a:rPr>
              <a:t>0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2C75994-8726-B976-456D-B5709D79CA19}"/>
              </a:ext>
            </a:extLst>
          </p:cNvPr>
          <p:cNvSpPr txBox="1"/>
          <p:nvPr/>
        </p:nvSpPr>
        <p:spPr>
          <a:xfrm>
            <a:off x="5762834" y="3301764"/>
            <a:ext cx="1321344" cy="7600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cs typeface="Calibri"/>
              </a:rPr>
              <a:t>1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2936D29-AAE8-03A3-8275-05FD6E04B0E5}"/>
              </a:ext>
            </a:extLst>
          </p:cNvPr>
          <p:cNvSpPr txBox="1"/>
          <p:nvPr/>
        </p:nvSpPr>
        <p:spPr>
          <a:xfrm>
            <a:off x="4363469" y="4188971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rgbClr val="FF0000"/>
                </a:solidFill>
              </a:rPr>
              <a:t>0.7</a:t>
            </a:r>
            <a:endParaRPr lang="LID4096" sz="32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F6E687-79D2-3697-9157-88645D8A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9" y="3630356"/>
            <a:ext cx="458821" cy="4588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8814B5F-C06E-564E-25B7-EEE585769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20" y="2836000"/>
            <a:ext cx="3410741" cy="32907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8D368D-D455-F8C6-9D6D-C9CC59C22F51}"/>
              </a:ext>
            </a:extLst>
          </p:cNvPr>
          <p:cNvCxnSpPr/>
          <p:nvPr/>
        </p:nvCxnSpPr>
        <p:spPr>
          <a:xfrm>
            <a:off x="3670512" y="4066846"/>
            <a:ext cx="0" cy="1796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5DAC07-18B5-E10A-7946-F97FC1DC94ED}"/>
              </a:ext>
            </a:extLst>
          </p:cNvPr>
          <p:cNvCxnSpPr/>
          <p:nvPr/>
        </p:nvCxnSpPr>
        <p:spPr>
          <a:xfrm>
            <a:off x="4729465" y="4066846"/>
            <a:ext cx="0" cy="1796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189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AA0E-F688-4D55-A8A8-860E665F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indoor, red, table&#10;&#10;Description generated with very high confidence">
            <a:extLst>
              <a:ext uri="{FF2B5EF4-FFF2-40B4-BE49-F238E27FC236}">
                <a16:creationId xmlns:a16="http://schemas.microsoft.com/office/drawing/2014/main" id="{84C51657-0A82-3FC5-4522-450678B2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34" y="1941966"/>
            <a:ext cx="4052516" cy="3050997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01E67E3F-B38B-2CA9-FD4C-945C0394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1941966"/>
            <a:ext cx="4052516" cy="3111101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E5BFA4F6-408F-E5A7-8A16-AC56468C015F}"/>
              </a:ext>
            </a:extLst>
          </p:cNvPr>
          <p:cNvSpPr txBox="1"/>
          <p:nvPr/>
        </p:nvSpPr>
        <p:spPr>
          <a:xfrm>
            <a:off x="2987388" y="5000758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NSI=</a:t>
            </a:r>
            <a:r>
              <a:rPr lang="en-GB" sz="28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</a:t>
            </a:r>
            <a:r>
              <a:rPr lang="fa-IR" sz="28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</a:t>
            </a:r>
            <a:endParaRPr lang="LID4096" sz="28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A1498034-8C47-C9C0-CF7E-8C79CE6A44FC}"/>
              </a:ext>
            </a:extLst>
          </p:cNvPr>
          <p:cNvSpPr txBox="1"/>
          <p:nvPr/>
        </p:nvSpPr>
        <p:spPr>
          <a:xfrm>
            <a:off x="7556388" y="5000758"/>
            <a:ext cx="1928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NSI=</a:t>
            </a:r>
            <a:r>
              <a:rPr lang="en-GB" sz="28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0.</a:t>
            </a:r>
            <a:r>
              <a:rPr lang="fa-IR" sz="28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68</a:t>
            </a:r>
            <a:endParaRPr lang="LID4096" sz="28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3A3439-B277-97CB-ED0B-D4C8B27D6165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NSI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30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E2B4D-B5B6-214E-4E86-FD2029D5B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9D03049-FCBE-C830-B2F4-578152B75B5D}"/>
              </a:ext>
            </a:extLst>
          </p:cNvPr>
          <p:cNvSpPr txBox="1"/>
          <p:nvPr/>
        </p:nvSpPr>
        <p:spPr>
          <a:xfrm>
            <a:off x="1899920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8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Network strength</a:t>
            </a:r>
            <a:endParaRPr kumimoji="0" lang="en-US" sz="48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2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0D839-6E14-EBCA-5E84-7A10F5A87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65062B-947F-6D9F-8EAB-B7A3A6EB6CED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NSI measures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BAD8A8-C674-3AAA-C62B-7AB780A43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91027"/>
              </p:ext>
            </p:extLst>
          </p:nvPr>
        </p:nvGraphicFramePr>
        <p:xfrm>
          <a:off x="903769" y="2533225"/>
          <a:ext cx="10526232" cy="348818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09953">
                  <a:extLst>
                    <a:ext uri="{9D8B030D-6E8A-4147-A177-3AD203B41FA5}">
                      <a16:colId xmlns:a16="http://schemas.microsoft.com/office/drawing/2014/main" val="368902656"/>
                    </a:ext>
                  </a:extLst>
                </a:gridCol>
                <a:gridCol w="2126512">
                  <a:extLst>
                    <a:ext uri="{9D8B030D-6E8A-4147-A177-3AD203B41FA5}">
                      <a16:colId xmlns:a16="http://schemas.microsoft.com/office/drawing/2014/main" val="1563171475"/>
                    </a:ext>
                  </a:extLst>
                </a:gridCol>
                <a:gridCol w="3189767">
                  <a:extLst>
                    <a:ext uri="{9D8B030D-6E8A-4147-A177-3AD203B41FA5}">
                      <a16:colId xmlns:a16="http://schemas.microsoft.com/office/drawing/2014/main" val="1042268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Measure</a:t>
                      </a:r>
                      <a:endParaRPr lang="LID4096" sz="24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Acronym</a:t>
                      </a:r>
                      <a:endParaRPr lang="LID4096" sz="24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Strength</a:t>
                      </a:r>
                      <a:r>
                        <a:rPr lang="en-GB" sz="2400" baseline="0" dirty="0">
                          <a:latin typeface="+mn-lt"/>
                        </a:rPr>
                        <a:t> indicator</a:t>
                      </a:r>
                      <a:endParaRPr lang="LID4096" sz="24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8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Interaction</a:t>
                      </a:r>
                      <a:r>
                        <a:rPr lang="en-US" sz="24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strength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Higher (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  <a:cs typeface="Assistant" panose="020F0502020204030204" pitchFamily="2" charset="-79"/>
                        </a:rPr>
                        <a:t>↑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464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Relative interaction strength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RIS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Higher 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  <a:cs typeface="Assistant" panose="020F0502020204030204" pitchFamily="2" charset="-79"/>
                        </a:rPr>
                        <a:t>↑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639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Social similarity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SS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Higher 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  <a:cs typeface="Assistant" panose="020F0502020204030204" pitchFamily="2" charset="-79"/>
                        </a:rPr>
                        <a:t>↑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r>
                        <a:rPr lang="en-US" sz="2400" b="1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12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Outliers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Lower 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  <a:cs typeface="Assistant" panose="020F0502020204030204" pitchFamily="2" charset="-79"/>
                        </a:rPr>
                        <a:t>↓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) 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42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F0F0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Asymmetry</a:t>
                      </a:r>
                      <a:r>
                        <a:rPr lang="en-US" sz="24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closeness centrality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Lower 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  <a:cs typeface="Assistant" panose="020F0502020204030204" pitchFamily="2" charset="-79"/>
                        </a:rPr>
                        <a:t>↓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) 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93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Average of betweenness centrality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ABC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Lower 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  <a:cs typeface="Assistant" panose="020F0502020204030204" pitchFamily="2" charset="-79"/>
                        </a:rPr>
                        <a:t>↓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) 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9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Range of betweenness centrality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RBC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Lower 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  <a:cs typeface="Assistant" panose="020F0502020204030204" pitchFamily="2" charset="-79"/>
                        </a:rPr>
                        <a:t>↓</a:t>
                      </a:r>
                      <a:r>
                        <a:rPr lang="en-GB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) 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397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Density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DENS</a:t>
                      </a:r>
                      <a:endParaRPr lang="en-US" sz="24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Higher 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  <a:cs typeface="Assistant" panose="020F0502020204030204" pitchFamily="2" charset="-79"/>
                        </a:rPr>
                        <a:t>↑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000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058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961CAA-5A71-E7C0-7C4F-1D6EC2AE90C8}"/>
              </a:ext>
            </a:extLst>
          </p:cNvPr>
          <p:cNvSpPr txBox="1"/>
          <p:nvPr/>
        </p:nvSpPr>
        <p:spPr>
          <a:xfrm>
            <a:off x="4962749" y="1287379"/>
            <a:ext cx="7021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M. Fatemi, M. Laitinen and P. Fränti</a:t>
            </a:r>
            <a:r>
              <a:rPr lang="en-US" sz="2000" dirty="0"/>
              <a:t>: Computer-mediated communication and social networks: Quantifying tie strength </a:t>
            </a:r>
            <a:br>
              <a:rPr lang="en-US" sz="2000" dirty="0"/>
            </a:br>
            <a:r>
              <a:rPr lang="en-US" sz="2000" dirty="0"/>
              <a:t>in digital networks. </a:t>
            </a:r>
            <a:r>
              <a:rPr lang="en-US" sz="2000" i="1" dirty="0" err="1"/>
              <a:t>Language@Internet</a:t>
            </a:r>
            <a:r>
              <a:rPr lang="en-US" sz="2000" dirty="0"/>
              <a:t> (submitted)</a:t>
            </a:r>
          </a:p>
        </p:txBody>
      </p:sp>
    </p:spTree>
    <p:extLst>
      <p:ext uri="{BB962C8B-B14F-4D97-AF65-F5344CB8AC3E}">
        <p14:creationId xmlns:p14="http://schemas.microsoft.com/office/powerpoint/2010/main" val="409066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7DA37-2113-1997-F019-1FF1703A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018E7C-7E3C-578B-F7E3-5820CE1AD4DA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Four measures for clustering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092C1C-1325-D55B-ADC9-8E08729F0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50358"/>
              </p:ext>
            </p:extLst>
          </p:nvPr>
        </p:nvGraphicFramePr>
        <p:xfrm>
          <a:off x="425302" y="3375836"/>
          <a:ext cx="11309496" cy="2562609"/>
        </p:xfrm>
        <a:graphic>
          <a:graphicData uri="http://schemas.openxmlformats.org/drawingml/2006/table">
            <a:tbl>
              <a:tblPr/>
              <a:tblGrid>
                <a:gridCol w="4699591">
                  <a:extLst>
                    <a:ext uri="{9D8B030D-6E8A-4147-A177-3AD203B41FA5}">
                      <a16:colId xmlns:a16="http://schemas.microsoft.com/office/drawing/2014/main" val="650827295"/>
                    </a:ext>
                  </a:extLst>
                </a:gridCol>
                <a:gridCol w="4582630">
                  <a:extLst>
                    <a:ext uri="{9D8B030D-6E8A-4147-A177-3AD203B41FA5}">
                      <a16:colId xmlns:a16="http://schemas.microsoft.com/office/drawing/2014/main" val="3226103482"/>
                    </a:ext>
                  </a:extLst>
                </a:gridCol>
                <a:gridCol w="2027275">
                  <a:extLst>
                    <a:ext uri="{9D8B030D-6E8A-4147-A177-3AD203B41FA5}">
                      <a16:colId xmlns:a16="http://schemas.microsoft.com/office/drawing/2014/main" val="884972608"/>
                    </a:ext>
                  </a:extLst>
                </a:gridCol>
              </a:tblGrid>
              <a:tr h="294167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+mn-lt"/>
                        </a:rPr>
                        <a:t>Measure</a:t>
                      </a:r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+mn-lt"/>
                        </a:rPr>
                        <a:t>Description</a:t>
                      </a:r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+mn-lt"/>
                        </a:rPr>
                        <a:t>Stronger ties</a:t>
                      </a:r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28466"/>
                  </a:ext>
                </a:extLst>
              </a:tr>
              <a:tr h="520449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+mn-lt"/>
                        </a:rPr>
                        <a:t>Interaction Strength (IS)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latin typeface="+mn-lt"/>
                        </a:rPr>
                        <a:t>Interaction frequency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</a:rPr>
                        <a:t>Higher (</a:t>
                      </a:r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  <a:cs typeface="Assistant" panose="020F0502020204030204" pitchFamily="2" charset="-79"/>
                        </a:rPr>
                        <a:t>↑</a:t>
                      </a:r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endParaRPr lang="en-GB" sz="2200" b="1" dirty="0"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36930"/>
                  </a:ext>
                </a:extLst>
              </a:tr>
              <a:tr h="520449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+mn-lt"/>
                        </a:rPr>
                        <a:t>Relative Interaction Strength  (RIS)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Interactions between alters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compared to interactions with ego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</a:rPr>
                        <a:t>Higher (</a:t>
                      </a:r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  <a:cs typeface="Assistant" panose="020F0502020204030204" pitchFamily="2" charset="-79"/>
                        </a:rPr>
                        <a:t>↑</a:t>
                      </a:r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endParaRPr lang="en-GB" sz="2200" b="1" dirty="0"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798381"/>
                  </a:ext>
                </a:extLst>
              </a:tr>
              <a:tr h="38468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+mn-lt"/>
                        </a:rPr>
                        <a:t>Social Similarity (SS)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latin typeface="+mn-lt"/>
                        </a:rPr>
                        <a:t>Number of shared friends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</a:rPr>
                        <a:t>Higher (</a:t>
                      </a:r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  <a:cs typeface="Assistant" panose="020F0502020204030204" pitchFamily="2" charset="-79"/>
                        </a:rPr>
                        <a:t>↑</a:t>
                      </a:r>
                      <a:r>
                        <a:rPr lang="en-GB" sz="2200" b="1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  <a:endParaRPr lang="en-GB" sz="2200" b="1" dirty="0"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399175"/>
                  </a:ext>
                </a:extLst>
              </a:tr>
              <a:tr h="38468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latin typeface="+mn-lt"/>
                        </a:rPr>
                        <a:t>Outlier (OUT)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latin typeface="+mn-lt"/>
                        </a:rPr>
                        <a:t>Percetage of isolated nodes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solidFill>
                            <a:srgbClr val="0000FF"/>
                          </a:solidFill>
                          <a:latin typeface="+mn-lt"/>
                        </a:rPr>
                        <a:t>Lower (</a:t>
                      </a:r>
                      <a:r>
                        <a:rPr lang="en-GB" sz="2200" b="1" dirty="0">
                          <a:solidFill>
                            <a:srgbClr val="0000FF"/>
                          </a:solidFill>
                          <a:latin typeface="+mn-lt"/>
                          <a:cs typeface="Assistant" panose="020F0502020204030204" pitchFamily="2" charset="-79"/>
                        </a:rPr>
                        <a:t>↓</a:t>
                      </a:r>
                      <a:r>
                        <a:rPr lang="en-GB" sz="2200" b="1" dirty="0">
                          <a:solidFill>
                            <a:srgbClr val="0000FF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417863"/>
                  </a:ext>
                </a:extLst>
              </a:tr>
            </a:tbl>
          </a:graphicData>
        </a:graphic>
      </p:graphicFrame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EE30E692-9516-9C4C-1BF0-3CCEAAD9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10" y="1326515"/>
            <a:ext cx="1885874" cy="18195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F88107-B16A-B11C-25F6-9922558DC522}"/>
              </a:ext>
            </a:extLst>
          </p:cNvPr>
          <p:cNvSpPr txBox="1"/>
          <p:nvPr/>
        </p:nvSpPr>
        <p:spPr>
          <a:xfrm>
            <a:off x="207645" y="1722735"/>
            <a:ext cx="8659908" cy="667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Selected </a:t>
            </a: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  <a:t>4 most prominent 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measures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Create 4-dimensional feature vector from the measures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Cluster the ego networks using these feature vectors</a:t>
            </a:r>
          </a:p>
        </p:txBody>
      </p:sp>
    </p:spTree>
    <p:extLst>
      <p:ext uri="{BB962C8B-B14F-4D97-AF65-F5344CB8AC3E}">
        <p14:creationId xmlns:p14="http://schemas.microsoft.com/office/powerpoint/2010/main" val="1586968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A18A5-A445-05B8-4988-6164B05E2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5A8A65F-DCCA-56C8-0769-E24D17586ADA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Interaction strength (IS)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A78E7C-545E-1D57-D95A-247E6A08E532}"/>
              </a:ext>
            </a:extLst>
          </p:cNvPr>
          <p:cNvSpPr txBox="1"/>
          <p:nvPr/>
        </p:nvSpPr>
        <p:spPr>
          <a:xfrm>
            <a:off x="4692611" y="2257659"/>
            <a:ext cx="5459305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lvl="1"/>
            <a:r>
              <a:rPr lang="en-US" sz="2400" dirty="0">
                <a:cs typeface="Calibri"/>
              </a:rPr>
              <a:t>Masoud reacted to Radu's posts: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cs typeface="Calibri"/>
              </a:rPr>
              <a:t>re</a:t>
            </a:r>
            <a:r>
              <a:rPr lang="en-US" sz="2000" b="1" dirty="0" err="1">
                <a:solidFill>
                  <a:srgbClr val="FF0000"/>
                </a:solidFill>
                <a:cs typeface="Calibri"/>
              </a:rPr>
              <a:t>T</a:t>
            </a:r>
            <a:r>
              <a:rPr lang="en-US" sz="2000" b="1" dirty="0" err="1">
                <a:cs typeface="Calibri"/>
              </a:rPr>
              <a:t>weeted</a:t>
            </a:r>
            <a:r>
              <a:rPr lang="en-US" sz="2000" dirty="0">
                <a:cs typeface="Calibri"/>
              </a:rPr>
              <a:t> </a:t>
            </a:r>
            <a:r>
              <a:rPr lang="en-US" sz="2000" b="1" dirty="0">
                <a:solidFill>
                  <a:srgbClr val="00B050"/>
                </a:solidFill>
                <a:cs typeface="Calibri"/>
              </a:rPr>
              <a:t>10 </a:t>
            </a:r>
            <a:r>
              <a:rPr lang="en-US" sz="2000" dirty="0">
                <a:cs typeface="Calibri"/>
              </a:rPr>
              <a:t>times</a:t>
            </a:r>
            <a:endParaRPr lang="en-US" sz="2000" b="1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cs typeface="Calibri"/>
              </a:rPr>
              <a:t>Q</a:t>
            </a:r>
            <a:r>
              <a:rPr lang="en-US" sz="2000" b="1" dirty="0">
                <a:cs typeface="Calibri"/>
              </a:rPr>
              <a:t>uoted </a:t>
            </a:r>
            <a:r>
              <a:rPr lang="en-US" sz="2000" b="1" dirty="0">
                <a:solidFill>
                  <a:srgbClr val="00B050"/>
                </a:solidFill>
                <a:cs typeface="Calibri"/>
              </a:rPr>
              <a:t>3</a:t>
            </a:r>
            <a:r>
              <a:rPr lang="en-US" sz="2000" b="1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>
                <a:cs typeface="Calibri"/>
              </a:rPr>
              <a:t>times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sz="2000" b="1" dirty="0">
                <a:cs typeface="Calibri"/>
              </a:rPr>
              <a:t>eplied </a:t>
            </a:r>
            <a:r>
              <a:rPr lang="en-US" sz="2000" b="1" dirty="0">
                <a:solidFill>
                  <a:srgbClr val="00B050"/>
                </a:solidFill>
                <a:cs typeface="Calibri"/>
              </a:rPr>
              <a:t>5</a:t>
            </a:r>
            <a:r>
              <a:rPr lang="en-US" sz="2000" b="1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times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48320F-461E-7621-0647-5F8600DB9C19}"/>
              </a:ext>
            </a:extLst>
          </p:cNvPr>
          <p:cNvSpPr txBox="1"/>
          <p:nvPr/>
        </p:nvSpPr>
        <p:spPr>
          <a:xfrm>
            <a:off x="204931" y="1514239"/>
            <a:ext cx="30123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5725" lvl="1" algn="ctr"/>
            <a:r>
              <a:rPr lang="en-US" sz="2400" b="1" dirty="0">
                <a:cs typeface="Calibri"/>
              </a:rPr>
              <a:t>Average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7441A0-D5F9-B460-DA74-F59490275C10}"/>
                  </a:ext>
                </a:extLst>
              </p:cNvPr>
              <p:cNvSpPr txBox="1"/>
              <p:nvPr/>
            </p:nvSpPr>
            <p:spPr>
              <a:xfrm>
                <a:off x="4678325" y="3933548"/>
                <a:ext cx="688989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𝐼𝑆</m:t>
                    </m:r>
                    <m:d>
                      <m:dPr>
                        <m:ctrlPr>
                          <a:rPr lang="fi-FI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𝑅𝑎𝑑𝑢</m:t>
                        </m:r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i-FI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𝑀𝑎𝑠𝑜𝑢𝑑</m:t>
                        </m:r>
                      </m:e>
                    </m:d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fi-FI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fi-FI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fi-FI" sz="24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fi-FI" sz="2400" dirty="0"/>
                  <a:t> = </a:t>
                </a:r>
                <a:r>
                  <a:rPr lang="fi-FI" sz="2800" b="1" dirty="0">
                    <a:solidFill>
                      <a:srgbClr val="FF0000"/>
                    </a:solidFill>
                  </a:rPr>
                  <a:t>5</a:t>
                </a:r>
                <a:endParaRPr lang="LID4096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7441A0-D5F9-B460-DA74-F59490275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325" y="3933548"/>
                <a:ext cx="6889898" cy="430887"/>
              </a:xfrm>
              <a:prstGeom prst="rect">
                <a:avLst/>
              </a:prstGeom>
              <a:blipFill>
                <a:blip r:embed="rId2"/>
                <a:stretch>
                  <a:fillRect t="-26761" b="-47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86BAD1-8DB1-7794-70CB-2AFFE3FB3EB3}"/>
                  </a:ext>
                </a:extLst>
              </p:cNvPr>
              <p:cNvSpPr txBox="1"/>
              <p:nvPr/>
            </p:nvSpPr>
            <p:spPr>
              <a:xfrm>
                <a:off x="4660705" y="4370121"/>
                <a:ext cx="49216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86BAD1-8DB1-7794-70CB-2AFFE3FB3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705" y="4370121"/>
                <a:ext cx="4921668" cy="369332"/>
              </a:xfrm>
              <a:prstGeom prst="rect">
                <a:avLst/>
              </a:prstGeom>
              <a:blipFill>
                <a:blip r:embed="rId3"/>
                <a:stretch>
                  <a:fillRect l="-248" r="-867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AA9FD3-93DA-0BF3-563A-17D3C51BB7FB}"/>
                  </a:ext>
                </a:extLst>
              </p:cNvPr>
              <p:cNvSpPr txBox="1"/>
              <p:nvPr/>
            </p:nvSpPr>
            <p:spPr>
              <a:xfrm>
                <a:off x="5847901" y="5072306"/>
                <a:ext cx="3176675" cy="809452"/>
              </a:xfrm>
              <a:prstGeom prst="rect">
                <a:avLst/>
              </a:prstGeom>
              <a:solidFill>
                <a:srgbClr val="DAE3F3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𝐼𝑆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𝑛𝑒𝑡𝑤𝑜𝑟𝑘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LID4096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AA9FD3-93DA-0BF3-563A-17D3C51BB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901" y="5072306"/>
                <a:ext cx="3176675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713FADA-A851-913B-5A9C-8D9044CBC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6" y="2342290"/>
            <a:ext cx="3558279" cy="33313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211ABF-0636-049E-1530-2BF0439B1147}"/>
              </a:ext>
            </a:extLst>
          </p:cNvPr>
          <p:cNvSpPr txBox="1"/>
          <p:nvPr/>
        </p:nvSpPr>
        <p:spPr>
          <a:xfrm>
            <a:off x="1089509" y="3353099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Calibri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5AEB4E-0C7F-E6FA-7B04-7EF7C34F720E}"/>
              </a:ext>
            </a:extLst>
          </p:cNvPr>
          <p:cNvSpPr txBox="1"/>
          <p:nvPr/>
        </p:nvSpPr>
        <p:spPr>
          <a:xfrm>
            <a:off x="1345604" y="2903205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Calibri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1038A3-1D4F-715B-A288-1F48647B9DCA}"/>
              </a:ext>
            </a:extLst>
          </p:cNvPr>
          <p:cNvSpPr txBox="1"/>
          <p:nvPr/>
        </p:nvSpPr>
        <p:spPr>
          <a:xfrm>
            <a:off x="1080745" y="4297149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Calibri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F3BB38-214F-EBD6-B141-7D413E2E5E9C}"/>
              </a:ext>
            </a:extLst>
          </p:cNvPr>
          <p:cNvSpPr txBox="1"/>
          <p:nvPr/>
        </p:nvSpPr>
        <p:spPr>
          <a:xfrm>
            <a:off x="1393513" y="4564727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Calibri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A125DE-4B61-F196-3595-9EA428E0BAC6}"/>
              </a:ext>
            </a:extLst>
          </p:cNvPr>
          <p:cNvSpPr txBox="1"/>
          <p:nvPr/>
        </p:nvSpPr>
        <p:spPr>
          <a:xfrm>
            <a:off x="1974746" y="5191164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Calibri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927102-F50F-6D9B-5776-BFFD20BC0A63}"/>
              </a:ext>
            </a:extLst>
          </p:cNvPr>
          <p:cNvSpPr txBox="1"/>
          <p:nvPr/>
        </p:nvSpPr>
        <p:spPr>
          <a:xfrm>
            <a:off x="2470890" y="4430571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Calibri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CB2DB7-FB52-92CC-EA0B-462B2C0E5D65}"/>
              </a:ext>
            </a:extLst>
          </p:cNvPr>
          <p:cNvSpPr txBox="1"/>
          <p:nvPr/>
        </p:nvSpPr>
        <p:spPr>
          <a:xfrm>
            <a:off x="2701220" y="3260597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Calibri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17627D-6BD3-0FF8-B723-F1E45550CE58}"/>
              </a:ext>
            </a:extLst>
          </p:cNvPr>
          <p:cNvSpPr txBox="1"/>
          <p:nvPr/>
        </p:nvSpPr>
        <p:spPr>
          <a:xfrm>
            <a:off x="401226" y="3722262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930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B211F-7EF0-759E-03A0-548ED49E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77C5FD-5A38-FC17-448D-F272D477AF6F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Relative interaction strength (RIS)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29D29B1-7999-D1F8-633D-0936A1F2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4" y="2350352"/>
            <a:ext cx="3585732" cy="3357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69E8BD-DEF9-F282-4BA9-F55F1707AF44}"/>
              </a:ext>
            </a:extLst>
          </p:cNvPr>
          <p:cNvSpPr txBox="1"/>
          <p:nvPr/>
        </p:nvSpPr>
        <p:spPr>
          <a:xfrm>
            <a:off x="1100894" y="3396311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cs typeface="Calibri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2B92BC-7153-D339-31A4-106F5871280C}"/>
              </a:ext>
            </a:extLst>
          </p:cNvPr>
          <p:cNvSpPr txBox="1"/>
          <p:nvPr/>
        </p:nvSpPr>
        <p:spPr>
          <a:xfrm>
            <a:off x="1356989" y="2946417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cs typeface="Calibri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3CA3C-8619-0559-2DAC-B3EAEAA7ADD7}"/>
              </a:ext>
            </a:extLst>
          </p:cNvPr>
          <p:cNvSpPr txBox="1"/>
          <p:nvPr/>
        </p:nvSpPr>
        <p:spPr>
          <a:xfrm>
            <a:off x="1092130" y="4340361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cs typeface="Calibri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82DCC-4986-6091-3715-928B7493881B}"/>
              </a:ext>
            </a:extLst>
          </p:cNvPr>
          <p:cNvSpPr txBox="1"/>
          <p:nvPr/>
        </p:nvSpPr>
        <p:spPr>
          <a:xfrm>
            <a:off x="1404898" y="4607939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cs typeface="Calibri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19907-B89C-C824-C4E5-1E533F419CA1}"/>
              </a:ext>
            </a:extLst>
          </p:cNvPr>
          <p:cNvSpPr txBox="1"/>
          <p:nvPr/>
        </p:nvSpPr>
        <p:spPr>
          <a:xfrm>
            <a:off x="1986131" y="5234376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Calibri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3A3018-6324-5D9F-0FF5-CB4C2743C43E}"/>
              </a:ext>
            </a:extLst>
          </p:cNvPr>
          <p:cNvSpPr txBox="1"/>
          <p:nvPr/>
        </p:nvSpPr>
        <p:spPr>
          <a:xfrm>
            <a:off x="2482275" y="4473783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cs typeface="Calibri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F0174F-E47B-B780-A691-F36523BCA2BE}"/>
              </a:ext>
            </a:extLst>
          </p:cNvPr>
          <p:cNvSpPr txBox="1"/>
          <p:nvPr/>
        </p:nvSpPr>
        <p:spPr>
          <a:xfrm>
            <a:off x="2712605" y="3303809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cs typeface="Calibri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125B6-F953-8B1F-B405-6D1A4C1A8082}"/>
              </a:ext>
            </a:extLst>
          </p:cNvPr>
          <p:cNvSpPr txBox="1"/>
          <p:nvPr/>
        </p:nvSpPr>
        <p:spPr>
          <a:xfrm>
            <a:off x="412611" y="3765474"/>
            <a:ext cx="4112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Calibri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5D403-61F1-ED21-5CD2-6E10656B22C5}"/>
              </a:ext>
            </a:extLst>
          </p:cNvPr>
          <p:cNvSpPr txBox="1"/>
          <p:nvPr/>
        </p:nvSpPr>
        <p:spPr>
          <a:xfrm>
            <a:off x="4550690" y="2926932"/>
            <a:ext cx="731685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/>
              </a:rPr>
              <a:t>Between alters: </a:t>
            </a:r>
            <a:r>
              <a:rPr lang="en-US" sz="2400" b="1" dirty="0">
                <a:solidFill>
                  <a:srgbClr val="FF0000"/>
                </a:solidFill>
                <a:cs typeface="Calibri"/>
              </a:rPr>
              <a:t>2</a:t>
            </a:r>
            <a:r>
              <a:rPr lang="en-US" sz="2400" b="1" dirty="0">
                <a:cs typeface="Calibri"/>
              </a:rPr>
              <a:t> + </a:t>
            </a:r>
            <a:r>
              <a:rPr lang="en-US" sz="2400" b="1" dirty="0">
                <a:solidFill>
                  <a:srgbClr val="FF0000"/>
                </a:solidFill>
                <a:cs typeface="Calibri"/>
              </a:rPr>
              <a:t>4</a:t>
            </a:r>
            <a:r>
              <a:rPr lang="en-US" sz="2400" b="1" dirty="0">
                <a:cs typeface="Calibri"/>
              </a:rPr>
              <a:t> = </a:t>
            </a: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6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With Masoud (ego): </a:t>
            </a:r>
            <a:r>
              <a:rPr lang="en-US" sz="2400" b="1" dirty="0">
                <a:solidFill>
                  <a:srgbClr val="00B050"/>
                </a:solidFill>
                <a:ea typeface="+mn-lt"/>
                <a:cs typeface="+mn-lt"/>
              </a:rPr>
              <a:t>4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 + </a:t>
            </a:r>
            <a:r>
              <a:rPr lang="en-US" sz="2400" b="1" dirty="0">
                <a:solidFill>
                  <a:srgbClr val="00B050"/>
                </a:solidFill>
                <a:ea typeface="+mn-lt"/>
                <a:cs typeface="+mn-lt"/>
              </a:rPr>
              <a:t>5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 + </a:t>
            </a:r>
            <a:r>
              <a:rPr lang="en-US" sz="2400" b="1" dirty="0">
                <a:solidFill>
                  <a:srgbClr val="00B050"/>
                </a:solidFill>
                <a:ea typeface="+mn-lt"/>
                <a:cs typeface="+mn-lt"/>
              </a:rPr>
              <a:t>3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 + </a:t>
            </a:r>
            <a:r>
              <a:rPr lang="en-US" sz="2400" b="1" dirty="0">
                <a:solidFill>
                  <a:srgbClr val="00B050"/>
                </a:solidFill>
                <a:ea typeface="+mn-lt"/>
                <a:cs typeface="+mn-lt"/>
              </a:rPr>
              <a:t>2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 + </a:t>
            </a:r>
            <a:r>
              <a:rPr lang="en-US" sz="2400" b="1" dirty="0">
                <a:solidFill>
                  <a:srgbClr val="00B050"/>
                </a:solidFill>
                <a:ea typeface="+mn-lt"/>
                <a:cs typeface="+mn-lt"/>
              </a:rPr>
              <a:t>1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 + </a:t>
            </a:r>
            <a:r>
              <a:rPr lang="en-US" sz="2400" b="1" dirty="0">
                <a:solidFill>
                  <a:srgbClr val="00B050"/>
                </a:solidFill>
                <a:ea typeface="+mn-lt"/>
                <a:cs typeface="+mn-lt"/>
              </a:rPr>
              <a:t>3 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=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  </a:t>
            </a:r>
            <a:r>
              <a:rPr lang="en-US" sz="2400" b="1" dirty="0">
                <a:solidFill>
                  <a:srgbClr val="00B050"/>
                </a:solidFill>
                <a:ea typeface="+mn-lt"/>
                <a:cs typeface="+mn-lt"/>
              </a:rPr>
              <a:t>18</a:t>
            </a:r>
            <a:endParaRPr lang="en-US" sz="2400" b="1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84255-9A8D-6E49-5254-CB23680C50B9}"/>
              </a:ext>
            </a:extLst>
          </p:cNvPr>
          <p:cNvSpPr txBox="1"/>
          <p:nvPr/>
        </p:nvSpPr>
        <p:spPr>
          <a:xfrm>
            <a:off x="100705" y="1525577"/>
            <a:ext cx="94685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5725" lvl="1" indent="11113"/>
            <a:r>
              <a:rPr lang="en-US" sz="2400" b="1" dirty="0">
                <a:cs typeface="Calibri"/>
              </a:rPr>
              <a:t>Interaction between alters vs. interaction between ego and alters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8BA2F8-9B10-9628-DB3D-68372E8D9A0B}"/>
                  </a:ext>
                </a:extLst>
              </p:cNvPr>
              <p:cNvSpPr txBox="1"/>
              <p:nvPr/>
            </p:nvSpPr>
            <p:spPr>
              <a:xfrm>
                <a:off x="5845316" y="4509082"/>
                <a:ext cx="4162214" cy="9253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𝑅𝐼𝑆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GB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GB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0.33</m:t>
                      </m:r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8BA2F8-9B10-9628-DB3D-68372E8D9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316" y="4509082"/>
                <a:ext cx="4162214" cy="9253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89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A1216-A2EC-FE03-DA21-ADE9F653A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E45978-7EC1-F5FA-7F84-CAECA911FFF3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Social similarity (SS)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239A884-10FA-83BF-CB39-56893F28941E}"/>
              </a:ext>
            </a:extLst>
          </p:cNvPr>
          <p:cNvSpPr txBox="1"/>
          <p:nvPr/>
        </p:nvSpPr>
        <p:spPr>
          <a:xfrm>
            <a:off x="287868" y="2008081"/>
            <a:ext cx="4316029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GB" sz="2400" dirty="0"/>
              <a:t>Masoud: </a:t>
            </a:r>
            <a:r>
              <a:rPr lang="en-GB" sz="2400" b="1" dirty="0">
                <a:solidFill>
                  <a:srgbClr val="00B050"/>
                </a:solidFill>
              </a:rPr>
              <a:t>4</a:t>
            </a:r>
            <a:r>
              <a:rPr lang="en-GB" sz="2400" dirty="0"/>
              <a:t> friends</a:t>
            </a:r>
            <a:endParaRPr lang="en-GB" sz="24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Radu: </a:t>
            </a:r>
            <a:r>
              <a:rPr lang="en-GB" sz="2400" b="1" dirty="0">
                <a:solidFill>
                  <a:srgbClr val="FF0000"/>
                </a:solidFill>
              </a:rPr>
              <a:t>4</a:t>
            </a:r>
            <a:r>
              <a:rPr lang="en-GB" sz="2400" dirty="0"/>
              <a:t> friends (two unique)</a:t>
            </a:r>
            <a:endParaRPr lang="en-FI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One common friend (C)</a:t>
            </a:r>
            <a:endParaRPr lang="en-FI" sz="2400" dirty="0">
              <a:cs typeface="Calibri" panose="020F0502020204030204"/>
            </a:endParaRP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9824AB7-7D24-0B29-0FFF-A9439E77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" y="3136054"/>
            <a:ext cx="3124184" cy="2907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65F55F-1367-66E9-A0F6-475C3106ACE9}"/>
                  </a:ext>
                </a:extLst>
              </p:cNvPr>
              <p:cNvSpPr txBox="1"/>
              <p:nvPr/>
            </p:nvSpPr>
            <p:spPr>
              <a:xfrm>
                <a:off x="5529123" y="2307883"/>
                <a:ext cx="4849404" cy="59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𝑀𝑎𝑠𝑜𝑢𝑑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𝑅𝑎𝑑𝑢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nary>
                              <m:naryPr>
                                <m:chr m:val="⋂"/>
                                <m:subHide m:val="on"/>
                                <m:supHide m:val="on"/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nary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nary>
                              <m:naryPr>
                                <m:chr m:val="⋃"/>
                                <m:subHide m:val="on"/>
                                <m:supHide m:val="on"/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nary>
                          </m:e>
                        </m:d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=0.14</m:t>
                    </m:r>
                  </m:oMath>
                </a14:m>
                <a:r>
                  <a:rPr lang="en-GB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endParaRPr lang="LID4096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FDACA8-C545-0F94-C3CF-1218357A6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123" y="2307883"/>
                <a:ext cx="4849404" cy="5922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4B827C5-003E-AD16-F531-D79398DE4D70}"/>
              </a:ext>
            </a:extLst>
          </p:cNvPr>
          <p:cNvSpPr txBox="1"/>
          <p:nvPr/>
        </p:nvSpPr>
        <p:spPr>
          <a:xfrm>
            <a:off x="164454" y="1519171"/>
            <a:ext cx="66510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57150" lvl="1"/>
            <a:r>
              <a:rPr lang="en-US" sz="2400" b="1" dirty="0">
                <a:solidFill>
                  <a:srgbClr val="000000"/>
                </a:solidFill>
                <a:cs typeface="Calibri"/>
              </a:rPr>
              <a:t>Shared friends between users in the network</a:t>
            </a:r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E4825F-A535-9A07-51AE-E61EBFCD0EA4}"/>
                  </a:ext>
                </a:extLst>
              </p:cNvPr>
              <p:cNvSpPr txBox="1"/>
              <p:nvPr/>
            </p:nvSpPr>
            <p:spPr>
              <a:xfrm>
                <a:off x="4678984" y="5287397"/>
                <a:ext cx="7040644" cy="5719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𝑛𝑒𝑡𝑤𝑜𝑟𝑘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∗ (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∗0.71=0.07</m:t>
                        </m:r>
                      </m:e>
                    </m:nary>
                  </m:oMath>
                </a14:m>
                <a:r>
                  <a:rPr lang="en-GB" dirty="0"/>
                  <a:t> </a:t>
                </a:r>
                <a:endParaRPr lang="LID4096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B0915A-BDCB-D2F3-BE2D-80DB5B43F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984" y="5287397"/>
                <a:ext cx="7040644" cy="571951"/>
              </a:xfrm>
              <a:prstGeom prst="rect">
                <a:avLst/>
              </a:prstGeom>
              <a:blipFill>
                <a:blip r:embed="rId4"/>
                <a:stretch>
                  <a:fillRect l="-8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CBA6617-657C-0ED0-8046-1E8C51B189BB}"/>
              </a:ext>
            </a:extLst>
          </p:cNvPr>
          <p:cNvGraphicFramePr>
            <a:graphicFrameLocks noGrp="1"/>
          </p:cNvGraphicFramePr>
          <p:nvPr/>
        </p:nvGraphicFramePr>
        <p:xfrm>
          <a:off x="5018622" y="2996499"/>
          <a:ext cx="6124168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4184">
                  <a:extLst>
                    <a:ext uri="{9D8B030D-6E8A-4147-A177-3AD203B41FA5}">
                      <a16:colId xmlns:a16="http://schemas.microsoft.com/office/drawing/2014/main" val="2697012634"/>
                    </a:ext>
                  </a:extLst>
                </a:gridCol>
                <a:gridCol w="981477">
                  <a:extLst>
                    <a:ext uri="{9D8B030D-6E8A-4147-A177-3AD203B41FA5}">
                      <a16:colId xmlns:a16="http://schemas.microsoft.com/office/drawing/2014/main" val="3301619168"/>
                    </a:ext>
                  </a:extLst>
                </a:gridCol>
                <a:gridCol w="1205248">
                  <a:extLst>
                    <a:ext uri="{9D8B030D-6E8A-4147-A177-3AD203B41FA5}">
                      <a16:colId xmlns:a16="http://schemas.microsoft.com/office/drawing/2014/main" val="2483690936"/>
                    </a:ext>
                  </a:extLst>
                </a:gridCol>
                <a:gridCol w="899105">
                  <a:extLst>
                    <a:ext uri="{9D8B030D-6E8A-4147-A177-3AD203B41FA5}">
                      <a16:colId xmlns:a16="http://schemas.microsoft.com/office/drawing/2014/main" val="3088054672"/>
                    </a:ext>
                  </a:extLst>
                </a:gridCol>
                <a:gridCol w="835481">
                  <a:extLst>
                    <a:ext uri="{9D8B030D-6E8A-4147-A177-3AD203B41FA5}">
                      <a16:colId xmlns:a16="http://schemas.microsoft.com/office/drawing/2014/main" val="2384419661"/>
                    </a:ext>
                  </a:extLst>
                </a:gridCol>
                <a:gridCol w="888673">
                  <a:extLst>
                    <a:ext uri="{9D8B030D-6E8A-4147-A177-3AD203B41FA5}">
                      <a16:colId xmlns:a16="http://schemas.microsoft.com/office/drawing/2014/main" val="3381118802"/>
                    </a:ext>
                  </a:extLst>
                </a:gridCol>
              </a:tblGrid>
              <a:tr h="35217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Radu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Masoud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086556"/>
                  </a:ext>
                </a:extLst>
              </a:tr>
              <a:tr h="35217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Radu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 dirty="0">
                          <a:solidFill>
                            <a:srgbClr val="FF0000"/>
                          </a:solidFill>
                        </a:rPr>
                        <a:t>0.14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7217225"/>
                  </a:ext>
                </a:extLst>
              </a:tr>
              <a:tr h="35217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Masoud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0.17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523324"/>
                  </a:ext>
                </a:extLst>
              </a:tr>
              <a:tr h="35217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35484"/>
                  </a:ext>
                </a:extLst>
              </a:tr>
              <a:tr h="35217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760131"/>
                  </a:ext>
                </a:extLst>
              </a:tr>
              <a:tr h="35217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4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26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7279-7E3D-FACC-4641-34123CC4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E6BD7F-789E-39A2-1290-80587816D1D5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Outlier (OUT)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B880343-4FB1-FEBF-4EC1-D492D85D9A6E}"/>
              </a:ext>
            </a:extLst>
          </p:cNvPr>
          <p:cNvSpPr/>
          <p:nvPr/>
        </p:nvSpPr>
        <p:spPr>
          <a:xfrm rot="16200000">
            <a:off x="4940903" y="3375577"/>
            <a:ext cx="263464" cy="9998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0ECB2-A613-8E24-1A74-CA1800D78996}"/>
              </a:ext>
            </a:extLst>
          </p:cNvPr>
          <p:cNvSpPr txBox="1"/>
          <p:nvPr/>
        </p:nvSpPr>
        <p:spPr>
          <a:xfrm>
            <a:off x="207010" y="1540323"/>
            <a:ext cx="73740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Portion of isolated nodes (connected only to ego)</a:t>
            </a:r>
            <a:endParaRPr lang="en-US" sz="2400" b="1" dirty="0"/>
          </a:p>
        </p:txBody>
      </p:sp>
      <p:pic>
        <p:nvPicPr>
          <p:cNvPr id="14" name="Picture 1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108392E-D3BA-1DBB-3EFE-AAB3AB8A0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03" y="2418255"/>
            <a:ext cx="3475927" cy="3234822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BB8F0E-7EED-2CD5-9846-43F502850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2" y="2418255"/>
            <a:ext cx="3475925" cy="323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96D795-226D-4786-079C-B84CD01F2D5D}"/>
                  </a:ext>
                </a:extLst>
              </p:cNvPr>
              <p:cNvSpPr txBox="1"/>
              <p:nvPr/>
            </p:nvSpPr>
            <p:spPr>
              <a:xfrm>
                <a:off x="8676991" y="3632349"/>
                <a:ext cx="2665602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𝑂𝑈𝑇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=0.25</m:t>
                      </m:r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96D795-226D-4786-079C-B84CD01F2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991" y="3632349"/>
                <a:ext cx="2665602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112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5E7A4-F95B-2EA9-3274-29BB440CC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74975B-DB8B-93F6-C390-DBF7B01915A4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Problem statement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5F9D46-57A6-E1E6-97B4-99A123C0CDDA}"/>
              </a:ext>
            </a:extLst>
          </p:cNvPr>
          <p:cNvSpPr txBox="1"/>
          <p:nvPr/>
        </p:nvSpPr>
        <p:spPr>
          <a:xfrm>
            <a:off x="326615" y="1881075"/>
            <a:ext cx="11777345" cy="2819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Existing methods rely on manual labelling or fixed thresholds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Lack of scalable algorithmic method to measure tie strength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Research Q1: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How to cluster the networks into tie strength categories?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Research Q2: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What statistical patterns distinguish these clusters?</a:t>
            </a:r>
            <a:endParaRPr lang="en-GB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06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99072-79DB-3BA1-B054-013C659B3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98E3C2-B5BB-F827-5C41-A82ECE8C0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80" y="1534573"/>
            <a:ext cx="5737860" cy="442722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2903674F-AED1-A249-261A-3E8D4BFEE940}"/>
              </a:ext>
            </a:extLst>
          </p:cNvPr>
          <p:cNvSpPr txBox="1">
            <a:spLocks noChangeArrowheads="1"/>
          </p:cNvSpPr>
          <p:nvPr/>
        </p:nvSpPr>
        <p:spPr>
          <a:xfrm>
            <a:off x="228374" y="942789"/>
            <a:ext cx="6544566" cy="417117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>
                <a:solidFill>
                  <a:srgbClr val="2B75B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University of Eastern Finland</a:t>
            </a:r>
            <a:endParaRPr lang="en-US" altLang="en-US" sz="3200" b="1" dirty="0">
              <a:solidFill>
                <a:srgbClr val="2B75B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66938B-3F93-0197-ED69-5B6E285F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670" y="4593286"/>
            <a:ext cx="6393180" cy="1889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B8C583-98A8-3E54-4935-079F9419D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558" y="1027851"/>
            <a:ext cx="4594860" cy="3444240"/>
          </a:xfrm>
          <a:prstGeom prst="rect">
            <a:avLst/>
          </a:prstGeom>
        </p:spPr>
      </p:pic>
      <p:pic>
        <p:nvPicPr>
          <p:cNvPr id="12" name="Picture 4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006E22AA-EE24-7F6F-0D42-F33C03557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r="21030"/>
          <a:stretch>
            <a:fillRect/>
          </a:stretch>
        </p:blipFill>
        <p:spPr bwMode="auto">
          <a:xfrm>
            <a:off x="92756" y="1359906"/>
            <a:ext cx="1201479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184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109FC-88DC-24A3-460D-6738226DD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EBFBCF-1295-5914-6D14-FB3663ADBA62}"/>
              </a:ext>
            </a:extLst>
          </p:cNvPr>
          <p:cNvSpPr txBox="1"/>
          <p:nvPr/>
        </p:nvSpPr>
        <p:spPr>
          <a:xfrm>
            <a:off x="1899920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8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Data</a:t>
            </a:r>
            <a:endParaRPr kumimoji="0" lang="en-US" sz="48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6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8740-C9EE-CCD7-7413-60213995F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3925A4-80D1-B79A-77C2-3EE5D324ABE5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Collection process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DD3BD-C818-D737-25F7-E96C150B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824"/>
            <a:ext cx="12192000" cy="20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8F16D-1DF1-E3F8-797D-58D01C976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 with different countries/regions&#10;&#10;AI-generated content may be incorrect.">
            <a:extLst>
              <a:ext uri="{FF2B5EF4-FFF2-40B4-BE49-F238E27FC236}">
                <a16:creationId xmlns:a16="http://schemas.microsoft.com/office/drawing/2014/main" id="{EF79DA50-4471-F67E-1CA4-F72A0F477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94" y="1721482"/>
            <a:ext cx="8002121" cy="4343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A14ADCB-C1D3-6E95-18B5-3DEAF440DA44}"/>
              </a:ext>
            </a:extLst>
          </p:cNvPr>
          <p:cNvSpPr txBox="1"/>
          <p:nvPr/>
        </p:nvSpPr>
        <p:spPr>
          <a:xfrm>
            <a:off x="4364967" y="3182778"/>
            <a:ext cx="23606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600" b="1" dirty="0"/>
              <a:t>DSN British</a:t>
            </a:r>
            <a:endParaRPr lang="LID4096" sz="2600" b="1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3F66ACC-C2E6-0741-54F2-048643D26CF6}"/>
              </a:ext>
            </a:extLst>
          </p:cNvPr>
          <p:cNvSpPr txBox="1"/>
          <p:nvPr/>
        </p:nvSpPr>
        <p:spPr>
          <a:xfrm>
            <a:off x="7687353" y="5445849"/>
            <a:ext cx="2110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600" b="1" dirty="0"/>
              <a:t>DSN Ozzie</a:t>
            </a:r>
            <a:endParaRPr lang="LID4096" sz="2600" b="1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7738A62-553B-4534-44D6-B22E2D1E3E9A}"/>
              </a:ext>
            </a:extLst>
          </p:cNvPr>
          <p:cNvSpPr txBox="1"/>
          <p:nvPr/>
        </p:nvSpPr>
        <p:spPr>
          <a:xfrm>
            <a:off x="6120515" y="2451789"/>
            <a:ext cx="26222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600" b="1" dirty="0"/>
              <a:t>DSN Nordic</a:t>
            </a:r>
            <a:endParaRPr lang="LID4096" sz="2600" b="1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D818DE4-206F-60DB-ADF4-DB26591CA681}"/>
              </a:ext>
            </a:extLst>
          </p:cNvPr>
          <p:cNvSpPr txBox="1"/>
          <p:nvPr/>
        </p:nvSpPr>
        <p:spPr>
          <a:xfrm>
            <a:off x="2145007" y="3893361"/>
            <a:ext cx="2219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600" b="1" dirty="0"/>
              <a:t>DSN America</a:t>
            </a:r>
            <a:endParaRPr lang="LID4096" sz="26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A7F132-614B-EC2D-646D-E300DAFAC5CD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Digital Social Network (DSN) corpora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46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D4198-811B-C6E1-3AE1-86D935F8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7B96D0-2A17-AA89-EE6F-B4412128DB09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Digital Social Network (DSN) corpora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10F2CFD-EFB6-79CC-971A-CBEE6128F1D9}"/>
              </a:ext>
            </a:extLst>
          </p:cNvPr>
          <p:cNvGraphicFramePr>
            <a:graphicFrameLocks noGrp="1"/>
          </p:cNvGraphicFramePr>
          <p:nvPr/>
        </p:nvGraphicFramePr>
        <p:xfrm>
          <a:off x="765241" y="3256068"/>
          <a:ext cx="10661518" cy="268403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23074">
                  <a:extLst>
                    <a:ext uri="{9D8B030D-6E8A-4147-A177-3AD203B41FA5}">
                      <a16:colId xmlns:a16="http://schemas.microsoft.com/office/drawing/2014/main" val="1898814475"/>
                    </a:ext>
                  </a:extLst>
                </a:gridCol>
                <a:gridCol w="1291462">
                  <a:extLst>
                    <a:ext uri="{9D8B030D-6E8A-4147-A177-3AD203B41FA5}">
                      <a16:colId xmlns:a16="http://schemas.microsoft.com/office/drawing/2014/main" val="1882087157"/>
                    </a:ext>
                  </a:extLst>
                </a:gridCol>
                <a:gridCol w="1438790">
                  <a:extLst>
                    <a:ext uri="{9D8B030D-6E8A-4147-A177-3AD203B41FA5}">
                      <a16:colId xmlns:a16="http://schemas.microsoft.com/office/drawing/2014/main" val="3154691335"/>
                    </a:ext>
                  </a:extLst>
                </a:gridCol>
                <a:gridCol w="1775638">
                  <a:extLst>
                    <a:ext uri="{9D8B030D-6E8A-4147-A177-3AD203B41FA5}">
                      <a16:colId xmlns:a16="http://schemas.microsoft.com/office/drawing/2014/main" val="973444596"/>
                    </a:ext>
                  </a:extLst>
                </a:gridCol>
                <a:gridCol w="1573618">
                  <a:extLst>
                    <a:ext uri="{9D8B030D-6E8A-4147-A177-3AD203B41FA5}">
                      <a16:colId xmlns:a16="http://schemas.microsoft.com/office/drawing/2014/main" val="4067166770"/>
                    </a:ext>
                  </a:extLst>
                </a:gridCol>
                <a:gridCol w="1800823">
                  <a:extLst>
                    <a:ext uri="{9D8B030D-6E8A-4147-A177-3AD203B41FA5}">
                      <a16:colId xmlns:a16="http://schemas.microsoft.com/office/drawing/2014/main" val="2238354718"/>
                    </a:ext>
                  </a:extLst>
                </a:gridCol>
                <a:gridCol w="1258113">
                  <a:extLst>
                    <a:ext uri="{9D8B030D-6E8A-4147-A177-3AD203B41FA5}">
                      <a16:colId xmlns:a16="http://schemas.microsoft.com/office/drawing/2014/main" val="1067830096"/>
                    </a:ext>
                  </a:extLst>
                </a:gridCol>
              </a:tblGrid>
              <a:tr h="53241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+mn-lt"/>
                        </a:rPr>
                        <a:t>​Location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+mn-lt"/>
                        </a:rPr>
                        <a:t>Ego networks​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+mn-lt"/>
                        </a:rPr>
                        <a:t>Nodes​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+mn-lt"/>
                        </a:rPr>
                        <a:t>Edges​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+mn-lt"/>
                        </a:rPr>
                        <a:t>Average ​</a:t>
                      </a:r>
                      <a:br>
                        <a:rPr lang="en-US" sz="2000" kern="0" dirty="0">
                          <a:effectLst/>
                          <a:latin typeface="+mn-lt"/>
                        </a:rPr>
                      </a:br>
                      <a:r>
                        <a:rPr lang="en-US" sz="2000" kern="0" dirty="0">
                          <a:effectLst/>
                          <a:latin typeface="+mn-lt"/>
                        </a:rPr>
                        <a:t>degree​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+mn-lt"/>
                        </a:rPr>
                        <a:t>Average </a:t>
                      </a:r>
                      <a:br>
                        <a:rPr lang="en-US" sz="2000" kern="0" dirty="0">
                          <a:effectLst/>
                          <a:latin typeface="+mn-lt"/>
                        </a:rPr>
                      </a:br>
                      <a:r>
                        <a:rPr lang="en-US" sz="2000" kern="0" dirty="0">
                          <a:effectLst/>
                          <a:latin typeface="+mn-lt"/>
                        </a:rPr>
                        <a:t>Network size​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effectLst/>
                          <a:latin typeface="+mn-lt"/>
                        </a:rPr>
                        <a:t>Tweets​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47150"/>
                  </a:ext>
                </a:extLst>
              </a:tr>
              <a:tr h="39312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UK​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940​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54 k​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425 k​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10.9​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effectLst/>
                          <a:latin typeface="+mn-lt"/>
                        </a:rPr>
                        <a:t>58​</a:t>
                      </a: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68M​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79315"/>
                  </a:ext>
                </a:extLst>
              </a:tr>
              <a:tr h="39312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1,840​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201 k​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1,3 M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9.9​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effectLst/>
                          <a:latin typeface="+mn-lt"/>
                        </a:rPr>
                        <a:t>110​</a:t>
                      </a: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effectLst/>
                          <a:latin typeface="+mn-lt"/>
                        </a:rPr>
                        <a:t>256M​</a:t>
                      </a: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813906"/>
                  </a:ext>
                </a:extLst>
              </a:tr>
              <a:tr h="39312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2,995​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179 k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1,3 M​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10.5​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effectLst/>
                          <a:latin typeface="+mn-lt"/>
                        </a:rPr>
                        <a:t>60​</a:t>
                      </a: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effectLst/>
                          <a:latin typeface="+mn-lt"/>
                        </a:rPr>
                        <a:t>238M​</a:t>
                      </a: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613891"/>
                  </a:ext>
                </a:extLst>
              </a:tr>
              <a:tr h="39312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Nordic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13,570​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394 k​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2,0 M​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effectLst/>
                          <a:latin typeface="+mn-lt"/>
                        </a:rPr>
                        <a:t>6.5​</a:t>
                      </a:r>
                      <a:endParaRPr lang="en-US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effectLst/>
                          <a:latin typeface="+mn-lt"/>
                        </a:rPr>
                        <a:t>29​</a:t>
                      </a: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effectLst/>
                          <a:latin typeface="+mn-lt"/>
                        </a:rPr>
                        <a:t>190M​</a:t>
                      </a: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833169"/>
                  </a:ext>
                </a:extLst>
              </a:tr>
              <a:tr h="47476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Total​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19,345​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829 k​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5,0 M​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7.7​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43​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752M​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772929"/>
                  </a:ext>
                </a:extLst>
              </a:tr>
            </a:tbl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37F4EC-6DA2-8D61-F300-F535F185E508}"/>
              </a:ext>
            </a:extLst>
          </p:cNvPr>
          <p:cNvSpPr txBox="1"/>
          <p:nvPr/>
        </p:nvSpPr>
        <p:spPr>
          <a:xfrm>
            <a:off x="319841" y="1877060"/>
            <a:ext cx="11777345" cy="974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Geo-located dataset from Twitter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2006-2022</a:t>
            </a:r>
          </a:p>
        </p:txBody>
      </p:sp>
    </p:spTree>
    <p:extLst>
      <p:ext uri="{BB962C8B-B14F-4D97-AF65-F5344CB8AC3E}">
        <p14:creationId xmlns:p14="http://schemas.microsoft.com/office/powerpoint/2010/main" val="85478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61F64-B2E2-B8FC-7CC4-1218EF5B7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AFB233-DF17-B1BC-B26F-347F2F53D726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Accounts created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EAF22635-E5AB-1664-AF1A-CD3E370FA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2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F52A7-C6D9-07DE-0D1C-611F7D33C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16401-9882-2296-42AF-157EAD5D2AB1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Tweets collected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graph of a graph and a graph of a graph&#10;&#10;AI-generated content may be incorrect.">
            <a:extLst>
              <a:ext uri="{FF2B5EF4-FFF2-40B4-BE49-F238E27FC236}">
                <a16:creationId xmlns:a16="http://schemas.microsoft.com/office/drawing/2014/main" id="{7179749F-2DF6-A2E0-C6FD-A80AA1B40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22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3F57A8-36DC-4832-6405-25723AA7EB8E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Nordic tweet stream (NTS)</a:t>
            </a:r>
          </a:p>
        </p:txBody>
      </p:sp>
      <p:pic>
        <p:nvPicPr>
          <p:cNvPr id="6" name="Picture 5" descr="A screenshot of a social media search&#10;&#10;AI-generated content may be incorrect.">
            <a:extLst>
              <a:ext uri="{FF2B5EF4-FFF2-40B4-BE49-F238E27FC236}">
                <a16:creationId xmlns:a16="http://schemas.microsoft.com/office/drawing/2014/main" id="{6BA0F5F1-9C55-1CE8-081A-41B41D3C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326"/>
          <a:stretch>
            <a:fillRect/>
          </a:stretch>
        </p:blipFill>
        <p:spPr>
          <a:xfrm>
            <a:off x="2243470" y="2904011"/>
            <a:ext cx="9507604" cy="27312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AF8B65-5736-3182-4490-7F82D908C1C3}"/>
              </a:ext>
            </a:extLst>
          </p:cNvPr>
          <p:cNvSpPr txBox="1"/>
          <p:nvPr/>
        </p:nvSpPr>
        <p:spPr>
          <a:xfrm>
            <a:off x="7571064" y="2386582"/>
            <a:ext cx="42402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https://nordictweetstream.fi/</a:t>
            </a:r>
            <a:endParaRPr lang="en-US" sz="2400" b="1" u="sng" dirty="0">
              <a:ea typeface="等线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52A34E-250F-E13A-1417-DECC63FFDFD2}"/>
              </a:ext>
            </a:extLst>
          </p:cNvPr>
          <p:cNvSpPr txBox="1"/>
          <p:nvPr/>
        </p:nvSpPr>
        <p:spPr>
          <a:xfrm>
            <a:off x="183550" y="1496988"/>
            <a:ext cx="490230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+mn-lt"/>
                <a:cs typeface="+mn-lt"/>
              </a:rPr>
              <a:t>Collected 2013-2023 (&gt;10 years)</a:t>
            </a:r>
            <a:endParaRPr lang="en-US" sz="2400" b="1" dirty="0"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69637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85E26-80AC-E596-A3D9-C9DA93A5A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9894411-CDA2-A20E-AF29-73850B7655F1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NTS overview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58FBEB-DF30-1F43-0B49-8E9413858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512825"/>
              </p:ext>
            </p:extLst>
          </p:nvPr>
        </p:nvGraphicFramePr>
        <p:xfrm>
          <a:off x="1042308" y="2202997"/>
          <a:ext cx="10107384" cy="296773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84564">
                  <a:extLst>
                    <a:ext uri="{9D8B030D-6E8A-4147-A177-3AD203B41FA5}">
                      <a16:colId xmlns:a16="http://schemas.microsoft.com/office/drawing/2014/main" val="368902656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1563171475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1042268594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3118621825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459908218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2288934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Country</a:t>
                      </a:r>
                      <a:endParaRPr lang="LID4096" sz="20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Tokens</a:t>
                      </a:r>
                      <a:endParaRPr lang="LID4096" sz="20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Tweets</a:t>
                      </a:r>
                      <a:endParaRPr lang="LID4096" sz="20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Accounts</a:t>
                      </a:r>
                      <a:endParaRPr lang="LID4096" sz="20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Locations</a:t>
                      </a:r>
                      <a:endParaRPr lang="LID4096" sz="20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Languages</a:t>
                      </a: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8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Finland​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 M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M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 k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18,4 k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68​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464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Sweden​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401 M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36 M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369</a:t>
                      </a:r>
                      <a:r>
                        <a:rPr lang="en-US" sz="2000" b="1" i="0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​ k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9,9 k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72​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639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Norway​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 M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M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 k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5,5 k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72​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12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Denmark​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 M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M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232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 k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5,2 k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71​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42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Iceland​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M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M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 k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 k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62​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93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Total​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799 M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73 M</a:t>
                      </a:r>
                      <a:endParaRPr lang="en-US" sz="2000" b="1" i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888 k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41 k</a:t>
                      </a:r>
                      <a:endParaRPr lang="en-US" sz="2000" b="1" i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73​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59721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1A53C8-74AF-1F31-3AA0-8FD020D07123}"/>
              </a:ext>
            </a:extLst>
          </p:cNvPr>
          <p:cNvCxnSpPr>
            <a:cxnSpLocks/>
          </p:cNvCxnSpPr>
          <p:nvPr/>
        </p:nvCxnSpPr>
        <p:spPr>
          <a:xfrm flipH="1">
            <a:off x="9069570" y="1912494"/>
            <a:ext cx="287081" cy="85196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0A7CB21-3055-BA62-7FC3-3FEA47707321}"/>
              </a:ext>
            </a:extLst>
          </p:cNvPr>
          <p:cNvSpPr txBox="1"/>
          <p:nvPr/>
        </p:nvSpPr>
        <p:spPr>
          <a:xfrm>
            <a:off x="8893834" y="1204608"/>
            <a:ext cx="17812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169988" algn="l"/>
              </a:tabLst>
            </a:pPr>
            <a:r>
              <a:rPr lang="en-US" sz="2000" b="1" noProof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Location used more</a:t>
            </a:r>
          </a:p>
        </p:txBody>
      </p:sp>
    </p:spTree>
    <p:extLst>
      <p:ext uri="{BB962C8B-B14F-4D97-AF65-F5344CB8AC3E}">
        <p14:creationId xmlns:p14="http://schemas.microsoft.com/office/powerpoint/2010/main" val="2540714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AD8E7-3933-08D6-2519-84BC649B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7203E4-2938-FD16-7025-D1F23DF49EC5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Nordic Twitter network 2022 (NTN 2022)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E11E65-DCC2-D677-F696-D8CF1B8298F3}"/>
              </a:ext>
            </a:extLst>
          </p:cNvPr>
          <p:cNvSpPr txBox="1"/>
          <p:nvPr/>
        </p:nvSpPr>
        <p:spPr>
          <a:xfrm>
            <a:off x="228274" y="1663359"/>
            <a:ext cx="8365491" cy="10054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altLang="zh-CN" sz="2200" dirty="0">
                <a:latin typeface="Verdana"/>
                <a:ea typeface="Verdana"/>
              </a:rPr>
              <a:t>Geo-located tweets from NTS between 2016-2022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altLang="zh-CN" sz="2200" dirty="0">
                <a:latin typeface="Verdana"/>
                <a:ea typeface="Verdana"/>
              </a:rPr>
              <a:t>Users filtered and labelled by their country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405E90D-438B-B93F-0195-64F160917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015045"/>
              </p:ext>
            </p:extLst>
          </p:nvPr>
        </p:nvGraphicFramePr>
        <p:xfrm>
          <a:off x="1148444" y="2782661"/>
          <a:ext cx="10107384" cy="32670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84564">
                  <a:extLst>
                    <a:ext uri="{9D8B030D-6E8A-4147-A177-3AD203B41FA5}">
                      <a16:colId xmlns:a16="http://schemas.microsoft.com/office/drawing/2014/main" val="368902656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1563171475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1042268594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3118621825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459908218"/>
                    </a:ext>
                  </a:extLst>
                </a:gridCol>
                <a:gridCol w="1684564">
                  <a:extLst>
                    <a:ext uri="{9D8B030D-6E8A-4147-A177-3AD203B41FA5}">
                      <a16:colId xmlns:a16="http://schemas.microsoft.com/office/drawing/2014/main" val="2288934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Country</a:t>
                      </a:r>
                      <a:endParaRPr lang="LID4096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Nodes</a:t>
                      </a:r>
                      <a:endParaRPr lang="LID4096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Edges</a:t>
                      </a:r>
                      <a:endParaRPr lang="LID4096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Avg. Degree</a:t>
                      </a:r>
                      <a:endParaRPr lang="LID4096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Density</a:t>
                      </a:r>
                      <a:br>
                        <a:rPr lang="en-GB" sz="2000" dirty="0">
                          <a:latin typeface="+mn-lt"/>
                        </a:rPr>
                      </a:br>
                      <a:r>
                        <a:rPr lang="en-GB" sz="2000" dirty="0">
                          <a:latin typeface="+mn-lt"/>
                        </a:rPr>
                        <a:t>(*1000)</a:t>
                      </a:r>
                      <a:endParaRPr lang="LID4096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Tweets</a:t>
                      </a:r>
                      <a:endParaRPr lang="LID4096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8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Finland​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5,872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27,855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4.8</a:t>
                      </a:r>
                      <a:endParaRPr lang="en-US" sz="2000" b="1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0.83</a:t>
                      </a:r>
                      <a:endParaRPr lang="en-US" sz="2000" b="1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2,4 M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464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Sweden​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6,871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18,555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2000" b="1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0.39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6,1 M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639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Denmark​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1,490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3,434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</a:t>
                      </a:r>
                      <a:endParaRPr lang="en-US" sz="2000" b="1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1.55</a:t>
                      </a:r>
                      <a:endParaRPr lang="en-US" sz="2000" b="1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1,3 M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12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Norway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1,390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2,357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1.22</a:t>
                      </a:r>
                      <a:endParaRPr lang="en-US" sz="2000" b="1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1,6 M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42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7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Iceland​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261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561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8.27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178 k</a:t>
                      </a:r>
                      <a:endParaRPr lang="en-US" sz="20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93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NTN 2022​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15,794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54,027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11,6 M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73025" marT="2286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97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45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477B7-5A6F-6E5B-D072-264D4029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4B3D8A-A6C3-954D-51B8-B8C33BBAF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63" y="1273628"/>
            <a:ext cx="4969053" cy="49496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9251C4-9C10-0410-1A5B-F03BE79C9A63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NTN 2020: sample network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CE09F9-2035-5F8D-5502-35BFEC731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394925"/>
              </p:ext>
            </p:extLst>
          </p:nvPr>
        </p:nvGraphicFramePr>
        <p:xfrm>
          <a:off x="48989" y="2981506"/>
          <a:ext cx="7476309" cy="2773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7680">
                  <a:extLst>
                    <a:ext uri="{9D8B030D-6E8A-4147-A177-3AD203B41FA5}">
                      <a16:colId xmlns:a16="http://schemas.microsoft.com/office/drawing/2014/main" val="1536837199"/>
                    </a:ext>
                  </a:extLst>
                </a:gridCol>
                <a:gridCol w="1347107">
                  <a:extLst>
                    <a:ext uri="{9D8B030D-6E8A-4147-A177-3AD203B41FA5}">
                      <a16:colId xmlns:a16="http://schemas.microsoft.com/office/drawing/2014/main" val="132820766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655202755"/>
                    </a:ext>
                  </a:extLst>
                </a:gridCol>
                <a:gridCol w="1137948">
                  <a:extLst>
                    <a:ext uri="{9D8B030D-6E8A-4147-A177-3AD203B41FA5}">
                      <a16:colId xmlns:a16="http://schemas.microsoft.com/office/drawing/2014/main" val="1342515257"/>
                    </a:ext>
                  </a:extLst>
                </a:gridCol>
                <a:gridCol w="1082738">
                  <a:extLst>
                    <a:ext uri="{9D8B030D-6E8A-4147-A177-3AD203B41FA5}">
                      <a16:colId xmlns:a16="http://schemas.microsoft.com/office/drawing/2014/main" val="35296398"/>
                    </a:ext>
                  </a:extLst>
                </a:gridCol>
                <a:gridCol w="1347107">
                  <a:extLst>
                    <a:ext uri="{9D8B030D-6E8A-4147-A177-3AD203B41FA5}">
                      <a16:colId xmlns:a16="http://schemas.microsoft.com/office/drawing/2014/main" val="203683593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480514604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Target</a:t>
                      </a:r>
                      <a:endParaRPr lang="LID4096" sz="2000" dirty="0"/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493865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Finland</a:t>
                      </a:r>
                      <a:endParaRPr lang="LID4096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Sweden</a:t>
                      </a:r>
                      <a:endParaRPr lang="LID4096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Norway</a:t>
                      </a:r>
                      <a:endParaRPr lang="LID4096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Denmark</a:t>
                      </a:r>
                      <a:endParaRPr lang="LID4096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Iceland</a:t>
                      </a:r>
                      <a:endParaRPr lang="LID4096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652778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Source</a:t>
                      </a:r>
                      <a:endParaRPr lang="LID4096" sz="2000" b="1" dirty="0"/>
                    </a:p>
                  </a:txBody>
                  <a:tcPr vert="vert27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Finland</a:t>
                      </a:r>
                      <a:endParaRPr lang="LID4096" sz="2000" b="1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98.3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1.1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0.2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0.3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&lt;0.0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8332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Sweden</a:t>
                      </a:r>
                      <a:endParaRPr lang="LID4096" sz="20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2.1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94.3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2.3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1.0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0.2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89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Norway</a:t>
                      </a:r>
                      <a:endParaRPr lang="LID4096" sz="20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0.5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5.2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92.3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1.3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0.6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2255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Denmark</a:t>
                      </a:r>
                      <a:endParaRPr lang="LID4096" sz="20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0.5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0.8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0.4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98.0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0.2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0105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Iceland</a:t>
                      </a:r>
                      <a:endParaRPr lang="LID4096" sz="20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0.7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0.9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1.6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0.0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96.9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9138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E64D5F-0DC1-0D8D-45A5-58597F79429B}"/>
              </a:ext>
            </a:extLst>
          </p:cNvPr>
          <p:cNvSpPr txBox="1"/>
          <p:nvPr/>
        </p:nvSpPr>
        <p:spPr>
          <a:xfrm>
            <a:off x="1880782" y="5755186"/>
            <a:ext cx="395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Connectivity percentage (%)</a:t>
            </a:r>
            <a:endParaRPr lang="LID4096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8A28C-60B3-FB4E-AD5E-535640E991E5}"/>
              </a:ext>
            </a:extLst>
          </p:cNvPr>
          <p:cNvSpPr txBox="1"/>
          <p:nvPr/>
        </p:nvSpPr>
        <p:spPr>
          <a:xfrm>
            <a:off x="207010" y="1587380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169988" algn="l"/>
              </a:tabLst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Type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:	Directed</a:t>
            </a:r>
          </a:p>
          <a:p>
            <a:pPr>
              <a:tabLst>
                <a:tab pos="1169988" algn="l"/>
              </a:tabLst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Nodes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:	3,273</a:t>
            </a:r>
          </a:p>
          <a:p>
            <a:pPr>
              <a:tabLst>
                <a:tab pos="1169988" algn="l"/>
              </a:tabLst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Edges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:	13,483</a:t>
            </a:r>
          </a:p>
          <a:p>
            <a:pPr>
              <a:tabLst>
                <a:tab pos="1169988" algn="l"/>
              </a:tabLst>
            </a:pP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Av.deg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:	4.1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2BDAA-F183-7138-C4EA-E92F9596DB23}"/>
              </a:ext>
            </a:extLst>
          </p:cNvPr>
          <p:cNvSpPr txBox="1"/>
          <p:nvPr/>
        </p:nvSpPr>
        <p:spPr>
          <a:xfrm>
            <a:off x="3054202" y="1617003"/>
            <a:ext cx="5823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 Fatemi, S. Sieranoja, M. Laitinen and P. Fränti,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1800" dirty="0"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Detecting connectivity patterns in Nordic Twittersphere by cluster analysis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 Computer Science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2025.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3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DE56886-D156-880E-7895-163E7318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96" y="1076276"/>
            <a:ext cx="4107527" cy="142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74432C09-EBE7-05E8-CD7F-6B4611CE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5" y="1025639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2001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63906A71-A467-ED7D-7E25-FC92541BF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056" y="4721226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2020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EE4F54AC-8332-6AA8-621C-9CA977278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78" y="3780687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2017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9D5B816C-825C-8D7C-9027-7B436CD63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115" y="1459026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2013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716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21A711-1CA7-7667-3B8A-F416570F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66" y="1952739"/>
            <a:ext cx="28987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56505239-8FE3-FC8F-B545-D3116B79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879" y="2109900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2024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C7A9D7-AC96-1D75-FEFE-A66D80E14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6" y="4284063"/>
            <a:ext cx="4602480" cy="2293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59FE0-D96B-4A8D-A7B0-753AAD8A5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053" y="5193040"/>
            <a:ext cx="4602480" cy="140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DC9B9-BF77-E2D5-4516-557ED0560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85" y="1540586"/>
            <a:ext cx="3276600" cy="2293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15BE72-0F44-B62B-119C-45150402B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72" y="2614247"/>
            <a:ext cx="3591532" cy="261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4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17B05-0FDA-D7CB-D619-D2C19130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DAFCB6-6733-590D-DAA8-3AF91ACD74F7}"/>
              </a:ext>
            </a:extLst>
          </p:cNvPr>
          <p:cNvSpPr txBox="1"/>
          <p:nvPr/>
        </p:nvSpPr>
        <p:spPr>
          <a:xfrm>
            <a:off x="1899920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8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Preprocessing</a:t>
            </a:r>
            <a:endParaRPr kumimoji="0" lang="en-US" sz="48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70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F968-03C5-A242-5829-976B9A9F0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289864-CF22-A82F-3048-EAE30C66165C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Preprocessing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A2B752-A675-A1B2-9F3B-47C211E7758B}"/>
              </a:ext>
            </a:extLst>
          </p:cNvPr>
          <p:cNvSpPr txBox="1"/>
          <p:nvPr/>
        </p:nvSpPr>
        <p:spPr>
          <a:xfrm>
            <a:off x="313068" y="1691734"/>
            <a:ext cx="11777345" cy="4205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  <a:t>Cleaning</a:t>
            </a:r>
            <a:b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Remove networks with IS=</a:t>
            </a:r>
            <a:r>
              <a:rPr lang="en-GB" sz="2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, RIS=</a:t>
            </a:r>
            <a:r>
              <a:rPr lang="en-GB" sz="2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, SS=</a:t>
            </a:r>
            <a:r>
              <a:rPr lang="en-GB" sz="2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, OUT=</a:t>
            </a:r>
            <a:r>
              <a:rPr lang="en-GB" sz="2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</a:t>
            </a:r>
            <a:b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Avoids biased in outlier removal</a:t>
            </a:r>
            <a:b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Removes </a:t>
            </a:r>
            <a:r>
              <a:rPr lang="en-GB" sz="2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6,324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 networks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  <a:t>Filtering by outlier removal</a:t>
            </a:r>
            <a:b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Remove networks with extra-ordinary NSI values</a:t>
            </a:r>
            <a:b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Standard thresholding under 2T framework</a:t>
            </a:r>
            <a:b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Three thresholds considered: </a:t>
            </a:r>
            <a:b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Standard deviation (</a:t>
            </a:r>
            <a:r>
              <a:rPr lang="en-US" sz="1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), interquartile range (</a:t>
            </a:r>
            <a:r>
              <a:rPr lang="en-US" sz="1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IQR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), median absolute deviation (</a:t>
            </a:r>
            <a:r>
              <a:rPr lang="en-US" sz="1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b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MAD most robust</a:t>
            </a:r>
            <a:b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- Removes </a:t>
            </a:r>
            <a:r>
              <a:rPr lang="en-GB" sz="2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4,848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 networks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  <a:t>Remaining: </a:t>
            </a:r>
            <a:r>
              <a:rPr lang="en-GB" sz="2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8,173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 networks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00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18F29C-FB35-6A8C-2074-603F149F4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498988"/>
              </p:ext>
            </p:extLst>
          </p:nvPr>
        </p:nvGraphicFramePr>
        <p:xfrm>
          <a:off x="1881937" y="4432091"/>
          <a:ext cx="8235715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3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Method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Threshold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Detected Outliers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SD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1574.81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{}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MAD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84.22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{300, 500, 1000, 1500}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IQR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590.25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{1000, 1500}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6942A95-9355-F278-BC41-12CEA0E6CD95}"/>
              </a:ext>
            </a:extLst>
          </p:cNvPr>
          <p:cNvSpPr/>
          <p:nvPr/>
        </p:nvSpPr>
        <p:spPr>
          <a:xfrm>
            <a:off x="1212511" y="2522683"/>
            <a:ext cx="93305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1, 2, 3, 6, 8, 16, 17, 18, 18,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60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300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500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1000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1500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8CF3FA-E91D-0708-97B4-8570CE7CBE94}"/>
              </a:ext>
            </a:extLst>
          </p:cNvPr>
          <p:cNvCxnSpPr/>
          <p:nvPr/>
        </p:nvCxnSpPr>
        <p:spPr>
          <a:xfrm flipH="1">
            <a:off x="6000145" y="2628189"/>
            <a:ext cx="1" cy="592986"/>
          </a:xfrm>
          <a:prstGeom prst="line">
            <a:avLst/>
          </a:prstGeom>
          <a:ln w="1016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tse3-mm.cn.bing.net/th?id=OIP.xBElRDUhPtKiiZwjQRSv9AHaHa&amp;w=205&amp;h=199&amp;c=7&amp;o=5&amp;pid=1.7">
            <a:extLst>
              <a:ext uri="{FF2B5EF4-FFF2-40B4-BE49-F238E27FC236}">
                <a16:creationId xmlns:a16="http://schemas.microsoft.com/office/drawing/2014/main" id="{F93A3065-C657-25D5-9F5B-A07D4760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039" y="2179669"/>
            <a:ext cx="494533" cy="4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E24C15-2CED-8D37-2D9E-2E5EF54083C6}"/>
              </a:ext>
            </a:extLst>
          </p:cNvPr>
          <p:cNvSpPr/>
          <p:nvPr/>
        </p:nvSpPr>
        <p:spPr>
          <a:xfrm>
            <a:off x="5200272" y="1721036"/>
            <a:ext cx="1418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Tahoma" charset="0"/>
              </a:rPr>
              <a:t>Expected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DE5927-77C6-0B22-5BA3-BB834AC2C16A}"/>
              </a:ext>
            </a:extLst>
          </p:cNvPr>
          <p:cNvCxnSpPr/>
          <p:nvPr/>
        </p:nvCxnSpPr>
        <p:spPr>
          <a:xfrm flipH="1">
            <a:off x="6639677" y="3076681"/>
            <a:ext cx="1" cy="592986"/>
          </a:xfrm>
          <a:prstGeom prst="line">
            <a:avLst/>
          </a:prstGeom>
          <a:ln w="101600">
            <a:solidFill>
              <a:srgbClr val="FF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FA7F72-7BA4-9951-EEDB-49BF7EB7D052}"/>
              </a:ext>
            </a:extLst>
          </p:cNvPr>
          <p:cNvCxnSpPr/>
          <p:nvPr/>
        </p:nvCxnSpPr>
        <p:spPr>
          <a:xfrm flipH="1">
            <a:off x="10543078" y="3077082"/>
            <a:ext cx="1" cy="592986"/>
          </a:xfrm>
          <a:prstGeom prst="line">
            <a:avLst/>
          </a:prstGeom>
          <a:ln w="1016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582F66-E688-CC60-F3BB-B48A320B9250}"/>
              </a:ext>
            </a:extLst>
          </p:cNvPr>
          <p:cNvCxnSpPr/>
          <p:nvPr/>
        </p:nvCxnSpPr>
        <p:spPr>
          <a:xfrm flipH="1">
            <a:off x="8405415" y="3100844"/>
            <a:ext cx="1" cy="592986"/>
          </a:xfrm>
          <a:prstGeom prst="line">
            <a:avLst/>
          </a:prstGeom>
          <a:ln w="101600">
            <a:solidFill>
              <a:schemeClr val="accent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15C1BFC-0A9F-E9AA-081A-7CD4425B5CED}"/>
              </a:ext>
            </a:extLst>
          </p:cNvPr>
          <p:cNvSpPr/>
          <p:nvPr/>
        </p:nvSpPr>
        <p:spPr>
          <a:xfrm>
            <a:off x="10171153" y="3646593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B050"/>
                </a:solidFill>
                <a:latin typeface="Tahoma" charset="0"/>
              </a:rPr>
              <a:t>SD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AB7284-1320-9C2D-2D8E-BFBD95E8A9B3}"/>
              </a:ext>
            </a:extLst>
          </p:cNvPr>
          <p:cNvSpPr/>
          <p:nvPr/>
        </p:nvSpPr>
        <p:spPr>
          <a:xfrm>
            <a:off x="7979756" y="3620318"/>
            <a:ext cx="793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sz="2400" b="1" dirty="0">
                <a:solidFill>
                  <a:srgbClr val="00B050"/>
                </a:solidFill>
                <a:latin typeface="Tahoma" charset="0"/>
              </a:rPr>
              <a:t>IQR</a:t>
            </a:r>
            <a:endParaRPr lang="en-US" altLang="en-US" sz="2400" b="1" dirty="0">
              <a:solidFill>
                <a:srgbClr val="00B050"/>
              </a:solidFill>
              <a:latin typeface="Tahom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4BF110-AE69-94EA-7068-13E7CE1EA34D}"/>
              </a:ext>
            </a:extLst>
          </p:cNvPr>
          <p:cNvSpPr/>
          <p:nvPr/>
        </p:nvSpPr>
        <p:spPr>
          <a:xfrm>
            <a:off x="6093154" y="3657110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B050"/>
                </a:solidFill>
                <a:latin typeface="Tahoma" charset="0"/>
              </a:rPr>
              <a:t>MAD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28B1B-ACE4-93B4-0A5A-1DE7284D7CBB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How to select threshold?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57B95B-A8D7-9939-DCA6-CAEBA5B5ED90}"/>
              </a:ext>
            </a:extLst>
          </p:cNvPr>
          <p:cNvSpPr/>
          <p:nvPr/>
        </p:nvSpPr>
        <p:spPr>
          <a:xfrm>
            <a:off x="249025" y="4797395"/>
            <a:ext cx="718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0000FF"/>
                </a:solidFill>
                <a:latin typeface="Tahoma" charset="0"/>
              </a:rPr>
              <a:t>3∙SD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859C1F-9AF4-1416-69EE-F7A85C2E3B14}"/>
              </a:ext>
            </a:extLst>
          </p:cNvPr>
          <p:cNvSpPr/>
          <p:nvPr/>
        </p:nvSpPr>
        <p:spPr>
          <a:xfrm>
            <a:off x="241935" y="5141183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0000FF"/>
                </a:solidFill>
                <a:latin typeface="Tahoma" charset="0"/>
              </a:rPr>
              <a:t>3∙MAD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7DB12A-033B-5808-58A1-218B690DBB22}"/>
              </a:ext>
            </a:extLst>
          </p:cNvPr>
          <p:cNvSpPr/>
          <p:nvPr/>
        </p:nvSpPr>
        <p:spPr>
          <a:xfrm>
            <a:off x="178137" y="5470794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0000FF"/>
                </a:solidFill>
                <a:latin typeface="Tahoma" charset="0"/>
              </a:rPr>
              <a:t>1.5∙(Q3-Q1)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71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C11369A7-67B0-E4C1-B906-213504F52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887" y="2302135"/>
            <a:ext cx="3903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sz="2800" b="1" dirty="0">
                <a:latin typeface="Tahoma" charset="0"/>
              </a:rPr>
              <a:t>2T Algorithm</a:t>
            </a: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A63067A3-52DF-3711-9AB3-C53A7CB40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239" y="2875489"/>
            <a:ext cx="6201378" cy="2769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 algn="l"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 algn="l"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 algn="l"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 algn="l"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 algn="l"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4540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z="2400" dirty="0">
                <a:latin typeface="Tahoma" charset="0"/>
                <a:ea typeface="Tahoma" charset="0"/>
                <a:cs typeface="Tahoma" charset="0"/>
              </a:rPr>
              <a:t>Select initial threshold T=(SD, MAD or IQR);</a:t>
            </a:r>
          </a:p>
          <a:p>
            <a:pPr>
              <a:spcAft>
                <a:spcPct val="25000"/>
              </a:spcAft>
            </a:pPr>
            <a:r>
              <a:rPr lang="en-US" altLang="en-US" sz="2400" dirty="0">
                <a:latin typeface="Tahoma" charset="0"/>
                <a:ea typeface="Tahoma" charset="0"/>
                <a:cs typeface="Tahoma" charset="0"/>
              </a:rPr>
              <a:t>REPEAT</a:t>
            </a:r>
          </a:p>
          <a:p>
            <a:pPr lvl="1">
              <a:spcAft>
                <a:spcPct val="25000"/>
              </a:spcAft>
              <a:buFontTx/>
              <a:buAutoNum type="arabicPeriod"/>
            </a:pPr>
            <a:r>
              <a:rPr lang="en-US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400" dirty="0"/>
              <a:t>Remove biggest outlier scores</a:t>
            </a:r>
          </a:p>
          <a:p>
            <a:pPr lvl="1">
              <a:spcAft>
                <a:spcPct val="25000"/>
              </a:spcAft>
              <a:buFontTx/>
              <a:buAutoNum type="arabicPeriod"/>
            </a:pPr>
            <a:r>
              <a:rPr lang="en-US" altLang="en-US" sz="2400" dirty="0">
                <a:latin typeface="Tahoma" charset="0"/>
                <a:ea typeface="Tahoma" charset="0"/>
                <a:cs typeface="Tahoma" charset="0"/>
              </a:rPr>
              <a:t> Re-c</a:t>
            </a:r>
            <a:r>
              <a:rPr lang="en-US" sz="2400" dirty="0"/>
              <a:t>alculate T=(SD, MAD, IQR)</a:t>
            </a:r>
            <a:endParaRPr lang="en-US" altLang="en-US" sz="2400" dirty="0">
              <a:latin typeface="Tahoma" charset="0"/>
              <a:ea typeface="Tahoma" charset="0"/>
              <a:cs typeface="Tahoma" charset="0"/>
            </a:endParaRPr>
          </a:p>
          <a:p>
            <a:pPr marL="342900" lvl="1">
              <a:spcAft>
                <a:spcPct val="25000"/>
              </a:spcAft>
            </a:pPr>
            <a:r>
              <a:rPr lang="en-US" sz="2400" dirty="0"/>
              <a:t>UNTIL Stop condition</a:t>
            </a:r>
          </a:p>
          <a:p>
            <a:pPr marL="342900" lvl="1">
              <a:spcAft>
                <a:spcPct val="25000"/>
              </a:spcAft>
            </a:pPr>
            <a:r>
              <a:rPr lang="en-US" sz="2400" dirty="0"/>
              <a:t>RETURN 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0ECCB-FC70-576A-9CD0-5B79FEE18251}"/>
              </a:ext>
            </a:extLst>
          </p:cNvPr>
          <p:cNvSpPr txBox="1"/>
          <p:nvPr/>
        </p:nvSpPr>
        <p:spPr>
          <a:xfrm>
            <a:off x="5983477" y="1148891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J.W. Yang. S. Rahardja and P. Fränti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"Outlier detection: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to threshold outlier scores?",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ACM Int. Conf. on Artificial Intelligence, Information Processing and Cloud Computing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(AIIPCC), Sanya, China, 2019.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2B4C5E-00DD-A0EA-FE79-704E035C08D4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Two-times (2T)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77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56C45B-21FB-4CC2-3CD8-1E805B040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664246"/>
              </p:ext>
            </p:extLst>
          </p:nvPr>
        </p:nvGraphicFramePr>
        <p:xfrm>
          <a:off x="1852763" y="4481300"/>
          <a:ext cx="919843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Method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Threshold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Detected Outliers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SD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1574.81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{}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MAD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39.13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{60, 300, 500, 1000, 1500}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IQR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38.00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{60, 300, 500, 1000, 1500}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B5799D-2884-09B5-082B-D30AF6722432}"/>
              </a:ext>
            </a:extLst>
          </p:cNvPr>
          <p:cNvCxnSpPr/>
          <p:nvPr/>
        </p:nvCxnSpPr>
        <p:spPr>
          <a:xfrm flipH="1">
            <a:off x="5907191" y="2931540"/>
            <a:ext cx="1" cy="592986"/>
          </a:xfrm>
          <a:prstGeom prst="line">
            <a:avLst/>
          </a:prstGeom>
          <a:ln w="101600">
            <a:solidFill>
              <a:srgbClr val="FF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39A7F6-8F46-0CD8-99FD-4ACE2519B197}"/>
              </a:ext>
            </a:extLst>
          </p:cNvPr>
          <p:cNvCxnSpPr/>
          <p:nvPr/>
        </p:nvCxnSpPr>
        <p:spPr>
          <a:xfrm flipH="1">
            <a:off x="10522758" y="2923502"/>
            <a:ext cx="1" cy="592986"/>
          </a:xfrm>
          <a:prstGeom prst="line">
            <a:avLst/>
          </a:prstGeom>
          <a:ln w="1016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B6C5E5-B9EA-A936-6113-A05F96799A83}"/>
              </a:ext>
            </a:extLst>
          </p:cNvPr>
          <p:cNvCxnSpPr/>
          <p:nvPr/>
        </p:nvCxnSpPr>
        <p:spPr>
          <a:xfrm flipH="1">
            <a:off x="6162432" y="2918993"/>
            <a:ext cx="1" cy="592986"/>
          </a:xfrm>
          <a:prstGeom prst="line">
            <a:avLst/>
          </a:prstGeom>
          <a:ln w="101600">
            <a:solidFill>
              <a:schemeClr val="accent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5">
            <a:extLst>
              <a:ext uri="{FF2B5EF4-FFF2-40B4-BE49-F238E27FC236}">
                <a16:creationId xmlns:a16="http://schemas.microsoft.com/office/drawing/2014/main" id="{25190D11-F958-A0D1-716C-2BABE8450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1245" y="4831177"/>
            <a:ext cx="224933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If first stage fails,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2T will fail!</a:t>
            </a:r>
            <a:endParaRPr lang="en-US" altLang="en-US" b="1" i="0" baseline="0" dirty="0">
              <a:solidFill>
                <a:srgbClr val="0000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978AB7-83D6-1B71-865A-6CAC9BA1D702}"/>
              </a:ext>
            </a:extLst>
          </p:cNvPr>
          <p:cNvCxnSpPr>
            <a:cxnSpLocks/>
          </p:cNvCxnSpPr>
          <p:nvPr/>
        </p:nvCxnSpPr>
        <p:spPr>
          <a:xfrm flipH="1">
            <a:off x="8648547" y="5069023"/>
            <a:ext cx="502313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0114695-2A03-3A87-1CCF-050F70050BB9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Two-times (2T) threshold with MAD, IQR, SD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7DBE9E-7B25-B747-4CD8-6151E1C261E5}"/>
              </a:ext>
            </a:extLst>
          </p:cNvPr>
          <p:cNvSpPr/>
          <p:nvPr/>
        </p:nvSpPr>
        <p:spPr>
          <a:xfrm>
            <a:off x="1212511" y="2522683"/>
            <a:ext cx="93305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1, 2, 3, 6, 8, 16, 17, 18, 18,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60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300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500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1000</a:t>
            </a:r>
            <a:r>
              <a:rPr lang="en-US" sz="30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1500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EED13C-23B8-1E5C-5124-31463B6A5060}"/>
              </a:ext>
            </a:extLst>
          </p:cNvPr>
          <p:cNvCxnSpPr/>
          <p:nvPr/>
        </p:nvCxnSpPr>
        <p:spPr>
          <a:xfrm flipH="1">
            <a:off x="6000145" y="2628189"/>
            <a:ext cx="1" cy="592986"/>
          </a:xfrm>
          <a:prstGeom prst="line">
            <a:avLst/>
          </a:prstGeom>
          <a:ln w="1016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s://tse3-mm.cn.bing.net/th?id=OIP.xBElRDUhPtKiiZwjQRSv9AHaHa&amp;w=205&amp;h=199&amp;c=7&amp;o=5&amp;pid=1.7">
            <a:extLst>
              <a:ext uri="{FF2B5EF4-FFF2-40B4-BE49-F238E27FC236}">
                <a16:creationId xmlns:a16="http://schemas.microsoft.com/office/drawing/2014/main" id="{7E04CA02-6D99-9097-97B1-A726F451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039" y="2179669"/>
            <a:ext cx="494533" cy="4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3436E4-BBC7-8220-A313-5ECF2E61C6D7}"/>
              </a:ext>
            </a:extLst>
          </p:cNvPr>
          <p:cNvSpPr/>
          <p:nvPr/>
        </p:nvSpPr>
        <p:spPr>
          <a:xfrm>
            <a:off x="5200272" y="1721036"/>
            <a:ext cx="1418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Tahoma" charset="0"/>
              </a:rPr>
              <a:t>Expected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A1BFBF-2B44-191A-C8C9-D7C97249982B}"/>
              </a:ext>
            </a:extLst>
          </p:cNvPr>
          <p:cNvSpPr/>
          <p:nvPr/>
        </p:nvSpPr>
        <p:spPr>
          <a:xfrm>
            <a:off x="10213685" y="3529635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B050"/>
                </a:solidFill>
                <a:latin typeface="Tahoma" charset="0"/>
              </a:rPr>
              <a:t>SD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E58E62-11DB-46E7-82F8-FC0003918A0E}"/>
              </a:ext>
            </a:extLst>
          </p:cNvPr>
          <p:cNvSpPr/>
          <p:nvPr/>
        </p:nvSpPr>
        <p:spPr>
          <a:xfrm>
            <a:off x="6150956" y="3471459"/>
            <a:ext cx="793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sz="2400" b="1" dirty="0">
                <a:solidFill>
                  <a:srgbClr val="00B050"/>
                </a:solidFill>
                <a:latin typeface="Tahoma" charset="0"/>
              </a:rPr>
              <a:t>IQR</a:t>
            </a:r>
            <a:endParaRPr lang="en-US" altLang="en-US" sz="2400" b="1" dirty="0">
              <a:solidFill>
                <a:srgbClr val="00B050"/>
              </a:solidFill>
              <a:latin typeface="Tahoma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822748-FC72-DB3E-9385-BFC5E2189E1E}"/>
              </a:ext>
            </a:extLst>
          </p:cNvPr>
          <p:cNvSpPr/>
          <p:nvPr/>
        </p:nvSpPr>
        <p:spPr>
          <a:xfrm>
            <a:off x="5242546" y="3497619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B050"/>
                </a:solidFill>
                <a:latin typeface="Tahoma" charset="0"/>
              </a:rPr>
              <a:t>MAD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47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AFB70-7FF5-CA83-AB6A-ABA33483B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6EBBB3-0548-6625-D411-64E1BAA2ACC0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Preprocessing effect on IS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group of blue and purple graphs&#10;&#10;AI-generated content may be incorrect.">
            <a:extLst>
              <a:ext uri="{FF2B5EF4-FFF2-40B4-BE49-F238E27FC236}">
                <a16:creationId xmlns:a16="http://schemas.microsoft.com/office/drawing/2014/main" id="{1AF80CE3-B741-58A2-A323-884D17F1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643850"/>
            <a:ext cx="9868747" cy="4386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587CEB-3D91-5D79-9B63-665C99FDE64B}"/>
              </a:ext>
            </a:extLst>
          </p:cNvPr>
          <p:cNvSpPr/>
          <p:nvPr/>
        </p:nvSpPr>
        <p:spPr>
          <a:xfrm>
            <a:off x="1180214" y="2296633"/>
            <a:ext cx="287079" cy="97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5F95B-B787-F3FD-F34E-8600A619477F}"/>
              </a:ext>
            </a:extLst>
          </p:cNvPr>
          <p:cNvSpPr/>
          <p:nvPr/>
        </p:nvSpPr>
        <p:spPr>
          <a:xfrm>
            <a:off x="1183755" y="4150245"/>
            <a:ext cx="287079" cy="97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87FD0-0656-E03B-5E41-E28319B3EC38}"/>
              </a:ext>
            </a:extLst>
          </p:cNvPr>
          <p:cNvSpPr/>
          <p:nvPr/>
        </p:nvSpPr>
        <p:spPr>
          <a:xfrm>
            <a:off x="10561702" y="2321437"/>
            <a:ext cx="287079" cy="97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133197-DC3B-6FED-342E-F8F6FBA454AF}"/>
              </a:ext>
            </a:extLst>
          </p:cNvPr>
          <p:cNvSpPr/>
          <p:nvPr/>
        </p:nvSpPr>
        <p:spPr>
          <a:xfrm>
            <a:off x="10582970" y="3841898"/>
            <a:ext cx="383057" cy="18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20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B88A6-EC73-83FD-2C65-91E1ADA4F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FFA63F-8EFA-99E8-6A30-BFD7B41FB7B7}"/>
              </a:ext>
            </a:extLst>
          </p:cNvPr>
          <p:cNvSpPr txBox="1"/>
          <p:nvPr/>
        </p:nvSpPr>
        <p:spPr>
          <a:xfrm>
            <a:off x="1899920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8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Clustering</a:t>
            </a:r>
            <a:endParaRPr kumimoji="0" lang="en-US" sz="48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04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46827-04C6-10B4-B8BE-712D8A4C8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193EED-BF88-3EDC-0306-39702CF09477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K-means clustering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67417A-3946-D920-0735-6E0803727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84" y="2023524"/>
            <a:ext cx="732889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4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Repeated </a:t>
            </a:r>
            <a:r>
              <a:rPr kumimoji="0" lang="en-US" sz="24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k-means 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(30 random initializations) </a:t>
            </a:r>
            <a:endParaRPr kumimoji="0" lang="en-US" sz="24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Number of clusters </a:t>
            </a:r>
            <a:r>
              <a:rPr kumimoji="0" lang="en-US" sz="24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 = 4</a:t>
            </a:r>
            <a: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(validated later)</a:t>
            </a: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Data normalized </a:t>
            </a:r>
            <a:r>
              <a:rPr lang="en-US" sz="2400" noProof="0" dirty="0">
                <a:latin typeface="Verdana" panose="020B0604030504040204" pitchFamily="34" charset="0"/>
                <a:ea typeface="Verdana" panose="020B0604030504040204" pitchFamily="34" charset="0"/>
              </a:rPr>
              <a:t>so that </a:t>
            </a:r>
            <a:br>
              <a:rPr lang="en-US" sz="2400" noProof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high</a:t>
            </a:r>
            <a:r>
              <a:rPr lang="en-US" sz="2400" noProof="0" dirty="0">
                <a:latin typeface="Verdana" panose="020B0604030504040204" pitchFamily="34" charset="0"/>
                <a:ea typeface="Verdana" panose="020B0604030504040204" pitchFamily="34" charset="0"/>
              </a:rPr>
              <a:t> equals </a:t>
            </a:r>
            <a:r>
              <a:rPr lang="en-US" sz="24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strong</a:t>
            </a:r>
            <a:r>
              <a:rPr lang="en-US" sz="2400" noProof="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noProof="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</a:t>
            </a:r>
            <a:r>
              <a:rPr lang="en-US" sz="2400" noProof="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everse OUT scale)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noProof="0" dirty="0">
                <a:latin typeface="Verdana" panose="020B0604030504040204" pitchFamily="34" charset="0"/>
                <a:ea typeface="Verdana" panose="020B0604030504040204" pitchFamily="34" charset="0"/>
              </a:rPr>
              <a:t>Z-score normalization across entire dataset.</a:t>
            </a:r>
            <a:endParaRPr kumimoji="0" lang="en-US" sz="24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9734A-DB3F-E508-70A1-319C1584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510"/>
          <a:stretch>
            <a:fillRect/>
          </a:stretch>
        </p:blipFill>
        <p:spPr>
          <a:xfrm>
            <a:off x="7783035" y="1630118"/>
            <a:ext cx="3928439" cy="374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782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8F86FA-73F3-48F0-CE9E-611A0768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4921" r="12434" b="14764"/>
          <a:stretch>
            <a:fillRect/>
          </a:stretch>
        </p:blipFill>
        <p:spPr bwMode="auto">
          <a:xfrm>
            <a:off x="1719264" y="1871624"/>
            <a:ext cx="4275137" cy="26638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1810F-7A50-F81A-3E26-F94654D2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4921" r="12434" b="14764"/>
          <a:stretch>
            <a:fillRect/>
          </a:stretch>
        </p:blipFill>
        <p:spPr bwMode="auto">
          <a:xfrm>
            <a:off x="6096000" y="1882736"/>
            <a:ext cx="4275138" cy="266541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6A0C8864-3537-45A6-5EEB-D82FEB741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987" y="1887498"/>
            <a:ext cx="2022753" cy="71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335" rIns="81639" bIns="40820">
            <a:spAutoFit/>
          </a:bodyPr>
          <a:lstStyle>
            <a:lvl1pPr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674688" indent="-260350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036638" indent="-207963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450975" indent="-206375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1866900" indent="-207963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3241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7813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2385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6957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/>
            <a:r>
              <a:rPr lang="en-US" altLang="en-US" sz="2300" b="1" dirty="0">
                <a:solidFill>
                  <a:srgbClr val="0000FF"/>
                </a:solidFill>
              </a:rPr>
              <a:t>Overlap = 7%</a:t>
            </a:r>
          </a:p>
          <a:p>
            <a:pPr algn="ctr" eaLnBrk="1"/>
            <a:r>
              <a:rPr lang="en-US" altLang="en-US" sz="2000" dirty="0">
                <a:solidFill>
                  <a:srgbClr val="0000FF"/>
                </a:solidFill>
              </a:rPr>
              <a:t>13 iterations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C387049-AB69-0D89-69E2-50F088D1B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439" y="1882736"/>
            <a:ext cx="2186260" cy="71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335" rIns="81639" bIns="40820">
            <a:spAutoFit/>
          </a:bodyPr>
          <a:lstStyle>
            <a:lvl1pPr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674688" indent="-260350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036638" indent="-207963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450975" indent="-206375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1866900" indent="-207963" defTabSz="4143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3241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7813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2385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695700" indent="-207963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4338" algn="l"/>
                <a:tab pos="828675" algn="l"/>
                <a:tab pos="1244600" algn="l"/>
                <a:tab pos="1658938" algn="l"/>
                <a:tab pos="2073275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/>
            <a:r>
              <a:rPr lang="en-US" altLang="en-US" sz="2300" b="1" dirty="0">
                <a:solidFill>
                  <a:srgbClr val="0000FF"/>
                </a:solidFill>
              </a:rPr>
              <a:t>Overlap = 22%</a:t>
            </a:r>
          </a:p>
          <a:p>
            <a:pPr algn="ctr" eaLnBrk="1"/>
            <a:r>
              <a:rPr lang="en-US" altLang="en-US" sz="2000" dirty="0">
                <a:solidFill>
                  <a:srgbClr val="0000FF"/>
                </a:solidFill>
              </a:rPr>
              <a:t>90 iterations</a:t>
            </a:r>
          </a:p>
        </p:txBody>
      </p:sp>
      <p:pic>
        <p:nvPicPr>
          <p:cNvPr id="7" name="Picture 6" descr="A book cover with a logo&#10;&#10;AI-generated content may be incorrect.">
            <a:extLst>
              <a:ext uri="{FF2B5EF4-FFF2-40B4-BE49-F238E27FC236}">
                <a16:creationId xmlns:a16="http://schemas.microsoft.com/office/drawing/2014/main" id="{7DA59A5D-BD0A-1354-1102-96CAA778D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85" y="4954388"/>
            <a:ext cx="1335134" cy="178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0A9741-1F30-6727-E8C8-214929A30788}"/>
              </a:ext>
            </a:extLst>
          </p:cNvPr>
          <p:cNvSpPr txBox="1"/>
          <p:nvPr/>
        </p:nvSpPr>
        <p:spPr>
          <a:xfrm>
            <a:off x="3334193" y="6040425"/>
            <a:ext cx="4016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Most downloaded paper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defRPr/>
            </a:pPr>
            <a:r>
              <a:rPr lang="en-US" altLang="zh-CN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Pattern Recognition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(PR)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2729F-20C5-7758-E409-D92E6706E7A8}"/>
              </a:ext>
            </a:extLst>
          </p:cNvPr>
          <p:cNvSpPr txBox="1"/>
          <p:nvPr/>
        </p:nvSpPr>
        <p:spPr>
          <a:xfrm>
            <a:off x="3376727" y="4982207"/>
            <a:ext cx="5576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P. Fränti and S. Sieranoja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"How much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k-means can be improved by using better initialization and repeats?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Pattern Recognition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2019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A4B2836-A8C4-6C24-36BD-1005CF3E6C37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Does k-means work?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33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0DA235-FBDA-6597-BA15-7E0AED336F5B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Does k-means work?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D04BD-85E7-9BAE-F492-D80A4637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7"/>
          <a:stretch>
            <a:fillRect/>
          </a:stretch>
        </p:blipFill>
        <p:spPr bwMode="auto">
          <a:xfrm>
            <a:off x="1783796" y="2453493"/>
            <a:ext cx="4465637" cy="304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642E0E-6A31-AC0A-CB42-D9565DA89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581264"/>
              </p:ext>
            </p:extLst>
          </p:nvPr>
        </p:nvGraphicFramePr>
        <p:xfrm>
          <a:off x="7256573" y="1591924"/>
          <a:ext cx="4357688" cy="346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626882" imgH="2308384" progId="Word.Document.8">
                  <p:embed/>
                </p:oleObj>
              </mc:Choice>
              <mc:Fallback>
                <p:oleObj name="Document" r:id="rId3" imgW="3626882" imgH="2308384" progId="Word.Document.8">
                  <p:embed/>
                  <p:pic>
                    <p:nvPicPr>
                      <p:cNvPr id="5124" name="Object 4">
                        <a:extLst>
                          <a:ext uri="{FF2B5EF4-FFF2-40B4-BE49-F238E27FC236}">
                            <a16:creationId xmlns:a16="http://schemas.microsoft.com/office/drawing/2014/main" id="{660EBE31-DC06-4110-9CB4-503842C01E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926" r="9926"/>
                      <a:stretch>
                        <a:fillRect/>
                      </a:stretch>
                    </p:blipFill>
                    <p:spPr bwMode="auto">
                      <a:xfrm>
                        <a:off x="7256573" y="1591924"/>
                        <a:ext cx="4357688" cy="346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>
            <a:extLst>
              <a:ext uri="{FF2B5EF4-FFF2-40B4-BE49-F238E27FC236}">
                <a16:creationId xmlns:a16="http://schemas.microsoft.com/office/drawing/2014/main" id="{A83A9D72-476A-121E-7A19-5663A9E61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262" y="1091862"/>
            <a:ext cx="4352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ahoma" panose="020B0604030504040204" pitchFamily="34" charset="0"/>
              </a:rPr>
              <a:t>Genetic Algorithm (GA)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B0A48DC-F70C-4671-BA9C-6B585B50F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471" y="1950256"/>
            <a:ext cx="3660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ahoma" panose="020B0604030504040204" pitchFamily="34" charset="0"/>
              </a:rPr>
              <a:t>Random Swap (RS)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AC238D07-88D6-55EF-F9B7-3F09550EB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449" y="4949045"/>
            <a:ext cx="5161991" cy="7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b="1" dirty="0"/>
              <a:t>P. Fränti, "Genetic algorithm with deterministic </a:t>
            </a:r>
            <a:br>
              <a:rPr lang="en-US" altLang="en-US" b="1" dirty="0"/>
            </a:br>
            <a:r>
              <a:rPr lang="en-US" altLang="en-US" b="1" dirty="0"/>
              <a:t>crossover for vector quantization", </a:t>
            </a:r>
            <a:br>
              <a:rPr lang="en-US" altLang="en-US" b="1" dirty="0"/>
            </a:br>
            <a:r>
              <a:rPr lang="en-US" altLang="en-US" b="1" i="1" dirty="0"/>
              <a:t>Pattern Recognition Letters</a:t>
            </a:r>
            <a:r>
              <a:rPr lang="en-US" altLang="en-US" b="1" dirty="0"/>
              <a:t>, 2000. 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18AE2B3B-A1E0-AF66-CE60-70A0BE403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771" y="5551353"/>
            <a:ext cx="4817344" cy="5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b="1" dirty="0"/>
              <a:t>P. Fränti, ”Efficiency of random swap clustering", </a:t>
            </a:r>
            <a:r>
              <a:rPr lang="en-US" altLang="en-US" sz="2000" b="1" i="1" dirty="0"/>
              <a:t>Journal of Big Data</a:t>
            </a:r>
            <a:r>
              <a:rPr lang="en-US" altLang="en-US" sz="2000" b="1" dirty="0"/>
              <a:t>, 2018.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8C73539-D224-96FB-39FB-25286E31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470" y="4903005"/>
            <a:ext cx="1155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ahoma" panose="020B0604030504040204" pitchFamily="34" charset="0"/>
              </a:rPr>
              <a:t>CI = 0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22CD7042-5540-F68C-BF30-C60FE8A8D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611" y="4343063"/>
            <a:ext cx="1155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ahoma" panose="020B0604030504040204" pitchFamily="34" charset="0"/>
              </a:rPr>
              <a:t>CI =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9DC8E1-DCF1-9938-61F9-28C232FEAEBD}"/>
              </a:ext>
            </a:extLst>
          </p:cNvPr>
          <p:cNvSpPr/>
          <p:nvPr/>
        </p:nvSpPr>
        <p:spPr>
          <a:xfrm>
            <a:off x="3742659" y="4290231"/>
            <a:ext cx="2065476" cy="260498"/>
          </a:xfrm>
          <a:prstGeom prst="rect">
            <a:avLst/>
          </a:prstGeom>
          <a:solidFill>
            <a:srgbClr val="FFFF00">
              <a:alpha val="3686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81A47C-69CF-477C-7331-653C3CD65D59}"/>
              </a:ext>
            </a:extLst>
          </p:cNvPr>
          <p:cNvSpPr/>
          <p:nvPr/>
        </p:nvSpPr>
        <p:spPr>
          <a:xfrm>
            <a:off x="7655441" y="3762146"/>
            <a:ext cx="1420441" cy="246322"/>
          </a:xfrm>
          <a:prstGeom prst="rect">
            <a:avLst/>
          </a:prstGeom>
          <a:solidFill>
            <a:srgbClr val="FFFF00">
              <a:alpha val="3686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8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41169-3E2C-5455-3E08-61161D3D9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6ECF65-22C6-8261-78EA-BF77391E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53" y="5193040"/>
            <a:ext cx="4602480" cy="1409700"/>
          </a:xfrm>
          <a:prstGeom prst="rect">
            <a:avLst/>
          </a:prstGeom>
        </p:spPr>
      </p:pic>
      <p:pic>
        <p:nvPicPr>
          <p:cNvPr id="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D942E68-B44A-8490-B063-69148A50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96" y="1076276"/>
            <a:ext cx="4107527" cy="142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9">
            <a:extLst>
              <a:ext uri="{FF2B5EF4-FFF2-40B4-BE49-F238E27FC236}">
                <a16:creationId xmlns:a16="http://schemas.microsoft.com/office/drawing/2014/main" id="{D0A94D9B-B3EB-46D6-502B-DF4DB77C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056" y="4721226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2020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DCD6A3DF-A704-E61B-8834-97A1CAE24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879" y="2109900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2024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596640-E48E-44B9-B182-BACD436FE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72" y="2614247"/>
            <a:ext cx="3591532" cy="2611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8C9540-FE72-B5F7-7A07-BA02B19226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6803"/>
          <a:stretch>
            <a:fillRect/>
          </a:stretch>
        </p:blipFill>
        <p:spPr>
          <a:xfrm>
            <a:off x="4021942" y="2403202"/>
            <a:ext cx="123406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B0DEA-2ADE-4C33-FDF2-ED7AAD50E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73" y="2330376"/>
            <a:ext cx="125044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99E6CC4-643A-4B66-6070-DB61366965B8}"/>
              </a:ext>
            </a:extLst>
          </p:cNvPr>
          <p:cNvSpPr/>
          <p:nvPr/>
        </p:nvSpPr>
        <p:spPr>
          <a:xfrm>
            <a:off x="7772401" y="3532373"/>
            <a:ext cx="935665" cy="8269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491B85-84DB-9A41-48A1-F6897E8D3678}"/>
              </a:ext>
            </a:extLst>
          </p:cNvPr>
          <p:cNvSpPr/>
          <p:nvPr/>
        </p:nvSpPr>
        <p:spPr>
          <a:xfrm>
            <a:off x="8722245" y="5258390"/>
            <a:ext cx="772631" cy="6497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CC906E-F081-50EA-C582-B6E97B27F0E2}"/>
              </a:ext>
            </a:extLst>
          </p:cNvPr>
          <p:cNvSpPr/>
          <p:nvPr/>
        </p:nvSpPr>
        <p:spPr>
          <a:xfrm>
            <a:off x="7832656" y="5389524"/>
            <a:ext cx="772631" cy="6497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08D3E2-829A-6081-2741-8B7C525C9828}"/>
              </a:ext>
            </a:extLst>
          </p:cNvPr>
          <p:cNvSpPr/>
          <p:nvPr/>
        </p:nvSpPr>
        <p:spPr>
          <a:xfrm>
            <a:off x="8846294" y="3489838"/>
            <a:ext cx="772631" cy="7325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glasses and a black jacket&#10;&#10;AI-generated content may be incorrect.">
            <a:extLst>
              <a:ext uri="{FF2B5EF4-FFF2-40B4-BE49-F238E27FC236}">
                <a16:creationId xmlns:a16="http://schemas.microsoft.com/office/drawing/2014/main" id="{EFE9A640-DBCF-22C9-724E-BB50EEB46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17747" b="4357"/>
          <a:stretch>
            <a:fillRect/>
          </a:stretch>
        </p:blipFill>
        <p:spPr>
          <a:xfrm>
            <a:off x="2637741" y="2330376"/>
            <a:ext cx="1078695" cy="1481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08896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1E5C6-3AF0-04EB-F4A2-17DA1AC95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31EDF7-5BD2-CB7F-8A7C-A6E209CA1E6B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Number of clusters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graph with a line&#10;&#10;AI-generated content may be incorrect.">
            <a:extLst>
              <a:ext uri="{FF2B5EF4-FFF2-40B4-BE49-F238E27FC236}">
                <a16:creationId xmlns:a16="http://schemas.microsoft.com/office/drawing/2014/main" id="{3C0BCE32-FF0A-5F31-AB29-4EC70621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545"/>
            <a:ext cx="12192000" cy="27709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863CA43-CBAC-2B3A-87B0-0B254702C55D}"/>
              </a:ext>
            </a:extLst>
          </p:cNvPr>
          <p:cNvSpPr/>
          <p:nvPr/>
        </p:nvSpPr>
        <p:spPr>
          <a:xfrm>
            <a:off x="2179675" y="2200940"/>
            <a:ext cx="329610" cy="329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A23124-3DA1-4A08-8CB8-853FEE8A2450}"/>
              </a:ext>
            </a:extLst>
          </p:cNvPr>
          <p:cNvSpPr/>
          <p:nvPr/>
        </p:nvSpPr>
        <p:spPr>
          <a:xfrm>
            <a:off x="6223604" y="2172584"/>
            <a:ext cx="329610" cy="329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BB1697-B25B-B9B7-74C2-9DCD3A2FD0D4}"/>
              </a:ext>
            </a:extLst>
          </p:cNvPr>
          <p:cNvSpPr/>
          <p:nvPr/>
        </p:nvSpPr>
        <p:spPr>
          <a:xfrm>
            <a:off x="11018904" y="3905694"/>
            <a:ext cx="329610" cy="329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88F88A-C3C5-3C23-D839-0B7D9C39F81A}"/>
              </a:ext>
            </a:extLst>
          </p:cNvPr>
          <p:cNvSpPr/>
          <p:nvPr/>
        </p:nvSpPr>
        <p:spPr>
          <a:xfrm>
            <a:off x="10267533" y="3898602"/>
            <a:ext cx="329610" cy="329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E7D68A-B1BA-73A7-D971-96D85C6F1C9A}"/>
              </a:ext>
            </a:extLst>
          </p:cNvPr>
          <p:cNvSpPr/>
          <p:nvPr/>
        </p:nvSpPr>
        <p:spPr>
          <a:xfrm>
            <a:off x="6178464" y="1721036"/>
            <a:ext cx="404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en-US" sz="2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09521-EA72-D267-BEE6-4B9ACD280C9C}"/>
              </a:ext>
            </a:extLst>
          </p:cNvPr>
          <p:cNvSpPr/>
          <p:nvPr/>
        </p:nvSpPr>
        <p:spPr>
          <a:xfrm>
            <a:off x="2130991" y="1756475"/>
            <a:ext cx="404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en-US" sz="2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6C261A-EC7D-C1CC-AAEE-DA6DF9E9588A}"/>
              </a:ext>
            </a:extLst>
          </p:cNvPr>
          <p:cNvSpPr/>
          <p:nvPr/>
        </p:nvSpPr>
        <p:spPr>
          <a:xfrm>
            <a:off x="10211760" y="3489590"/>
            <a:ext cx="404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en-US" sz="2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835FC3-B1DE-062D-6B2D-FA4E08529FA6}"/>
              </a:ext>
            </a:extLst>
          </p:cNvPr>
          <p:cNvSpPr/>
          <p:nvPr/>
        </p:nvSpPr>
        <p:spPr>
          <a:xfrm>
            <a:off x="10966672" y="3489592"/>
            <a:ext cx="404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endParaRPr lang="en-US" sz="2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77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2B83B-AB0C-3D39-B418-74D6EE3E4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E8F6562-CFA9-F4DE-79FE-8314F2EF4849}"/>
              </a:ext>
            </a:extLst>
          </p:cNvPr>
          <p:cNvSpPr txBox="1"/>
          <p:nvPr/>
        </p:nvSpPr>
        <p:spPr>
          <a:xfrm>
            <a:off x="1899920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8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Results</a:t>
            </a:r>
            <a:endParaRPr kumimoji="0" lang="en-US" sz="48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98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38A74-D52A-5AA8-FFEB-33740E023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E271A2-0108-6F13-AF7A-E42CDE46B935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Clusters interpretation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5A3068-11FA-B7C5-8D26-D5D60716F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16751"/>
              </p:ext>
            </p:extLst>
          </p:nvPr>
        </p:nvGraphicFramePr>
        <p:xfrm>
          <a:off x="1873627" y="2359746"/>
          <a:ext cx="8444746" cy="2377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67184">
                  <a:extLst>
                    <a:ext uri="{9D8B030D-6E8A-4147-A177-3AD203B41FA5}">
                      <a16:colId xmlns:a16="http://schemas.microsoft.com/office/drawing/2014/main" val="1536837199"/>
                    </a:ext>
                  </a:extLst>
                </a:gridCol>
                <a:gridCol w="937571">
                  <a:extLst>
                    <a:ext uri="{9D8B030D-6E8A-4147-A177-3AD203B41FA5}">
                      <a16:colId xmlns:a16="http://schemas.microsoft.com/office/drawing/2014/main" val="655202755"/>
                    </a:ext>
                  </a:extLst>
                </a:gridCol>
                <a:gridCol w="915596">
                  <a:extLst>
                    <a:ext uri="{9D8B030D-6E8A-4147-A177-3AD203B41FA5}">
                      <a16:colId xmlns:a16="http://schemas.microsoft.com/office/drawing/2014/main" val="1342515257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5296398"/>
                    </a:ext>
                  </a:extLst>
                </a:gridCol>
                <a:gridCol w="930246">
                  <a:extLst>
                    <a:ext uri="{9D8B030D-6E8A-4147-A177-3AD203B41FA5}">
                      <a16:colId xmlns:a16="http://schemas.microsoft.com/office/drawing/2014/main" val="1020145545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36835935"/>
                    </a:ext>
                  </a:extLst>
                </a:gridCol>
                <a:gridCol w="937571">
                  <a:extLst>
                    <a:ext uri="{9D8B030D-6E8A-4147-A177-3AD203B41FA5}">
                      <a16:colId xmlns:a16="http://schemas.microsoft.com/office/drawing/2014/main" val="1329490414"/>
                    </a:ext>
                  </a:extLst>
                </a:gridCol>
                <a:gridCol w="1010818">
                  <a:extLst>
                    <a:ext uri="{9D8B030D-6E8A-4147-A177-3AD203B41FA5}">
                      <a16:colId xmlns:a16="http://schemas.microsoft.com/office/drawing/2014/main" val="4247538370"/>
                    </a:ext>
                  </a:extLst>
                </a:gridCol>
                <a:gridCol w="2212080">
                  <a:extLst>
                    <a:ext uri="{9D8B030D-6E8A-4147-A177-3AD203B41FA5}">
                      <a16:colId xmlns:a16="http://schemas.microsoft.com/office/drawing/2014/main" val="56114798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LID4096" sz="2000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Centroids</a:t>
                      </a:r>
                      <a:endParaRPr lang="LID4096" sz="2000" dirty="0"/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Counts</a:t>
                      </a:r>
                      <a:endParaRPr lang="LID4096" sz="2000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GB" sz="2000" dirty="0"/>
                        <a:t>Label</a:t>
                      </a:r>
                      <a:endParaRPr lang="LID4096" sz="2000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4938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IS</a:t>
                      </a:r>
                      <a:endParaRPr lang="LID4096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RIS</a:t>
                      </a:r>
                      <a:endParaRPr lang="LID4096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SS</a:t>
                      </a:r>
                      <a:endParaRPr lang="LID4096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OUT</a:t>
                      </a:r>
                      <a:endParaRPr lang="LID4096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LID4096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652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Cluster 1</a:t>
                      </a:r>
                      <a:endParaRPr lang="LID4096" sz="200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-0.53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-0.55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-0.54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-0.89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2,960</a:t>
                      </a:r>
                      <a:endParaRPr lang="LID4096" sz="200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Weak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833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Cluster 2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1.43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5EC3F7"/>
                          </a:solidFill>
                        </a:rPr>
                        <a:t>-0.24</a:t>
                      </a:r>
                      <a:endParaRPr lang="LID4096" sz="2000" b="1" dirty="0">
                        <a:solidFill>
                          <a:srgbClr val="5EC3F7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5EC3F7"/>
                          </a:solidFill>
                        </a:rPr>
                        <a:t>-0.35</a:t>
                      </a:r>
                      <a:endParaRPr lang="LID4096" sz="2000" b="1" dirty="0">
                        <a:solidFill>
                          <a:srgbClr val="5EC3F7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5EC3F7"/>
                          </a:solidFill>
                        </a:rPr>
                        <a:t>-0.35</a:t>
                      </a:r>
                      <a:endParaRPr lang="LID4096" sz="2000" b="1" dirty="0">
                        <a:solidFill>
                          <a:srgbClr val="5EC3F7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1,631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5EC3F7"/>
                          </a:solidFill>
                        </a:rPr>
                        <a:t>Moderate-weak</a:t>
                      </a:r>
                      <a:endParaRPr lang="LID4096" sz="2000" b="1" dirty="0">
                        <a:solidFill>
                          <a:srgbClr val="5EC3F7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Cluster 3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FF"/>
                          </a:solidFill>
                        </a:rPr>
                        <a:t>-0.47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5EC3F7"/>
                          </a:solidFill>
                        </a:rPr>
                        <a:t>-0.24</a:t>
                      </a:r>
                      <a:endParaRPr lang="LID4096" sz="2000" b="1" dirty="0">
                        <a:solidFill>
                          <a:srgbClr val="5EC3F7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1.15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0.71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2,080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FFC000"/>
                          </a:solidFill>
                        </a:rPr>
                        <a:t>Moderate-strong</a:t>
                      </a:r>
                      <a:endParaRPr lang="LID4096" sz="2000" b="1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22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Cluster 4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0.14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1.67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-0.15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0.50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1,502</a:t>
                      </a:r>
                      <a:endParaRPr lang="LID4096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Strong</a:t>
                      </a:r>
                      <a:endParaRPr lang="LID4096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010560"/>
                  </a:ext>
                </a:extLst>
              </a:tr>
            </a:tbl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66C27BD-4B21-60E9-C950-CE1F69D2DB82}"/>
              </a:ext>
            </a:extLst>
          </p:cNvPr>
          <p:cNvSpPr txBox="1"/>
          <p:nvPr/>
        </p:nvSpPr>
        <p:spPr>
          <a:xfrm>
            <a:off x="207645" y="5361153"/>
            <a:ext cx="7452816" cy="6677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Cluster labels assigned by centroid sum ordering.</a:t>
            </a:r>
          </a:p>
        </p:txBody>
      </p:sp>
    </p:spTree>
    <p:extLst>
      <p:ext uri="{BB962C8B-B14F-4D97-AF65-F5344CB8AC3E}">
        <p14:creationId xmlns:p14="http://schemas.microsoft.com/office/powerpoint/2010/main" val="1217825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2BC72-F4BC-70D6-B44C-CDEE9236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numbers and a number of different colored squares&#10;&#10;AI-generated content may be incorrect.">
            <a:extLst>
              <a:ext uri="{FF2B5EF4-FFF2-40B4-BE49-F238E27FC236}">
                <a16:creationId xmlns:a16="http://schemas.microsoft.com/office/drawing/2014/main" id="{1B9FDEE1-4A91-D3B9-0A36-079D003C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3163" r="2309" b="4529"/>
          <a:stretch>
            <a:fillRect/>
          </a:stretch>
        </p:blipFill>
        <p:spPr>
          <a:xfrm>
            <a:off x="4620986" y="1613535"/>
            <a:ext cx="7511625" cy="44943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266AD6-9362-E6FA-DC30-23492BB62741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Results by region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DE6C9-D4D0-38C9-FCDB-01E7886C2597}"/>
              </a:ext>
            </a:extLst>
          </p:cNvPr>
          <p:cNvSpPr txBox="1"/>
          <p:nvPr/>
        </p:nvSpPr>
        <p:spPr>
          <a:xfrm>
            <a:off x="293370" y="2038204"/>
            <a:ext cx="4327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Nordic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highest weak, lowest strong</a:t>
            </a:r>
            <a:b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AU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lowest weak, most strong </a:t>
            </a:r>
            <a:b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UK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balanced weak/strong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</a:rPr>
              <a:t>US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more weak, fewer strong</a:t>
            </a:r>
            <a:endParaRPr lang="LID4096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5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AEEF37-0C8C-8497-8F19-5A26D03DA020}"/>
              </a:ext>
            </a:extLst>
          </p:cNvPr>
          <p:cNvSpPr txBox="1"/>
          <p:nvPr/>
        </p:nvSpPr>
        <p:spPr>
          <a:xfrm>
            <a:off x="5940946" y="1137982"/>
            <a:ext cx="6097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P. Fränti, J. Järviö, M. Salimi, I. Taipale, M. Laitinen, R. Albicker, C. Nie, M. Fatemi, P. Rautionaho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"Beyond names: how to label gender automatically in CMC data?",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Int.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Conf. on CMC and Social Media Corpora for the Humanities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Bayreuth, Germany, 2025. 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9E73BF-155D-9569-3A32-FCE57F7AB724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Does gender matter?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82F3381-5C2C-2B39-3E57-A2643F7AA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59" y="2857307"/>
            <a:ext cx="3115230" cy="291657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0D0F02-224E-0655-BE25-1499FDB04D1F}"/>
              </a:ext>
            </a:extLst>
          </p:cNvPr>
          <p:cNvSpPr txBox="1"/>
          <p:nvPr/>
        </p:nvSpPr>
        <p:spPr>
          <a:xfrm>
            <a:off x="326615" y="2391443"/>
            <a:ext cx="5978492" cy="3257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Gender of the </a:t>
            </a: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ego user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No gender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in Twitter!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Prediction based on…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Self-declaration (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He/Him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Name (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John Smith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is likely a male)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Profile keywords (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Father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6806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E8862-D9B6-01A7-CFA3-A76863613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202EE5-7F43-F3B8-2F6D-CA2C1824C6E8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Gender vs. Tie strength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graph of blue and orange bars&#10;&#10;AI-generated content may be incorrect.">
            <a:extLst>
              <a:ext uri="{FF2B5EF4-FFF2-40B4-BE49-F238E27FC236}">
                <a16:creationId xmlns:a16="http://schemas.microsoft.com/office/drawing/2014/main" id="{2C2FF6FB-5B01-BB0B-694F-7143B30C0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843"/>
            <a:ext cx="12192000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A659BC-FFB4-8D52-07F1-5F9B5B452960}"/>
              </a:ext>
            </a:extLst>
          </p:cNvPr>
          <p:cNvSpPr/>
          <p:nvPr/>
        </p:nvSpPr>
        <p:spPr>
          <a:xfrm>
            <a:off x="2290482" y="1671412"/>
            <a:ext cx="671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77F97-52CA-1B6B-ED7B-976749B8DC14}"/>
              </a:ext>
            </a:extLst>
          </p:cNvPr>
          <p:cNvSpPr/>
          <p:nvPr/>
        </p:nvSpPr>
        <p:spPr>
          <a:xfrm>
            <a:off x="6047326" y="1674952"/>
            <a:ext cx="67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</a:rPr>
              <a:t>AU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7CDDDA-EF54-A2E2-D23B-5629F9002AC5}"/>
              </a:ext>
            </a:extLst>
          </p:cNvPr>
          <p:cNvSpPr/>
          <p:nvPr/>
        </p:nvSpPr>
        <p:spPr>
          <a:xfrm>
            <a:off x="9885695" y="1653689"/>
            <a:ext cx="652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29761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6C5C7-B7E4-9DEC-572C-5E2D284DD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9C748-1E47-AAB1-BF5A-8CBBC1F2E52D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Conclusion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1F2F31-8458-1664-6BF8-D1B7A628F1C5}"/>
              </a:ext>
            </a:extLst>
          </p:cNvPr>
          <p:cNvSpPr txBox="1"/>
          <p:nvPr/>
        </p:nvSpPr>
        <p:spPr>
          <a:xfrm>
            <a:off x="326615" y="2061832"/>
            <a:ext cx="11777345" cy="3257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Developed automated, scalable </a:t>
            </a: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tie-strength clustering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Method is platform-independent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Regional differences: </a:t>
            </a: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Nordic weaker ties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, AU/UK/US stronger ties.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Confirms that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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2/3 users are </a:t>
            </a: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male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Future work: Apply temporal dynamics</a:t>
            </a:r>
          </a:p>
        </p:txBody>
      </p:sp>
    </p:spTree>
    <p:extLst>
      <p:ext uri="{BB962C8B-B14F-4D97-AF65-F5344CB8AC3E}">
        <p14:creationId xmlns:p14="http://schemas.microsoft.com/office/powerpoint/2010/main" val="687144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09EF8-8251-B2D5-D3E0-DE029160B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101CAC7-F2FF-5E35-9C5A-AD5E43262CBA}"/>
              </a:ext>
            </a:extLst>
          </p:cNvPr>
          <p:cNvSpPr txBox="1"/>
          <p:nvPr/>
        </p:nvSpPr>
        <p:spPr>
          <a:xfrm>
            <a:off x="1899919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Questions, comments, remarks?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9D1AF-B8F3-56C2-800C-94EBAE8497F4}"/>
              </a:ext>
            </a:extLst>
          </p:cNvPr>
          <p:cNvSpPr txBox="1"/>
          <p:nvPr/>
        </p:nvSpPr>
        <p:spPr>
          <a:xfrm>
            <a:off x="3556684" y="4243956"/>
            <a:ext cx="5078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Contact:</a:t>
            </a:r>
          </a:p>
          <a:p>
            <a:pPr lvl="1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masoud.fatemi@uef.fi</a:t>
            </a:r>
            <a:endParaRPr lang="en-GB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mikko.laitinen@uef.fi</a:t>
            </a:r>
            <a:endParaRPr lang="en-GB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pasi.franti@uef.fi</a:t>
            </a:r>
            <a:endParaRPr lang="en-GB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8263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31776-513E-49C0-B8B2-02D3043C8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D321D2-9000-31CF-D92B-5C51861026C4}"/>
              </a:ext>
            </a:extLst>
          </p:cNvPr>
          <p:cNvSpPr txBox="1"/>
          <p:nvPr/>
        </p:nvSpPr>
        <p:spPr>
          <a:xfrm>
            <a:off x="1899920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8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Extra slides</a:t>
            </a:r>
            <a:endParaRPr kumimoji="0" lang="en-US" sz="48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9693F-AA87-7AFE-2BD3-4748D6A90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CC35C-A23D-8039-0D25-1AE464A18B07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Three explored filtering measures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16BE91A-294E-C1DC-9774-CBBE1DA8B9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0902168"/>
                  </p:ext>
                </p:extLst>
              </p:nvPr>
            </p:nvGraphicFramePr>
            <p:xfrm>
              <a:off x="285748" y="1757045"/>
              <a:ext cx="11777344" cy="383052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802227">
                      <a:extLst>
                        <a:ext uri="{9D8B030D-6E8A-4147-A177-3AD203B41FA5}">
                          <a16:colId xmlns:a16="http://schemas.microsoft.com/office/drawing/2014/main" val="246531495"/>
                        </a:ext>
                      </a:extLst>
                    </a:gridCol>
                    <a:gridCol w="3047360">
                      <a:extLst>
                        <a:ext uri="{9D8B030D-6E8A-4147-A177-3AD203B41FA5}">
                          <a16:colId xmlns:a16="http://schemas.microsoft.com/office/drawing/2014/main" val="4021868837"/>
                        </a:ext>
                      </a:extLst>
                    </a:gridCol>
                    <a:gridCol w="3200400">
                      <a:extLst>
                        <a:ext uri="{9D8B030D-6E8A-4147-A177-3AD203B41FA5}">
                          <a16:colId xmlns:a16="http://schemas.microsoft.com/office/drawing/2014/main" val="2888879808"/>
                        </a:ext>
                      </a:extLst>
                    </a:gridCol>
                    <a:gridCol w="3727357">
                      <a:extLst>
                        <a:ext uri="{9D8B030D-6E8A-4147-A177-3AD203B41FA5}">
                          <a16:colId xmlns:a16="http://schemas.microsoft.com/office/drawing/2014/main" val="4062700227"/>
                        </a:ext>
                      </a:extLst>
                    </a:gridCol>
                  </a:tblGrid>
                  <a:tr h="408702">
                    <a:tc>
                      <a:txBody>
                        <a:bodyPr/>
                        <a:lstStyle/>
                        <a:p>
                          <a:pPr algn="ctr"/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Standard deviation (STD)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Interquartile range (IQR)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Median Absolute Deviation (MAD)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263860"/>
                      </a:ext>
                    </a:extLst>
                  </a:tr>
                  <a:tr h="715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Functionality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800" b="0" i="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Measures deviation 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GB" sz="1800" b="0" i="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from the mean</a:t>
                          </a:r>
                          <a:endParaRPr lang="en-GB" sz="1800" dirty="0">
                            <a:effectLst/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Measures spread </a:t>
                          </a:r>
                        </a:p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of the middle 50%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Measures deviation </a:t>
                          </a:r>
                        </a:p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from the median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95115069"/>
                      </a:ext>
                    </a:extLst>
                  </a:tr>
                  <a:tr h="10077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Formula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a-IR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𝜎</m:t>
                                </m:r>
                                <m:r>
                                  <a:rPr lang="fa-IR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fa-IR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  <m:nary>
                                      <m:naryPr>
                                        <m:chr m:val="∑"/>
                                        <m:limLoc m:val="undOvr"/>
                                        <m:subHide m:val="on"/>
                                        <m:supHide m:val="on"/>
                                        <m:ctrlP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p>
                                          <m:sSupPr>
                                            <m:ctrlPr>
                                              <a:rPr lang="fa-IR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a-IR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a-IR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a-IR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a-IR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a-IR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fa-IR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𝜇</m:t>
                                            </m:r>
                                            <m:r>
                                              <a:rPr lang="fa-IR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a:rPr lang="fa-IR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e>
                                </m:rad>
                              </m:oMath>
                            </m:oMathPara>
                          </a14:m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𝐼𝑄𝑅</m:t>
                                </m:r>
                                <m:r>
                                  <a:rPr lang="en-US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  <m:r>
                                  <a:rPr lang="en-US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en-US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− </m:t>
                                </m:r>
                                <m:r>
                                  <a:rPr lang="en-US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𝑄</m:t>
                                </m:r>
                                <m:r>
                                  <a:rPr lang="en-US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a-IR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𝑀𝐴𝐷</m:t>
                                </m:r>
                                <m:r>
                                  <a:rPr lang="fa-IR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= </m:t>
                                </m:r>
                                <m:r>
                                  <a:rPr lang="fa-IR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𝑏</m:t>
                                </m:r>
                                <m:r>
                                  <a:rPr lang="fa-IR" sz="18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fa-IR" sz="18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r>
                                  <a:rPr lang="fa-IR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fa-IR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𝑚𝑒𝑑</m:t>
                                </m:r>
                                <m:d>
                                  <m:dPr>
                                    <m:ctrlPr>
                                      <a:rPr lang="fa-IR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𝑚𝑒𝑑</m:t>
                                        </m:r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(</m:t>
                                        </m:r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  <m:r>
                                          <a:rPr lang="fa-IR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3407277"/>
                      </a:ext>
                    </a:extLst>
                  </a:tr>
                  <a:tr h="642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Thresholds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Removes values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±3 * std from the mean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Removes values 1.5 × IQR lower/higher than Q1/Q3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Removes values 3 MADs 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from the median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5580928"/>
                      </a:ext>
                    </a:extLst>
                  </a:tr>
                  <a:tr h="4143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Best for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Normally distributed data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Skewed or non-normal data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Heavy-tailed distributions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20428727"/>
                      </a:ext>
                    </a:extLst>
                  </a:tr>
                  <a:tr h="642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Robustness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No 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(sensitive to extreme values)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Yes 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(less affected by outliers)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Yes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(most robust to extreme outliers)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2560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16BE91A-294E-C1DC-9774-CBBE1DA8B9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0902168"/>
                  </p:ext>
                </p:extLst>
              </p:nvPr>
            </p:nvGraphicFramePr>
            <p:xfrm>
              <a:off x="285748" y="1757045"/>
              <a:ext cx="11777344" cy="383052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802227">
                      <a:extLst>
                        <a:ext uri="{9D8B030D-6E8A-4147-A177-3AD203B41FA5}">
                          <a16:colId xmlns:a16="http://schemas.microsoft.com/office/drawing/2014/main" val="246531495"/>
                        </a:ext>
                      </a:extLst>
                    </a:gridCol>
                    <a:gridCol w="3047360">
                      <a:extLst>
                        <a:ext uri="{9D8B030D-6E8A-4147-A177-3AD203B41FA5}">
                          <a16:colId xmlns:a16="http://schemas.microsoft.com/office/drawing/2014/main" val="4021868837"/>
                        </a:ext>
                      </a:extLst>
                    </a:gridCol>
                    <a:gridCol w="3200400">
                      <a:extLst>
                        <a:ext uri="{9D8B030D-6E8A-4147-A177-3AD203B41FA5}">
                          <a16:colId xmlns:a16="http://schemas.microsoft.com/office/drawing/2014/main" val="2888879808"/>
                        </a:ext>
                      </a:extLst>
                    </a:gridCol>
                    <a:gridCol w="3727357">
                      <a:extLst>
                        <a:ext uri="{9D8B030D-6E8A-4147-A177-3AD203B41FA5}">
                          <a16:colId xmlns:a16="http://schemas.microsoft.com/office/drawing/2014/main" val="4062700227"/>
                        </a:ext>
                      </a:extLst>
                    </a:gridCol>
                  </a:tblGrid>
                  <a:tr h="408702">
                    <a:tc>
                      <a:txBody>
                        <a:bodyPr/>
                        <a:lstStyle/>
                        <a:p>
                          <a:pPr algn="ctr"/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Standard deviation (STD)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Interquartile range (IQR)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Median Absolute Deviation (MAD)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263860"/>
                      </a:ext>
                    </a:extLst>
                  </a:tr>
                  <a:tr h="7152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Functionality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GB" sz="1800" b="0" i="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Measures deviation 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GB" sz="1800" b="0" i="0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from the mean</a:t>
                          </a:r>
                          <a:endParaRPr lang="en-GB" sz="1800" dirty="0">
                            <a:effectLst/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Measures spread </a:t>
                          </a:r>
                        </a:p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of the middle 50%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Measures deviation </a:t>
                          </a:r>
                        </a:p>
                        <a:p>
                          <a:pPr algn="ctr"/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from the median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95115069"/>
                      </a:ext>
                    </a:extLst>
                  </a:tr>
                  <a:tr h="10077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Formula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9200" t="-113333" r="-227600" b="-17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1619" t="-113333" r="-116762" b="-17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15850" t="-113333" r="-163" b="-1793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3407277"/>
                      </a:ext>
                    </a:extLst>
                  </a:tr>
                  <a:tr h="642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Thresholds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Removes values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±3 * std from the mean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Removes values 1.5 × IQR lower/higher than Q1/Q3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Removes values 3 MADs 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from the median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5580928"/>
                      </a:ext>
                    </a:extLst>
                  </a:tr>
                  <a:tr h="4143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Best for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latin typeface="+mj-lt"/>
                            </a:rPr>
                            <a:t>Normally distributed data</a:t>
                          </a:r>
                          <a:endParaRPr lang="LID4096" sz="1800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Skewed or non-normal data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US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Heavy-tailed distributions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20428727"/>
                      </a:ext>
                    </a:extLst>
                  </a:tr>
                  <a:tr h="642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1" dirty="0">
                              <a:latin typeface="+mj-lt"/>
                            </a:rPr>
                            <a:t>Robustness</a:t>
                          </a:r>
                          <a:endParaRPr lang="LID4096" sz="1800" b="1" dirty="0">
                            <a:latin typeface="+mj-lt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No 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(sensitive to extreme values)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Yes 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(less affected by outliers)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Yes</a:t>
                          </a:r>
                          <a:b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GB" sz="18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(most robust to extreme outliers)</a:t>
                          </a: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2560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728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4CF2-88A9-E486-6927-3BF407708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n elevator&#10;&#10;Description automatically generated">
            <a:extLst>
              <a:ext uri="{FF2B5EF4-FFF2-40B4-BE49-F238E27FC236}">
                <a16:creationId xmlns:a16="http://schemas.microsoft.com/office/drawing/2014/main" id="{5BEBC295-ECAB-0D95-1D24-32DE95B82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86" y="1633426"/>
            <a:ext cx="2573079" cy="385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26F6F8-4337-3962-EB12-BD1FB049D1BA}"/>
              </a:ext>
            </a:extLst>
          </p:cNvPr>
          <p:cNvSpPr txBox="1">
            <a:spLocks noChangeArrowheads="1"/>
          </p:cNvSpPr>
          <p:nvPr/>
        </p:nvSpPr>
        <p:spPr>
          <a:xfrm>
            <a:off x="6865398" y="5886111"/>
            <a:ext cx="2350323" cy="397032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2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Connecting floors</a:t>
            </a:r>
            <a:endParaRPr lang="en-US" altLang="en-US" sz="220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hands holding a child's hand&#10;&#10;AI-generated content may be incorrect.">
            <a:extLst>
              <a:ext uri="{FF2B5EF4-FFF2-40B4-BE49-F238E27FC236}">
                <a16:creationId xmlns:a16="http://schemas.microsoft.com/office/drawing/2014/main" id="{5C6D9415-38B8-8719-1406-1AF041A85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3" y="3114864"/>
            <a:ext cx="2863622" cy="277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9FB6116A-CF8B-7814-FBD6-DEB72D23C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6" t="35067" r="12904" b="34877"/>
          <a:stretch>
            <a:fillRect/>
          </a:stretch>
        </p:blipFill>
        <p:spPr>
          <a:xfrm>
            <a:off x="6950722" y="5038241"/>
            <a:ext cx="2222206" cy="909607"/>
          </a:xfrm>
          <a:prstGeom prst="rect">
            <a:avLst/>
          </a:prstGeom>
        </p:spPr>
      </p:pic>
      <p:pic>
        <p:nvPicPr>
          <p:cNvPr id="6" name="Picture 5" descr="A hand holding a cell phone in water&#10;&#10;AI-generated content may be incorrect.">
            <a:extLst>
              <a:ext uri="{FF2B5EF4-FFF2-40B4-BE49-F238E27FC236}">
                <a16:creationId xmlns:a16="http://schemas.microsoft.com/office/drawing/2014/main" id="{E5F326D2-F440-BAC3-2A07-5D2178DB3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/>
          <a:stretch>
            <a:fillRect/>
          </a:stretch>
        </p:blipFill>
        <p:spPr>
          <a:xfrm>
            <a:off x="2527303" y="1243468"/>
            <a:ext cx="2863622" cy="18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7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61C3-3EBE-7536-8719-9F95969E9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E3F1DD-4F4F-5D35-8DE4-5983298F32B4}"/>
              </a:ext>
            </a:extLst>
          </p:cNvPr>
          <p:cNvSpPr txBox="1"/>
          <p:nvPr/>
        </p:nvSpPr>
        <p:spPr>
          <a:xfrm>
            <a:off x="1899920" y="2998470"/>
            <a:ext cx="8392160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48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Ego networks</a:t>
            </a:r>
            <a:endParaRPr kumimoji="0" lang="en-US" sz="48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9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E93F2-FF20-D23C-CDC3-11B211FD0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CFC1BD-4BB6-4E55-8DF3-F8417578DEDC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Ego network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C2445D-A142-FF48-5F05-E7A88FAA135C}"/>
              </a:ext>
            </a:extLst>
          </p:cNvPr>
          <p:cNvSpPr txBox="1"/>
          <p:nvPr/>
        </p:nvSpPr>
        <p:spPr>
          <a:xfrm>
            <a:off x="337248" y="2306375"/>
            <a:ext cx="6010389" cy="26455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Every user is ego network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A central node (</a:t>
            </a:r>
            <a:r>
              <a:rPr lang="en-GB" sz="2800" i="1" dirty="0">
                <a:latin typeface="Verdana" panose="020B0604030504040204" pitchFamily="34" charset="0"/>
                <a:ea typeface="Verdana" panose="020B0604030504040204" pitchFamily="34" charset="0"/>
              </a:rPr>
              <a:t>ego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Direct connections (</a:t>
            </a:r>
            <a:r>
              <a:rPr lang="en-GB" sz="2800" i="1" dirty="0">
                <a:latin typeface="Verdana" panose="020B0604030504040204" pitchFamily="34" charset="0"/>
                <a:ea typeface="Verdana" panose="020B0604030504040204" pitchFamily="34" charset="0"/>
              </a:rPr>
              <a:t>alters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Links between alters</a:t>
            </a:r>
          </a:p>
        </p:txBody>
      </p:sp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0AEAF58-7852-9FC3-26B7-0366DD041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34" y="1648046"/>
            <a:ext cx="3986421" cy="384613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1645DE-21E1-A572-1A02-6CCCD236D5AB}"/>
              </a:ext>
            </a:extLst>
          </p:cNvPr>
          <p:cNvSpPr txBox="1"/>
          <p:nvPr/>
        </p:nvSpPr>
        <p:spPr>
          <a:xfrm>
            <a:off x="10048345" y="3491787"/>
            <a:ext cx="922047" cy="523220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C2BECE-FB93-42E2-11B3-9FC4B251CC2B}"/>
              </a:ext>
            </a:extLst>
          </p:cNvPr>
          <p:cNvSpPr txBox="1"/>
          <p:nvPr/>
        </p:nvSpPr>
        <p:spPr>
          <a:xfrm>
            <a:off x="10392134" y="5423460"/>
            <a:ext cx="830677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1733CF-1F4E-32FA-0330-57DEE2B78552}"/>
              </a:ext>
            </a:extLst>
          </p:cNvPr>
          <p:cNvSpPr txBox="1"/>
          <p:nvPr/>
        </p:nvSpPr>
        <p:spPr>
          <a:xfrm>
            <a:off x="10448837" y="1429150"/>
            <a:ext cx="830677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9013E8-52BB-AA30-BFB6-E43734875FEE}"/>
              </a:ext>
            </a:extLst>
          </p:cNvPr>
          <p:cNvSpPr txBox="1"/>
          <p:nvPr/>
        </p:nvSpPr>
        <p:spPr>
          <a:xfrm>
            <a:off x="7397286" y="5448268"/>
            <a:ext cx="830677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51B20C-D84D-45A4-DD16-2AD16573CDD9}"/>
              </a:ext>
            </a:extLst>
          </p:cNvPr>
          <p:cNvSpPr txBox="1"/>
          <p:nvPr/>
        </p:nvSpPr>
        <p:spPr>
          <a:xfrm>
            <a:off x="7312226" y="1397251"/>
            <a:ext cx="830677" cy="430887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alter</a:t>
            </a:r>
          </a:p>
        </p:txBody>
      </p:sp>
    </p:spTree>
    <p:extLst>
      <p:ext uri="{BB962C8B-B14F-4D97-AF65-F5344CB8AC3E}">
        <p14:creationId xmlns:p14="http://schemas.microsoft.com/office/powerpoint/2010/main" val="37821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C7BF2-7CF8-A5F5-65A0-D26DC0C19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58F665-7A08-927E-D4D4-357260365839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rgbClr val="2B75B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Ego network examples</a:t>
            </a:r>
            <a:endParaRPr kumimoji="0" lang="en-US" sz="3200" b="1" i="0" u="none" strike="noStrike" kern="1200" cap="none" spc="0" normalizeH="0" baseline="0" dirty="0">
              <a:solidFill>
                <a:srgbClr val="2B75BE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 descr="A diagram of a network&#10;&#10;AI-generated content may be incorrect.">
            <a:extLst>
              <a:ext uri="{FF2B5EF4-FFF2-40B4-BE49-F238E27FC236}">
                <a16:creationId xmlns:a16="http://schemas.microsoft.com/office/drawing/2014/main" id="{5C8C7F60-1BA0-6255-F053-DF8FAE41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67" y="1611489"/>
            <a:ext cx="6231466" cy="3635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B5013F-87F7-85AB-D67B-BF961CED81D5}"/>
              </a:ext>
            </a:extLst>
          </p:cNvPr>
          <p:cNvSpPr txBox="1"/>
          <p:nvPr/>
        </p:nvSpPr>
        <p:spPr>
          <a:xfrm>
            <a:off x="599559" y="4862911"/>
            <a:ext cx="29011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Nodes: </a:t>
            </a:r>
            <a:r>
              <a:rPr lang="en-US" sz="2400" b="1" dirty="0">
                <a:ea typeface="+mn-lt"/>
                <a:cs typeface="+mn-lt"/>
              </a:rPr>
              <a:t>5</a:t>
            </a:r>
          </a:p>
          <a:p>
            <a:pPr algn="ctr"/>
            <a:r>
              <a:rPr lang="en-US" sz="2400" dirty="0">
                <a:ea typeface="+mn-lt"/>
                <a:cs typeface="+mn-lt"/>
              </a:rPr>
              <a:t>Edges: </a:t>
            </a:r>
            <a:r>
              <a:rPr lang="en-US" sz="2400" b="1" dirty="0">
                <a:ea typeface="+mn-lt"/>
                <a:cs typeface="+mn-lt"/>
              </a:rPr>
              <a:t>8</a:t>
            </a:r>
            <a:r>
              <a:rPr lang="en-US" sz="2400" dirty="0">
                <a:ea typeface="+mn-lt"/>
                <a:cs typeface="+mn-lt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19888-32D4-E905-C13A-E1BD97A5E676}"/>
              </a:ext>
            </a:extLst>
          </p:cNvPr>
          <p:cNvSpPr txBox="1"/>
          <p:nvPr/>
        </p:nvSpPr>
        <p:spPr>
          <a:xfrm>
            <a:off x="4856599" y="5246510"/>
            <a:ext cx="29011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Nodes: </a:t>
            </a:r>
            <a:r>
              <a:rPr lang="en-US" sz="2400" b="1" dirty="0">
                <a:ea typeface="+mn-lt"/>
                <a:cs typeface="+mn-lt"/>
              </a:rPr>
              <a:t>10</a:t>
            </a:r>
          </a:p>
          <a:p>
            <a:pPr algn="ctr"/>
            <a:r>
              <a:rPr lang="en-US" sz="2400" dirty="0">
                <a:ea typeface="+mn-lt"/>
                <a:cs typeface="+mn-lt"/>
              </a:rPr>
              <a:t>Edges: </a:t>
            </a:r>
            <a:r>
              <a:rPr lang="en-US" sz="2400" b="1" dirty="0">
                <a:ea typeface="+mn-lt"/>
                <a:cs typeface="+mn-lt"/>
              </a:rPr>
              <a:t>19</a:t>
            </a:r>
            <a:r>
              <a:rPr lang="en-US" sz="2400" dirty="0">
                <a:ea typeface="+mn-lt"/>
                <a:cs typeface="+mn-lt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22A7-C391-BDC1-653F-B9A253B7E68B}"/>
              </a:ext>
            </a:extLst>
          </p:cNvPr>
          <p:cNvSpPr txBox="1"/>
          <p:nvPr/>
        </p:nvSpPr>
        <p:spPr>
          <a:xfrm>
            <a:off x="8686677" y="5246510"/>
            <a:ext cx="29011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Nodes: </a:t>
            </a:r>
            <a:r>
              <a:rPr lang="en-US" sz="2400" b="1" dirty="0">
                <a:ea typeface="+mn-lt"/>
                <a:cs typeface="+mn-lt"/>
              </a:rPr>
              <a:t>100</a:t>
            </a:r>
          </a:p>
          <a:p>
            <a:pPr algn="ctr"/>
            <a:r>
              <a:rPr lang="en-US" sz="2400" dirty="0">
                <a:ea typeface="+mn-lt"/>
                <a:cs typeface="+mn-lt"/>
              </a:rPr>
              <a:t>Edges: </a:t>
            </a:r>
            <a:r>
              <a:rPr lang="en-US" sz="2400" b="1" dirty="0">
                <a:ea typeface="+mn-lt"/>
                <a:cs typeface="+mn-lt"/>
              </a:rPr>
              <a:t>655</a:t>
            </a:r>
            <a:r>
              <a:rPr lang="en-US" sz="2400" dirty="0">
                <a:ea typeface="+mn-lt"/>
                <a:cs typeface="+mn-lt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303D32-34FD-2D52-478A-F9FB13F9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02" y="1363271"/>
            <a:ext cx="3860998" cy="3883238"/>
          </a:xfrm>
          <a:prstGeom prst="rect">
            <a:avLst/>
          </a:prstGeom>
        </p:spPr>
      </p:pic>
      <p:pic>
        <p:nvPicPr>
          <p:cNvPr id="11" name="Picture 1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AC1FBB1-B31E-220A-7027-FE6FEDE0C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9" y="2005263"/>
            <a:ext cx="32480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9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6A3E-F0AC-5748-63F0-EDF57FFA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F9BFCA-45D4-E33E-C051-2A0121DFEE90}"/>
              </a:ext>
            </a:extLst>
          </p:cNvPr>
          <p:cNvSpPr txBox="1"/>
          <p:nvPr/>
        </p:nvSpPr>
        <p:spPr>
          <a:xfrm>
            <a:off x="207645" y="895985"/>
            <a:ext cx="11777345" cy="861060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2B75BE"/>
                </a:solidFill>
                <a:latin typeface="Verdana"/>
                <a:ea typeface="Verdana"/>
                <a:cs typeface="Calibri Light"/>
              </a:rPr>
              <a:t>Weak-tie vs. Strong-tie</a:t>
            </a:r>
            <a:endParaRPr lang="en-US" dirty="0"/>
          </a:p>
        </p:txBody>
      </p:sp>
      <p:pic>
        <p:nvPicPr>
          <p:cNvPr id="5" name="Picture 4" descr="A picture containing sitting, indoor, red, table&#10;&#10;Description generated with very high confidence">
            <a:extLst>
              <a:ext uri="{FF2B5EF4-FFF2-40B4-BE49-F238E27FC236}">
                <a16:creationId xmlns:a16="http://schemas.microsoft.com/office/drawing/2014/main" id="{F0C922C6-6EB6-4276-8BD1-0BB3ABAD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960" y="3614870"/>
            <a:ext cx="3255926" cy="245127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4A05E884-6068-48A7-BED3-959EF1E4D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94917" y="3625505"/>
            <a:ext cx="3255925" cy="2451272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AC7C41D0-5044-8BC0-85D7-3CCAD1A16A30}"/>
              </a:ext>
            </a:extLst>
          </p:cNvPr>
          <p:cNvSpPr txBox="1"/>
          <p:nvPr/>
        </p:nvSpPr>
        <p:spPr>
          <a:xfrm>
            <a:off x="252809" y="1802821"/>
            <a:ext cx="4574371" cy="22211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GB" sz="2600" b="1" dirty="0">
                <a:latin typeface="Verdana" panose="020B0604030504040204" pitchFamily="34" charset="0"/>
                <a:ea typeface="Verdana" panose="020B0604030504040204" pitchFamily="34" charset="0"/>
              </a:rPr>
              <a:t>Strong-ties</a:t>
            </a: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Frequent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Emotional 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Resistant to change</a:t>
            </a:r>
            <a:endParaRPr lang="en-GB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CB9A720-7BEC-617E-3499-2C4764050816}"/>
              </a:ext>
            </a:extLst>
          </p:cNvPr>
          <p:cNvSpPr txBox="1"/>
          <p:nvPr/>
        </p:nvSpPr>
        <p:spPr>
          <a:xfrm>
            <a:off x="6199964" y="1349165"/>
            <a:ext cx="5793556" cy="22211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GB" sz="2600" b="1" dirty="0">
                <a:latin typeface="Verdana" panose="020B0604030504040204" pitchFamily="34" charset="0"/>
                <a:ea typeface="Verdana" panose="020B0604030504040204" pitchFamily="34" charset="0"/>
              </a:rPr>
              <a:t>Weak-ties</a:t>
            </a: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Infrequent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Low emotional intensity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Access to new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Promote innovation </a:t>
            </a:r>
            <a:r>
              <a:rPr lang="en-US" sz="2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diffusion</a:t>
            </a:r>
            <a:endParaRPr lang="en-GB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50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79f2e-7304-4bf2-baf2-63e7f83f3c34}" enabled="0" method="" siteId="{87879f2e-7304-4bf2-baf2-63e7f83f3c3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1915</Words>
  <Application>Microsoft Office PowerPoint</Application>
  <PresentationFormat>Widescreen</PresentationFormat>
  <Paragraphs>549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DengXian</vt:lpstr>
      <vt:lpstr>Microsoft YaHei</vt:lpstr>
      <vt:lpstr>Aptos</vt:lpstr>
      <vt:lpstr>Arial</vt:lpstr>
      <vt:lpstr>Arial Black</vt:lpstr>
      <vt:lpstr>Calibri</vt:lpstr>
      <vt:lpstr>Cambria Math</vt:lpstr>
      <vt:lpstr>Tahoma</vt:lpstr>
      <vt:lpstr>Times New Roman</vt:lpstr>
      <vt:lpstr>Verdana</vt:lpstr>
      <vt:lpstr>Office 主题​​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Pasi Fränti</dc:creator>
  <cp:lastModifiedBy>Pasi Fränti</cp:lastModifiedBy>
  <cp:revision>165</cp:revision>
  <dcterms:created xsi:type="dcterms:W3CDTF">2024-03-25T08:03:00Z</dcterms:created>
  <dcterms:modified xsi:type="dcterms:W3CDTF">2025-11-23T05:44:03Z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EDB7A90FF8EB48BAB58250F5BE3C0BD7_13</vt:lpwstr>
  </property>
  <property fmtid="{D5CDD505-2E9C-101B-9397-08002B2CF9AE}" pid="3" name="KSOProductBuildVer">
    <vt:lpwstr>2052-12.1.0.23125</vt:lpwstr>
  </property>
</Properties>
</file>