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70" r:id="rId2"/>
    <p:sldId id="740" r:id="rId3"/>
    <p:sldId id="941" r:id="rId4"/>
    <p:sldId id="496" r:id="rId5"/>
    <p:sldId id="537" r:id="rId6"/>
    <p:sldId id="899" r:id="rId7"/>
    <p:sldId id="466" r:id="rId8"/>
    <p:sldId id="437" r:id="rId9"/>
    <p:sldId id="944" r:id="rId10"/>
    <p:sldId id="824" r:id="rId11"/>
    <p:sldId id="806" r:id="rId12"/>
    <p:sldId id="942" r:id="rId13"/>
    <p:sldId id="945" r:id="rId14"/>
    <p:sldId id="805" r:id="rId15"/>
    <p:sldId id="807" r:id="rId16"/>
    <p:sldId id="808" r:id="rId17"/>
    <p:sldId id="822" r:id="rId18"/>
    <p:sldId id="811" r:id="rId19"/>
    <p:sldId id="809" r:id="rId20"/>
    <p:sldId id="946" r:id="rId21"/>
    <p:sldId id="810" r:id="rId22"/>
    <p:sldId id="815" r:id="rId23"/>
    <p:sldId id="816" r:id="rId24"/>
    <p:sldId id="823" r:id="rId25"/>
    <p:sldId id="819" r:id="rId26"/>
    <p:sldId id="817" r:id="rId27"/>
    <p:sldId id="818" r:id="rId28"/>
    <p:sldId id="825" r:id="rId29"/>
    <p:sldId id="820" r:id="rId30"/>
    <p:sldId id="826" r:id="rId31"/>
    <p:sldId id="827" r:id="rId32"/>
    <p:sldId id="828" r:id="rId33"/>
    <p:sldId id="821" r:id="rId34"/>
    <p:sldId id="829" r:id="rId35"/>
    <p:sldId id="830" r:id="rId36"/>
    <p:sldId id="832" r:id="rId37"/>
    <p:sldId id="833" r:id="rId38"/>
    <p:sldId id="834" r:id="rId39"/>
    <p:sldId id="831" r:id="rId40"/>
    <p:sldId id="812" r:id="rId41"/>
    <p:sldId id="813" r:id="rId42"/>
    <p:sldId id="777" r:id="rId43"/>
  </p:sldIdLst>
  <p:sldSz cx="9906000" cy="6858000" type="A4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9D9D9"/>
    <a:srgbClr val="7B0F4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89570" autoAdjust="0"/>
  </p:normalViewPr>
  <p:slideViewPr>
    <p:cSldViewPr>
      <p:cViewPr varScale="1">
        <p:scale>
          <a:sx n="60" d="100"/>
          <a:sy n="60" d="100"/>
        </p:scale>
        <p:origin x="1248" y="44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A4ABD5B-5728-7259-602B-33C54045785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4E6DA2F-92E4-DE0F-D9B9-406ED1F4AFE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EC028A-2987-2CE0-AC48-FD8230A19E4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DA18D00-24AF-E345-2C95-A982216E422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155155F-E496-16C0-FD61-BD11F45D1E4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160938E-B6CC-EBDF-B97F-B86E181442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55BD4168-43FA-430D-8BD5-AE3D914D7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D36B2D7-5E59-4AC7-82D9-4AF5E58AB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</p:spPr>
        <p:txBody>
          <a:bodyPr/>
          <a:lstStyle/>
          <a:p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D4D9AB2-2CB2-47B9-9972-CF4C67839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95193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5DF6D-A0C7-2A61-3C31-382402F10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681E822-58FA-1ACF-C660-27C255ED7D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DE30C805-BAB1-B3E1-DA70-09687E52B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2A5B2BF-A138-553A-8942-CA4BC727E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08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ADB7671-1EE1-DF4F-DDEF-6D22794C6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9300"/>
            <a:ext cx="5345112" cy="3702050"/>
          </a:xfrm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4BB6CA8-85A3-3696-FFDB-CCDA20CA9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9380E-31A7-FD49-FA9F-20CE95FA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D769F93-9FDD-C2A4-42D1-6F203CED8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8D1272A-16C4-6EB4-498F-6080B559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4572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15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14B86B6-0196-71EF-3B63-0902BD112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8F513A2-C8D0-F695-C608-416E702F5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23D00-796F-E223-6900-4FD0EAE850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F453B-CBB7-5391-C0FF-438B98B651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9FAF9-DBFD-0CC2-65A6-84310471E2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4738-CBEE-4C3A-A13E-C00E0E831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2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E63A7D-6F3B-2E12-B0D7-7D6DC787BC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63876-B981-49CC-51A2-80C44554BE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322F2-729C-FCAC-96BA-69CBA78C44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6D-CCE4-4F7C-A753-ADB1653DE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1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2B5A3-CCDC-3DF4-610E-5CE19CC971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8A7A1-F6B7-F8A8-BAF7-CC342FFCC4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BC141-1B15-A04F-BCA4-8C1E5DED1B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5C86-D50F-4037-9F75-4EE0D8AD5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48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8D7845-EC44-3AA9-A219-FE504C04B5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0C340D7-96C3-15FD-EBD3-AEE609E99A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BED89B9-FD95-0D5F-D065-F73375219C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B767-1F28-4B6F-87D8-1A4701AB1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93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08450-69DB-BB8B-B04E-87D8A3C15E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FB743-3CA7-3E04-1087-48AB287DAD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38664-EB69-901A-8DE7-AC62C1CBB5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119A-57D1-480E-B873-363518B26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58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A416F-FAB4-051B-4348-CFD741F684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9C974-6735-7306-894A-6C024552822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4DC3D-0801-EC43-FB89-BF01F6BDC6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5268-3B4E-46EF-A27E-AD40BDEE2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7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483098-2313-E786-756E-941F4FC88A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AA5F6F-6D9A-AB90-1347-3321B8D30F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746149-D4DF-AA50-47E3-7D64D72BA2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DA50-BBDD-47A0-8EC5-1684C378E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48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523945-A911-D6FA-D31F-C6B182B167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1984905-AF2B-03F6-D7A2-B0FAD3379F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10A4155-4D90-29D0-CD2F-1924A17819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2D99-AA01-4411-8663-E3D92A8E1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82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6924976-9A84-9266-5D29-52DF47D425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7634A-0408-025F-14D9-8269B0F3E5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600BEC-9EFF-8DD1-450B-BB174DAE679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72C8-8B5B-4DDD-A1FA-E8368F40F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5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701714-8224-D43F-841B-A1E70E8A2E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B48667-1CBF-8589-3955-D89A7333007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9437E-9DE1-D83C-16C9-3BF2BD108E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DE74-F6A9-4EBC-AF02-A92BCE542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53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7522AF-3FA4-4A89-7E9B-DEB5F04C14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E5EBA9-6077-2506-F8E0-51726535C0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AB222E-C7B5-1524-972F-F7B510BA4B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808F-A972-47E0-9744-E7E4FE2D3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64049A-693D-5B0A-A548-FC7DC6342D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AC8760-9A46-21FC-25FD-763EBCA221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F97470B-3064-13DA-50E2-FAB3516669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4435-3B10-489D-A792-593BADDF6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8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F8B6516-2238-D2C1-BE82-478D1607A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CC1FB33-17EF-44DE-B4A0-5358B365C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0CC0236-66D5-DFC1-3312-F1637EE550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11EE22-B49C-6891-0882-5D5F7530E12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0C934B-D1C2-EA55-D90F-FD24D42FE1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59E4EA82-65CC-439B-ADB0-D5DF5B61E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lech26l.github.io/pages/2020/12/17/cpus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youtu.be/cxZcxagfnW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dkiHo_eUxdc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EA721B-CB49-C8A5-7D60-7FDE32E5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762519"/>
            <a:ext cx="901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en-US" sz="4000" b="1" noProof="0" dirty="0">
                <a:solidFill>
                  <a:srgbClr val="FF0000"/>
                </a:solidFill>
                <a:latin typeface="Tahoma" panose="020B0604030504040204" pitchFamily="34" charset="0"/>
              </a:rPr>
              <a:t>Optimal</a:t>
            </a:r>
            <a:r>
              <a:rPr lang="en-US" sz="4000" b="1" noProof="0" dirty="0">
                <a:solidFill>
                  <a:schemeClr val="tx1"/>
                </a:solidFill>
                <a:latin typeface="Tahoma" panose="020B0604030504040204" pitchFamily="34" charset="0"/>
              </a:rPr>
              <a:t> clustering by </a:t>
            </a:r>
            <a:br>
              <a:rPr lang="en-US" sz="4000" b="1" noProof="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sz="4000" b="1" noProof="0" dirty="0">
                <a:solidFill>
                  <a:schemeClr val="tx1"/>
                </a:solidFill>
                <a:latin typeface="Tahoma" panose="020B0604030504040204" pitchFamily="34" charset="0"/>
              </a:rPr>
              <a:t>branch-and-bound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D048896-B704-5E4C-70B1-96D5BC8ED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175125"/>
            <a:ext cx="15922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noProof="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US" sz="2400" noProof="0" dirty="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028D91-8D03-683F-A3BD-3A6631CB4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076" y="4599622"/>
            <a:ext cx="1209948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noProof="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24.2.2026</a:t>
            </a:r>
          </a:p>
        </p:txBody>
      </p:sp>
      <p:pic>
        <p:nvPicPr>
          <p:cNvPr id="3077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E313FF4A-C1AD-8859-A846-1C41E6EF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38125"/>
            <a:ext cx="20383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9">
            <a:extLst>
              <a:ext uri="{FF2B5EF4-FFF2-40B4-BE49-F238E27FC236}">
                <a16:creationId xmlns:a16="http://schemas.microsoft.com/office/drawing/2014/main" id="{2B31065D-1646-A321-6A30-0D4B5221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5625244"/>
            <a:ext cx="93530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noProof="0" dirty="0">
                <a:latin typeface="Tahoma" panose="020B0604030504040204" pitchFamily="34" charset="0"/>
              </a:rPr>
              <a:t>P. Fränti and O. Virmajoki</a:t>
            </a:r>
          </a:p>
          <a:p>
            <a:r>
              <a:rPr lang="en-US" sz="1800" noProof="0" dirty="0">
                <a:latin typeface="Tahoma" panose="020B0604030504040204" pitchFamily="34" charset="0"/>
              </a:rPr>
              <a:t>Optimal clustering by branch-and-bound technique</a:t>
            </a:r>
            <a:br>
              <a:rPr lang="en-US" sz="1800" noProof="0" dirty="0">
                <a:latin typeface="Tahoma" panose="020B0604030504040204" pitchFamily="34" charset="0"/>
              </a:rPr>
            </a:br>
            <a:r>
              <a:rPr lang="en-US" sz="1800" i="1" noProof="0" dirty="0">
                <a:latin typeface="Tahoma" panose="020B0604030504040204" pitchFamily="34" charset="0"/>
              </a:rPr>
              <a:t>Applied Computing and Intelligence</a:t>
            </a:r>
            <a:r>
              <a:rPr lang="en-US" sz="1800" noProof="0" dirty="0">
                <a:latin typeface="Tahoma" panose="020B0604030504040204" pitchFamily="34" charset="0"/>
              </a:rPr>
              <a:t>, 2022.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0DBD-BFCC-656F-64A5-A40FB071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74EC52-1AAC-F052-A1FF-42734B5B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16932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Merge-based clustering</a:t>
            </a:r>
          </a:p>
        </p:txBody>
      </p:sp>
    </p:spTree>
    <p:extLst>
      <p:ext uri="{BB962C8B-B14F-4D97-AF65-F5344CB8AC3E}">
        <p14:creationId xmlns:p14="http://schemas.microsoft.com/office/powerpoint/2010/main" val="2490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E9A9-7170-C7A9-4C35-553BAAD7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8CF41-1E60-4179-8901-B1982AE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3" t="1820" r="1"/>
          <a:stretch>
            <a:fillRect/>
          </a:stretch>
        </p:blipFill>
        <p:spPr>
          <a:xfrm>
            <a:off x="1784648" y="1880828"/>
            <a:ext cx="6115630" cy="330157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8E1984B-DDB2-96CE-05DD-25C05B41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Pairwise Nearest Neighbor (PNN)</a:t>
            </a: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0573523F-90ED-EEF0-E301-0C8FE63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204" y="5649169"/>
            <a:ext cx="164339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N</a:t>
            </a:r>
            <a:r>
              <a:rPr lang="en-US" altLang="en-US" sz="2400" b="1" baseline="30000" dirty="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 choices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DDCB74-BB4B-1B92-44D9-A213C2D7FEFE}"/>
              </a:ext>
            </a:extLst>
          </p:cNvPr>
          <p:cNvCxnSpPr/>
          <p:nvPr/>
        </p:nvCxnSpPr>
        <p:spPr bwMode="auto">
          <a:xfrm flipH="1" flipV="1">
            <a:off x="5961112" y="4185084"/>
            <a:ext cx="900100" cy="14401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534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36A7B38-DC9C-C408-7E2D-5D1BF4D3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Local optimization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1E829D3-A094-CA5F-3DDF-79D6B76C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377" y="2060129"/>
            <a:ext cx="1104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en-US" sz="2800" b="1" noProof="0" dirty="0">
                <a:latin typeface="Tahoma" panose="020B0604030504040204" pitchFamily="34" charset="0"/>
              </a:rPr>
              <a:t>PNN:</a:t>
            </a:r>
            <a:endParaRPr lang="en-US" sz="2000" b="1" noProof="0" dirty="0">
              <a:latin typeface="Tahoma" panose="020B060403050404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AC9E98B-CA00-F76B-C548-07CAB1F0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350" y="2077688"/>
            <a:ext cx="1741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en-US" sz="2800" b="1" dirty="0">
                <a:latin typeface="Tahoma" panose="020B0604030504040204" pitchFamily="34" charset="0"/>
              </a:rPr>
              <a:t>Optimal</a:t>
            </a:r>
            <a:r>
              <a:rPr lang="en-US" sz="2800" b="1" noProof="0" dirty="0">
                <a:latin typeface="Tahoma" panose="020B0604030504040204" pitchFamily="34" charset="0"/>
              </a:rPr>
              <a:t>:</a:t>
            </a:r>
            <a:endParaRPr lang="en-US" sz="2000" b="1" noProof="0" dirty="0">
              <a:latin typeface="Tahoma" panose="020B060403050404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CF82896-ADDE-8549-EA34-14B4A615A9D0}"/>
              </a:ext>
            </a:extLst>
          </p:cNvPr>
          <p:cNvSpPr/>
          <p:nvPr/>
        </p:nvSpPr>
        <p:spPr bwMode="auto">
          <a:xfrm>
            <a:off x="1672626" y="3432464"/>
            <a:ext cx="396044" cy="50405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E2C18-841E-90DA-8124-EC84F93B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0" y="2684302"/>
            <a:ext cx="3737172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2DECB-21B7-125E-C48F-4B36E3E5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28" y="2684302"/>
            <a:ext cx="3743268" cy="2328874"/>
          </a:xfrm>
          <a:prstGeom prst="rect">
            <a:avLst/>
          </a:prstGeom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2BC18FDA-0938-AA7F-EAA5-826ABCF6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911" y="2924944"/>
            <a:ext cx="8691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N=3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90CFC551-861E-5B99-AF63-07C7E900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858" y="4069756"/>
            <a:ext cx="8691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N=2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2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89946-FECB-2D44-DA6C-98D474C1E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D0A7DA-33BE-1CED-D853-CF788E32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Optimal clustering</a:t>
            </a:r>
          </a:p>
        </p:txBody>
      </p:sp>
    </p:spTree>
    <p:extLst>
      <p:ext uri="{BB962C8B-B14F-4D97-AF65-F5344CB8AC3E}">
        <p14:creationId xmlns:p14="http://schemas.microsoft.com/office/powerpoint/2010/main" val="46755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AF058-3E77-82B3-895A-67EE52216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10FEAA-063F-E75D-224B-06152F23B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2" y="1196752"/>
            <a:ext cx="8258895" cy="5328592"/>
          </a:xfrm>
          <a:prstGeom prst="rect">
            <a:avLst/>
          </a:prstGeom>
          <a:noFill/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00C6F52-8CA2-D98C-1BAB-62C13B89A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Clustering as search tree</a:t>
            </a:r>
          </a:p>
        </p:txBody>
      </p:sp>
    </p:spTree>
    <p:extLst>
      <p:ext uri="{BB962C8B-B14F-4D97-AF65-F5344CB8AC3E}">
        <p14:creationId xmlns:p14="http://schemas.microsoft.com/office/powerpoint/2010/main" val="280688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A16CC-7F8A-2AF1-43AF-AB4F0F26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599C0-51F0-8C0F-7C36-F501B9D68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68" y="2276872"/>
            <a:ext cx="5640399" cy="25145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83504D-8C64-C399-E38C-A7F9050C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Merging steps to get {AE} {BCD}</a:t>
            </a:r>
          </a:p>
        </p:txBody>
      </p:sp>
    </p:spTree>
    <p:extLst>
      <p:ext uri="{BB962C8B-B14F-4D97-AF65-F5344CB8AC3E}">
        <p14:creationId xmlns:p14="http://schemas.microsoft.com/office/powerpoint/2010/main" val="64393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FD33-B1C9-5A16-5A8D-8D33872FA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D951B1-B569-D20A-463B-435D01AF4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32669"/>
              </p:ext>
            </p:extLst>
          </p:nvPr>
        </p:nvGraphicFramePr>
        <p:xfrm>
          <a:off x="1635056" y="2348880"/>
          <a:ext cx="688234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14700" imgH="444500" progId="Equation.3">
                  <p:embed/>
                </p:oleObj>
              </mc:Choice>
              <mc:Fallback>
                <p:oleObj r:id="rId2" imgW="33147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056" y="2348880"/>
                        <a:ext cx="6882340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FF4E4C-BF17-E409-C944-64DC744CE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289"/>
              </p:ext>
            </p:extLst>
          </p:nvPr>
        </p:nvGraphicFramePr>
        <p:xfrm>
          <a:off x="1676636" y="3825044"/>
          <a:ext cx="63317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98800" imgH="457200" progId="Equation.3">
                  <p:embed/>
                </p:oleObj>
              </mc:Choice>
              <mc:Fallback>
                <p:oleObj r:id="rId4" imgW="3098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36" y="3825044"/>
                        <a:ext cx="6331701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CAA5BD2-36F6-A2C9-F670-840BEA5C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Redundancy of search tree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4B21D-74D6-1499-7127-1EA8A16ACE0A}"/>
              </a:ext>
            </a:extLst>
          </p:cNvPr>
          <p:cNvSpPr txBox="1"/>
          <p:nvPr/>
        </p:nvSpPr>
        <p:spPr>
          <a:xfrm>
            <a:off x="156438" y="6309320"/>
            <a:ext cx="400447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Note: here </a:t>
            </a:r>
            <a:r>
              <a:rPr lang="en-US" i="1" noProof="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= number of clusters (</a:t>
            </a:r>
            <a:r>
              <a:rPr lang="en-US" i="1" noProof="0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75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2F002-B318-19CE-6FFC-B254FE15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6B1189C-2292-E18E-F9D9-377158EE8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82394"/>
              </p:ext>
            </p:extLst>
          </p:nvPr>
        </p:nvGraphicFramePr>
        <p:xfrm>
          <a:off x="2720752" y="972580"/>
          <a:ext cx="5040560" cy="573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43300" imgH="4013200" progId="Equation.3">
                  <p:embed/>
                </p:oleObj>
              </mc:Choice>
              <mc:Fallback>
                <p:oleObj r:id="rId2" imgW="3543300" imgH="40132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F06BB22-92D4-08F6-4A06-77856DABAA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752" y="972580"/>
                        <a:ext cx="5040560" cy="5732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CBCDB977-32AE-E130-3250-6F85EA767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Redundancy of search tree</a:t>
            </a:r>
          </a:p>
        </p:txBody>
      </p:sp>
    </p:spTree>
    <p:extLst>
      <p:ext uri="{BB962C8B-B14F-4D97-AF65-F5344CB8AC3E}">
        <p14:creationId xmlns:p14="http://schemas.microsoft.com/office/powerpoint/2010/main" val="309172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5A936-C3A8-2618-8626-CFFC7A73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258F6B-8584-8FB7-6907-2FCF8ADA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Permutating non-redundant clusters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F4F56-88E4-1F4B-EC18-83A743F1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60" y="1880828"/>
            <a:ext cx="1800200" cy="417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83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2530-E269-7F30-6E3A-174C404F3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155E3-5C63-21C4-DEB1-3C2C9B796BEA}"/>
              </a:ext>
            </a:extLst>
          </p:cNvPr>
          <p:cNvSpPr txBox="1"/>
          <p:nvPr/>
        </p:nvSpPr>
        <p:spPr>
          <a:xfrm>
            <a:off x="560512" y="2856418"/>
            <a:ext cx="8244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noProof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(ABE) is possible merging first (A) + (B), and then (AB) + (E)</a:t>
            </a:r>
          </a:p>
          <a:p>
            <a:r>
              <a:rPr lang="en-US" sz="2400" kern="100" noProof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(AE) (B) cannot be merged because (AE) + (B) = (AEB)</a:t>
            </a:r>
            <a:endParaRPr lang="en-US" sz="2400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3585D-4FEC-A7BB-C4AC-6675DB356414}"/>
              </a:ext>
            </a:extLst>
          </p:cNvPr>
          <p:cNvSpPr txBox="1"/>
          <p:nvPr/>
        </p:nvSpPr>
        <p:spPr>
          <a:xfrm>
            <a:off x="632520" y="4947555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noProof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If (AE) (B)  (C)  (D), we cannot merge (AE) anymore</a:t>
            </a:r>
            <a:endParaRPr lang="en-US" sz="2400" noProof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C903349-E73E-4B1B-468D-724C5A59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7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Conditions for merge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2522C5-1D37-72F5-D8BE-A205AC1D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4116558"/>
            <a:ext cx="9205759" cy="50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2D5F46-BEE2-226B-1403-9BFB4A97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2" y="1613679"/>
            <a:ext cx="9233843" cy="9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35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D2EBFB-C889-C661-10CE-911E3D270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28024-ABD7-95A1-4CDF-69B969BF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59C10A-6667-493E-96E3-854030E68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88913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Only one is allowed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236C5-48EE-18C1-CF2C-56E6A642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60" y="1880828"/>
            <a:ext cx="1800200" cy="417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69E5182-F467-D638-6A87-B7FBD5FB9027}"/>
              </a:ext>
            </a:extLst>
          </p:cNvPr>
          <p:cNvGrpSpPr/>
          <p:nvPr/>
        </p:nvGrpSpPr>
        <p:grpSpPr>
          <a:xfrm>
            <a:off x="3980892" y="2672916"/>
            <a:ext cx="1044116" cy="576064"/>
            <a:chOff x="6393160" y="2564904"/>
            <a:chExt cx="432048" cy="5760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2CC889-1D28-BC15-52D7-11E6B6161229}"/>
                </a:ext>
              </a:extLst>
            </p:cNvPr>
            <p:cNvCxnSpPr/>
            <p:nvPr/>
          </p:nvCxnSpPr>
          <p:spPr bwMode="auto">
            <a:xfrm>
              <a:off x="6393160" y="2564904"/>
              <a:ext cx="432048" cy="576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A61983-00E4-20F8-1B90-3160A756A7D1}"/>
                </a:ext>
              </a:extLst>
            </p:cNvPr>
            <p:cNvCxnSpPr/>
            <p:nvPr/>
          </p:nvCxnSpPr>
          <p:spPr bwMode="auto">
            <a:xfrm flipH="1">
              <a:off x="6393160" y="2564904"/>
              <a:ext cx="432048" cy="50405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0225F2-E2B3-DCD3-82D3-6091B2D6C8C1}"/>
              </a:ext>
            </a:extLst>
          </p:cNvPr>
          <p:cNvGrpSpPr/>
          <p:nvPr/>
        </p:nvGrpSpPr>
        <p:grpSpPr>
          <a:xfrm>
            <a:off x="4052900" y="3356992"/>
            <a:ext cx="1044116" cy="576064"/>
            <a:chOff x="6393160" y="2564904"/>
            <a:chExt cx="432048" cy="57606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A40017-649B-DE20-F4F9-3B339FC5F4AC}"/>
                </a:ext>
              </a:extLst>
            </p:cNvPr>
            <p:cNvCxnSpPr/>
            <p:nvPr/>
          </p:nvCxnSpPr>
          <p:spPr bwMode="auto">
            <a:xfrm>
              <a:off x="6393160" y="2564904"/>
              <a:ext cx="432048" cy="576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98367B-086E-A163-17EF-AC4892B2BA81}"/>
                </a:ext>
              </a:extLst>
            </p:cNvPr>
            <p:cNvCxnSpPr/>
            <p:nvPr/>
          </p:nvCxnSpPr>
          <p:spPr bwMode="auto">
            <a:xfrm flipH="1">
              <a:off x="6393160" y="2564904"/>
              <a:ext cx="432048" cy="50405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6CAB34-01B7-33BB-ABAC-C60260CBDFC3}"/>
              </a:ext>
            </a:extLst>
          </p:cNvPr>
          <p:cNvGrpSpPr/>
          <p:nvPr/>
        </p:nvGrpSpPr>
        <p:grpSpPr>
          <a:xfrm>
            <a:off x="4052900" y="3969060"/>
            <a:ext cx="1044116" cy="576064"/>
            <a:chOff x="6393160" y="2564904"/>
            <a:chExt cx="432048" cy="57606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6B6D19-C5C1-FE32-57E8-7BE13324837B}"/>
                </a:ext>
              </a:extLst>
            </p:cNvPr>
            <p:cNvCxnSpPr/>
            <p:nvPr/>
          </p:nvCxnSpPr>
          <p:spPr bwMode="auto">
            <a:xfrm>
              <a:off x="6393160" y="2564904"/>
              <a:ext cx="432048" cy="576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6D69E4-A21F-D146-3D30-900B305D65A7}"/>
                </a:ext>
              </a:extLst>
            </p:cNvPr>
            <p:cNvCxnSpPr/>
            <p:nvPr/>
          </p:nvCxnSpPr>
          <p:spPr bwMode="auto">
            <a:xfrm flipH="1">
              <a:off x="6393160" y="2564904"/>
              <a:ext cx="432048" cy="50405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8E3B0C-2BB6-38A5-4CC0-DA656FD6AEE6}"/>
              </a:ext>
            </a:extLst>
          </p:cNvPr>
          <p:cNvGrpSpPr/>
          <p:nvPr/>
        </p:nvGrpSpPr>
        <p:grpSpPr>
          <a:xfrm>
            <a:off x="4016896" y="4689140"/>
            <a:ext cx="1044116" cy="576064"/>
            <a:chOff x="6393160" y="2564904"/>
            <a:chExt cx="432048" cy="5760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A9270C-A7EA-47A9-B030-7B4200909162}"/>
                </a:ext>
              </a:extLst>
            </p:cNvPr>
            <p:cNvCxnSpPr/>
            <p:nvPr/>
          </p:nvCxnSpPr>
          <p:spPr bwMode="auto">
            <a:xfrm>
              <a:off x="6393160" y="2564904"/>
              <a:ext cx="432048" cy="576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21EF51-54C5-FED3-FB2C-FF49745027CE}"/>
                </a:ext>
              </a:extLst>
            </p:cNvPr>
            <p:cNvCxnSpPr/>
            <p:nvPr/>
          </p:nvCxnSpPr>
          <p:spPr bwMode="auto">
            <a:xfrm flipH="1">
              <a:off x="6393160" y="2564904"/>
              <a:ext cx="432048" cy="50405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40213A-0704-3AF0-C000-465C58791318}"/>
              </a:ext>
            </a:extLst>
          </p:cNvPr>
          <p:cNvGrpSpPr/>
          <p:nvPr/>
        </p:nvGrpSpPr>
        <p:grpSpPr>
          <a:xfrm>
            <a:off x="4088904" y="5409220"/>
            <a:ext cx="1044116" cy="576064"/>
            <a:chOff x="6393160" y="2564904"/>
            <a:chExt cx="432048" cy="57606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9146DE-4F66-8E3F-8B95-2CD9F8B114E1}"/>
                </a:ext>
              </a:extLst>
            </p:cNvPr>
            <p:cNvCxnSpPr/>
            <p:nvPr/>
          </p:nvCxnSpPr>
          <p:spPr bwMode="auto">
            <a:xfrm>
              <a:off x="6393160" y="2564904"/>
              <a:ext cx="432048" cy="576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E3D7AAB-8D06-3A0C-BF23-4115BA1887C1}"/>
                </a:ext>
              </a:extLst>
            </p:cNvPr>
            <p:cNvCxnSpPr/>
            <p:nvPr/>
          </p:nvCxnSpPr>
          <p:spPr bwMode="auto">
            <a:xfrm flipH="1">
              <a:off x="6393160" y="2564904"/>
              <a:ext cx="432048" cy="50405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4569047-0A62-C518-0939-0DC81B46D19A}"/>
              </a:ext>
            </a:extLst>
          </p:cNvPr>
          <p:cNvSpPr/>
          <p:nvPr/>
        </p:nvSpPr>
        <p:spPr bwMode="auto">
          <a:xfrm>
            <a:off x="3080792" y="2096852"/>
            <a:ext cx="468052" cy="32403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11F47-0DE1-8648-5DC8-3B784B40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27F3CE-E248-89C6-7367-6784EB11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Minimum redundancy search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105C0-D644-8EB6-8AC8-D490F25169A6}"/>
              </a:ext>
            </a:extLst>
          </p:cNvPr>
          <p:cNvSpPr txBox="1"/>
          <p:nvPr/>
        </p:nvSpPr>
        <p:spPr>
          <a:xfrm>
            <a:off x="992560" y="1888313"/>
            <a:ext cx="7840210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Sequence 1:	(B) (C) (D)  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(BC) (D)  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(BCD)</a:t>
            </a:r>
            <a:endParaRPr lang="en-US" sz="2400" kern="100" noProof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Sequence 2:	(B) (C) (D)  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(B) (CD)  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(BCD)</a:t>
            </a:r>
            <a:endParaRPr lang="en-US" sz="2400" kern="100" noProof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CC95A-5878-5BCC-AA52-5950DDE8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3688513"/>
            <a:ext cx="650796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944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5609-D39B-7C85-64BC-41B2D266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6AC68-38C9-5BFE-D698-46E06A24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95" y="1700808"/>
            <a:ext cx="8576765" cy="59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E81E2C-6D33-2E5B-82E4-AB4A5B26F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Minimum redundancy search 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E5011-A20E-522F-0E62-9D2D325FB815}"/>
              </a:ext>
            </a:extLst>
          </p:cNvPr>
          <p:cNvSpPr txBox="1"/>
          <p:nvPr/>
        </p:nvSpPr>
        <p:spPr>
          <a:xfrm>
            <a:off x="596516" y="2600908"/>
            <a:ext cx="629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the index of the first cluster in the previous merge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AAD6C-4E06-771D-2914-B603B6D66810}"/>
              </a:ext>
            </a:extLst>
          </p:cNvPr>
          <p:cNvSpPr txBox="1"/>
          <p:nvPr/>
        </p:nvSpPr>
        <p:spPr>
          <a:xfrm>
            <a:off x="632520" y="3244334"/>
            <a:ext cx="4954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(CD)  </a:t>
            </a:r>
            <a:r>
              <a:rPr lang="en-US" sz="28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kern="100" noProof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(BCD)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F712C-A755-269C-3A76-6756E2F58BE6}"/>
              </a:ext>
            </a:extLst>
          </p:cNvPr>
          <p:cNvGrpSpPr/>
          <p:nvPr/>
        </p:nvGrpSpPr>
        <p:grpSpPr>
          <a:xfrm>
            <a:off x="2587848" y="3284984"/>
            <a:ext cx="1044116" cy="576064"/>
            <a:chOff x="6393160" y="2564904"/>
            <a:chExt cx="432048" cy="57606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5EC6AC-F1BA-A855-11C1-781B1E4F4F8E}"/>
                </a:ext>
              </a:extLst>
            </p:cNvPr>
            <p:cNvCxnSpPr/>
            <p:nvPr/>
          </p:nvCxnSpPr>
          <p:spPr bwMode="auto">
            <a:xfrm>
              <a:off x="6393160" y="2564904"/>
              <a:ext cx="432048" cy="576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04F881-734E-02F4-59A9-C6668E8F341E}"/>
                </a:ext>
              </a:extLst>
            </p:cNvPr>
            <p:cNvCxnSpPr/>
            <p:nvPr/>
          </p:nvCxnSpPr>
          <p:spPr bwMode="auto">
            <a:xfrm flipH="1">
              <a:off x="6393160" y="2564904"/>
              <a:ext cx="432048" cy="50405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B000B8-3D57-5DE0-8C8D-912CFB0810EE}"/>
              </a:ext>
            </a:extLst>
          </p:cNvPr>
          <p:cNvSpPr/>
          <p:nvPr/>
        </p:nvSpPr>
        <p:spPr bwMode="auto">
          <a:xfrm rot="16877430">
            <a:off x="1237909" y="3780228"/>
            <a:ext cx="468052" cy="32403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1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987FA-4609-7482-E4AB-E87DE6A38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64B77-8050-1007-1176-72B8E94C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060448"/>
            <a:ext cx="9307388" cy="2591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6D0B4-852D-77A7-349D-0185FB55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Example of non-redundant search tree</a:t>
            </a:r>
          </a:p>
        </p:txBody>
      </p:sp>
    </p:spTree>
    <p:extLst>
      <p:ext uri="{BB962C8B-B14F-4D97-AF65-F5344CB8AC3E}">
        <p14:creationId xmlns:p14="http://schemas.microsoft.com/office/powerpoint/2010/main" val="174665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7D2FA-60F5-6BEA-C19A-48D99BE7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15A0EE-2805-811A-59A5-FFBB25A0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Bounding criterion</a:t>
            </a:r>
          </a:p>
        </p:txBody>
      </p:sp>
    </p:spTree>
    <p:extLst>
      <p:ext uri="{BB962C8B-B14F-4D97-AF65-F5344CB8AC3E}">
        <p14:creationId xmlns:p14="http://schemas.microsoft.com/office/powerpoint/2010/main" val="327525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265F-9719-2D3D-73E6-28ABDD373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53B2C4-95A4-6F8C-8CDF-CD0B7F5B3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16" y="2204864"/>
          <a:ext cx="9054173" cy="378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06240" imgH="1746504" progId="SmartDraw.2">
                  <p:embed/>
                </p:oleObj>
              </mc:Choice>
              <mc:Fallback>
                <p:oleObj r:id="rId2" imgW="4206240" imgH="1746504" progId="SmartDraw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51864DB-0C5F-8EE8-62DB-CC8794E2CE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16" y="2204864"/>
                        <a:ext cx="9054173" cy="3780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48965E-2F52-DBD8-BCEF-D54F1B61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98" y="2348880"/>
            <a:ext cx="143994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sz="2400" i="1" noProof="0" dirty="0">
                <a:latin typeface="Tahoma" panose="020B0604030504040204" pitchFamily="34" charset="0"/>
              </a:rPr>
              <a:t>SSE </a:t>
            </a:r>
          </a:p>
          <a:p>
            <a:pPr marL="0" indent="0">
              <a:spcAft>
                <a:spcPts val="0"/>
              </a:spcAft>
            </a:pPr>
            <a:r>
              <a:rPr lang="en-US" sz="2400" noProof="0" dirty="0">
                <a:latin typeface="Tahoma" panose="020B0604030504040204" pitchFamily="34" charset="0"/>
              </a:rPr>
              <a:t>increases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C3FB4-267F-DCDB-B381-525679FE8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32" y="2276872"/>
            <a:ext cx="115422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sz="2400" i="1" noProof="0" dirty="0">
                <a:latin typeface="Tahoma" panose="020B0604030504040204" pitchFamily="34" charset="0"/>
              </a:rPr>
              <a:t>S</a:t>
            </a:r>
            <a:r>
              <a:rPr lang="en-US" sz="2400" noProof="0" dirty="0">
                <a:latin typeface="Tahoma" panose="020B0604030504040204" pitchFamily="34" charset="0"/>
              </a:rPr>
              <a:t>, </a:t>
            </a:r>
            <a:r>
              <a:rPr lang="en-US" sz="2400" i="1" noProof="0" dirty="0">
                <a:latin typeface="Tahoma" panose="020B0604030504040204" pitchFamily="34" charset="0"/>
              </a:rPr>
              <a:t>SSE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1F2FB-9F27-AD44-C540-D8962B79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124" y="2499283"/>
            <a:ext cx="112697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sz="2400" i="1" noProof="0" dirty="0">
                <a:latin typeface="Tahoma" panose="020B0604030504040204" pitchFamily="34" charset="0"/>
              </a:rPr>
              <a:t>SSE</a:t>
            </a:r>
            <a:r>
              <a:rPr lang="en-US" sz="2400" baseline="-25000" noProof="0" dirty="0">
                <a:latin typeface="Tahoma" panose="020B0604030504040204" pitchFamily="34" charset="0"/>
              </a:rPr>
              <a:t>min</a:t>
            </a:r>
            <a:r>
              <a:rPr lang="en-US" sz="2400" i="1" noProof="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5FFCB-C61A-87B0-DB02-6B41D1ED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75" y="4581128"/>
            <a:ext cx="260532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sz="2400" i="1" noProof="0" dirty="0">
                <a:latin typeface="Tahoma" panose="020B0604030504040204" pitchFamily="34" charset="0"/>
              </a:rPr>
              <a:t>SSE</a:t>
            </a:r>
            <a:r>
              <a:rPr lang="en-US" sz="2400" noProof="0" dirty="0">
                <a:latin typeface="Tahoma" panose="020B0604030504040204" pitchFamily="34" charset="0"/>
              </a:rPr>
              <a:t> &gt; </a:t>
            </a:r>
            <a:r>
              <a:rPr lang="en-US" sz="2400" i="1" noProof="0" dirty="0">
                <a:latin typeface="Tahoma" panose="020B0604030504040204" pitchFamily="34" charset="0"/>
              </a:rPr>
              <a:t>SSE</a:t>
            </a:r>
            <a:r>
              <a:rPr lang="en-US" sz="2400" baseline="-25000" noProof="0" dirty="0">
                <a:latin typeface="Tahoma" panose="020B0604030504040204" pitchFamily="34" charset="0"/>
              </a:rPr>
              <a:t>min</a:t>
            </a:r>
            <a:r>
              <a:rPr lang="en-US" sz="2400" i="1" noProof="0" dirty="0">
                <a:latin typeface="Tahoma" panose="020B0604030504040204" pitchFamily="34" charset="0"/>
              </a:rPr>
              <a:t> </a:t>
            </a:r>
          </a:p>
          <a:p>
            <a:pPr marL="0" indent="0">
              <a:spcAft>
                <a:spcPts val="0"/>
              </a:spcAft>
            </a:pPr>
            <a:r>
              <a:rPr lang="en-US" sz="2400" noProof="0" dirty="0">
                <a:latin typeface="Tahoma" panose="020B0604030504040204" pitchFamily="34" charset="0"/>
              </a:rPr>
              <a:t>search terminates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16A4DD-6D77-62FE-18CD-4C3F78B369C5}"/>
              </a:ext>
            </a:extLst>
          </p:cNvPr>
          <p:cNvSpPr/>
          <p:nvPr/>
        </p:nvSpPr>
        <p:spPr bwMode="auto">
          <a:xfrm rot="10800000">
            <a:off x="6105128" y="4725144"/>
            <a:ext cx="792088" cy="4616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6002E1-DE58-C0DE-0B02-C204B9AD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Use of bounding criterion</a:t>
            </a:r>
          </a:p>
        </p:txBody>
      </p:sp>
    </p:spTree>
    <p:extLst>
      <p:ext uri="{BB962C8B-B14F-4D97-AF65-F5344CB8AC3E}">
        <p14:creationId xmlns:p14="http://schemas.microsoft.com/office/powerpoint/2010/main" val="563926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A6EB4-D8F1-60F1-6B38-FA95D2B76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79F2C8-DB80-6274-88B1-DB205F0B4379}"/>
                  </a:ext>
                </a:extLst>
              </p:cNvPr>
              <p:cNvSpPr txBox="1"/>
              <p:nvPr/>
            </p:nvSpPr>
            <p:spPr>
              <a:xfrm>
                <a:off x="1784648" y="2780928"/>
                <a:ext cx="30516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kern="100" noProof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𝑆𝑆</m:t>
                      </m:r>
                      <m:sSub>
                        <m:sSubPr>
                          <m:ctrlPr>
                            <a:rPr lang="en-US" sz="3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kern="100" noProof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 kern="100" noProof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i="1" kern="100" noProof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3000" i="1" kern="100" noProof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𝑆𝑆</m:t>
                      </m:r>
                      <m:sSub>
                        <m:sSubPr>
                          <m:ctrlPr>
                            <a:rPr lang="en-US" sz="3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kern="100" noProof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 kern="100" noProof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3000" noProof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79F2C8-DB80-6274-88B1-DB205F0B4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48" y="2780928"/>
                <a:ext cx="305167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4C32EF-F637-3832-B5C4-6E3820125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Bounding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49A3BB-6259-C100-543D-993B4A4AD7AE}"/>
                  </a:ext>
                </a:extLst>
              </p:cNvPr>
              <p:cNvSpPr txBox="1"/>
              <p:nvPr/>
            </p:nvSpPr>
            <p:spPr>
              <a:xfrm>
                <a:off x="1496616" y="4819218"/>
                <a:ext cx="668808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0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3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i="0" noProof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0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000" i="0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000" i="0" noProof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i="0" noProof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000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000" i="1" noProof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3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 noProof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30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49A3BB-6259-C100-543D-993B4A4AD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16" y="4819218"/>
                <a:ext cx="668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">
            <a:extLst>
              <a:ext uri="{FF2B5EF4-FFF2-40B4-BE49-F238E27FC236}">
                <a16:creationId xmlns:a16="http://schemas.microsoft.com/office/drawing/2014/main" id="{5735618A-41A7-1410-B844-53B61735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916113"/>
            <a:ext cx="2231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en-US" sz="2800" b="1" noProof="0" dirty="0">
                <a:latin typeface="Tahoma" panose="020B0604030504040204" pitchFamily="34" charset="0"/>
              </a:rPr>
              <a:t>Criterion 1:</a:t>
            </a:r>
            <a:endParaRPr lang="en-US" sz="2000" b="1" noProof="0" dirty="0">
              <a:latin typeface="Tahoma" panose="020B060403050404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30B1F72-9C23-C7B7-6FA7-185A1922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" y="3913892"/>
            <a:ext cx="2231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en-US" sz="2800" b="1" noProof="0" dirty="0">
                <a:latin typeface="Tahoma" panose="020B0604030504040204" pitchFamily="34" charset="0"/>
              </a:rPr>
              <a:t>Criterion 2:</a:t>
            </a:r>
            <a:endParaRPr lang="en-US" sz="2000" b="1" noProof="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C4E40D-7309-1290-0628-E3E6F187602D}"/>
                  </a:ext>
                </a:extLst>
              </p:cNvPr>
              <p:cNvSpPr txBox="1"/>
              <p:nvPr/>
            </p:nvSpPr>
            <p:spPr>
              <a:xfrm>
                <a:off x="2036676" y="5492841"/>
                <a:ext cx="3420380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00" i="0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i="0" noProof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6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00" i="0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i="0" noProof="0">
                          <a:latin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en-US" sz="26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00" i="1" noProof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600" i="0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noProof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6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C4E40D-7309-1290-0628-E3E6F1876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76" y="5492841"/>
                <a:ext cx="342038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5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0DD68-D6CE-4947-27AF-33A00BC4B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F67F13-6F32-DA95-90F4-E75B2989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32011"/>
            <a:ext cx="334774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Algorithm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99E1C-636A-BB04-43A9-8587C006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04" y="337706"/>
            <a:ext cx="5087060" cy="618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25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1A7D-6162-2184-F219-54D04D96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BC0288-454A-FDEC-451A-00094C62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Polynomial-time variants</a:t>
            </a:r>
          </a:p>
        </p:txBody>
      </p:sp>
    </p:spTree>
    <p:extLst>
      <p:ext uri="{BB962C8B-B14F-4D97-AF65-F5344CB8AC3E}">
        <p14:creationId xmlns:p14="http://schemas.microsoft.com/office/powerpoint/2010/main" val="194238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C31D-6966-CC04-595D-86F80EAED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209AF-80AB-B585-FA8A-A2D49915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Piecewise optimization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FAC4FD-96F4-8A8C-B8E0-20CAA75A8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15195"/>
              </p:ext>
            </p:extLst>
          </p:nvPr>
        </p:nvGraphicFramePr>
        <p:xfrm>
          <a:off x="1100572" y="1397394"/>
          <a:ext cx="7385309" cy="476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14900" imgH="3182112" progId="SmartDraw.2">
                  <p:embed/>
                </p:oleObj>
              </mc:Choice>
              <mc:Fallback>
                <p:oleObj r:id="rId2" imgW="4914900" imgH="3182112" progId="SmartDraw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72" y="1397394"/>
                        <a:ext cx="7385309" cy="4767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B90BF2-8F24-92D3-37C5-998B8414679A}"/>
              </a:ext>
            </a:extLst>
          </p:cNvPr>
          <p:cNvSpPr txBox="1"/>
          <p:nvPr/>
        </p:nvSpPr>
        <p:spPr>
          <a:xfrm>
            <a:off x="164468" y="6248925"/>
            <a:ext cx="209704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O(</a:t>
            </a:r>
            <a:r>
              <a:rPr lang="en-US" sz="2600" b="1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 </a:t>
            </a:r>
            <a:r>
              <a:rPr lang="en-US" sz="2600" b="1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sz="2600" b="1" i="1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Z</a:t>
            </a:r>
            <a:r>
              <a:rPr lang="en-US" sz="2600" b="1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+1</a:t>
            </a:r>
            <a:r>
              <a:rPr lang="en-US" sz="2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/Z)</a:t>
            </a: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4CF91-A729-A0BB-B33D-65E44099B589}"/>
              </a:ext>
            </a:extLst>
          </p:cNvPr>
          <p:cNvSpPr txBox="1"/>
          <p:nvPr/>
        </p:nvSpPr>
        <p:spPr>
          <a:xfrm>
            <a:off x="7218149" y="6212921"/>
            <a:ext cx="252338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 b="1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O(</a:t>
            </a:r>
            <a:r>
              <a:rPr lang="en-US" sz="2600" b="1" i="1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 </a:t>
            </a:r>
            <a:r>
              <a:rPr lang="en-US" sz="2600" b="1" kern="100" baseline="300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7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600" kern="1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for z=3</a:t>
            </a:r>
            <a:endParaRPr lang="en-US" sz="2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1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FAF59-616F-5FAE-850E-D57003D1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EC45D18-0422-6D63-6BE1-63DF16B8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49388"/>
            <a:ext cx="3348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963" indent="-334963" defTabSz="457200" eaLnBrk="1" hangingPunct="1">
              <a:buFontTx/>
              <a:buNone/>
            </a:pPr>
            <a:r>
              <a:rPr lang="en-US" noProof="0" dirty="0">
                <a:latin typeface="Tahoma" panose="020B0604030504040204" pitchFamily="34" charset="0"/>
                <a:cs typeface="Tahoma" panose="020B0604030504040204" pitchFamily="34" charset="0"/>
              </a:rPr>
              <a:t>Input </a:t>
            </a:r>
            <a:r>
              <a:rPr lang="en-US" i="1" noProof="0" dirty="0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noProof="0" dirty="0">
                <a:latin typeface="Tahoma" panose="020B0604030504040204" pitchFamily="34" charset="0"/>
                <a:cs typeface="Tahoma" panose="020B0604030504040204" pitchFamily="34" charset="0"/>
              </a:rPr>
              <a:t> points: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19F462-1657-3DA9-386E-1B39D2F8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060575"/>
            <a:ext cx="2584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X={</a:t>
            </a:r>
            <a:r>
              <a:rPr lang="en-US" sz="2400" b="0" i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0" baseline="-250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sz="2400" b="0" i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0" baseline="-250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…, </a:t>
            </a:r>
            <a:r>
              <a:rPr lang="en-US" sz="2400" b="0" i="1" noProof="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0" i="1" baseline="-25000" noProof="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lang="en-US" sz="24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AB500C-DEC7-0CF2-251B-BA9F80CA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91296"/>
            <a:ext cx="2518638" cy="4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C={</a:t>
            </a:r>
            <a:r>
              <a:rPr lang="en-US" sz="2400" b="0" i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baseline="-250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400" b="0" i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sz="2400" b="0" baseline="-250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…, </a:t>
            </a:r>
            <a:r>
              <a:rPr lang="en-US" sz="2400" b="0" i="1" noProof="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i="1" baseline="-25000" noProof="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endParaRPr lang="en-US" sz="2400" noProof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4F24BBF-A6A3-6EDB-4207-0CB9659D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499171"/>
            <a:ext cx="2682145" cy="4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P={</a:t>
            </a:r>
            <a:r>
              <a:rPr lang="en-US" sz="2400" b="0" i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b="0" baseline="-250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400" b="0" i="1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sz="2400" b="0" baseline="-250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…, </a:t>
            </a:r>
            <a:r>
              <a:rPr lang="en-US" sz="2400" b="0" i="1" noProof="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i="1" baseline="-25000" noProof="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b="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lang="en-US" sz="2400" noProof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6" name="Object 43">
            <a:extLst>
              <a:ext uri="{FF2B5EF4-FFF2-40B4-BE49-F238E27FC236}">
                <a16:creationId xmlns:a16="http://schemas.microsoft.com/office/drawing/2014/main" id="{507A430C-EE2C-9EEB-FFA3-5658C3B1D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5373688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6" name="Object 43">
                        <a:extLst>
                          <a:ext uri="{FF2B5EF4-FFF2-40B4-BE49-F238E27FC236}">
                            <a16:creationId xmlns:a16="http://schemas.microsoft.com/office/drawing/2014/main" id="{507A430C-EE2C-9EEB-FFA3-5658C3B1D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373688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5">
            <a:extLst>
              <a:ext uri="{FF2B5EF4-FFF2-40B4-BE49-F238E27FC236}">
                <a16:creationId xmlns:a16="http://schemas.microsoft.com/office/drawing/2014/main" id="{D6836221-DE24-5739-0F7C-757D6094F877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3609975"/>
            <a:ext cx="915988" cy="863600"/>
            <a:chOff x="4413" y="1933"/>
            <a:chExt cx="577" cy="544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49278C8E-7030-7405-B636-8B8EB114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33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grpSp>
          <p:nvGrpSpPr>
            <p:cNvPr id="9" name="Group 51">
              <a:extLst>
                <a:ext uri="{FF2B5EF4-FFF2-40B4-BE49-F238E27FC236}">
                  <a16:creationId xmlns:a16="http://schemas.microsoft.com/office/drawing/2014/main" id="{85664074-B78D-01D2-553A-08043A060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979"/>
              <a:ext cx="476" cy="453"/>
              <a:chOff x="4468" y="1979"/>
              <a:chExt cx="476" cy="453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BA5B1FBF-3E2F-5B34-85EF-8BD0DA052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97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  <p:sp>
            <p:nvSpPr>
              <p:cNvPr id="13" name="Oval 45">
                <a:extLst>
                  <a:ext uri="{FF2B5EF4-FFF2-40B4-BE49-F238E27FC236}">
                    <a16:creationId xmlns:a16="http://schemas.microsoft.com/office/drawing/2014/main" id="{1DAF49B7-295B-A0F8-BFA2-279B20433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09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  <p:sp>
            <p:nvSpPr>
              <p:cNvPr id="14" name="Oval 46">
                <a:extLst>
                  <a:ext uri="{FF2B5EF4-FFF2-40B4-BE49-F238E27FC236}">
                    <a16:creationId xmlns:a16="http://schemas.microsoft.com/office/drawing/2014/main" id="{EDDDBBA5-E8CD-DB75-37CF-B40825562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06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  <p:sp>
            <p:nvSpPr>
              <p:cNvPr id="15" name="Oval 47">
                <a:extLst>
                  <a:ext uri="{FF2B5EF4-FFF2-40B4-BE49-F238E27FC236}">
                    <a16:creationId xmlns:a16="http://schemas.microsoft.com/office/drawing/2014/main" id="{0DC28DC1-12ED-FA8F-BF6A-8F2B646FA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02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  <p:sp>
            <p:nvSpPr>
              <p:cNvPr id="16" name="Oval 48">
                <a:extLst>
                  <a:ext uri="{FF2B5EF4-FFF2-40B4-BE49-F238E27FC236}">
                    <a16:creationId xmlns:a16="http://schemas.microsoft.com/office/drawing/2014/main" id="{DBC87A4F-48FC-DEC3-CEB8-6A18A2DA0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6" y="229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  <p:sp>
            <p:nvSpPr>
              <p:cNvPr id="17" name="Oval 49">
                <a:extLst>
                  <a:ext uri="{FF2B5EF4-FFF2-40B4-BE49-F238E27FC236}">
                    <a16:creationId xmlns:a16="http://schemas.microsoft.com/office/drawing/2014/main" id="{D42CFF70-E5C7-6F32-7E6B-36A2038FB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236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  <p:sp>
            <p:nvSpPr>
              <p:cNvPr id="18" name="Oval 50">
                <a:extLst>
                  <a:ext uri="{FF2B5EF4-FFF2-40B4-BE49-F238E27FC236}">
                    <a16:creationId xmlns:a16="http://schemas.microsoft.com/office/drawing/2014/main" id="{965C5BE0-D75E-CFF9-D6DA-D9DE6B6A8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225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noProof="0" dirty="0"/>
              </a:p>
            </p:txBody>
          </p:sp>
        </p:grp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EA8D26A3-4A10-FA08-5959-834F1E67E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208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7DA57F44-8C98-3B39-6DAB-1566854BC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48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</p:grpSp>
      <p:grpSp>
        <p:nvGrpSpPr>
          <p:cNvPr id="19" name="Group 55">
            <a:extLst>
              <a:ext uri="{FF2B5EF4-FFF2-40B4-BE49-F238E27FC236}">
                <a16:creationId xmlns:a16="http://schemas.microsoft.com/office/drawing/2014/main" id="{0C00B8A8-E776-41AB-E35D-AED743ABD13E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1700213"/>
            <a:ext cx="755650" cy="719137"/>
            <a:chOff x="4468" y="1979"/>
            <a:chExt cx="476" cy="453"/>
          </a:xfrm>
        </p:grpSpPr>
        <p:sp>
          <p:nvSpPr>
            <p:cNvPr id="20" name="Oval 56">
              <a:extLst>
                <a:ext uri="{FF2B5EF4-FFF2-40B4-BE49-F238E27FC236}">
                  <a16:creationId xmlns:a16="http://schemas.microsoft.com/office/drawing/2014/main" id="{1D4AF035-8732-BB37-A217-13ADFF558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21" name="Oval 57">
              <a:extLst>
                <a:ext uri="{FF2B5EF4-FFF2-40B4-BE49-F238E27FC236}">
                  <a16:creationId xmlns:a16="http://schemas.microsoft.com/office/drawing/2014/main" id="{6EF9EB0E-9CA9-D1F5-438A-71553CE4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92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id="{29F96513-0EE7-ECDB-9747-F5A9DCE5E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9C0798E1-F6E5-958F-4BA7-A3C9DF182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02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9F58BF9D-E010-430C-48A8-CB759677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96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:a16="http://schemas.microsoft.com/office/drawing/2014/main" id="{84811EEB-DBB1-6180-4551-B420C0D71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36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id="{2B81EB56-D814-064A-F9C3-F6FA3B5BA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</p:grpSp>
      <p:grpSp>
        <p:nvGrpSpPr>
          <p:cNvPr id="27" name="Group 81">
            <a:extLst>
              <a:ext uri="{FF2B5EF4-FFF2-40B4-BE49-F238E27FC236}">
                <a16:creationId xmlns:a16="http://schemas.microsoft.com/office/drawing/2014/main" id="{6F950CD5-564A-D6C6-9C94-9FC79F8D01BF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3644900"/>
            <a:ext cx="915987" cy="863600"/>
            <a:chOff x="4422" y="3272"/>
            <a:chExt cx="577" cy="544"/>
          </a:xfrm>
        </p:grpSpPr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C89F0478-01A0-2CB4-CF4C-705601991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272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39D06DC7-EA32-1BFA-6192-95A6C0D5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7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041ED49-1A31-2E47-9949-34649600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294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31" name="Oval 78">
              <a:extLst>
                <a:ext uri="{FF2B5EF4-FFF2-40B4-BE49-F238E27FC236}">
                  <a16:creationId xmlns:a16="http://schemas.microsoft.com/office/drawing/2014/main" id="{34540EEB-029A-0599-8C2E-7E297FED1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339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4096" name="Oval 79">
              <a:extLst>
                <a:ext uri="{FF2B5EF4-FFF2-40B4-BE49-F238E27FC236}">
                  <a16:creationId xmlns:a16="http://schemas.microsoft.com/office/drawing/2014/main" id="{64364016-B808-9F70-08B2-B66473B0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362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  <p:sp>
          <p:nvSpPr>
            <p:cNvPr id="4097" name="Oval 80">
              <a:extLst>
                <a:ext uri="{FF2B5EF4-FFF2-40B4-BE49-F238E27FC236}">
                  <a16:creationId xmlns:a16="http://schemas.microsoft.com/office/drawing/2014/main" id="{ADCBE152-6266-F7B5-B7B2-C81E1BD0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634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noProof="0" dirty="0"/>
            </a:p>
          </p:txBody>
        </p:sp>
      </p:grpSp>
      <p:sp>
        <p:nvSpPr>
          <p:cNvPr id="4099" name="Rectangle 35">
            <a:extLst>
              <a:ext uri="{FF2B5EF4-FFF2-40B4-BE49-F238E27FC236}">
                <a16:creationId xmlns:a16="http://schemas.microsoft.com/office/drawing/2014/main" id="{C430057F-5F84-44FA-54B9-170D886A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886325"/>
            <a:ext cx="3397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b="0" noProof="0" dirty="0">
                <a:latin typeface="Tahoma" panose="020B0604030504040204" pitchFamily="34" charset="0"/>
                <a:cs typeface="Tahoma" panose="020B0604030504040204" pitchFamily="34" charset="0"/>
              </a:rPr>
              <a:t>Objective function:</a:t>
            </a:r>
          </a:p>
        </p:txBody>
      </p:sp>
      <p:sp>
        <p:nvSpPr>
          <p:cNvPr id="4100" name="Rectangle 35">
            <a:extLst>
              <a:ext uri="{FF2B5EF4-FFF2-40B4-BE49-F238E27FC236}">
                <a16:creationId xmlns:a16="http://schemas.microsoft.com/office/drawing/2014/main" id="{69F5BB8F-39E0-84A5-4DA5-7F4CF4E4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6051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b="0" noProof="0" dirty="0">
                <a:latin typeface="Tahoma" panose="020B0604030504040204" pitchFamily="34" charset="0"/>
                <a:cs typeface="Tahoma" panose="020B0604030504040204" pitchFamily="34" charset="0"/>
              </a:rPr>
              <a:t>Output partition and </a:t>
            </a:r>
            <a:r>
              <a:rPr lang="en-US" i="1" noProof="0" dirty="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0" noProof="0" dirty="0">
                <a:latin typeface="Tahoma" panose="020B0604030504040204" pitchFamily="34" charset="0"/>
                <a:cs typeface="Tahoma" panose="020B0604030504040204" pitchFamily="34" charset="0"/>
              </a:rPr>
              <a:t> centroids: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0D8FB335-6C78-D0B0-B470-67FDCA0A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6345238"/>
            <a:ext cx="355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00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SSE</a:t>
            </a:r>
            <a:r>
              <a:rPr lang="en-US" sz="2000" b="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= </a:t>
            </a:r>
            <a:r>
              <a:rPr lang="en-US" sz="200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</a:t>
            </a:r>
            <a:r>
              <a:rPr lang="en-US" sz="2000" b="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um-of-</a:t>
            </a:r>
            <a:r>
              <a:rPr lang="en-US" sz="200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</a:t>
            </a:r>
            <a:r>
              <a:rPr lang="en-US" sz="2000" b="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quared </a:t>
            </a:r>
            <a:r>
              <a:rPr lang="en-US" sz="200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e</a:t>
            </a:r>
            <a:r>
              <a:rPr lang="en-US" sz="2000" b="0" noProof="0" dirty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rrors</a:t>
            </a: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94C06B87-B4C6-4103-518A-83FFB155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51942"/>
            <a:ext cx="8497887" cy="5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8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of clustering</a:t>
            </a:r>
          </a:p>
        </p:txBody>
      </p:sp>
    </p:spTree>
    <p:extLst>
      <p:ext uri="{BB962C8B-B14F-4D97-AF65-F5344CB8AC3E}">
        <p14:creationId xmlns:p14="http://schemas.microsoft.com/office/powerpoint/2010/main" val="313664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369CC-96FF-2CC7-989F-5DA3AE123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528DA-B2FD-2998-2994-5E692ADA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4" y="1916832"/>
            <a:ext cx="7987255" cy="35262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9BACEA-1C2C-4F92-C0A4-7DF74FF1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80409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0D74-304D-5A67-A3CB-E78761DA5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84F2D7-D31F-BEDE-1E50-E79C71B0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Look-ahead optimization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C05CC13-88AD-D3D1-DB20-4FEF534D8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09984"/>
              </p:ext>
            </p:extLst>
          </p:nvPr>
        </p:nvGraphicFramePr>
        <p:xfrm>
          <a:off x="2252700" y="1376772"/>
          <a:ext cx="5508612" cy="502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40380" imgH="2759964" progId="SmartDraw.2">
                  <p:embed/>
                </p:oleObj>
              </mc:Choice>
              <mc:Fallback>
                <p:oleObj r:id="rId2" imgW="3040380" imgH="2759964" progId="SmartDraw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700" y="1376772"/>
                        <a:ext cx="5508612" cy="502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84FFA9-4345-4C36-39C2-19BF8272FFD7}"/>
              </a:ext>
            </a:extLst>
          </p:cNvPr>
          <p:cNvSpPr txBox="1"/>
          <p:nvPr/>
        </p:nvSpPr>
        <p:spPr>
          <a:xfrm>
            <a:off x="7218149" y="6212921"/>
            <a:ext cx="252338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 b="1" kern="10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O(</a:t>
            </a:r>
            <a:r>
              <a:rPr lang="en-US" sz="2600" b="1" i="1" kern="10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 </a:t>
            </a:r>
            <a:r>
              <a:rPr lang="en-US" sz="2600" b="1" kern="100" baseline="3000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7</a:t>
            </a:r>
            <a:r>
              <a:rPr lang="en-US" sz="2600" b="1" kern="10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600" kern="10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for z=3</a:t>
            </a:r>
            <a:endParaRPr lang="en-US" sz="2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2FD90-4FE0-5C11-A52D-5CC1322AB9AD}"/>
              </a:ext>
            </a:extLst>
          </p:cNvPr>
          <p:cNvSpPr txBox="1"/>
          <p:nvPr/>
        </p:nvSpPr>
        <p:spPr>
          <a:xfrm>
            <a:off x="164468" y="6273316"/>
            <a:ext cx="169790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O(</a:t>
            </a:r>
            <a:r>
              <a:rPr lang="en-US" sz="2600" b="1" i="1" kern="1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 </a:t>
            </a:r>
            <a:r>
              <a:rPr lang="en-US" sz="2600" b="1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sz="2600" b="1" i="1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Z</a:t>
            </a:r>
            <a:r>
              <a:rPr lang="en-US" sz="2600" b="1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+1</a:t>
            </a:r>
            <a:r>
              <a:rPr lang="en-US" sz="2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7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EDE92-2C26-2AFE-60C3-8E8C866C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41221FF-EFA8-82B6-5870-721699B11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24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4202676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02CB-36B7-A12E-EC74-9744EAD2F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558CE-70E2-83C5-CCBA-5C5E7EA1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5"/>
          <a:stretch>
            <a:fillRect/>
          </a:stretch>
        </p:blipFill>
        <p:spPr>
          <a:xfrm>
            <a:off x="668524" y="1808820"/>
            <a:ext cx="8733420" cy="268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A769CE-EFE2-949E-B6F1-4A1F88AD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332011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4118136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DFE1-52A6-43C1-E694-3A0C9D79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0D3C2-8AA3-A31A-B4BB-CE8B57D58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68879"/>
            <a:ext cx="9000000" cy="52564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003991-84F5-E262-15B0-E075C178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296007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Dataset </a:t>
            </a:r>
            <a:r>
              <a:rPr lang="en-US" sz="3800" b="1" noProof="0" dirty="0">
                <a:solidFill>
                  <a:srgbClr val="0000FF"/>
                </a:solidFill>
                <a:latin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02100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D3E6-5804-1A8D-CE4C-F04B0DC3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8EC83-AE81-45EF-EE3A-55284EB91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32756"/>
            <a:ext cx="9000000" cy="5292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68EF93-097B-A26B-F5AC-C61C486F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296007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Dataset </a:t>
            </a:r>
            <a:r>
              <a:rPr lang="en-US" sz="3800" b="1" noProof="0" dirty="0">
                <a:solidFill>
                  <a:srgbClr val="0000FF"/>
                </a:solidFill>
                <a:latin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48978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46C39-CC0D-82AC-7F00-7DDDC75BC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F2495-A86A-0714-4EE1-882B22DD2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2" y="1313613"/>
            <a:ext cx="9000000" cy="5248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E56C07-7132-255F-E8B6-5D0DD9BB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296007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Dataset </a:t>
            </a:r>
            <a:r>
              <a:rPr lang="en-US" sz="3800" b="1" noProof="0" dirty="0">
                <a:solidFill>
                  <a:srgbClr val="0000FF"/>
                </a:solidFill>
                <a:latin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8182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4E94-2709-240C-D490-8C24AF4ED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C9B8DC-4FB0-FAE6-2FD2-A79F0E21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/>
        </p:blipFill>
        <p:spPr bwMode="auto">
          <a:xfrm>
            <a:off x="344488" y="1203087"/>
            <a:ext cx="9000000" cy="537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4F56F6-E12F-25D9-BF93-19F85059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296007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Dataset </a:t>
            </a:r>
            <a:r>
              <a:rPr lang="en-US" sz="3800" b="1" noProof="0" dirty="0">
                <a:solidFill>
                  <a:srgbClr val="0000FF"/>
                </a:solidFill>
                <a:latin typeface="Tahoma" panose="020B060403050404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08800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4460F-916F-96CD-192D-D1083210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0A8A5-464D-5E2C-C864-434F5870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22"/>
          <a:stretch>
            <a:fillRect/>
          </a:stretch>
        </p:blipFill>
        <p:spPr>
          <a:xfrm>
            <a:off x="2036676" y="1268760"/>
            <a:ext cx="5530321" cy="5292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448014-6D11-C43E-C6A3-5F932B332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296007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Dataset </a:t>
            </a:r>
            <a:r>
              <a:rPr lang="en-US" sz="3800" b="1" noProof="0" dirty="0">
                <a:solidFill>
                  <a:srgbClr val="0000FF"/>
                </a:solidFill>
                <a:latin typeface="Tahoma" panose="020B0604030504040204" pitchFamily="34" charset="0"/>
              </a:rPr>
              <a:t>SS2</a:t>
            </a:r>
          </a:p>
        </p:txBody>
      </p:sp>
    </p:spTree>
    <p:extLst>
      <p:ext uri="{BB962C8B-B14F-4D97-AF65-F5344CB8AC3E}">
        <p14:creationId xmlns:p14="http://schemas.microsoft.com/office/powerpoint/2010/main" val="628981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5573-DEE3-6010-3634-82AA6B26D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F5F4CA-32F4-F562-1AB2-0A1AFBA72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354337"/>
            <a:ext cx="7344816" cy="531502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02E9B8-F842-68B1-EB68-EDE166A9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6" y="188640"/>
            <a:ext cx="9575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800" b="1" noProof="0" dirty="0">
                <a:solidFill>
                  <a:schemeClr val="tx2"/>
                </a:solidFill>
                <a:latin typeface="Tahoma" panose="020B0604030504040204" pitchFamily="34" charset="0"/>
              </a:rPr>
              <a:t>Should we split or merge?</a:t>
            </a:r>
            <a:endParaRPr lang="en-US" sz="3800" b="1" noProof="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2F981-1F9C-2AA3-1BF3-2060B725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212" y="3810526"/>
            <a:ext cx="5229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sz="1400" b="1" noProof="0" dirty="0">
                <a:latin typeface="Tahoma" panose="020B0604030504040204" pitchFamily="34" charset="0"/>
              </a:rPr>
              <a:t>SSE</a:t>
            </a:r>
          </a:p>
        </p:txBody>
      </p:sp>
    </p:spTree>
    <p:extLst>
      <p:ext uri="{BB962C8B-B14F-4D97-AF65-F5344CB8AC3E}">
        <p14:creationId xmlns:p14="http://schemas.microsoft.com/office/powerpoint/2010/main" val="408654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9119041-0229-2D11-77E7-24C6783B1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224644"/>
            <a:ext cx="8424862" cy="731837"/>
          </a:xfrm>
        </p:spPr>
        <p:txBody>
          <a:bodyPr/>
          <a:lstStyle/>
          <a:p>
            <a:pPr defTabSz="457200" eaLnBrk="1" hangingPunct="1"/>
            <a:r>
              <a:rPr lang="en-US" sz="38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Clustering is NP-hard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1512DF0-0240-606B-8916-3C1DC2C5A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3745546"/>
            <a:ext cx="8281988" cy="1447650"/>
          </a:xfrm>
        </p:spPr>
        <p:txBody>
          <a:bodyPr/>
          <a:lstStyle/>
          <a:p>
            <a:pPr marL="334963" indent="-334963" defTabSz="457200" eaLnBrk="1" hangingPunct="1">
              <a:buFontTx/>
              <a:buChar char="•"/>
            </a:pPr>
            <a:r>
              <a:rPr lang="en-US" sz="3200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 solution takes exponential time.</a:t>
            </a:r>
          </a:p>
          <a:p>
            <a:pPr marL="334963" indent="-334963" defTabSz="457200" eaLnBrk="1" hangingPunct="1">
              <a:buFontTx/>
              <a:buChar char="•"/>
            </a:pPr>
            <a:r>
              <a:rPr lang="en-US" sz="3200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solutions by heuristic algorithms.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212761E-E116-4775-2B19-19C9EA716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93970"/>
            <a:ext cx="2744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sz="2000" noProof="0" dirty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09BEEC20-1339-482E-6420-CDD4A27A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79945"/>
            <a:ext cx="2744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sz="2000" noProof="0" dirty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DBD13293-8F65-8998-65CB-D4933B6D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08357"/>
            <a:ext cx="2744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sz="2000" noProof="0" dirty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C439B8C1-D8D3-EF95-160F-F711054C5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36451"/>
              </p:ext>
            </p:extLst>
          </p:nvPr>
        </p:nvGraphicFramePr>
        <p:xfrm>
          <a:off x="1354138" y="2298763"/>
          <a:ext cx="55435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457200" progId="Equation.3">
                  <p:embed/>
                </p:oleObj>
              </mc:Choice>
              <mc:Fallback>
                <p:oleObj name="Equation" r:id="rId2" imgW="2146300" imgH="457200" progId="Equation.3">
                  <p:embed/>
                  <p:pic>
                    <p:nvPicPr>
                      <p:cNvPr id="53255" name="Object 7">
                        <a:extLst>
                          <a:ext uri="{FF2B5EF4-FFF2-40B4-BE49-F238E27FC236}">
                            <a16:creationId xmlns:a16="http://schemas.microsoft.com/office/drawing/2014/main" id="{C439B8C1-D8D3-EF95-160F-F711054C5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298763"/>
                        <a:ext cx="554355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8">
            <a:extLst>
              <a:ext uri="{FF2B5EF4-FFF2-40B4-BE49-F238E27FC236}">
                <a16:creationId xmlns:a16="http://schemas.microsoft.com/office/drawing/2014/main" id="{5A1AF13D-974C-EE20-31DC-2D483A357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593912"/>
            <a:ext cx="66976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  <a:buFontTx/>
              <a:buChar char="•"/>
            </a:pPr>
            <a:r>
              <a:rPr lang="en-US" noProof="0" dirty="0">
                <a:latin typeface="Tahoma" panose="020B0604030504040204" pitchFamily="34" charset="0"/>
                <a:ea typeface="Tahoma" panose="020B0604030504040204" pitchFamily="34" charset="0"/>
              </a:rPr>
              <a:t>Number of possible clusterings: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960D-AC0A-40B7-68CC-83E6FC18A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650FC-92C2-E478-983A-D41F02B70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418643"/>
            <a:ext cx="8538076" cy="59893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0FE58-B66D-8501-EA23-CD68437A4434}"/>
              </a:ext>
            </a:extLst>
          </p:cNvPr>
          <p:cNvSpPr txBox="1"/>
          <p:nvPr/>
        </p:nvSpPr>
        <p:spPr>
          <a:xfrm>
            <a:off x="2441382" y="6408040"/>
            <a:ext cx="6328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00" noProof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https://mlech26l.github.io/pages/2020/12/17/cpus.html</a:t>
            </a:r>
            <a:endParaRPr lang="en-US" noProof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44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57AE4-8E2A-7414-AEBF-DAC91F568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D653573-F238-4105-921A-0C2897C9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sz="4600" b="1" noProof="0" dirty="0">
                <a:latin typeface="Tahom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66558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9253E41-355B-8CEC-6E55-0825BBA390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noProof="0" dirty="0">
                <a:latin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44035" name="TextBox 3">
            <a:extLst>
              <a:ext uri="{FF2B5EF4-FFF2-40B4-BE49-F238E27FC236}">
                <a16:creationId xmlns:a16="http://schemas.microsoft.com/office/drawing/2014/main" id="{42200B7F-10A9-62EB-C106-E2BEF116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32" y="1988840"/>
            <a:ext cx="8677275" cy="39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en-US" sz="2800" noProof="0" dirty="0">
                <a:latin typeface="Tahoma" panose="020B0604030504040204" pitchFamily="34" charset="0"/>
              </a:rPr>
              <a:t>Works only for </a:t>
            </a:r>
            <a:r>
              <a:rPr lang="en-US" sz="2800" noProof="0" dirty="0">
                <a:solidFill>
                  <a:srgbClr val="0000FF"/>
                </a:solidFill>
                <a:latin typeface="Tahoma" panose="020B0604030504040204" pitchFamily="34" charset="0"/>
              </a:rPr>
              <a:t>very small </a:t>
            </a:r>
            <a:r>
              <a:rPr lang="en-US" sz="2800" noProof="0" dirty="0">
                <a:latin typeface="Tahoma" panose="020B0604030504040204" pitchFamily="34" charset="0"/>
              </a:rPr>
              <a:t>problems sizes</a:t>
            </a:r>
            <a:endParaRPr lang="en-US" sz="2800" noProof="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en-US" sz="2800" noProof="0" dirty="0">
                <a:solidFill>
                  <a:srgbClr val="0000FF"/>
                </a:solidFill>
                <a:latin typeface="Tahoma" panose="020B0604030504040204" pitchFamily="34" charset="0"/>
              </a:rPr>
              <a:t>Merge-based </a:t>
            </a:r>
            <a:r>
              <a:rPr lang="en-US" sz="2800" noProof="0" dirty="0">
                <a:latin typeface="Tahoma" panose="020B0604030504040204" pitchFamily="34" charset="0"/>
              </a:rPr>
              <a:t>approach not the best design choice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en-US" sz="2800" noProof="0" dirty="0">
                <a:latin typeface="Tahoma" panose="020B0604030504040204" pitchFamily="34" charset="0"/>
              </a:rPr>
              <a:t>Polynomial-time variants considered but </a:t>
            </a:r>
            <a:br>
              <a:rPr lang="en-US" sz="2800" noProof="0" dirty="0">
                <a:latin typeface="Tahoma" panose="020B0604030504040204" pitchFamily="34" charset="0"/>
              </a:rPr>
            </a:br>
            <a:r>
              <a:rPr lang="en-US" sz="2800" noProof="0" dirty="0">
                <a:solidFill>
                  <a:srgbClr val="0000FF"/>
                </a:solidFill>
                <a:latin typeface="Tahoma" panose="020B0604030504040204" pitchFamily="34" charset="0"/>
              </a:rPr>
              <a:t>simple heuristics</a:t>
            </a:r>
            <a:r>
              <a:rPr lang="en-US" sz="2800" noProof="0" dirty="0">
                <a:latin typeface="Tahoma" panose="020B0604030504040204" pitchFamily="34" charset="0"/>
              </a:rPr>
              <a:t> give the same or better result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AutoNum type="arabicPeriod"/>
            </a:pPr>
            <a:endParaRPr lang="en-US" sz="2800" noProof="0" dirty="0">
              <a:latin typeface="Tahoma" panose="020B0604030504040204" pitchFamily="34" charset="0"/>
            </a:endParaRPr>
          </a:p>
          <a:p>
            <a:pPr marL="0" indent="0">
              <a:spcAft>
                <a:spcPts val="1000"/>
              </a:spcAft>
            </a:pPr>
            <a:endParaRPr lang="en-US" sz="2400" noProof="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marL="0" indent="0">
              <a:spcAft>
                <a:spcPts val="1000"/>
              </a:spcAft>
            </a:pPr>
            <a:r>
              <a:rPr lang="en-US" sz="2400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At least </a:t>
            </a:r>
            <a:r>
              <a:rPr lang="en-US" sz="2400" b="1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we tried</a:t>
            </a:r>
            <a:r>
              <a:rPr lang="en-US" sz="2400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. </a:t>
            </a:r>
            <a:br>
              <a:rPr lang="en-US" sz="2400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</a:br>
            <a:r>
              <a:rPr lang="en-US" sz="2400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We cannot learn without trying.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3968F-65AD-03A6-D833-7FA9F3DF6D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/>
          <a:stretch/>
        </p:blipFill>
        <p:spPr bwMode="auto">
          <a:xfrm>
            <a:off x="6811738" y="4833156"/>
            <a:ext cx="2606069" cy="1649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18DF060D-EAF8-4E97-878A-20F9F954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87"/>
          <a:stretch>
            <a:fillRect/>
          </a:stretch>
        </p:blipFill>
        <p:spPr bwMode="auto">
          <a:xfrm>
            <a:off x="272480" y="2027782"/>
            <a:ext cx="4308199" cy="2939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660EBE31-DC06-4110-9CB4-503842C01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717524"/>
              </p:ext>
            </p:extLst>
          </p:nvPr>
        </p:nvGraphicFramePr>
        <p:xfrm>
          <a:off x="4706936" y="1650120"/>
          <a:ext cx="5084039" cy="403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626882" imgH="2308384" progId="Word.Document.8">
                  <p:embed/>
                </p:oleObj>
              </mc:Choice>
              <mc:Fallback>
                <p:oleObj name="Document" r:id="rId4" imgW="3626882" imgH="2308384" progId="Word.Document.8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660EBE31-DC06-4110-9CB4-503842C01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26" r="9926"/>
                      <a:stretch>
                        <a:fillRect/>
                      </a:stretch>
                    </p:blipFill>
                    <p:spPr bwMode="auto">
                      <a:xfrm>
                        <a:off x="4706936" y="1650120"/>
                        <a:ext cx="5084039" cy="4037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7">
            <a:extLst>
              <a:ext uri="{FF2B5EF4-FFF2-40B4-BE49-F238E27FC236}">
                <a16:creationId xmlns:a16="http://schemas.microsoft.com/office/drawing/2014/main" id="{31604BF9-C495-4DBC-ACEA-CA6026D8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178" y="1182068"/>
            <a:ext cx="3610284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75" b="1">
                <a:solidFill>
                  <a:srgbClr val="0000FF"/>
                </a:solidFill>
                <a:latin typeface="Tahoma" panose="020B0604030504040204" pitchFamily="34" charset="0"/>
              </a:rPr>
              <a:t>Genetic Algorithm (GA)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D1FAD773-021E-4580-8830-DA601EB8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1546411"/>
            <a:ext cx="3036409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75" b="1" dirty="0">
                <a:solidFill>
                  <a:srgbClr val="0000FF"/>
                </a:solidFill>
                <a:latin typeface="Tahoma" panose="020B0604030504040204" pitchFamily="34" charset="0"/>
              </a:rPr>
              <a:t>Random Swap (RS)</a:t>
            </a:r>
          </a:p>
        </p:txBody>
      </p:sp>
      <p:sp>
        <p:nvSpPr>
          <p:cNvPr id="5127" name="Rectangle 9">
            <a:extLst>
              <a:ext uri="{FF2B5EF4-FFF2-40B4-BE49-F238E27FC236}">
                <a16:creationId xmlns:a16="http://schemas.microsoft.com/office/drawing/2014/main" id="{9BA8404A-5176-4EFF-8AA5-4D3D4092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968" y="5523619"/>
            <a:ext cx="52427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500" dirty="0">
                <a:latin typeface="Tahoma" panose="020B0604030504040204" pitchFamily="34" charset="0"/>
                <a:ea typeface="Tahoma" panose="020B0604030504040204" pitchFamily="34" charset="0"/>
              </a:rPr>
              <a:t>P. Fränti, "Genetic algorithm with deterministic crossover </a:t>
            </a:r>
            <a:br>
              <a:rPr lang="en-US" altLang="en-US" sz="15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altLang="en-US" sz="1500" dirty="0">
                <a:latin typeface="Tahoma" panose="020B0604030504040204" pitchFamily="34" charset="0"/>
                <a:ea typeface="Tahoma" panose="020B0604030504040204" pitchFamily="34" charset="0"/>
              </a:rPr>
              <a:t>for vector quantization", </a:t>
            </a:r>
            <a:r>
              <a:rPr lang="en-US" altLang="en-US" sz="1500" i="1" dirty="0">
                <a:latin typeface="Tahoma" panose="020B0604030504040204" pitchFamily="34" charset="0"/>
                <a:ea typeface="Tahoma" panose="020B0604030504040204" pitchFamily="34" charset="0"/>
              </a:rPr>
              <a:t>Pattern Recognition Letters</a:t>
            </a:r>
            <a:r>
              <a:rPr lang="en-US" altLang="en-US" sz="1500" dirty="0">
                <a:latin typeface="Tahoma" panose="020B0604030504040204" pitchFamily="34" charset="0"/>
                <a:ea typeface="Tahoma" panose="020B0604030504040204" pitchFamily="34" charset="0"/>
              </a:rPr>
              <a:t>, 2000. </a:t>
            </a:r>
          </a:p>
        </p:txBody>
      </p:sp>
      <p:sp>
        <p:nvSpPr>
          <p:cNvPr id="5128" name="Rectangle 10">
            <a:extLst>
              <a:ext uri="{FF2B5EF4-FFF2-40B4-BE49-F238E27FC236}">
                <a16:creationId xmlns:a16="http://schemas.microsoft.com/office/drawing/2014/main" id="{F7EF50D3-F9B7-415C-BC15-254B5057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62" y="5034247"/>
            <a:ext cx="3628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500" dirty="0">
                <a:latin typeface="Tahoma" panose="020B0604030504040204" pitchFamily="34" charset="0"/>
                <a:ea typeface="Tahoma" panose="020B0604030504040204" pitchFamily="34" charset="0"/>
              </a:rPr>
              <a:t>P. Fränti, ”Efficiency of random swap clustering", </a:t>
            </a:r>
            <a:r>
              <a:rPr lang="en-US" altLang="en-US" sz="1500" i="1" dirty="0">
                <a:latin typeface="Tahoma" panose="020B0604030504040204" pitchFamily="34" charset="0"/>
                <a:ea typeface="Tahoma" panose="020B0604030504040204" pitchFamily="34" charset="0"/>
              </a:rPr>
              <a:t>Journal of Big Data</a:t>
            </a:r>
            <a:r>
              <a:rPr lang="en-US" altLang="en-US" sz="1500" dirty="0">
                <a:latin typeface="Tahoma" panose="020B0604030504040204" pitchFamily="34" charset="0"/>
                <a:ea typeface="Tahoma" panose="020B0604030504040204" pitchFamily="34" charset="0"/>
              </a:rPr>
              <a:t>, 2018.</a:t>
            </a:r>
          </a:p>
        </p:txBody>
      </p:sp>
      <p:sp>
        <p:nvSpPr>
          <p:cNvPr id="5129" name="Rectangle 22">
            <a:extLst>
              <a:ext uri="{FF2B5EF4-FFF2-40B4-BE49-F238E27FC236}">
                <a16:creationId xmlns:a16="http://schemas.microsoft.com/office/drawing/2014/main" id="{08B95230-45F7-4180-9131-C5135742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856" y="4617132"/>
            <a:ext cx="982961" cy="3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950" b="1" dirty="0">
                <a:solidFill>
                  <a:srgbClr val="0000FF"/>
                </a:solidFill>
                <a:latin typeface="Tahoma" panose="020B0604030504040204" pitchFamily="34" charset="0"/>
              </a:rPr>
              <a:t>CI = 0</a:t>
            </a:r>
          </a:p>
        </p:txBody>
      </p:sp>
      <p:sp>
        <p:nvSpPr>
          <p:cNvPr id="5130" name="Rectangle 22">
            <a:extLst>
              <a:ext uri="{FF2B5EF4-FFF2-40B4-BE49-F238E27FC236}">
                <a16:creationId xmlns:a16="http://schemas.microsoft.com/office/drawing/2014/main" id="{27306834-EC48-4E28-9D1A-7E4A953C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761" y="5034496"/>
            <a:ext cx="982961" cy="3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950" b="1" dirty="0">
                <a:solidFill>
                  <a:srgbClr val="0000FF"/>
                </a:solidFill>
                <a:latin typeface="Tahoma" panose="020B0604030504040204" pitchFamily="34" charset="0"/>
              </a:rPr>
              <a:t>CI = 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3BA49-6CF1-A214-7282-0BADF21FB5A8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224644"/>
            <a:ext cx="8424862" cy="731837"/>
          </a:xfrm>
          <a:prstGeom prst="rect">
            <a:avLst/>
          </a:prstGeom>
        </p:spPr>
        <p:txBody>
          <a:bodyPr/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Reality is not THAT bad…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18CFD-2CF0-904E-7945-7FF36D5285A0}"/>
              </a:ext>
            </a:extLst>
          </p:cNvPr>
          <p:cNvSpPr txBox="1"/>
          <p:nvPr/>
        </p:nvSpPr>
        <p:spPr>
          <a:xfrm>
            <a:off x="286260" y="5503875"/>
            <a:ext cx="4378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https://youtu.be/dkiHo_eUxdc</a:t>
            </a:r>
            <a:endParaRPr lang="en-US" sz="2200" dirty="0">
              <a:solidFill>
                <a:srgbClr val="0000FF"/>
              </a:solidFill>
            </a:endParaRPr>
          </a:p>
          <a:p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37BC4-4189-F749-9FC0-F88821EE6D65}"/>
              </a:ext>
            </a:extLst>
          </p:cNvPr>
          <p:cNvSpPr txBox="1"/>
          <p:nvPr/>
        </p:nvSpPr>
        <p:spPr>
          <a:xfrm>
            <a:off x="4700972" y="6021288"/>
            <a:ext cx="49547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https://youtu.be/cxZcxagfnWQ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32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AF4C-B936-0421-31C0-541D48BD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id&#10;&#10;AI-generated content may be incorrect.">
            <a:extLst>
              <a:ext uri="{FF2B5EF4-FFF2-40B4-BE49-F238E27FC236}">
                <a16:creationId xmlns:a16="http://schemas.microsoft.com/office/drawing/2014/main" id="{764E6387-715C-6D9D-A0A6-8E02B835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" y="1412776"/>
            <a:ext cx="9201472" cy="500171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0AE148B-DA21-870E-4D60-06C9EDAE1CC9}"/>
              </a:ext>
            </a:extLst>
          </p:cNvPr>
          <p:cNvSpPr txBox="1">
            <a:spLocks noChangeArrowheads="1"/>
          </p:cNvSpPr>
          <p:nvPr/>
        </p:nvSpPr>
        <p:spPr>
          <a:xfrm>
            <a:off x="272480" y="224644"/>
            <a:ext cx="9037252" cy="731837"/>
          </a:xfrm>
          <a:prstGeom prst="rect">
            <a:avLst/>
          </a:prstGeom>
        </p:spPr>
        <p:txBody>
          <a:bodyPr/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clusters at correct locations</a:t>
            </a:r>
          </a:p>
        </p:txBody>
      </p:sp>
    </p:spTree>
    <p:extLst>
      <p:ext uri="{BB962C8B-B14F-4D97-AF65-F5344CB8AC3E}">
        <p14:creationId xmlns:p14="http://schemas.microsoft.com/office/powerpoint/2010/main" val="1524360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8BC3D44C-CABF-BD3C-8F7D-9DF724F7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1" y="1363664"/>
            <a:ext cx="7072313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D071E990-4DF8-AE72-DB5A-0ECE2FD2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15888"/>
            <a:ext cx="84264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Time-versus-distortion</a:t>
            </a:r>
          </a:p>
        </p:txBody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60946472-9489-D689-4A79-2FF25651D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765176"/>
            <a:ext cx="503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N=100.000, k=100, d=2, N/k=1000, </a:t>
            </a:r>
            <a:r>
              <a:rPr lang="en-US" altLang="en-US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3.1</a:t>
            </a:r>
            <a:endParaRPr lang="en-US" altLang="en-US" sz="2000">
              <a:solidFill>
                <a:schemeClr val="bg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0CB8E-E107-555F-3325-46A63919A9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99734" y="3517870"/>
            <a:ext cx="6190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857250" indent="-4572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8001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sz="1800" b="1" noProof="0" dirty="0">
                <a:latin typeface="Tahoma" panose="020B0604030504040204" pitchFamily="34" charset="0"/>
              </a:rPr>
              <a:t>SSE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FCEA-7742-C308-6EB6-69B16E77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EEE2DF4-A41E-AE23-72EE-03B0E5011A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7875" y="122931"/>
            <a:ext cx="8351838" cy="100181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Random Swap</a:t>
            </a:r>
            <a:b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Expected time complexity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54F71BF-4885-50F9-CEBD-25B718E89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fi-FI" altLang="en-US" sz="20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18150EF7-4B0F-4DE0-5543-F1809022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1" y="4076701"/>
            <a:ext cx="439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fi-FI" altLang="en-US" sz="20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6D4015B6-C8AA-BF39-85ED-C23685026C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57264" y="1916832"/>
            <a:ext cx="8137525" cy="383381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3400" indent="-533400" defTabSz="457200" eaLnBrk="1" hangingPunct="1">
              <a:buFont typeface="Times" panose="02020603050405020304" pitchFamily="18" charset="0"/>
              <a:buAutoNum type="arabicPeriod"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Linear dependency on N</a:t>
            </a:r>
          </a:p>
          <a:p>
            <a:pPr marL="533400" indent="-533400" defTabSz="457200" eaLnBrk="1" hangingPunct="1">
              <a:spcBef>
                <a:spcPct val="30000"/>
              </a:spcBef>
              <a:buFont typeface="Times" panose="02020603050405020304" pitchFamily="18" charset="0"/>
              <a:buAutoNum type="arabicPeriod"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Quadratic dependency on M</a:t>
            </a:r>
            <a:b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(With large number of clusters, it can be too slow)</a:t>
            </a:r>
          </a:p>
          <a:p>
            <a:pPr marL="533400" indent="-533400" defTabSz="457200" eaLnBrk="1" hangingPunct="1">
              <a:spcBef>
                <a:spcPct val="30000"/>
              </a:spcBef>
              <a:buFont typeface="Times" panose="02020603050405020304" pitchFamily="18" charset="0"/>
              <a:buAutoNum type="arabicPeriod"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Logarithmic dependency on swaps</a:t>
            </a:r>
            <a:endParaRPr lang="fi-FI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3400" indent="-533400" defTabSz="457200" eaLnBrk="1" hangingPunct="1">
              <a:spcBef>
                <a:spcPct val="0"/>
              </a:spcBef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	(Close to constant)</a:t>
            </a:r>
          </a:p>
          <a:p>
            <a:pPr marL="533400" indent="-533400" defTabSz="457200" eaLnBrk="1" hangingPunct="1">
              <a:spcBef>
                <a:spcPct val="30000"/>
              </a:spcBef>
              <a:buFont typeface="Times" panose="02020603050405020304" pitchFamily="18" charset="0"/>
              <a:buAutoNum type="arabicPeriod" startAt="4"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Inverse dependency on </a:t>
            </a:r>
            <a:r>
              <a:rPr lang="fi-FI" altLang="en-US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endParaRPr lang="fi-FI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3400" indent="-533400" defTabSz="457200" eaLnBrk="1" hangingPunct="1">
              <a:spcBef>
                <a:spcPct val="0"/>
              </a:spcBef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	(Higher the dimensionality, faster the method)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4387D2AF-A109-BF04-7ECC-74EC7651A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73376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fi-FI" altLang="en-US" sz="20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DBF0A731-4745-B06B-9E1C-9E3D5A7B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87676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fi-FI" altLang="en-US" sz="20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12" name="Rectangle 10">
            <a:extLst>
              <a:ext uri="{FF2B5EF4-FFF2-40B4-BE49-F238E27FC236}">
                <a16:creationId xmlns:a16="http://schemas.microsoft.com/office/drawing/2014/main" id="{C0C04983-2444-6944-76F6-68178CCEF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3037718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0A8EFAA3-0C55-E670-D909-B5AF33C4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01" y="1916832"/>
            <a:ext cx="106471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O(N)</a:t>
            </a: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E9F303E4-E9A9-F4B1-BEA5-33DB1D2F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251" y="2768849"/>
            <a:ext cx="126028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O(M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9975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76C69-FE59-DE1A-8514-FBAA6D7C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C8D6FD-65A1-5E3A-A2DB-A3ADC17D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6" y="1302867"/>
            <a:ext cx="71183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00BFB-2439-3CF5-234B-F6B93761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84" y="260648"/>
            <a:ext cx="9361040" cy="4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 dirty="0">
                <a:solidFill>
                  <a:schemeClr val="tx1"/>
                </a:solidFill>
                <a:latin typeface="Tahoma" panose="020B0604030504040204" pitchFamily="34" charset="0"/>
              </a:rPr>
              <a:t>Maybe not optimal but damn close</a:t>
            </a:r>
          </a:p>
        </p:txBody>
      </p:sp>
    </p:spTree>
    <p:extLst>
      <p:ext uri="{BB962C8B-B14F-4D97-AF65-F5344CB8AC3E}">
        <p14:creationId xmlns:p14="http://schemas.microsoft.com/office/powerpoint/2010/main" val="368517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51972</TotalTime>
  <Words>645</Words>
  <Application>Microsoft Office PowerPoint</Application>
  <PresentationFormat>A4 Paper (210x297 mm)</PresentationFormat>
  <Paragraphs>110</Paragraphs>
  <Slides>42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Cambria Math</vt:lpstr>
      <vt:lpstr>Tahoma</vt:lpstr>
      <vt:lpstr>Times</vt:lpstr>
      <vt:lpstr>Times New Roman</vt:lpstr>
      <vt:lpstr>Wingdings</vt:lpstr>
      <vt:lpstr>Default Design</vt:lpstr>
      <vt:lpstr>Equation</vt:lpstr>
      <vt:lpstr>Document</vt:lpstr>
      <vt:lpstr>Equation.3</vt:lpstr>
      <vt:lpstr>SmartDraw.2</vt:lpstr>
      <vt:lpstr>PowerPoint Presentation</vt:lpstr>
      <vt:lpstr>PowerPoint Presentation</vt:lpstr>
      <vt:lpstr>PowerPoint Presentation</vt:lpstr>
      <vt:lpstr>Clustering is NP-hard</vt:lpstr>
      <vt:lpstr>PowerPoint Presentation</vt:lpstr>
      <vt:lpstr>PowerPoint Presentation</vt:lpstr>
      <vt:lpstr>PowerPoint Presentation</vt:lpstr>
      <vt:lpstr>Random Swap Expected time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clustering</dc:title>
  <dc:subject/>
  <dc:creator>Pasi Fränti</dc:creator>
  <cp:keywords/>
  <dc:description/>
  <cp:lastModifiedBy>Pasi Fränti</cp:lastModifiedBy>
  <cp:revision>795</cp:revision>
  <cp:lastPrinted>1601-01-01T00:00:00Z</cp:lastPrinted>
  <dcterms:created xsi:type="dcterms:W3CDTF">2018-03-09T15:44:48Z</dcterms:created>
  <dcterms:modified xsi:type="dcterms:W3CDTF">2026-03-04T09:30:09Z</dcterms:modified>
</cp:coreProperties>
</file>