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270" r:id="rId2"/>
    <p:sldId id="740" r:id="rId3"/>
    <p:sldId id="282" r:id="rId4"/>
    <p:sldId id="889" r:id="rId5"/>
    <p:sldId id="887" r:id="rId6"/>
    <p:sldId id="509" r:id="rId7"/>
    <p:sldId id="890" r:id="rId8"/>
    <p:sldId id="353" r:id="rId9"/>
    <p:sldId id="391" r:id="rId10"/>
    <p:sldId id="380" r:id="rId11"/>
    <p:sldId id="283" r:id="rId12"/>
    <p:sldId id="891" r:id="rId13"/>
    <p:sldId id="896" r:id="rId14"/>
    <p:sldId id="900" r:id="rId15"/>
    <p:sldId id="888" r:id="rId16"/>
    <p:sldId id="892" r:id="rId17"/>
    <p:sldId id="893" r:id="rId18"/>
    <p:sldId id="894" r:id="rId19"/>
    <p:sldId id="384" r:id="rId20"/>
    <p:sldId id="385" r:id="rId21"/>
    <p:sldId id="281" r:id="rId22"/>
    <p:sldId id="897" r:id="rId23"/>
    <p:sldId id="901" r:id="rId24"/>
    <p:sldId id="898" r:id="rId25"/>
    <p:sldId id="899" r:id="rId26"/>
    <p:sldId id="880" r:id="rId27"/>
    <p:sldId id="382" r:id="rId28"/>
    <p:sldId id="885" r:id="rId29"/>
    <p:sldId id="902" r:id="rId30"/>
    <p:sldId id="850" r:id="rId31"/>
    <p:sldId id="903" r:id="rId32"/>
  </p:sldIdLst>
  <p:sldSz cx="9906000" cy="6858000" type="A4"/>
  <p:notesSz cx="7559675" cy="10691813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60">
          <p15:clr>
            <a:srgbClr val="A4A3A4"/>
          </p15:clr>
        </p15:guide>
        <p15:guide id="2" pos="28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B8FF"/>
    <a:srgbClr val="D9D9D9"/>
    <a:srgbClr val="FF0000"/>
    <a:srgbClr val="7B0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3447" autoAdjust="0"/>
  </p:normalViewPr>
  <p:slideViewPr>
    <p:cSldViewPr>
      <p:cViewPr varScale="1">
        <p:scale>
          <a:sx n="60" d="100"/>
          <a:sy n="60" d="100"/>
        </p:scale>
        <p:origin x="1248" y="44"/>
      </p:cViewPr>
      <p:guideLst>
        <p:guide orient="horz" pos="1960"/>
        <p:guide pos="283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48F92E5F-EBB9-7E1C-F60F-554AFFAC1F5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85825" y="812800"/>
            <a:ext cx="578485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D0EA20C-09EA-66DE-44E4-6DF665FF2B6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altLang="en-US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493ABA7-F7D5-5C2D-CC38-2AFE77EFD96B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DE885D0-8F8E-62C7-C9B3-759640065EF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407ED72-62C3-DC73-797C-8FF7D447414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60CDE71C-CC9B-53B0-6890-49572353ADB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fld id="{B66D9AC5-CC77-4D9D-8C17-5E057B522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01722D-84F4-7232-9A05-680B51E8D65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7068A-2015-6CBD-1CEF-3A780A72EC7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FF551-4804-9480-EE1F-609FC4B07FB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8E0F7-F47D-4172-AB8D-B4A4381966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892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91182-D432-752C-3BFA-2516AA167E2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414F46-3948-36A2-2683-A479F1072CE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E5EE2-E8B5-A31B-CDED-28F7FB6AF9C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A0271-7DE3-4B61-8607-6EAEEC5932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021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3050"/>
            <a:ext cx="2227262" cy="5307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3050"/>
            <a:ext cx="6532563" cy="5307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C44F48-334F-80F9-98E7-BB0EF215E7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065690-F116-3787-0755-275C357AE1C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910ABB-81F8-905C-2560-6D9D5F30BBF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E58F8-FD08-4509-9626-B7910C40A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099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95300" y="273050"/>
            <a:ext cx="8912225" cy="11445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04963"/>
            <a:ext cx="4379913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7613" y="1604963"/>
            <a:ext cx="4379912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" y="3668713"/>
            <a:ext cx="4379913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7613" y="3668713"/>
            <a:ext cx="4379912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01AEB06-6991-8304-3F71-094A25D91C4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5BEE159-FF2A-BBFA-3E57-0E9B710D736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BD86C91-72F7-21A7-8266-D05D9008EC1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E3F3-E26A-4386-8451-43EB722F37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6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C4955D-C647-E31C-B0A1-B13F0B5A41D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351DA2-2619-B1BF-E274-E03A5B9F6BE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D1CF09-7989-B681-7BD8-701AE7BA0AD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E1C85-AE78-4C57-9CD6-0C231686CA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12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2BD1D2-82B6-056E-88E4-B233781452F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899E9F-7BAB-6EC6-D748-6BCB92F4CB9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68B71-A9A4-37FC-4BD0-86800C8CDA3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709BB-5E46-4A1B-9698-BDE8A26F1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08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4963"/>
            <a:ext cx="43799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4963"/>
            <a:ext cx="4379912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FFB297-6F4D-0ADD-CB65-9AB56883C0A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1F4CEBB-3C72-8EE5-BEA8-7890B824B1F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1C1C75A-BCAE-6C4D-1576-45CEBF16A8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50127-F172-4615-993F-0AE31DAF7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85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FBD7220-14CE-CE20-61F6-CA39221786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90A4949-C233-2C4B-644F-CE2B8B269EF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181751C-3C9B-85A6-8CBC-76546C341DB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25D0A-951F-48A2-BF05-F28E21E44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11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3D8A258-6249-883C-7AA5-E71A485CC6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BAFA66-0FCF-4E36-5DC3-8883671DAE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57C016-40D7-9E51-F17E-F9A29493132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8B5B0-BF97-4047-B698-83C97EDE7C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45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3BF458-E63B-BED0-51DA-90B46A5D4A9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13F268-9312-E1AC-C020-5B44E868179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9B833C-69E7-04AD-D01D-C737995649A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1776-243C-42CD-9C33-CC0298DE6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73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8F41759-D0C2-A9AE-D2B5-348D33B1207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7B8A043-5D3A-0B1C-9E53-9D4818AB5D3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B48B5B3-7729-4022-A7FB-6F2A499E120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6411D-1035-4414-8662-6A0036630E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29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936D82-6253-5148-6DA7-B35704B556B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B42E777-E36F-97C7-859B-0143C2D0A8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029D76D-8D83-84AD-D800-E5700B7EAB9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4FAF9-5915-4F7C-A8BF-731A812C2B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72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F25CD008-C942-FD21-2AAF-21BDE69CD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3050"/>
            <a:ext cx="8912225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3D78C0A2-2337-D6D5-8552-BE5E7BAB5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4963"/>
            <a:ext cx="8912225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703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B3DBF15-A4C1-B6D5-EAB5-9376B2E6AA3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95300" y="6246813"/>
            <a:ext cx="2305050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349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34975" algn="l"/>
                <a:tab pos="868363" algn="l"/>
                <a:tab pos="1303338" algn="l"/>
                <a:tab pos="1738313" algn="l"/>
                <a:tab pos="2171700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160568-9C60-6D79-B6C1-61E9D69F3C6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387725" y="6246813"/>
            <a:ext cx="3140075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349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34975" algn="l"/>
                <a:tab pos="868363" algn="l"/>
                <a:tab pos="1303338" algn="l"/>
                <a:tab pos="1738313" algn="l"/>
                <a:tab pos="2171700" algn="l"/>
                <a:tab pos="2606675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B3E497-10A8-C5DC-3F82-DCF3DEE2F95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102475" y="6246813"/>
            <a:ext cx="2306638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349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34975" algn="l"/>
                <a:tab pos="868363" algn="l"/>
                <a:tab pos="1303338" algn="l"/>
                <a:tab pos="1738313" algn="l"/>
                <a:tab pos="2171700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fld id="{C9731CE2-EA17-45E0-AAC1-B4500BB338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2pPr>
      <a:lvl3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3pPr>
      <a:lvl4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4pPr>
      <a:lvl5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5pPr>
      <a:lvl6pPr marL="24130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6pPr>
      <a:lvl7pPr marL="28702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7pPr>
      <a:lvl8pPr marL="33274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8pPr>
      <a:lvl9pPr marL="37846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9pPr>
    </p:titleStyle>
    <p:bodyStyle>
      <a:lvl1pPr marL="325438" indent="-325438" algn="l" defTabSz="434975" rtl="0" eaLnBrk="0" fontAlgn="base" hangingPunct="0">
        <a:lnSpc>
          <a:spcPct val="93000"/>
        </a:lnSpc>
        <a:spcBef>
          <a:spcPts val="13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1pPr>
      <a:lvl2pPr marL="706438" indent="-271463" algn="l" defTabSz="434975" rtl="0" eaLnBrk="0" fontAlgn="base" hangingPunct="0">
        <a:lnSpc>
          <a:spcPct val="93000"/>
        </a:lnSpc>
        <a:spcBef>
          <a:spcPts val="10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 kern="1200">
          <a:solidFill>
            <a:srgbClr val="000000"/>
          </a:solidFill>
          <a:latin typeface="+mn-lt"/>
          <a:ea typeface="+mn-ea"/>
          <a:cs typeface="+mn-cs"/>
        </a:defRPr>
      </a:lvl2pPr>
      <a:lvl3pPr marL="1085850" indent="-217488" algn="l" defTabSz="434975" rtl="0" eaLnBrk="0" fontAlgn="base" hangingPunct="0">
        <a:lnSpc>
          <a:spcPct val="93000"/>
        </a:lnSpc>
        <a:spcBef>
          <a:spcPts val="8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300" kern="1200">
          <a:solidFill>
            <a:srgbClr val="000000"/>
          </a:solidFill>
          <a:latin typeface="+mn-lt"/>
          <a:ea typeface="+mn-ea"/>
          <a:cs typeface="+mn-cs"/>
        </a:defRPr>
      </a:lvl3pPr>
      <a:lvl4pPr marL="1520825" indent="-217488" algn="l" defTabSz="434975" rtl="0" eaLnBrk="0" fontAlgn="base" hangingPunct="0">
        <a:lnSpc>
          <a:spcPct val="93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000000"/>
          </a:solidFill>
          <a:latin typeface="+mn-lt"/>
          <a:ea typeface="+mn-ea"/>
          <a:cs typeface="+mn-cs"/>
        </a:defRPr>
      </a:lvl4pPr>
      <a:lvl5pPr marL="1955800" indent="-217488" algn="l" defTabSz="434975" rtl="0" eaLnBrk="0" fontAlgn="base" hangingPunct="0">
        <a:lnSpc>
          <a:spcPct val="93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F4C66EA-AF1D-0584-E6C2-80BB51A2A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2602708"/>
            <a:ext cx="9017000" cy="12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457200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91440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371600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ahoma" panose="020B0604030504040204" pitchFamily="34" charset="0"/>
              </a:rPr>
              <a:t>Puzzle-Mopsi: </a:t>
            </a:r>
            <a:br>
              <a:rPr lang="en-US" altLang="en-US" sz="4000" b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altLang="en-US" sz="4000" b="1" dirty="0">
                <a:solidFill>
                  <a:schemeClr val="tx1"/>
                </a:solidFill>
                <a:latin typeface="Tahoma" panose="020B0604030504040204" pitchFamily="34" charset="0"/>
              </a:rPr>
              <a:t>A location-puzzle game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0A19026-792E-A33F-E8C0-660C1B39C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481" y="3951464"/>
            <a:ext cx="159146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457200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91440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371600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Pasi Fränti</a:t>
            </a:r>
            <a:endParaRPr lang="en-GB" altLang="zh-CN" sz="2400" dirty="0">
              <a:solidFill>
                <a:schemeClr val="tx1"/>
              </a:solidFill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4AEFDC2-E9A9-2B69-4B60-59A798B2C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955" y="4383512"/>
            <a:ext cx="1212191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457200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91440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371600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5.11.2025</a:t>
            </a:r>
          </a:p>
        </p:txBody>
      </p:sp>
      <p:pic>
        <p:nvPicPr>
          <p:cNvPr id="3077" name="Picture 4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6EDED845-FBED-2C55-E645-B171A741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72" y="238125"/>
            <a:ext cx="2334369" cy="151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9">
            <a:extLst>
              <a:ext uri="{FF2B5EF4-FFF2-40B4-BE49-F238E27FC236}">
                <a16:creationId xmlns:a16="http://schemas.microsoft.com/office/drawing/2014/main" id="{0AF7E156-335C-68B4-1C8F-62D2F1CC3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77" y="5489356"/>
            <a:ext cx="86645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200" dirty="0">
                <a:latin typeface="Tahoma" panose="020B0604030504040204" pitchFamily="34" charset="0"/>
              </a:rPr>
              <a:t>P. Fränti and L. Kong</a:t>
            </a:r>
          </a:p>
          <a:p>
            <a:r>
              <a:rPr lang="en-US" altLang="en-US" sz="2200" dirty="0">
                <a:latin typeface="Tahoma" panose="020B0604030504040204" pitchFamily="34" charset="0"/>
              </a:rPr>
              <a:t>Puzzle-Mopsi: A location-puzzle game</a:t>
            </a:r>
          </a:p>
          <a:p>
            <a:r>
              <a:rPr lang="en-US" altLang="en-US" sz="2200" i="1" dirty="0">
                <a:latin typeface="Tahoma" panose="020B0604030504040204" pitchFamily="34" charset="0"/>
              </a:rPr>
              <a:t>Applied Computing and Intelligence</a:t>
            </a:r>
            <a:r>
              <a:rPr lang="en-US" altLang="en-US" sz="2200" dirty="0">
                <a:latin typeface="Tahoma" panose="020B0604030504040204" pitchFamily="34" charset="0"/>
              </a:rPr>
              <a:t>, 2023.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A0BED4-CD96-E46E-B143-2E857298F9A1}"/>
              </a:ext>
            </a:extLst>
          </p:cNvPr>
          <p:cNvGrpSpPr/>
          <p:nvPr/>
        </p:nvGrpSpPr>
        <p:grpSpPr>
          <a:xfrm>
            <a:off x="8445388" y="4869160"/>
            <a:ext cx="972108" cy="1562922"/>
            <a:chOff x="1836947" y="4262786"/>
            <a:chExt cx="1089524" cy="1925990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13BD5A37-1FAA-0976-B77F-2EBCFD8FF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495" y="4262786"/>
              <a:ext cx="5635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A yellow smiley face on a compass&#10;&#10;AI-generated content may be incorrect.">
              <a:extLst>
                <a:ext uri="{FF2B5EF4-FFF2-40B4-BE49-F238E27FC236}">
                  <a16:creationId xmlns:a16="http://schemas.microsoft.com/office/drawing/2014/main" id="{B5EEC265-F85E-5D16-D23F-430FA6FC8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80"/>
            <a:stretch>
              <a:fillRect/>
            </a:stretch>
          </p:blipFill>
          <p:spPr>
            <a:xfrm>
              <a:off x="1836947" y="5635181"/>
              <a:ext cx="1089524" cy="553595"/>
            </a:xfrm>
            <a:prstGeom prst="rect">
              <a:avLst/>
            </a:prstGeom>
          </p:spPr>
        </p:pic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0B87293B-6703-1C1F-6C21-B97408EDC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2660" y="5054885"/>
              <a:ext cx="928688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E41C2-6FC6-94B9-C594-F44F03F95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>
            <a:extLst>
              <a:ext uri="{FF2B5EF4-FFF2-40B4-BE49-F238E27FC236}">
                <a16:creationId xmlns:a16="http://schemas.microsoft.com/office/drawing/2014/main" id="{2903B137-0B90-D22D-9BB1-EF90E323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016000"/>
            <a:ext cx="8532812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Rectangle 16">
            <a:extLst>
              <a:ext uri="{FF2B5EF4-FFF2-40B4-BE49-F238E27FC236}">
                <a16:creationId xmlns:a16="http://schemas.microsoft.com/office/drawing/2014/main" id="{82C59EBE-F66F-F2D0-C716-81D9356B0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517" y="4016729"/>
            <a:ext cx="16922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Start</a:t>
            </a:r>
            <a:br>
              <a:rPr lang="en-US" altLang="en-US" sz="2200" dirty="0">
                <a:solidFill>
                  <a:srgbClr val="0000FF"/>
                </a:solidFill>
                <a:latin typeface="Tahoma" panose="020B0604030504040204" pitchFamily="34" charset="0"/>
              </a:rPr>
            </a:br>
            <a:r>
              <a:rPr lang="en-US" alt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point</a:t>
            </a:r>
          </a:p>
        </p:txBody>
      </p:sp>
      <p:sp>
        <p:nvSpPr>
          <p:cNvPr id="10247" name="Rectangle 16">
            <a:extLst>
              <a:ext uri="{FF2B5EF4-FFF2-40B4-BE49-F238E27FC236}">
                <a16:creationId xmlns:a16="http://schemas.microsoft.com/office/drawing/2014/main" id="{39475D00-BB9E-53E7-AE73-7A9F91AF6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7707" y="2746116"/>
            <a:ext cx="1763712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1" eaLnBrk="1" hangingPunct="1">
              <a:lnSpc>
                <a:spcPct val="80000"/>
              </a:lnSpc>
            </a:pPr>
            <a:r>
              <a:rPr lang="en-US" alt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End </a:t>
            </a:r>
            <a:br>
              <a:rPr lang="en-US" altLang="en-US" sz="2200" dirty="0">
                <a:solidFill>
                  <a:srgbClr val="0000FF"/>
                </a:solidFill>
                <a:latin typeface="Tahoma" panose="020B0604030504040204" pitchFamily="34" charset="0"/>
              </a:rPr>
            </a:br>
            <a:r>
              <a:rPr lang="en-US" alt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point</a:t>
            </a:r>
          </a:p>
        </p:txBody>
      </p:sp>
      <p:sp>
        <p:nvSpPr>
          <p:cNvPr id="10249" name="Rectangle 16">
            <a:extLst>
              <a:ext uri="{FF2B5EF4-FFF2-40B4-BE49-F238E27FC236}">
                <a16:creationId xmlns:a16="http://schemas.microsoft.com/office/drawing/2014/main" id="{CFEA2C39-9048-72B5-8E32-C015B4B07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611" y="1151489"/>
            <a:ext cx="197961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</a:rPr>
              <a:t>Optimal tour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</a:rPr>
              <a:t>(2.9 km)</a:t>
            </a:r>
          </a:p>
        </p:txBody>
      </p:sp>
      <p:sp>
        <p:nvSpPr>
          <p:cNvPr id="10250" name="Rectangle 16">
            <a:extLst>
              <a:ext uri="{FF2B5EF4-FFF2-40B4-BE49-F238E27FC236}">
                <a16:creationId xmlns:a16="http://schemas.microsoft.com/office/drawing/2014/main" id="{AEF22FC3-6452-3F1E-81E2-FC5D49A3C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9917" y="3549621"/>
            <a:ext cx="11525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400" b="1" dirty="0">
                <a:latin typeface="Tahoma" panose="020B0604030504040204" pitchFamily="34" charset="0"/>
              </a:rPr>
              <a:t>Player</a:t>
            </a:r>
          </a:p>
        </p:txBody>
      </p:sp>
      <p:pic>
        <p:nvPicPr>
          <p:cNvPr id="10251" name="Picture 14">
            <a:extLst>
              <a:ext uri="{FF2B5EF4-FFF2-40B4-BE49-F238E27FC236}">
                <a16:creationId xmlns:a16="http://schemas.microsoft.com/office/drawing/2014/main" id="{1611FCF3-33A5-938B-A6B1-78B36E4A7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16" y="2915004"/>
            <a:ext cx="9286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5">
            <a:extLst>
              <a:ext uri="{FF2B5EF4-FFF2-40B4-BE49-F238E27FC236}">
                <a16:creationId xmlns:a16="http://schemas.microsoft.com/office/drawing/2014/main" id="{3F36263D-B13B-6088-AC5E-B7FC4612D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95" y="2266921"/>
            <a:ext cx="5635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2FA01CB-39F4-669E-E551-FC8B77874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52636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Looks easy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65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B643643B-84F1-4E9C-A79B-6BCCBB048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34" y="913752"/>
            <a:ext cx="6927558" cy="561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5C541C-DB0E-4A66-AECF-6086AAC3A198}"/>
              </a:ext>
            </a:extLst>
          </p:cNvPr>
          <p:cNvSpPr txBox="1"/>
          <p:nvPr/>
        </p:nvSpPr>
        <p:spPr>
          <a:xfrm>
            <a:off x="1712640" y="5841268"/>
            <a:ext cx="18854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targets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AEB79AD-5D87-2F73-2A3E-AF61E3743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52636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Can you find the shortest path?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0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FD710-FB6A-5B44-5454-0D5D0135A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496A16-215E-F131-6074-83A452B4F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6" b="6558"/>
          <a:stretch>
            <a:fillRect/>
          </a:stretch>
        </p:blipFill>
        <p:spPr bwMode="auto">
          <a:xfrm>
            <a:off x="1423579" y="873361"/>
            <a:ext cx="7049007" cy="55974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D48DF79-7107-C2EC-DEFC-C63906AE9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52636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Congrats! You nailed it.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 descr="A yellow smiley face on a compass&#10;&#10;AI-generated content may be incorrect.">
            <a:extLst>
              <a:ext uri="{FF2B5EF4-FFF2-40B4-BE49-F238E27FC236}">
                <a16:creationId xmlns:a16="http://schemas.microsoft.com/office/drawing/2014/main" id="{6EA66029-7180-1A1E-F278-9D1389999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2" y="4504438"/>
            <a:ext cx="1511610" cy="21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99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0C2D-BA01-DB7B-2115-B222944F4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31CFD2D-EC05-E824-38D6-50FA90A64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Location-puzzle games</a:t>
            </a:r>
          </a:p>
        </p:txBody>
      </p:sp>
    </p:spTree>
    <p:extLst>
      <p:ext uri="{BB962C8B-B14F-4D97-AF65-F5344CB8AC3E}">
        <p14:creationId xmlns:p14="http://schemas.microsoft.com/office/powerpoint/2010/main" val="168032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2FE2D-6E69-27A5-2A0F-4C564A3BE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EAF39EF-BAB9-7193-56B4-27FBAC54A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Location-puzzle games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0644B1A-D29D-B7A2-7C4B-4AA80E49B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540" y="4089375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dirty="0">
                <a:solidFill>
                  <a:schemeClr val="tx1"/>
                </a:solidFill>
                <a:latin typeface="Tahoma" panose="020B0604030504040204" pitchFamily="34" charset="0"/>
              </a:rPr>
              <a:t>or</a:t>
            </a:r>
          </a:p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solidFill>
                  <a:schemeClr val="tx1"/>
                </a:solidFill>
                <a:latin typeface="Tahoma" panose="020B0604030504040204" pitchFamily="34" charset="0"/>
              </a:rPr>
              <a:t>Location puzzles</a:t>
            </a:r>
          </a:p>
        </p:txBody>
      </p:sp>
    </p:spTree>
    <p:extLst>
      <p:ext uri="{BB962C8B-B14F-4D97-AF65-F5344CB8AC3E}">
        <p14:creationId xmlns:p14="http://schemas.microsoft.com/office/powerpoint/2010/main" val="45389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1889B-DA5B-33E8-9B29-582D383DE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>
            <a:extLst>
              <a:ext uri="{FF2B5EF4-FFF2-40B4-BE49-F238E27FC236}">
                <a16:creationId xmlns:a16="http://schemas.microsoft.com/office/drawing/2014/main" id="{1DB4D861-1A8E-3ACA-65B0-6FF54682E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3"/>
          <a:stretch>
            <a:fillRect/>
          </a:stretch>
        </p:blipFill>
        <p:spPr bwMode="auto">
          <a:xfrm>
            <a:off x="5265153" y="3628709"/>
            <a:ext cx="4068762" cy="303862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79CAF-F0DA-F971-AAA3-71D9A67D500B}"/>
              </a:ext>
            </a:extLst>
          </p:cNvPr>
          <p:cNvSpPr txBox="1">
            <a:spLocks/>
          </p:cNvSpPr>
          <p:nvPr/>
        </p:nvSpPr>
        <p:spPr>
          <a:xfrm>
            <a:off x="681038" y="224644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Location-puzzle games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ED595-63E6-FCEB-9159-142264333097}"/>
              </a:ext>
            </a:extLst>
          </p:cNvPr>
          <p:cNvSpPr txBox="1"/>
          <p:nvPr/>
        </p:nvSpPr>
        <p:spPr>
          <a:xfrm>
            <a:off x="2036676" y="1484784"/>
            <a:ext cx="5586786" cy="7484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  <a:spcAft>
                <a:spcPts val="1000"/>
              </a:spcAft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Definition:</a:t>
            </a:r>
          </a:p>
          <a:p>
            <a:pPr>
              <a:lnSpc>
                <a:spcPts val="2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Puzzle game that uses location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EFC3A475-69F1-A708-BC50-1FD9131D5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3"/>
          <a:stretch>
            <a:fillRect/>
          </a:stretch>
        </p:blipFill>
        <p:spPr bwMode="auto">
          <a:xfrm>
            <a:off x="681038" y="3645024"/>
            <a:ext cx="4068762" cy="303862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D49CB3-D997-6ED2-5781-8E8D9AE1AFB8}"/>
              </a:ext>
            </a:extLst>
          </p:cNvPr>
          <p:cNvSpPr txBox="1"/>
          <p:nvPr/>
        </p:nvSpPr>
        <p:spPr>
          <a:xfrm>
            <a:off x="956556" y="2957335"/>
            <a:ext cx="2991653" cy="6876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</a:rPr>
              <a:t>O-Mopsi</a:t>
            </a:r>
          </a:p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The part solving TSP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BCD9DC-4F9B-5AB2-8639-7F79734DD6F3}"/>
              </a:ext>
            </a:extLst>
          </p:cNvPr>
          <p:cNvSpPr txBox="1"/>
          <p:nvPr/>
        </p:nvSpPr>
        <p:spPr>
          <a:xfrm>
            <a:off x="5741767" y="2957335"/>
            <a:ext cx="2226892" cy="6876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</a:rPr>
              <a:t>Puzzle-Mopsi</a:t>
            </a:r>
          </a:p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New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6A84FE-4D1C-0573-14E9-03C314160A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67"/>
          <a:stretch>
            <a:fillRect/>
          </a:stretch>
        </p:blipFill>
        <p:spPr>
          <a:xfrm>
            <a:off x="5469571" y="3753036"/>
            <a:ext cx="3731901" cy="27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64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06D64-8FAD-70AA-DCDC-EC3F62951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66C72-E990-A362-3DAB-C770C21AEF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70" t="7334" r="27501" b="25992"/>
          <a:stretch>
            <a:fillRect/>
          </a:stretch>
        </p:blipFill>
        <p:spPr>
          <a:xfrm>
            <a:off x="1532620" y="1232756"/>
            <a:ext cx="7200000" cy="525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CFCDD1-CAE4-AF74-0C01-54CB1915E027}"/>
              </a:ext>
            </a:extLst>
          </p:cNvPr>
          <p:cNvSpPr txBox="1">
            <a:spLocks/>
          </p:cNvSpPr>
          <p:nvPr/>
        </p:nvSpPr>
        <p:spPr>
          <a:xfrm>
            <a:off x="681038" y="236313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Pictures of locations…</a:t>
            </a:r>
          </a:p>
        </p:txBody>
      </p:sp>
    </p:spTree>
    <p:extLst>
      <p:ext uri="{BB962C8B-B14F-4D97-AF65-F5344CB8AC3E}">
        <p14:creationId xmlns:p14="http://schemas.microsoft.com/office/powerpoint/2010/main" val="2207447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B51B2-CC36-4720-4B9D-BBB9A84A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3B36A-9905-7CA5-5611-913F42B34D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22" t="8399" r="10592" b="32043"/>
          <a:stretch>
            <a:fillRect/>
          </a:stretch>
        </p:blipFill>
        <p:spPr>
          <a:xfrm>
            <a:off x="1533420" y="1232756"/>
            <a:ext cx="7200000" cy="52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D965A7-461F-2CE4-F003-83B3C02AD062}"/>
              </a:ext>
            </a:extLst>
          </p:cNvPr>
          <p:cNvSpPr txBox="1">
            <a:spLocks/>
          </p:cNvSpPr>
          <p:nvPr/>
        </p:nvSpPr>
        <p:spPr>
          <a:xfrm>
            <a:off x="681038" y="236313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can you remember?</a:t>
            </a:r>
          </a:p>
        </p:txBody>
      </p:sp>
    </p:spTree>
    <p:extLst>
      <p:ext uri="{BB962C8B-B14F-4D97-AF65-F5344CB8AC3E}">
        <p14:creationId xmlns:p14="http://schemas.microsoft.com/office/powerpoint/2010/main" val="913201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3AFE2-4362-EDAA-B768-E0F203E2D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EB168-A56B-0D2F-4F9B-67CDDC7D9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76" y="647793"/>
            <a:ext cx="7836322" cy="6127929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9DF5A894-3705-9852-3A40-85F50D29AA24}"/>
              </a:ext>
            </a:extLst>
          </p:cNvPr>
          <p:cNvSpPr txBox="1"/>
          <p:nvPr/>
        </p:nvSpPr>
        <p:spPr>
          <a:xfrm>
            <a:off x="4688562" y="3018678"/>
            <a:ext cx="178766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Locations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BFDCC6E2-4019-98BD-313A-8261662C1122}"/>
              </a:ext>
            </a:extLst>
          </p:cNvPr>
          <p:cNvSpPr txBox="1"/>
          <p:nvPr/>
        </p:nvSpPr>
        <p:spPr>
          <a:xfrm>
            <a:off x="2396716" y="656756"/>
            <a:ext cx="2183363" cy="5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28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634CB9-902E-84C9-B29B-917585825D98}"/>
              </a:ext>
            </a:extLst>
          </p:cNvPr>
          <p:cNvCxnSpPr>
            <a:cxnSpLocks/>
          </p:cNvCxnSpPr>
          <p:nvPr/>
        </p:nvCxnSpPr>
        <p:spPr>
          <a:xfrm flipH="1" flipV="1">
            <a:off x="4545152" y="2227943"/>
            <a:ext cx="480705" cy="837535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FA875C-A158-1A3D-E175-E6AAC35375B8}"/>
              </a:ext>
            </a:extLst>
          </p:cNvPr>
          <p:cNvCxnSpPr>
            <a:cxnSpLocks/>
          </p:cNvCxnSpPr>
          <p:nvPr/>
        </p:nvCxnSpPr>
        <p:spPr>
          <a:xfrm>
            <a:off x="6060444" y="3572676"/>
            <a:ext cx="424338" cy="2160580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6CBDFF-9871-8B0B-29D3-A1D7201C5D69}"/>
              </a:ext>
            </a:extLst>
          </p:cNvPr>
          <p:cNvCxnSpPr>
            <a:cxnSpLocks/>
          </p:cNvCxnSpPr>
          <p:nvPr/>
        </p:nvCxnSpPr>
        <p:spPr>
          <a:xfrm flipH="1">
            <a:off x="3775720" y="3475878"/>
            <a:ext cx="925476" cy="254406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228022-4873-7683-F63A-DFE218D86251}"/>
              </a:ext>
            </a:extLst>
          </p:cNvPr>
          <p:cNvCxnSpPr>
            <a:cxnSpLocks/>
          </p:cNvCxnSpPr>
          <p:nvPr/>
        </p:nvCxnSpPr>
        <p:spPr>
          <a:xfrm flipV="1">
            <a:off x="6222663" y="1963688"/>
            <a:ext cx="1322625" cy="1101790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A16838-E9C0-71F6-641D-B58CB03ACEDA}"/>
              </a:ext>
            </a:extLst>
          </p:cNvPr>
          <p:cNvCxnSpPr>
            <a:cxnSpLocks/>
          </p:cNvCxnSpPr>
          <p:nvPr/>
        </p:nvCxnSpPr>
        <p:spPr>
          <a:xfrm>
            <a:off x="6397622" y="3545227"/>
            <a:ext cx="889147" cy="603467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A42E58-1E35-5F08-15B1-305B5EEE7C29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476490" y="3572676"/>
            <a:ext cx="105907" cy="735538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2A9767-59A8-4320-9689-2B68D2FFC062}"/>
              </a:ext>
            </a:extLst>
          </p:cNvPr>
          <p:cNvCxnSpPr>
            <a:cxnSpLocks/>
          </p:cNvCxnSpPr>
          <p:nvPr/>
        </p:nvCxnSpPr>
        <p:spPr>
          <a:xfrm flipH="1" flipV="1">
            <a:off x="3708072" y="2857872"/>
            <a:ext cx="980490" cy="280197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C4A84E-C9BE-86D7-741C-18A476278D74}"/>
              </a:ext>
            </a:extLst>
          </p:cNvPr>
          <p:cNvCxnSpPr>
            <a:cxnSpLocks/>
          </p:cNvCxnSpPr>
          <p:nvPr/>
        </p:nvCxnSpPr>
        <p:spPr>
          <a:xfrm flipV="1">
            <a:off x="5853337" y="1654051"/>
            <a:ext cx="414214" cy="1398209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2">
            <a:extLst>
              <a:ext uri="{FF2B5EF4-FFF2-40B4-BE49-F238E27FC236}">
                <a16:creationId xmlns:a16="http://schemas.microsoft.com/office/drawing/2014/main" id="{AD076235-D87C-F109-DC4A-78FCC5F8E96C}"/>
              </a:ext>
            </a:extLst>
          </p:cNvPr>
          <p:cNvSpPr txBox="1"/>
          <p:nvPr/>
        </p:nvSpPr>
        <p:spPr>
          <a:xfrm rot="16200000">
            <a:off x="-94350" y="3336263"/>
            <a:ext cx="135966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Images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29DFA-3D8F-4903-5746-24DE4066CF53}"/>
              </a:ext>
            </a:extLst>
          </p:cNvPr>
          <p:cNvSpPr txBox="1">
            <a:spLocks/>
          </p:cNvSpPr>
          <p:nvPr/>
        </p:nvSpPr>
        <p:spPr>
          <a:xfrm>
            <a:off x="-15552" y="-27384"/>
            <a:ext cx="9981047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Match photos with correct location</a:t>
            </a:r>
          </a:p>
        </p:txBody>
      </p:sp>
    </p:spTree>
    <p:extLst>
      <p:ext uri="{BB962C8B-B14F-4D97-AF65-F5344CB8AC3E}">
        <p14:creationId xmlns:p14="http://schemas.microsoft.com/office/powerpoint/2010/main" val="2215009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AEE5A-9E6F-4009-B09D-FB3BDE06E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1" y="989869"/>
            <a:ext cx="7818798" cy="5715495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38DB6CD0-443E-4453-A9FB-48A9E12F91F8}"/>
              </a:ext>
            </a:extLst>
          </p:cNvPr>
          <p:cNvSpPr txBox="1"/>
          <p:nvPr/>
        </p:nvSpPr>
        <p:spPr>
          <a:xfrm>
            <a:off x="4834593" y="2914430"/>
            <a:ext cx="1630575" cy="9871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Three </a:t>
            </a:r>
            <a:b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locations </a:t>
            </a:r>
            <a:b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unfilled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752D8E-705A-45F1-B5BE-AE883382DE8B}"/>
              </a:ext>
            </a:extLst>
          </p:cNvPr>
          <p:cNvCxnSpPr>
            <a:cxnSpLocks/>
          </p:cNvCxnSpPr>
          <p:nvPr/>
        </p:nvCxnSpPr>
        <p:spPr>
          <a:xfrm flipH="1" flipV="1">
            <a:off x="4105469" y="3165728"/>
            <a:ext cx="867582" cy="224712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ECDA4B-BD77-426C-AE26-056C19A17A43}"/>
              </a:ext>
            </a:extLst>
          </p:cNvPr>
          <p:cNvCxnSpPr>
            <a:cxnSpLocks/>
          </p:cNvCxnSpPr>
          <p:nvPr/>
        </p:nvCxnSpPr>
        <p:spPr>
          <a:xfrm>
            <a:off x="5756988" y="3870189"/>
            <a:ext cx="195943" cy="667139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F252DD-321B-46D1-AC78-01DAFE6FC822}"/>
              </a:ext>
            </a:extLst>
          </p:cNvPr>
          <p:cNvCxnSpPr>
            <a:cxnSpLocks/>
          </p:cNvCxnSpPr>
          <p:nvPr/>
        </p:nvCxnSpPr>
        <p:spPr>
          <a:xfrm>
            <a:off x="6246175" y="3538952"/>
            <a:ext cx="1488903" cy="60649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2">
            <a:extLst>
              <a:ext uri="{FF2B5EF4-FFF2-40B4-BE49-F238E27FC236}">
                <a16:creationId xmlns:a16="http://schemas.microsoft.com/office/drawing/2014/main" id="{A938C6C0-C2E5-4AEA-9108-76F064DD722D}"/>
              </a:ext>
            </a:extLst>
          </p:cNvPr>
          <p:cNvSpPr txBox="1"/>
          <p:nvPr/>
        </p:nvSpPr>
        <p:spPr>
          <a:xfrm>
            <a:off x="1591051" y="4683259"/>
            <a:ext cx="1284327" cy="9871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Three </a:t>
            </a:r>
            <a:b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images</a:t>
            </a:r>
          </a:p>
          <a:p>
            <a:pPr algn="ctr">
              <a:lnSpc>
                <a:spcPts val="2300"/>
              </a:lnSpc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unused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19BBE5D-8201-4A71-84CF-F0807E8B3197}"/>
              </a:ext>
            </a:extLst>
          </p:cNvPr>
          <p:cNvCxnSpPr>
            <a:cxnSpLocks/>
          </p:cNvCxnSpPr>
          <p:nvPr/>
        </p:nvCxnSpPr>
        <p:spPr>
          <a:xfrm flipH="1" flipV="1">
            <a:off x="1934545" y="3896627"/>
            <a:ext cx="199950" cy="747077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1">
            <a:extLst>
              <a:ext uri="{FF2B5EF4-FFF2-40B4-BE49-F238E27FC236}">
                <a16:creationId xmlns:a16="http://schemas.microsoft.com/office/drawing/2014/main" id="{58997C71-EE7D-ABC0-4E2A-63C315210567}"/>
              </a:ext>
            </a:extLst>
          </p:cNvPr>
          <p:cNvSpPr txBox="1"/>
          <p:nvPr/>
        </p:nvSpPr>
        <p:spPr>
          <a:xfrm>
            <a:off x="3044789" y="989869"/>
            <a:ext cx="1440160" cy="6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28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15F4DE-6640-17D0-3CE3-8CA00978C69C}"/>
              </a:ext>
            </a:extLst>
          </p:cNvPr>
          <p:cNvSpPr txBox="1">
            <a:spLocks/>
          </p:cNvSpPr>
          <p:nvPr/>
        </p:nvSpPr>
        <p:spPr>
          <a:xfrm>
            <a:off x="681038" y="116632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Gameplay in progress…</a:t>
            </a:r>
          </a:p>
        </p:txBody>
      </p:sp>
    </p:spTree>
    <p:extLst>
      <p:ext uri="{BB962C8B-B14F-4D97-AF65-F5344CB8AC3E}">
        <p14:creationId xmlns:p14="http://schemas.microsoft.com/office/powerpoint/2010/main" val="377582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9293498-F66F-0958-8A75-3978D027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307620-637F-B3D7-954D-EF05EA9CD931}"/>
              </a:ext>
            </a:extLst>
          </p:cNvPr>
          <p:cNvGrpSpPr/>
          <p:nvPr/>
        </p:nvGrpSpPr>
        <p:grpSpPr>
          <a:xfrm>
            <a:off x="1352600" y="1233056"/>
            <a:ext cx="7261705" cy="5400300"/>
            <a:chOff x="1316596" y="728700"/>
            <a:chExt cx="7261705" cy="54003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142AE-45D2-4C2E-B615-3715CC9FF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7699" y="729000"/>
              <a:ext cx="7250602" cy="5400000"/>
            </a:xfrm>
            <a:prstGeom prst="rect">
              <a:avLst/>
            </a:prstGeom>
          </p:spPr>
        </p:pic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4197C4CF-D5CE-4DE8-BA97-875D55B34A0A}"/>
                </a:ext>
              </a:extLst>
            </p:cNvPr>
            <p:cNvSpPr txBox="1"/>
            <p:nvPr/>
          </p:nvSpPr>
          <p:spPr>
            <a:xfrm>
              <a:off x="6644369" y="2550540"/>
              <a:ext cx="1359668" cy="4031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GB" sz="3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Result!</a:t>
              </a:r>
              <a:endPara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EC253D9-13E4-47B2-813F-2F32575A2D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1894" y="1646997"/>
              <a:ext cx="102307" cy="78892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1">
              <a:extLst>
                <a:ext uri="{FF2B5EF4-FFF2-40B4-BE49-F238E27FC236}">
                  <a16:creationId xmlns:a16="http://schemas.microsoft.com/office/drawing/2014/main" id="{A35CC6D0-91F7-7F5D-87D9-7D0AA738770D}"/>
                </a:ext>
              </a:extLst>
            </p:cNvPr>
            <p:cNvSpPr txBox="1"/>
            <p:nvPr/>
          </p:nvSpPr>
          <p:spPr>
            <a:xfrm>
              <a:off x="1316596" y="728700"/>
              <a:ext cx="648072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2800" b="1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756273B8-8E03-FF4B-8B5F-82E393553E23}"/>
              </a:ext>
            </a:extLst>
          </p:cNvPr>
          <p:cNvSpPr txBox="1">
            <a:spLocks/>
          </p:cNvSpPr>
          <p:nvPr/>
        </p:nvSpPr>
        <p:spPr>
          <a:xfrm>
            <a:off x="681038" y="116632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Feedback to player</a:t>
            </a:r>
          </a:p>
        </p:txBody>
      </p:sp>
    </p:spTree>
    <p:extLst>
      <p:ext uri="{BB962C8B-B14F-4D97-AF65-F5344CB8AC3E}">
        <p14:creationId xmlns:p14="http://schemas.microsoft.com/office/powerpoint/2010/main" val="148630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20F2A-34FA-54B6-16F0-AEF454F0F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D799C-6B1F-C375-1CF5-D06E40CC17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4283" b="1691"/>
          <a:stretch>
            <a:fillRect/>
          </a:stretch>
        </p:blipFill>
        <p:spPr>
          <a:xfrm>
            <a:off x="452500" y="488677"/>
            <a:ext cx="1263646" cy="618068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40094D2-EE3E-90E2-CDD1-2B79D8DD066B}"/>
              </a:ext>
            </a:extLst>
          </p:cNvPr>
          <p:cNvGrpSpPr/>
          <p:nvPr/>
        </p:nvGrpSpPr>
        <p:grpSpPr>
          <a:xfrm>
            <a:off x="8229364" y="584684"/>
            <a:ext cx="1189984" cy="6057420"/>
            <a:chOff x="7255404" y="611940"/>
            <a:chExt cx="1189984" cy="60574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98C428-D50B-4A0F-4B37-F9D0B01D9B4D}"/>
                </a:ext>
              </a:extLst>
            </p:cNvPr>
            <p:cNvSpPr/>
            <p:nvPr/>
          </p:nvSpPr>
          <p:spPr bwMode="auto">
            <a:xfrm>
              <a:off x="7262605" y="61194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31763B-12AD-97A5-C756-4514454F2235}"/>
                </a:ext>
              </a:extLst>
            </p:cNvPr>
            <p:cNvSpPr/>
            <p:nvPr/>
          </p:nvSpPr>
          <p:spPr bwMode="auto">
            <a:xfrm>
              <a:off x="7262605" y="1490304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0F019C-9435-45DD-6A77-70412E8253E6}"/>
                </a:ext>
              </a:extLst>
            </p:cNvPr>
            <p:cNvSpPr/>
            <p:nvPr/>
          </p:nvSpPr>
          <p:spPr bwMode="auto">
            <a:xfrm>
              <a:off x="7255404" y="2368668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5044F6-464A-F5DC-4225-214DAAAF8050}"/>
                </a:ext>
              </a:extLst>
            </p:cNvPr>
            <p:cNvSpPr/>
            <p:nvPr/>
          </p:nvSpPr>
          <p:spPr bwMode="auto">
            <a:xfrm>
              <a:off x="7269806" y="324465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1B00268-D55D-9255-B911-2A6E6C6D3D04}"/>
                </a:ext>
              </a:extLst>
            </p:cNvPr>
            <p:cNvSpPr/>
            <p:nvPr/>
          </p:nvSpPr>
          <p:spPr bwMode="auto">
            <a:xfrm>
              <a:off x="7269806" y="4123014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A62F3D-C2B2-80A3-FD60-514391D5CAB8}"/>
                </a:ext>
              </a:extLst>
            </p:cNvPr>
            <p:cNvSpPr/>
            <p:nvPr/>
          </p:nvSpPr>
          <p:spPr bwMode="auto">
            <a:xfrm>
              <a:off x="7262605" y="5001378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CC7CA60-8D40-147B-6925-F825EBC3C241}"/>
                </a:ext>
              </a:extLst>
            </p:cNvPr>
            <p:cNvSpPr/>
            <p:nvPr/>
          </p:nvSpPr>
          <p:spPr bwMode="auto">
            <a:xfrm>
              <a:off x="7255404" y="587736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E43374E4-D87F-C729-FF4A-A8CFF81B19CC}"/>
              </a:ext>
            </a:extLst>
          </p:cNvPr>
          <p:cNvSpPr txBox="1">
            <a:spLocks/>
          </p:cNvSpPr>
          <p:nvPr/>
        </p:nvSpPr>
        <p:spPr>
          <a:xfrm>
            <a:off x="681038" y="116632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Assignment problem?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1E9F802-09CB-FCBA-A165-6390FC5A84F5}"/>
              </a:ext>
            </a:extLst>
          </p:cNvPr>
          <p:cNvCxnSpPr>
            <a:cxnSpLocks/>
          </p:cNvCxnSpPr>
          <p:nvPr/>
        </p:nvCxnSpPr>
        <p:spPr>
          <a:xfrm>
            <a:off x="1716146" y="1881815"/>
            <a:ext cx="6297194" cy="855597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E06BE06-C7C7-DD4C-302E-5BDC62B78AC7}"/>
              </a:ext>
            </a:extLst>
          </p:cNvPr>
          <p:cNvCxnSpPr>
            <a:cxnSpLocks/>
          </p:cNvCxnSpPr>
          <p:nvPr/>
        </p:nvCxnSpPr>
        <p:spPr>
          <a:xfrm>
            <a:off x="1716146" y="980684"/>
            <a:ext cx="6369202" cy="2598334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2396C0B-4F41-0C51-80A0-3EDB610B2577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1716146" y="1020923"/>
            <a:ext cx="6297194" cy="2558096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737B983-F61F-C092-C941-F87441DF0507}"/>
              </a:ext>
            </a:extLst>
          </p:cNvPr>
          <p:cNvCxnSpPr>
            <a:cxnSpLocks/>
          </p:cNvCxnSpPr>
          <p:nvPr/>
        </p:nvCxnSpPr>
        <p:spPr>
          <a:xfrm>
            <a:off x="1716146" y="2672916"/>
            <a:ext cx="6369202" cy="3568646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7641186-559E-DC14-3B0A-1B1FD260CCFD}"/>
              </a:ext>
            </a:extLst>
          </p:cNvPr>
          <p:cNvCxnSpPr>
            <a:cxnSpLocks/>
          </p:cNvCxnSpPr>
          <p:nvPr/>
        </p:nvCxnSpPr>
        <p:spPr>
          <a:xfrm flipV="1">
            <a:off x="1752150" y="4491758"/>
            <a:ext cx="6405206" cy="133873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503FDCD-01D9-879C-9076-D5DEC5DF8B5D}"/>
              </a:ext>
            </a:extLst>
          </p:cNvPr>
          <p:cNvCxnSpPr>
            <a:cxnSpLocks/>
          </p:cNvCxnSpPr>
          <p:nvPr/>
        </p:nvCxnSpPr>
        <p:spPr>
          <a:xfrm flipV="1">
            <a:off x="1748644" y="1881815"/>
            <a:ext cx="6336704" cy="3607912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BFB80BE-658D-8CCD-0469-E78BC9853E0E}"/>
              </a:ext>
            </a:extLst>
          </p:cNvPr>
          <p:cNvCxnSpPr>
            <a:cxnSpLocks/>
          </p:cNvCxnSpPr>
          <p:nvPr/>
        </p:nvCxnSpPr>
        <p:spPr>
          <a:xfrm flipV="1">
            <a:off x="1748644" y="5337212"/>
            <a:ext cx="6336704" cy="944603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136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54CEF-57EA-3F5F-344F-566F67F2E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23908-CDE7-6637-6D82-4E7F9882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4283" b="1691"/>
          <a:stretch>
            <a:fillRect/>
          </a:stretch>
        </p:blipFill>
        <p:spPr>
          <a:xfrm>
            <a:off x="452500" y="488677"/>
            <a:ext cx="1263646" cy="618068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68DFB84-7A1A-C5E6-EE95-28AE2030C75E}"/>
              </a:ext>
            </a:extLst>
          </p:cNvPr>
          <p:cNvGrpSpPr/>
          <p:nvPr/>
        </p:nvGrpSpPr>
        <p:grpSpPr>
          <a:xfrm>
            <a:off x="8229364" y="584684"/>
            <a:ext cx="1189984" cy="6057420"/>
            <a:chOff x="7255404" y="611940"/>
            <a:chExt cx="1189984" cy="60574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CDABBD-BA67-FD90-ED92-DEB936D986AD}"/>
                </a:ext>
              </a:extLst>
            </p:cNvPr>
            <p:cNvSpPr/>
            <p:nvPr/>
          </p:nvSpPr>
          <p:spPr bwMode="auto">
            <a:xfrm>
              <a:off x="7262605" y="61194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81A36A-0549-18DC-0E07-A1C227B6741B}"/>
                </a:ext>
              </a:extLst>
            </p:cNvPr>
            <p:cNvSpPr/>
            <p:nvPr/>
          </p:nvSpPr>
          <p:spPr bwMode="auto">
            <a:xfrm>
              <a:off x="7262605" y="1490304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6C08B7-F3B7-FB35-8820-0D5E14A62199}"/>
                </a:ext>
              </a:extLst>
            </p:cNvPr>
            <p:cNvSpPr/>
            <p:nvPr/>
          </p:nvSpPr>
          <p:spPr bwMode="auto">
            <a:xfrm>
              <a:off x="7255404" y="2368668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117248B-BA9F-B4E0-6A05-C9B82D1D9477}"/>
                </a:ext>
              </a:extLst>
            </p:cNvPr>
            <p:cNvSpPr/>
            <p:nvPr/>
          </p:nvSpPr>
          <p:spPr bwMode="auto">
            <a:xfrm>
              <a:off x="7269806" y="324465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DFBB145-D04B-4D82-E149-6FC4B2B60ABD}"/>
                </a:ext>
              </a:extLst>
            </p:cNvPr>
            <p:cNvSpPr/>
            <p:nvPr/>
          </p:nvSpPr>
          <p:spPr bwMode="auto">
            <a:xfrm>
              <a:off x="7269806" y="4123014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CFE3F7-4A3F-0397-BEC1-24FF409F8EB7}"/>
                </a:ext>
              </a:extLst>
            </p:cNvPr>
            <p:cNvSpPr/>
            <p:nvPr/>
          </p:nvSpPr>
          <p:spPr bwMode="auto">
            <a:xfrm>
              <a:off x="7262605" y="5001378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ED99769-AA5F-5471-6A4C-E9CA881ABD78}"/>
                </a:ext>
              </a:extLst>
            </p:cNvPr>
            <p:cNvSpPr/>
            <p:nvPr/>
          </p:nvSpPr>
          <p:spPr bwMode="auto">
            <a:xfrm>
              <a:off x="7255404" y="587736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0EECC63E-CA4F-FAA5-E9A4-457859178F9B}"/>
              </a:ext>
            </a:extLst>
          </p:cNvPr>
          <p:cNvSpPr txBox="1">
            <a:spLocks/>
          </p:cNvSpPr>
          <p:nvPr/>
        </p:nvSpPr>
        <p:spPr>
          <a:xfrm>
            <a:off x="681038" y="116632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Assignment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E3B7C-FBDB-AE27-69E6-0FB280795542}"/>
              </a:ext>
            </a:extLst>
          </p:cNvPr>
          <p:cNvSpPr txBox="1"/>
          <p:nvPr/>
        </p:nvSpPr>
        <p:spPr>
          <a:xfrm>
            <a:off x="2108684" y="1844824"/>
            <a:ext cx="5796643" cy="3503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Kind of, but 0/1 weights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Weights not known by player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Cannot solve by Hungarian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N! possible solutions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Only one is correct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NP-hard</a:t>
            </a:r>
          </a:p>
        </p:txBody>
      </p:sp>
    </p:spTree>
    <p:extLst>
      <p:ext uri="{BB962C8B-B14F-4D97-AF65-F5344CB8AC3E}">
        <p14:creationId xmlns:p14="http://schemas.microsoft.com/office/powerpoint/2010/main" val="354672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55C99-BAE9-A42E-D343-DFCC9E970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83E43-C210-2701-F9EE-BE008CDFB0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4283" b="1691"/>
          <a:stretch>
            <a:fillRect/>
          </a:stretch>
        </p:blipFill>
        <p:spPr>
          <a:xfrm>
            <a:off x="452500" y="488677"/>
            <a:ext cx="1263646" cy="618068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A1F1FC5-F466-D369-99E1-6419C11E678C}"/>
              </a:ext>
            </a:extLst>
          </p:cNvPr>
          <p:cNvGrpSpPr/>
          <p:nvPr/>
        </p:nvGrpSpPr>
        <p:grpSpPr>
          <a:xfrm>
            <a:off x="8229364" y="584684"/>
            <a:ext cx="1189984" cy="6057420"/>
            <a:chOff x="7255404" y="611940"/>
            <a:chExt cx="1189984" cy="60574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DD19C7-CF72-09F5-88CE-7F9C9CB48831}"/>
                </a:ext>
              </a:extLst>
            </p:cNvPr>
            <p:cNvSpPr/>
            <p:nvPr/>
          </p:nvSpPr>
          <p:spPr bwMode="auto">
            <a:xfrm>
              <a:off x="7262605" y="61194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FC8E021-31C0-1E11-2D74-39B9EC289A06}"/>
                </a:ext>
              </a:extLst>
            </p:cNvPr>
            <p:cNvSpPr/>
            <p:nvPr/>
          </p:nvSpPr>
          <p:spPr bwMode="auto">
            <a:xfrm>
              <a:off x="7262605" y="1490304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5D3CC90-6AC7-50A9-A949-6F798401E36B}"/>
                </a:ext>
              </a:extLst>
            </p:cNvPr>
            <p:cNvSpPr/>
            <p:nvPr/>
          </p:nvSpPr>
          <p:spPr bwMode="auto">
            <a:xfrm>
              <a:off x="7255404" y="2368668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BDBCC55-DF35-4AB2-4468-70FA365D6E4D}"/>
                </a:ext>
              </a:extLst>
            </p:cNvPr>
            <p:cNvSpPr/>
            <p:nvPr/>
          </p:nvSpPr>
          <p:spPr bwMode="auto">
            <a:xfrm>
              <a:off x="7269806" y="324465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6405E3A-BF13-B30D-1BF6-3F4901BC3E6A}"/>
                </a:ext>
              </a:extLst>
            </p:cNvPr>
            <p:cNvSpPr/>
            <p:nvPr/>
          </p:nvSpPr>
          <p:spPr bwMode="auto">
            <a:xfrm>
              <a:off x="7269806" y="4123014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D67E7B-CCCC-4E0A-3E26-7105F48865A5}"/>
                </a:ext>
              </a:extLst>
            </p:cNvPr>
            <p:cNvSpPr/>
            <p:nvPr/>
          </p:nvSpPr>
          <p:spPr bwMode="auto">
            <a:xfrm>
              <a:off x="7262605" y="5001378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80246C-177C-099D-46F2-EC9D25B85302}"/>
                </a:ext>
              </a:extLst>
            </p:cNvPr>
            <p:cNvSpPr/>
            <p:nvPr/>
          </p:nvSpPr>
          <p:spPr bwMode="auto">
            <a:xfrm>
              <a:off x="7255404" y="587736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88D58A5A-7D4E-8328-9209-37F3F9029A4D}"/>
              </a:ext>
            </a:extLst>
          </p:cNvPr>
          <p:cNvSpPr txBox="1">
            <a:spLocks/>
          </p:cNvSpPr>
          <p:nvPr/>
        </p:nvSpPr>
        <p:spPr>
          <a:xfrm>
            <a:off x="681038" y="116632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Assignment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77D9B4-9A5D-EE77-818D-48ADF4C8F546}"/>
              </a:ext>
            </a:extLst>
          </p:cNvPr>
          <p:cNvSpPr txBox="1"/>
          <p:nvPr/>
        </p:nvSpPr>
        <p:spPr>
          <a:xfrm>
            <a:off x="2108684" y="1844824"/>
            <a:ext cx="5796643" cy="3503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Kind of, but 0/1 weights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Weights not known by player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Cannot solve by Hungarian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N! possible solutions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Only one is correct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NP-hard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05C62-15D9-5DAC-125D-6151C3F20950}"/>
              </a:ext>
            </a:extLst>
          </p:cNvPr>
          <p:cNvSpPr txBox="1"/>
          <p:nvPr/>
        </p:nvSpPr>
        <p:spPr>
          <a:xfrm>
            <a:off x="4196916" y="5589240"/>
            <a:ext cx="2808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fi-FI" sz="3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7!  = 5</a:t>
            </a:r>
            <a:r>
              <a:rPr lang="en-US" sz="3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040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37681A-2F6B-A91E-862E-7B5D61DAAA04}"/>
              </a:ext>
            </a:extLst>
          </p:cNvPr>
          <p:cNvCxnSpPr>
            <a:cxnSpLocks/>
          </p:cNvCxnSpPr>
          <p:nvPr/>
        </p:nvCxnSpPr>
        <p:spPr>
          <a:xfrm>
            <a:off x="2900772" y="4095758"/>
            <a:ext cx="1692188" cy="1421474"/>
          </a:xfrm>
          <a:prstGeom prst="straightConnector1">
            <a:avLst/>
          </a:prstGeom>
          <a:ln w="28575">
            <a:solidFill>
              <a:srgbClr val="0033CC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354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6C3FC-6E1B-8773-A0EF-463C3DA1B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5E7DE-6E55-6055-B596-B584D11411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4283" b="1691"/>
          <a:stretch>
            <a:fillRect/>
          </a:stretch>
        </p:blipFill>
        <p:spPr>
          <a:xfrm>
            <a:off x="452500" y="488677"/>
            <a:ext cx="1263646" cy="618068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21F1F44-5E3D-3775-58B7-709A7747C8F3}"/>
              </a:ext>
            </a:extLst>
          </p:cNvPr>
          <p:cNvGrpSpPr/>
          <p:nvPr/>
        </p:nvGrpSpPr>
        <p:grpSpPr>
          <a:xfrm>
            <a:off x="8229364" y="584684"/>
            <a:ext cx="1189984" cy="6057420"/>
            <a:chOff x="7255404" y="611940"/>
            <a:chExt cx="1189984" cy="60574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EDFA58-3A76-5F25-ADAA-636DC6E9D2D4}"/>
                </a:ext>
              </a:extLst>
            </p:cNvPr>
            <p:cNvSpPr/>
            <p:nvPr/>
          </p:nvSpPr>
          <p:spPr bwMode="auto">
            <a:xfrm>
              <a:off x="7262605" y="61194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A3B4668-3A28-E201-267C-6A94FA14F902}"/>
                </a:ext>
              </a:extLst>
            </p:cNvPr>
            <p:cNvSpPr/>
            <p:nvPr/>
          </p:nvSpPr>
          <p:spPr bwMode="auto">
            <a:xfrm>
              <a:off x="7262605" y="1490304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62C31C-2774-96AE-60DE-AFF4E936C1A8}"/>
                </a:ext>
              </a:extLst>
            </p:cNvPr>
            <p:cNvSpPr/>
            <p:nvPr/>
          </p:nvSpPr>
          <p:spPr bwMode="auto">
            <a:xfrm>
              <a:off x="7255404" y="2368668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4FB72D-1979-8317-A5D6-97FF9D3B35EE}"/>
                </a:ext>
              </a:extLst>
            </p:cNvPr>
            <p:cNvSpPr/>
            <p:nvPr/>
          </p:nvSpPr>
          <p:spPr bwMode="auto">
            <a:xfrm>
              <a:off x="7269806" y="324465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4115E43-D1DE-7245-B71E-6387256145C5}"/>
                </a:ext>
              </a:extLst>
            </p:cNvPr>
            <p:cNvSpPr/>
            <p:nvPr/>
          </p:nvSpPr>
          <p:spPr bwMode="auto">
            <a:xfrm>
              <a:off x="7269806" y="4123014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7A932F6-8B50-D216-1C2A-98F38D1FA1C0}"/>
                </a:ext>
              </a:extLst>
            </p:cNvPr>
            <p:cNvSpPr/>
            <p:nvPr/>
          </p:nvSpPr>
          <p:spPr bwMode="auto">
            <a:xfrm>
              <a:off x="7262605" y="5001378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DAA6DE-720B-4C6D-1D29-AB77619ECAD8}"/>
                </a:ext>
              </a:extLst>
            </p:cNvPr>
            <p:cNvSpPr/>
            <p:nvPr/>
          </p:nvSpPr>
          <p:spPr bwMode="auto">
            <a:xfrm>
              <a:off x="7255404" y="5877360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5412A16A-9B03-1DCD-3426-38211CF88DDE}"/>
              </a:ext>
            </a:extLst>
          </p:cNvPr>
          <p:cNvSpPr txBox="1">
            <a:spLocks/>
          </p:cNvSpPr>
          <p:nvPr/>
        </p:nvSpPr>
        <p:spPr>
          <a:xfrm>
            <a:off x="681038" y="116632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 for player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1AAE4-5975-7EA2-AFB6-7A3EE2158170}"/>
              </a:ext>
            </a:extLst>
          </p:cNvPr>
          <p:cNvSpPr txBox="1"/>
          <p:nvPr/>
        </p:nvSpPr>
        <p:spPr>
          <a:xfrm>
            <a:off x="3764868" y="5698993"/>
            <a:ext cx="4464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Puzzle solving</a:t>
            </a:r>
          </a:p>
        </p:txBody>
      </p:sp>
      <p:pic>
        <p:nvPicPr>
          <p:cNvPr id="6" name="Picture 5" descr="A yellow smiley face on a compass&#10;&#10;AI-generated content may be incorrect.">
            <a:extLst>
              <a:ext uri="{FF2B5EF4-FFF2-40B4-BE49-F238E27FC236}">
                <a16:creationId xmlns:a16="http://schemas.microsoft.com/office/drawing/2014/main" id="{AFA392EA-8E52-229A-3F7E-8E03DEA3E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10" y="1564325"/>
            <a:ext cx="1089524" cy="1554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7573C9-A025-E442-4821-02831406D160}"/>
              </a:ext>
            </a:extLst>
          </p:cNvPr>
          <p:cNvSpPr txBox="1"/>
          <p:nvPr/>
        </p:nvSpPr>
        <p:spPr>
          <a:xfrm>
            <a:off x="2144688" y="3142709"/>
            <a:ext cx="4464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Local knowledge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BF497-B57A-A378-653B-2436D4BF0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9594" y="4487834"/>
            <a:ext cx="1263646" cy="1195130"/>
          </a:xfrm>
          <a:prstGeom prst="rect">
            <a:avLst/>
          </a:prstGeom>
        </p:spPr>
      </p:pic>
      <p:pic>
        <p:nvPicPr>
          <p:cNvPr id="12" name="Picture 11" descr="A traffic light with different colored lights&#10;&#10;AI-generated content may be incorrect.">
            <a:extLst>
              <a:ext uri="{FF2B5EF4-FFF2-40B4-BE49-F238E27FC236}">
                <a16:creationId xmlns:a16="http://schemas.microsoft.com/office/drawing/2014/main" id="{7D00A945-649D-7F84-E233-2819F1436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5" t="4326" r="30051" b="4326"/>
          <a:stretch>
            <a:fillRect/>
          </a:stretch>
        </p:blipFill>
        <p:spPr>
          <a:xfrm flipH="1">
            <a:off x="7438087" y="3429000"/>
            <a:ext cx="646449" cy="14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58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98413-E7B1-9ABF-4146-6709587D1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093B7FC-2D83-EEDB-A0D1-B8627F699C7F}"/>
              </a:ext>
            </a:extLst>
          </p:cNvPr>
          <p:cNvGrpSpPr/>
          <p:nvPr/>
        </p:nvGrpSpPr>
        <p:grpSpPr>
          <a:xfrm>
            <a:off x="1532620" y="2006246"/>
            <a:ext cx="1189984" cy="4303074"/>
            <a:chOff x="7255404" y="611940"/>
            <a:chExt cx="1189984" cy="43030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3DD370-5A55-D571-CBF7-F08CA0C86C13}"/>
                </a:ext>
              </a:extLst>
            </p:cNvPr>
            <p:cNvSpPr/>
            <p:nvPr/>
          </p:nvSpPr>
          <p:spPr bwMode="auto">
            <a:xfrm>
              <a:off x="7262605" y="611940"/>
              <a:ext cx="1175582" cy="79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77C2C8-D20B-9B67-73CB-488CD1106311}"/>
                </a:ext>
              </a:extLst>
            </p:cNvPr>
            <p:cNvSpPr/>
            <p:nvPr/>
          </p:nvSpPr>
          <p:spPr bwMode="auto">
            <a:xfrm>
              <a:off x="7262605" y="1490304"/>
              <a:ext cx="1175582" cy="79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3462064-75E3-48F4-D8A0-102967DE6CB1}"/>
                </a:ext>
              </a:extLst>
            </p:cNvPr>
            <p:cNvSpPr/>
            <p:nvPr/>
          </p:nvSpPr>
          <p:spPr bwMode="auto">
            <a:xfrm>
              <a:off x="7255404" y="2368668"/>
              <a:ext cx="1175582" cy="79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E14895-37CD-CD76-36C4-9FD16B3817FC}"/>
                </a:ext>
              </a:extLst>
            </p:cNvPr>
            <p:cNvSpPr/>
            <p:nvPr/>
          </p:nvSpPr>
          <p:spPr bwMode="auto">
            <a:xfrm>
              <a:off x="7269806" y="3244650"/>
              <a:ext cx="1175582" cy="79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6B7FCE-0D8D-868E-F281-0C83225AE393}"/>
                </a:ext>
              </a:extLst>
            </p:cNvPr>
            <p:cNvSpPr/>
            <p:nvPr/>
          </p:nvSpPr>
          <p:spPr bwMode="auto">
            <a:xfrm>
              <a:off x="7269806" y="4123014"/>
              <a:ext cx="1175582" cy="79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2F57345-AC55-6FD5-C0CB-F63061BE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2" r="86176" b="85112"/>
          <a:stretch>
            <a:fillRect/>
          </a:stretch>
        </p:blipFill>
        <p:spPr>
          <a:xfrm>
            <a:off x="1675856" y="2030425"/>
            <a:ext cx="889109" cy="7200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0501773-EB43-8DFB-2DA4-20C020611918}"/>
              </a:ext>
            </a:extLst>
          </p:cNvPr>
          <p:cNvSpPr txBox="1">
            <a:spLocks/>
          </p:cNvSpPr>
          <p:nvPr/>
        </p:nvSpPr>
        <p:spPr>
          <a:xfrm>
            <a:off x="681038" y="116632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Trial-and-error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B1D8FE-3B5F-18CE-ADF5-BA432132E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" t="15963" r="85379" b="70914"/>
          <a:stretch>
            <a:fillRect/>
          </a:stretch>
        </p:blipFill>
        <p:spPr>
          <a:xfrm>
            <a:off x="1652667" y="3806446"/>
            <a:ext cx="964291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1F279-529B-84E8-630D-CA88215DD2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" t="30279" r="85379" b="57192"/>
          <a:stretch>
            <a:fillRect/>
          </a:stretch>
        </p:blipFill>
        <p:spPr>
          <a:xfrm>
            <a:off x="1637901" y="5543386"/>
            <a:ext cx="1009981" cy="7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E49A29-7027-3900-04AD-EC957AF3F2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" t="44755" r="85379" b="42648"/>
          <a:stretch>
            <a:fillRect/>
          </a:stretch>
        </p:blipFill>
        <p:spPr>
          <a:xfrm>
            <a:off x="1640632" y="4706626"/>
            <a:ext cx="1004520" cy="7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71E2C1-A889-C446-5481-26F4131998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" t="58604" r="85379" b="28207"/>
          <a:stretch>
            <a:fillRect/>
          </a:stretch>
        </p:blipFill>
        <p:spPr>
          <a:xfrm>
            <a:off x="1685696" y="2920610"/>
            <a:ext cx="959456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314BF4-AAE9-5645-2090-1C289D0721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" t="15963" r="85379" b="70914"/>
          <a:stretch>
            <a:fillRect/>
          </a:stretch>
        </p:blipFill>
        <p:spPr>
          <a:xfrm>
            <a:off x="4051253" y="2924944"/>
            <a:ext cx="964291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0B4197-4683-CB61-040B-9B4B2365D8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" t="58604" r="85379" b="28207"/>
          <a:stretch>
            <a:fillRect/>
          </a:stretch>
        </p:blipFill>
        <p:spPr>
          <a:xfrm>
            <a:off x="4029548" y="3759516"/>
            <a:ext cx="959456" cy="720000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F196E89A-0546-3CFB-F4A7-A59475B3EB90}"/>
              </a:ext>
            </a:extLst>
          </p:cNvPr>
          <p:cNvSpPr/>
          <p:nvPr/>
        </p:nvSpPr>
        <p:spPr bwMode="auto">
          <a:xfrm rot="2509695">
            <a:off x="2697788" y="3506108"/>
            <a:ext cx="1292689" cy="37638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45659278-3988-D2C1-5B6A-48CE3E2706B0}"/>
              </a:ext>
            </a:extLst>
          </p:cNvPr>
          <p:cNvSpPr/>
          <p:nvPr/>
        </p:nvSpPr>
        <p:spPr bwMode="auto">
          <a:xfrm rot="19079613">
            <a:off x="2716633" y="3479305"/>
            <a:ext cx="1292689" cy="37638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D65C8662-3BDE-74D2-824C-0E7187F0E751}"/>
              </a:ext>
            </a:extLst>
          </p:cNvPr>
          <p:cNvSpPr/>
          <p:nvPr/>
        </p:nvSpPr>
        <p:spPr bwMode="auto">
          <a:xfrm>
            <a:off x="5442599" y="3307499"/>
            <a:ext cx="959456" cy="720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F55286-C7B9-B4C3-D24E-C6746026AA99}"/>
              </a:ext>
            </a:extLst>
          </p:cNvPr>
          <p:cNvSpPr txBox="1"/>
          <p:nvPr/>
        </p:nvSpPr>
        <p:spPr>
          <a:xfrm>
            <a:off x="1352600" y="1465620"/>
            <a:ext cx="1908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 wrong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EC55AF-8024-A9BA-6239-2A6A74BBB715}"/>
              </a:ext>
            </a:extLst>
          </p:cNvPr>
          <p:cNvSpPr txBox="1"/>
          <p:nvPr/>
        </p:nvSpPr>
        <p:spPr>
          <a:xfrm>
            <a:off x="3584848" y="1484784"/>
            <a:ext cx="1908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4 wrong</a:t>
            </a:r>
          </a:p>
        </p:txBody>
      </p:sp>
      <p:pic>
        <p:nvPicPr>
          <p:cNvPr id="53" name="Picture 52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A29E803B-B02B-D140-44D3-68D9E2F53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20808" r="11675" b="21650"/>
          <a:stretch>
            <a:fillRect/>
          </a:stretch>
        </p:blipFill>
        <p:spPr>
          <a:xfrm>
            <a:off x="7939883" y="3081273"/>
            <a:ext cx="727383" cy="539216"/>
          </a:xfrm>
          <a:prstGeom prst="rect">
            <a:avLst/>
          </a:prstGeom>
        </p:spPr>
      </p:pic>
      <p:pic>
        <p:nvPicPr>
          <p:cNvPr id="54" name="Picture 53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F12D1E00-08BB-7875-97D6-151D17BAA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20808" r="11675" b="21650"/>
          <a:stretch>
            <a:fillRect/>
          </a:stretch>
        </p:blipFill>
        <p:spPr>
          <a:xfrm>
            <a:off x="7970033" y="3933900"/>
            <a:ext cx="727383" cy="539216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9F2FBC69-C96E-6608-46B4-2CE8670BD8FD}"/>
              </a:ext>
            </a:extLst>
          </p:cNvPr>
          <p:cNvGrpSpPr/>
          <p:nvPr/>
        </p:nvGrpSpPr>
        <p:grpSpPr>
          <a:xfrm>
            <a:off x="6573180" y="2006246"/>
            <a:ext cx="1189984" cy="4303074"/>
            <a:chOff x="7255404" y="611940"/>
            <a:chExt cx="1189984" cy="430307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F00C42F-9632-EBAD-B7AB-39829933B2D0}"/>
                </a:ext>
              </a:extLst>
            </p:cNvPr>
            <p:cNvSpPr/>
            <p:nvPr/>
          </p:nvSpPr>
          <p:spPr bwMode="auto">
            <a:xfrm>
              <a:off x="7262605" y="611940"/>
              <a:ext cx="1175582" cy="79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4FCA79-7036-62A9-A34D-0599761C6A60}"/>
                </a:ext>
              </a:extLst>
            </p:cNvPr>
            <p:cNvSpPr/>
            <p:nvPr/>
          </p:nvSpPr>
          <p:spPr bwMode="auto">
            <a:xfrm>
              <a:off x="7262605" y="1490304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35BBB28-6D8A-E684-B892-CCA2033F5A0C}"/>
                </a:ext>
              </a:extLst>
            </p:cNvPr>
            <p:cNvSpPr/>
            <p:nvPr/>
          </p:nvSpPr>
          <p:spPr bwMode="auto">
            <a:xfrm>
              <a:off x="7255404" y="2368668"/>
              <a:ext cx="1175582" cy="79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C2F56E8-40F6-4DE0-3E64-47A002335CDC}"/>
                </a:ext>
              </a:extLst>
            </p:cNvPr>
            <p:cNvSpPr/>
            <p:nvPr/>
          </p:nvSpPr>
          <p:spPr bwMode="auto">
            <a:xfrm>
              <a:off x="7269806" y="3244650"/>
              <a:ext cx="1175582" cy="79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8B71306-DC7B-14DA-412E-A1A69E09F7CF}"/>
                </a:ext>
              </a:extLst>
            </p:cNvPr>
            <p:cNvSpPr/>
            <p:nvPr/>
          </p:nvSpPr>
          <p:spPr bwMode="auto">
            <a:xfrm>
              <a:off x="7269806" y="4123014"/>
              <a:ext cx="1175582" cy="79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49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US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0B70ECC3-580D-ABD8-B57C-C3DB03A3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2" r="86176" b="85112"/>
          <a:stretch>
            <a:fillRect/>
          </a:stretch>
        </p:blipFill>
        <p:spPr>
          <a:xfrm>
            <a:off x="6716416" y="2030425"/>
            <a:ext cx="889109" cy="72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EC6C99F-D3E3-5B0C-1181-8FA970C1A3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" t="15963" r="85379" b="70914"/>
          <a:stretch>
            <a:fillRect/>
          </a:stretch>
        </p:blipFill>
        <p:spPr>
          <a:xfrm>
            <a:off x="6693227" y="3806446"/>
            <a:ext cx="964291" cy="72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25358B2-855A-2555-4D3D-E1123D9C97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" t="30279" r="85379" b="57192"/>
          <a:stretch>
            <a:fillRect/>
          </a:stretch>
        </p:blipFill>
        <p:spPr>
          <a:xfrm>
            <a:off x="6678461" y="5543386"/>
            <a:ext cx="1009981" cy="720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0F969BD-840C-E320-D089-E6D98EB136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" t="44755" r="85379" b="42648"/>
          <a:stretch>
            <a:fillRect/>
          </a:stretch>
        </p:blipFill>
        <p:spPr>
          <a:xfrm>
            <a:off x="6681192" y="4706626"/>
            <a:ext cx="1004520" cy="720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6792B40-2C68-371F-6816-054802B651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" t="58604" r="85379" b="28207"/>
          <a:stretch>
            <a:fillRect/>
          </a:stretch>
        </p:blipFill>
        <p:spPr>
          <a:xfrm>
            <a:off x="6726256" y="2920610"/>
            <a:ext cx="95945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70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47686-74AF-DB32-CBBC-276E4E6E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30FBA46-02AF-45B5-08B5-CBE1090D4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996952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Experiments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48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B00FE-58FA-F90A-2B4F-34FB51262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9FD759-8382-A303-7DB5-7EC8C4BD0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870" y="1260914"/>
            <a:ext cx="2377941" cy="25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27DF68-E3CD-1ABF-1D4C-C1F87F55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306" y="4185364"/>
            <a:ext cx="2840727" cy="25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4BA570-3F8C-171F-9AFF-64CAA65AD831}"/>
              </a:ext>
            </a:extLst>
          </p:cNvPr>
          <p:cNvSpPr txBox="1"/>
          <p:nvPr/>
        </p:nvSpPr>
        <p:spPr>
          <a:xfrm>
            <a:off x="6647585" y="823608"/>
            <a:ext cx="282641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i-FI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Siltojen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i-FI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taidehölkkä</a:t>
            </a:r>
            <a:endParaRPr lang="fi-FI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5CB96-E155-9DF6-AC34-ED0CF8C6776B}"/>
              </a:ext>
            </a:extLst>
          </p:cNvPr>
          <p:cNvSpPr txBox="1"/>
          <p:nvPr/>
        </p:nvSpPr>
        <p:spPr>
          <a:xfrm>
            <a:off x="340608" y="800065"/>
            <a:ext cx="292740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i-FI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Helsinki Kalasatama</a:t>
            </a:r>
            <a:endParaRPr lang="fi-FI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CAF53C-C50A-C34B-D047-06410DFFA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187" y="1260914"/>
            <a:ext cx="2840727" cy="25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65F5F9-D56A-ACD5-BA39-4812DA3493F8}"/>
              </a:ext>
            </a:extLst>
          </p:cNvPr>
          <p:cNvSpPr txBox="1"/>
          <p:nvPr/>
        </p:nvSpPr>
        <p:spPr>
          <a:xfrm>
            <a:off x="3404828" y="807095"/>
            <a:ext cx="303127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Areena Short Track 1</a:t>
            </a:r>
            <a:endParaRPr lang="en-US" sz="2400" b="1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7952FA5-7046-44EC-E81C-EF741AEA1A53}"/>
              </a:ext>
            </a:extLst>
          </p:cNvPr>
          <p:cNvGrpSpPr/>
          <p:nvPr/>
        </p:nvGrpSpPr>
        <p:grpSpPr>
          <a:xfrm>
            <a:off x="488504" y="1260914"/>
            <a:ext cx="2840727" cy="2500950"/>
            <a:chOff x="-598907" y="-2480835"/>
            <a:chExt cx="2756219" cy="25009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3DAAFD-F65C-E21E-5D55-2B306C726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95"/>
            <a:stretch/>
          </p:blipFill>
          <p:spPr>
            <a:xfrm>
              <a:off x="-598907" y="-2477325"/>
              <a:ext cx="1950330" cy="249743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04405EA-D7DE-4E21-B1ED-30E2C09AC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484" t="756" r="1"/>
            <a:stretch/>
          </p:blipFill>
          <p:spPr>
            <a:xfrm>
              <a:off x="-13056" y="-2480835"/>
              <a:ext cx="2170368" cy="250095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114E9B07-26FA-82A9-7931-AB4B0ACFED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03"/>
          <a:stretch/>
        </p:blipFill>
        <p:spPr>
          <a:xfrm>
            <a:off x="1092317" y="1268182"/>
            <a:ext cx="2236913" cy="25009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B152073-C70F-A1AA-C990-4DC9F83108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63" t="1233" r="9686"/>
          <a:stretch/>
        </p:blipFill>
        <p:spPr>
          <a:xfrm>
            <a:off x="7080259" y="1288091"/>
            <a:ext cx="2377942" cy="25009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377BEF-34EB-EDF0-9F5A-9AE9AB965B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550" y="4185364"/>
            <a:ext cx="2840727" cy="2520000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C8B7A05D-240A-AC6F-7E5C-6E644471AACD}"/>
              </a:ext>
            </a:extLst>
          </p:cNvPr>
          <p:cNvSpPr txBox="1"/>
          <p:nvPr/>
        </p:nvSpPr>
        <p:spPr>
          <a:xfrm>
            <a:off x="9058376" y="1203139"/>
            <a:ext cx="37702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24056664-F798-A9AF-CB9D-5B456D0CEA86}"/>
              </a:ext>
            </a:extLst>
          </p:cNvPr>
          <p:cNvSpPr txBox="1"/>
          <p:nvPr/>
        </p:nvSpPr>
        <p:spPr>
          <a:xfrm>
            <a:off x="2384274" y="3753036"/>
            <a:ext cx="181652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SciFest 2018</a:t>
            </a:r>
            <a:endParaRPr lang="en-US" sz="2400" b="1" dirty="0"/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718825EB-C871-9421-2129-D3C87490EA93}"/>
              </a:ext>
            </a:extLst>
          </p:cNvPr>
          <p:cNvSpPr txBox="1"/>
          <p:nvPr/>
        </p:nvSpPr>
        <p:spPr>
          <a:xfrm>
            <a:off x="5620752" y="3761523"/>
            <a:ext cx="181652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SciFest 2017</a:t>
            </a:r>
            <a:endParaRPr lang="en-US" sz="2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C9408-0EB6-D49D-286F-364CA6618486}"/>
              </a:ext>
            </a:extLst>
          </p:cNvPr>
          <p:cNvSpPr txBox="1">
            <a:spLocks/>
          </p:cNvSpPr>
          <p:nvPr/>
        </p:nvSpPr>
        <p:spPr>
          <a:xfrm>
            <a:off x="681038" y="116632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Five games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0ADBF8B3-71CE-FAF3-5BF0-8680963BB50C}"/>
              </a:ext>
            </a:extLst>
          </p:cNvPr>
          <p:cNvSpPr txBox="1"/>
          <p:nvPr/>
        </p:nvSpPr>
        <p:spPr>
          <a:xfrm>
            <a:off x="5961112" y="1196752"/>
            <a:ext cx="37702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CED6042-A90E-36EA-EAF9-86B028A86E15}"/>
              </a:ext>
            </a:extLst>
          </p:cNvPr>
          <p:cNvSpPr txBox="1"/>
          <p:nvPr/>
        </p:nvSpPr>
        <p:spPr>
          <a:xfrm>
            <a:off x="7185248" y="4113076"/>
            <a:ext cx="56938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14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D10E740E-EDAF-8E5E-EEB9-5C6670D42BE8}"/>
              </a:ext>
            </a:extLst>
          </p:cNvPr>
          <p:cNvSpPr txBox="1"/>
          <p:nvPr/>
        </p:nvSpPr>
        <p:spPr>
          <a:xfrm>
            <a:off x="2864768" y="1218818"/>
            <a:ext cx="37702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B48BEE83-541E-3DDF-7EA0-DCAD95D52922}"/>
              </a:ext>
            </a:extLst>
          </p:cNvPr>
          <p:cNvSpPr txBox="1"/>
          <p:nvPr/>
        </p:nvSpPr>
        <p:spPr>
          <a:xfrm>
            <a:off x="4196916" y="4135142"/>
            <a:ext cx="37702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29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B3721-A371-5B78-54B8-C511640CC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210133E-D90B-C446-0571-C4E94AC97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88640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3800" b="1" noProof="0" dirty="0">
                <a:solidFill>
                  <a:srgbClr val="000000"/>
                </a:solidFill>
                <a:latin typeface="Tahoma" panose="020B0604030504040204" pitchFamily="34" charset="0"/>
              </a:rPr>
              <a:t>Game play results</a:t>
            </a:r>
            <a:endParaRPr lang="en-US" sz="3800" b="1" noProof="0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953279-5810-449E-FA1E-8FA2871C3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912403"/>
              </p:ext>
            </p:extLst>
          </p:nvPr>
        </p:nvGraphicFramePr>
        <p:xfrm>
          <a:off x="272480" y="1592796"/>
          <a:ext cx="9325036" cy="4585224"/>
        </p:xfrm>
        <a:graphic>
          <a:graphicData uri="http://schemas.openxmlformats.org/drawingml/2006/table">
            <a:tbl>
              <a:tblPr/>
              <a:tblGrid>
                <a:gridCol w="1764196">
                  <a:extLst>
                    <a:ext uri="{9D8B030D-6E8A-4147-A177-3AD203B41FA5}">
                      <a16:colId xmlns:a16="http://schemas.microsoft.com/office/drawing/2014/main" val="53862528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238500722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291510068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154628732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413741829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46579103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59152157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211029868"/>
                    </a:ext>
                  </a:extLst>
                </a:gridCol>
              </a:tblGrid>
              <a:tr h="274145">
                <a:tc gridSpan="3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/>
                        <a:t>Game</a:t>
                      </a:r>
                      <a:endParaRPr lang="en-US" sz="2800" dirty="0"/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/>
                        <a:t>Properties</a:t>
                      </a:r>
                      <a:endParaRPr lang="en-US" sz="2800" dirty="0"/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 dirty="0"/>
                        <a:t>Results</a:t>
                      </a:r>
                      <a:endParaRPr lang="en-US" sz="2800" dirty="0"/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062923"/>
                  </a:ext>
                </a:extLst>
              </a:tr>
              <a:tr h="685362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1800" dirty="0"/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Year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Local know-ledge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Tar-gets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MST branch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Difficulty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Time (min)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Moves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873724"/>
                  </a:ext>
                </a:extLst>
              </a:tr>
              <a:tr h="68536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 dirty="0"/>
                        <a:t>Helsinki </a:t>
                      </a:r>
                      <a:r>
                        <a:rPr lang="en-US" sz="2000" dirty="0" err="1"/>
                        <a:t>Kalasatama</a:t>
                      </a:r>
                      <a:endParaRPr lang="en-US" sz="2000" dirty="0"/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/>
                        <a:t>2019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0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2.75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3:04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</a:rPr>
                        <a:t>13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244688"/>
                  </a:ext>
                </a:extLst>
              </a:tr>
              <a:tr h="68536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 dirty="0"/>
                        <a:t>Areena Short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2011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***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1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1.50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1:13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</a:rPr>
                        <a:t>7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4297884"/>
                  </a:ext>
                </a:extLst>
              </a:tr>
              <a:tr h="68536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 dirty="0" err="1"/>
                        <a:t>Siltojen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taidehölkkä</a:t>
                      </a:r>
                      <a:endParaRPr lang="en-US" sz="2000" dirty="0"/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2015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**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1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2.50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4:51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</a:rPr>
                        <a:t>25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0194850"/>
                  </a:ext>
                </a:extLst>
              </a:tr>
              <a:tr h="47975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 dirty="0"/>
                        <a:t>SciFest 2018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2018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***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0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2.38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2:20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</a:rPr>
                        <a:t>18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198980"/>
                  </a:ext>
                </a:extLst>
              </a:tr>
              <a:tr h="47975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 dirty="0"/>
                        <a:t>SciFest 2017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/>
                        <a:t>2017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***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3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3.25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6:50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</a:rPr>
                        <a:t>68</a:t>
                      </a:r>
                    </a:p>
                  </a:txBody>
                  <a:tcPr marL="68536" marR="68536" marT="34268" marB="34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832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5819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3D631-E4D8-575A-11D0-A498CF13A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985BE1B-125D-560C-ACA3-13DE4EF56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88640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3800" b="1" noProof="0" dirty="0">
                <a:solidFill>
                  <a:srgbClr val="000000"/>
                </a:solidFill>
                <a:latin typeface="Tahoma" panose="020B0604030504040204" pitchFamily="34" charset="0"/>
              </a:rPr>
              <a:t>Observations</a:t>
            </a:r>
            <a:endParaRPr lang="en-US" sz="3800" b="1" noProof="0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11287-C306-282D-9551-BCF0C996F004}"/>
              </a:ext>
            </a:extLst>
          </p:cNvPr>
          <p:cNvSpPr txBox="1"/>
          <p:nvPr/>
        </p:nvSpPr>
        <p:spPr>
          <a:xfrm>
            <a:off x="1208584" y="1547696"/>
            <a:ext cx="7020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noProof="0" dirty="0">
                <a:latin typeface="Tahoma" panose="020B0604030504040204" pitchFamily="34" charset="0"/>
                <a:ea typeface="Tahoma" panose="020B0604030504040204" pitchFamily="34" charset="0"/>
              </a:rPr>
              <a:t>1. Number of targets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7080A0-A669-5816-A827-4F68BAFD4FF7}"/>
              </a:ext>
            </a:extLst>
          </p:cNvPr>
          <p:cNvSpPr txBox="1"/>
          <p:nvPr/>
        </p:nvSpPr>
        <p:spPr>
          <a:xfrm>
            <a:off x="1244588" y="3455908"/>
            <a:ext cx="7020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</a:rPr>
              <a:t>2</a:t>
            </a:r>
            <a:r>
              <a:rPr lang="en-US" sz="2800" noProof="0" dirty="0">
                <a:latin typeface="Tahoma" panose="020B0604030504040204" pitchFamily="34" charset="0"/>
                <a:ea typeface="Tahoma" panose="020B0604030504040204" pitchFamily="34" charset="0"/>
              </a:rPr>
              <a:t>. Local knowledge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939554-A61B-AA1A-90D0-4455363B4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758549"/>
              </p:ext>
            </p:extLst>
          </p:nvPr>
        </p:nvGraphicFramePr>
        <p:xfrm>
          <a:off x="1640632" y="4062380"/>
          <a:ext cx="7344816" cy="85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48372">
                  <a:extLst>
                    <a:ext uri="{9D8B030D-6E8A-4147-A177-3AD203B41FA5}">
                      <a16:colId xmlns:a16="http://schemas.microsoft.com/office/drawing/2014/main" val="16181036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19407918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5525172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542800989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232267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Helsinki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</a:rPr>
                        <a:t>kalasatama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3:04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0000FF"/>
                          </a:solidFill>
                        </a:rPr>
                        <a:t>13</a:t>
                      </a:r>
                      <a:endParaRPr lang="en-US" sz="2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387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Areena short track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***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1:13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0000FF"/>
                          </a:solidFill>
                        </a:rPr>
                        <a:t> 7</a:t>
                      </a:r>
                      <a:endParaRPr lang="en-US" sz="2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77304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F25776A-0467-F8A5-F55E-7638EE60F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077309"/>
              </p:ext>
            </p:extLst>
          </p:nvPr>
        </p:nvGraphicFramePr>
        <p:xfrm>
          <a:off x="1676636" y="5193196"/>
          <a:ext cx="7308812" cy="85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16181036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19407918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5525172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542800989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232267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</a:rPr>
                        <a:t>Siltojen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</a:rPr>
                        <a:t>taidehölkkä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**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4:51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2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387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SciFest 2018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***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2:20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0000FF"/>
                          </a:solidFill>
                        </a:rPr>
                        <a:t>18</a:t>
                      </a:r>
                      <a:endParaRPr lang="en-US" sz="2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77304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4FB5898-AFD7-DF84-00EE-F8F9997C5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781329"/>
              </p:ext>
            </p:extLst>
          </p:nvPr>
        </p:nvGraphicFramePr>
        <p:xfrm>
          <a:off x="1676635" y="2082160"/>
          <a:ext cx="7236805" cy="85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12369">
                  <a:extLst>
                    <a:ext uri="{9D8B030D-6E8A-4147-A177-3AD203B41FA5}">
                      <a16:colId xmlns:a16="http://schemas.microsoft.com/office/drawing/2014/main" val="1618103602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19407918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55251722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542800989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32267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SciFest 2018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**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2:20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0000FF"/>
                          </a:solidFill>
                        </a:rPr>
                        <a:t>18</a:t>
                      </a:r>
                      <a:endParaRPr lang="en-US" sz="2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387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SciFest 2017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***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0" dirty="0">
                          <a:solidFill>
                            <a:schemeClr val="tx1"/>
                          </a:solidFill>
                        </a:rPr>
                        <a:t>6:50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200" b="1" dirty="0">
                          <a:solidFill>
                            <a:srgbClr val="0000FF"/>
                          </a:solidFill>
                        </a:rPr>
                        <a:t>68</a:t>
                      </a:r>
                      <a:endParaRPr lang="en-US" sz="2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773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316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F01E5-5FC6-4B41-954A-1C76D6AEC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0" y="2538807"/>
            <a:ext cx="2984363" cy="1394249"/>
          </a:xfrm>
          <a:prstGeom prst="rect">
            <a:avLst/>
          </a:prstGeom>
        </p:spPr>
      </p:pic>
      <p:pic>
        <p:nvPicPr>
          <p:cNvPr id="4" name="图片 5" descr="盒子里的巧克力&#10;&#10;中度可信度描述已自动生成">
            <a:extLst>
              <a:ext uri="{FF2B5EF4-FFF2-40B4-BE49-F238E27FC236}">
                <a16:creationId xmlns:a16="http://schemas.microsoft.com/office/drawing/2014/main" id="{35873614-DAF8-4BDC-AC80-CCAA4CCEC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2" t="2597" r="3210" b="3556"/>
          <a:stretch/>
        </p:blipFill>
        <p:spPr bwMode="auto">
          <a:xfrm>
            <a:off x="3744615" y="1734236"/>
            <a:ext cx="1718479" cy="1703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BFA75F38-C66F-487B-8F5F-B5E844033F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r="14003" b="13638"/>
          <a:stretch/>
        </p:blipFill>
        <p:spPr bwMode="auto">
          <a:xfrm>
            <a:off x="775426" y="4842444"/>
            <a:ext cx="2192694" cy="17189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BCDBE-B871-484F-8DD3-B298B83500F9}"/>
              </a:ext>
            </a:extLst>
          </p:cNvPr>
          <p:cNvSpPr txBox="1"/>
          <p:nvPr/>
        </p:nvSpPr>
        <p:spPr>
          <a:xfrm>
            <a:off x="872577" y="1909294"/>
            <a:ext cx="2222083" cy="60696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Ancient Chinese </a:t>
            </a:r>
          </a:p>
          <a:p>
            <a:pPr algn="ctr">
              <a:lnSpc>
                <a:spcPts val="2000"/>
              </a:lnSpc>
            </a:pP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puzzle lock</a:t>
            </a:r>
            <a:endParaRPr lang="en-US" sz="2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2A63E-A768-4DDB-B259-34174F46FE75}"/>
              </a:ext>
            </a:extLst>
          </p:cNvPr>
          <p:cNvSpPr txBox="1"/>
          <p:nvPr/>
        </p:nvSpPr>
        <p:spPr>
          <a:xfrm>
            <a:off x="884548" y="4329100"/>
            <a:ext cx="1837362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Jigsaw puzzle</a:t>
            </a:r>
            <a:endParaRPr lang="en-US" sz="2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5DA6E-07B9-4352-B6CA-3EBB4724E447}"/>
              </a:ext>
            </a:extLst>
          </p:cNvPr>
          <p:cNvSpPr txBox="1"/>
          <p:nvPr/>
        </p:nvSpPr>
        <p:spPr>
          <a:xfrm>
            <a:off x="3828211" y="1304764"/>
            <a:ext cx="1556837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Luban lock</a:t>
            </a:r>
            <a:endParaRPr lang="en-US" sz="2200" b="1" dirty="0"/>
          </a:p>
        </p:txBody>
      </p:sp>
      <p:pic>
        <p:nvPicPr>
          <p:cNvPr id="10" name="Picture 9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B25672BD-6112-4653-B754-591ADB92A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40" y="4437113"/>
            <a:ext cx="1927736" cy="192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E868FC-4545-4577-825B-D7B3832D5D3F}"/>
              </a:ext>
            </a:extLst>
          </p:cNvPr>
          <p:cNvSpPr txBox="1"/>
          <p:nvPr/>
        </p:nvSpPr>
        <p:spPr>
          <a:xfrm>
            <a:off x="3925202" y="4005064"/>
            <a:ext cx="1111203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Sudoku</a:t>
            </a:r>
            <a:endParaRPr lang="en-US" sz="2200" b="1" dirty="0"/>
          </a:p>
        </p:txBody>
      </p:sp>
      <p:pic>
        <p:nvPicPr>
          <p:cNvPr id="12" name="图片 41">
            <a:extLst>
              <a:ext uri="{FF2B5EF4-FFF2-40B4-BE49-F238E27FC236}">
                <a16:creationId xmlns:a16="http://schemas.microsoft.com/office/drawing/2014/main" id="{F6064001-6AEB-421D-981D-0CD33B7127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507" y="4754476"/>
            <a:ext cx="3254957" cy="17183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20E73F-C2D5-430C-88A1-871E490D98C6}"/>
              </a:ext>
            </a:extLst>
          </p:cNvPr>
          <p:cNvSpPr txBox="1"/>
          <p:nvPr/>
        </p:nvSpPr>
        <p:spPr>
          <a:xfrm>
            <a:off x="6563652" y="4257092"/>
            <a:ext cx="1737720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Escape room</a:t>
            </a:r>
            <a:endParaRPr lang="en-US" sz="22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541FB4-1A7E-477E-B2B9-CA5A2BF16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846" y="2162355"/>
            <a:ext cx="1753685" cy="13135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166E0C-DD12-44E9-8503-8417FD2ECBEF}"/>
              </a:ext>
            </a:extLst>
          </p:cNvPr>
          <p:cNvSpPr txBox="1"/>
          <p:nvPr/>
        </p:nvSpPr>
        <p:spPr>
          <a:xfrm>
            <a:off x="5601072" y="1772816"/>
            <a:ext cx="2114425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Marble solitaire</a:t>
            </a:r>
            <a:endParaRPr lang="en-US" sz="2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97865A-B10A-4419-A041-2B61992E5110}"/>
              </a:ext>
            </a:extLst>
          </p:cNvPr>
          <p:cNvSpPr txBox="1"/>
          <p:nvPr/>
        </p:nvSpPr>
        <p:spPr>
          <a:xfrm>
            <a:off x="8322962" y="1161909"/>
            <a:ext cx="878510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Tetris</a:t>
            </a:r>
            <a:endParaRPr lang="en-US" sz="22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33C1532-F61B-4E81-96B1-8CD156A8E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4482" y="1602559"/>
            <a:ext cx="1487030" cy="2410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1E853-5C96-9D80-940D-EEC5C700BD63}"/>
              </a:ext>
            </a:extLst>
          </p:cNvPr>
          <p:cNvSpPr txBox="1">
            <a:spLocks/>
          </p:cNvSpPr>
          <p:nvPr/>
        </p:nvSpPr>
        <p:spPr>
          <a:xfrm>
            <a:off x="681038" y="236313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Puzzle games</a:t>
            </a:r>
          </a:p>
        </p:txBody>
      </p:sp>
    </p:spTree>
    <p:extLst>
      <p:ext uri="{BB962C8B-B14F-4D97-AF65-F5344CB8AC3E}">
        <p14:creationId xmlns:p14="http://schemas.microsoft.com/office/powerpoint/2010/main" val="2696036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3E4EE-335A-4551-0E01-6B40D0BB6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532B78-90CC-ADDD-7A72-28A8F3783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60003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Time versus difficulty</a:t>
            </a:r>
          </a:p>
          <a:p>
            <a:pPr algn="ctr"/>
            <a:r>
              <a:rPr lang="en-US" altLang="en-US" sz="2600" dirty="0">
                <a:solidFill>
                  <a:srgbClr val="000000"/>
                </a:solidFill>
                <a:latin typeface="Tahoma" panose="020B0604030504040204" pitchFamily="34" charset="0"/>
              </a:rPr>
              <a:t>Individual player responses</a:t>
            </a:r>
          </a:p>
        </p:txBody>
      </p:sp>
      <p:pic>
        <p:nvPicPr>
          <p:cNvPr id="9" name="Picture 8" descr="A graph with numbers and dots&#10;&#10;AI-generated content may be incorrect.">
            <a:extLst>
              <a:ext uri="{FF2B5EF4-FFF2-40B4-BE49-F238E27FC236}">
                <a16:creationId xmlns:a16="http://schemas.microsoft.com/office/drawing/2014/main" id="{DF209A0D-C409-7ADC-90B3-099FF6DDD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4" y="1411349"/>
            <a:ext cx="8399870" cy="500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87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E4EA0-1CD1-CD28-385D-915A4D64B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066240-3AD6-FE57-853E-2D8071B93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87995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A4343-3312-A605-F1FB-9E769378F6AC}"/>
              </a:ext>
            </a:extLst>
          </p:cNvPr>
          <p:cNvSpPr txBox="1"/>
          <p:nvPr/>
        </p:nvSpPr>
        <p:spPr>
          <a:xfrm>
            <a:off x="560512" y="2096852"/>
            <a:ext cx="8172908" cy="3298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5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Novel game genre: </a:t>
            </a:r>
            <a:r>
              <a:rPr lang="en-US" sz="30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location-puzzle games</a:t>
            </a:r>
            <a:endParaRPr lang="en-US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285750" indent="-285750" algn="just">
              <a:spcBef>
                <a:spcPts val="5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Example game: Puzzle-Mopsi</a:t>
            </a:r>
          </a:p>
          <a:p>
            <a:pPr marL="285750" indent="-285750" algn="just">
              <a:spcBef>
                <a:spcPts val="5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Two different skills needed: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1. Local knowledge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2. Puzzle solving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CAE43B-9B18-7A2C-A94D-8AEEF519C343}"/>
              </a:ext>
            </a:extLst>
          </p:cNvPr>
          <p:cNvGrpSpPr/>
          <p:nvPr/>
        </p:nvGrpSpPr>
        <p:grpSpPr>
          <a:xfrm>
            <a:off x="7113240" y="3825044"/>
            <a:ext cx="1089524" cy="1925990"/>
            <a:chOff x="1836947" y="4262786"/>
            <a:chExt cx="1089524" cy="1925990"/>
          </a:xfrm>
        </p:grpSpPr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F521EAAD-5377-6C3C-A3D0-6E899714A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495" y="4262786"/>
              <a:ext cx="5635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A yellow smiley face on a compass&#10;&#10;AI-generated content may be incorrect.">
              <a:extLst>
                <a:ext uri="{FF2B5EF4-FFF2-40B4-BE49-F238E27FC236}">
                  <a16:creationId xmlns:a16="http://schemas.microsoft.com/office/drawing/2014/main" id="{74CD55F0-BF37-1C6E-A0ED-234A3EB47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80"/>
            <a:stretch>
              <a:fillRect/>
            </a:stretch>
          </p:blipFill>
          <p:spPr>
            <a:xfrm>
              <a:off x="1836947" y="5635181"/>
              <a:ext cx="1089524" cy="553595"/>
            </a:xfrm>
            <a:prstGeom prst="rect">
              <a:avLst/>
            </a:prstGeom>
          </p:spPr>
        </p:pic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0A0E0EC5-F753-4A2B-A8D1-945184B36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2660" y="5054885"/>
              <a:ext cx="928688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333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5EAFF-8632-2C69-2A02-784EBE0D4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quare grid of numbers&#10;&#10;AI-generated content may be incorrect.">
            <a:extLst>
              <a:ext uri="{FF2B5EF4-FFF2-40B4-BE49-F238E27FC236}">
                <a16:creationId xmlns:a16="http://schemas.microsoft.com/office/drawing/2014/main" id="{86B412BC-B7FC-D925-E25F-2C1B7D894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14783" r="1876" b="13427"/>
          <a:stretch>
            <a:fillRect/>
          </a:stretch>
        </p:blipFill>
        <p:spPr>
          <a:xfrm>
            <a:off x="5264522" y="2324413"/>
            <a:ext cx="4330115" cy="427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0B301-B21E-095E-3BDA-C25E206BEF6E}"/>
              </a:ext>
            </a:extLst>
          </p:cNvPr>
          <p:cNvSpPr txBox="1">
            <a:spLocks/>
          </p:cNvSpPr>
          <p:nvPr/>
        </p:nvSpPr>
        <p:spPr>
          <a:xfrm>
            <a:off x="681038" y="236313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Puzzle games are NP-hard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34B4A2-CF6E-56E7-3B5E-635C50389C0C}"/>
              </a:ext>
            </a:extLst>
          </p:cNvPr>
          <p:cNvSpPr txBox="1"/>
          <p:nvPr/>
        </p:nvSpPr>
        <p:spPr>
          <a:xfrm>
            <a:off x="1808138" y="1592796"/>
            <a:ext cx="14761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O(</a:t>
            </a:r>
            <a:r>
              <a:rPr lang="en-US" sz="4000" i="1" dirty="0"/>
              <a:t>N</a:t>
            </a:r>
            <a:r>
              <a:rPr lang="en-US" sz="4000" dirty="0"/>
              <a:t>!)</a:t>
            </a:r>
          </a:p>
        </p:txBody>
      </p:sp>
      <p:pic>
        <p:nvPicPr>
          <p:cNvPr id="15" name="Picture 14" descr="A square sudoku puzzle with numbers&#10;&#10;AI-generated content may be incorrect.">
            <a:extLst>
              <a:ext uri="{FF2B5EF4-FFF2-40B4-BE49-F238E27FC236}">
                <a16:creationId xmlns:a16="http://schemas.microsoft.com/office/drawing/2014/main" id="{2D1E1E44-67C8-4ADA-40B6-F2A3ABF6E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0" y="3008489"/>
            <a:ext cx="3260809" cy="3260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6BE96B28-DBDD-27BE-9B97-FB0B16CE72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84" y="3440537"/>
            <a:ext cx="2471762" cy="247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17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27D4A-A7D0-DE0F-B633-16C3B1F71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5D91-D56C-1CB4-6A0C-E0BBA7251A7D}"/>
              </a:ext>
            </a:extLst>
          </p:cNvPr>
          <p:cNvSpPr txBox="1">
            <a:spLocks/>
          </p:cNvSpPr>
          <p:nvPr/>
        </p:nvSpPr>
        <p:spPr>
          <a:xfrm>
            <a:off x="681038" y="236313"/>
            <a:ext cx="8543925" cy="70841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ctr" defTabSz="4349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algn="ctr" defTabSz="43497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2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Location-based games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4F1D7-6C5E-B4F3-7F27-D19445FC12A6}"/>
              </a:ext>
            </a:extLst>
          </p:cNvPr>
          <p:cNvSpPr txBox="1"/>
          <p:nvPr/>
        </p:nvSpPr>
        <p:spPr>
          <a:xfrm>
            <a:off x="2506077" y="1375705"/>
            <a:ext cx="4319131" cy="13285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</a:rPr>
              <a:t>Two definitions: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Location-based game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</a:rPr>
              <a:t>Mobile location-based game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B49949DC-27AE-239B-8158-18239BDAD234}"/>
              </a:ext>
            </a:extLst>
          </p:cNvPr>
          <p:cNvSpPr txBox="1">
            <a:spLocks/>
          </p:cNvSpPr>
          <p:nvPr/>
        </p:nvSpPr>
        <p:spPr>
          <a:xfrm>
            <a:off x="1966158" y="5985284"/>
            <a:ext cx="1489261" cy="4179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25438" indent="-325438" algn="l" defTabSz="434975" rtl="0" eaLnBrk="0" fontAlgn="base" hangingPunct="0">
              <a:lnSpc>
                <a:spcPct val="93000"/>
              </a:lnSpc>
              <a:spcBef>
                <a:spcPts val="13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06438" indent="-271463" algn="l" defTabSz="434975" rtl="0" eaLnBrk="0" fontAlgn="base" hangingPunct="0">
              <a:lnSpc>
                <a:spcPct val="93000"/>
              </a:lnSpc>
              <a:spcBef>
                <a:spcPts val="10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085850" indent="-217488" algn="l" defTabSz="434975" rtl="0" eaLnBrk="0" fontAlgn="base" hangingPunct="0">
              <a:lnSpc>
                <a:spcPct val="93000"/>
              </a:lnSpc>
              <a:spcBef>
                <a:spcPts val="8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20825" indent="-217488" algn="l" defTabSz="434975" rtl="0" eaLnBrk="0" fontAlgn="base" hangingPunct="0">
              <a:lnSpc>
                <a:spcPct val="93000"/>
              </a:lnSpc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55800" indent="-217488" algn="l" defTabSz="434975" rtl="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75"/>
              </a:spcAft>
            </a:pPr>
            <a:r>
              <a:rPr lang="en-US" sz="227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</a:t>
            </a:r>
            <a:endParaRPr lang="en-US" sz="2275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3769ADB-43E1-03A9-1631-53C2A0AA604C}"/>
              </a:ext>
            </a:extLst>
          </p:cNvPr>
          <p:cNvSpPr txBox="1">
            <a:spLocks/>
          </p:cNvSpPr>
          <p:nvPr/>
        </p:nvSpPr>
        <p:spPr>
          <a:xfrm>
            <a:off x="3440832" y="6000170"/>
            <a:ext cx="1666990" cy="705194"/>
          </a:xfrm>
          <a:prstGeom prst="rect">
            <a:avLst/>
          </a:prstGeom>
          <a:noFill/>
        </p:spPr>
        <p:txBody>
          <a:bodyPr vert="horz" wrap="square" lIns="74295" tIns="37148" rIns="74295" bIns="37148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75"/>
              </a:spcAft>
              <a:buNone/>
            </a:pPr>
            <a:r>
              <a:rPr lang="en-US" sz="227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Location+ geocache</a:t>
            </a:r>
            <a:endParaRPr lang="en-US" sz="2275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7B85EA8-B92A-C50C-BF59-3CC3562DD446}"/>
              </a:ext>
            </a:extLst>
          </p:cNvPr>
          <p:cNvSpPr txBox="1">
            <a:spLocks/>
          </p:cNvSpPr>
          <p:nvPr/>
        </p:nvSpPr>
        <p:spPr>
          <a:xfrm>
            <a:off x="4989004" y="6027224"/>
            <a:ext cx="3490899" cy="390108"/>
          </a:xfrm>
          <a:prstGeom prst="rect">
            <a:avLst/>
          </a:prstGeom>
          <a:noFill/>
        </p:spPr>
        <p:txBody>
          <a:bodyPr vert="horz" wrap="square" lIns="74295" tIns="37148" rIns="74295" bIns="37148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75"/>
              </a:spcAft>
              <a:buNone/>
            </a:pPr>
            <a:r>
              <a:rPr lang="en-US" sz="227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 + photo + name</a:t>
            </a:r>
            <a:endParaRPr lang="en-US" sz="2275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88F661B-71A2-6FD3-D38B-BB1C504E6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742" y="3387958"/>
            <a:ext cx="6147517" cy="25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27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6494804-77AB-E919-4FB1-021C004BE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762000"/>
            <a:ext cx="829627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6700A731-6C4E-CFE2-27A4-166D3563D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93663"/>
            <a:ext cx="8323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Mopsi orienteering (O-Mopsi)</a:t>
            </a:r>
            <a:endParaRPr lang="fi-FI" altLang="en-US" sz="4000" b="1">
              <a:solidFill>
                <a:schemeClr val="tx1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AE712BEE-0C81-6A84-DC13-BF7CE3BCC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488" y="5224463"/>
            <a:ext cx="298926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GB" altLang="en-US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Find all controls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GB" altLang="en-US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In </a:t>
            </a:r>
            <a:r>
              <a:rPr lang="en-GB" altLang="en-US" sz="28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free</a:t>
            </a:r>
            <a:r>
              <a:rPr lang="en-GB" altLang="en-US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order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GB" altLang="en-US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Fastest wins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3F59BD6C-DD1F-F9B1-D429-D67CF4F02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597275"/>
            <a:ext cx="2124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200"/>
              <a:t>Pictures</a:t>
            </a:r>
          </a:p>
          <a:p>
            <a:pPr>
              <a:lnSpc>
                <a:spcPct val="90000"/>
              </a:lnSpc>
            </a:pPr>
            <a:r>
              <a:rPr lang="fi-FI" altLang="en-US" sz="2200"/>
              <a:t>of targets</a:t>
            </a:r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01A921B1-4E7A-A1CD-C71E-D876D76F93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3613" y="4257675"/>
            <a:ext cx="395287" cy="3952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18A15ADC-85EF-6AEF-6325-EFB1D76B84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08425" y="2960688"/>
            <a:ext cx="107950" cy="5762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9CD36AB2-965E-C6E6-E083-2E464A2273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1338" y="3357563"/>
            <a:ext cx="358775" cy="2508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9">
            <a:extLst>
              <a:ext uri="{FF2B5EF4-FFF2-40B4-BE49-F238E27FC236}">
                <a16:creationId xmlns:a16="http://schemas.microsoft.com/office/drawing/2014/main" id="{026368FE-F35C-F533-70FE-DF8902EC70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3388" y="3681413"/>
            <a:ext cx="431800" cy="1079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Line 10">
            <a:extLst>
              <a:ext uri="{FF2B5EF4-FFF2-40B4-BE49-F238E27FC236}">
                <a16:creationId xmlns:a16="http://schemas.microsoft.com/office/drawing/2014/main" id="{7C34E6DF-6F5E-A150-5080-0CC739F939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08313" y="4184650"/>
            <a:ext cx="431800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Line 11">
            <a:extLst>
              <a:ext uri="{FF2B5EF4-FFF2-40B4-BE49-F238E27FC236}">
                <a16:creationId xmlns:a16="http://schemas.microsoft.com/office/drawing/2014/main" id="{5BDBE002-6921-7807-7016-CFEB649D4A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5050" y="4076700"/>
            <a:ext cx="504825" cy="2524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Rectangle 12">
            <a:extLst>
              <a:ext uri="{FF2B5EF4-FFF2-40B4-BE49-F238E27FC236}">
                <a16:creationId xmlns:a16="http://schemas.microsoft.com/office/drawing/2014/main" id="{FB8E3CBB-A8B9-862B-41BC-5AA057C55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638" y="3176588"/>
            <a:ext cx="27733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fi-FI" altLang="en-US" sz="2200"/>
              <a:t>Targets real objects</a:t>
            </a:r>
          </a:p>
        </p:txBody>
      </p:sp>
      <p:pic>
        <p:nvPicPr>
          <p:cNvPr id="6157" name="Picture 13">
            <a:extLst>
              <a:ext uri="{FF2B5EF4-FFF2-40B4-BE49-F238E27FC236}">
                <a16:creationId xmlns:a16="http://schemas.microsoft.com/office/drawing/2014/main" id="{4341EDD5-4A0F-8603-C0D8-15C650473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3573463"/>
            <a:ext cx="266541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Line 14">
            <a:extLst>
              <a:ext uri="{FF2B5EF4-FFF2-40B4-BE49-F238E27FC236}">
                <a16:creationId xmlns:a16="http://schemas.microsoft.com/office/drawing/2014/main" id="{522210FD-D666-2268-C61D-353AE0D47D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61400" y="5553075"/>
            <a:ext cx="684213" cy="396875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>
            <a:extLst>
              <a:ext uri="{FF2B5EF4-FFF2-40B4-BE49-F238E27FC236}">
                <a16:creationId xmlns:a16="http://schemas.microsoft.com/office/drawing/2014/main" id="{1C5B647E-222D-DF38-DEC1-4E090C9506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53225" y="5553075"/>
            <a:ext cx="1368425" cy="396875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60" name="Picture 16">
            <a:extLst>
              <a:ext uri="{FF2B5EF4-FFF2-40B4-BE49-F238E27FC236}">
                <a16:creationId xmlns:a16="http://schemas.microsoft.com/office/drawing/2014/main" id="{E1DCBC29-6F79-9BFA-49DB-F331A6B2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947" flipH="1">
            <a:off x="6932613" y="1304925"/>
            <a:ext cx="5794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Rectangle 17">
            <a:extLst>
              <a:ext uri="{FF2B5EF4-FFF2-40B4-BE49-F238E27FC236}">
                <a16:creationId xmlns:a16="http://schemas.microsoft.com/office/drawing/2014/main" id="{F7417FA4-E858-7DE9-08CC-9CBB8A071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113" y="873125"/>
            <a:ext cx="3206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fi-FI" altLang="en-US" sz="2200" b="1">
                <a:cs typeface="Arial" panose="020B0604020202020204" pitchFamily="34" charset="0"/>
              </a:rPr>
              <a:t>Smartphone </a:t>
            </a:r>
            <a:br>
              <a:rPr lang="fi-FI" altLang="en-US" sz="2200" b="1">
                <a:cs typeface="Arial" panose="020B0604020202020204" pitchFamily="34" charset="0"/>
              </a:rPr>
            </a:br>
            <a:r>
              <a:rPr lang="fi-FI" altLang="en-US" sz="2200" b="1">
                <a:cs typeface="Arial" panose="020B0604020202020204" pitchFamily="34" charset="0"/>
              </a:rPr>
              <a:t>and GPS</a:t>
            </a:r>
          </a:p>
        </p:txBody>
      </p:sp>
      <p:pic>
        <p:nvPicPr>
          <p:cNvPr id="6162" name="Picture 18">
            <a:extLst>
              <a:ext uri="{FF2B5EF4-FFF2-40B4-BE49-F238E27FC236}">
                <a16:creationId xmlns:a16="http://schemas.microsoft.com/office/drawing/2014/main" id="{7B98C52A-26B6-FCCD-8FC1-9BB796B29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333375"/>
            <a:ext cx="973137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3" name="AutoShape 19">
            <a:extLst>
              <a:ext uri="{FF2B5EF4-FFF2-40B4-BE49-F238E27FC236}">
                <a16:creationId xmlns:a16="http://schemas.microsoft.com/office/drawing/2014/main" id="{72789AC8-E3B4-846D-2BE0-37DBABC71B67}"/>
              </a:ext>
            </a:extLst>
          </p:cNvPr>
          <p:cNvSpPr>
            <a:spLocks noChangeArrowheads="1"/>
          </p:cNvSpPr>
          <p:nvPr/>
        </p:nvSpPr>
        <p:spPr bwMode="auto">
          <a:xfrm rot="4071681">
            <a:off x="8014494" y="799307"/>
            <a:ext cx="287337" cy="79375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6"/>
          <p:cNvGrpSpPr>
            <a:grpSpLocks/>
          </p:cNvGrpSpPr>
          <p:nvPr/>
        </p:nvGrpSpPr>
        <p:grpSpPr bwMode="auto">
          <a:xfrm>
            <a:off x="6255742" y="1936303"/>
            <a:ext cx="3367784" cy="4517033"/>
            <a:chOff x="7019655" y="309208"/>
            <a:chExt cx="4948541" cy="6158237"/>
          </a:xfrm>
        </p:grpSpPr>
        <p:grpSp>
          <p:nvGrpSpPr>
            <p:cNvPr id="16403" name="Group 17"/>
            <p:cNvGrpSpPr>
              <a:grpSpLocks/>
            </p:cNvGrpSpPr>
            <p:nvPr/>
          </p:nvGrpSpPr>
          <p:grpSpPr bwMode="auto">
            <a:xfrm>
              <a:off x="7019655" y="3581760"/>
              <a:ext cx="4948541" cy="2885685"/>
              <a:chOff x="653579" y="2285396"/>
              <a:chExt cx="4948541" cy="2885685"/>
            </a:xfrm>
          </p:grpSpPr>
          <p:sp>
            <p:nvSpPr>
              <p:cNvPr id="24" name="Rectangle 10"/>
              <p:cNvSpPr>
                <a:spLocks noChangeArrowheads="1"/>
              </p:cNvSpPr>
              <p:nvPr/>
            </p:nvSpPr>
            <p:spPr bwMode="auto">
              <a:xfrm>
                <a:off x="653579" y="2285396"/>
                <a:ext cx="4948541" cy="49408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950" b="1" dirty="0">
                    <a:latin typeface="+mn-lt"/>
                  </a:rPr>
                  <a:t>Targets are real objects</a:t>
                </a:r>
              </a:p>
            </p:txBody>
          </p:sp>
          <p:pic>
            <p:nvPicPr>
              <p:cNvPr id="16410" name="Picture 22" descr="100915_14-22-33_31038328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26168" y="2794593"/>
                <a:ext cx="3168650" cy="2376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404" name="Group 18"/>
            <p:cNvGrpSpPr>
              <a:grpSpLocks/>
            </p:cNvGrpSpPr>
            <p:nvPr/>
          </p:nvGrpSpPr>
          <p:grpSpPr bwMode="auto">
            <a:xfrm>
              <a:off x="7173173" y="309208"/>
              <a:ext cx="4575171" cy="3164103"/>
              <a:chOff x="4210054" y="765175"/>
              <a:chExt cx="4575171" cy="3164103"/>
            </a:xfrm>
          </p:grpSpPr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4210054" y="1127425"/>
                <a:ext cx="4575171" cy="49408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950" b="1" dirty="0">
                    <a:latin typeface="+mn-lt"/>
                  </a:rPr>
                  <a:t>Smartphone and GPS</a:t>
                </a:r>
                <a:endParaRPr lang="en-US" altLang="en-US" sz="1788" b="1" dirty="0">
                  <a:latin typeface="+mn-lt"/>
                </a:endParaRPr>
              </a:p>
            </p:txBody>
          </p:sp>
          <p:pic>
            <p:nvPicPr>
              <p:cNvPr id="16406" name="Picture 20" descr="65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475947" flipH="1">
                <a:off x="6002376" y="1732178"/>
                <a:ext cx="1103313" cy="2197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7" name="Picture 18" descr="space-satellite-md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740650" y="765175"/>
                <a:ext cx="973138" cy="776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08" name="AutoShape 19"/>
              <p:cNvSpPr>
                <a:spLocks noChangeArrowheads="1"/>
              </p:cNvSpPr>
              <p:nvPr/>
            </p:nvSpPr>
            <p:spPr bwMode="auto">
              <a:xfrm rot="4071681">
                <a:off x="7546121" y="1206070"/>
                <a:ext cx="287337" cy="793750"/>
              </a:xfrm>
              <a:prstGeom prst="lightningBol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en-US" sz="1381" dirty="0"/>
              </a:p>
            </p:txBody>
          </p:sp>
        </p:grpSp>
      </p:grpSp>
      <p:grpSp>
        <p:nvGrpSpPr>
          <p:cNvPr id="16387" name="Group 25"/>
          <p:cNvGrpSpPr>
            <a:grpSpLocks/>
          </p:cNvGrpSpPr>
          <p:nvPr/>
        </p:nvGrpSpPr>
        <p:grpSpPr bwMode="auto">
          <a:xfrm>
            <a:off x="165100" y="1332656"/>
            <a:ext cx="4915993" cy="5111650"/>
            <a:chOff x="203524" y="322588"/>
            <a:chExt cx="6049685" cy="6289853"/>
          </a:xfrm>
        </p:grpSpPr>
        <p:grpSp>
          <p:nvGrpSpPr>
            <p:cNvPr id="16393" name="Group 26"/>
            <p:cNvGrpSpPr>
              <a:grpSpLocks/>
            </p:cNvGrpSpPr>
            <p:nvPr/>
          </p:nvGrpSpPr>
          <p:grpSpPr bwMode="auto">
            <a:xfrm>
              <a:off x="203524" y="1138380"/>
              <a:ext cx="6049685" cy="5474061"/>
              <a:chOff x="-446685" y="1171295"/>
              <a:chExt cx="6049685" cy="5474061"/>
            </a:xfrm>
          </p:grpSpPr>
          <p:grpSp>
            <p:nvGrpSpPr>
              <p:cNvPr id="16395" name="Group 28"/>
              <p:cNvGrpSpPr>
                <a:grpSpLocks/>
              </p:cNvGrpSpPr>
              <p:nvPr/>
            </p:nvGrpSpPr>
            <p:grpSpPr bwMode="auto">
              <a:xfrm>
                <a:off x="-446685" y="3301243"/>
                <a:ext cx="3096821" cy="3344113"/>
                <a:chOff x="-638589" y="2605915"/>
                <a:chExt cx="3608887" cy="3883785"/>
              </a:xfrm>
            </p:grpSpPr>
            <p:pic>
              <p:nvPicPr>
                <p:cNvPr id="16401" name="Picture 34" descr="http://img.yle.fi/urheilu/suunnistus/article6088176.ece/ALTERNATES/w960/Tero+F%C3%B6hr+suunnistus.jp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29550" r="18700"/>
                <a:stretch>
                  <a:fillRect/>
                </a:stretch>
              </p:blipFill>
              <p:spPr bwMode="auto">
                <a:xfrm>
                  <a:off x="179388" y="3090863"/>
                  <a:ext cx="2646362" cy="33988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Rectangle 16"/>
                <p:cNvSpPr>
                  <a:spLocks noChangeArrowheads="1"/>
                </p:cNvSpPr>
                <p:nvPr/>
              </p:nvSpPr>
              <p:spPr bwMode="auto">
                <a:xfrm>
                  <a:off x="-638589" y="2605915"/>
                  <a:ext cx="3608887" cy="5179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en-US" sz="1950" b="1" dirty="0">
                      <a:latin typeface="+mn-lt"/>
                    </a:rPr>
                    <a:t>Targets into nature</a:t>
                  </a:r>
                </a:p>
              </p:txBody>
            </p:sp>
          </p:grpSp>
          <p:grpSp>
            <p:nvGrpSpPr>
              <p:cNvPr id="16396" name="Group 29"/>
              <p:cNvGrpSpPr>
                <a:grpSpLocks/>
              </p:cNvGrpSpPr>
              <p:nvPr/>
            </p:nvGrpSpPr>
            <p:grpSpPr bwMode="auto">
              <a:xfrm>
                <a:off x="1191896" y="1171295"/>
                <a:ext cx="4411104" cy="2718302"/>
                <a:chOff x="2644047" y="872289"/>
                <a:chExt cx="5140490" cy="3156981"/>
              </a:xfrm>
            </p:grpSpPr>
            <p:sp>
              <p:nvSpPr>
                <p:cNvPr id="31" name="Rectangle 9"/>
                <p:cNvSpPr>
                  <a:spLocks noChangeArrowheads="1"/>
                </p:cNvSpPr>
                <p:nvPr/>
              </p:nvSpPr>
              <p:spPr bwMode="auto">
                <a:xfrm>
                  <a:off x="2644047" y="872289"/>
                  <a:ext cx="5140490" cy="5179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en-US" sz="1950" b="1" dirty="0">
                      <a:latin typeface="+mn-lt"/>
                    </a:rPr>
                    <a:t>Devices: Map and compass</a:t>
                  </a:r>
                </a:p>
              </p:txBody>
            </p:sp>
            <p:grpSp>
              <p:nvGrpSpPr>
                <p:cNvPr id="16398" name="Group 31"/>
                <p:cNvGrpSpPr>
                  <a:grpSpLocks/>
                </p:cNvGrpSpPr>
                <p:nvPr/>
              </p:nvGrpSpPr>
              <p:grpSpPr bwMode="auto">
                <a:xfrm>
                  <a:off x="3384550" y="1332335"/>
                  <a:ext cx="4263335" cy="2696935"/>
                  <a:chOff x="3384550" y="1332335"/>
                  <a:chExt cx="4263335" cy="2696935"/>
                </a:xfrm>
              </p:grpSpPr>
              <p:pic>
                <p:nvPicPr>
                  <p:cNvPr id="33" name="图片 6"/>
                  <p:cNvPicPr/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4364657" y="1332335"/>
                    <a:ext cx="3283228" cy="2696935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solidFill>
                      <a:srgbClr val="FFFFFF"/>
                    </a:solidFill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16400" name="Picture 18" descr="Compass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3384550" y="1665288"/>
                    <a:ext cx="1116013" cy="10493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sp>
          <p:nvSpPr>
            <p:cNvPr id="16394" name="TextBox 27"/>
            <p:cNvSpPr txBox="1">
              <a:spLocks noChangeArrowheads="1"/>
            </p:cNvSpPr>
            <p:nvPr/>
          </p:nvSpPr>
          <p:spPr bwMode="auto">
            <a:xfrm>
              <a:off x="983834" y="322588"/>
              <a:ext cx="4902735" cy="729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250" b="1" dirty="0">
                  <a:latin typeface="Calibri" pitchFamily="34" charset="0"/>
                </a:rPr>
                <a:t>Classical orienteering</a:t>
              </a:r>
            </a:p>
          </p:txBody>
        </p:sp>
      </p:grpSp>
      <p:sp>
        <p:nvSpPr>
          <p:cNvPr id="16388" name="TextBox 36"/>
          <p:cNvSpPr txBox="1">
            <a:spLocks noChangeArrowheads="1"/>
          </p:cNvSpPr>
          <p:nvPr/>
        </p:nvSpPr>
        <p:spPr bwMode="auto">
          <a:xfrm>
            <a:off x="6255742" y="1332655"/>
            <a:ext cx="2699643" cy="59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50" b="1" dirty="0">
                <a:latin typeface="Calibri" pitchFamily="34" charset="0"/>
              </a:rPr>
              <a:t>O-Mopsi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8852" y="1332656"/>
            <a:ext cx="4608611" cy="511165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81" dirty="0"/>
          </a:p>
        </p:txBody>
      </p:sp>
      <p:sp>
        <p:nvSpPr>
          <p:cNvPr id="39" name="Rectangle 38"/>
          <p:cNvSpPr/>
          <p:nvPr/>
        </p:nvSpPr>
        <p:spPr>
          <a:xfrm>
            <a:off x="5247085" y="1332656"/>
            <a:ext cx="4226818" cy="511165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81" dirty="0"/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730600" y="4608174"/>
            <a:ext cx="2351385" cy="12976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2275" b="1" dirty="0">
                <a:latin typeface="+mn-lt"/>
              </a:rPr>
              <a:t>Rules: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2275" dirty="0">
                <a:latin typeface="+mn-lt"/>
              </a:rPr>
              <a:t> </a:t>
            </a:r>
            <a:r>
              <a:rPr lang="en-US" altLang="en-US" sz="1950" dirty="0">
                <a:latin typeface="+mn-lt"/>
              </a:rPr>
              <a:t>Find all targets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950" dirty="0">
                <a:latin typeface="+mn-lt"/>
              </a:rPr>
              <a:t> In a given order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950" dirty="0">
                <a:latin typeface="+mn-lt"/>
              </a:rPr>
              <a:t> Fastest wins</a:t>
            </a: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5278041" y="2845859"/>
            <a:ext cx="2163068" cy="127522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2275" b="1" dirty="0">
                <a:latin typeface="+mn-lt"/>
              </a:rPr>
              <a:t>Rules: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2113" dirty="0">
                <a:latin typeface="+mn-lt"/>
              </a:rPr>
              <a:t> </a:t>
            </a:r>
            <a:r>
              <a:rPr lang="en-US" altLang="en-US" sz="1950" dirty="0">
                <a:latin typeface="+mn-lt"/>
              </a:rPr>
              <a:t>Find all targets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950" dirty="0">
                <a:latin typeface="+mn-lt"/>
              </a:rPr>
              <a:t> In </a:t>
            </a:r>
            <a:r>
              <a:rPr lang="en-US" altLang="en-US" sz="1950" b="1" dirty="0">
                <a:solidFill>
                  <a:srgbClr val="0000FF"/>
                </a:solidFill>
                <a:latin typeface="+mn-lt"/>
              </a:rPr>
              <a:t>free</a:t>
            </a:r>
            <a:r>
              <a:rPr lang="en-US" altLang="en-US" sz="1950" dirty="0">
                <a:latin typeface="+mn-lt"/>
              </a:rPr>
              <a:t> order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950" dirty="0">
                <a:latin typeface="+mn-lt"/>
              </a:rPr>
              <a:t> Fastest wins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2ED4865-51D4-F27F-657C-14E847CF1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52636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O-Mopsi: orienteering game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43CF3-307B-5A35-AAEE-CEEE405A7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>
            <a:extLst>
              <a:ext uri="{FF2B5EF4-FFF2-40B4-BE49-F238E27FC236}">
                <a16:creationId xmlns:a16="http://schemas.microsoft.com/office/drawing/2014/main" id="{69E5809D-A930-6F66-A60C-214CD279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3392489"/>
            <a:ext cx="3468688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2D30E754-2F3F-A044-843B-FDABA3285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1" y="117476"/>
            <a:ext cx="8323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Tahoma" panose="020B0604030504040204" pitchFamily="34" charset="0"/>
              </a:rPr>
              <a:t>Algorithmic problem</a:t>
            </a:r>
            <a:endParaRPr lang="fi-FI" altLang="en-US" sz="4000" b="1">
              <a:latin typeface="Tahoma" panose="020B0604030504040204" pitchFamily="34" charset="0"/>
            </a:endParaRP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2A94D3C-8FD0-3012-9E8D-A05E14907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9" y="1412875"/>
            <a:ext cx="8174037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fi-FI" altLang="en-US" sz="2800">
                <a:latin typeface="Tahoma" panose="020B0604030504040204" pitchFamily="34" charset="0"/>
                <a:cs typeface="Tahoma" panose="020B0604030504040204" pitchFamily="34" charset="0"/>
              </a:rPr>
              <a:t> Minimize total distance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fi-FI" altLang="en-US" sz="2800">
                <a:latin typeface="Tahoma" panose="020B0604030504040204" pitchFamily="34" charset="0"/>
                <a:cs typeface="Tahoma" panose="020B0604030504040204" pitchFamily="34" charset="0"/>
              </a:rPr>
              <a:t> With N targets there are N! possible orders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fi-FI" altLang="en-US" sz="2800">
                <a:latin typeface="Tahoma" panose="020B0604030504040204" pitchFamily="34" charset="0"/>
                <a:cs typeface="Tahoma" panose="020B0604030504040204" pitchFamily="34" charset="0"/>
              </a:rPr>
              <a:t> Variant of </a:t>
            </a:r>
            <a:r>
              <a:rPr lang="fi-FI" altLang="en-US" sz="2800" b="1">
                <a:latin typeface="Tahoma" panose="020B0604030504040204" pitchFamily="34" charset="0"/>
                <a:cs typeface="Tahoma" panose="020B0604030504040204" pitchFamily="34" charset="0"/>
              </a:rPr>
              <a:t>travelling salesman problem</a:t>
            </a:r>
            <a:r>
              <a:rPr lang="fi-FI" altLang="en-US" sz="2800">
                <a:latin typeface="Tahoma" panose="020B0604030504040204" pitchFamily="34" charset="0"/>
                <a:cs typeface="Tahoma" panose="020B0604030504040204" pitchFamily="34" charset="0"/>
              </a:rPr>
              <a:t> (TSP)</a:t>
            </a:r>
          </a:p>
        </p:txBody>
      </p:sp>
      <p:pic>
        <p:nvPicPr>
          <p:cNvPr id="13317" name="Picture 6">
            <a:extLst>
              <a:ext uri="{FF2B5EF4-FFF2-40B4-BE49-F238E27FC236}">
                <a16:creationId xmlns:a16="http://schemas.microsoft.com/office/drawing/2014/main" id="{F927B7CD-623C-5E98-2F88-AED2D3A7E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4" y="3392489"/>
            <a:ext cx="3468687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Line 7">
            <a:extLst>
              <a:ext uri="{FF2B5EF4-FFF2-40B4-BE49-F238E27FC236}">
                <a16:creationId xmlns:a16="http://schemas.microsoft.com/office/drawing/2014/main" id="{BEFB2901-EB5C-D2EA-6985-3285EDF135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3275" y="4400550"/>
            <a:ext cx="827088" cy="14414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8">
            <a:extLst>
              <a:ext uri="{FF2B5EF4-FFF2-40B4-BE49-F238E27FC236}">
                <a16:creationId xmlns:a16="http://schemas.microsoft.com/office/drawing/2014/main" id="{FB034E3B-C843-70DD-2234-84E7FB6795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08201" y="4329113"/>
            <a:ext cx="1476375" cy="9715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9">
            <a:extLst>
              <a:ext uri="{FF2B5EF4-FFF2-40B4-BE49-F238E27FC236}">
                <a16:creationId xmlns:a16="http://schemas.microsoft.com/office/drawing/2014/main" id="{78035F46-FCB2-ADA6-00CA-807CF121DE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61064" y="4257675"/>
            <a:ext cx="1476375" cy="9715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10">
            <a:extLst>
              <a:ext uri="{FF2B5EF4-FFF2-40B4-BE49-F238E27FC236}">
                <a16:creationId xmlns:a16="http://schemas.microsoft.com/office/drawing/2014/main" id="{EAA475F7-5AFA-DCA7-7DB2-C6B7568294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58050" y="5516564"/>
            <a:ext cx="215900" cy="3254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Rectangle 11">
            <a:extLst>
              <a:ext uri="{FF2B5EF4-FFF2-40B4-BE49-F238E27FC236}">
                <a16:creationId xmlns:a16="http://schemas.microsoft.com/office/drawing/2014/main" id="{0F88D609-3F00-45EF-97F8-E5EC20ECF07E}"/>
              </a:ext>
            </a:extLst>
          </p:cNvPr>
          <p:cNvSpPr>
            <a:spLocks noChangeArrowheads="1"/>
          </p:cNvSpPr>
          <p:nvPr/>
        </p:nvSpPr>
        <p:spPr bwMode="auto">
          <a:xfrm rot="1968811">
            <a:off x="6176963" y="4473576"/>
            <a:ext cx="1223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000"/>
              <a:t>250 m</a:t>
            </a:r>
          </a:p>
        </p:txBody>
      </p:sp>
      <p:sp>
        <p:nvSpPr>
          <p:cNvPr id="13323" name="Rectangle 12">
            <a:extLst>
              <a:ext uri="{FF2B5EF4-FFF2-40B4-BE49-F238E27FC236}">
                <a16:creationId xmlns:a16="http://schemas.microsoft.com/office/drawing/2014/main" id="{63AE29EB-096C-41CD-2A50-303805650D30}"/>
              </a:ext>
            </a:extLst>
          </p:cNvPr>
          <p:cNvSpPr>
            <a:spLocks noChangeArrowheads="1"/>
          </p:cNvSpPr>
          <p:nvPr/>
        </p:nvSpPr>
        <p:spPr bwMode="auto">
          <a:xfrm rot="1968811">
            <a:off x="2324101" y="4508501"/>
            <a:ext cx="122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000"/>
              <a:t>250 m</a:t>
            </a:r>
          </a:p>
        </p:txBody>
      </p:sp>
      <p:sp>
        <p:nvSpPr>
          <p:cNvPr id="13324" name="Rectangle 13">
            <a:extLst>
              <a:ext uri="{FF2B5EF4-FFF2-40B4-BE49-F238E27FC236}">
                <a16:creationId xmlns:a16="http://schemas.microsoft.com/office/drawing/2014/main" id="{38828EC5-A49B-97DE-C255-74D3EB23E402}"/>
              </a:ext>
            </a:extLst>
          </p:cNvPr>
          <p:cNvSpPr>
            <a:spLocks noChangeArrowheads="1"/>
          </p:cNvSpPr>
          <p:nvPr/>
        </p:nvSpPr>
        <p:spPr bwMode="auto">
          <a:xfrm rot="3699781">
            <a:off x="1744663" y="5118101"/>
            <a:ext cx="1223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000"/>
              <a:t>228 m</a:t>
            </a:r>
          </a:p>
        </p:txBody>
      </p:sp>
      <p:sp>
        <p:nvSpPr>
          <p:cNvPr id="13325" name="Rectangle 14">
            <a:extLst>
              <a:ext uri="{FF2B5EF4-FFF2-40B4-BE49-F238E27FC236}">
                <a16:creationId xmlns:a16="http://schemas.microsoft.com/office/drawing/2014/main" id="{D6FC814A-1AEF-C47D-EE21-F9687C70A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938" y="5441951"/>
            <a:ext cx="1223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000"/>
              <a:t>30 m</a:t>
            </a:r>
          </a:p>
        </p:txBody>
      </p:sp>
      <p:sp>
        <p:nvSpPr>
          <p:cNvPr id="13326" name="Rectangle 15">
            <a:extLst>
              <a:ext uri="{FF2B5EF4-FFF2-40B4-BE49-F238E27FC236}">
                <a16:creationId xmlns:a16="http://schemas.microsoft.com/office/drawing/2014/main" id="{9904CD34-4C73-A0CC-1E6D-E492A3BD8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726" y="3465513"/>
            <a:ext cx="12239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800" b="1">
                <a:solidFill>
                  <a:srgbClr val="0000FF"/>
                </a:solidFill>
              </a:rPr>
              <a:t>478 m</a:t>
            </a:r>
          </a:p>
        </p:txBody>
      </p:sp>
      <p:sp>
        <p:nvSpPr>
          <p:cNvPr id="13327" name="Rectangle 16">
            <a:extLst>
              <a:ext uri="{FF2B5EF4-FFF2-40B4-BE49-F238E27FC236}">
                <a16:creationId xmlns:a16="http://schemas.microsoft.com/office/drawing/2014/main" id="{F95972B1-82A1-12A1-22D5-A7722AEDC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588" y="3465513"/>
            <a:ext cx="12239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800" b="1">
                <a:solidFill>
                  <a:srgbClr val="0000FF"/>
                </a:solidFill>
              </a:rPr>
              <a:t>280 m</a:t>
            </a:r>
          </a:p>
        </p:txBody>
      </p:sp>
      <p:sp>
        <p:nvSpPr>
          <p:cNvPr id="13328" name="Line 17">
            <a:extLst>
              <a:ext uri="{FF2B5EF4-FFF2-40B4-BE49-F238E27FC236}">
                <a16:creationId xmlns:a16="http://schemas.microsoft.com/office/drawing/2014/main" id="{8751217A-09FB-BF61-A3E1-C112B56825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89514" y="4400551"/>
            <a:ext cx="503237" cy="25241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Line 18">
            <a:extLst>
              <a:ext uri="{FF2B5EF4-FFF2-40B4-BE49-F238E27FC236}">
                <a16:creationId xmlns:a16="http://schemas.microsoft.com/office/drawing/2014/main" id="{835B1627-C63C-0B82-D469-1B281C07DC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0001" y="6129338"/>
            <a:ext cx="360363" cy="360362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Line 19">
            <a:extLst>
              <a:ext uri="{FF2B5EF4-FFF2-40B4-BE49-F238E27FC236}">
                <a16:creationId xmlns:a16="http://schemas.microsoft.com/office/drawing/2014/main" id="{3975F5AF-D400-25BB-FA6E-62C045DD7C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05639" y="6200776"/>
            <a:ext cx="34925" cy="3603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Line 20">
            <a:extLst>
              <a:ext uri="{FF2B5EF4-FFF2-40B4-BE49-F238E27FC236}">
                <a16:creationId xmlns:a16="http://schemas.microsoft.com/office/drawing/2014/main" id="{04D95017-6A8D-29F2-CDC9-2ECFCCE6A3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73501" y="5553075"/>
            <a:ext cx="142875" cy="971550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10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B40B5-B4CD-8D6D-2438-D55C41E19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>
            <a:extLst>
              <a:ext uri="{FF2B5EF4-FFF2-40B4-BE49-F238E27FC236}">
                <a16:creationId xmlns:a16="http://schemas.microsoft.com/office/drawing/2014/main" id="{C961C0C7-55DA-989C-9A02-3C770BE6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3392489"/>
            <a:ext cx="3468688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Rectangle 3">
            <a:extLst>
              <a:ext uri="{FF2B5EF4-FFF2-40B4-BE49-F238E27FC236}">
                <a16:creationId xmlns:a16="http://schemas.microsoft.com/office/drawing/2014/main" id="{81D46BAA-E848-84F9-72CD-07B0B9F37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1" y="117476"/>
            <a:ext cx="8323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Tahoma" panose="020B0604030504040204" pitchFamily="34" charset="0"/>
              </a:rPr>
              <a:t>Algorithmic problem</a:t>
            </a:r>
            <a:endParaRPr lang="fi-FI" altLang="en-US" sz="4000" b="1">
              <a:latin typeface="Tahoma" panose="020B0604030504040204" pitchFamily="34" charset="0"/>
            </a:endParaRP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C8A75F05-54AE-F726-B513-7FEE36FB2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9" y="1412875"/>
            <a:ext cx="8174037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fi-FI" altLang="en-US" sz="28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i-FI" altLang="en-US" sz="2800">
                <a:solidFill>
                  <a:srgbClr val="DDDDD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Minimize total distance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fi-FI" altLang="en-US" sz="2800">
                <a:latin typeface="Tahoma" panose="020B0604030504040204" pitchFamily="34" charset="0"/>
                <a:cs typeface="Tahoma" panose="020B0604030504040204" pitchFamily="34" charset="0"/>
              </a:rPr>
              <a:t> With N targets there are N! possible orders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fi-FI" altLang="en-US" sz="28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i-FI" altLang="en-US" sz="2800">
                <a:solidFill>
                  <a:srgbClr val="DDDDD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Variant of travelling salesman problem (TSP)</a:t>
            </a:r>
          </a:p>
        </p:txBody>
      </p:sp>
      <p:pic>
        <p:nvPicPr>
          <p:cNvPr id="59397" name="Picture 6">
            <a:extLst>
              <a:ext uri="{FF2B5EF4-FFF2-40B4-BE49-F238E27FC236}">
                <a16:creationId xmlns:a16="http://schemas.microsoft.com/office/drawing/2014/main" id="{73E2E0ED-A843-689C-61F1-CB5C67C0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4" y="3392489"/>
            <a:ext cx="3468687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8" name="Line 7">
            <a:extLst>
              <a:ext uri="{FF2B5EF4-FFF2-40B4-BE49-F238E27FC236}">
                <a16:creationId xmlns:a16="http://schemas.microsoft.com/office/drawing/2014/main" id="{6597E404-8399-154B-D053-5672BFA4E7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3275" y="4400550"/>
            <a:ext cx="827088" cy="14414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8">
            <a:extLst>
              <a:ext uri="{FF2B5EF4-FFF2-40B4-BE49-F238E27FC236}">
                <a16:creationId xmlns:a16="http://schemas.microsoft.com/office/drawing/2014/main" id="{F93D5382-0807-844D-68DF-73049DE571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08201" y="4329113"/>
            <a:ext cx="1476375" cy="9715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Line 9">
            <a:extLst>
              <a:ext uri="{FF2B5EF4-FFF2-40B4-BE49-F238E27FC236}">
                <a16:creationId xmlns:a16="http://schemas.microsoft.com/office/drawing/2014/main" id="{4A4DF3D4-F4B6-0707-69B8-05EC2C0FC9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61064" y="4257675"/>
            <a:ext cx="1476375" cy="9715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Line 10">
            <a:extLst>
              <a:ext uri="{FF2B5EF4-FFF2-40B4-BE49-F238E27FC236}">
                <a16:creationId xmlns:a16="http://schemas.microsoft.com/office/drawing/2014/main" id="{79CCAD29-D46E-0D13-FEDA-3A0541429F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58050" y="5516564"/>
            <a:ext cx="215900" cy="3254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Rectangle 11">
            <a:extLst>
              <a:ext uri="{FF2B5EF4-FFF2-40B4-BE49-F238E27FC236}">
                <a16:creationId xmlns:a16="http://schemas.microsoft.com/office/drawing/2014/main" id="{FB8F596D-7817-9D6F-A12B-E806AEC6737F}"/>
              </a:ext>
            </a:extLst>
          </p:cNvPr>
          <p:cNvSpPr>
            <a:spLocks noChangeArrowheads="1"/>
          </p:cNvSpPr>
          <p:nvPr/>
        </p:nvSpPr>
        <p:spPr bwMode="auto">
          <a:xfrm rot="1968811">
            <a:off x="6176963" y="4473576"/>
            <a:ext cx="1223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000"/>
              <a:t>250 m</a:t>
            </a:r>
          </a:p>
        </p:txBody>
      </p:sp>
      <p:sp>
        <p:nvSpPr>
          <p:cNvPr id="59403" name="Rectangle 12">
            <a:extLst>
              <a:ext uri="{FF2B5EF4-FFF2-40B4-BE49-F238E27FC236}">
                <a16:creationId xmlns:a16="http://schemas.microsoft.com/office/drawing/2014/main" id="{FF624C27-9077-BF29-BF60-16A38F030A63}"/>
              </a:ext>
            </a:extLst>
          </p:cNvPr>
          <p:cNvSpPr>
            <a:spLocks noChangeArrowheads="1"/>
          </p:cNvSpPr>
          <p:nvPr/>
        </p:nvSpPr>
        <p:spPr bwMode="auto">
          <a:xfrm rot="1968811">
            <a:off x="2324101" y="4508501"/>
            <a:ext cx="122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000"/>
              <a:t>250 m</a:t>
            </a:r>
          </a:p>
        </p:txBody>
      </p:sp>
      <p:sp>
        <p:nvSpPr>
          <p:cNvPr id="59404" name="Rectangle 13">
            <a:extLst>
              <a:ext uri="{FF2B5EF4-FFF2-40B4-BE49-F238E27FC236}">
                <a16:creationId xmlns:a16="http://schemas.microsoft.com/office/drawing/2014/main" id="{7342AB6C-2914-8513-7411-CD1EC81D05D2}"/>
              </a:ext>
            </a:extLst>
          </p:cNvPr>
          <p:cNvSpPr>
            <a:spLocks noChangeArrowheads="1"/>
          </p:cNvSpPr>
          <p:nvPr/>
        </p:nvSpPr>
        <p:spPr bwMode="auto">
          <a:xfrm rot="3699781">
            <a:off x="1744663" y="5118101"/>
            <a:ext cx="1223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000"/>
              <a:t>228 m</a:t>
            </a:r>
          </a:p>
        </p:txBody>
      </p:sp>
      <p:sp>
        <p:nvSpPr>
          <p:cNvPr id="59405" name="Rectangle 14">
            <a:extLst>
              <a:ext uri="{FF2B5EF4-FFF2-40B4-BE49-F238E27FC236}">
                <a16:creationId xmlns:a16="http://schemas.microsoft.com/office/drawing/2014/main" id="{05545106-E0BC-AA97-1997-DA9A39F7C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938" y="5441951"/>
            <a:ext cx="1223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000"/>
              <a:t>30 m</a:t>
            </a:r>
          </a:p>
        </p:txBody>
      </p:sp>
      <p:sp>
        <p:nvSpPr>
          <p:cNvPr id="59406" name="Rectangle 15">
            <a:extLst>
              <a:ext uri="{FF2B5EF4-FFF2-40B4-BE49-F238E27FC236}">
                <a16:creationId xmlns:a16="http://schemas.microsoft.com/office/drawing/2014/main" id="{BF55FA3C-92F4-153E-2B08-AF91A0C73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726" y="3465513"/>
            <a:ext cx="12239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800" b="1">
                <a:solidFill>
                  <a:srgbClr val="0000FF"/>
                </a:solidFill>
              </a:rPr>
              <a:t>478 m</a:t>
            </a:r>
          </a:p>
        </p:txBody>
      </p:sp>
      <p:sp>
        <p:nvSpPr>
          <p:cNvPr id="59407" name="Rectangle 16">
            <a:extLst>
              <a:ext uri="{FF2B5EF4-FFF2-40B4-BE49-F238E27FC236}">
                <a16:creationId xmlns:a16="http://schemas.microsoft.com/office/drawing/2014/main" id="{97745851-E7BE-96CC-A265-D58C24C85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588" y="3465513"/>
            <a:ext cx="12239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800" b="1">
                <a:solidFill>
                  <a:srgbClr val="0000FF"/>
                </a:solidFill>
              </a:rPr>
              <a:t>280 m</a:t>
            </a:r>
          </a:p>
        </p:txBody>
      </p:sp>
      <p:sp>
        <p:nvSpPr>
          <p:cNvPr id="59408" name="Line 17">
            <a:extLst>
              <a:ext uri="{FF2B5EF4-FFF2-40B4-BE49-F238E27FC236}">
                <a16:creationId xmlns:a16="http://schemas.microsoft.com/office/drawing/2014/main" id="{FF61EFB9-73D7-B5E5-E663-393960C13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89514" y="4400551"/>
            <a:ext cx="503237" cy="25241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9" name="Line 18">
            <a:extLst>
              <a:ext uri="{FF2B5EF4-FFF2-40B4-BE49-F238E27FC236}">
                <a16:creationId xmlns:a16="http://schemas.microsoft.com/office/drawing/2014/main" id="{147B5BF3-95B4-3B64-FB0F-951815CFD6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0001" y="6129338"/>
            <a:ext cx="360363" cy="360362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0" name="Line 19">
            <a:extLst>
              <a:ext uri="{FF2B5EF4-FFF2-40B4-BE49-F238E27FC236}">
                <a16:creationId xmlns:a16="http://schemas.microsoft.com/office/drawing/2014/main" id="{A72B11B7-5C3A-B739-8B62-488D5D69BE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05639" y="6200776"/>
            <a:ext cx="34925" cy="3603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1" name="Line 20">
            <a:extLst>
              <a:ext uri="{FF2B5EF4-FFF2-40B4-BE49-F238E27FC236}">
                <a16:creationId xmlns:a16="http://schemas.microsoft.com/office/drawing/2014/main" id="{A11EFEAB-0777-30DA-E5FC-08D2CD3D69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73501" y="5553075"/>
            <a:ext cx="142875" cy="971550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2" name="Rectangle 15">
            <a:extLst>
              <a:ext uri="{FF2B5EF4-FFF2-40B4-BE49-F238E27FC236}">
                <a16:creationId xmlns:a16="http://schemas.microsoft.com/office/drawing/2014/main" id="{A4DB1D44-563E-042F-31BE-61297DAB9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973138"/>
            <a:ext cx="12430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i-FI" altLang="en-US" sz="2800" b="1">
                <a:solidFill>
                  <a:srgbClr val="A50021"/>
                </a:solidFill>
              </a:rPr>
              <a:t>N = 10</a:t>
            </a:r>
          </a:p>
        </p:txBody>
      </p:sp>
      <p:sp>
        <p:nvSpPr>
          <p:cNvPr id="59413" name="Rectangle 15">
            <a:extLst>
              <a:ext uri="{FF2B5EF4-FFF2-40B4-BE49-F238E27FC236}">
                <a16:creationId xmlns:a16="http://schemas.microsoft.com/office/drawing/2014/main" id="{AB41DBDB-6DEB-6B47-51C2-CD7C14859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775" y="981075"/>
            <a:ext cx="245268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A50021"/>
                </a:solidFill>
              </a:rPr>
              <a:t>N!= 3,628,800</a:t>
            </a:r>
            <a:endParaRPr lang="fi-FI" altLang="en-US" sz="2800" b="1">
              <a:solidFill>
                <a:srgbClr val="A50021"/>
              </a:solidFill>
            </a:endParaRPr>
          </a:p>
        </p:txBody>
      </p:sp>
      <p:sp>
        <p:nvSpPr>
          <p:cNvPr id="59414" name="Line 22">
            <a:extLst>
              <a:ext uri="{FF2B5EF4-FFF2-40B4-BE49-F238E27FC236}">
                <a16:creationId xmlns:a16="http://schemas.microsoft.com/office/drawing/2014/main" id="{0E56D38E-A646-7CBB-093A-8313A870F2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0613" y="1412876"/>
            <a:ext cx="32385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5" name="Line 23">
            <a:extLst>
              <a:ext uri="{FF2B5EF4-FFF2-40B4-BE49-F238E27FC236}">
                <a16:creationId xmlns:a16="http://schemas.microsoft.com/office/drawing/2014/main" id="{EFA5775B-E0A9-50FB-6336-632157D579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45163" y="1449388"/>
            <a:ext cx="32385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6369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49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7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49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7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Tahoma" panose="020B060403050404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61349</TotalTime>
  <Words>547</Words>
  <Application>Microsoft Office PowerPoint</Application>
  <PresentationFormat>A4 Paper (210x297 mm)</PresentationFormat>
  <Paragraphs>227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Symbol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Puzzle-Mopsi</dc:title>
  <dc:subject/>
  <dc:creator>Pasi Fränti</dc:creator>
  <cp:keywords/>
  <dc:description/>
  <cp:lastModifiedBy>Pasi Fränti</cp:lastModifiedBy>
  <cp:revision>1012</cp:revision>
  <cp:lastPrinted>1601-01-01T00:00:00Z</cp:lastPrinted>
  <dcterms:created xsi:type="dcterms:W3CDTF">2018-03-09T15:44:48Z</dcterms:created>
  <dcterms:modified xsi:type="dcterms:W3CDTF">2025-11-23T06:03:27Z</dcterms:modified>
</cp:coreProperties>
</file>