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  <p:sldMasterId id="2147483673" r:id="rId3"/>
  </p:sldMasterIdLst>
  <p:notesMasterIdLst>
    <p:notesMasterId r:id="rId59"/>
  </p:notesMasterIdLst>
  <p:sldIdLst>
    <p:sldId id="270" r:id="rId4"/>
    <p:sldId id="740" r:id="rId5"/>
    <p:sldId id="851" r:id="rId6"/>
    <p:sldId id="272" r:id="rId7"/>
    <p:sldId id="337" r:id="rId8"/>
    <p:sldId id="285" r:id="rId9"/>
    <p:sldId id="286" r:id="rId10"/>
    <p:sldId id="859" r:id="rId11"/>
    <p:sldId id="279" r:id="rId12"/>
    <p:sldId id="315" r:id="rId13"/>
    <p:sldId id="317" r:id="rId14"/>
    <p:sldId id="316" r:id="rId15"/>
    <p:sldId id="280" r:id="rId16"/>
    <p:sldId id="854" r:id="rId17"/>
    <p:sldId id="282" r:id="rId18"/>
    <p:sldId id="284" r:id="rId19"/>
    <p:sldId id="324" r:id="rId20"/>
    <p:sldId id="325" r:id="rId21"/>
    <p:sldId id="860" r:id="rId22"/>
    <p:sldId id="855" r:id="rId23"/>
    <p:sldId id="299" r:id="rId24"/>
    <p:sldId id="869" r:id="rId25"/>
    <p:sldId id="856" r:id="rId26"/>
    <p:sldId id="857" r:id="rId27"/>
    <p:sldId id="858" r:id="rId28"/>
    <p:sldId id="825" r:id="rId29"/>
    <p:sldId id="861" r:id="rId30"/>
    <p:sldId id="862" r:id="rId31"/>
    <p:sldId id="870" r:id="rId32"/>
    <p:sldId id="868" r:id="rId33"/>
    <p:sldId id="863" r:id="rId34"/>
    <p:sldId id="308" r:id="rId35"/>
    <p:sldId id="321" r:id="rId36"/>
    <p:sldId id="871" r:id="rId37"/>
    <p:sldId id="326" r:id="rId38"/>
    <p:sldId id="260" r:id="rId39"/>
    <p:sldId id="872" r:id="rId40"/>
    <p:sldId id="287" r:id="rId41"/>
    <p:sldId id="296" r:id="rId42"/>
    <p:sldId id="874" r:id="rId43"/>
    <p:sldId id="873" r:id="rId44"/>
    <p:sldId id="291" r:id="rId45"/>
    <p:sldId id="292" r:id="rId46"/>
    <p:sldId id="290" r:id="rId47"/>
    <p:sldId id="289" r:id="rId48"/>
    <p:sldId id="312" r:id="rId49"/>
    <p:sldId id="338" r:id="rId50"/>
    <p:sldId id="866" r:id="rId51"/>
    <p:sldId id="867" r:id="rId52"/>
    <p:sldId id="327" r:id="rId53"/>
    <p:sldId id="865" r:id="rId54"/>
    <p:sldId id="850" r:id="rId55"/>
    <p:sldId id="841" r:id="rId56"/>
    <p:sldId id="875" r:id="rId57"/>
    <p:sldId id="877" r:id="rId58"/>
  </p:sldIdLst>
  <p:sldSz cx="9906000" cy="6858000" type="A4"/>
  <p:notesSz cx="7559675" cy="10691813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60">
          <p15:clr>
            <a:srgbClr val="A4A3A4"/>
          </p15:clr>
        </p15:guide>
        <p15:guide id="2" pos="283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D9D9D9"/>
    <a:srgbClr val="00B8FF"/>
    <a:srgbClr val="FF0000"/>
    <a:srgbClr val="7B0F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7" autoAdjust="0"/>
    <p:restoredTop sz="89570" autoAdjust="0"/>
  </p:normalViewPr>
  <p:slideViewPr>
    <p:cSldViewPr>
      <p:cViewPr varScale="1">
        <p:scale>
          <a:sx n="82" d="100"/>
          <a:sy n="82" d="100"/>
        </p:scale>
        <p:origin x="1210" y="72"/>
      </p:cViewPr>
      <p:guideLst>
        <p:guide orient="horz" pos="1960"/>
        <p:guide pos="283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48F92E5F-EBB9-7E1C-F60F-554AFFAC1F5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85825" y="812800"/>
            <a:ext cx="5784850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D0EA20C-09EA-66DE-44E4-6DF665FF2B6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altLang="en-US" noProof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4493ABA7-F7D5-5C2D-CC38-2AFE77EFD96B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DE885D0-8F8E-62C7-C9B3-759640065EF6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D407ED72-62C3-DC73-797C-8FF7D447414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60CDE71C-CC9B-53B0-6890-49572353ADB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defRPr>
            </a:lvl1pPr>
          </a:lstStyle>
          <a:p>
            <a:pPr>
              <a:defRPr/>
            </a:pPr>
            <a:fld id="{B66D9AC5-CC77-4D9D-8C17-5E057B522C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01722D-84F4-7232-9A05-680B51E8D65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7068A-2015-6CBD-1CEF-3A780A72EC7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EFF551-4804-9480-EE1F-609FC4B07FB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8E0F7-F47D-4172-AB8D-B4A4381966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892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991182-D432-752C-3BFA-2516AA167E2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414F46-3948-36A2-2683-A479F1072CE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3E5EE2-E8B5-A31B-CDED-28F7FB6AF9C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A0271-7DE3-4B61-8607-6EAEEC5932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021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0263" y="273050"/>
            <a:ext cx="2227262" cy="53070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3050"/>
            <a:ext cx="6532563" cy="53070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C44F48-334F-80F9-98E7-BB0EF215E7C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065690-F116-3787-0755-275C357AE1C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910ABB-81F8-905C-2560-6D9D5F30BBF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E58F8-FD08-4509-9626-B7910C40A9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099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95300" y="273050"/>
            <a:ext cx="8912225" cy="11445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5300" y="1604963"/>
            <a:ext cx="4379913" cy="191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7613" y="1604963"/>
            <a:ext cx="4379912" cy="191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" y="3668713"/>
            <a:ext cx="4379913" cy="191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7613" y="3668713"/>
            <a:ext cx="4379912" cy="191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01AEB06-6991-8304-3F71-094A25D91C4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5BEE159-FF2A-BBFA-3E57-0E9B710D736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BD86C91-72F7-21A7-8266-D05D9008EC1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CE3F3-E26A-4386-8451-43EB722F37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658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CD319-828A-4D2D-A75F-221F2D04AAD5}" type="datetimeFigureOut">
              <a:rPr lang="fi-FI"/>
              <a:pPr>
                <a:defRPr/>
              </a:pPr>
              <a:t>27.2.2023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4894-8E89-4C2D-84A7-92E47E2B8E2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3063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675BD-DA36-4C06-8E8F-AC944BB61DAF}" type="datetimeFigureOut">
              <a:rPr lang="fi-FI"/>
              <a:pPr>
                <a:defRPr/>
              </a:pPr>
              <a:t>27.2.2023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FF39B-F69A-42E9-BBEF-F8B5CC298F8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3779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EA76D-8A25-4CB2-B1AF-D31752D420FB}" type="datetimeFigureOut">
              <a:rPr lang="fi-FI"/>
              <a:pPr>
                <a:defRPr/>
              </a:pPr>
              <a:t>27.2.2023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21F11-4039-4480-8082-E2EF5FE1FEC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4354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A4A48-2906-451B-BD85-0A1342F7EE43}" type="datetimeFigureOut">
              <a:rPr lang="fi-FI"/>
              <a:pPr>
                <a:defRPr/>
              </a:pPr>
              <a:t>27.2.2023</a:t>
            </a:fld>
            <a:endParaRPr lang="fi-F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D6B8F-A711-4FBE-B077-3900FA7E479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1285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4F7BC-B336-4AD8-8C33-88594D986B2F}" type="datetimeFigureOut">
              <a:rPr lang="fi-FI"/>
              <a:pPr>
                <a:defRPr/>
              </a:pPr>
              <a:t>27.2.2023</a:t>
            </a:fld>
            <a:endParaRPr lang="fi-F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43C1A-32BD-4283-B7F0-8B6533B81F3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2134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E8027-114E-4995-B798-76AF87A61081}" type="datetimeFigureOut">
              <a:rPr lang="fi-FI"/>
              <a:pPr>
                <a:defRPr/>
              </a:pPr>
              <a:t>27.2.2023</a:t>
            </a:fld>
            <a:endParaRPr lang="fi-F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402F1-D572-4C82-B705-C62ACED10D0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8102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CBB46-7541-4469-9B68-A67B734FB00E}" type="datetimeFigureOut">
              <a:rPr lang="fi-FI"/>
              <a:pPr>
                <a:defRPr/>
              </a:pPr>
              <a:t>27.2.2023</a:t>
            </a:fld>
            <a:endParaRPr lang="fi-FI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B4323-3CF0-49A5-BB09-122F1DB8C0A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9662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C4955D-C647-E31C-B0A1-B13F0B5A41D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351DA2-2619-B1BF-E274-E03A5B9F6BE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D1CF09-7989-B681-7BD8-701AE7BA0AD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E1C85-AE78-4C57-9CD6-0C231686CA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121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169CD-B9B8-4E42-9257-DB30A3B6032C}" type="datetimeFigureOut">
              <a:rPr lang="fi-FI"/>
              <a:pPr>
                <a:defRPr/>
              </a:pPr>
              <a:t>27.2.2023</a:t>
            </a:fld>
            <a:endParaRPr lang="fi-F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911C1-20EF-4520-BBDD-CC55F8E88CA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3909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endParaRPr lang="fi-F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40BCB-CCE1-4528-A4B6-31F349B6100E}" type="datetimeFigureOut">
              <a:rPr lang="fi-FI"/>
              <a:pPr>
                <a:defRPr/>
              </a:pPr>
              <a:t>27.2.2023</a:t>
            </a:fld>
            <a:endParaRPr lang="fi-F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E2B8E-D5C6-42BD-AE38-D470DF63C00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59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7AE9C-70D2-401C-8A28-2A7E3805826C}" type="datetimeFigureOut">
              <a:rPr lang="fi-FI"/>
              <a:pPr>
                <a:defRPr/>
              </a:pPr>
              <a:t>27.2.2023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78A97-9DE1-4895-9FF9-B0B24A7DCB7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24345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091A5-C6D4-49A2-9CCB-DEC91D0EE60A}" type="datetimeFigureOut">
              <a:rPr lang="fi-FI"/>
              <a:pPr>
                <a:defRPr/>
              </a:pPr>
              <a:t>27.2.2023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9E516-C073-44E1-8163-5F0330123D4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683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8E6BB-9F1A-4B14-A29A-5F8F5BF28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4BB157-9361-488A-A5B9-089F869CD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B5356-2DF9-4DE2-A62A-9D666517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B35D-59A7-47B0-9D3C-C38F3D5FF5F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01BCC-C415-4812-BED5-D5ADF2BAC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DA058-AF03-460A-95E7-CA0099A9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4420-BA99-4026-9972-D29DC4D01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027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9A53F-EAF0-4350-8350-0DF86DC1B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224A5-6807-420D-8B7E-F9BB6A6B1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B6F9F-D716-4F71-AC33-3F9E8DD9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B35D-59A7-47B0-9D3C-C38F3D5FF5F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A3607-B8B6-4269-9BBD-3D6EA73C4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2692A-DB63-468F-A1A5-9A36AD75C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4420-BA99-4026-9972-D29DC4D01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9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4AAD2-BA87-4C25-959A-9885D31F7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E0D86-E313-4589-B4E2-E7AB26587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EF981-16BA-437F-8EF7-38E132305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B35D-59A7-47B0-9D3C-C38F3D5FF5F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4102A-D45E-47FF-B82F-577323123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30538-0B3D-4AA3-9EE7-5ADF0FF41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4420-BA99-4026-9972-D29DC4D01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778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BC015-1025-423B-A15B-8C2C8359A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CB180-96AF-4FF4-8FB2-A6FEFBAA12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10B215-08F2-417A-A2EB-AC8A6E035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B95D1C-BDD8-4E3A-B4E4-0A32F6D44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B35D-59A7-47B0-9D3C-C38F3D5FF5F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20AEE-FEDB-480D-98CC-7263BDC32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9B0979-D186-4935-AA69-4E7A88585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4420-BA99-4026-9972-D29DC4D01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10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FBFA-0C36-4E03-B382-28E14AEA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3CAC7-A6AB-4BC6-8A50-149130CB6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64AE9-1A06-42D0-BB37-C4A5F1681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971480-C5C2-4AF6-8E04-B5FDEEB460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493625-EA56-484F-BD03-2DEBFAA7D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15ED6B-392C-4F75-9FBE-CE4033C5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B35D-59A7-47B0-9D3C-C38F3D5FF5F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B6F1BF-2110-4422-B30B-2EABB2B61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E2EA36-C989-4050-A2A0-FDB5AAA75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4420-BA99-4026-9972-D29DC4D01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658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9E283-F1B8-47CF-A7BB-0CB00FE81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20653-B3B1-4245-B5BE-1288FA2C4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B35D-59A7-47B0-9D3C-C38F3D5FF5F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54C40D-02CD-4A88-9CDC-D871700FC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C4D888-BD4E-4BB5-BC1A-FE5E22C8D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4420-BA99-4026-9972-D29DC4D01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00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2BD1D2-82B6-056E-88E4-B233781452F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899E9F-7BAB-6EC6-D748-6BCB92F4CB9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768B71-A9A4-37FC-4BD0-86800C8CDA3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709BB-5E46-4A1B-9698-BDE8A26F16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0865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208B4-2EC1-4647-909B-B93031CFF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B35D-59A7-47B0-9D3C-C38F3D5FF5F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E67445-A519-4168-B93C-A4ED1E07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B8FB5-C42B-447A-949D-936F94B7B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4420-BA99-4026-9972-D29DC4D01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80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D1AE6-B352-4F1A-B1F2-D70FE2AE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A5E0C-7CA8-433B-8EA8-905448744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29E6C-4193-44E0-8195-4749974A3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DEC8B-037D-44A8-91DC-4849F6E8D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B35D-59A7-47B0-9D3C-C38F3D5FF5F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6D63A0-716A-4399-B64C-CA8B5F808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D3E2C-89AA-4198-A128-8C336FBFD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4420-BA99-4026-9972-D29DC4D01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64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C755-5477-47BB-A8D1-373CBFA9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5206F7-8DE9-4D07-8431-830D54FF36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09DFBF-98ED-476F-9CE3-E3AAB72E4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D2449E-491C-4D45-8CFF-B7D4F03ED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B35D-59A7-47B0-9D3C-C38F3D5FF5F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C08FF2-8891-4BE6-A825-311A6E0D5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ECE4A-46F3-4B64-87D7-8793EBC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4420-BA99-4026-9972-D29DC4D01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30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FADF4-CE4D-4216-AABD-836D403E3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52630-722F-4D1F-A394-9BD73A8EE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50950-FC8C-4B1F-B2A2-265A596F2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B35D-59A7-47B0-9D3C-C38F3D5FF5F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52B2D-F941-4296-A6EB-A1ABF1F0E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F6CF6-2073-45C6-9F29-BBC337CFA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4420-BA99-4026-9972-D29DC4D01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566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090123-E5F2-4F7B-BC37-41173B92F8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108D7D-D45C-4FF0-BD90-45CDE0E748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24808-6883-4DB7-A763-4D6A3B3B1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B35D-59A7-47B0-9D3C-C38F3D5FF5F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50333-29D9-4BC9-80BF-75D7F1A54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4CD9B-F31A-4D05-8509-7B3B70C57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4420-BA99-4026-9972-D29DC4D01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89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4963"/>
            <a:ext cx="4379913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7613" y="1604963"/>
            <a:ext cx="4379912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DFFB297-6F4D-0ADD-CB65-9AB56883C0A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1F4CEBB-3C72-8EE5-BEA8-7890B824B1F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1C1C75A-BCAE-6C4D-1576-45CEBF16A89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50127-F172-4615-993F-0AE31DAF7A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85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FBD7220-14CE-CE20-61F6-CA39221786F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90A4949-C233-2C4B-644F-CE2B8B269EF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2181751C-3C9B-85A6-8CBC-76546C341DB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25D0A-951F-48A2-BF05-F28E21E448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11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3D8A258-6249-883C-7AA5-E71A485CC6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BAFA66-0FCF-4E36-5DC3-8883671DAE5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57C016-40D7-9E51-F17E-F9A29493132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8B5B0-BF97-4047-B698-83C97EDE7C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456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83BF458-E63B-BED0-51DA-90B46A5D4A9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713F268-9312-E1AC-C020-5B44E868179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D9B833C-69E7-04AD-D01D-C737995649A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F1776-243C-42CD-9C33-CC0298DE68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8733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8F41759-D0C2-A9AE-D2B5-348D33B1207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7B8A043-5D3A-0B1C-9E53-9D4818AB5D3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B48B5B3-7729-4022-A7FB-6F2A499E120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6411D-1035-4414-8662-6A0036630E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329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6936D82-6253-5148-6DA7-B35704B556B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B42E777-E36F-97C7-859B-0143C2D0A81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029D76D-8D83-84AD-D800-E5700B7EAB9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4FAF9-5915-4F7C-A8BF-731A812C2B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720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F25CD008-C942-FD21-2AAF-21BDE69CD2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3050"/>
            <a:ext cx="8912225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3D78C0A2-2337-D6D5-8552-BE5E7BAB59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4963"/>
            <a:ext cx="8912225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703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B3DBF15-A4C1-B6D5-EAB5-9376B2E6AA3C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95300" y="6246813"/>
            <a:ext cx="2305050" cy="4714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34975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34975" algn="l"/>
                <a:tab pos="868363" algn="l"/>
                <a:tab pos="1303338" algn="l"/>
                <a:tab pos="1738313" algn="l"/>
                <a:tab pos="2171700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C160568-9C60-6D79-B6C1-61E9D69F3C6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387725" y="6246813"/>
            <a:ext cx="3140075" cy="4714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34975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34975" algn="l"/>
                <a:tab pos="868363" algn="l"/>
                <a:tab pos="1303338" algn="l"/>
                <a:tab pos="1738313" algn="l"/>
                <a:tab pos="2171700" algn="l"/>
                <a:tab pos="2606675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6B3E497-10A8-C5DC-3F82-DCF3DEE2F95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102475" y="6246813"/>
            <a:ext cx="2306638" cy="4714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34975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34975" algn="l"/>
                <a:tab pos="868363" algn="l"/>
                <a:tab pos="1303338" algn="l"/>
                <a:tab pos="1738313" algn="l"/>
                <a:tab pos="2171700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defRPr>
            </a:lvl1pPr>
          </a:lstStyle>
          <a:p>
            <a:pPr>
              <a:defRPr/>
            </a:pPr>
            <a:fld id="{C9731CE2-EA17-45E0-AAC1-B4500BB338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349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349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panose="020B0604020202020204" pitchFamily="34" charset="0"/>
        </a:defRPr>
      </a:lvl2pPr>
      <a:lvl3pPr algn="ctr" defTabSz="4349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panose="020B0604020202020204" pitchFamily="34" charset="0"/>
        </a:defRPr>
      </a:lvl3pPr>
      <a:lvl4pPr algn="ctr" defTabSz="4349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panose="020B0604020202020204" pitchFamily="34" charset="0"/>
        </a:defRPr>
      </a:lvl4pPr>
      <a:lvl5pPr algn="ctr" defTabSz="4349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panose="020B0604020202020204" pitchFamily="34" charset="0"/>
        </a:defRPr>
      </a:lvl5pPr>
      <a:lvl6pPr marL="2413000" indent="-217488" algn="ctr" defTabSz="4349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panose="020B0604020202020204" pitchFamily="34" charset="0"/>
        </a:defRPr>
      </a:lvl6pPr>
      <a:lvl7pPr marL="2870200" indent="-217488" algn="ctr" defTabSz="4349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panose="020B0604020202020204" pitchFamily="34" charset="0"/>
        </a:defRPr>
      </a:lvl7pPr>
      <a:lvl8pPr marL="3327400" indent="-217488" algn="ctr" defTabSz="4349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panose="020B0604020202020204" pitchFamily="34" charset="0"/>
        </a:defRPr>
      </a:lvl8pPr>
      <a:lvl9pPr marL="3784600" indent="-217488" algn="ctr" defTabSz="4349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panose="020B0604020202020204" pitchFamily="34" charset="0"/>
        </a:defRPr>
      </a:lvl9pPr>
    </p:titleStyle>
    <p:bodyStyle>
      <a:lvl1pPr marL="325438" indent="-325438" algn="l" defTabSz="434975" rtl="0" eaLnBrk="0" fontAlgn="base" hangingPunct="0">
        <a:lnSpc>
          <a:spcPct val="93000"/>
        </a:lnSpc>
        <a:spcBef>
          <a:spcPts val="13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kern="1200">
          <a:solidFill>
            <a:srgbClr val="000000"/>
          </a:solidFill>
          <a:latin typeface="+mn-lt"/>
          <a:ea typeface="+mn-ea"/>
          <a:cs typeface="+mn-cs"/>
        </a:defRPr>
      </a:lvl1pPr>
      <a:lvl2pPr marL="706438" indent="-271463" algn="l" defTabSz="434975" rtl="0" eaLnBrk="0" fontAlgn="base" hangingPunct="0">
        <a:lnSpc>
          <a:spcPct val="93000"/>
        </a:lnSpc>
        <a:spcBef>
          <a:spcPts val="10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00" kern="1200">
          <a:solidFill>
            <a:srgbClr val="000000"/>
          </a:solidFill>
          <a:latin typeface="+mn-lt"/>
          <a:ea typeface="+mn-ea"/>
          <a:cs typeface="+mn-cs"/>
        </a:defRPr>
      </a:lvl2pPr>
      <a:lvl3pPr marL="1085850" indent="-217488" algn="l" defTabSz="434975" rtl="0" eaLnBrk="0" fontAlgn="base" hangingPunct="0">
        <a:lnSpc>
          <a:spcPct val="93000"/>
        </a:lnSpc>
        <a:spcBef>
          <a:spcPts val="81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300" kern="1200">
          <a:solidFill>
            <a:srgbClr val="000000"/>
          </a:solidFill>
          <a:latin typeface="+mn-lt"/>
          <a:ea typeface="+mn-ea"/>
          <a:cs typeface="+mn-cs"/>
        </a:defRPr>
      </a:lvl3pPr>
      <a:lvl4pPr marL="1520825" indent="-217488" algn="l" defTabSz="434975" rtl="0" eaLnBrk="0" fontAlgn="base" hangingPunct="0">
        <a:lnSpc>
          <a:spcPct val="93000"/>
        </a:lnSpc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000000"/>
          </a:solidFill>
          <a:latin typeface="+mn-lt"/>
          <a:ea typeface="+mn-ea"/>
          <a:cs typeface="+mn-cs"/>
        </a:defRPr>
      </a:lvl4pPr>
      <a:lvl5pPr marL="1955800" indent="-217488" algn="l" defTabSz="434975" rtl="0" eaLnBrk="0" fontAlgn="base" hangingPunct="0">
        <a:lnSpc>
          <a:spcPct val="93000"/>
        </a:lnSpc>
        <a:spcBef>
          <a:spcPts val="2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1038" y="365126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1038" y="1825625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75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6551E1-A38B-4F77-8FA0-24B82593C2F7}" type="datetimeFigureOut">
              <a:rPr lang="fi-FI"/>
              <a:pPr>
                <a:defRPr/>
              </a:pPr>
              <a:t>27.2.2023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75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75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B8814D-2A01-4068-92B5-7D0B083C602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839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75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75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75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75">
          <a:solidFill>
            <a:schemeClr val="tx1"/>
          </a:solidFill>
          <a:latin typeface="Calibri Light" pitchFamily="34" charset="0"/>
        </a:defRPr>
      </a:lvl5pPr>
      <a:lvl6pPr marL="371475" algn="l" rtl="0" fontAlgn="base">
        <a:lnSpc>
          <a:spcPct val="90000"/>
        </a:lnSpc>
        <a:spcBef>
          <a:spcPct val="0"/>
        </a:spcBef>
        <a:spcAft>
          <a:spcPct val="0"/>
        </a:spcAft>
        <a:defRPr sz="3575">
          <a:solidFill>
            <a:schemeClr val="tx1"/>
          </a:solidFill>
          <a:latin typeface="Calibri Light" pitchFamily="34" charset="0"/>
        </a:defRPr>
      </a:lvl6pPr>
      <a:lvl7pPr marL="742950" algn="l" rtl="0" fontAlgn="base">
        <a:lnSpc>
          <a:spcPct val="90000"/>
        </a:lnSpc>
        <a:spcBef>
          <a:spcPct val="0"/>
        </a:spcBef>
        <a:spcAft>
          <a:spcPct val="0"/>
        </a:spcAft>
        <a:defRPr sz="3575">
          <a:solidFill>
            <a:schemeClr val="tx1"/>
          </a:solidFill>
          <a:latin typeface="Calibri Light" pitchFamily="34" charset="0"/>
        </a:defRPr>
      </a:lvl7pPr>
      <a:lvl8pPr marL="1114425" algn="l" rtl="0" fontAlgn="base">
        <a:lnSpc>
          <a:spcPct val="90000"/>
        </a:lnSpc>
        <a:spcBef>
          <a:spcPct val="0"/>
        </a:spcBef>
        <a:spcAft>
          <a:spcPct val="0"/>
        </a:spcAft>
        <a:defRPr sz="3575">
          <a:solidFill>
            <a:schemeClr val="tx1"/>
          </a:solidFill>
          <a:latin typeface="Calibri Light" pitchFamily="34" charset="0"/>
        </a:defRPr>
      </a:lvl8pPr>
      <a:lvl9pPr marL="1485900" algn="l" rtl="0" fontAlgn="base">
        <a:lnSpc>
          <a:spcPct val="90000"/>
        </a:lnSpc>
        <a:spcBef>
          <a:spcPct val="0"/>
        </a:spcBef>
        <a:spcAft>
          <a:spcPct val="0"/>
        </a:spcAft>
        <a:defRPr sz="3575">
          <a:solidFill>
            <a:schemeClr val="tx1"/>
          </a:solidFill>
          <a:latin typeface="Calibri Light" pitchFamily="34" charset="0"/>
        </a:defRPr>
      </a:lvl9pPr>
    </p:titleStyle>
    <p:bodyStyle>
      <a:lvl1pPr marL="185738" indent="-185738" algn="l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Arial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rtl="0" eaLnBrk="0" fontAlgn="base" hangingPunct="0">
        <a:lnSpc>
          <a:spcPct val="90000"/>
        </a:lnSpc>
        <a:spcBef>
          <a:spcPts val="406"/>
        </a:spcBef>
        <a:spcAft>
          <a:spcPct val="0"/>
        </a:spcAft>
        <a:buFont typeface="Arial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rtl="0" eaLnBrk="0" fontAlgn="base" hangingPunct="0">
        <a:lnSpc>
          <a:spcPct val="90000"/>
        </a:lnSpc>
        <a:spcBef>
          <a:spcPts val="406"/>
        </a:spcBef>
        <a:spcAft>
          <a:spcPct val="0"/>
        </a:spcAft>
        <a:buFont typeface="Arial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rtl="0" eaLnBrk="0" fontAlgn="base" hangingPunct="0">
        <a:lnSpc>
          <a:spcPct val="90000"/>
        </a:lnSpc>
        <a:spcBef>
          <a:spcPts val="406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rtl="0" eaLnBrk="0" fontAlgn="base" hangingPunct="0">
        <a:lnSpc>
          <a:spcPct val="90000"/>
        </a:lnSpc>
        <a:spcBef>
          <a:spcPts val="406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9922E-C672-43B1-B302-035220C0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AAA5C7-7942-4B1F-AEB6-BFD60AF61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48469-F1B2-4BE1-B26E-B5B5B12052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5B35D-59A7-47B0-9D3C-C38F3D5FF5F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949A2-0248-4B4B-98AC-D12C7C36E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95073-7CFF-4520-802B-BC2330505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94420-BA99-4026-9972-D29DC4D01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8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cs.uef.fi/mopsi/routes/segments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F4C66EA-AF1D-0584-E6C2-80BB51A2A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2602708"/>
            <a:ext cx="9017000" cy="123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457200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91440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371600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828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en-US" altLang="en-US" sz="4000" b="1" dirty="0">
                <a:solidFill>
                  <a:schemeClr val="tx1"/>
                </a:solidFill>
                <a:latin typeface="Tahoma" panose="020B0604030504040204" pitchFamily="34" charset="0"/>
              </a:rPr>
              <a:t>Averaging GPS segments</a:t>
            </a:r>
          </a:p>
          <a:p>
            <a:pPr algn="ctr" eaLnBrk="1">
              <a:spcBef>
                <a:spcPct val="0"/>
              </a:spcBef>
            </a:pPr>
            <a:r>
              <a:rPr lang="en-US" altLang="en-US" sz="4000" b="1" dirty="0">
                <a:solidFill>
                  <a:schemeClr val="tx1"/>
                </a:solidFill>
                <a:latin typeface="Tahoma" panose="020B0604030504040204" pitchFamily="34" charset="0"/>
              </a:rPr>
              <a:t>Competition 2019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D0A19026-792E-A33F-E8C0-660C1B39C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481" y="3951464"/>
            <a:ext cx="159146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457200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91440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371600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828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Pasi Fränti</a:t>
            </a:r>
            <a:endParaRPr lang="en-GB" altLang="zh-CN" sz="2400" dirty="0">
              <a:solidFill>
                <a:schemeClr val="tx1"/>
              </a:solidFill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4AEFDC2-E9A9-2B69-4B60-59A798B2C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078" y="4383512"/>
            <a:ext cx="1209947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457200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91440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371600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828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24.2.2023</a:t>
            </a:r>
          </a:p>
        </p:txBody>
      </p:sp>
      <p:pic>
        <p:nvPicPr>
          <p:cNvPr id="3077" name="Picture 4" descr="A picture containing drawing, shirt&#10;&#10;Description automatically generated">
            <a:extLst>
              <a:ext uri="{FF2B5EF4-FFF2-40B4-BE49-F238E27FC236}">
                <a16:creationId xmlns:a16="http://schemas.microsoft.com/office/drawing/2014/main" id="{6EDED845-FBED-2C55-E645-B171A741F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238125"/>
            <a:ext cx="203835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9">
            <a:extLst>
              <a:ext uri="{FF2B5EF4-FFF2-40B4-BE49-F238E27FC236}">
                <a16:creationId xmlns:a16="http://schemas.microsoft.com/office/drawing/2014/main" id="{0AF7E156-335C-68B4-1C8F-62D2F1CC3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" y="5765800"/>
            <a:ext cx="86645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i-FI" altLang="en-US" sz="1600" dirty="0">
                <a:latin typeface="Tahoma" panose="020B0604030504040204" pitchFamily="34" charset="0"/>
              </a:rPr>
              <a:t>P. Fränti and R. Mariescu-Istodor</a:t>
            </a:r>
          </a:p>
          <a:p>
            <a:r>
              <a:rPr lang="en-US" altLang="en-US" sz="1600" dirty="0">
                <a:latin typeface="Tahoma" panose="020B0604030504040204" pitchFamily="34" charset="0"/>
              </a:rPr>
              <a:t>Averaging GPS segments competition 2019</a:t>
            </a:r>
          </a:p>
          <a:p>
            <a:r>
              <a:rPr lang="en-US" altLang="en-US" sz="1600" i="1" dirty="0">
                <a:latin typeface="Tahoma" panose="020B0604030504040204" pitchFamily="34" charset="0"/>
              </a:rPr>
              <a:t>Pattern Recognition</a:t>
            </a:r>
            <a:r>
              <a:rPr lang="en-US" altLang="en-US" sz="1600" dirty="0">
                <a:latin typeface="Tahoma" panose="020B0604030504040204" pitchFamily="34" charset="0"/>
              </a:rPr>
              <a:t>, 2021.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7"/>
          <p:cNvSpPr txBox="1">
            <a:spLocks noChangeArrowheads="1"/>
          </p:cNvSpPr>
          <p:nvPr/>
        </p:nvSpPr>
        <p:spPr bwMode="auto">
          <a:xfrm>
            <a:off x="7442399" y="3863516"/>
            <a:ext cx="2191626" cy="139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1475" eaLnBrk="1" hangingPunct="1"/>
            <a:r>
              <a:rPr lang="en-US" sz="211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1 1 1 4 5 8 2 1 1</a:t>
            </a:r>
          </a:p>
          <a:p>
            <a:pPr defTabSz="371475" eaLnBrk="1" hangingPunct="1"/>
            <a:r>
              <a:rPr lang="en-US" sz="211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2 2 2 5 5 7 8 2 1</a:t>
            </a:r>
          </a:p>
          <a:p>
            <a:pPr defTabSz="371475" eaLnBrk="1" hangingPunct="1"/>
            <a:r>
              <a:rPr lang="en-US" sz="211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1 4 5 6 8 2 1 1 1</a:t>
            </a:r>
          </a:p>
          <a:p>
            <a:pPr defTabSz="371475" eaLnBrk="1" hangingPunct="1"/>
            <a:r>
              <a:rPr lang="en-US" sz="211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1 2 1 7 8 7 2 1 1</a:t>
            </a:r>
          </a:p>
        </p:txBody>
      </p:sp>
      <p:sp>
        <p:nvSpPr>
          <p:cNvPr id="19458" name="Freeform 31"/>
          <p:cNvSpPr>
            <a:spLocks/>
          </p:cNvSpPr>
          <p:nvPr/>
        </p:nvSpPr>
        <p:spPr bwMode="auto">
          <a:xfrm>
            <a:off x="5238056" y="3895762"/>
            <a:ext cx="982861" cy="1006078"/>
          </a:xfrm>
          <a:custGeom>
            <a:avLst/>
            <a:gdLst>
              <a:gd name="T0" fmla="*/ 2147483647 w 762"/>
              <a:gd name="T1" fmla="*/ 2147483647 h 780"/>
              <a:gd name="T2" fmla="*/ 2147483647 w 762"/>
              <a:gd name="T3" fmla="*/ 2147483647 h 780"/>
              <a:gd name="T4" fmla="*/ 2147483647 w 762"/>
              <a:gd name="T5" fmla="*/ 2147483647 h 780"/>
              <a:gd name="T6" fmla="*/ 2147483647 w 762"/>
              <a:gd name="T7" fmla="*/ 2147483647 h 780"/>
              <a:gd name="T8" fmla="*/ 2147483647 w 762"/>
              <a:gd name="T9" fmla="*/ 2147483647 h 780"/>
              <a:gd name="T10" fmla="*/ 2147483647 w 762"/>
              <a:gd name="T11" fmla="*/ 2147483647 h 780"/>
              <a:gd name="T12" fmla="*/ 2147483647 w 762"/>
              <a:gd name="T13" fmla="*/ 2147483647 h 780"/>
              <a:gd name="T14" fmla="*/ 2147483647 w 762"/>
              <a:gd name="T15" fmla="*/ 2147483647 h 780"/>
              <a:gd name="T16" fmla="*/ 2147483647 w 762"/>
              <a:gd name="T17" fmla="*/ 2147483647 h 780"/>
              <a:gd name="T18" fmla="*/ 2147483647 w 762"/>
              <a:gd name="T19" fmla="*/ 2147483647 h 780"/>
              <a:gd name="T20" fmla="*/ 2147483647 w 762"/>
              <a:gd name="T21" fmla="*/ 2147483647 h 780"/>
              <a:gd name="T22" fmla="*/ 2147483647 w 762"/>
              <a:gd name="T23" fmla="*/ 2147483647 h 780"/>
              <a:gd name="T24" fmla="*/ 2147483647 w 762"/>
              <a:gd name="T25" fmla="*/ 2147483647 h 780"/>
              <a:gd name="T26" fmla="*/ 2147483647 w 762"/>
              <a:gd name="T27" fmla="*/ 2147483647 h 780"/>
              <a:gd name="T28" fmla="*/ 2147483647 w 762"/>
              <a:gd name="T29" fmla="*/ 2147483647 h 780"/>
              <a:gd name="T30" fmla="*/ 2147483647 w 762"/>
              <a:gd name="T31" fmla="*/ 2147483647 h 780"/>
              <a:gd name="T32" fmla="*/ 2147483647 w 762"/>
              <a:gd name="T33" fmla="*/ 2147483647 h 780"/>
              <a:gd name="T34" fmla="*/ 2147483647 w 762"/>
              <a:gd name="T35" fmla="*/ 2147483647 h 780"/>
              <a:gd name="T36" fmla="*/ 2147483647 w 762"/>
              <a:gd name="T37" fmla="*/ 2147483647 h 780"/>
              <a:gd name="T38" fmla="*/ 2147483647 w 762"/>
              <a:gd name="T39" fmla="*/ 2147483647 h 78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762"/>
              <a:gd name="T61" fmla="*/ 0 h 780"/>
              <a:gd name="T62" fmla="*/ 762 w 762"/>
              <a:gd name="T63" fmla="*/ 780 h 78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762" h="780">
                <a:moveTo>
                  <a:pt x="736" y="97"/>
                </a:moveTo>
                <a:cubicBezTo>
                  <a:pt x="742" y="134"/>
                  <a:pt x="717" y="181"/>
                  <a:pt x="721" y="232"/>
                </a:cubicBezTo>
                <a:cubicBezTo>
                  <a:pt x="725" y="283"/>
                  <a:pt x="762" y="362"/>
                  <a:pt x="757" y="403"/>
                </a:cubicBezTo>
                <a:cubicBezTo>
                  <a:pt x="752" y="444"/>
                  <a:pt x="727" y="459"/>
                  <a:pt x="691" y="478"/>
                </a:cubicBezTo>
                <a:cubicBezTo>
                  <a:pt x="655" y="497"/>
                  <a:pt x="572" y="496"/>
                  <a:pt x="544" y="517"/>
                </a:cubicBezTo>
                <a:cubicBezTo>
                  <a:pt x="516" y="538"/>
                  <a:pt x="525" y="579"/>
                  <a:pt x="523" y="607"/>
                </a:cubicBezTo>
                <a:cubicBezTo>
                  <a:pt x="521" y="635"/>
                  <a:pt x="538" y="666"/>
                  <a:pt x="532" y="688"/>
                </a:cubicBezTo>
                <a:cubicBezTo>
                  <a:pt x="526" y="710"/>
                  <a:pt x="520" y="729"/>
                  <a:pt x="487" y="742"/>
                </a:cubicBezTo>
                <a:cubicBezTo>
                  <a:pt x="454" y="755"/>
                  <a:pt x="381" y="763"/>
                  <a:pt x="334" y="769"/>
                </a:cubicBezTo>
                <a:cubicBezTo>
                  <a:pt x="287" y="775"/>
                  <a:pt x="251" y="780"/>
                  <a:pt x="203" y="776"/>
                </a:cubicBezTo>
                <a:cubicBezTo>
                  <a:pt x="155" y="772"/>
                  <a:pt x="75" y="769"/>
                  <a:pt x="43" y="742"/>
                </a:cubicBezTo>
                <a:cubicBezTo>
                  <a:pt x="11" y="715"/>
                  <a:pt x="0" y="648"/>
                  <a:pt x="10" y="613"/>
                </a:cubicBezTo>
                <a:cubicBezTo>
                  <a:pt x="20" y="578"/>
                  <a:pt x="63" y="544"/>
                  <a:pt x="106" y="529"/>
                </a:cubicBezTo>
                <a:cubicBezTo>
                  <a:pt x="149" y="514"/>
                  <a:pt x="222" y="530"/>
                  <a:pt x="268" y="520"/>
                </a:cubicBezTo>
                <a:cubicBezTo>
                  <a:pt x="314" y="510"/>
                  <a:pt x="363" y="509"/>
                  <a:pt x="385" y="469"/>
                </a:cubicBezTo>
                <a:cubicBezTo>
                  <a:pt x="407" y="429"/>
                  <a:pt x="399" y="335"/>
                  <a:pt x="400" y="283"/>
                </a:cubicBezTo>
                <a:cubicBezTo>
                  <a:pt x="401" y="231"/>
                  <a:pt x="386" y="198"/>
                  <a:pt x="388" y="157"/>
                </a:cubicBezTo>
                <a:cubicBezTo>
                  <a:pt x="390" y="116"/>
                  <a:pt x="365" y="58"/>
                  <a:pt x="415" y="34"/>
                </a:cubicBezTo>
                <a:cubicBezTo>
                  <a:pt x="465" y="10"/>
                  <a:pt x="632" y="0"/>
                  <a:pt x="685" y="10"/>
                </a:cubicBezTo>
                <a:cubicBezTo>
                  <a:pt x="738" y="20"/>
                  <a:pt x="730" y="60"/>
                  <a:pt x="736" y="97"/>
                </a:cubicBezTo>
                <a:close/>
              </a:path>
            </a:pathLst>
          </a:custGeom>
          <a:solidFill>
            <a:srgbClr val="CCFFFF">
              <a:alpha val="50195"/>
            </a:srgbClr>
          </a:solidFill>
          <a:ln w="9525" cap="flat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59" name="Freeform 30"/>
          <p:cNvSpPr>
            <a:spLocks/>
          </p:cNvSpPr>
          <p:nvPr/>
        </p:nvSpPr>
        <p:spPr bwMode="auto">
          <a:xfrm>
            <a:off x="5720458" y="3889312"/>
            <a:ext cx="967383" cy="1371104"/>
          </a:xfrm>
          <a:custGeom>
            <a:avLst/>
            <a:gdLst>
              <a:gd name="T0" fmla="*/ 2147483647 w 750"/>
              <a:gd name="T1" fmla="*/ 0 h 1063"/>
              <a:gd name="T2" fmla="*/ 2147483647 w 750"/>
              <a:gd name="T3" fmla="*/ 2147483647 h 1063"/>
              <a:gd name="T4" fmla="*/ 2147483647 w 750"/>
              <a:gd name="T5" fmla="*/ 2147483647 h 1063"/>
              <a:gd name="T6" fmla="*/ 2147483647 w 750"/>
              <a:gd name="T7" fmla="*/ 2147483647 h 1063"/>
              <a:gd name="T8" fmla="*/ 2147483647 w 750"/>
              <a:gd name="T9" fmla="*/ 2147483647 h 1063"/>
              <a:gd name="T10" fmla="*/ 2147483647 w 750"/>
              <a:gd name="T11" fmla="*/ 2147483647 h 1063"/>
              <a:gd name="T12" fmla="*/ 2147483647 w 750"/>
              <a:gd name="T13" fmla="*/ 2147483647 h 1063"/>
              <a:gd name="T14" fmla="*/ 2147483647 w 750"/>
              <a:gd name="T15" fmla="*/ 2147483647 h 1063"/>
              <a:gd name="T16" fmla="*/ 2147483647 w 750"/>
              <a:gd name="T17" fmla="*/ 2147483647 h 1063"/>
              <a:gd name="T18" fmla="*/ 2147483647 w 750"/>
              <a:gd name="T19" fmla="*/ 2147483647 h 1063"/>
              <a:gd name="T20" fmla="*/ 2147483647 w 750"/>
              <a:gd name="T21" fmla="*/ 2147483647 h 1063"/>
              <a:gd name="T22" fmla="*/ 2147483647 w 750"/>
              <a:gd name="T23" fmla="*/ 2147483647 h 1063"/>
              <a:gd name="T24" fmla="*/ 2147483647 w 750"/>
              <a:gd name="T25" fmla="*/ 2147483647 h 1063"/>
              <a:gd name="T26" fmla="*/ 2147483647 w 750"/>
              <a:gd name="T27" fmla="*/ 2147483647 h 1063"/>
              <a:gd name="T28" fmla="*/ 2147483647 w 750"/>
              <a:gd name="T29" fmla="*/ 2147483647 h 1063"/>
              <a:gd name="T30" fmla="*/ 2147483647 w 750"/>
              <a:gd name="T31" fmla="*/ 2147483647 h 1063"/>
              <a:gd name="T32" fmla="*/ 2147483647 w 750"/>
              <a:gd name="T33" fmla="*/ 2147483647 h 1063"/>
              <a:gd name="T34" fmla="*/ 2147483647 w 750"/>
              <a:gd name="T35" fmla="*/ 2147483647 h 1063"/>
              <a:gd name="T36" fmla="*/ 2147483647 w 750"/>
              <a:gd name="T37" fmla="*/ 2147483647 h 1063"/>
              <a:gd name="T38" fmla="*/ 2147483647 w 750"/>
              <a:gd name="T39" fmla="*/ 2147483647 h 1063"/>
              <a:gd name="T40" fmla="*/ 2147483647 w 750"/>
              <a:gd name="T41" fmla="*/ 2147483647 h 1063"/>
              <a:gd name="T42" fmla="*/ 2147483647 w 750"/>
              <a:gd name="T43" fmla="*/ 2147483647 h 1063"/>
              <a:gd name="T44" fmla="*/ 2147483647 w 750"/>
              <a:gd name="T45" fmla="*/ 2147483647 h 1063"/>
              <a:gd name="T46" fmla="*/ 2147483647 w 750"/>
              <a:gd name="T47" fmla="*/ 2147483647 h 1063"/>
              <a:gd name="T48" fmla="*/ 2147483647 w 750"/>
              <a:gd name="T49" fmla="*/ 2147483647 h 1063"/>
              <a:gd name="T50" fmla="*/ 2147483647 w 750"/>
              <a:gd name="T51" fmla="*/ 2147483647 h 1063"/>
              <a:gd name="T52" fmla="*/ 2147483647 w 750"/>
              <a:gd name="T53" fmla="*/ 2147483647 h 1063"/>
              <a:gd name="T54" fmla="*/ 2147483647 w 750"/>
              <a:gd name="T55" fmla="*/ 2147483647 h 1063"/>
              <a:gd name="T56" fmla="*/ 2147483647 w 750"/>
              <a:gd name="T57" fmla="*/ 2147483647 h 1063"/>
              <a:gd name="T58" fmla="*/ 2147483647 w 750"/>
              <a:gd name="T59" fmla="*/ 2147483647 h 1063"/>
              <a:gd name="T60" fmla="*/ 2147483647 w 750"/>
              <a:gd name="T61" fmla="*/ 2147483647 h 1063"/>
              <a:gd name="T62" fmla="*/ 2147483647 w 750"/>
              <a:gd name="T63" fmla="*/ 0 h 106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750"/>
              <a:gd name="T97" fmla="*/ 0 h 1063"/>
              <a:gd name="T98" fmla="*/ 750 w 750"/>
              <a:gd name="T99" fmla="*/ 1063 h 106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750" h="1063">
                <a:moveTo>
                  <a:pt x="437" y="0"/>
                </a:moveTo>
                <a:cubicBezTo>
                  <a:pt x="474" y="6"/>
                  <a:pt x="492" y="0"/>
                  <a:pt x="512" y="21"/>
                </a:cubicBezTo>
                <a:cubicBezTo>
                  <a:pt x="532" y="42"/>
                  <a:pt x="549" y="87"/>
                  <a:pt x="557" y="123"/>
                </a:cubicBezTo>
                <a:cubicBezTo>
                  <a:pt x="565" y="159"/>
                  <a:pt x="553" y="215"/>
                  <a:pt x="563" y="240"/>
                </a:cubicBezTo>
                <a:cubicBezTo>
                  <a:pt x="573" y="265"/>
                  <a:pt x="602" y="270"/>
                  <a:pt x="620" y="276"/>
                </a:cubicBezTo>
                <a:cubicBezTo>
                  <a:pt x="638" y="282"/>
                  <a:pt x="655" y="273"/>
                  <a:pt x="674" y="279"/>
                </a:cubicBezTo>
                <a:cubicBezTo>
                  <a:pt x="693" y="285"/>
                  <a:pt x="725" y="292"/>
                  <a:pt x="737" y="315"/>
                </a:cubicBezTo>
                <a:cubicBezTo>
                  <a:pt x="749" y="338"/>
                  <a:pt x="750" y="389"/>
                  <a:pt x="749" y="420"/>
                </a:cubicBezTo>
                <a:cubicBezTo>
                  <a:pt x="748" y="451"/>
                  <a:pt x="747" y="488"/>
                  <a:pt x="731" y="504"/>
                </a:cubicBezTo>
                <a:cubicBezTo>
                  <a:pt x="715" y="520"/>
                  <a:pt x="688" y="517"/>
                  <a:pt x="650" y="519"/>
                </a:cubicBezTo>
                <a:cubicBezTo>
                  <a:pt x="612" y="521"/>
                  <a:pt x="544" y="518"/>
                  <a:pt x="503" y="519"/>
                </a:cubicBezTo>
                <a:cubicBezTo>
                  <a:pt x="462" y="520"/>
                  <a:pt x="424" y="520"/>
                  <a:pt x="401" y="528"/>
                </a:cubicBezTo>
                <a:cubicBezTo>
                  <a:pt x="378" y="536"/>
                  <a:pt x="372" y="534"/>
                  <a:pt x="365" y="567"/>
                </a:cubicBezTo>
                <a:cubicBezTo>
                  <a:pt x="358" y="600"/>
                  <a:pt x="346" y="692"/>
                  <a:pt x="359" y="726"/>
                </a:cubicBezTo>
                <a:cubicBezTo>
                  <a:pt x="372" y="760"/>
                  <a:pt x="414" y="758"/>
                  <a:pt x="446" y="771"/>
                </a:cubicBezTo>
                <a:cubicBezTo>
                  <a:pt x="478" y="784"/>
                  <a:pt x="537" y="782"/>
                  <a:pt x="554" y="807"/>
                </a:cubicBezTo>
                <a:cubicBezTo>
                  <a:pt x="571" y="832"/>
                  <a:pt x="564" y="882"/>
                  <a:pt x="548" y="921"/>
                </a:cubicBezTo>
                <a:cubicBezTo>
                  <a:pt x="532" y="960"/>
                  <a:pt x="494" y="1019"/>
                  <a:pt x="455" y="1041"/>
                </a:cubicBezTo>
                <a:cubicBezTo>
                  <a:pt x="416" y="1063"/>
                  <a:pt x="382" y="1055"/>
                  <a:pt x="314" y="1053"/>
                </a:cubicBezTo>
                <a:cubicBezTo>
                  <a:pt x="246" y="1051"/>
                  <a:pt x="94" y="1054"/>
                  <a:pt x="47" y="1029"/>
                </a:cubicBezTo>
                <a:cubicBezTo>
                  <a:pt x="0" y="1004"/>
                  <a:pt x="35" y="934"/>
                  <a:pt x="32" y="900"/>
                </a:cubicBezTo>
                <a:cubicBezTo>
                  <a:pt x="29" y="866"/>
                  <a:pt x="22" y="846"/>
                  <a:pt x="26" y="825"/>
                </a:cubicBezTo>
                <a:cubicBezTo>
                  <a:pt x="30" y="804"/>
                  <a:pt x="33" y="785"/>
                  <a:pt x="56" y="771"/>
                </a:cubicBezTo>
                <a:cubicBezTo>
                  <a:pt x="79" y="757"/>
                  <a:pt x="149" y="763"/>
                  <a:pt x="167" y="738"/>
                </a:cubicBezTo>
                <a:cubicBezTo>
                  <a:pt x="185" y="713"/>
                  <a:pt x="164" y="654"/>
                  <a:pt x="164" y="621"/>
                </a:cubicBezTo>
                <a:cubicBezTo>
                  <a:pt x="164" y="588"/>
                  <a:pt x="144" y="558"/>
                  <a:pt x="170" y="537"/>
                </a:cubicBezTo>
                <a:cubicBezTo>
                  <a:pt x="196" y="516"/>
                  <a:pt x="285" y="515"/>
                  <a:pt x="323" y="492"/>
                </a:cubicBezTo>
                <a:cubicBezTo>
                  <a:pt x="361" y="469"/>
                  <a:pt x="389" y="437"/>
                  <a:pt x="395" y="402"/>
                </a:cubicBezTo>
                <a:cubicBezTo>
                  <a:pt x="401" y="367"/>
                  <a:pt x="363" y="321"/>
                  <a:pt x="359" y="282"/>
                </a:cubicBezTo>
                <a:cubicBezTo>
                  <a:pt x="355" y="243"/>
                  <a:pt x="365" y="206"/>
                  <a:pt x="368" y="165"/>
                </a:cubicBezTo>
                <a:cubicBezTo>
                  <a:pt x="371" y="124"/>
                  <a:pt x="369" y="63"/>
                  <a:pt x="380" y="36"/>
                </a:cubicBezTo>
                <a:cubicBezTo>
                  <a:pt x="391" y="9"/>
                  <a:pt x="425" y="7"/>
                  <a:pt x="437" y="0"/>
                </a:cubicBezTo>
                <a:close/>
              </a:path>
            </a:pathLst>
          </a:custGeom>
          <a:solidFill>
            <a:schemeClr val="accent1">
              <a:alpha val="70195"/>
            </a:schemeClr>
          </a:solidFill>
          <a:ln w="9525" cap="flat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60" name="Text Box 2"/>
          <p:cNvSpPr txBox="1">
            <a:spLocks noChangeArrowheads="1"/>
          </p:cNvSpPr>
          <p:nvPr/>
        </p:nvSpPr>
        <p:spPr bwMode="auto">
          <a:xfrm>
            <a:off x="837778" y="260648"/>
            <a:ext cx="8343951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 dirty="0">
                <a:solidFill>
                  <a:prstClr val="black"/>
                </a:solidFill>
                <a:latin typeface="Tahoma" pitchFamily="34" charset="0"/>
              </a:rPr>
              <a:t>Why averaging is so challenging?</a:t>
            </a:r>
          </a:p>
        </p:txBody>
      </p:sp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564952" y="1614191"/>
            <a:ext cx="1258678" cy="4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1475" eaLnBrk="1" hangingPunct="1"/>
            <a:r>
              <a:rPr lang="en-US" sz="2113" b="1" dirty="0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Scalars:</a:t>
            </a:r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577850" y="3368378"/>
            <a:ext cx="1303562" cy="4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1475" eaLnBrk="1" hangingPunct="1"/>
            <a:r>
              <a:rPr lang="en-US" sz="2113" b="1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Vectors:</a:t>
            </a:r>
          </a:p>
        </p:txBody>
      </p:sp>
      <p:sp>
        <p:nvSpPr>
          <p:cNvPr id="19464" name="TextBox 7"/>
          <p:cNvSpPr txBox="1">
            <a:spLocks noChangeArrowheads="1"/>
          </p:cNvSpPr>
          <p:nvPr/>
        </p:nvSpPr>
        <p:spPr bwMode="auto">
          <a:xfrm>
            <a:off x="6173192" y="3356992"/>
            <a:ext cx="1827744" cy="4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1475" eaLnBrk="1" hangingPunct="1"/>
            <a:r>
              <a:rPr lang="en-US" sz="2113" b="1" dirty="0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Time series:</a:t>
            </a:r>
          </a:p>
        </p:txBody>
      </p:sp>
      <p:sp>
        <p:nvSpPr>
          <p:cNvPr id="19465" name="Line 10"/>
          <p:cNvSpPr>
            <a:spLocks noChangeShapeType="1"/>
          </p:cNvSpPr>
          <p:nvPr/>
        </p:nvSpPr>
        <p:spPr bwMode="auto">
          <a:xfrm>
            <a:off x="1137642" y="2531269"/>
            <a:ext cx="484465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66" name="Oval 12"/>
          <p:cNvSpPr>
            <a:spLocks noChangeArrowheads="1"/>
          </p:cNvSpPr>
          <p:nvPr/>
        </p:nvSpPr>
        <p:spPr bwMode="auto">
          <a:xfrm>
            <a:off x="1591668" y="2389386"/>
            <a:ext cx="292795" cy="29279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742950" eaLnBrk="1" hangingPunct="1"/>
            <a:r>
              <a:rPr lang="en-US" sz="1625" b="1">
                <a:solidFill>
                  <a:prstClr val="black"/>
                </a:solidFill>
                <a:latin typeface="Tahoma" pitchFamily="34" charset="0"/>
              </a:rPr>
              <a:t>2</a:t>
            </a:r>
          </a:p>
        </p:txBody>
      </p:sp>
      <p:sp>
        <p:nvSpPr>
          <p:cNvPr id="19467" name="Oval 13"/>
          <p:cNvSpPr>
            <a:spLocks noChangeArrowheads="1"/>
          </p:cNvSpPr>
          <p:nvPr/>
        </p:nvSpPr>
        <p:spPr bwMode="auto">
          <a:xfrm>
            <a:off x="2169518" y="2386807"/>
            <a:ext cx="292795" cy="29279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742950" eaLnBrk="1" hangingPunct="1"/>
            <a:r>
              <a:rPr lang="en-US" sz="1625" b="1">
                <a:solidFill>
                  <a:prstClr val="black"/>
                </a:solidFill>
                <a:latin typeface="Tahoma" pitchFamily="34" charset="0"/>
              </a:rPr>
              <a:t>3</a:t>
            </a:r>
          </a:p>
        </p:txBody>
      </p:sp>
      <p:sp>
        <p:nvSpPr>
          <p:cNvPr id="19468" name="Oval 15"/>
          <p:cNvSpPr>
            <a:spLocks noChangeArrowheads="1"/>
          </p:cNvSpPr>
          <p:nvPr/>
        </p:nvSpPr>
        <p:spPr bwMode="auto">
          <a:xfrm>
            <a:off x="3394869" y="2389386"/>
            <a:ext cx="292795" cy="29279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742950" eaLnBrk="1" hangingPunct="1"/>
            <a:r>
              <a:rPr lang="en-US" sz="1625" b="1">
                <a:solidFill>
                  <a:prstClr val="black"/>
                </a:solidFill>
                <a:latin typeface="Tahoma" pitchFamily="34" charset="0"/>
              </a:rPr>
              <a:t>5</a:t>
            </a:r>
          </a:p>
        </p:txBody>
      </p:sp>
      <p:sp>
        <p:nvSpPr>
          <p:cNvPr id="19469" name="Oval 16"/>
          <p:cNvSpPr>
            <a:spLocks noChangeArrowheads="1"/>
          </p:cNvSpPr>
          <p:nvPr/>
        </p:nvSpPr>
        <p:spPr bwMode="auto">
          <a:xfrm>
            <a:off x="5783660" y="2386807"/>
            <a:ext cx="292795" cy="29279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742950" eaLnBrk="1" hangingPunct="1"/>
            <a:r>
              <a:rPr lang="en-US" sz="1625" b="1">
                <a:solidFill>
                  <a:prstClr val="black"/>
                </a:solidFill>
                <a:latin typeface="Tahoma" pitchFamily="34" charset="0"/>
              </a:rPr>
              <a:t>9</a:t>
            </a:r>
          </a:p>
        </p:txBody>
      </p:sp>
      <p:sp>
        <p:nvSpPr>
          <p:cNvPr id="19470" name="Oval 11"/>
          <p:cNvSpPr>
            <a:spLocks noChangeArrowheads="1"/>
          </p:cNvSpPr>
          <p:nvPr/>
        </p:nvSpPr>
        <p:spPr bwMode="auto">
          <a:xfrm>
            <a:off x="1013818" y="2384227"/>
            <a:ext cx="292795" cy="29279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742950" eaLnBrk="1" hangingPunct="1"/>
            <a:r>
              <a:rPr lang="en-US" sz="1625" b="1">
                <a:solidFill>
                  <a:prstClr val="black"/>
                </a:solidFill>
                <a:latin typeface="Tahoma" pitchFamily="34" charset="0"/>
              </a:rPr>
              <a:t>1</a:t>
            </a:r>
          </a:p>
        </p:txBody>
      </p:sp>
      <p:sp>
        <p:nvSpPr>
          <p:cNvPr id="19471" name="TextBox 7"/>
          <p:cNvSpPr txBox="1">
            <a:spLocks noChangeArrowheads="1"/>
          </p:cNvSpPr>
          <p:nvPr/>
        </p:nvSpPr>
        <p:spPr bwMode="auto">
          <a:xfrm>
            <a:off x="2597746" y="2068216"/>
            <a:ext cx="643125" cy="31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1475" eaLnBrk="1" hangingPunct="1"/>
            <a:r>
              <a:rPr lang="en-US" sz="146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mean</a:t>
            </a:r>
          </a:p>
        </p:txBody>
      </p:sp>
      <p:sp>
        <p:nvSpPr>
          <p:cNvPr id="19472" name="TextBox 7"/>
          <p:cNvSpPr txBox="1">
            <a:spLocks noChangeArrowheads="1"/>
          </p:cNvSpPr>
          <p:nvPr/>
        </p:nvSpPr>
        <p:spPr bwMode="auto">
          <a:xfrm>
            <a:off x="946746" y="3845620"/>
            <a:ext cx="2010487" cy="139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1475" eaLnBrk="1" hangingPunct="1"/>
            <a:r>
              <a:rPr lang="en-US" sz="211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a = 1 1 1 4 5 8</a:t>
            </a:r>
          </a:p>
          <a:p>
            <a:pPr defTabSz="371475" eaLnBrk="1" hangingPunct="1"/>
            <a:r>
              <a:rPr lang="en-US" sz="211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b = 2 2 2 5 5 7</a:t>
            </a:r>
          </a:p>
          <a:p>
            <a:pPr defTabSz="371475" eaLnBrk="1" hangingPunct="1"/>
            <a:r>
              <a:rPr lang="en-US" sz="211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c = 3 2 1 4 5 6</a:t>
            </a:r>
          </a:p>
          <a:p>
            <a:pPr defTabSz="371475" eaLnBrk="1" hangingPunct="1"/>
            <a:r>
              <a:rPr lang="en-US" sz="211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d = 2 3 4 7 5 3</a:t>
            </a:r>
          </a:p>
        </p:txBody>
      </p:sp>
      <p:sp>
        <p:nvSpPr>
          <p:cNvPr id="19473" name="TextBox 7"/>
          <p:cNvSpPr txBox="1">
            <a:spLocks noChangeArrowheads="1"/>
          </p:cNvSpPr>
          <p:nvPr/>
        </p:nvSpPr>
        <p:spPr bwMode="auto">
          <a:xfrm>
            <a:off x="2680295" y="1670943"/>
            <a:ext cx="1545616" cy="26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1475" eaLnBrk="1" hangingPunct="1"/>
            <a:r>
              <a:rPr lang="en-US" sz="1138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(1+2+3+5+9)/5 = </a:t>
            </a:r>
            <a:r>
              <a:rPr lang="en-US" sz="1138" b="1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4</a:t>
            </a:r>
          </a:p>
        </p:txBody>
      </p:sp>
      <p:sp>
        <p:nvSpPr>
          <p:cNvPr id="19474" name="TextBox 7"/>
          <p:cNvSpPr txBox="1">
            <a:spLocks noChangeArrowheads="1"/>
          </p:cNvSpPr>
          <p:nvPr/>
        </p:nvSpPr>
        <p:spPr bwMode="auto">
          <a:xfrm>
            <a:off x="557213" y="5297985"/>
            <a:ext cx="2369559" cy="4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1475" eaLnBrk="1" hangingPunct="1"/>
            <a:r>
              <a:rPr lang="en-US" sz="1625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mean</a:t>
            </a:r>
            <a:r>
              <a:rPr lang="en-US" sz="211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 = 2 2 2 5 5 8</a:t>
            </a:r>
          </a:p>
        </p:txBody>
      </p:sp>
      <p:sp>
        <p:nvSpPr>
          <p:cNvPr id="19475" name="Oval 23"/>
          <p:cNvSpPr>
            <a:spLocks noChangeArrowheads="1"/>
          </p:cNvSpPr>
          <p:nvPr/>
        </p:nvSpPr>
        <p:spPr bwMode="auto">
          <a:xfrm>
            <a:off x="1903810" y="3800476"/>
            <a:ext cx="317302" cy="1524595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76" name="Line 24"/>
          <p:cNvSpPr>
            <a:spLocks noChangeShapeType="1"/>
          </p:cNvSpPr>
          <p:nvPr/>
        </p:nvSpPr>
        <p:spPr bwMode="auto">
          <a:xfrm flipH="1">
            <a:off x="3018235" y="1888927"/>
            <a:ext cx="131564" cy="2476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77" name="TextBox 7"/>
          <p:cNvSpPr txBox="1">
            <a:spLocks noChangeArrowheads="1"/>
          </p:cNvSpPr>
          <p:nvPr/>
        </p:nvSpPr>
        <p:spPr bwMode="auto">
          <a:xfrm>
            <a:off x="2074069" y="3301306"/>
            <a:ext cx="1359668" cy="26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1475" eaLnBrk="1" hangingPunct="1"/>
            <a:r>
              <a:rPr lang="en-US" sz="1138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(1+2+1+4)/4 = </a:t>
            </a:r>
            <a:r>
              <a:rPr lang="en-US" sz="1138" b="1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2</a:t>
            </a:r>
          </a:p>
        </p:txBody>
      </p:sp>
      <p:sp>
        <p:nvSpPr>
          <p:cNvPr id="19478" name="Line 26"/>
          <p:cNvSpPr>
            <a:spLocks noChangeShapeType="1"/>
          </p:cNvSpPr>
          <p:nvPr/>
        </p:nvSpPr>
        <p:spPr bwMode="auto">
          <a:xfrm flipH="1">
            <a:off x="2133402" y="3534767"/>
            <a:ext cx="131564" cy="2476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79" name="Rectangle 27"/>
          <p:cNvSpPr>
            <a:spLocks noChangeArrowheads="1"/>
          </p:cNvSpPr>
          <p:nvPr/>
        </p:nvSpPr>
        <p:spPr bwMode="auto">
          <a:xfrm>
            <a:off x="2783483" y="2238475"/>
            <a:ext cx="300082" cy="34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en-US" sz="1625" b="1">
                <a:solidFill>
                  <a:srgbClr val="0000FF"/>
                </a:solidFill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19480" name="TextBox 7"/>
          <p:cNvSpPr txBox="1">
            <a:spLocks noChangeArrowheads="1"/>
          </p:cNvSpPr>
          <p:nvPr/>
        </p:nvSpPr>
        <p:spPr bwMode="auto">
          <a:xfrm>
            <a:off x="4511874" y="3866096"/>
            <a:ext cx="2707793" cy="139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1475" eaLnBrk="1" hangingPunct="1"/>
            <a:r>
              <a:rPr lang="en-US" sz="211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a = 1 1 1 4 5 8 2 1 1</a:t>
            </a:r>
          </a:p>
          <a:p>
            <a:pPr defTabSz="371475" eaLnBrk="1" hangingPunct="1"/>
            <a:r>
              <a:rPr lang="en-US" sz="211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b = 2 2 2 5 5 7 8 2 1</a:t>
            </a:r>
          </a:p>
          <a:p>
            <a:pPr defTabSz="371475" eaLnBrk="1" hangingPunct="1"/>
            <a:r>
              <a:rPr lang="en-US" sz="211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c = 1 4 5 6 8 2 1 1 1</a:t>
            </a:r>
          </a:p>
          <a:p>
            <a:pPr defTabSz="371475" eaLnBrk="1" hangingPunct="1"/>
            <a:r>
              <a:rPr lang="en-US" sz="211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d = 1 2 1 7 8 7 2 1 1</a:t>
            </a:r>
          </a:p>
        </p:txBody>
      </p:sp>
      <p:sp>
        <p:nvSpPr>
          <p:cNvPr id="19481" name="Line 33"/>
          <p:cNvSpPr>
            <a:spLocks noChangeShapeType="1"/>
          </p:cNvSpPr>
          <p:nvPr/>
        </p:nvSpPr>
        <p:spPr bwMode="auto">
          <a:xfrm>
            <a:off x="9445527" y="4047963"/>
            <a:ext cx="7739" cy="100220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82" name="Line 34"/>
          <p:cNvSpPr>
            <a:spLocks noChangeShapeType="1"/>
          </p:cNvSpPr>
          <p:nvPr/>
        </p:nvSpPr>
        <p:spPr bwMode="auto">
          <a:xfrm flipH="1">
            <a:off x="8514259" y="4053122"/>
            <a:ext cx="0" cy="44499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83" name="Line 36"/>
          <p:cNvSpPr>
            <a:spLocks noChangeShapeType="1"/>
          </p:cNvSpPr>
          <p:nvPr/>
        </p:nvSpPr>
        <p:spPr bwMode="auto">
          <a:xfrm>
            <a:off x="8288536" y="4055703"/>
            <a:ext cx="7739" cy="41017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84" name="Line 37"/>
          <p:cNvSpPr>
            <a:spLocks noChangeShapeType="1"/>
          </p:cNvSpPr>
          <p:nvPr/>
        </p:nvSpPr>
        <p:spPr bwMode="auto">
          <a:xfrm>
            <a:off x="7822903" y="4069891"/>
            <a:ext cx="3869" cy="402431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85" name="Line 38"/>
          <p:cNvSpPr>
            <a:spLocks noChangeShapeType="1"/>
          </p:cNvSpPr>
          <p:nvPr/>
        </p:nvSpPr>
        <p:spPr bwMode="auto">
          <a:xfrm>
            <a:off x="8056364" y="4067311"/>
            <a:ext cx="3870" cy="4063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86" name="Line 39"/>
          <p:cNvSpPr>
            <a:spLocks noChangeShapeType="1"/>
          </p:cNvSpPr>
          <p:nvPr/>
        </p:nvSpPr>
        <p:spPr bwMode="auto">
          <a:xfrm>
            <a:off x="7597180" y="4068601"/>
            <a:ext cx="7739" cy="100220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87" name="Freeform 40"/>
          <p:cNvSpPr>
            <a:spLocks/>
          </p:cNvSpPr>
          <p:nvPr/>
        </p:nvSpPr>
        <p:spPr bwMode="auto">
          <a:xfrm>
            <a:off x="8756750" y="4160180"/>
            <a:ext cx="464344" cy="452735"/>
          </a:xfrm>
          <a:custGeom>
            <a:avLst/>
            <a:gdLst>
              <a:gd name="T0" fmla="*/ 2147483647 w 360"/>
              <a:gd name="T1" fmla="*/ 0 h 351"/>
              <a:gd name="T2" fmla="*/ 2147483647 w 360"/>
              <a:gd name="T3" fmla="*/ 2147483647 h 351"/>
              <a:gd name="T4" fmla="*/ 2147483647 w 360"/>
              <a:gd name="T5" fmla="*/ 2147483647 h 351"/>
              <a:gd name="T6" fmla="*/ 0 w 360"/>
              <a:gd name="T7" fmla="*/ 2147483647 h 351"/>
              <a:gd name="T8" fmla="*/ 0 60000 65536"/>
              <a:gd name="T9" fmla="*/ 0 60000 65536"/>
              <a:gd name="T10" fmla="*/ 0 60000 65536"/>
              <a:gd name="T11" fmla="*/ 0 60000 65536"/>
              <a:gd name="T12" fmla="*/ 0 w 360"/>
              <a:gd name="T13" fmla="*/ 0 h 351"/>
              <a:gd name="T14" fmla="*/ 360 w 360"/>
              <a:gd name="T15" fmla="*/ 351 h 35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0" h="351">
                <a:moveTo>
                  <a:pt x="180" y="0"/>
                </a:moveTo>
                <a:lnTo>
                  <a:pt x="354" y="111"/>
                </a:lnTo>
                <a:lnTo>
                  <a:pt x="360" y="249"/>
                </a:lnTo>
                <a:lnTo>
                  <a:pt x="0" y="351"/>
                </a:lnTo>
              </a:path>
            </a:pathLst>
          </a:custGeom>
          <a:noFill/>
          <a:ln w="25400">
            <a:solidFill>
              <a:srgbClr val="0000FF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88" name="Line 41"/>
          <p:cNvSpPr>
            <a:spLocks noChangeShapeType="1"/>
          </p:cNvSpPr>
          <p:nvPr/>
        </p:nvSpPr>
        <p:spPr bwMode="auto">
          <a:xfrm>
            <a:off x="9219804" y="4627103"/>
            <a:ext cx="7739" cy="42951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89" name="Line 45"/>
          <p:cNvSpPr>
            <a:spLocks noChangeShapeType="1"/>
          </p:cNvSpPr>
          <p:nvPr/>
        </p:nvSpPr>
        <p:spPr bwMode="auto">
          <a:xfrm>
            <a:off x="8763199" y="4158890"/>
            <a:ext cx="205086" cy="14317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90" name="Line 47"/>
          <p:cNvSpPr>
            <a:spLocks noChangeShapeType="1"/>
          </p:cNvSpPr>
          <p:nvPr/>
        </p:nvSpPr>
        <p:spPr bwMode="auto">
          <a:xfrm flipH="1">
            <a:off x="8509100" y="4481351"/>
            <a:ext cx="475952" cy="14317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91" name="Line 48"/>
          <p:cNvSpPr>
            <a:spLocks noChangeShapeType="1"/>
          </p:cNvSpPr>
          <p:nvPr/>
        </p:nvSpPr>
        <p:spPr bwMode="auto">
          <a:xfrm>
            <a:off x="8963125" y="4300772"/>
            <a:ext cx="15478" cy="18573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92" name="Line 49"/>
          <p:cNvSpPr>
            <a:spLocks noChangeShapeType="1"/>
          </p:cNvSpPr>
          <p:nvPr/>
        </p:nvSpPr>
        <p:spPr bwMode="auto">
          <a:xfrm flipH="1">
            <a:off x="8511679" y="4483930"/>
            <a:ext cx="236041" cy="135434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93" name="Line 50"/>
          <p:cNvSpPr>
            <a:spLocks noChangeShapeType="1"/>
          </p:cNvSpPr>
          <p:nvPr/>
        </p:nvSpPr>
        <p:spPr bwMode="auto">
          <a:xfrm>
            <a:off x="7831931" y="4783174"/>
            <a:ext cx="464344" cy="158651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94" name="Line 52"/>
          <p:cNvSpPr>
            <a:spLocks noChangeShapeType="1"/>
          </p:cNvSpPr>
          <p:nvPr/>
        </p:nvSpPr>
        <p:spPr bwMode="auto">
          <a:xfrm flipH="1">
            <a:off x="8742561" y="4478771"/>
            <a:ext cx="475953" cy="14317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95" name="Line 53"/>
          <p:cNvSpPr>
            <a:spLocks noChangeShapeType="1"/>
          </p:cNvSpPr>
          <p:nvPr/>
        </p:nvSpPr>
        <p:spPr bwMode="auto">
          <a:xfrm flipH="1">
            <a:off x="8079581" y="4477482"/>
            <a:ext cx="212825" cy="14704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96" name="Line 54"/>
          <p:cNvSpPr>
            <a:spLocks noChangeShapeType="1"/>
          </p:cNvSpPr>
          <p:nvPr/>
        </p:nvSpPr>
        <p:spPr bwMode="auto">
          <a:xfrm flipH="1">
            <a:off x="8289827" y="4486510"/>
            <a:ext cx="228302" cy="135434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97" name="Line 55"/>
          <p:cNvSpPr>
            <a:spLocks noChangeShapeType="1"/>
          </p:cNvSpPr>
          <p:nvPr/>
        </p:nvSpPr>
        <p:spPr bwMode="auto">
          <a:xfrm flipH="1">
            <a:off x="7830642" y="4472322"/>
            <a:ext cx="468213" cy="154781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98" name="Line 56"/>
          <p:cNvSpPr>
            <a:spLocks noChangeShapeType="1"/>
          </p:cNvSpPr>
          <p:nvPr/>
        </p:nvSpPr>
        <p:spPr bwMode="auto">
          <a:xfrm>
            <a:off x="8061523" y="4803812"/>
            <a:ext cx="243781" cy="14317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99" name="TextBox 7"/>
          <p:cNvSpPr txBox="1">
            <a:spLocks noChangeArrowheads="1"/>
          </p:cNvSpPr>
          <p:nvPr/>
        </p:nvSpPr>
        <p:spPr bwMode="auto">
          <a:xfrm>
            <a:off x="6598841" y="5279765"/>
            <a:ext cx="3151825" cy="4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1475" eaLnBrk="1" hangingPunct="1"/>
            <a:r>
              <a:rPr lang="en-US" sz="1625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mean</a:t>
            </a:r>
            <a:r>
              <a:rPr lang="en-US" sz="211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 = 1 2 1 5 6 8 2 1 1 </a:t>
            </a:r>
          </a:p>
        </p:txBody>
      </p:sp>
      <p:sp>
        <p:nvSpPr>
          <p:cNvPr id="19500" name="Line 61"/>
          <p:cNvSpPr>
            <a:spLocks noChangeShapeType="1"/>
          </p:cNvSpPr>
          <p:nvPr/>
        </p:nvSpPr>
        <p:spPr bwMode="auto">
          <a:xfrm flipH="1">
            <a:off x="8523288" y="4615494"/>
            <a:ext cx="0" cy="44499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01" name="Line 63"/>
          <p:cNvSpPr>
            <a:spLocks noChangeShapeType="1"/>
          </p:cNvSpPr>
          <p:nvPr/>
        </p:nvSpPr>
        <p:spPr bwMode="auto">
          <a:xfrm>
            <a:off x="8291116" y="4611625"/>
            <a:ext cx="11609" cy="448866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02" name="Line 64"/>
          <p:cNvSpPr>
            <a:spLocks noChangeShapeType="1"/>
          </p:cNvSpPr>
          <p:nvPr/>
        </p:nvSpPr>
        <p:spPr bwMode="auto">
          <a:xfrm>
            <a:off x="8523287" y="4808971"/>
            <a:ext cx="243781" cy="14317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03" name="Line 65"/>
          <p:cNvSpPr>
            <a:spLocks noChangeShapeType="1"/>
          </p:cNvSpPr>
          <p:nvPr/>
        </p:nvSpPr>
        <p:spPr bwMode="auto">
          <a:xfrm flipH="1">
            <a:off x="8747721" y="4062152"/>
            <a:ext cx="3870" cy="42951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04" name="Line 66"/>
          <p:cNvSpPr>
            <a:spLocks noChangeShapeType="1"/>
          </p:cNvSpPr>
          <p:nvPr/>
        </p:nvSpPr>
        <p:spPr bwMode="auto">
          <a:xfrm>
            <a:off x="8749011" y="4802523"/>
            <a:ext cx="228302" cy="13543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05" name="Line 67"/>
          <p:cNvSpPr>
            <a:spLocks noChangeShapeType="1"/>
          </p:cNvSpPr>
          <p:nvPr/>
        </p:nvSpPr>
        <p:spPr bwMode="auto">
          <a:xfrm flipH="1">
            <a:off x="8752880" y="4636132"/>
            <a:ext cx="0" cy="18573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06" name="Line 68"/>
          <p:cNvSpPr>
            <a:spLocks noChangeShapeType="1"/>
          </p:cNvSpPr>
          <p:nvPr/>
        </p:nvSpPr>
        <p:spPr bwMode="auto">
          <a:xfrm>
            <a:off x="7590731" y="4808971"/>
            <a:ext cx="243780" cy="14317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07" name="Line 69"/>
          <p:cNvSpPr>
            <a:spLocks noChangeShapeType="1"/>
          </p:cNvSpPr>
          <p:nvPr/>
        </p:nvSpPr>
        <p:spPr bwMode="auto">
          <a:xfrm flipH="1">
            <a:off x="7607499" y="4473611"/>
            <a:ext cx="452736" cy="1238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08" name="Line 70"/>
          <p:cNvSpPr>
            <a:spLocks noChangeShapeType="1"/>
          </p:cNvSpPr>
          <p:nvPr/>
        </p:nvSpPr>
        <p:spPr bwMode="auto">
          <a:xfrm>
            <a:off x="7608789" y="4823160"/>
            <a:ext cx="456605" cy="14317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09" name="Line 71"/>
          <p:cNvSpPr>
            <a:spLocks noChangeShapeType="1"/>
          </p:cNvSpPr>
          <p:nvPr/>
        </p:nvSpPr>
        <p:spPr bwMode="auto">
          <a:xfrm flipH="1">
            <a:off x="7602339" y="4468452"/>
            <a:ext cx="228303" cy="116086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10" name="Line 74"/>
          <p:cNvSpPr>
            <a:spLocks noChangeShapeType="1"/>
          </p:cNvSpPr>
          <p:nvPr/>
        </p:nvSpPr>
        <p:spPr bwMode="auto">
          <a:xfrm flipH="1">
            <a:off x="8069263" y="4618074"/>
            <a:ext cx="0" cy="18573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11" name="Line 75"/>
          <p:cNvSpPr>
            <a:spLocks noChangeShapeType="1"/>
          </p:cNvSpPr>
          <p:nvPr/>
        </p:nvSpPr>
        <p:spPr bwMode="auto">
          <a:xfrm flipH="1">
            <a:off x="7834511" y="4619364"/>
            <a:ext cx="0" cy="18186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12" name="Line 76"/>
          <p:cNvSpPr>
            <a:spLocks noChangeShapeType="1"/>
          </p:cNvSpPr>
          <p:nvPr/>
        </p:nvSpPr>
        <p:spPr bwMode="auto">
          <a:xfrm flipH="1">
            <a:off x="8756750" y="4945695"/>
            <a:ext cx="3869" cy="11221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13" name="Line 77"/>
          <p:cNvSpPr>
            <a:spLocks noChangeShapeType="1"/>
          </p:cNvSpPr>
          <p:nvPr/>
        </p:nvSpPr>
        <p:spPr bwMode="auto">
          <a:xfrm>
            <a:off x="8981183" y="4059572"/>
            <a:ext cx="3869" cy="10834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14" name="Line 78"/>
          <p:cNvSpPr>
            <a:spLocks noChangeShapeType="1"/>
          </p:cNvSpPr>
          <p:nvPr/>
        </p:nvSpPr>
        <p:spPr bwMode="auto">
          <a:xfrm flipH="1">
            <a:off x="8979892" y="4476192"/>
            <a:ext cx="475953" cy="14317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15" name="Line 79"/>
          <p:cNvSpPr>
            <a:spLocks noChangeShapeType="1"/>
          </p:cNvSpPr>
          <p:nvPr/>
        </p:nvSpPr>
        <p:spPr bwMode="auto">
          <a:xfrm flipH="1">
            <a:off x="9217224" y="4481351"/>
            <a:ext cx="239911" cy="13930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16" name="Line 80"/>
          <p:cNvSpPr>
            <a:spLocks noChangeShapeType="1"/>
          </p:cNvSpPr>
          <p:nvPr/>
        </p:nvSpPr>
        <p:spPr bwMode="auto">
          <a:xfrm flipH="1">
            <a:off x="8974733" y="4939245"/>
            <a:ext cx="3870" cy="112216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17" name="Line 81"/>
          <p:cNvSpPr>
            <a:spLocks noChangeShapeType="1"/>
          </p:cNvSpPr>
          <p:nvPr/>
        </p:nvSpPr>
        <p:spPr bwMode="auto">
          <a:xfrm flipH="1">
            <a:off x="8982472" y="4618074"/>
            <a:ext cx="0" cy="18573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18" name="Line 82"/>
          <p:cNvSpPr>
            <a:spLocks noChangeShapeType="1"/>
          </p:cNvSpPr>
          <p:nvPr/>
        </p:nvSpPr>
        <p:spPr bwMode="auto">
          <a:xfrm>
            <a:off x="8994081" y="4799943"/>
            <a:ext cx="228302" cy="13543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19" name="Line 83"/>
          <p:cNvSpPr>
            <a:spLocks noChangeShapeType="1"/>
          </p:cNvSpPr>
          <p:nvPr/>
        </p:nvSpPr>
        <p:spPr bwMode="auto">
          <a:xfrm>
            <a:off x="9224962" y="4156310"/>
            <a:ext cx="212825" cy="158651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20" name="Line 84"/>
          <p:cNvSpPr>
            <a:spLocks noChangeShapeType="1"/>
          </p:cNvSpPr>
          <p:nvPr/>
        </p:nvSpPr>
        <p:spPr bwMode="auto">
          <a:xfrm>
            <a:off x="9217224" y="4067311"/>
            <a:ext cx="3870" cy="9286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en-US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reeform 62"/>
          <p:cNvSpPr>
            <a:spLocks/>
          </p:cNvSpPr>
          <p:nvPr/>
        </p:nvSpPr>
        <p:spPr bwMode="auto">
          <a:xfrm>
            <a:off x="4642594" y="1919883"/>
            <a:ext cx="499169" cy="2524224"/>
          </a:xfrm>
          <a:custGeom>
            <a:avLst/>
            <a:gdLst>
              <a:gd name="T0" fmla="*/ 2147483647 w 387"/>
              <a:gd name="T1" fmla="*/ 2147483647 h 1957"/>
              <a:gd name="T2" fmla="*/ 2147483647 w 387"/>
              <a:gd name="T3" fmla="*/ 2147483647 h 1957"/>
              <a:gd name="T4" fmla="*/ 2147483647 w 387"/>
              <a:gd name="T5" fmla="*/ 2147483647 h 1957"/>
              <a:gd name="T6" fmla="*/ 2147483647 w 387"/>
              <a:gd name="T7" fmla="*/ 2147483647 h 1957"/>
              <a:gd name="T8" fmla="*/ 2147483647 w 387"/>
              <a:gd name="T9" fmla="*/ 2147483647 h 1957"/>
              <a:gd name="T10" fmla="*/ 2147483647 w 387"/>
              <a:gd name="T11" fmla="*/ 2147483647 h 1957"/>
              <a:gd name="T12" fmla="*/ 2147483647 w 387"/>
              <a:gd name="T13" fmla="*/ 2147483647 h 1957"/>
              <a:gd name="T14" fmla="*/ 2147483647 w 387"/>
              <a:gd name="T15" fmla="*/ 2147483647 h 1957"/>
              <a:gd name="T16" fmla="*/ 2147483647 w 387"/>
              <a:gd name="T17" fmla="*/ 2147483647 h 195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7"/>
              <a:gd name="T28" fmla="*/ 0 h 1957"/>
              <a:gd name="T29" fmla="*/ 387 w 387"/>
              <a:gd name="T30" fmla="*/ 1957 h 195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7" h="1957">
                <a:moveTo>
                  <a:pt x="365" y="1015"/>
                </a:moveTo>
                <a:cubicBezTo>
                  <a:pt x="365" y="1136"/>
                  <a:pt x="387" y="1584"/>
                  <a:pt x="365" y="1741"/>
                </a:cubicBezTo>
                <a:cubicBezTo>
                  <a:pt x="343" y="1898"/>
                  <a:pt x="284" y="1957"/>
                  <a:pt x="233" y="1957"/>
                </a:cubicBezTo>
                <a:cubicBezTo>
                  <a:pt x="182" y="1957"/>
                  <a:pt x="97" y="1902"/>
                  <a:pt x="59" y="1741"/>
                </a:cubicBezTo>
                <a:cubicBezTo>
                  <a:pt x="21" y="1580"/>
                  <a:pt x="9" y="1241"/>
                  <a:pt x="5" y="991"/>
                </a:cubicBezTo>
                <a:cubicBezTo>
                  <a:pt x="1" y="741"/>
                  <a:pt x="0" y="406"/>
                  <a:pt x="35" y="241"/>
                </a:cubicBezTo>
                <a:cubicBezTo>
                  <a:pt x="70" y="76"/>
                  <a:pt x="164" y="0"/>
                  <a:pt x="215" y="1"/>
                </a:cubicBezTo>
                <a:cubicBezTo>
                  <a:pt x="266" y="2"/>
                  <a:pt x="316" y="77"/>
                  <a:pt x="341" y="247"/>
                </a:cubicBezTo>
                <a:cubicBezTo>
                  <a:pt x="366" y="417"/>
                  <a:pt x="360" y="860"/>
                  <a:pt x="365" y="1021"/>
                </a:cubicBezTo>
              </a:path>
            </a:pathLst>
          </a:custGeom>
          <a:solidFill>
            <a:schemeClr val="accent1">
              <a:alpha val="70195"/>
            </a:schemeClr>
          </a:solidFill>
          <a:ln w="9525" cap="flat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482" name="Freeform 109"/>
          <p:cNvSpPr>
            <a:spLocks/>
          </p:cNvSpPr>
          <p:nvPr/>
        </p:nvSpPr>
        <p:spPr bwMode="auto">
          <a:xfrm>
            <a:off x="3724226" y="1896666"/>
            <a:ext cx="1434306" cy="2515195"/>
          </a:xfrm>
          <a:custGeom>
            <a:avLst/>
            <a:gdLst>
              <a:gd name="T0" fmla="*/ 2147483647 w 1112"/>
              <a:gd name="T1" fmla="*/ 2147483647 h 1950"/>
              <a:gd name="T2" fmla="*/ 2147483647 w 1112"/>
              <a:gd name="T3" fmla="*/ 2147483647 h 1950"/>
              <a:gd name="T4" fmla="*/ 2147483647 w 1112"/>
              <a:gd name="T5" fmla="*/ 2147483647 h 1950"/>
              <a:gd name="T6" fmla="*/ 2147483647 w 1112"/>
              <a:gd name="T7" fmla="*/ 2147483647 h 1950"/>
              <a:gd name="T8" fmla="*/ 2147483647 w 1112"/>
              <a:gd name="T9" fmla="*/ 2147483647 h 1950"/>
              <a:gd name="T10" fmla="*/ 2147483647 w 1112"/>
              <a:gd name="T11" fmla="*/ 2147483647 h 1950"/>
              <a:gd name="T12" fmla="*/ 2147483647 w 1112"/>
              <a:gd name="T13" fmla="*/ 2147483647 h 1950"/>
              <a:gd name="T14" fmla="*/ 2147483647 w 1112"/>
              <a:gd name="T15" fmla="*/ 2147483647 h 1950"/>
              <a:gd name="T16" fmla="*/ 2147483647 w 1112"/>
              <a:gd name="T17" fmla="*/ 2147483647 h 1950"/>
              <a:gd name="T18" fmla="*/ 2147483647 w 1112"/>
              <a:gd name="T19" fmla="*/ 2147483647 h 1950"/>
              <a:gd name="T20" fmla="*/ 2147483647 w 1112"/>
              <a:gd name="T21" fmla="*/ 2147483647 h 1950"/>
              <a:gd name="T22" fmla="*/ 2147483647 w 1112"/>
              <a:gd name="T23" fmla="*/ 2147483647 h 1950"/>
              <a:gd name="T24" fmla="*/ 2147483647 w 1112"/>
              <a:gd name="T25" fmla="*/ 2147483647 h 1950"/>
              <a:gd name="T26" fmla="*/ 2147483647 w 1112"/>
              <a:gd name="T27" fmla="*/ 2147483647 h 1950"/>
              <a:gd name="T28" fmla="*/ 2147483647 w 1112"/>
              <a:gd name="T29" fmla="*/ 2147483647 h 1950"/>
              <a:gd name="T30" fmla="*/ 2147483647 w 1112"/>
              <a:gd name="T31" fmla="*/ 2147483647 h 1950"/>
              <a:gd name="T32" fmla="*/ 2147483647 w 1112"/>
              <a:gd name="T33" fmla="*/ 2147483647 h 1950"/>
              <a:gd name="T34" fmla="*/ 2147483647 w 1112"/>
              <a:gd name="T35" fmla="*/ 2147483647 h 1950"/>
              <a:gd name="T36" fmla="*/ 2147483647 w 1112"/>
              <a:gd name="T37" fmla="*/ 2147483647 h 1950"/>
              <a:gd name="T38" fmla="*/ 2147483647 w 1112"/>
              <a:gd name="T39" fmla="*/ 2147483647 h 195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112"/>
              <a:gd name="T61" fmla="*/ 0 h 1950"/>
              <a:gd name="T62" fmla="*/ 1112 w 1112"/>
              <a:gd name="T63" fmla="*/ 1950 h 195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112" h="1950">
                <a:moveTo>
                  <a:pt x="701" y="1179"/>
                </a:moveTo>
                <a:cubicBezTo>
                  <a:pt x="702" y="1218"/>
                  <a:pt x="708" y="1306"/>
                  <a:pt x="713" y="1413"/>
                </a:cubicBezTo>
                <a:cubicBezTo>
                  <a:pt x="718" y="1520"/>
                  <a:pt x="749" y="1730"/>
                  <a:pt x="729" y="1819"/>
                </a:cubicBezTo>
                <a:cubicBezTo>
                  <a:pt x="709" y="1908"/>
                  <a:pt x="645" y="1940"/>
                  <a:pt x="591" y="1945"/>
                </a:cubicBezTo>
                <a:cubicBezTo>
                  <a:pt x="537" y="1950"/>
                  <a:pt x="436" y="1909"/>
                  <a:pt x="405" y="1849"/>
                </a:cubicBezTo>
                <a:cubicBezTo>
                  <a:pt x="374" y="1789"/>
                  <a:pt x="420" y="1646"/>
                  <a:pt x="405" y="1585"/>
                </a:cubicBezTo>
                <a:cubicBezTo>
                  <a:pt x="390" y="1524"/>
                  <a:pt x="369" y="1515"/>
                  <a:pt x="315" y="1483"/>
                </a:cubicBezTo>
                <a:cubicBezTo>
                  <a:pt x="261" y="1451"/>
                  <a:pt x="116" y="1459"/>
                  <a:pt x="81" y="1393"/>
                </a:cubicBezTo>
                <a:cubicBezTo>
                  <a:pt x="46" y="1327"/>
                  <a:pt x="0" y="1165"/>
                  <a:pt x="105" y="1087"/>
                </a:cubicBezTo>
                <a:cubicBezTo>
                  <a:pt x="210" y="1009"/>
                  <a:pt x="601" y="1009"/>
                  <a:pt x="711" y="925"/>
                </a:cubicBezTo>
                <a:cubicBezTo>
                  <a:pt x="821" y="841"/>
                  <a:pt x="811" y="659"/>
                  <a:pt x="765" y="583"/>
                </a:cubicBezTo>
                <a:cubicBezTo>
                  <a:pt x="719" y="507"/>
                  <a:pt x="492" y="525"/>
                  <a:pt x="435" y="469"/>
                </a:cubicBezTo>
                <a:cubicBezTo>
                  <a:pt x="378" y="413"/>
                  <a:pt x="399" y="321"/>
                  <a:pt x="421" y="245"/>
                </a:cubicBezTo>
                <a:cubicBezTo>
                  <a:pt x="443" y="169"/>
                  <a:pt x="514" y="22"/>
                  <a:pt x="565" y="11"/>
                </a:cubicBezTo>
                <a:cubicBezTo>
                  <a:pt x="616" y="0"/>
                  <a:pt x="697" y="99"/>
                  <a:pt x="727" y="179"/>
                </a:cubicBezTo>
                <a:cubicBezTo>
                  <a:pt x="757" y="259"/>
                  <a:pt x="690" y="422"/>
                  <a:pt x="745" y="491"/>
                </a:cubicBezTo>
                <a:cubicBezTo>
                  <a:pt x="800" y="560"/>
                  <a:pt x="1006" y="519"/>
                  <a:pt x="1059" y="595"/>
                </a:cubicBezTo>
                <a:cubicBezTo>
                  <a:pt x="1112" y="671"/>
                  <a:pt x="1109" y="874"/>
                  <a:pt x="1065" y="949"/>
                </a:cubicBezTo>
                <a:cubicBezTo>
                  <a:pt x="1021" y="1024"/>
                  <a:pt x="859" y="1011"/>
                  <a:pt x="797" y="1047"/>
                </a:cubicBezTo>
                <a:cubicBezTo>
                  <a:pt x="735" y="1083"/>
                  <a:pt x="716" y="1142"/>
                  <a:pt x="695" y="1167"/>
                </a:cubicBezTo>
              </a:path>
            </a:pathLst>
          </a:custGeom>
          <a:solidFill>
            <a:schemeClr val="accent1">
              <a:alpha val="70195"/>
            </a:schemeClr>
          </a:solidFill>
          <a:ln w="9525" cap="flat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483" name="Freeform 107"/>
          <p:cNvSpPr>
            <a:spLocks/>
          </p:cNvSpPr>
          <p:nvPr/>
        </p:nvSpPr>
        <p:spPr bwMode="auto">
          <a:xfrm>
            <a:off x="3270201" y="1891507"/>
            <a:ext cx="1462683" cy="2515195"/>
          </a:xfrm>
          <a:custGeom>
            <a:avLst/>
            <a:gdLst>
              <a:gd name="T0" fmla="*/ 2147483647 w 1134"/>
              <a:gd name="T1" fmla="*/ 2147483647 h 1950"/>
              <a:gd name="T2" fmla="*/ 2147483647 w 1134"/>
              <a:gd name="T3" fmla="*/ 2147483647 h 1950"/>
              <a:gd name="T4" fmla="*/ 2147483647 w 1134"/>
              <a:gd name="T5" fmla="*/ 2147483647 h 1950"/>
              <a:gd name="T6" fmla="*/ 2147483647 w 1134"/>
              <a:gd name="T7" fmla="*/ 2147483647 h 1950"/>
              <a:gd name="T8" fmla="*/ 2147483647 w 1134"/>
              <a:gd name="T9" fmla="*/ 2147483647 h 1950"/>
              <a:gd name="T10" fmla="*/ 2147483647 w 1134"/>
              <a:gd name="T11" fmla="*/ 2147483647 h 1950"/>
              <a:gd name="T12" fmla="*/ 2147483647 w 1134"/>
              <a:gd name="T13" fmla="*/ 2147483647 h 1950"/>
              <a:gd name="T14" fmla="*/ 2147483647 w 1134"/>
              <a:gd name="T15" fmla="*/ 2147483647 h 1950"/>
              <a:gd name="T16" fmla="*/ 2147483647 w 1134"/>
              <a:gd name="T17" fmla="*/ 2147483647 h 1950"/>
              <a:gd name="T18" fmla="*/ 2147483647 w 1134"/>
              <a:gd name="T19" fmla="*/ 2147483647 h 1950"/>
              <a:gd name="T20" fmla="*/ 2147483647 w 1134"/>
              <a:gd name="T21" fmla="*/ 2147483647 h 1950"/>
              <a:gd name="T22" fmla="*/ 2147483647 w 1134"/>
              <a:gd name="T23" fmla="*/ 2147483647 h 1950"/>
              <a:gd name="T24" fmla="*/ 2147483647 w 1134"/>
              <a:gd name="T25" fmla="*/ 2147483647 h 1950"/>
              <a:gd name="T26" fmla="*/ 2147483647 w 1134"/>
              <a:gd name="T27" fmla="*/ 2147483647 h 1950"/>
              <a:gd name="T28" fmla="*/ 2147483647 w 1134"/>
              <a:gd name="T29" fmla="*/ 2147483647 h 1950"/>
              <a:gd name="T30" fmla="*/ 2147483647 w 1134"/>
              <a:gd name="T31" fmla="*/ 2147483647 h 1950"/>
              <a:gd name="T32" fmla="*/ 2147483647 w 1134"/>
              <a:gd name="T33" fmla="*/ 2147483647 h 1950"/>
              <a:gd name="T34" fmla="*/ 2147483647 w 1134"/>
              <a:gd name="T35" fmla="*/ 2147483647 h 1950"/>
              <a:gd name="T36" fmla="*/ 2147483647 w 1134"/>
              <a:gd name="T37" fmla="*/ 2147483647 h 1950"/>
              <a:gd name="T38" fmla="*/ 2147483647 w 1134"/>
              <a:gd name="T39" fmla="*/ 2147483647 h 1950"/>
              <a:gd name="T40" fmla="*/ 2147483647 w 1134"/>
              <a:gd name="T41" fmla="*/ 2147483647 h 1950"/>
              <a:gd name="T42" fmla="*/ 2147483647 w 1134"/>
              <a:gd name="T43" fmla="*/ 2147483647 h 19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134"/>
              <a:gd name="T67" fmla="*/ 0 h 1950"/>
              <a:gd name="T68" fmla="*/ 1134 w 1134"/>
              <a:gd name="T69" fmla="*/ 1950 h 195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134" h="1950">
                <a:moveTo>
                  <a:pt x="651" y="1021"/>
                </a:moveTo>
                <a:cubicBezTo>
                  <a:pt x="609" y="1035"/>
                  <a:pt x="448" y="1044"/>
                  <a:pt x="407" y="1107"/>
                </a:cubicBezTo>
                <a:cubicBezTo>
                  <a:pt x="366" y="1170"/>
                  <a:pt x="370" y="1334"/>
                  <a:pt x="403" y="1397"/>
                </a:cubicBezTo>
                <a:cubicBezTo>
                  <a:pt x="436" y="1460"/>
                  <a:pt x="550" y="1452"/>
                  <a:pt x="607" y="1487"/>
                </a:cubicBezTo>
                <a:cubicBezTo>
                  <a:pt x="664" y="1522"/>
                  <a:pt x="725" y="1552"/>
                  <a:pt x="745" y="1607"/>
                </a:cubicBezTo>
                <a:cubicBezTo>
                  <a:pt x="765" y="1662"/>
                  <a:pt x="755" y="1763"/>
                  <a:pt x="729" y="1819"/>
                </a:cubicBezTo>
                <a:cubicBezTo>
                  <a:pt x="703" y="1875"/>
                  <a:pt x="645" y="1940"/>
                  <a:pt x="591" y="1945"/>
                </a:cubicBezTo>
                <a:cubicBezTo>
                  <a:pt x="537" y="1950"/>
                  <a:pt x="436" y="1909"/>
                  <a:pt x="405" y="1849"/>
                </a:cubicBezTo>
                <a:cubicBezTo>
                  <a:pt x="374" y="1789"/>
                  <a:pt x="420" y="1646"/>
                  <a:pt x="405" y="1585"/>
                </a:cubicBezTo>
                <a:cubicBezTo>
                  <a:pt x="390" y="1524"/>
                  <a:pt x="369" y="1515"/>
                  <a:pt x="315" y="1483"/>
                </a:cubicBezTo>
                <a:cubicBezTo>
                  <a:pt x="261" y="1451"/>
                  <a:pt x="116" y="1459"/>
                  <a:pt x="81" y="1393"/>
                </a:cubicBezTo>
                <a:cubicBezTo>
                  <a:pt x="46" y="1327"/>
                  <a:pt x="0" y="1165"/>
                  <a:pt x="105" y="1087"/>
                </a:cubicBezTo>
                <a:cubicBezTo>
                  <a:pt x="210" y="1009"/>
                  <a:pt x="601" y="1009"/>
                  <a:pt x="711" y="925"/>
                </a:cubicBezTo>
                <a:cubicBezTo>
                  <a:pt x="821" y="841"/>
                  <a:pt x="811" y="659"/>
                  <a:pt x="765" y="583"/>
                </a:cubicBezTo>
                <a:cubicBezTo>
                  <a:pt x="719" y="507"/>
                  <a:pt x="492" y="525"/>
                  <a:pt x="435" y="469"/>
                </a:cubicBezTo>
                <a:cubicBezTo>
                  <a:pt x="378" y="413"/>
                  <a:pt x="399" y="321"/>
                  <a:pt x="421" y="245"/>
                </a:cubicBezTo>
                <a:cubicBezTo>
                  <a:pt x="443" y="169"/>
                  <a:pt x="514" y="22"/>
                  <a:pt x="565" y="11"/>
                </a:cubicBezTo>
                <a:cubicBezTo>
                  <a:pt x="616" y="0"/>
                  <a:pt x="697" y="99"/>
                  <a:pt x="727" y="179"/>
                </a:cubicBezTo>
                <a:cubicBezTo>
                  <a:pt x="757" y="259"/>
                  <a:pt x="690" y="422"/>
                  <a:pt x="745" y="491"/>
                </a:cubicBezTo>
                <a:cubicBezTo>
                  <a:pt x="800" y="560"/>
                  <a:pt x="1006" y="519"/>
                  <a:pt x="1059" y="595"/>
                </a:cubicBezTo>
                <a:cubicBezTo>
                  <a:pt x="1112" y="671"/>
                  <a:pt x="1134" y="880"/>
                  <a:pt x="1065" y="949"/>
                </a:cubicBezTo>
                <a:cubicBezTo>
                  <a:pt x="996" y="1018"/>
                  <a:pt x="732" y="997"/>
                  <a:pt x="645" y="1009"/>
                </a:cubicBezTo>
              </a:path>
            </a:pathLst>
          </a:custGeom>
          <a:solidFill>
            <a:schemeClr val="accent1">
              <a:alpha val="70195"/>
            </a:schemeClr>
          </a:solidFill>
          <a:ln w="9525" cap="flat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484" name="Freeform 65"/>
          <p:cNvSpPr>
            <a:spLocks/>
          </p:cNvSpPr>
          <p:nvPr/>
        </p:nvSpPr>
        <p:spPr bwMode="auto">
          <a:xfrm>
            <a:off x="2865190" y="1894086"/>
            <a:ext cx="1449784" cy="2533253"/>
          </a:xfrm>
          <a:custGeom>
            <a:avLst/>
            <a:gdLst>
              <a:gd name="T0" fmla="*/ 2147483647 w 1124"/>
              <a:gd name="T1" fmla="*/ 2147483647 h 1964"/>
              <a:gd name="T2" fmla="*/ 2147483647 w 1124"/>
              <a:gd name="T3" fmla="*/ 2147483647 h 1964"/>
              <a:gd name="T4" fmla="*/ 2147483647 w 1124"/>
              <a:gd name="T5" fmla="*/ 2147483647 h 1964"/>
              <a:gd name="T6" fmla="*/ 2147483647 w 1124"/>
              <a:gd name="T7" fmla="*/ 2147483647 h 1964"/>
              <a:gd name="T8" fmla="*/ 2147483647 w 1124"/>
              <a:gd name="T9" fmla="*/ 2147483647 h 1964"/>
              <a:gd name="T10" fmla="*/ 2147483647 w 1124"/>
              <a:gd name="T11" fmla="*/ 2147483647 h 1964"/>
              <a:gd name="T12" fmla="*/ 2147483647 w 1124"/>
              <a:gd name="T13" fmla="*/ 2147483647 h 1964"/>
              <a:gd name="T14" fmla="*/ 2147483647 w 1124"/>
              <a:gd name="T15" fmla="*/ 2147483647 h 1964"/>
              <a:gd name="T16" fmla="*/ 2147483647 w 1124"/>
              <a:gd name="T17" fmla="*/ 2147483647 h 1964"/>
              <a:gd name="T18" fmla="*/ 2147483647 w 1124"/>
              <a:gd name="T19" fmla="*/ 2147483647 h 1964"/>
              <a:gd name="T20" fmla="*/ 2147483647 w 1124"/>
              <a:gd name="T21" fmla="*/ 2147483647 h 1964"/>
              <a:gd name="T22" fmla="*/ 2147483647 w 1124"/>
              <a:gd name="T23" fmla="*/ 2147483647 h 1964"/>
              <a:gd name="T24" fmla="*/ 2147483647 w 1124"/>
              <a:gd name="T25" fmla="*/ 2147483647 h 1964"/>
              <a:gd name="T26" fmla="*/ 2147483647 w 1124"/>
              <a:gd name="T27" fmla="*/ 2147483647 h 1964"/>
              <a:gd name="T28" fmla="*/ 2147483647 w 1124"/>
              <a:gd name="T29" fmla="*/ 2147483647 h 1964"/>
              <a:gd name="T30" fmla="*/ 2147483647 w 1124"/>
              <a:gd name="T31" fmla="*/ 2147483647 h 1964"/>
              <a:gd name="T32" fmla="*/ 2147483647 w 1124"/>
              <a:gd name="T33" fmla="*/ 2147483647 h 196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24"/>
              <a:gd name="T52" fmla="*/ 0 h 1964"/>
              <a:gd name="T53" fmla="*/ 1124 w 1124"/>
              <a:gd name="T54" fmla="*/ 1964 h 196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24" h="1964">
                <a:moveTo>
                  <a:pt x="579" y="1011"/>
                </a:moveTo>
                <a:cubicBezTo>
                  <a:pt x="546" y="1026"/>
                  <a:pt x="415" y="1043"/>
                  <a:pt x="381" y="1107"/>
                </a:cubicBezTo>
                <a:cubicBezTo>
                  <a:pt x="347" y="1171"/>
                  <a:pt x="344" y="1334"/>
                  <a:pt x="377" y="1397"/>
                </a:cubicBezTo>
                <a:cubicBezTo>
                  <a:pt x="410" y="1460"/>
                  <a:pt x="524" y="1452"/>
                  <a:pt x="581" y="1487"/>
                </a:cubicBezTo>
                <a:cubicBezTo>
                  <a:pt x="638" y="1522"/>
                  <a:pt x="708" y="1543"/>
                  <a:pt x="719" y="1607"/>
                </a:cubicBezTo>
                <a:cubicBezTo>
                  <a:pt x="730" y="1671"/>
                  <a:pt x="735" y="1815"/>
                  <a:pt x="647" y="1871"/>
                </a:cubicBezTo>
                <a:cubicBezTo>
                  <a:pt x="559" y="1927"/>
                  <a:pt x="290" y="1964"/>
                  <a:pt x="191" y="1943"/>
                </a:cubicBezTo>
                <a:cubicBezTo>
                  <a:pt x="92" y="1922"/>
                  <a:pt x="74" y="1879"/>
                  <a:pt x="51" y="1743"/>
                </a:cubicBezTo>
                <a:cubicBezTo>
                  <a:pt x="28" y="1607"/>
                  <a:pt x="0" y="1264"/>
                  <a:pt x="51" y="1125"/>
                </a:cubicBezTo>
                <a:cubicBezTo>
                  <a:pt x="102" y="986"/>
                  <a:pt x="300" y="1056"/>
                  <a:pt x="357" y="909"/>
                </a:cubicBezTo>
                <a:cubicBezTo>
                  <a:pt x="414" y="762"/>
                  <a:pt x="365" y="395"/>
                  <a:pt x="395" y="245"/>
                </a:cubicBezTo>
                <a:cubicBezTo>
                  <a:pt x="425" y="95"/>
                  <a:pt x="488" y="22"/>
                  <a:pt x="539" y="11"/>
                </a:cubicBezTo>
                <a:cubicBezTo>
                  <a:pt x="590" y="0"/>
                  <a:pt x="671" y="99"/>
                  <a:pt x="701" y="179"/>
                </a:cubicBezTo>
                <a:cubicBezTo>
                  <a:pt x="731" y="259"/>
                  <a:pt x="662" y="424"/>
                  <a:pt x="719" y="491"/>
                </a:cubicBezTo>
                <a:cubicBezTo>
                  <a:pt x="776" y="558"/>
                  <a:pt x="988" y="514"/>
                  <a:pt x="1043" y="581"/>
                </a:cubicBezTo>
                <a:cubicBezTo>
                  <a:pt x="1098" y="648"/>
                  <a:pt x="1124" y="821"/>
                  <a:pt x="1049" y="893"/>
                </a:cubicBezTo>
                <a:cubicBezTo>
                  <a:pt x="974" y="965"/>
                  <a:pt x="687" y="987"/>
                  <a:pt x="591" y="1011"/>
                </a:cubicBezTo>
              </a:path>
            </a:pathLst>
          </a:custGeom>
          <a:solidFill>
            <a:schemeClr val="accent1">
              <a:alpha val="70195"/>
            </a:schemeClr>
          </a:solidFill>
          <a:ln w="9525" cap="flat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485" name="Freeform 63"/>
          <p:cNvSpPr>
            <a:spLocks/>
          </p:cNvSpPr>
          <p:nvPr/>
        </p:nvSpPr>
        <p:spPr bwMode="auto">
          <a:xfrm>
            <a:off x="2411164" y="1894085"/>
            <a:ext cx="928688" cy="2538413"/>
          </a:xfrm>
          <a:custGeom>
            <a:avLst/>
            <a:gdLst>
              <a:gd name="T0" fmla="*/ 2147483647 w 720"/>
              <a:gd name="T1" fmla="*/ 2147483647 h 1968"/>
              <a:gd name="T2" fmla="*/ 2147483647 w 720"/>
              <a:gd name="T3" fmla="*/ 2147483647 h 1968"/>
              <a:gd name="T4" fmla="*/ 2147483647 w 720"/>
              <a:gd name="T5" fmla="*/ 2147483647 h 1968"/>
              <a:gd name="T6" fmla="*/ 2147483647 w 720"/>
              <a:gd name="T7" fmla="*/ 2147483647 h 1968"/>
              <a:gd name="T8" fmla="*/ 2147483647 w 720"/>
              <a:gd name="T9" fmla="*/ 2147483647 h 1968"/>
              <a:gd name="T10" fmla="*/ 2147483647 w 720"/>
              <a:gd name="T11" fmla="*/ 2147483647 h 1968"/>
              <a:gd name="T12" fmla="*/ 2147483647 w 720"/>
              <a:gd name="T13" fmla="*/ 2147483647 h 1968"/>
              <a:gd name="T14" fmla="*/ 2147483647 w 720"/>
              <a:gd name="T15" fmla="*/ 2147483647 h 1968"/>
              <a:gd name="T16" fmla="*/ 2147483647 w 720"/>
              <a:gd name="T17" fmla="*/ 2147483647 h 1968"/>
              <a:gd name="T18" fmla="*/ 2147483647 w 720"/>
              <a:gd name="T19" fmla="*/ 2147483647 h 1968"/>
              <a:gd name="T20" fmla="*/ 2147483647 w 720"/>
              <a:gd name="T21" fmla="*/ 2147483647 h 1968"/>
              <a:gd name="T22" fmla="*/ 2147483647 w 720"/>
              <a:gd name="T23" fmla="*/ 2147483647 h 19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20"/>
              <a:gd name="T37" fmla="*/ 0 h 1968"/>
              <a:gd name="T38" fmla="*/ 720 w 720"/>
              <a:gd name="T39" fmla="*/ 1968 h 196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20" h="1968">
                <a:moveTo>
                  <a:pt x="579" y="1007"/>
                </a:moveTo>
                <a:cubicBezTo>
                  <a:pt x="546" y="1022"/>
                  <a:pt x="420" y="974"/>
                  <a:pt x="381" y="1103"/>
                </a:cubicBezTo>
                <a:cubicBezTo>
                  <a:pt x="342" y="1232"/>
                  <a:pt x="375" y="1638"/>
                  <a:pt x="345" y="1781"/>
                </a:cubicBezTo>
                <a:cubicBezTo>
                  <a:pt x="315" y="1924"/>
                  <a:pt x="250" y="1968"/>
                  <a:pt x="201" y="1961"/>
                </a:cubicBezTo>
                <a:cubicBezTo>
                  <a:pt x="152" y="1954"/>
                  <a:pt x="76" y="1879"/>
                  <a:pt x="51" y="1739"/>
                </a:cubicBezTo>
                <a:cubicBezTo>
                  <a:pt x="26" y="1599"/>
                  <a:pt x="0" y="1260"/>
                  <a:pt x="51" y="1121"/>
                </a:cubicBezTo>
                <a:cubicBezTo>
                  <a:pt x="102" y="982"/>
                  <a:pt x="300" y="1052"/>
                  <a:pt x="357" y="905"/>
                </a:cubicBezTo>
                <a:cubicBezTo>
                  <a:pt x="414" y="758"/>
                  <a:pt x="359" y="392"/>
                  <a:pt x="395" y="241"/>
                </a:cubicBezTo>
                <a:cubicBezTo>
                  <a:pt x="431" y="90"/>
                  <a:pt x="524" y="0"/>
                  <a:pt x="575" y="1"/>
                </a:cubicBezTo>
                <a:cubicBezTo>
                  <a:pt x="626" y="2"/>
                  <a:pt x="682" y="98"/>
                  <a:pt x="701" y="247"/>
                </a:cubicBezTo>
                <a:cubicBezTo>
                  <a:pt x="720" y="396"/>
                  <a:pt x="705" y="766"/>
                  <a:pt x="687" y="893"/>
                </a:cubicBezTo>
                <a:cubicBezTo>
                  <a:pt x="669" y="1020"/>
                  <a:pt x="611" y="983"/>
                  <a:pt x="591" y="1007"/>
                </a:cubicBezTo>
              </a:path>
            </a:pathLst>
          </a:custGeom>
          <a:solidFill>
            <a:schemeClr val="accent1">
              <a:alpha val="70195"/>
            </a:schemeClr>
          </a:solidFill>
          <a:ln w="9525" cap="flat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486" name="Freeform 61"/>
          <p:cNvSpPr>
            <a:spLocks/>
          </p:cNvSpPr>
          <p:nvPr/>
        </p:nvSpPr>
        <p:spPr bwMode="auto">
          <a:xfrm>
            <a:off x="1562448" y="1917303"/>
            <a:ext cx="1395611" cy="2525514"/>
          </a:xfrm>
          <a:custGeom>
            <a:avLst/>
            <a:gdLst>
              <a:gd name="T0" fmla="*/ 2147483647 w 1082"/>
              <a:gd name="T1" fmla="*/ 2147483647 h 1958"/>
              <a:gd name="T2" fmla="*/ 2147483647 w 1082"/>
              <a:gd name="T3" fmla="*/ 2147483647 h 1958"/>
              <a:gd name="T4" fmla="*/ 2147483647 w 1082"/>
              <a:gd name="T5" fmla="*/ 2147483647 h 1958"/>
              <a:gd name="T6" fmla="*/ 2147483647 w 1082"/>
              <a:gd name="T7" fmla="*/ 2147483647 h 1958"/>
              <a:gd name="T8" fmla="*/ 2147483647 w 1082"/>
              <a:gd name="T9" fmla="*/ 2147483647 h 1958"/>
              <a:gd name="T10" fmla="*/ 2147483647 w 1082"/>
              <a:gd name="T11" fmla="*/ 2147483647 h 1958"/>
              <a:gd name="T12" fmla="*/ 2147483647 w 1082"/>
              <a:gd name="T13" fmla="*/ 2147483647 h 1958"/>
              <a:gd name="T14" fmla="*/ 2147483647 w 1082"/>
              <a:gd name="T15" fmla="*/ 2147483647 h 1958"/>
              <a:gd name="T16" fmla="*/ 2147483647 w 1082"/>
              <a:gd name="T17" fmla="*/ 2147483647 h 1958"/>
              <a:gd name="T18" fmla="*/ 2147483647 w 1082"/>
              <a:gd name="T19" fmla="*/ 2147483647 h 1958"/>
              <a:gd name="T20" fmla="*/ 2147483647 w 1082"/>
              <a:gd name="T21" fmla="*/ 2147483647 h 1958"/>
              <a:gd name="T22" fmla="*/ 2147483647 w 1082"/>
              <a:gd name="T23" fmla="*/ 2147483647 h 1958"/>
              <a:gd name="T24" fmla="*/ 2147483647 w 1082"/>
              <a:gd name="T25" fmla="*/ 2147483647 h 1958"/>
              <a:gd name="T26" fmla="*/ 2147483647 w 1082"/>
              <a:gd name="T27" fmla="*/ 2147483647 h 1958"/>
              <a:gd name="T28" fmla="*/ 2147483647 w 1082"/>
              <a:gd name="T29" fmla="*/ 2147483647 h 1958"/>
              <a:gd name="T30" fmla="*/ 2147483647 w 1082"/>
              <a:gd name="T31" fmla="*/ 2147483647 h 1958"/>
              <a:gd name="T32" fmla="*/ 2147483647 w 1082"/>
              <a:gd name="T33" fmla="*/ 2147483647 h 195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82"/>
              <a:gd name="T52" fmla="*/ 0 h 1958"/>
              <a:gd name="T53" fmla="*/ 1082 w 1082"/>
              <a:gd name="T54" fmla="*/ 1958 h 195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82" h="1958">
                <a:moveTo>
                  <a:pt x="1037" y="933"/>
                </a:moveTo>
                <a:cubicBezTo>
                  <a:pt x="996" y="948"/>
                  <a:pt x="852" y="979"/>
                  <a:pt x="793" y="1025"/>
                </a:cubicBezTo>
                <a:cubicBezTo>
                  <a:pt x="734" y="1071"/>
                  <a:pt x="682" y="1147"/>
                  <a:pt x="683" y="1209"/>
                </a:cubicBezTo>
                <a:cubicBezTo>
                  <a:pt x="684" y="1271"/>
                  <a:pt x="745" y="1345"/>
                  <a:pt x="799" y="1397"/>
                </a:cubicBezTo>
                <a:cubicBezTo>
                  <a:pt x="853" y="1449"/>
                  <a:pt x="962" y="1459"/>
                  <a:pt x="1007" y="1521"/>
                </a:cubicBezTo>
                <a:cubicBezTo>
                  <a:pt x="1052" y="1583"/>
                  <a:pt x="1082" y="1694"/>
                  <a:pt x="1067" y="1767"/>
                </a:cubicBezTo>
                <a:cubicBezTo>
                  <a:pt x="1052" y="1840"/>
                  <a:pt x="970" y="1956"/>
                  <a:pt x="915" y="1957"/>
                </a:cubicBezTo>
                <a:cubicBezTo>
                  <a:pt x="860" y="1958"/>
                  <a:pt x="779" y="1850"/>
                  <a:pt x="737" y="1773"/>
                </a:cubicBezTo>
                <a:cubicBezTo>
                  <a:pt x="695" y="1696"/>
                  <a:pt x="749" y="1547"/>
                  <a:pt x="661" y="1493"/>
                </a:cubicBezTo>
                <a:cubicBezTo>
                  <a:pt x="573" y="1439"/>
                  <a:pt x="321" y="1498"/>
                  <a:pt x="211" y="1451"/>
                </a:cubicBezTo>
                <a:cubicBezTo>
                  <a:pt x="101" y="1404"/>
                  <a:pt x="0" y="1287"/>
                  <a:pt x="1" y="1211"/>
                </a:cubicBezTo>
                <a:cubicBezTo>
                  <a:pt x="2" y="1135"/>
                  <a:pt x="106" y="1044"/>
                  <a:pt x="217" y="995"/>
                </a:cubicBezTo>
                <a:cubicBezTo>
                  <a:pt x="328" y="946"/>
                  <a:pt x="584" y="1043"/>
                  <a:pt x="667" y="917"/>
                </a:cubicBezTo>
                <a:cubicBezTo>
                  <a:pt x="750" y="791"/>
                  <a:pt x="679" y="394"/>
                  <a:pt x="717" y="241"/>
                </a:cubicBezTo>
                <a:cubicBezTo>
                  <a:pt x="755" y="88"/>
                  <a:pt x="846" y="0"/>
                  <a:pt x="897" y="1"/>
                </a:cubicBezTo>
                <a:cubicBezTo>
                  <a:pt x="948" y="2"/>
                  <a:pt x="1000" y="95"/>
                  <a:pt x="1023" y="247"/>
                </a:cubicBezTo>
                <a:cubicBezTo>
                  <a:pt x="1046" y="399"/>
                  <a:pt x="1034" y="776"/>
                  <a:pt x="1037" y="915"/>
                </a:cubicBezTo>
              </a:path>
            </a:pathLst>
          </a:custGeom>
          <a:solidFill>
            <a:schemeClr val="accent1">
              <a:alpha val="70195"/>
            </a:schemeClr>
          </a:solidFill>
          <a:ln w="9525" cap="flat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487" name="Freeform 60"/>
          <p:cNvSpPr>
            <a:spLocks/>
          </p:cNvSpPr>
          <p:nvPr/>
        </p:nvSpPr>
        <p:spPr bwMode="auto">
          <a:xfrm>
            <a:off x="1064568" y="1917303"/>
            <a:ext cx="1438175" cy="2525514"/>
          </a:xfrm>
          <a:custGeom>
            <a:avLst/>
            <a:gdLst>
              <a:gd name="T0" fmla="*/ 2147483647 w 1115"/>
              <a:gd name="T1" fmla="*/ 2147483647 h 1958"/>
              <a:gd name="T2" fmla="*/ 2147483647 w 1115"/>
              <a:gd name="T3" fmla="*/ 2147483647 h 1958"/>
              <a:gd name="T4" fmla="*/ 2147483647 w 1115"/>
              <a:gd name="T5" fmla="*/ 2147483647 h 1958"/>
              <a:gd name="T6" fmla="*/ 2147483647 w 1115"/>
              <a:gd name="T7" fmla="*/ 2147483647 h 1958"/>
              <a:gd name="T8" fmla="*/ 2147483647 w 1115"/>
              <a:gd name="T9" fmla="*/ 2147483647 h 1958"/>
              <a:gd name="T10" fmla="*/ 2147483647 w 1115"/>
              <a:gd name="T11" fmla="*/ 2147483647 h 1958"/>
              <a:gd name="T12" fmla="*/ 2147483647 w 1115"/>
              <a:gd name="T13" fmla="*/ 2147483647 h 1958"/>
              <a:gd name="T14" fmla="*/ 2147483647 w 1115"/>
              <a:gd name="T15" fmla="*/ 2147483647 h 1958"/>
              <a:gd name="T16" fmla="*/ 2147483647 w 1115"/>
              <a:gd name="T17" fmla="*/ 2147483647 h 1958"/>
              <a:gd name="T18" fmla="*/ 2147483647 w 1115"/>
              <a:gd name="T19" fmla="*/ 2147483647 h 1958"/>
              <a:gd name="T20" fmla="*/ 2147483647 w 1115"/>
              <a:gd name="T21" fmla="*/ 2147483647 h 1958"/>
              <a:gd name="T22" fmla="*/ 2147483647 w 1115"/>
              <a:gd name="T23" fmla="*/ 2147483647 h 1958"/>
              <a:gd name="T24" fmla="*/ 2147483647 w 1115"/>
              <a:gd name="T25" fmla="*/ 2147483647 h 1958"/>
              <a:gd name="T26" fmla="*/ 2147483647 w 1115"/>
              <a:gd name="T27" fmla="*/ 2147483647 h 1958"/>
              <a:gd name="T28" fmla="*/ 2147483647 w 1115"/>
              <a:gd name="T29" fmla="*/ 2147483647 h 1958"/>
              <a:gd name="T30" fmla="*/ 2147483647 w 1115"/>
              <a:gd name="T31" fmla="*/ 2147483647 h 1958"/>
              <a:gd name="T32" fmla="*/ 2147483647 w 1115"/>
              <a:gd name="T33" fmla="*/ 2147483647 h 1958"/>
              <a:gd name="T34" fmla="*/ 2147483647 w 1115"/>
              <a:gd name="T35" fmla="*/ 2147483647 h 195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15"/>
              <a:gd name="T55" fmla="*/ 0 h 1958"/>
              <a:gd name="T56" fmla="*/ 1115 w 1115"/>
              <a:gd name="T57" fmla="*/ 1958 h 195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15" h="1958">
                <a:moveTo>
                  <a:pt x="939" y="971"/>
                </a:moveTo>
                <a:cubicBezTo>
                  <a:pt x="876" y="980"/>
                  <a:pt x="654" y="979"/>
                  <a:pt x="561" y="1019"/>
                </a:cubicBezTo>
                <a:cubicBezTo>
                  <a:pt x="468" y="1059"/>
                  <a:pt x="374" y="1147"/>
                  <a:pt x="381" y="1211"/>
                </a:cubicBezTo>
                <a:cubicBezTo>
                  <a:pt x="388" y="1275"/>
                  <a:pt x="494" y="1351"/>
                  <a:pt x="603" y="1403"/>
                </a:cubicBezTo>
                <a:cubicBezTo>
                  <a:pt x="712" y="1455"/>
                  <a:pt x="951" y="1460"/>
                  <a:pt x="1033" y="1521"/>
                </a:cubicBezTo>
                <a:cubicBezTo>
                  <a:pt x="1115" y="1582"/>
                  <a:pt x="1108" y="1694"/>
                  <a:pt x="1093" y="1767"/>
                </a:cubicBezTo>
                <a:cubicBezTo>
                  <a:pt x="1078" y="1840"/>
                  <a:pt x="996" y="1956"/>
                  <a:pt x="941" y="1957"/>
                </a:cubicBezTo>
                <a:cubicBezTo>
                  <a:pt x="886" y="1958"/>
                  <a:pt x="807" y="1844"/>
                  <a:pt x="763" y="1773"/>
                </a:cubicBezTo>
                <a:cubicBezTo>
                  <a:pt x="719" y="1702"/>
                  <a:pt x="764" y="1583"/>
                  <a:pt x="675" y="1529"/>
                </a:cubicBezTo>
                <a:cubicBezTo>
                  <a:pt x="586" y="1475"/>
                  <a:pt x="343" y="1505"/>
                  <a:pt x="231" y="1451"/>
                </a:cubicBezTo>
                <a:cubicBezTo>
                  <a:pt x="119" y="1397"/>
                  <a:pt x="0" y="1283"/>
                  <a:pt x="3" y="1205"/>
                </a:cubicBezTo>
                <a:cubicBezTo>
                  <a:pt x="6" y="1127"/>
                  <a:pt x="128" y="1044"/>
                  <a:pt x="249" y="983"/>
                </a:cubicBezTo>
                <a:cubicBezTo>
                  <a:pt x="370" y="922"/>
                  <a:pt x="645" y="961"/>
                  <a:pt x="727" y="837"/>
                </a:cubicBezTo>
                <a:cubicBezTo>
                  <a:pt x="809" y="713"/>
                  <a:pt x="710" y="380"/>
                  <a:pt x="743" y="241"/>
                </a:cubicBezTo>
                <a:cubicBezTo>
                  <a:pt x="776" y="102"/>
                  <a:pt x="872" y="0"/>
                  <a:pt x="923" y="1"/>
                </a:cubicBezTo>
                <a:cubicBezTo>
                  <a:pt x="974" y="2"/>
                  <a:pt x="1025" y="107"/>
                  <a:pt x="1049" y="247"/>
                </a:cubicBezTo>
                <a:cubicBezTo>
                  <a:pt x="1073" y="387"/>
                  <a:pt x="1081" y="716"/>
                  <a:pt x="1065" y="839"/>
                </a:cubicBezTo>
                <a:cubicBezTo>
                  <a:pt x="1049" y="962"/>
                  <a:pt x="975" y="953"/>
                  <a:pt x="951" y="983"/>
                </a:cubicBezTo>
              </a:path>
            </a:pathLst>
          </a:custGeom>
          <a:solidFill>
            <a:schemeClr val="accent1">
              <a:alpha val="70195"/>
            </a:schemeClr>
          </a:solidFill>
          <a:ln w="9525" cap="flat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488" name="Freeform 59"/>
          <p:cNvSpPr>
            <a:spLocks/>
          </p:cNvSpPr>
          <p:nvPr/>
        </p:nvSpPr>
        <p:spPr bwMode="auto">
          <a:xfrm>
            <a:off x="1071017" y="1919883"/>
            <a:ext cx="968673" cy="2525514"/>
          </a:xfrm>
          <a:custGeom>
            <a:avLst/>
            <a:gdLst>
              <a:gd name="T0" fmla="*/ 2147483647 w 751"/>
              <a:gd name="T1" fmla="*/ 2147483647 h 1958"/>
              <a:gd name="T2" fmla="*/ 2147483647 w 751"/>
              <a:gd name="T3" fmla="*/ 2147483647 h 1958"/>
              <a:gd name="T4" fmla="*/ 2147483647 w 751"/>
              <a:gd name="T5" fmla="*/ 2147483647 h 1958"/>
              <a:gd name="T6" fmla="*/ 2147483647 w 751"/>
              <a:gd name="T7" fmla="*/ 2147483647 h 1958"/>
              <a:gd name="T8" fmla="*/ 2147483647 w 751"/>
              <a:gd name="T9" fmla="*/ 2147483647 h 1958"/>
              <a:gd name="T10" fmla="*/ 2147483647 w 751"/>
              <a:gd name="T11" fmla="*/ 2147483647 h 1958"/>
              <a:gd name="T12" fmla="*/ 2147483647 w 751"/>
              <a:gd name="T13" fmla="*/ 2147483647 h 1958"/>
              <a:gd name="T14" fmla="*/ 2147483647 w 751"/>
              <a:gd name="T15" fmla="*/ 2147483647 h 1958"/>
              <a:gd name="T16" fmla="*/ 2147483647 w 751"/>
              <a:gd name="T17" fmla="*/ 2147483647 h 1958"/>
              <a:gd name="T18" fmla="*/ 2147483647 w 751"/>
              <a:gd name="T19" fmla="*/ 2147483647 h 1958"/>
              <a:gd name="T20" fmla="*/ 2147483647 w 751"/>
              <a:gd name="T21" fmla="*/ 2147483647 h 1958"/>
              <a:gd name="T22" fmla="*/ 2147483647 w 751"/>
              <a:gd name="T23" fmla="*/ 2147483647 h 1958"/>
              <a:gd name="T24" fmla="*/ 2147483647 w 751"/>
              <a:gd name="T25" fmla="*/ 2147483647 h 1958"/>
              <a:gd name="T26" fmla="*/ 2147483647 w 751"/>
              <a:gd name="T27" fmla="*/ 2147483647 h 1958"/>
              <a:gd name="T28" fmla="*/ 2147483647 w 751"/>
              <a:gd name="T29" fmla="*/ 2147483647 h 195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51"/>
              <a:gd name="T46" fmla="*/ 0 h 1958"/>
              <a:gd name="T47" fmla="*/ 751 w 751"/>
              <a:gd name="T48" fmla="*/ 1958 h 195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51" h="1958">
                <a:moveTo>
                  <a:pt x="706" y="933"/>
                </a:moveTo>
                <a:cubicBezTo>
                  <a:pt x="647" y="978"/>
                  <a:pt x="357" y="1111"/>
                  <a:pt x="352" y="1209"/>
                </a:cubicBezTo>
                <a:cubicBezTo>
                  <a:pt x="347" y="1307"/>
                  <a:pt x="612" y="1428"/>
                  <a:pt x="676" y="1521"/>
                </a:cubicBezTo>
                <a:cubicBezTo>
                  <a:pt x="740" y="1614"/>
                  <a:pt x="751" y="1694"/>
                  <a:pt x="736" y="1767"/>
                </a:cubicBezTo>
                <a:cubicBezTo>
                  <a:pt x="721" y="1840"/>
                  <a:pt x="639" y="1956"/>
                  <a:pt x="584" y="1957"/>
                </a:cubicBezTo>
                <a:cubicBezTo>
                  <a:pt x="529" y="1958"/>
                  <a:pt x="440" y="1843"/>
                  <a:pt x="406" y="1773"/>
                </a:cubicBezTo>
                <a:cubicBezTo>
                  <a:pt x="372" y="1703"/>
                  <a:pt x="417" y="1592"/>
                  <a:pt x="382" y="1539"/>
                </a:cubicBezTo>
                <a:cubicBezTo>
                  <a:pt x="347" y="1486"/>
                  <a:pt x="259" y="1510"/>
                  <a:pt x="196" y="1455"/>
                </a:cubicBezTo>
                <a:cubicBezTo>
                  <a:pt x="133" y="1400"/>
                  <a:pt x="8" y="1290"/>
                  <a:pt x="4" y="1209"/>
                </a:cubicBezTo>
                <a:cubicBezTo>
                  <a:pt x="0" y="1128"/>
                  <a:pt x="111" y="1031"/>
                  <a:pt x="172" y="969"/>
                </a:cubicBezTo>
                <a:cubicBezTo>
                  <a:pt x="233" y="907"/>
                  <a:pt x="334" y="958"/>
                  <a:pt x="370" y="837"/>
                </a:cubicBezTo>
                <a:cubicBezTo>
                  <a:pt x="406" y="716"/>
                  <a:pt x="353" y="380"/>
                  <a:pt x="386" y="241"/>
                </a:cubicBezTo>
                <a:cubicBezTo>
                  <a:pt x="419" y="102"/>
                  <a:pt x="515" y="0"/>
                  <a:pt x="566" y="1"/>
                </a:cubicBezTo>
                <a:cubicBezTo>
                  <a:pt x="617" y="2"/>
                  <a:pt x="669" y="95"/>
                  <a:pt x="692" y="247"/>
                </a:cubicBezTo>
                <a:cubicBezTo>
                  <a:pt x="715" y="399"/>
                  <a:pt x="703" y="776"/>
                  <a:pt x="706" y="915"/>
                </a:cubicBezTo>
              </a:path>
            </a:pathLst>
          </a:custGeom>
          <a:solidFill>
            <a:schemeClr val="accent1">
              <a:alpha val="70195"/>
            </a:schemeClr>
          </a:solidFill>
          <a:ln w="9525" cap="flat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489" name="Freeform 4"/>
          <p:cNvSpPr>
            <a:spLocks/>
          </p:cNvSpPr>
          <p:nvPr/>
        </p:nvSpPr>
        <p:spPr bwMode="auto">
          <a:xfrm>
            <a:off x="1077466" y="1906984"/>
            <a:ext cx="499169" cy="2524224"/>
          </a:xfrm>
          <a:custGeom>
            <a:avLst/>
            <a:gdLst>
              <a:gd name="T0" fmla="*/ 2147483647 w 387"/>
              <a:gd name="T1" fmla="*/ 2147483647 h 1957"/>
              <a:gd name="T2" fmla="*/ 2147483647 w 387"/>
              <a:gd name="T3" fmla="*/ 2147483647 h 1957"/>
              <a:gd name="T4" fmla="*/ 2147483647 w 387"/>
              <a:gd name="T5" fmla="*/ 2147483647 h 1957"/>
              <a:gd name="T6" fmla="*/ 2147483647 w 387"/>
              <a:gd name="T7" fmla="*/ 2147483647 h 1957"/>
              <a:gd name="T8" fmla="*/ 2147483647 w 387"/>
              <a:gd name="T9" fmla="*/ 2147483647 h 1957"/>
              <a:gd name="T10" fmla="*/ 2147483647 w 387"/>
              <a:gd name="T11" fmla="*/ 2147483647 h 1957"/>
              <a:gd name="T12" fmla="*/ 2147483647 w 387"/>
              <a:gd name="T13" fmla="*/ 2147483647 h 1957"/>
              <a:gd name="T14" fmla="*/ 2147483647 w 387"/>
              <a:gd name="T15" fmla="*/ 2147483647 h 1957"/>
              <a:gd name="T16" fmla="*/ 2147483647 w 387"/>
              <a:gd name="T17" fmla="*/ 2147483647 h 195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7"/>
              <a:gd name="T28" fmla="*/ 0 h 1957"/>
              <a:gd name="T29" fmla="*/ 387 w 387"/>
              <a:gd name="T30" fmla="*/ 1957 h 195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7" h="1957">
                <a:moveTo>
                  <a:pt x="365" y="1015"/>
                </a:moveTo>
                <a:cubicBezTo>
                  <a:pt x="365" y="1136"/>
                  <a:pt x="387" y="1584"/>
                  <a:pt x="365" y="1741"/>
                </a:cubicBezTo>
                <a:cubicBezTo>
                  <a:pt x="343" y="1898"/>
                  <a:pt x="284" y="1957"/>
                  <a:pt x="233" y="1957"/>
                </a:cubicBezTo>
                <a:cubicBezTo>
                  <a:pt x="182" y="1957"/>
                  <a:pt x="97" y="1902"/>
                  <a:pt x="59" y="1741"/>
                </a:cubicBezTo>
                <a:cubicBezTo>
                  <a:pt x="21" y="1580"/>
                  <a:pt x="9" y="1241"/>
                  <a:pt x="5" y="991"/>
                </a:cubicBezTo>
                <a:cubicBezTo>
                  <a:pt x="1" y="741"/>
                  <a:pt x="0" y="406"/>
                  <a:pt x="35" y="241"/>
                </a:cubicBezTo>
                <a:cubicBezTo>
                  <a:pt x="70" y="76"/>
                  <a:pt x="164" y="0"/>
                  <a:pt x="215" y="1"/>
                </a:cubicBezTo>
                <a:cubicBezTo>
                  <a:pt x="266" y="2"/>
                  <a:pt x="316" y="77"/>
                  <a:pt x="341" y="247"/>
                </a:cubicBezTo>
                <a:cubicBezTo>
                  <a:pt x="366" y="417"/>
                  <a:pt x="360" y="860"/>
                  <a:pt x="365" y="1021"/>
                </a:cubicBezTo>
              </a:path>
            </a:pathLst>
          </a:custGeom>
          <a:solidFill>
            <a:schemeClr val="accent1">
              <a:alpha val="70195"/>
            </a:schemeClr>
          </a:solidFill>
          <a:ln w="9525" cap="flat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490" name="Text Box 2"/>
          <p:cNvSpPr txBox="1">
            <a:spLocks noChangeArrowheads="1"/>
          </p:cNvSpPr>
          <p:nvPr/>
        </p:nvSpPr>
        <p:spPr bwMode="auto">
          <a:xfrm>
            <a:off x="2643736" y="326093"/>
            <a:ext cx="4737194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>
                <a:solidFill>
                  <a:prstClr val="black"/>
                </a:solidFill>
                <a:latin typeface="Tahoma" pitchFamily="34" charset="0"/>
              </a:rPr>
              <a:t>Optimal alignment</a:t>
            </a:r>
          </a:p>
        </p:txBody>
      </p:sp>
      <p:sp>
        <p:nvSpPr>
          <p:cNvPr id="20491" name="TextBox 7"/>
          <p:cNvSpPr txBox="1">
            <a:spLocks noChangeArrowheads="1"/>
          </p:cNvSpPr>
          <p:nvPr/>
        </p:nvSpPr>
        <p:spPr bwMode="auto">
          <a:xfrm>
            <a:off x="1130350" y="1881187"/>
            <a:ext cx="4046301" cy="259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1475" eaLnBrk="1" hangingPunct="1"/>
            <a:r>
              <a:rPr lang="en-US" sz="406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1 1 1 4 5 8 2 1 1</a:t>
            </a:r>
          </a:p>
          <a:p>
            <a:pPr defTabSz="371475" eaLnBrk="1" hangingPunct="1"/>
            <a:r>
              <a:rPr lang="en-US" sz="406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2 2 2 5 5 7 8 2 1</a:t>
            </a:r>
          </a:p>
          <a:p>
            <a:pPr defTabSz="371475" eaLnBrk="1" hangingPunct="1"/>
            <a:r>
              <a:rPr lang="en-US" sz="406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1 4 5 6 8 2 1 1 1</a:t>
            </a:r>
          </a:p>
          <a:p>
            <a:pPr defTabSz="371475" eaLnBrk="1" hangingPunct="1"/>
            <a:r>
              <a:rPr lang="en-US" sz="406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1 2 1 7 8 7 2 1 1</a:t>
            </a:r>
          </a:p>
        </p:txBody>
      </p:sp>
      <p:sp>
        <p:nvSpPr>
          <p:cNvPr id="20492" name="TextBox 7"/>
          <p:cNvSpPr txBox="1">
            <a:spLocks noChangeArrowheads="1"/>
          </p:cNvSpPr>
          <p:nvPr/>
        </p:nvSpPr>
        <p:spPr bwMode="auto">
          <a:xfrm>
            <a:off x="6537375" y="3395464"/>
            <a:ext cx="2191626" cy="139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1475" eaLnBrk="1" hangingPunct="1"/>
            <a:r>
              <a:rPr lang="en-US" sz="211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1 1 1 4 5 8 2 1 1</a:t>
            </a:r>
          </a:p>
          <a:p>
            <a:pPr defTabSz="371475" eaLnBrk="1" hangingPunct="1"/>
            <a:r>
              <a:rPr lang="en-US" sz="211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2 2 2 5 5 7 8 2 1</a:t>
            </a:r>
          </a:p>
          <a:p>
            <a:pPr defTabSz="371475" eaLnBrk="1" hangingPunct="1"/>
            <a:r>
              <a:rPr lang="en-US" sz="211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1 4 5 6 8 2 1 1 1</a:t>
            </a:r>
          </a:p>
          <a:p>
            <a:pPr defTabSz="371475" eaLnBrk="1" hangingPunct="1"/>
            <a:r>
              <a:rPr lang="en-US" sz="211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1 2 1 7 8 7 2 1 1</a:t>
            </a:r>
          </a:p>
        </p:txBody>
      </p:sp>
      <p:sp>
        <p:nvSpPr>
          <p:cNvPr id="20493" name="Line 67"/>
          <p:cNvSpPr>
            <a:spLocks noChangeShapeType="1"/>
          </p:cNvSpPr>
          <p:nvPr/>
        </p:nvSpPr>
        <p:spPr bwMode="auto">
          <a:xfrm>
            <a:off x="8540503" y="3579911"/>
            <a:ext cx="7739" cy="100220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494" name="Line 68"/>
          <p:cNvSpPr>
            <a:spLocks noChangeShapeType="1"/>
          </p:cNvSpPr>
          <p:nvPr/>
        </p:nvSpPr>
        <p:spPr bwMode="auto">
          <a:xfrm flipH="1">
            <a:off x="7609235" y="3585070"/>
            <a:ext cx="0" cy="44499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495" name="Line 69"/>
          <p:cNvSpPr>
            <a:spLocks noChangeShapeType="1"/>
          </p:cNvSpPr>
          <p:nvPr/>
        </p:nvSpPr>
        <p:spPr bwMode="auto">
          <a:xfrm>
            <a:off x="7383512" y="3587651"/>
            <a:ext cx="7739" cy="41017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496" name="Line 70"/>
          <p:cNvSpPr>
            <a:spLocks noChangeShapeType="1"/>
          </p:cNvSpPr>
          <p:nvPr/>
        </p:nvSpPr>
        <p:spPr bwMode="auto">
          <a:xfrm>
            <a:off x="6917879" y="3601839"/>
            <a:ext cx="3869" cy="402431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497" name="Line 71"/>
          <p:cNvSpPr>
            <a:spLocks noChangeShapeType="1"/>
          </p:cNvSpPr>
          <p:nvPr/>
        </p:nvSpPr>
        <p:spPr bwMode="auto">
          <a:xfrm>
            <a:off x="7151340" y="3599259"/>
            <a:ext cx="3870" cy="4063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498" name="Line 72"/>
          <p:cNvSpPr>
            <a:spLocks noChangeShapeType="1"/>
          </p:cNvSpPr>
          <p:nvPr/>
        </p:nvSpPr>
        <p:spPr bwMode="auto">
          <a:xfrm>
            <a:off x="6692156" y="3600549"/>
            <a:ext cx="7739" cy="100220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499" name="Freeform 73"/>
          <p:cNvSpPr>
            <a:spLocks/>
          </p:cNvSpPr>
          <p:nvPr/>
        </p:nvSpPr>
        <p:spPr bwMode="auto">
          <a:xfrm>
            <a:off x="7851726" y="3692128"/>
            <a:ext cx="464344" cy="452735"/>
          </a:xfrm>
          <a:custGeom>
            <a:avLst/>
            <a:gdLst>
              <a:gd name="T0" fmla="*/ 2147483647 w 360"/>
              <a:gd name="T1" fmla="*/ 0 h 351"/>
              <a:gd name="T2" fmla="*/ 2147483647 w 360"/>
              <a:gd name="T3" fmla="*/ 2147483647 h 351"/>
              <a:gd name="T4" fmla="*/ 2147483647 w 360"/>
              <a:gd name="T5" fmla="*/ 2147483647 h 351"/>
              <a:gd name="T6" fmla="*/ 0 w 360"/>
              <a:gd name="T7" fmla="*/ 2147483647 h 351"/>
              <a:gd name="T8" fmla="*/ 0 60000 65536"/>
              <a:gd name="T9" fmla="*/ 0 60000 65536"/>
              <a:gd name="T10" fmla="*/ 0 60000 65536"/>
              <a:gd name="T11" fmla="*/ 0 60000 65536"/>
              <a:gd name="T12" fmla="*/ 0 w 360"/>
              <a:gd name="T13" fmla="*/ 0 h 351"/>
              <a:gd name="T14" fmla="*/ 360 w 360"/>
              <a:gd name="T15" fmla="*/ 351 h 35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0" h="351">
                <a:moveTo>
                  <a:pt x="180" y="0"/>
                </a:moveTo>
                <a:lnTo>
                  <a:pt x="354" y="111"/>
                </a:lnTo>
                <a:lnTo>
                  <a:pt x="360" y="249"/>
                </a:lnTo>
                <a:lnTo>
                  <a:pt x="0" y="351"/>
                </a:lnTo>
              </a:path>
            </a:pathLst>
          </a:custGeom>
          <a:noFill/>
          <a:ln w="25400">
            <a:solidFill>
              <a:srgbClr val="0000FF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00" name="Line 74"/>
          <p:cNvSpPr>
            <a:spLocks noChangeShapeType="1"/>
          </p:cNvSpPr>
          <p:nvPr/>
        </p:nvSpPr>
        <p:spPr bwMode="auto">
          <a:xfrm>
            <a:off x="8314780" y="4159051"/>
            <a:ext cx="7739" cy="42951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01" name="Line 75"/>
          <p:cNvSpPr>
            <a:spLocks noChangeShapeType="1"/>
          </p:cNvSpPr>
          <p:nvPr/>
        </p:nvSpPr>
        <p:spPr bwMode="auto">
          <a:xfrm>
            <a:off x="7858175" y="3690838"/>
            <a:ext cx="205086" cy="14317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02" name="Line 76"/>
          <p:cNvSpPr>
            <a:spLocks noChangeShapeType="1"/>
          </p:cNvSpPr>
          <p:nvPr/>
        </p:nvSpPr>
        <p:spPr bwMode="auto">
          <a:xfrm flipH="1">
            <a:off x="7604076" y="4013299"/>
            <a:ext cx="475952" cy="14317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03" name="Line 77"/>
          <p:cNvSpPr>
            <a:spLocks noChangeShapeType="1"/>
          </p:cNvSpPr>
          <p:nvPr/>
        </p:nvSpPr>
        <p:spPr bwMode="auto">
          <a:xfrm>
            <a:off x="8058101" y="3832720"/>
            <a:ext cx="15478" cy="18573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04" name="Line 78"/>
          <p:cNvSpPr>
            <a:spLocks noChangeShapeType="1"/>
          </p:cNvSpPr>
          <p:nvPr/>
        </p:nvSpPr>
        <p:spPr bwMode="auto">
          <a:xfrm flipH="1">
            <a:off x="7606655" y="4015878"/>
            <a:ext cx="236041" cy="135434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05" name="Line 79"/>
          <p:cNvSpPr>
            <a:spLocks noChangeShapeType="1"/>
          </p:cNvSpPr>
          <p:nvPr/>
        </p:nvSpPr>
        <p:spPr bwMode="auto">
          <a:xfrm>
            <a:off x="6926907" y="4315122"/>
            <a:ext cx="464344" cy="158651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06" name="Line 80"/>
          <p:cNvSpPr>
            <a:spLocks noChangeShapeType="1"/>
          </p:cNvSpPr>
          <p:nvPr/>
        </p:nvSpPr>
        <p:spPr bwMode="auto">
          <a:xfrm flipH="1">
            <a:off x="7837537" y="4010719"/>
            <a:ext cx="475953" cy="14317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07" name="Line 81"/>
          <p:cNvSpPr>
            <a:spLocks noChangeShapeType="1"/>
          </p:cNvSpPr>
          <p:nvPr/>
        </p:nvSpPr>
        <p:spPr bwMode="auto">
          <a:xfrm flipH="1">
            <a:off x="7174557" y="4009430"/>
            <a:ext cx="212825" cy="14704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08" name="Line 82"/>
          <p:cNvSpPr>
            <a:spLocks noChangeShapeType="1"/>
          </p:cNvSpPr>
          <p:nvPr/>
        </p:nvSpPr>
        <p:spPr bwMode="auto">
          <a:xfrm flipH="1">
            <a:off x="7384803" y="4018458"/>
            <a:ext cx="228302" cy="135434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09" name="Line 83"/>
          <p:cNvSpPr>
            <a:spLocks noChangeShapeType="1"/>
          </p:cNvSpPr>
          <p:nvPr/>
        </p:nvSpPr>
        <p:spPr bwMode="auto">
          <a:xfrm flipH="1">
            <a:off x="6925618" y="4004270"/>
            <a:ext cx="468213" cy="154781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10" name="Line 84"/>
          <p:cNvSpPr>
            <a:spLocks noChangeShapeType="1"/>
          </p:cNvSpPr>
          <p:nvPr/>
        </p:nvSpPr>
        <p:spPr bwMode="auto">
          <a:xfrm>
            <a:off x="7156499" y="4335760"/>
            <a:ext cx="243781" cy="14317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11" name="TextBox 7"/>
          <p:cNvSpPr txBox="1">
            <a:spLocks noChangeArrowheads="1"/>
          </p:cNvSpPr>
          <p:nvPr/>
        </p:nvSpPr>
        <p:spPr bwMode="auto">
          <a:xfrm>
            <a:off x="5693817" y="4811713"/>
            <a:ext cx="3151825" cy="4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1475" eaLnBrk="1" hangingPunct="1"/>
            <a:r>
              <a:rPr lang="en-US" sz="1625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mean</a:t>
            </a:r>
            <a:r>
              <a:rPr lang="en-US" sz="211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 = 1 2 1 5 6 8 2 1 1 </a:t>
            </a:r>
          </a:p>
        </p:txBody>
      </p:sp>
      <p:sp>
        <p:nvSpPr>
          <p:cNvPr id="20512" name="Line 86"/>
          <p:cNvSpPr>
            <a:spLocks noChangeShapeType="1"/>
          </p:cNvSpPr>
          <p:nvPr/>
        </p:nvSpPr>
        <p:spPr bwMode="auto">
          <a:xfrm flipH="1">
            <a:off x="7618264" y="4147442"/>
            <a:ext cx="0" cy="44499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13" name="Line 87"/>
          <p:cNvSpPr>
            <a:spLocks noChangeShapeType="1"/>
          </p:cNvSpPr>
          <p:nvPr/>
        </p:nvSpPr>
        <p:spPr bwMode="auto">
          <a:xfrm>
            <a:off x="7386092" y="4143573"/>
            <a:ext cx="11609" cy="448866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14" name="Line 88"/>
          <p:cNvSpPr>
            <a:spLocks noChangeShapeType="1"/>
          </p:cNvSpPr>
          <p:nvPr/>
        </p:nvSpPr>
        <p:spPr bwMode="auto">
          <a:xfrm>
            <a:off x="7618263" y="4340919"/>
            <a:ext cx="243781" cy="14317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15" name="Line 89"/>
          <p:cNvSpPr>
            <a:spLocks noChangeShapeType="1"/>
          </p:cNvSpPr>
          <p:nvPr/>
        </p:nvSpPr>
        <p:spPr bwMode="auto">
          <a:xfrm flipH="1">
            <a:off x="7842697" y="3594100"/>
            <a:ext cx="3870" cy="42951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16" name="Line 90"/>
          <p:cNvSpPr>
            <a:spLocks noChangeShapeType="1"/>
          </p:cNvSpPr>
          <p:nvPr/>
        </p:nvSpPr>
        <p:spPr bwMode="auto">
          <a:xfrm>
            <a:off x="7843987" y="4334471"/>
            <a:ext cx="228302" cy="13543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17" name="Line 91"/>
          <p:cNvSpPr>
            <a:spLocks noChangeShapeType="1"/>
          </p:cNvSpPr>
          <p:nvPr/>
        </p:nvSpPr>
        <p:spPr bwMode="auto">
          <a:xfrm flipH="1">
            <a:off x="7847856" y="4168080"/>
            <a:ext cx="0" cy="18573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18" name="Line 92"/>
          <p:cNvSpPr>
            <a:spLocks noChangeShapeType="1"/>
          </p:cNvSpPr>
          <p:nvPr/>
        </p:nvSpPr>
        <p:spPr bwMode="auto">
          <a:xfrm>
            <a:off x="6685707" y="4340919"/>
            <a:ext cx="243780" cy="14317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19" name="Line 93"/>
          <p:cNvSpPr>
            <a:spLocks noChangeShapeType="1"/>
          </p:cNvSpPr>
          <p:nvPr/>
        </p:nvSpPr>
        <p:spPr bwMode="auto">
          <a:xfrm flipH="1">
            <a:off x="6702475" y="4005559"/>
            <a:ext cx="452736" cy="1238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20" name="Line 94"/>
          <p:cNvSpPr>
            <a:spLocks noChangeShapeType="1"/>
          </p:cNvSpPr>
          <p:nvPr/>
        </p:nvSpPr>
        <p:spPr bwMode="auto">
          <a:xfrm>
            <a:off x="6703765" y="4355108"/>
            <a:ext cx="456605" cy="14317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21" name="Line 95"/>
          <p:cNvSpPr>
            <a:spLocks noChangeShapeType="1"/>
          </p:cNvSpPr>
          <p:nvPr/>
        </p:nvSpPr>
        <p:spPr bwMode="auto">
          <a:xfrm flipH="1">
            <a:off x="6697315" y="4000400"/>
            <a:ext cx="228303" cy="116086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22" name="Line 96"/>
          <p:cNvSpPr>
            <a:spLocks noChangeShapeType="1"/>
          </p:cNvSpPr>
          <p:nvPr/>
        </p:nvSpPr>
        <p:spPr bwMode="auto">
          <a:xfrm flipH="1">
            <a:off x="7164239" y="4150022"/>
            <a:ext cx="0" cy="18573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23" name="Line 97"/>
          <p:cNvSpPr>
            <a:spLocks noChangeShapeType="1"/>
          </p:cNvSpPr>
          <p:nvPr/>
        </p:nvSpPr>
        <p:spPr bwMode="auto">
          <a:xfrm flipH="1">
            <a:off x="6929487" y="4151312"/>
            <a:ext cx="0" cy="18186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24" name="Line 98"/>
          <p:cNvSpPr>
            <a:spLocks noChangeShapeType="1"/>
          </p:cNvSpPr>
          <p:nvPr/>
        </p:nvSpPr>
        <p:spPr bwMode="auto">
          <a:xfrm flipH="1">
            <a:off x="7851726" y="4477643"/>
            <a:ext cx="3869" cy="11221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25" name="Line 99"/>
          <p:cNvSpPr>
            <a:spLocks noChangeShapeType="1"/>
          </p:cNvSpPr>
          <p:nvPr/>
        </p:nvSpPr>
        <p:spPr bwMode="auto">
          <a:xfrm>
            <a:off x="8076159" y="3591520"/>
            <a:ext cx="3869" cy="10834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26" name="Line 100"/>
          <p:cNvSpPr>
            <a:spLocks noChangeShapeType="1"/>
          </p:cNvSpPr>
          <p:nvPr/>
        </p:nvSpPr>
        <p:spPr bwMode="auto">
          <a:xfrm flipH="1">
            <a:off x="8074868" y="4008140"/>
            <a:ext cx="475953" cy="14317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27" name="Line 101"/>
          <p:cNvSpPr>
            <a:spLocks noChangeShapeType="1"/>
          </p:cNvSpPr>
          <p:nvPr/>
        </p:nvSpPr>
        <p:spPr bwMode="auto">
          <a:xfrm flipH="1">
            <a:off x="8312200" y="4013299"/>
            <a:ext cx="239911" cy="13930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28" name="Line 102"/>
          <p:cNvSpPr>
            <a:spLocks noChangeShapeType="1"/>
          </p:cNvSpPr>
          <p:nvPr/>
        </p:nvSpPr>
        <p:spPr bwMode="auto">
          <a:xfrm flipH="1">
            <a:off x="8069709" y="4471193"/>
            <a:ext cx="3870" cy="112216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29" name="Line 103"/>
          <p:cNvSpPr>
            <a:spLocks noChangeShapeType="1"/>
          </p:cNvSpPr>
          <p:nvPr/>
        </p:nvSpPr>
        <p:spPr bwMode="auto">
          <a:xfrm flipH="1">
            <a:off x="8077448" y="4150022"/>
            <a:ext cx="0" cy="18573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30" name="Line 104"/>
          <p:cNvSpPr>
            <a:spLocks noChangeShapeType="1"/>
          </p:cNvSpPr>
          <p:nvPr/>
        </p:nvSpPr>
        <p:spPr bwMode="auto">
          <a:xfrm>
            <a:off x="8089057" y="4331891"/>
            <a:ext cx="228302" cy="13543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31" name="Line 105"/>
          <p:cNvSpPr>
            <a:spLocks noChangeShapeType="1"/>
          </p:cNvSpPr>
          <p:nvPr/>
        </p:nvSpPr>
        <p:spPr bwMode="auto">
          <a:xfrm>
            <a:off x="8319938" y="3688258"/>
            <a:ext cx="212825" cy="158651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32" name="Line 106"/>
          <p:cNvSpPr>
            <a:spLocks noChangeShapeType="1"/>
          </p:cNvSpPr>
          <p:nvPr/>
        </p:nvSpPr>
        <p:spPr bwMode="auto">
          <a:xfrm>
            <a:off x="8312200" y="3599259"/>
            <a:ext cx="3870" cy="9286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1332409" y="3889475"/>
            <a:ext cx="6445349" cy="1447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  <a:buFontTx/>
              <a:buChar char="•"/>
            </a:pPr>
            <a:r>
              <a:rPr lang="en-US" sz="211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Averaging time series is NP hard</a:t>
            </a:r>
          </a:p>
          <a:p>
            <a:pPr marL="278606" indent="-278606" algn="just" defTabSz="371475" eaLnBrk="1" hangingPunct="1">
              <a:spcAft>
                <a:spcPct val="25000"/>
              </a:spcAft>
              <a:buFontTx/>
              <a:buChar char="•"/>
            </a:pPr>
            <a:r>
              <a:rPr lang="en-US" sz="211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Samples are in 2-d space</a:t>
            </a:r>
          </a:p>
          <a:p>
            <a:pPr marL="278606" indent="-278606" algn="just" defTabSz="371475" eaLnBrk="1" hangingPunct="1">
              <a:buFontTx/>
              <a:buChar char="•"/>
            </a:pPr>
            <a:r>
              <a:rPr lang="en-US" sz="2113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GPS data noisy</a:t>
            </a:r>
          </a:p>
          <a:p>
            <a:pPr marL="278606" indent="-278606" algn="just" defTabSz="371475" eaLnBrk="1" hangingPunct="1">
              <a:spcAft>
                <a:spcPct val="25000"/>
              </a:spcAft>
            </a:pPr>
            <a:endParaRPr lang="en-US" sz="2113" baseline="30000">
              <a:solidFill>
                <a:prstClr val="black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22531" name="TextBox 7"/>
          <p:cNvSpPr txBox="1">
            <a:spLocks noChangeArrowheads="1"/>
          </p:cNvSpPr>
          <p:nvPr/>
        </p:nvSpPr>
        <p:spPr bwMode="auto">
          <a:xfrm>
            <a:off x="1297583" y="2324894"/>
            <a:ext cx="4461734" cy="82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1475" eaLnBrk="1" hangingPunct="1">
              <a:spcAft>
                <a:spcPct val="25000"/>
              </a:spcAft>
              <a:buFontTx/>
              <a:buChar char="•"/>
            </a:pPr>
            <a:r>
              <a:rPr lang="en-US" sz="2113" dirty="0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 Optimal alignment NP hard</a:t>
            </a:r>
          </a:p>
          <a:p>
            <a:pPr defTabSz="371475" eaLnBrk="1" hangingPunct="1">
              <a:spcAft>
                <a:spcPct val="25000"/>
              </a:spcAft>
              <a:buFontTx/>
              <a:buChar char="•"/>
            </a:pPr>
            <a:r>
              <a:rPr lang="en-US" sz="2113" dirty="0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 Optimal aligning  </a:t>
            </a:r>
            <a:r>
              <a:rPr lang="en-US" sz="2113" dirty="0">
                <a:solidFill>
                  <a:prstClr val="black"/>
                </a:solidFill>
                <a:latin typeface="Tahoma" pitchFamily="34" charset="0"/>
                <a:ea typeface="MS PGothic" pitchFamily="34" charset="-128"/>
                <a:sym typeface="Symbol" pitchFamily="18" charset="2"/>
              </a:rPr>
              <a:t> optimal mean!</a:t>
            </a:r>
            <a:endParaRPr lang="en-US" sz="2113" dirty="0">
              <a:solidFill>
                <a:prstClr val="black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564952" y="1823145"/>
            <a:ext cx="1827744" cy="4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1475" eaLnBrk="1" hangingPunct="1"/>
            <a:r>
              <a:rPr lang="en-US" sz="2113" b="1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Time series:</a:t>
            </a:r>
          </a:p>
        </p:txBody>
      </p: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570111" y="3414813"/>
            <a:ext cx="2483372" cy="4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1475" eaLnBrk="1" hangingPunct="1"/>
            <a:r>
              <a:rPr lang="en-US" sz="2113" b="1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GPS trajectories:</a:t>
            </a:r>
          </a:p>
        </p:txBody>
      </p:sp>
      <p:pic>
        <p:nvPicPr>
          <p:cNvPr id="2253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7277" y="4173241"/>
            <a:ext cx="3067248" cy="189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6625" y="1299469"/>
            <a:ext cx="3016944" cy="203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Box 3"/>
          <p:cNvSpPr txBox="1">
            <a:spLocks noChangeArrowheads="1"/>
          </p:cNvSpPr>
          <p:nvPr/>
        </p:nvSpPr>
        <p:spPr bwMode="auto">
          <a:xfrm>
            <a:off x="8350449" y="2455169"/>
            <a:ext cx="556563" cy="44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en-US" sz="2275">
                <a:solidFill>
                  <a:prstClr val="black"/>
                </a:solidFill>
                <a:latin typeface="Arial" charset="0"/>
                <a:cs typeface="Arial" charset="0"/>
              </a:rPr>
              <a:t>1D</a:t>
            </a:r>
            <a:endParaRPr lang="fi-FI" sz="2275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2537" name="TextBox 10"/>
          <p:cNvSpPr txBox="1">
            <a:spLocks noChangeArrowheads="1"/>
          </p:cNvSpPr>
          <p:nvPr/>
        </p:nvSpPr>
        <p:spPr bwMode="auto">
          <a:xfrm>
            <a:off x="6825854" y="4377036"/>
            <a:ext cx="556563" cy="44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en-US" sz="2275">
                <a:solidFill>
                  <a:prstClr val="black"/>
                </a:solidFill>
                <a:latin typeface="Arial" charset="0"/>
                <a:cs typeface="Arial" charset="0"/>
              </a:rPr>
              <a:t>2D</a:t>
            </a:r>
            <a:endParaRPr lang="fi-FI" sz="2275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481F9188-BA36-7B84-64E4-9E12757F3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650" y="260648"/>
            <a:ext cx="6776214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 dirty="0">
                <a:solidFill>
                  <a:prstClr val="black"/>
                </a:solidFill>
                <a:latin typeface="Tahoma" pitchFamily="34" charset="0"/>
              </a:rPr>
              <a:t>Averaging GPS trajectories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63" name="Rectangle 4"/>
          <p:cNvSpPr>
            <a:spLocks noChangeArrowheads="1"/>
          </p:cNvSpPr>
          <p:nvPr/>
        </p:nvSpPr>
        <p:spPr bwMode="auto">
          <a:xfrm>
            <a:off x="0" y="484209"/>
            <a:ext cx="184731" cy="31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38960" name="Object 48"/>
          <p:cNvGraphicFramePr>
            <a:graphicFrameLocks noChangeAspect="1"/>
          </p:cNvGraphicFramePr>
          <p:nvPr/>
        </p:nvGraphicFramePr>
        <p:xfrm>
          <a:off x="711994" y="2299097"/>
          <a:ext cx="2698353" cy="877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46200" imgH="431800" progId="Equation.3">
                  <p:embed/>
                </p:oleObj>
              </mc:Choice>
              <mc:Fallback>
                <p:oleObj name="Equation" r:id="rId2" imgW="1346200" imgH="431800" progId="Equation.3">
                  <p:embed/>
                  <p:pic>
                    <p:nvPicPr>
                      <p:cNvPr id="3896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994" y="2299097"/>
                        <a:ext cx="2698353" cy="8770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61" name="Object 49"/>
          <p:cNvGraphicFramePr>
            <a:graphicFrameLocks noChangeAspect="1"/>
          </p:cNvGraphicFramePr>
          <p:nvPr/>
        </p:nvGraphicFramePr>
        <p:xfrm>
          <a:off x="742950" y="4384775"/>
          <a:ext cx="2547442" cy="874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82700" imgH="431800" progId="Equation.3">
                  <p:embed/>
                </p:oleObj>
              </mc:Choice>
              <mc:Fallback>
                <p:oleObj name="Equation" r:id="rId4" imgW="1282700" imgH="431800" progId="Equation.3">
                  <p:embed/>
                  <p:pic>
                    <p:nvPicPr>
                      <p:cNvPr id="38961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0" y="4384775"/>
                        <a:ext cx="2547442" cy="8745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64" name="TextBox 7"/>
          <p:cNvSpPr txBox="1">
            <a:spLocks noChangeArrowheads="1"/>
          </p:cNvSpPr>
          <p:nvPr/>
        </p:nvSpPr>
        <p:spPr bwMode="auto">
          <a:xfrm>
            <a:off x="419200" y="1838623"/>
            <a:ext cx="2970510" cy="44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en-US" sz="2275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Definition of </a:t>
            </a:r>
            <a:r>
              <a:rPr lang="en-US" sz="2275" b="1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Mean</a:t>
            </a:r>
            <a:endParaRPr lang="en-US" sz="2275" baseline="30000">
              <a:solidFill>
                <a:prstClr val="black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38965" name="TextBox 7"/>
          <p:cNvSpPr txBox="1">
            <a:spLocks noChangeArrowheads="1"/>
          </p:cNvSpPr>
          <p:nvPr/>
        </p:nvSpPr>
        <p:spPr bwMode="auto">
          <a:xfrm>
            <a:off x="416620" y="3964286"/>
            <a:ext cx="3396158" cy="44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8606" indent="-278606" algn="just" defTabSz="371475" eaLnBrk="1" hangingPunct="1"/>
            <a:r>
              <a:rPr lang="en-US" sz="2275" dirty="0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Definition of </a:t>
            </a:r>
            <a:r>
              <a:rPr lang="en-US" sz="2275" b="1" dirty="0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Medoid</a:t>
            </a:r>
            <a:endParaRPr lang="en-US" sz="2275" baseline="30000" dirty="0">
              <a:solidFill>
                <a:prstClr val="black"/>
              </a:solidFill>
              <a:latin typeface="Tahoma" pitchFamily="34" charset="0"/>
              <a:ea typeface="MS PGothic" pitchFamily="34" charset="-128"/>
            </a:endParaRPr>
          </a:p>
        </p:txBody>
      </p:sp>
      <p:grpSp>
        <p:nvGrpSpPr>
          <p:cNvPr id="38966" name="Group 219"/>
          <p:cNvGrpSpPr>
            <a:grpSpLocks/>
          </p:cNvGrpSpPr>
          <p:nvPr/>
        </p:nvGrpSpPr>
        <p:grpSpPr bwMode="auto">
          <a:xfrm>
            <a:off x="4191992" y="1763813"/>
            <a:ext cx="2437805" cy="2018605"/>
            <a:chOff x="4888" y="719"/>
            <a:chExt cx="1890" cy="1565"/>
          </a:xfrm>
        </p:grpSpPr>
        <p:grpSp>
          <p:nvGrpSpPr>
            <p:cNvPr id="39015" name="Group 130"/>
            <p:cNvGrpSpPr>
              <a:grpSpLocks/>
            </p:cNvGrpSpPr>
            <p:nvPr/>
          </p:nvGrpSpPr>
          <p:grpSpPr bwMode="auto">
            <a:xfrm>
              <a:off x="5136" y="882"/>
              <a:ext cx="1582" cy="1312"/>
              <a:chOff x="4407" y="1779"/>
              <a:chExt cx="2433" cy="1810"/>
            </a:xfrm>
          </p:grpSpPr>
          <p:sp>
            <p:nvSpPr>
              <p:cNvPr id="39028" name="Freeform 131"/>
              <p:cNvSpPr>
                <a:spLocks/>
              </p:cNvSpPr>
              <p:nvPr/>
            </p:nvSpPr>
            <p:spPr bwMode="auto">
              <a:xfrm>
                <a:off x="4440" y="2790"/>
                <a:ext cx="1410" cy="771"/>
              </a:xfrm>
              <a:custGeom>
                <a:avLst/>
                <a:gdLst>
                  <a:gd name="T0" fmla="*/ 0 w 1410"/>
                  <a:gd name="T1" fmla="*/ 0 h 771"/>
                  <a:gd name="T2" fmla="*/ 243 w 1410"/>
                  <a:gd name="T3" fmla="*/ 120 h 771"/>
                  <a:gd name="T4" fmla="*/ 450 w 1410"/>
                  <a:gd name="T5" fmla="*/ 225 h 771"/>
                  <a:gd name="T6" fmla="*/ 624 w 1410"/>
                  <a:gd name="T7" fmla="*/ 342 h 771"/>
                  <a:gd name="T8" fmla="*/ 870 w 1410"/>
                  <a:gd name="T9" fmla="*/ 474 h 771"/>
                  <a:gd name="T10" fmla="*/ 1128 w 1410"/>
                  <a:gd name="T11" fmla="*/ 624 h 771"/>
                  <a:gd name="T12" fmla="*/ 1410 w 1410"/>
                  <a:gd name="T13" fmla="*/ 771 h 7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10"/>
                  <a:gd name="T22" fmla="*/ 0 h 771"/>
                  <a:gd name="T23" fmla="*/ 1410 w 1410"/>
                  <a:gd name="T24" fmla="*/ 771 h 77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10" h="771">
                    <a:moveTo>
                      <a:pt x="0" y="0"/>
                    </a:moveTo>
                    <a:cubicBezTo>
                      <a:pt x="84" y="41"/>
                      <a:pt x="168" y="82"/>
                      <a:pt x="243" y="120"/>
                    </a:cubicBezTo>
                    <a:cubicBezTo>
                      <a:pt x="318" y="158"/>
                      <a:pt x="387" y="188"/>
                      <a:pt x="450" y="225"/>
                    </a:cubicBezTo>
                    <a:cubicBezTo>
                      <a:pt x="513" y="262"/>
                      <a:pt x="554" y="300"/>
                      <a:pt x="624" y="342"/>
                    </a:cubicBezTo>
                    <a:cubicBezTo>
                      <a:pt x="694" y="384"/>
                      <a:pt x="786" y="427"/>
                      <a:pt x="870" y="474"/>
                    </a:cubicBezTo>
                    <a:cubicBezTo>
                      <a:pt x="954" y="521"/>
                      <a:pt x="1038" y="574"/>
                      <a:pt x="1128" y="624"/>
                    </a:cubicBezTo>
                    <a:cubicBezTo>
                      <a:pt x="1218" y="674"/>
                      <a:pt x="1314" y="722"/>
                      <a:pt x="1410" y="771"/>
                    </a:cubicBez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29" name="Oval 132"/>
              <p:cNvSpPr>
                <a:spLocks noChangeArrowheads="1"/>
              </p:cNvSpPr>
              <p:nvPr/>
            </p:nvSpPr>
            <p:spPr bwMode="auto">
              <a:xfrm>
                <a:off x="4407" y="2766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30" name="Oval 133"/>
              <p:cNvSpPr>
                <a:spLocks noChangeArrowheads="1"/>
              </p:cNvSpPr>
              <p:nvPr/>
            </p:nvSpPr>
            <p:spPr bwMode="auto">
              <a:xfrm>
                <a:off x="5818" y="3532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31" name="Oval 134"/>
              <p:cNvSpPr>
                <a:spLocks noChangeArrowheads="1"/>
              </p:cNvSpPr>
              <p:nvPr/>
            </p:nvSpPr>
            <p:spPr bwMode="auto">
              <a:xfrm>
                <a:off x="6048" y="2532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32" name="Freeform 135"/>
              <p:cNvSpPr>
                <a:spLocks/>
              </p:cNvSpPr>
              <p:nvPr/>
            </p:nvSpPr>
            <p:spPr bwMode="auto">
              <a:xfrm>
                <a:off x="4956" y="2019"/>
                <a:ext cx="1380" cy="807"/>
              </a:xfrm>
              <a:custGeom>
                <a:avLst/>
                <a:gdLst>
                  <a:gd name="T0" fmla="*/ 0 w 1380"/>
                  <a:gd name="T1" fmla="*/ 0 h 807"/>
                  <a:gd name="T2" fmla="*/ 456 w 1380"/>
                  <a:gd name="T3" fmla="*/ 105 h 807"/>
                  <a:gd name="T4" fmla="*/ 840 w 1380"/>
                  <a:gd name="T5" fmla="*/ 327 h 807"/>
                  <a:gd name="T6" fmla="*/ 1122 w 1380"/>
                  <a:gd name="T7" fmla="*/ 537 h 807"/>
                  <a:gd name="T8" fmla="*/ 1380 w 1380"/>
                  <a:gd name="T9" fmla="*/ 807 h 8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80"/>
                  <a:gd name="T16" fmla="*/ 0 h 807"/>
                  <a:gd name="T17" fmla="*/ 1380 w 1380"/>
                  <a:gd name="T18" fmla="*/ 807 h 80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80" h="807">
                    <a:moveTo>
                      <a:pt x="0" y="0"/>
                    </a:moveTo>
                    <a:lnTo>
                      <a:pt x="456" y="105"/>
                    </a:lnTo>
                    <a:lnTo>
                      <a:pt x="840" y="327"/>
                    </a:lnTo>
                    <a:lnTo>
                      <a:pt x="1122" y="537"/>
                    </a:lnTo>
                    <a:lnTo>
                      <a:pt x="1380" y="807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33" name="Oval 136"/>
              <p:cNvSpPr>
                <a:spLocks noChangeArrowheads="1"/>
              </p:cNvSpPr>
              <p:nvPr/>
            </p:nvSpPr>
            <p:spPr bwMode="auto">
              <a:xfrm>
                <a:off x="6316" y="2794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34" name="Oval 137"/>
              <p:cNvSpPr>
                <a:spLocks noChangeArrowheads="1"/>
              </p:cNvSpPr>
              <p:nvPr/>
            </p:nvSpPr>
            <p:spPr bwMode="auto">
              <a:xfrm>
                <a:off x="4649" y="2882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35" name="Oval 138"/>
              <p:cNvSpPr>
                <a:spLocks noChangeArrowheads="1"/>
              </p:cNvSpPr>
              <p:nvPr/>
            </p:nvSpPr>
            <p:spPr bwMode="auto">
              <a:xfrm>
                <a:off x="4851" y="2982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36" name="Oval 139"/>
              <p:cNvSpPr>
                <a:spLocks noChangeArrowheads="1"/>
              </p:cNvSpPr>
              <p:nvPr/>
            </p:nvSpPr>
            <p:spPr bwMode="auto">
              <a:xfrm>
                <a:off x="5030" y="3098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37" name="Oval 140"/>
              <p:cNvSpPr>
                <a:spLocks noChangeArrowheads="1"/>
              </p:cNvSpPr>
              <p:nvPr/>
            </p:nvSpPr>
            <p:spPr bwMode="auto">
              <a:xfrm>
                <a:off x="5268" y="3234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38" name="Oval 141"/>
              <p:cNvSpPr>
                <a:spLocks noChangeArrowheads="1"/>
              </p:cNvSpPr>
              <p:nvPr/>
            </p:nvSpPr>
            <p:spPr bwMode="auto">
              <a:xfrm>
                <a:off x="5533" y="3388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39" name="Freeform 142"/>
              <p:cNvSpPr>
                <a:spLocks/>
              </p:cNvSpPr>
              <p:nvPr/>
            </p:nvSpPr>
            <p:spPr bwMode="auto">
              <a:xfrm>
                <a:off x="4896" y="1803"/>
                <a:ext cx="1914" cy="657"/>
              </a:xfrm>
              <a:custGeom>
                <a:avLst/>
                <a:gdLst>
                  <a:gd name="T0" fmla="*/ 0 w 1914"/>
                  <a:gd name="T1" fmla="*/ 3 h 657"/>
                  <a:gd name="T2" fmla="*/ 18 w 1914"/>
                  <a:gd name="T3" fmla="*/ 0 h 657"/>
                  <a:gd name="T4" fmla="*/ 339 w 1914"/>
                  <a:gd name="T5" fmla="*/ 42 h 657"/>
                  <a:gd name="T6" fmla="*/ 705 w 1914"/>
                  <a:gd name="T7" fmla="*/ 144 h 657"/>
                  <a:gd name="T8" fmla="*/ 1071 w 1914"/>
                  <a:gd name="T9" fmla="*/ 201 h 657"/>
                  <a:gd name="T10" fmla="*/ 1416 w 1914"/>
                  <a:gd name="T11" fmla="*/ 291 h 657"/>
                  <a:gd name="T12" fmla="*/ 1695 w 1914"/>
                  <a:gd name="T13" fmla="*/ 471 h 657"/>
                  <a:gd name="T14" fmla="*/ 1914 w 1914"/>
                  <a:gd name="T15" fmla="*/ 657 h 65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14"/>
                  <a:gd name="T25" fmla="*/ 0 h 657"/>
                  <a:gd name="T26" fmla="*/ 1914 w 1914"/>
                  <a:gd name="T27" fmla="*/ 657 h 65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14" h="657">
                    <a:moveTo>
                      <a:pt x="0" y="3"/>
                    </a:moveTo>
                    <a:cubicBezTo>
                      <a:pt x="6" y="2"/>
                      <a:pt x="18" y="0"/>
                      <a:pt x="18" y="0"/>
                    </a:cubicBezTo>
                    <a:lnTo>
                      <a:pt x="339" y="42"/>
                    </a:lnTo>
                    <a:lnTo>
                      <a:pt x="705" y="144"/>
                    </a:lnTo>
                    <a:lnTo>
                      <a:pt x="1071" y="201"/>
                    </a:lnTo>
                    <a:lnTo>
                      <a:pt x="1416" y="291"/>
                    </a:lnTo>
                    <a:lnTo>
                      <a:pt x="1695" y="471"/>
                    </a:lnTo>
                    <a:lnTo>
                      <a:pt x="1914" y="657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40" name="Oval 143"/>
              <p:cNvSpPr>
                <a:spLocks noChangeArrowheads="1"/>
              </p:cNvSpPr>
              <p:nvPr/>
            </p:nvSpPr>
            <p:spPr bwMode="auto">
              <a:xfrm>
                <a:off x="5209" y="1822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41" name="Oval 144"/>
              <p:cNvSpPr>
                <a:spLocks noChangeArrowheads="1"/>
              </p:cNvSpPr>
              <p:nvPr/>
            </p:nvSpPr>
            <p:spPr bwMode="auto">
              <a:xfrm>
                <a:off x="5570" y="1919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42" name="Oval 145"/>
              <p:cNvSpPr>
                <a:spLocks noChangeArrowheads="1"/>
              </p:cNvSpPr>
              <p:nvPr/>
            </p:nvSpPr>
            <p:spPr bwMode="auto">
              <a:xfrm>
                <a:off x="5940" y="1974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43" name="Oval 146"/>
              <p:cNvSpPr>
                <a:spLocks noChangeArrowheads="1"/>
              </p:cNvSpPr>
              <p:nvPr/>
            </p:nvSpPr>
            <p:spPr bwMode="auto">
              <a:xfrm>
                <a:off x="6280" y="2065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44" name="Oval 147"/>
              <p:cNvSpPr>
                <a:spLocks noChangeArrowheads="1"/>
              </p:cNvSpPr>
              <p:nvPr/>
            </p:nvSpPr>
            <p:spPr bwMode="auto">
              <a:xfrm>
                <a:off x="6560" y="2240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45" name="Oval 148"/>
              <p:cNvSpPr>
                <a:spLocks noChangeArrowheads="1"/>
              </p:cNvSpPr>
              <p:nvPr/>
            </p:nvSpPr>
            <p:spPr bwMode="auto">
              <a:xfrm>
                <a:off x="6783" y="2436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46" name="Oval 149"/>
              <p:cNvSpPr>
                <a:spLocks noChangeArrowheads="1"/>
              </p:cNvSpPr>
              <p:nvPr/>
            </p:nvSpPr>
            <p:spPr bwMode="auto">
              <a:xfrm>
                <a:off x="4869" y="1779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47" name="Oval 150"/>
              <p:cNvSpPr>
                <a:spLocks noChangeArrowheads="1"/>
              </p:cNvSpPr>
              <p:nvPr/>
            </p:nvSpPr>
            <p:spPr bwMode="auto">
              <a:xfrm>
                <a:off x="4940" y="2006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48" name="Oval 151"/>
              <p:cNvSpPr>
                <a:spLocks noChangeArrowheads="1"/>
              </p:cNvSpPr>
              <p:nvPr/>
            </p:nvSpPr>
            <p:spPr bwMode="auto">
              <a:xfrm>
                <a:off x="5375" y="2096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49" name="Oval 152"/>
              <p:cNvSpPr>
                <a:spLocks noChangeArrowheads="1"/>
              </p:cNvSpPr>
              <p:nvPr/>
            </p:nvSpPr>
            <p:spPr bwMode="auto">
              <a:xfrm>
                <a:off x="5765" y="2318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50" name="Freeform 153"/>
              <p:cNvSpPr>
                <a:spLocks/>
              </p:cNvSpPr>
              <p:nvPr/>
            </p:nvSpPr>
            <p:spPr bwMode="auto">
              <a:xfrm>
                <a:off x="4524" y="2664"/>
                <a:ext cx="1458" cy="870"/>
              </a:xfrm>
              <a:custGeom>
                <a:avLst/>
                <a:gdLst>
                  <a:gd name="T0" fmla="*/ 0 w 1458"/>
                  <a:gd name="T1" fmla="*/ 0 h 870"/>
                  <a:gd name="T2" fmla="*/ 204 w 1458"/>
                  <a:gd name="T3" fmla="*/ 90 h 870"/>
                  <a:gd name="T4" fmla="*/ 432 w 1458"/>
                  <a:gd name="T5" fmla="*/ 174 h 870"/>
                  <a:gd name="T6" fmla="*/ 648 w 1458"/>
                  <a:gd name="T7" fmla="*/ 258 h 870"/>
                  <a:gd name="T8" fmla="*/ 840 w 1458"/>
                  <a:gd name="T9" fmla="*/ 414 h 870"/>
                  <a:gd name="T10" fmla="*/ 1086 w 1458"/>
                  <a:gd name="T11" fmla="*/ 582 h 870"/>
                  <a:gd name="T12" fmla="*/ 1272 w 1458"/>
                  <a:gd name="T13" fmla="*/ 702 h 870"/>
                  <a:gd name="T14" fmla="*/ 1458 w 1458"/>
                  <a:gd name="T15" fmla="*/ 870 h 87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58"/>
                  <a:gd name="T25" fmla="*/ 0 h 870"/>
                  <a:gd name="T26" fmla="*/ 1458 w 1458"/>
                  <a:gd name="T27" fmla="*/ 870 h 87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58" h="870">
                    <a:moveTo>
                      <a:pt x="0" y="0"/>
                    </a:moveTo>
                    <a:lnTo>
                      <a:pt x="204" y="90"/>
                    </a:lnTo>
                    <a:lnTo>
                      <a:pt x="432" y="174"/>
                    </a:lnTo>
                    <a:lnTo>
                      <a:pt x="648" y="258"/>
                    </a:lnTo>
                    <a:lnTo>
                      <a:pt x="840" y="414"/>
                    </a:lnTo>
                    <a:lnTo>
                      <a:pt x="1086" y="582"/>
                    </a:lnTo>
                    <a:lnTo>
                      <a:pt x="1272" y="702"/>
                    </a:lnTo>
                    <a:lnTo>
                      <a:pt x="1458" y="870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51" name="Oval 154"/>
              <p:cNvSpPr>
                <a:spLocks noChangeArrowheads="1"/>
              </p:cNvSpPr>
              <p:nvPr/>
            </p:nvSpPr>
            <p:spPr bwMode="auto">
              <a:xfrm>
                <a:off x="4506" y="2646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52" name="Oval 155"/>
              <p:cNvSpPr>
                <a:spLocks noChangeArrowheads="1"/>
              </p:cNvSpPr>
              <p:nvPr/>
            </p:nvSpPr>
            <p:spPr bwMode="auto">
              <a:xfrm>
                <a:off x="4891" y="2797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53" name="Oval 156"/>
              <p:cNvSpPr>
                <a:spLocks noChangeArrowheads="1"/>
              </p:cNvSpPr>
              <p:nvPr/>
            </p:nvSpPr>
            <p:spPr bwMode="auto">
              <a:xfrm>
                <a:off x="5138" y="2897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54" name="Oval 157"/>
              <p:cNvSpPr>
                <a:spLocks noChangeArrowheads="1"/>
              </p:cNvSpPr>
              <p:nvPr/>
            </p:nvSpPr>
            <p:spPr bwMode="auto">
              <a:xfrm>
                <a:off x="5370" y="3078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55" name="Oval 158"/>
              <p:cNvSpPr>
                <a:spLocks noChangeArrowheads="1"/>
              </p:cNvSpPr>
              <p:nvPr/>
            </p:nvSpPr>
            <p:spPr bwMode="auto">
              <a:xfrm>
                <a:off x="5554" y="3205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56" name="Oval 159"/>
              <p:cNvSpPr>
                <a:spLocks noChangeArrowheads="1"/>
              </p:cNvSpPr>
              <p:nvPr/>
            </p:nvSpPr>
            <p:spPr bwMode="auto">
              <a:xfrm>
                <a:off x="5756" y="3326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57" name="Oval 160"/>
              <p:cNvSpPr>
                <a:spLocks noChangeArrowheads="1"/>
              </p:cNvSpPr>
              <p:nvPr/>
            </p:nvSpPr>
            <p:spPr bwMode="auto">
              <a:xfrm>
                <a:off x="5944" y="3496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9016" name="Rectangle 161"/>
            <p:cNvSpPr>
              <a:spLocks noChangeArrowheads="1"/>
            </p:cNvSpPr>
            <p:nvPr/>
          </p:nvSpPr>
          <p:spPr bwMode="auto">
            <a:xfrm>
              <a:off x="4888" y="778"/>
              <a:ext cx="1890" cy="150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017" name="Freeform 196"/>
            <p:cNvSpPr>
              <a:spLocks/>
            </p:cNvSpPr>
            <p:nvPr/>
          </p:nvSpPr>
          <p:spPr bwMode="auto">
            <a:xfrm>
              <a:off x="5325" y="1287"/>
              <a:ext cx="915" cy="630"/>
            </a:xfrm>
            <a:custGeom>
              <a:avLst/>
              <a:gdLst>
                <a:gd name="T0" fmla="*/ 0 w 915"/>
                <a:gd name="T1" fmla="*/ 0 h 630"/>
                <a:gd name="T2" fmla="*/ 246 w 915"/>
                <a:gd name="T3" fmla="*/ 84 h 630"/>
                <a:gd name="T4" fmla="*/ 513 w 915"/>
                <a:gd name="T5" fmla="*/ 234 h 630"/>
                <a:gd name="T6" fmla="*/ 672 w 915"/>
                <a:gd name="T7" fmla="*/ 366 h 630"/>
                <a:gd name="T8" fmla="*/ 825 w 915"/>
                <a:gd name="T9" fmla="*/ 525 h 630"/>
                <a:gd name="T10" fmla="*/ 915 w 915"/>
                <a:gd name="T11" fmla="*/ 630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15"/>
                <a:gd name="T19" fmla="*/ 0 h 630"/>
                <a:gd name="T20" fmla="*/ 915 w 915"/>
                <a:gd name="T21" fmla="*/ 630 h 6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15" h="630">
                  <a:moveTo>
                    <a:pt x="0" y="0"/>
                  </a:moveTo>
                  <a:lnTo>
                    <a:pt x="246" y="84"/>
                  </a:lnTo>
                  <a:lnTo>
                    <a:pt x="513" y="234"/>
                  </a:lnTo>
                  <a:lnTo>
                    <a:pt x="672" y="366"/>
                  </a:lnTo>
                  <a:lnTo>
                    <a:pt x="825" y="525"/>
                  </a:lnTo>
                  <a:lnTo>
                    <a:pt x="915" y="63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018" name="Oval 197"/>
            <p:cNvSpPr>
              <a:spLocks noChangeArrowheads="1"/>
            </p:cNvSpPr>
            <p:nvPr/>
          </p:nvSpPr>
          <p:spPr bwMode="auto">
            <a:xfrm>
              <a:off x="5304" y="1263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019" name="Oval 198"/>
            <p:cNvSpPr>
              <a:spLocks noChangeArrowheads="1"/>
            </p:cNvSpPr>
            <p:nvPr/>
          </p:nvSpPr>
          <p:spPr bwMode="auto">
            <a:xfrm>
              <a:off x="5545" y="1345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020" name="Oval 199"/>
            <p:cNvSpPr>
              <a:spLocks noChangeArrowheads="1"/>
            </p:cNvSpPr>
            <p:nvPr/>
          </p:nvSpPr>
          <p:spPr bwMode="auto">
            <a:xfrm>
              <a:off x="5803" y="1492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021" name="Oval 200"/>
            <p:cNvSpPr>
              <a:spLocks noChangeArrowheads="1"/>
            </p:cNvSpPr>
            <p:nvPr/>
          </p:nvSpPr>
          <p:spPr bwMode="auto">
            <a:xfrm>
              <a:off x="5986" y="1639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022" name="Oval 201"/>
            <p:cNvSpPr>
              <a:spLocks noChangeArrowheads="1"/>
            </p:cNvSpPr>
            <p:nvPr/>
          </p:nvSpPr>
          <p:spPr bwMode="auto">
            <a:xfrm>
              <a:off x="6211" y="1888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023" name="TextBox 7"/>
            <p:cNvSpPr txBox="1">
              <a:spLocks noChangeArrowheads="1"/>
            </p:cNvSpPr>
            <p:nvPr/>
          </p:nvSpPr>
          <p:spPr bwMode="auto">
            <a:xfrm rot="1855542">
              <a:off x="5561" y="1256"/>
              <a:ext cx="526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78606" indent="-278606" algn="just" defTabSz="371475" eaLnBrk="1" hangingPunct="1">
                <a:spcAft>
                  <a:spcPct val="25000"/>
                </a:spcAft>
              </a:pPr>
              <a:r>
                <a:rPr lang="en-US" sz="1625">
                  <a:solidFill>
                    <a:prstClr val="black"/>
                  </a:solidFill>
                  <a:latin typeface="Tahoma" pitchFamily="34" charset="0"/>
                  <a:ea typeface="MS PGothic" pitchFamily="34" charset="-128"/>
                </a:rPr>
                <a:t>Mean</a:t>
              </a:r>
              <a:endParaRPr lang="en-US" sz="1625" baseline="30000">
                <a:solidFill>
                  <a:prstClr val="black"/>
                </a:solidFill>
                <a:latin typeface="Tahoma" pitchFamily="34" charset="0"/>
                <a:ea typeface="MS PGothic" pitchFamily="34" charset="-128"/>
              </a:endParaRPr>
            </a:p>
          </p:txBody>
        </p:sp>
        <p:sp>
          <p:nvSpPr>
            <p:cNvPr id="39024" name="TextBox 7"/>
            <p:cNvSpPr txBox="1">
              <a:spLocks noChangeArrowheads="1"/>
            </p:cNvSpPr>
            <p:nvPr/>
          </p:nvSpPr>
          <p:spPr bwMode="auto">
            <a:xfrm>
              <a:off x="5208" y="719"/>
              <a:ext cx="281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78606" indent="-278606" algn="just" defTabSz="371475" eaLnBrk="1" hangingPunct="1">
                <a:spcAft>
                  <a:spcPct val="25000"/>
                </a:spcAft>
              </a:pPr>
              <a:r>
                <a:rPr lang="en-US" sz="1625">
                  <a:solidFill>
                    <a:prstClr val="black"/>
                  </a:solidFill>
                  <a:latin typeface="Tahoma" pitchFamily="34" charset="0"/>
                  <a:ea typeface="MS PGothic" pitchFamily="34" charset="-128"/>
                </a:rPr>
                <a:t>x</a:t>
              </a:r>
              <a:r>
                <a:rPr lang="en-US" sz="1625" baseline="-25000">
                  <a:solidFill>
                    <a:prstClr val="black"/>
                  </a:solidFill>
                  <a:latin typeface="Tahoma" pitchFamily="34" charset="0"/>
                  <a:ea typeface="MS PGothic" pitchFamily="34" charset="-128"/>
                </a:rPr>
                <a:t>1</a:t>
              </a:r>
            </a:p>
          </p:txBody>
        </p:sp>
        <p:sp>
          <p:nvSpPr>
            <p:cNvPr id="39025" name="TextBox 7"/>
            <p:cNvSpPr txBox="1">
              <a:spLocks noChangeArrowheads="1"/>
            </p:cNvSpPr>
            <p:nvPr/>
          </p:nvSpPr>
          <p:spPr bwMode="auto">
            <a:xfrm>
              <a:off x="5230" y="915"/>
              <a:ext cx="281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78606" indent="-278606" algn="just" defTabSz="371475" eaLnBrk="1" hangingPunct="1">
                <a:spcAft>
                  <a:spcPct val="25000"/>
                </a:spcAft>
              </a:pPr>
              <a:r>
                <a:rPr lang="en-US" sz="1625">
                  <a:solidFill>
                    <a:prstClr val="black"/>
                  </a:solidFill>
                  <a:latin typeface="Tahoma" pitchFamily="34" charset="0"/>
                  <a:ea typeface="MS PGothic" pitchFamily="34" charset="-128"/>
                </a:rPr>
                <a:t>x</a:t>
              </a:r>
              <a:r>
                <a:rPr lang="en-US" sz="1625" baseline="-25000">
                  <a:solidFill>
                    <a:prstClr val="black"/>
                  </a:solidFill>
                  <a:latin typeface="Tahoma" pitchFamily="34" charset="0"/>
                  <a:ea typeface="MS PGothic" pitchFamily="34" charset="-128"/>
                </a:rPr>
                <a:t>2</a:t>
              </a:r>
            </a:p>
          </p:txBody>
        </p:sp>
        <p:sp>
          <p:nvSpPr>
            <p:cNvPr id="39026" name="TextBox 7"/>
            <p:cNvSpPr txBox="1">
              <a:spLocks noChangeArrowheads="1"/>
            </p:cNvSpPr>
            <p:nvPr/>
          </p:nvSpPr>
          <p:spPr bwMode="auto">
            <a:xfrm>
              <a:off x="4966" y="1293"/>
              <a:ext cx="281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78606" indent="-278606" algn="just" defTabSz="371475" eaLnBrk="1" hangingPunct="1">
                <a:spcAft>
                  <a:spcPct val="25000"/>
                </a:spcAft>
              </a:pPr>
              <a:r>
                <a:rPr lang="en-US" sz="1625">
                  <a:solidFill>
                    <a:prstClr val="black"/>
                  </a:solidFill>
                  <a:latin typeface="Tahoma" pitchFamily="34" charset="0"/>
                  <a:ea typeface="MS PGothic" pitchFamily="34" charset="-128"/>
                </a:rPr>
                <a:t>x</a:t>
              </a:r>
              <a:r>
                <a:rPr lang="en-US" sz="1625" baseline="-25000">
                  <a:solidFill>
                    <a:prstClr val="black"/>
                  </a:solidFill>
                  <a:latin typeface="Tahoma" pitchFamily="34" charset="0"/>
                  <a:ea typeface="MS PGothic" pitchFamily="34" charset="-128"/>
                </a:rPr>
                <a:t>3</a:t>
              </a:r>
            </a:p>
          </p:txBody>
        </p:sp>
        <p:sp>
          <p:nvSpPr>
            <p:cNvPr id="39027" name="TextBox 7"/>
            <p:cNvSpPr txBox="1">
              <a:spLocks noChangeArrowheads="1"/>
            </p:cNvSpPr>
            <p:nvPr/>
          </p:nvSpPr>
          <p:spPr bwMode="auto">
            <a:xfrm>
              <a:off x="4898" y="1441"/>
              <a:ext cx="281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78606" indent="-278606" algn="just" defTabSz="371475" eaLnBrk="1" hangingPunct="1">
                <a:spcAft>
                  <a:spcPct val="25000"/>
                </a:spcAft>
              </a:pPr>
              <a:r>
                <a:rPr lang="en-US" sz="1625">
                  <a:solidFill>
                    <a:prstClr val="black"/>
                  </a:solidFill>
                  <a:latin typeface="Tahoma" pitchFamily="34" charset="0"/>
                  <a:ea typeface="MS PGothic" pitchFamily="34" charset="-128"/>
                </a:rPr>
                <a:t>x</a:t>
              </a:r>
              <a:r>
                <a:rPr lang="en-US" sz="1625" baseline="-25000">
                  <a:solidFill>
                    <a:prstClr val="black"/>
                  </a:solidFill>
                  <a:latin typeface="Tahoma" pitchFamily="34" charset="0"/>
                  <a:ea typeface="MS PGothic" pitchFamily="34" charset="-128"/>
                </a:rPr>
                <a:t>4</a:t>
              </a:r>
            </a:p>
          </p:txBody>
        </p:sp>
      </p:grpSp>
      <p:grpSp>
        <p:nvGrpSpPr>
          <p:cNvPr id="38967" name="Group 220"/>
          <p:cNvGrpSpPr>
            <a:grpSpLocks/>
          </p:cNvGrpSpPr>
          <p:nvPr/>
        </p:nvGrpSpPr>
        <p:grpSpPr bwMode="auto">
          <a:xfrm>
            <a:off x="4197151" y="3990083"/>
            <a:ext cx="2430066" cy="2003127"/>
            <a:chOff x="4892" y="2391"/>
            <a:chExt cx="1884" cy="1553"/>
          </a:xfrm>
        </p:grpSpPr>
        <p:grpSp>
          <p:nvGrpSpPr>
            <p:cNvPr id="38972" name="Group 163"/>
            <p:cNvGrpSpPr>
              <a:grpSpLocks/>
            </p:cNvGrpSpPr>
            <p:nvPr/>
          </p:nvGrpSpPr>
          <p:grpSpPr bwMode="auto">
            <a:xfrm>
              <a:off x="5134" y="2548"/>
              <a:ext cx="1582" cy="1312"/>
              <a:chOff x="4407" y="1779"/>
              <a:chExt cx="2433" cy="1810"/>
            </a:xfrm>
          </p:grpSpPr>
          <p:sp>
            <p:nvSpPr>
              <p:cNvPr id="38985" name="Freeform 164"/>
              <p:cNvSpPr>
                <a:spLocks/>
              </p:cNvSpPr>
              <p:nvPr/>
            </p:nvSpPr>
            <p:spPr bwMode="auto">
              <a:xfrm>
                <a:off x="4440" y="2790"/>
                <a:ext cx="1410" cy="771"/>
              </a:xfrm>
              <a:custGeom>
                <a:avLst/>
                <a:gdLst>
                  <a:gd name="T0" fmla="*/ 0 w 1410"/>
                  <a:gd name="T1" fmla="*/ 0 h 771"/>
                  <a:gd name="T2" fmla="*/ 243 w 1410"/>
                  <a:gd name="T3" fmla="*/ 120 h 771"/>
                  <a:gd name="T4" fmla="*/ 450 w 1410"/>
                  <a:gd name="T5" fmla="*/ 225 h 771"/>
                  <a:gd name="T6" fmla="*/ 624 w 1410"/>
                  <a:gd name="T7" fmla="*/ 342 h 771"/>
                  <a:gd name="T8" fmla="*/ 870 w 1410"/>
                  <a:gd name="T9" fmla="*/ 474 h 771"/>
                  <a:gd name="T10" fmla="*/ 1128 w 1410"/>
                  <a:gd name="T11" fmla="*/ 624 h 771"/>
                  <a:gd name="T12" fmla="*/ 1410 w 1410"/>
                  <a:gd name="T13" fmla="*/ 771 h 7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10"/>
                  <a:gd name="T22" fmla="*/ 0 h 771"/>
                  <a:gd name="T23" fmla="*/ 1410 w 1410"/>
                  <a:gd name="T24" fmla="*/ 771 h 77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10" h="771">
                    <a:moveTo>
                      <a:pt x="0" y="0"/>
                    </a:moveTo>
                    <a:cubicBezTo>
                      <a:pt x="84" y="41"/>
                      <a:pt x="168" y="82"/>
                      <a:pt x="243" y="120"/>
                    </a:cubicBezTo>
                    <a:cubicBezTo>
                      <a:pt x="318" y="158"/>
                      <a:pt x="387" y="188"/>
                      <a:pt x="450" y="225"/>
                    </a:cubicBezTo>
                    <a:cubicBezTo>
                      <a:pt x="513" y="262"/>
                      <a:pt x="554" y="300"/>
                      <a:pt x="624" y="342"/>
                    </a:cubicBezTo>
                    <a:cubicBezTo>
                      <a:pt x="694" y="384"/>
                      <a:pt x="786" y="427"/>
                      <a:pt x="870" y="474"/>
                    </a:cubicBezTo>
                    <a:cubicBezTo>
                      <a:pt x="954" y="521"/>
                      <a:pt x="1038" y="574"/>
                      <a:pt x="1128" y="624"/>
                    </a:cubicBezTo>
                    <a:cubicBezTo>
                      <a:pt x="1218" y="674"/>
                      <a:pt x="1314" y="722"/>
                      <a:pt x="1410" y="771"/>
                    </a:cubicBez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986" name="Oval 165"/>
              <p:cNvSpPr>
                <a:spLocks noChangeArrowheads="1"/>
              </p:cNvSpPr>
              <p:nvPr/>
            </p:nvSpPr>
            <p:spPr bwMode="auto">
              <a:xfrm>
                <a:off x="4407" y="2766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987" name="Oval 166"/>
              <p:cNvSpPr>
                <a:spLocks noChangeArrowheads="1"/>
              </p:cNvSpPr>
              <p:nvPr/>
            </p:nvSpPr>
            <p:spPr bwMode="auto">
              <a:xfrm>
                <a:off x="5818" y="3532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988" name="Oval 167"/>
              <p:cNvSpPr>
                <a:spLocks noChangeArrowheads="1"/>
              </p:cNvSpPr>
              <p:nvPr/>
            </p:nvSpPr>
            <p:spPr bwMode="auto">
              <a:xfrm>
                <a:off x="6048" y="2532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989" name="Freeform 168"/>
              <p:cNvSpPr>
                <a:spLocks/>
              </p:cNvSpPr>
              <p:nvPr/>
            </p:nvSpPr>
            <p:spPr bwMode="auto">
              <a:xfrm>
                <a:off x="4956" y="2019"/>
                <a:ext cx="1380" cy="807"/>
              </a:xfrm>
              <a:custGeom>
                <a:avLst/>
                <a:gdLst>
                  <a:gd name="T0" fmla="*/ 0 w 1380"/>
                  <a:gd name="T1" fmla="*/ 0 h 807"/>
                  <a:gd name="T2" fmla="*/ 456 w 1380"/>
                  <a:gd name="T3" fmla="*/ 105 h 807"/>
                  <a:gd name="T4" fmla="*/ 840 w 1380"/>
                  <a:gd name="T5" fmla="*/ 327 h 807"/>
                  <a:gd name="T6" fmla="*/ 1122 w 1380"/>
                  <a:gd name="T7" fmla="*/ 537 h 807"/>
                  <a:gd name="T8" fmla="*/ 1380 w 1380"/>
                  <a:gd name="T9" fmla="*/ 807 h 8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80"/>
                  <a:gd name="T16" fmla="*/ 0 h 807"/>
                  <a:gd name="T17" fmla="*/ 1380 w 1380"/>
                  <a:gd name="T18" fmla="*/ 807 h 80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80" h="807">
                    <a:moveTo>
                      <a:pt x="0" y="0"/>
                    </a:moveTo>
                    <a:lnTo>
                      <a:pt x="456" y="105"/>
                    </a:lnTo>
                    <a:lnTo>
                      <a:pt x="840" y="327"/>
                    </a:lnTo>
                    <a:lnTo>
                      <a:pt x="1122" y="537"/>
                    </a:lnTo>
                    <a:lnTo>
                      <a:pt x="1380" y="807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990" name="Oval 169"/>
              <p:cNvSpPr>
                <a:spLocks noChangeArrowheads="1"/>
              </p:cNvSpPr>
              <p:nvPr/>
            </p:nvSpPr>
            <p:spPr bwMode="auto">
              <a:xfrm>
                <a:off x="6316" y="2794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991" name="Oval 170"/>
              <p:cNvSpPr>
                <a:spLocks noChangeArrowheads="1"/>
              </p:cNvSpPr>
              <p:nvPr/>
            </p:nvSpPr>
            <p:spPr bwMode="auto">
              <a:xfrm>
                <a:off x="4649" y="2882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992" name="Oval 171"/>
              <p:cNvSpPr>
                <a:spLocks noChangeArrowheads="1"/>
              </p:cNvSpPr>
              <p:nvPr/>
            </p:nvSpPr>
            <p:spPr bwMode="auto">
              <a:xfrm>
                <a:off x="4851" y="2982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993" name="Oval 172"/>
              <p:cNvSpPr>
                <a:spLocks noChangeArrowheads="1"/>
              </p:cNvSpPr>
              <p:nvPr/>
            </p:nvSpPr>
            <p:spPr bwMode="auto">
              <a:xfrm>
                <a:off x="5030" y="3098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994" name="Oval 173"/>
              <p:cNvSpPr>
                <a:spLocks noChangeArrowheads="1"/>
              </p:cNvSpPr>
              <p:nvPr/>
            </p:nvSpPr>
            <p:spPr bwMode="auto">
              <a:xfrm>
                <a:off x="5268" y="3234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995" name="Oval 174"/>
              <p:cNvSpPr>
                <a:spLocks noChangeArrowheads="1"/>
              </p:cNvSpPr>
              <p:nvPr/>
            </p:nvSpPr>
            <p:spPr bwMode="auto">
              <a:xfrm>
                <a:off x="5533" y="3388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996" name="Freeform 175"/>
              <p:cNvSpPr>
                <a:spLocks/>
              </p:cNvSpPr>
              <p:nvPr/>
            </p:nvSpPr>
            <p:spPr bwMode="auto">
              <a:xfrm>
                <a:off x="4896" y="1803"/>
                <a:ext cx="1914" cy="657"/>
              </a:xfrm>
              <a:custGeom>
                <a:avLst/>
                <a:gdLst>
                  <a:gd name="T0" fmla="*/ 0 w 1914"/>
                  <a:gd name="T1" fmla="*/ 3 h 657"/>
                  <a:gd name="T2" fmla="*/ 18 w 1914"/>
                  <a:gd name="T3" fmla="*/ 0 h 657"/>
                  <a:gd name="T4" fmla="*/ 339 w 1914"/>
                  <a:gd name="T5" fmla="*/ 42 h 657"/>
                  <a:gd name="T6" fmla="*/ 705 w 1914"/>
                  <a:gd name="T7" fmla="*/ 144 h 657"/>
                  <a:gd name="T8" fmla="*/ 1071 w 1914"/>
                  <a:gd name="T9" fmla="*/ 201 h 657"/>
                  <a:gd name="T10" fmla="*/ 1416 w 1914"/>
                  <a:gd name="T11" fmla="*/ 291 h 657"/>
                  <a:gd name="T12" fmla="*/ 1695 w 1914"/>
                  <a:gd name="T13" fmla="*/ 471 h 657"/>
                  <a:gd name="T14" fmla="*/ 1914 w 1914"/>
                  <a:gd name="T15" fmla="*/ 657 h 65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14"/>
                  <a:gd name="T25" fmla="*/ 0 h 657"/>
                  <a:gd name="T26" fmla="*/ 1914 w 1914"/>
                  <a:gd name="T27" fmla="*/ 657 h 65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14" h="657">
                    <a:moveTo>
                      <a:pt x="0" y="3"/>
                    </a:moveTo>
                    <a:cubicBezTo>
                      <a:pt x="6" y="2"/>
                      <a:pt x="18" y="0"/>
                      <a:pt x="18" y="0"/>
                    </a:cubicBezTo>
                    <a:lnTo>
                      <a:pt x="339" y="42"/>
                    </a:lnTo>
                    <a:lnTo>
                      <a:pt x="705" y="144"/>
                    </a:lnTo>
                    <a:lnTo>
                      <a:pt x="1071" y="201"/>
                    </a:lnTo>
                    <a:lnTo>
                      <a:pt x="1416" y="291"/>
                    </a:lnTo>
                    <a:lnTo>
                      <a:pt x="1695" y="471"/>
                    </a:lnTo>
                    <a:lnTo>
                      <a:pt x="1914" y="657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997" name="Oval 176"/>
              <p:cNvSpPr>
                <a:spLocks noChangeArrowheads="1"/>
              </p:cNvSpPr>
              <p:nvPr/>
            </p:nvSpPr>
            <p:spPr bwMode="auto">
              <a:xfrm>
                <a:off x="5209" y="1822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998" name="Oval 177"/>
              <p:cNvSpPr>
                <a:spLocks noChangeArrowheads="1"/>
              </p:cNvSpPr>
              <p:nvPr/>
            </p:nvSpPr>
            <p:spPr bwMode="auto">
              <a:xfrm>
                <a:off x="5570" y="1919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999" name="Oval 178"/>
              <p:cNvSpPr>
                <a:spLocks noChangeArrowheads="1"/>
              </p:cNvSpPr>
              <p:nvPr/>
            </p:nvSpPr>
            <p:spPr bwMode="auto">
              <a:xfrm>
                <a:off x="5940" y="1974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00" name="Oval 179"/>
              <p:cNvSpPr>
                <a:spLocks noChangeArrowheads="1"/>
              </p:cNvSpPr>
              <p:nvPr/>
            </p:nvSpPr>
            <p:spPr bwMode="auto">
              <a:xfrm>
                <a:off x="6280" y="2065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01" name="Oval 180"/>
              <p:cNvSpPr>
                <a:spLocks noChangeArrowheads="1"/>
              </p:cNvSpPr>
              <p:nvPr/>
            </p:nvSpPr>
            <p:spPr bwMode="auto">
              <a:xfrm>
                <a:off x="6560" y="2240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02" name="Oval 181"/>
              <p:cNvSpPr>
                <a:spLocks noChangeArrowheads="1"/>
              </p:cNvSpPr>
              <p:nvPr/>
            </p:nvSpPr>
            <p:spPr bwMode="auto">
              <a:xfrm>
                <a:off x="6783" y="2436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03" name="Oval 182"/>
              <p:cNvSpPr>
                <a:spLocks noChangeArrowheads="1"/>
              </p:cNvSpPr>
              <p:nvPr/>
            </p:nvSpPr>
            <p:spPr bwMode="auto">
              <a:xfrm>
                <a:off x="4869" y="1779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04" name="Oval 183"/>
              <p:cNvSpPr>
                <a:spLocks noChangeArrowheads="1"/>
              </p:cNvSpPr>
              <p:nvPr/>
            </p:nvSpPr>
            <p:spPr bwMode="auto">
              <a:xfrm>
                <a:off x="4940" y="2006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05" name="Oval 184"/>
              <p:cNvSpPr>
                <a:spLocks noChangeArrowheads="1"/>
              </p:cNvSpPr>
              <p:nvPr/>
            </p:nvSpPr>
            <p:spPr bwMode="auto">
              <a:xfrm>
                <a:off x="5375" y="2096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06" name="Oval 185"/>
              <p:cNvSpPr>
                <a:spLocks noChangeArrowheads="1"/>
              </p:cNvSpPr>
              <p:nvPr/>
            </p:nvSpPr>
            <p:spPr bwMode="auto">
              <a:xfrm>
                <a:off x="5765" y="2318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07" name="Freeform 186"/>
              <p:cNvSpPr>
                <a:spLocks/>
              </p:cNvSpPr>
              <p:nvPr/>
            </p:nvSpPr>
            <p:spPr bwMode="auto">
              <a:xfrm>
                <a:off x="4524" y="2664"/>
                <a:ext cx="1458" cy="870"/>
              </a:xfrm>
              <a:custGeom>
                <a:avLst/>
                <a:gdLst>
                  <a:gd name="T0" fmla="*/ 0 w 1458"/>
                  <a:gd name="T1" fmla="*/ 0 h 870"/>
                  <a:gd name="T2" fmla="*/ 204 w 1458"/>
                  <a:gd name="T3" fmla="*/ 90 h 870"/>
                  <a:gd name="T4" fmla="*/ 432 w 1458"/>
                  <a:gd name="T5" fmla="*/ 174 h 870"/>
                  <a:gd name="T6" fmla="*/ 648 w 1458"/>
                  <a:gd name="T7" fmla="*/ 258 h 870"/>
                  <a:gd name="T8" fmla="*/ 840 w 1458"/>
                  <a:gd name="T9" fmla="*/ 414 h 870"/>
                  <a:gd name="T10" fmla="*/ 1086 w 1458"/>
                  <a:gd name="T11" fmla="*/ 582 h 870"/>
                  <a:gd name="T12" fmla="*/ 1272 w 1458"/>
                  <a:gd name="T13" fmla="*/ 702 h 870"/>
                  <a:gd name="T14" fmla="*/ 1458 w 1458"/>
                  <a:gd name="T15" fmla="*/ 870 h 87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58"/>
                  <a:gd name="T25" fmla="*/ 0 h 870"/>
                  <a:gd name="T26" fmla="*/ 1458 w 1458"/>
                  <a:gd name="T27" fmla="*/ 870 h 87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58" h="870">
                    <a:moveTo>
                      <a:pt x="0" y="0"/>
                    </a:moveTo>
                    <a:lnTo>
                      <a:pt x="204" y="90"/>
                    </a:lnTo>
                    <a:lnTo>
                      <a:pt x="432" y="174"/>
                    </a:lnTo>
                    <a:lnTo>
                      <a:pt x="648" y="258"/>
                    </a:lnTo>
                    <a:lnTo>
                      <a:pt x="840" y="414"/>
                    </a:lnTo>
                    <a:lnTo>
                      <a:pt x="1086" y="582"/>
                    </a:lnTo>
                    <a:lnTo>
                      <a:pt x="1272" y="702"/>
                    </a:lnTo>
                    <a:lnTo>
                      <a:pt x="1458" y="870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08" name="Oval 187"/>
              <p:cNvSpPr>
                <a:spLocks noChangeArrowheads="1"/>
              </p:cNvSpPr>
              <p:nvPr/>
            </p:nvSpPr>
            <p:spPr bwMode="auto">
              <a:xfrm>
                <a:off x="4506" y="2646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09" name="Oval 188"/>
              <p:cNvSpPr>
                <a:spLocks noChangeArrowheads="1"/>
              </p:cNvSpPr>
              <p:nvPr/>
            </p:nvSpPr>
            <p:spPr bwMode="auto">
              <a:xfrm>
                <a:off x="4891" y="2797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10" name="Oval 189"/>
              <p:cNvSpPr>
                <a:spLocks noChangeArrowheads="1"/>
              </p:cNvSpPr>
              <p:nvPr/>
            </p:nvSpPr>
            <p:spPr bwMode="auto">
              <a:xfrm>
                <a:off x="5138" y="2897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11" name="Oval 190"/>
              <p:cNvSpPr>
                <a:spLocks noChangeArrowheads="1"/>
              </p:cNvSpPr>
              <p:nvPr/>
            </p:nvSpPr>
            <p:spPr bwMode="auto">
              <a:xfrm>
                <a:off x="5370" y="3078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12" name="Oval 191"/>
              <p:cNvSpPr>
                <a:spLocks noChangeArrowheads="1"/>
              </p:cNvSpPr>
              <p:nvPr/>
            </p:nvSpPr>
            <p:spPr bwMode="auto">
              <a:xfrm>
                <a:off x="5554" y="3205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13" name="Oval 192"/>
              <p:cNvSpPr>
                <a:spLocks noChangeArrowheads="1"/>
              </p:cNvSpPr>
              <p:nvPr/>
            </p:nvSpPr>
            <p:spPr bwMode="auto">
              <a:xfrm>
                <a:off x="5756" y="3326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14" name="Oval 193"/>
              <p:cNvSpPr>
                <a:spLocks noChangeArrowheads="1"/>
              </p:cNvSpPr>
              <p:nvPr/>
            </p:nvSpPr>
            <p:spPr bwMode="auto">
              <a:xfrm>
                <a:off x="5944" y="3496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42950" eaLnBrk="1" hangingPunct="1"/>
                <a:endParaRPr lang="fi-FI" sz="1463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8973" name="Rectangle 194"/>
            <p:cNvSpPr>
              <a:spLocks noChangeArrowheads="1"/>
            </p:cNvSpPr>
            <p:nvPr/>
          </p:nvSpPr>
          <p:spPr bwMode="auto">
            <a:xfrm>
              <a:off x="4892" y="2438"/>
              <a:ext cx="1884" cy="150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974" name="Freeform 202"/>
            <p:cNvSpPr>
              <a:spLocks/>
            </p:cNvSpPr>
            <p:nvPr/>
          </p:nvSpPr>
          <p:spPr bwMode="auto">
            <a:xfrm>
              <a:off x="5491" y="2731"/>
              <a:ext cx="896" cy="569"/>
            </a:xfrm>
            <a:custGeom>
              <a:avLst/>
              <a:gdLst>
                <a:gd name="T0" fmla="*/ 0 w 896"/>
                <a:gd name="T1" fmla="*/ 0 h 569"/>
                <a:gd name="T2" fmla="*/ 290 w 896"/>
                <a:gd name="T3" fmla="*/ 65 h 569"/>
                <a:gd name="T4" fmla="*/ 545 w 896"/>
                <a:gd name="T5" fmla="*/ 224 h 569"/>
                <a:gd name="T6" fmla="*/ 728 w 896"/>
                <a:gd name="T7" fmla="*/ 380 h 569"/>
                <a:gd name="T8" fmla="*/ 896 w 896"/>
                <a:gd name="T9" fmla="*/ 569 h 5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6"/>
                <a:gd name="T16" fmla="*/ 0 h 569"/>
                <a:gd name="T17" fmla="*/ 896 w 896"/>
                <a:gd name="T18" fmla="*/ 569 h 5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6" h="569">
                  <a:moveTo>
                    <a:pt x="0" y="0"/>
                  </a:moveTo>
                  <a:lnTo>
                    <a:pt x="290" y="65"/>
                  </a:lnTo>
                  <a:lnTo>
                    <a:pt x="545" y="224"/>
                  </a:lnTo>
                  <a:lnTo>
                    <a:pt x="728" y="380"/>
                  </a:lnTo>
                  <a:lnTo>
                    <a:pt x="896" y="569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975" name="Oval 203"/>
            <p:cNvSpPr>
              <a:spLocks noChangeArrowheads="1"/>
            </p:cNvSpPr>
            <p:nvPr/>
          </p:nvSpPr>
          <p:spPr bwMode="auto">
            <a:xfrm>
              <a:off x="5470" y="2707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976" name="Oval 204"/>
            <p:cNvSpPr>
              <a:spLocks noChangeArrowheads="1"/>
            </p:cNvSpPr>
            <p:nvPr/>
          </p:nvSpPr>
          <p:spPr bwMode="auto">
            <a:xfrm>
              <a:off x="5753" y="2771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977" name="Oval 205"/>
            <p:cNvSpPr>
              <a:spLocks noChangeArrowheads="1"/>
            </p:cNvSpPr>
            <p:nvPr/>
          </p:nvSpPr>
          <p:spPr bwMode="auto">
            <a:xfrm>
              <a:off x="6005" y="2930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978" name="Oval 206"/>
            <p:cNvSpPr>
              <a:spLocks noChangeArrowheads="1"/>
            </p:cNvSpPr>
            <p:nvPr/>
          </p:nvSpPr>
          <p:spPr bwMode="auto">
            <a:xfrm>
              <a:off x="6188" y="3080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979" name="Oval 207"/>
            <p:cNvSpPr>
              <a:spLocks noChangeArrowheads="1"/>
            </p:cNvSpPr>
            <p:nvPr/>
          </p:nvSpPr>
          <p:spPr bwMode="auto">
            <a:xfrm>
              <a:off x="6362" y="3275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980" name="TextBox 7"/>
            <p:cNvSpPr txBox="1">
              <a:spLocks noChangeArrowheads="1"/>
            </p:cNvSpPr>
            <p:nvPr/>
          </p:nvSpPr>
          <p:spPr bwMode="auto">
            <a:xfrm rot="2266474">
              <a:off x="5632" y="2936"/>
              <a:ext cx="656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78606" indent="-278606" algn="just" defTabSz="371475" eaLnBrk="1" hangingPunct="1">
                <a:spcAft>
                  <a:spcPct val="25000"/>
                </a:spcAft>
              </a:pPr>
              <a:r>
                <a:rPr lang="en-US" sz="1625" dirty="0">
                  <a:solidFill>
                    <a:prstClr val="black"/>
                  </a:solidFill>
                  <a:latin typeface="Tahoma" pitchFamily="34" charset="0"/>
                  <a:ea typeface="MS PGothic" pitchFamily="34" charset="-128"/>
                </a:rPr>
                <a:t>Medoid</a:t>
              </a:r>
              <a:endParaRPr lang="en-US" sz="1625" baseline="30000" dirty="0">
                <a:solidFill>
                  <a:prstClr val="black"/>
                </a:solidFill>
                <a:latin typeface="Tahoma" pitchFamily="34" charset="0"/>
                <a:ea typeface="MS PGothic" pitchFamily="34" charset="-128"/>
              </a:endParaRPr>
            </a:p>
          </p:txBody>
        </p:sp>
        <p:sp>
          <p:nvSpPr>
            <p:cNvPr id="38981" name="TextBox 7"/>
            <p:cNvSpPr txBox="1">
              <a:spLocks noChangeArrowheads="1"/>
            </p:cNvSpPr>
            <p:nvPr/>
          </p:nvSpPr>
          <p:spPr bwMode="auto">
            <a:xfrm>
              <a:off x="5212" y="2391"/>
              <a:ext cx="281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78606" indent="-278606" algn="just" defTabSz="371475" eaLnBrk="1" hangingPunct="1">
                <a:spcAft>
                  <a:spcPct val="25000"/>
                </a:spcAft>
              </a:pPr>
              <a:r>
                <a:rPr lang="en-US" sz="1625">
                  <a:solidFill>
                    <a:prstClr val="black"/>
                  </a:solidFill>
                  <a:latin typeface="Tahoma" pitchFamily="34" charset="0"/>
                  <a:ea typeface="MS PGothic" pitchFamily="34" charset="-128"/>
                </a:rPr>
                <a:t>x</a:t>
              </a:r>
              <a:r>
                <a:rPr lang="en-US" sz="1625" baseline="-25000">
                  <a:solidFill>
                    <a:prstClr val="black"/>
                  </a:solidFill>
                  <a:latin typeface="Tahoma" pitchFamily="34" charset="0"/>
                  <a:ea typeface="MS PGothic" pitchFamily="34" charset="-128"/>
                </a:rPr>
                <a:t>1</a:t>
              </a:r>
            </a:p>
          </p:txBody>
        </p:sp>
        <p:sp>
          <p:nvSpPr>
            <p:cNvPr id="38982" name="TextBox 7"/>
            <p:cNvSpPr txBox="1">
              <a:spLocks noChangeArrowheads="1"/>
            </p:cNvSpPr>
            <p:nvPr/>
          </p:nvSpPr>
          <p:spPr bwMode="auto">
            <a:xfrm>
              <a:off x="5234" y="2587"/>
              <a:ext cx="281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78606" indent="-278606" algn="just" defTabSz="371475" eaLnBrk="1" hangingPunct="1">
                <a:spcAft>
                  <a:spcPct val="25000"/>
                </a:spcAft>
              </a:pPr>
              <a:r>
                <a:rPr lang="en-US" sz="1625">
                  <a:solidFill>
                    <a:prstClr val="black"/>
                  </a:solidFill>
                  <a:latin typeface="Tahoma" pitchFamily="34" charset="0"/>
                  <a:ea typeface="MS PGothic" pitchFamily="34" charset="-128"/>
                </a:rPr>
                <a:t>x</a:t>
              </a:r>
              <a:r>
                <a:rPr lang="en-US" sz="1625" baseline="-25000">
                  <a:solidFill>
                    <a:prstClr val="black"/>
                  </a:solidFill>
                  <a:latin typeface="Tahoma" pitchFamily="34" charset="0"/>
                  <a:ea typeface="MS PGothic" pitchFamily="34" charset="-128"/>
                </a:rPr>
                <a:t>2</a:t>
              </a:r>
            </a:p>
          </p:txBody>
        </p:sp>
        <p:sp>
          <p:nvSpPr>
            <p:cNvPr id="38983" name="TextBox 7"/>
            <p:cNvSpPr txBox="1">
              <a:spLocks noChangeArrowheads="1"/>
            </p:cNvSpPr>
            <p:nvPr/>
          </p:nvSpPr>
          <p:spPr bwMode="auto">
            <a:xfrm>
              <a:off x="4970" y="2965"/>
              <a:ext cx="281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78606" indent="-278606" algn="just" defTabSz="371475" eaLnBrk="1" hangingPunct="1">
                <a:spcAft>
                  <a:spcPct val="25000"/>
                </a:spcAft>
              </a:pPr>
              <a:r>
                <a:rPr lang="en-US" sz="1625">
                  <a:solidFill>
                    <a:prstClr val="black"/>
                  </a:solidFill>
                  <a:latin typeface="Tahoma" pitchFamily="34" charset="0"/>
                  <a:ea typeface="MS PGothic" pitchFamily="34" charset="-128"/>
                </a:rPr>
                <a:t>x</a:t>
              </a:r>
              <a:r>
                <a:rPr lang="en-US" sz="1625" baseline="-25000">
                  <a:solidFill>
                    <a:prstClr val="black"/>
                  </a:solidFill>
                  <a:latin typeface="Tahoma" pitchFamily="34" charset="0"/>
                  <a:ea typeface="MS PGothic" pitchFamily="34" charset="-128"/>
                </a:rPr>
                <a:t>3</a:t>
              </a:r>
            </a:p>
          </p:txBody>
        </p:sp>
        <p:sp>
          <p:nvSpPr>
            <p:cNvPr id="38984" name="TextBox 7"/>
            <p:cNvSpPr txBox="1">
              <a:spLocks noChangeArrowheads="1"/>
            </p:cNvSpPr>
            <p:nvPr/>
          </p:nvSpPr>
          <p:spPr bwMode="auto">
            <a:xfrm>
              <a:off x="4902" y="3113"/>
              <a:ext cx="281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78606" indent="-278606" algn="just" defTabSz="371475" eaLnBrk="1" hangingPunct="1">
                <a:spcAft>
                  <a:spcPct val="25000"/>
                </a:spcAft>
              </a:pPr>
              <a:r>
                <a:rPr lang="en-US" sz="1625">
                  <a:solidFill>
                    <a:prstClr val="black"/>
                  </a:solidFill>
                  <a:latin typeface="Tahoma" pitchFamily="34" charset="0"/>
                  <a:ea typeface="MS PGothic" pitchFamily="34" charset="-128"/>
                </a:rPr>
                <a:t>x</a:t>
              </a:r>
              <a:r>
                <a:rPr lang="en-US" sz="1625" baseline="-25000">
                  <a:solidFill>
                    <a:prstClr val="black"/>
                  </a:solidFill>
                  <a:latin typeface="Tahoma" pitchFamily="34" charset="0"/>
                  <a:ea typeface="MS PGothic" pitchFamily="34" charset="-128"/>
                </a:rPr>
                <a:t>4</a:t>
              </a:r>
            </a:p>
          </p:txBody>
        </p:sp>
      </p:grpSp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6869708" y="2603500"/>
            <a:ext cx="490141" cy="346968"/>
          </a:xfrm>
          <a:prstGeom prst="rightArrow">
            <a:avLst>
              <a:gd name="adj1" fmla="val 50000"/>
              <a:gd name="adj2" fmla="val 66767"/>
            </a:avLst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371475" eaLnBrk="1" hangingPunct="1">
              <a:defRPr/>
            </a:pPr>
            <a:endParaRPr lang="fi-FI" sz="1463">
              <a:solidFill>
                <a:srgbClr val="FFFF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2" name="Right Arrow 9"/>
          <p:cNvSpPr>
            <a:spLocks noChangeArrowheads="1"/>
          </p:cNvSpPr>
          <p:nvPr/>
        </p:nvSpPr>
        <p:spPr bwMode="auto">
          <a:xfrm>
            <a:off x="6905823" y="4899422"/>
            <a:ext cx="490141" cy="346968"/>
          </a:xfrm>
          <a:prstGeom prst="rightArrow">
            <a:avLst>
              <a:gd name="adj1" fmla="val 50000"/>
              <a:gd name="adj2" fmla="val 66767"/>
            </a:avLst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371475" eaLnBrk="1" hangingPunct="1">
              <a:defRPr/>
            </a:pPr>
            <a:endParaRPr lang="fi-FI" sz="1463">
              <a:solidFill>
                <a:srgbClr val="FFFF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38970" name="TextBox 7"/>
          <p:cNvSpPr txBox="1">
            <a:spLocks noChangeArrowheads="1"/>
          </p:cNvSpPr>
          <p:nvPr/>
        </p:nvSpPr>
        <p:spPr bwMode="auto">
          <a:xfrm>
            <a:off x="7404993" y="2447430"/>
            <a:ext cx="1430200" cy="752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1475" eaLnBrk="1" hangingPunct="1">
              <a:lnSpc>
                <a:spcPct val="80000"/>
              </a:lnSpc>
            </a:pPr>
            <a:r>
              <a:rPr lang="en-US" sz="1788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Exponential </a:t>
            </a:r>
            <a:br>
              <a:rPr lang="en-US" sz="1788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</a:br>
            <a:r>
              <a:rPr lang="en-US" sz="1788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number of </a:t>
            </a:r>
          </a:p>
          <a:p>
            <a:pPr defTabSz="371475" eaLnBrk="1" hangingPunct="1">
              <a:lnSpc>
                <a:spcPct val="80000"/>
              </a:lnSpc>
            </a:pPr>
            <a:r>
              <a:rPr lang="en-US" sz="1788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choices</a:t>
            </a:r>
            <a:endParaRPr lang="en-US" sz="1788" baseline="30000">
              <a:solidFill>
                <a:prstClr val="black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38971" name="TextBox 7"/>
          <p:cNvSpPr txBox="1">
            <a:spLocks noChangeArrowheads="1"/>
          </p:cNvSpPr>
          <p:nvPr/>
        </p:nvSpPr>
        <p:spPr bwMode="auto">
          <a:xfrm>
            <a:off x="7464326" y="4813003"/>
            <a:ext cx="1634743" cy="53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1475" eaLnBrk="1" hangingPunct="1">
              <a:lnSpc>
                <a:spcPct val="80000"/>
              </a:lnSpc>
            </a:pPr>
            <a:r>
              <a:rPr lang="en-US" sz="1788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Search among</a:t>
            </a:r>
          </a:p>
          <a:p>
            <a:pPr defTabSz="371475" eaLnBrk="1" hangingPunct="1">
              <a:lnSpc>
                <a:spcPct val="80000"/>
              </a:lnSpc>
            </a:pPr>
            <a:r>
              <a:rPr lang="en-US" sz="1788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k</a:t>
            </a:r>
            <a:r>
              <a:rPr lang="en-US" sz="1788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 choices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D99895C-57FA-8A22-7FB2-DE6F3B4F1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224644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Mean or Medoid?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24F54533-507E-B1AE-48B8-F6963E971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2348880"/>
            <a:ext cx="9104792" cy="260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A5347CD2-67F3-4D25-A527-6288EFCB0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224644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Problems of Medoid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FD9B9A-1A3F-707F-6E98-E7D71B8720F1}"/>
              </a:ext>
            </a:extLst>
          </p:cNvPr>
          <p:cNvSpPr txBox="1"/>
          <p:nvPr/>
        </p:nvSpPr>
        <p:spPr>
          <a:xfrm>
            <a:off x="236476" y="5838363"/>
            <a:ext cx="55446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B. Jimoh, R. Mariescu-Istodor and P. Fränti</a:t>
            </a:r>
            <a:br>
              <a:rPr lang="en-US" sz="1600" dirty="0"/>
            </a:br>
            <a:r>
              <a:rPr lang="en-US" sz="1600" dirty="0"/>
              <a:t>Is medoid suitable for averaging GPS trajectories?", </a:t>
            </a:r>
            <a:r>
              <a:rPr lang="en-US" sz="1600" i="1" dirty="0"/>
              <a:t>ISPRS International Journal of Geo-Information</a:t>
            </a:r>
            <a:r>
              <a:rPr lang="en-US" sz="1600" dirty="0"/>
              <a:t>, 2022.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7B9832-391C-1A93-38BD-98DCFACCCFC2}"/>
              </a:ext>
            </a:extLst>
          </p:cNvPr>
          <p:cNvSpPr txBox="1"/>
          <p:nvPr/>
        </p:nvSpPr>
        <p:spPr>
          <a:xfrm>
            <a:off x="236476" y="5338373"/>
            <a:ext cx="15481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/>
              <a:t>See also:</a:t>
            </a:r>
          </a:p>
        </p:txBody>
      </p:sp>
    </p:spTree>
    <p:extLst>
      <p:ext uri="{BB962C8B-B14F-4D97-AF65-F5344CB8AC3E}">
        <p14:creationId xmlns:p14="http://schemas.microsoft.com/office/powerpoint/2010/main" val="156079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516" y="2314575"/>
            <a:ext cx="8613577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0752F455-4957-3B42-2E0C-6DDB2F0CB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224644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Heuristics using DTW distance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B650D5-469F-7BC9-F691-21B682E3BC2A}"/>
              </a:ext>
            </a:extLst>
          </p:cNvPr>
          <p:cNvSpPr txBox="1"/>
          <p:nvPr/>
        </p:nvSpPr>
        <p:spPr>
          <a:xfrm>
            <a:off x="812540" y="4941168"/>
            <a:ext cx="8100900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</a:rPr>
              <a:t>Majorize-minimize:</a:t>
            </a:r>
          </a:p>
          <a:p>
            <a:pPr algn="l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</a:rPr>
              <a:t>	Step 1.</a:t>
            </a:r>
            <a:r>
              <a:rPr lang="en-US" sz="20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</a:rPr>
              <a:t> Calculate averaged prototype based on warping paths</a:t>
            </a:r>
          </a:p>
          <a:p>
            <a:pPr algn="l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</a:rPr>
              <a:t>	Step 2. C</a:t>
            </a:r>
            <a:r>
              <a:rPr lang="en-US" sz="20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</a:rPr>
              <a:t>alculate new warping paths to the averaged prototype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BCB1827-A4FD-A458-EF00-5B11E0FF7211}"/>
              </a:ext>
            </a:extLst>
          </p:cNvPr>
          <p:cNvSpPr/>
          <p:nvPr/>
        </p:nvSpPr>
        <p:spPr bwMode="auto">
          <a:xfrm rot="21390638">
            <a:off x="197883" y="2816932"/>
            <a:ext cx="569167" cy="2295331"/>
          </a:xfrm>
          <a:custGeom>
            <a:avLst/>
            <a:gdLst>
              <a:gd name="connsiteX0" fmla="*/ 513184 w 569167"/>
              <a:gd name="connsiteY0" fmla="*/ 0 h 2295331"/>
              <a:gd name="connsiteX1" fmla="*/ 457200 w 569167"/>
              <a:gd name="connsiteY1" fmla="*/ 18661 h 2295331"/>
              <a:gd name="connsiteX2" fmla="*/ 186612 w 569167"/>
              <a:gd name="connsiteY2" fmla="*/ 233265 h 2295331"/>
              <a:gd name="connsiteX3" fmla="*/ 149290 w 569167"/>
              <a:gd name="connsiteY3" fmla="*/ 307910 h 2295331"/>
              <a:gd name="connsiteX4" fmla="*/ 93306 w 569167"/>
              <a:gd name="connsiteY4" fmla="*/ 503853 h 2295331"/>
              <a:gd name="connsiteX5" fmla="*/ 46653 w 569167"/>
              <a:gd name="connsiteY5" fmla="*/ 662473 h 2295331"/>
              <a:gd name="connsiteX6" fmla="*/ 27992 w 569167"/>
              <a:gd name="connsiteY6" fmla="*/ 774441 h 2295331"/>
              <a:gd name="connsiteX7" fmla="*/ 18661 w 569167"/>
              <a:gd name="connsiteY7" fmla="*/ 858416 h 2295331"/>
              <a:gd name="connsiteX8" fmla="*/ 0 w 569167"/>
              <a:gd name="connsiteY8" fmla="*/ 961053 h 2295331"/>
              <a:gd name="connsiteX9" fmla="*/ 27992 w 569167"/>
              <a:gd name="connsiteY9" fmla="*/ 1492898 h 2295331"/>
              <a:gd name="connsiteX10" fmla="*/ 74645 w 569167"/>
              <a:gd name="connsiteY10" fmla="*/ 1707502 h 2295331"/>
              <a:gd name="connsiteX11" fmla="*/ 149290 w 569167"/>
              <a:gd name="connsiteY11" fmla="*/ 1875453 h 2295331"/>
              <a:gd name="connsiteX12" fmla="*/ 195943 w 569167"/>
              <a:gd name="connsiteY12" fmla="*/ 1978090 h 2295331"/>
              <a:gd name="connsiteX13" fmla="*/ 214604 w 569167"/>
              <a:gd name="connsiteY13" fmla="*/ 2015412 h 2295331"/>
              <a:gd name="connsiteX14" fmla="*/ 270588 w 569167"/>
              <a:gd name="connsiteY14" fmla="*/ 2099388 h 2295331"/>
              <a:gd name="connsiteX15" fmla="*/ 317241 w 569167"/>
              <a:gd name="connsiteY15" fmla="*/ 2146041 h 2295331"/>
              <a:gd name="connsiteX16" fmla="*/ 401216 w 569167"/>
              <a:gd name="connsiteY16" fmla="*/ 2230016 h 2295331"/>
              <a:gd name="connsiteX17" fmla="*/ 447869 w 569167"/>
              <a:gd name="connsiteY17" fmla="*/ 2239347 h 2295331"/>
              <a:gd name="connsiteX18" fmla="*/ 569167 w 569167"/>
              <a:gd name="connsiteY18" fmla="*/ 2295331 h 22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9167" h="2295331">
                <a:moveTo>
                  <a:pt x="513184" y="0"/>
                </a:moveTo>
                <a:cubicBezTo>
                  <a:pt x="494523" y="6220"/>
                  <a:pt x="474363" y="9050"/>
                  <a:pt x="457200" y="18661"/>
                </a:cubicBezTo>
                <a:cubicBezTo>
                  <a:pt x="328683" y="90631"/>
                  <a:pt x="268814" y="121705"/>
                  <a:pt x="186612" y="233265"/>
                </a:cubicBezTo>
                <a:cubicBezTo>
                  <a:pt x="170110" y="255660"/>
                  <a:pt x="159193" y="281914"/>
                  <a:pt x="149290" y="307910"/>
                </a:cubicBezTo>
                <a:cubicBezTo>
                  <a:pt x="112447" y="404623"/>
                  <a:pt x="117363" y="417935"/>
                  <a:pt x="93306" y="503853"/>
                </a:cubicBezTo>
                <a:cubicBezTo>
                  <a:pt x="78446" y="556925"/>
                  <a:pt x="55713" y="608110"/>
                  <a:pt x="46653" y="662473"/>
                </a:cubicBezTo>
                <a:cubicBezTo>
                  <a:pt x="40433" y="699796"/>
                  <a:pt x="33343" y="736984"/>
                  <a:pt x="27992" y="774441"/>
                </a:cubicBezTo>
                <a:cubicBezTo>
                  <a:pt x="24009" y="802322"/>
                  <a:pt x="22839" y="830564"/>
                  <a:pt x="18661" y="858416"/>
                </a:cubicBezTo>
                <a:cubicBezTo>
                  <a:pt x="13503" y="892804"/>
                  <a:pt x="6220" y="926841"/>
                  <a:pt x="0" y="961053"/>
                </a:cubicBezTo>
                <a:cubicBezTo>
                  <a:pt x="9331" y="1138335"/>
                  <a:pt x="10327" y="1316252"/>
                  <a:pt x="27992" y="1492898"/>
                </a:cubicBezTo>
                <a:cubicBezTo>
                  <a:pt x="35276" y="1565740"/>
                  <a:pt x="52519" y="1637720"/>
                  <a:pt x="74645" y="1707502"/>
                </a:cubicBezTo>
                <a:cubicBezTo>
                  <a:pt x="93162" y="1765901"/>
                  <a:pt x="124230" y="1819549"/>
                  <a:pt x="149290" y="1875453"/>
                </a:cubicBezTo>
                <a:cubicBezTo>
                  <a:pt x="164663" y="1909746"/>
                  <a:pt x="180051" y="1944035"/>
                  <a:pt x="195943" y="1978090"/>
                </a:cubicBezTo>
                <a:cubicBezTo>
                  <a:pt x="201825" y="1990694"/>
                  <a:pt x="206889" y="2003839"/>
                  <a:pt x="214604" y="2015412"/>
                </a:cubicBezTo>
                <a:cubicBezTo>
                  <a:pt x="233265" y="2043404"/>
                  <a:pt x="249803" y="2072935"/>
                  <a:pt x="270588" y="2099388"/>
                </a:cubicBezTo>
                <a:cubicBezTo>
                  <a:pt x="284175" y="2116681"/>
                  <a:pt x="302630" y="2129604"/>
                  <a:pt x="317241" y="2146041"/>
                </a:cubicBezTo>
                <a:cubicBezTo>
                  <a:pt x="353507" y="2186840"/>
                  <a:pt x="343129" y="2198332"/>
                  <a:pt x="401216" y="2230016"/>
                </a:cubicBezTo>
                <a:cubicBezTo>
                  <a:pt x="415139" y="2237610"/>
                  <a:pt x="432318" y="2236237"/>
                  <a:pt x="447869" y="2239347"/>
                </a:cubicBezTo>
                <a:lnTo>
                  <a:pt x="569167" y="2295331"/>
                </a:lnTo>
              </a:path>
            </a:pathLst>
          </a:cu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49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7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571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6813" y="1896666"/>
            <a:ext cx="2993727" cy="163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4551" y="3959127"/>
            <a:ext cx="3011785" cy="164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05735" y="3873997"/>
            <a:ext cx="3011785" cy="164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AutoShape 6"/>
          <p:cNvSpPr>
            <a:spLocks noChangeArrowheads="1"/>
          </p:cNvSpPr>
          <p:nvPr/>
        </p:nvSpPr>
        <p:spPr bwMode="auto">
          <a:xfrm>
            <a:off x="2909887" y="3622476"/>
            <a:ext cx="355997" cy="3095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1990" name="AutoShape 7"/>
          <p:cNvSpPr>
            <a:spLocks noChangeArrowheads="1"/>
          </p:cNvSpPr>
          <p:nvPr/>
        </p:nvSpPr>
        <p:spPr bwMode="auto">
          <a:xfrm rot="-5400000">
            <a:off x="4803378" y="4579540"/>
            <a:ext cx="355997" cy="3095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1991" name="AutoShape 8"/>
          <p:cNvSpPr>
            <a:spLocks noChangeArrowheads="1"/>
          </p:cNvSpPr>
          <p:nvPr/>
        </p:nvSpPr>
        <p:spPr bwMode="auto">
          <a:xfrm rot="10800000">
            <a:off x="6526609" y="3570883"/>
            <a:ext cx="355997" cy="3095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41992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8390" y="1815406"/>
            <a:ext cx="3093045" cy="164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Rectangle 26"/>
          <p:cNvSpPr>
            <a:spLocks noChangeArrowheads="1"/>
          </p:cNvSpPr>
          <p:nvPr/>
        </p:nvSpPr>
        <p:spPr bwMode="auto">
          <a:xfrm>
            <a:off x="1745159" y="1900535"/>
            <a:ext cx="383438" cy="4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r-FR" sz="2438" b="1">
                <a:solidFill>
                  <a:prstClr val="black"/>
                </a:solidFill>
                <a:latin typeface="Tahoma" pitchFamily="34" charset="0"/>
              </a:rPr>
              <a:t>1</a:t>
            </a:r>
          </a:p>
        </p:txBody>
      </p:sp>
      <p:sp>
        <p:nvSpPr>
          <p:cNvPr id="41994" name="Rectangle 26"/>
          <p:cNvSpPr>
            <a:spLocks noChangeArrowheads="1"/>
          </p:cNvSpPr>
          <p:nvPr/>
        </p:nvSpPr>
        <p:spPr bwMode="auto">
          <a:xfrm>
            <a:off x="1734840" y="3956546"/>
            <a:ext cx="383438" cy="4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r-FR" sz="2438" b="1">
                <a:solidFill>
                  <a:prstClr val="black"/>
                </a:solidFill>
                <a:latin typeface="Tahoma" pitchFamily="34" charset="0"/>
              </a:rPr>
              <a:t>2</a:t>
            </a:r>
          </a:p>
        </p:txBody>
      </p:sp>
      <p:sp>
        <p:nvSpPr>
          <p:cNvPr id="41995" name="Rectangle 26"/>
          <p:cNvSpPr>
            <a:spLocks noChangeArrowheads="1"/>
          </p:cNvSpPr>
          <p:nvPr/>
        </p:nvSpPr>
        <p:spPr bwMode="auto">
          <a:xfrm>
            <a:off x="5534720" y="3925590"/>
            <a:ext cx="383438" cy="4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r-FR" sz="2438" b="1">
                <a:solidFill>
                  <a:prstClr val="black"/>
                </a:solidFill>
                <a:latin typeface="Tahoma" pitchFamily="34" charset="0"/>
              </a:rPr>
              <a:t>3</a:t>
            </a:r>
          </a:p>
        </p:txBody>
      </p:sp>
      <p:sp>
        <p:nvSpPr>
          <p:cNvPr id="41996" name="Rectangle 26"/>
          <p:cNvSpPr>
            <a:spLocks noChangeArrowheads="1"/>
          </p:cNvSpPr>
          <p:nvPr/>
        </p:nvSpPr>
        <p:spPr bwMode="auto">
          <a:xfrm>
            <a:off x="5480547" y="1882478"/>
            <a:ext cx="383438" cy="4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r-FR" sz="2438" b="1">
                <a:solidFill>
                  <a:prstClr val="black"/>
                </a:solidFill>
                <a:latin typeface="Tahoma" pitchFamily="34" charset="0"/>
              </a:rPr>
              <a:t>7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55CA39C-2622-3D08-70A7-6F35524A3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224644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Majorize-minimize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623ADE-A3BC-C35C-859E-AF57CD762B92}"/>
              </a:ext>
            </a:extLst>
          </p:cNvPr>
          <p:cNvSpPr txBox="1"/>
          <p:nvPr/>
        </p:nvSpPr>
        <p:spPr>
          <a:xfrm>
            <a:off x="159892" y="5949280"/>
            <a:ext cx="53748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V. Hautamäki, P. Nykänen and P. Fränti</a:t>
            </a:r>
          </a:p>
          <a:p>
            <a:r>
              <a:rPr lang="en-US" sz="1600" dirty="0"/>
              <a:t>Time-series clustering by approximate prototypes</a:t>
            </a:r>
          </a:p>
          <a:p>
            <a:r>
              <a:rPr lang="en-US" sz="1600" i="1" dirty="0"/>
              <a:t>IAPR Int. Conf. on Pattern Recognition (ICPR'08)</a:t>
            </a:r>
            <a:r>
              <a:rPr lang="en-US" sz="1600" dirty="0"/>
              <a:t>, 2008.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7272" y="2549327"/>
            <a:ext cx="5631458" cy="293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7272" y="2549327"/>
            <a:ext cx="5631458" cy="293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7272" y="2549327"/>
            <a:ext cx="5631458" cy="293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7272" y="2549327"/>
            <a:ext cx="5631458" cy="293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 Box 2"/>
          <p:cNvSpPr txBox="1">
            <a:spLocks noChangeArrowheads="1"/>
          </p:cNvSpPr>
          <p:nvPr/>
        </p:nvSpPr>
        <p:spPr bwMode="auto">
          <a:xfrm>
            <a:off x="2634863" y="224644"/>
            <a:ext cx="4735592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 dirty="0">
                <a:solidFill>
                  <a:prstClr val="black"/>
                </a:solidFill>
                <a:latin typeface="Tahoma" pitchFamily="34" charset="0"/>
              </a:rPr>
              <a:t>Majorize-minimize</a:t>
            </a:r>
          </a:p>
          <a:p>
            <a:pPr algn="ctr" defTabSz="742950" eaLnBrk="1" hangingPunct="1">
              <a:lnSpc>
                <a:spcPct val="90000"/>
              </a:lnSpc>
            </a:pPr>
            <a:r>
              <a:rPr lang="en-US" sz="2600" dirty="0">
                <a:solidFill>
                  <a:prstClr val="black"/>
                </a:solidFill>
                <a:latin typeface="Tahoma" pitchFamily="34" charset="0"/>
              </a:rPr>
              <a:t>1-d 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5136" y="2887266"/>
            <a:ext cx="4555728" cy="229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5136" y="2887266"/>
            <a:ext cx="4555728" cy="229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75136" y="2887266"/>
            <a:ext cx="4555728" cy="229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75136" y="2887266"/>
            <a:ext cx="4555728" cy="229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75136" y="2887266"/>
            <a:ext cx="4555728" cy="229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75136" y="2887266"/>
            <a:ext cx="4555728" cy="229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75136" y="2887266"/>
            <a:ext cx="4555728" cy="229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75136" y="2887266"/>
            <a:ext cx="4555728" cy="229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75136" y="2887266"/>
            <a:ext cx="4555728" cy="229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EE3AA8A4-B20F-0B3B-5AC8-B701A2A00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4863" y="224644"/>
            <a:ext cx="4735592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 dirty="0">
                <a:solidFill>
                  <a:prstClr val="black"/>
                </a:solidFill>
                <a:latin typeface="Tahoma" pitchFamily="34" charset="0"/>
              </a:rPr>
              <a:t>Majorize-minimize</a:t>
            </a:r>
          </a:p>
          <a:p>
            <a:pPr algn="ctr" defTabSz="742950" eaLnBrk="1" hangingPunct="1">
              <a:lnSpc>
                <a:spcPct val="90000"/>
              </a:lnSpc>
            </a:pPr>
            <a:r>
              <a:rPr lang="en-US" sz="2600" dirty="0">
                <a:solidFill>
                  <a:prstClr val="black"/>
                </a:solidFill>
                <a:latin typeface="Tahoma" pitchFamily="34" charset="0"/>
              </a:rPr>
              <a:t>2-d 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9293498-F66F-0958-8A75-3978D0270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59088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19000"/>
              </a:lnSpc>
              <a:spcBef>
                <a:spcPct val="0"/>
              </a:spcBef>
            </a:pPr>
            <a:r>
              <a:rPr lang="en-US" altLang="en-US" sz="4600" b="1" dirty="0">
                <a:latin typeface="Tahoma" panose="020B0604030504040204" pitchFamily="34" charset="0"/>
              </a:rPr>
              <a:t>Competition</a:t>
            </a:r>
          </a:p>
        </p:txBody>
      </p:sp>
    </p:spTree>
    <p:extLst>
      <p:ext uri="{BB962C8B-B14F-4D97-AF65-F5344CB8AC3E}">
        <p14:creationId xmlns:p14="http://schemas.microsoft.com/office/powerpoint/2010/main" val="2588345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9293498-F66F-0958-8A75-3978D0270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59088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19000"/>
              </a:lnSpc>
              <a:spcBef>
                <a:spcPct val="0"/>
              </a:spcBef>
            </a:pPr>
            <a:r>
              <a:rPr lang="en-US" altLang="en-US" sz="4600" b="1" dirty="0">
                <a:latin typeface="Tahoma" panose="020B0604030504040204" pitchFamily="34" charset="0"/>
              </a:rPr>
              <a:t>Introduction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819778CA-1542-0AFA-2E68-A172D97994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6" y="12069"/>
            <a:ext cx="9920634" cy="633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1482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A6B6C0-8368-7541-3E3C-E2A7BC711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96" y="1486611"/>
            <a:ext cx="8930055" cy="3742589"/>
          </a:xfrm>
          <a:prstGeom prst="rect">
            <a:avLst/>
          </a:prstGeom>
        </p:spPr>
      </p:pic>
      <p:sp>
        <p:nvSpPr>
          <p:cNvPr id="10" name="Right Arrow 9"/>
          <p:cNvSpPr>
            <a:spLocks noChangeArrowheads="1"/>
          </p:cNvSpPr>
          <p:nvPr/>
        </p:nvSpPr>
        <p:spPr bwMode="auto">
          <a:xfrm rot="1844721">
            <a:off x="1215033" y="2528689"/>
            <a:ext cx="775197" cy="346968"/>
          </a:xfrm>
          <a:prstGeom prst="rightArrow">
            <a:avLst>
              <a:gd name="adj1" fmla="val 50000"/>
              <a:gd name="adj2" fmla="val 105597"/>
            </a:avLst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371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63">
              <a:solidFill>
                <a:prstClr val="white"/>
              </a:solidFill>
              <a:latin typeface="Calibri"/>
              <a:cs typeface="Arial" charset="0"/>
            </a:endParaRPr>
          </a:p>
        </p:txBody>
      </p:sp>
      <p:sp>
        <p:nvSpPr>
          <p:cNvPr id="49156" name="Rectangle 26"/>
          <p:cNvSpPr>
            <a:spLocks noChangeArrowheads="1"/>
          </p:cNvSpPr>
          <p:nvPr/>
        </p:nvSpPr>
        <p:spPr bwMode="auto">
          <a:xfrm rot="-3052819">
            <a:off x="70205" y="2075175"/>
            <a:ext cx="1802096" cy="64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/>
            <a:r>
              <a:rPr lang="en-US" sz="1788" b="1" dirty="0">
                <a:solidFill>
                  <a:srgbClr val="FF0000"/>
                </a:solidFill>
                <a:latin typeface="Tahoma" pitchFamily="34" charset="0"/>
              </a:rPr>
              <a:t>Drag solution </a:t>
            </a:r>
          </a:p>
          <a:p>
            <a:pPr algn="ctr" defTabSz="742950" eaLnBrk="1" hangingPunct="1"/>
            <a:r>
              <a:rPr lang="en-US" sz="1788" b="1" dirty="0">
                <a:solidFill>
                  <a:srgbClr val="FF0000"/>
                </a:solidFill>
                <a:latin typeface="Tahoma" pitchFamily="34" charset="0"/>
              </a:rPr>
              <a:t>file here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BAF4A4A-4493-9CC1-4A6A-2DB06D8C0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224644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fi-FI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T</a:t>
            </a:r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raining data available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F5EF5821-DE21-9DDF-3BD3-35FCD2A02CE6}"/>
              </a:ext>
            </a:extLst>
          </p:cNvPr>
          <p:cNvSpPr>
            <a:spLocks noChangeArrowheads="1"/>
          </p:cNvSpPr>
          <p:nvPr/>
        </p:nvSpPr>
        <p:spPr bwMode="auto">
          <a:xfrm rot="1753459">
            <a:off x="8246945" y="1631668"/>
            <a:ext cx="1505540" cy="64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/>
            <a:r>
              <a:rPr lang="en-US" sz="1788" b="1" dirty="0">
                <a:solidFill>
                  <a:srgbClr val="FF0000"/>
                </a:solidFill>
                <a:latin typeface="Tahoma" pitchFamily="34" charset="0"/>
              </a:rPr>
              <a:t>Result </a:t>
            </a:r>
            <a:br>
              <a:rPr lang="en-US" sz="1788" b="1" dirty="0">
                <a:solidFill>
                  <a:srgbClr val="FF0000"/>
                </a:solidFill>
                <a:latin typeface="Tahoma" pitchFamily="34" charset="0"/>
              </a:rPr>
            </a:br>
            <a:r>
              <a:rPr lang="en-US" sz="1788" b="1" dirty="0">
                <a:solidFill>
                  <a:srgbClr val="FF0000"/>
                </a:solidFill>
                <a:latin typeface="Tahoma" pitchFamily="34" charset="0"/>
              </a:rPr>
              <a:t>comes here</a:t>
            </a:r>
          </a:p>
        </p:txBody>
      </p:sp>
      <p:sp>
        <p:nvSpPr>
          <p:cNvPr id="5" name="Right Arrow 9">
            <a:extLst>
              <a:ext uri="{FF2B5EF4-FFF2-40B4-BE49-F238E27FC236}">
                <a16:creationId xmlns:a16="http://schemas.microsoft.com/office/drawing/2014/main" id="{B9056530-773F-39F5-85E3-4BB5D3F67165}"/>
              </a:ext>
            </a:extLst>
          </p:cNvPr>
          <p:cNvSpPr>
            <a:spLocks noChangeArrowheads="1"/>
          </p:cNvSpPr>
          <p:nvPr/>
        </p:nvSpPr>
        <p:spPr bwMode="auto">
          <a:xfrm rot="8884583">
            <a:off x="7916868" y="2176487"/>
            <a:ext cx="775197" cy="346968"/>
          </a:xfrm>
          <a:prstGeom prst="rightArrow">
            <a:avLst>
              <a:gd name="adj1" fmla="val 50000"/>
              <a:gd name="adj2" fmla="val 105597"/>
            </a:avLst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371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63">
              <a:solidFill>
                <a:prstClr val="white"/>
              </a:solidFill>
              <a:latin typeface="Calibri"/>
              <a:cs typeface="Arial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0E03270-8180-EDB8-333D-1E2ECBE15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6459913"/>
            <a:ext cx="6926461" cy="31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8606" indent="-278606" defTabSz="742950" eaLnBrk="1" hangingPunct="1"/>
            <a:r>
              <a:rPr lang="en-US" sz="1463" dirty="0">
                <a:solidFill>
                  <a:srgbClr val="4D4D4D"/>
                </a:solidFill>
                <a:latin typeface="Arial" charset="0"/>
                <a:cs typeface="Arial" charset="0"/>
              </a:rPr>
              <a:t>(*) In the competition, we use intersections from </a:t>
            </a:r>
            <a:r>
              <a:rPr lang="en-US" sz="1463" i="1" dirty="0">
                <a:solidFill>
                  <a:srgbClr val="4D4D4D"/>
                </a:solidFill>
                <a:latin typeface="Arial" charset="0"/>
                <a:cs typeface="Arial" charset="0"/>
              </a:rPr>
              <a:t>Open Street Map</a:t>
            </a:r>
            <a:r>
              <a:rPr lang="en-US" sz="1463" dirty="0">
                <a:solidFill>
                  <a:srgbClr val="4D4D4D"/>
                </a:solidFill>
                <a:latin typeface="Arial" charset="0"/>
                <a:cs typeface="Arial" charset="0"/>
              </a:rPr>
              <a:t> as ground truth</a:t>
            </a:r>
          </a:p>
        </p:txBody>
      </p:sp>
    </p:spTree>
    <p:extLst>
      <p:ext uri="{BB962C8B-B14F-4D97-AF65-F5344CB8AC3E}">
        <p14:creationId xmlns:p14="http://schemas.microsoft.com/office/powerpoint/2010/main" val="2233452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9293498-F66F-0958-8A75-3978D0270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59088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19000"/>
              </a:lnSpc>
              <a:spcBef>
                <a:spcPct val="0"/>
              </a:spcBef>
            </a:pPr>
            <a:r>
              <a:rPr lang="en-US" altLang="en-US" sz="4600" b="1" dirty="0">
                <a:latin typeface="Tahoma" panose="020B0604030504040204" pitchFamily="34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313131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095969FD-DC9E-4299-0CC1-C51CC3532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2650" y="2164950"/>
            <a:ext cx="6300700" cy="4562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Screen Shot 2017-06-18 at 10.25.48.png">
            <a:extLst>
              <a:ext uri="{FF2B5EF4-FFF2-40B4-BE49-F238E27FC236}">
                <a16:creationId xmlns:a16="http://schemas.microsoft.com/office/drawing/2014/main" id="{D4695145-ED58-83A4-D471-4A1DE7AC53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8048" y="833271"/>
            <a:ext cx="5069904" cy="12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6008AD-93A4-7227-0C03-7FC996D05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116632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Example</a:t>
            </a:r>
            <a:r>
              <a:rPr lang="fi-FI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 data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074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9654C9C5-1A24-2708-40BC-5AB4F6691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2" y="2276872"/>
            <a:ext cx="15954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3200">
                <a:latin typeface="Tahoma" pitchFamily="34" charset="0"/>
                <a:ea typeface="MS PGothic" pitchFamily="34" charset="-128"/>
                <a:cs typeface="Tahoma" pitchFamily="34" charset="0"/>
              </a:rPr>
              <a:t>Chicago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C6ABA4DF-4362-79CA-2F45-B34E7DA43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12" y="5071092"/>
            <a:ext cx="1651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3200" dirty="0">
                <a:latin typeface="Tahoma" pitchFamily="34" charset="0"/>
                <a:ea typeface="MS PGothic" pitchFamily="34" charset="-128"/>
                <a:cs typeface="Tahoma" pitchFamily="34" charset="0"/>
              </a:rPr>
              <a:t>Joensuu</a:t>
            </a:r>
          </a:p>
        </p:txBody>
      </p:sp>
      <p:pic>
        <p:nvPicPr>
          <p:cNvPr id="6" name="Picture 4" descr="Screen Shot 2017-06-18 at 10.29.49.png">
            <a:extLst>
              <a:ext uri="{FF2B5EF4-FFF2-40B4-BE49-F238E27FC236}">
                <a16:creationId xmlns:a16="http://schemas.microsoft.com/office/drawing/2014/main" id="{686A8AC2-8F96-F041-909D-58D7608629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4748" y="1448780"/>
            <a:ext cx="4806950" cy="241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Screen Shot 2017-06-18 at 10.33.49.png">
            <a:extLst>
              <a:ext uri="{FF2B5EF4-FFF2-40B4-BE49-F238E27FC236}">
                <a16:creationId xmlns:a16="http://schemas.microsoft.com/office/drawing/2014/main" id="{F5EF33C5-1882-B06A-91D1-146B29C606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4748" y="4197174"/>
            <a:ext cx="4806950" cy="232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Box 13">
            <a:extLst>
              <a:ext uri="{FF2B5EF4-FFF2-40B4-BE49-F238E27FC236}">
                <a16:creationId xmlns:a16="http://schemas.microsoft.com/office/drawing/2014/main" id="{55D87EFF-ADED-4877-1E15-6EC3B5DEA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1850" y="180485"/>
            <a:ext cx="570230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800" b="1" dirty="0">
                <a:latin typeface="Tahoma" pitchFamily="34" charset="0"/>
                <a:cs typeface="Tahoma" pitchFamily="34" charset="0"/>
              </a:rPr>
              <a:t>Sample road segments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DF0BA673-20EF-BE4F-B1F0-98F0C899C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25" y="749849"/>
            <a:ext cx="409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http://cs.uef.fi/mopsi/routes/segments</a:t>
            </a:r>
            <a:endParaRPr lang="en-US" sz="1800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7855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BFB863F-0781-F260-9F40-0CA8A2E57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6816" y="257175"/>
            <a:ext cx="60960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3">
            <a:extLst>
              <a:ext uri="{FF2B5EF4-FFF2-40B4-BE49-F238E27FC236}">
                <a16:creationId xmlns:a16="http://schemas.microsoft.com/office/drawing/2014/main" id="{92EECCE2-7920-EB37-712D-DE681C803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5" y="326093"/>
            <a:ext cx="3100529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800" b="1" dirty="0">
                <a:latin typeface="Tahoma" pitchFamily="34" charset="0"/>
                <a:cs typeface="Tahoma" pitchFamily="34" charset="0"/>
              </a:rPr>
              <a:t>Source data</a:t>
            </a:r>
          </a:p>
        </p:txBody>
      </p:sp>
    </p:spTree>
    <p:extLst>
      <p:ext uri="{BB962C8B-B14F-4D97-AF65-F5344CB8AC3E}">
        <p14:creationId xmlns:p14="http://schemas.microsoft.com/office/powerpoint/2010/main" val="4226663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244B7852-DEC9-B21A-79CB-3381720FD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508" y="1988840"/>
            <a:ext cx="9044994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13">
            <a:extLst>
              <a:ext uri="{FF2B5EF4-FFF2-40B4-BE49-F238E27FC236}">
                <a16:creationId xmlns:a16="http://schemas.microsoft.com/office/drawing/2014/main" id="{4B1241D4-61E1-C7DE-FFF0-E49F1BA71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2645" y="180485"/>
            <a:ext cx="6620722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800" b="1" dirty="0">
                <a:latin typeface="Tahoma" pitchFamily="34" charset="0"/>
                <a:cs typeface="Tahoma" pitchFamily="34" charset="0"/>
              </a:rPr>
              <a:t>Data extraction procedure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278699-B227-D6F2-923C-AF9AC71A3450}"/>
              </a:ext>
            </a:extLst>
          </p:cNvPr>
          <p:cNvSpPr/>
          <p:nvPr/>
        </p:nvSpPr>
        <p:spPr bwMode="auto">
          <a:xfrm>
            <a:off x="3800872" y="1988840"/>
            <a:ext cx="1836204" cy="360040"/>
          </a:xfrm>
          <a:prstGeom prst="rect">
            <a:avLst/>
          </a:prstGeom>
          <a:solidFill>
            <a:srgbClr val="00B8FF">
              <a:alpha val="2117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49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7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620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BFDE6364-2DF2-C64A-DAAA-7AB675853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9034" y="1628800"/>
            <a:ext cx="6607931" cy="453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3">
            <a:extLst>
              <a:ext uri="{FF2B5EF4-FFF2-40B4-BE49-F238E27FC236}">
                <a16:creationId xmlns:a16="http://schemas.microsoft.com/office/drawing/2014/main" id="{32BE880C-3D5D-B864-D2A3-E34DBBF32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6839" y="180485"/>
            <a:ext cx="5992346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800" b="1" dirty="0">
                <a:latin typeface="Tahoma" pitchFamily="34" charset="0"/>
                <a:cs typeface="Tahoma" pitchFamily="34" charset="0"/>
              </a:rPr>
              <a:t>Statistics of the test set</a:t>
            </a:r>
          </a:p>
        </p:txBody>
      </p:sp>
    </p:spTree>
    <p:extLst>
      <p:ext uri="{BB962C8B-B14F-4D97-AF65-F5344CB8AC3E}">
        <p14:creationId xmlns:p14="http://schemas.microsoft.com/office/powerpoint/2010/main" val="1299848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5D6B0561-5534-29A2-F574-D1A1AAD49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22005"/>
          <a:stretch>
            <a:fillRect/>
          </a:stretch>
        </p:blipFill>
        <p:spPr bwMode="auto">
          <a:xfrm>
            <a:off x="1983116" y="1376772"/>
            <a:ext cx="5939768" cy="4630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3">
            <a:extLst>
              <a:ext uri="{FF2B5EF4-FFF2-40B4-BE49-F238E27FC236}">
                <a16:creationId xmlns:a16="http://schemas.microsoft.com/office/drawing/2014/main" id="{92022D7E-052B-B9F0-CDB1-DBB3AED90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4839" y="180485"/>
            <a:ext cx="4716356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800" b="1" dirty="0">
                <a:latin typeface="Tahoma" pitchFamily="34" charset="0"/>
                <a:cs typeface="Tahoma" pitchFamily="34" charset="0"/>
              </a:rPr>
              <a:t>Joensuu segments</a:t>
            </a:r>
          </a:p>
        </p:txBody>
      </p:sp>
    </p:spTree>
    <p:extLst>
      <p:ext uri="{BB962C8B-B14F-4D97-AF65-F5344CB8AC3E}">
        <p14:creationId xmlns:p14="http://schemas.microsoft.com/office/powerpoint/2010/main" val="2713809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9293498-F66F-0958-8A75-3978D0270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59088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19000"/>
              </a:lnSpc>
              <a:spcBef>
                <a:spcPct val="0"/>
              </a:spcBef>
            </a:pPr>
            <a:r>
              <a:rPr lang="en-US" altLang="en-US" sz="4600" b="1" dirty="0">
                <a:latin typeface="Tahoma" panose="020B0604030504040204" pitchFamily="34" charset="0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2773533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http://cs.uef.fi/sipu/segments/trajectory_sets_small.png">
            <a:extLst>
              <a:ext uri="{FF2B5EF4-FFF2-40B4-BE49-F238E27FC236}">
                <a16:creationId xmlns:a16="http://schemas.microsoft.com/office/drawing/2014/main" id="{01463041-BDD0-A1AC-D5CF-ADDAC61C7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40" y="1772816"/>
            <a:ext cx="9074416" cy="452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FEC60ABB-C910-0EB1-C249-A5ACF5B4B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260648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chemeClr val="tx2"/>
                </a:solidFill>
                <a:latin typeface="Tahoma" panose="020B0604030504040204" pitchFamily="34" charset="0"/>
              </a:rPr>
              <a:t>Goal: generate </a:t>
            </a:r>
            <a:r>
              <a:rPr lang="en-US" altLang="en-US" sz="3800" b="1" dirty="0">
                <a:solidFill>
                  <a:srgbClr val="0000FF"/>
                </a:solidFill>
                <a:latin typeface="Tahoma" panose="020B0604030504040204" pitchFamily="34" charset="0"/>
              </a:rPr>
              <a:t>average</a:t>
            </a:r>
            <a:r>
              <a:rPr lang="en-US" altLang="en-US" sz="3800" b="1" dirty="0">
                <a:solidFill>
                  <a:schemeClr val="tx2"/>
                </a:solidFill>
                <a:latin typeface="Tahoma" panose="020B0604030504040204" pitchFamily="34" charset="0"/>
              </a:rPr>
              <a:t> segment </a:t>
            </a:r>
          </a:p>
        </p:txBody>
      </p:sp>
    </p:spTree>
    <p:extLst>
      <p:ext uri="{BB962C8B-B14F-4D97-AF65-F5344CB8AC3E}">
        <p14:creationId xmlns:p14="http://schemas.microsoft.com/office/powerpoint/2010/main" val="1755385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85" name="Group 65"/>
          <p:cNvGraphicFramePr>
            <a:graphicFrameLocks noGrp="1"/>
          </p:cNvGraphicFramePr>
          <p:nvPr/>
        </p:nvGraphicFramePr>
        <p:xfrm>
          <a:off x="194767" y="2434531"/>
          <a:ext cx="9439076" cy="2649956"/>
        </p:xfrm>
        <a:graphic>
          <a:graphicData uri="http://schemas.openxmlformats.org/drawingml/2006/table">
            <a:tbl>
              <a:tblPr/>
              <a:tblGrid>
                <a:gridCol w="1512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0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4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00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077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9469">
                <a:tc rowSpan="2">
                  <a:txBody>
                    <a:bodyPr/>
                    <a:lstStyle/>
                    <a:p>
                      <a:pPr marL="0" marR="0" lvl="0" indent="179388" algn="just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Function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43855" marR="43855" marT="43855" marB="438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Sampling rate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Add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noise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Point shifting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469"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Increase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Decrease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Random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Sync.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883">
                <a:tc>
                  <a:txBody>
                    <a:bodyPr/>
                    <a:lstStyle/>
                    <a:p>
                      <a:pPr marL="0" marR="0" lvl="0" indent="179388" algn="just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C-SIM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43855" marR="43855" marT="43855" marB="438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Robust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Robust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Fair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Fair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Fair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883">
                <a:tc>
                  <a:txBody>
                    <a:bodyPr/>
                    <a:lstStyle/>
                    <a:p>
                      <a:pPr marL="0" marR="0" lvl="0" indent="179388" algn="just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LCSS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43855" marR="43855" marT="43855" marB="438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Sensitive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Fair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Sensitive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Fair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Fair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883">
                <a:tc>
                  <a:txBody>
                    <a:bodyPr/>
                    <a:lstStyle/>
                    <a:p>
                      <a:pPr marL="0" marR="0" lvl="0" indent="179388" algn="just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EDR          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43855" marR="43855" marT="43855" marB="438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Sensitive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Fair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Sensitive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Fair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Fair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883">
                <a:tc>
                  <a:txBody>
                    <a:bodyPr/>
                    <a:lstStyle/>
                    <a:p>
                      <a:pPr marL="0" marR="0" lvl="0" indent="179388" algn="just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DTW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43855" marR="43855" marT="43855" marB="438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Robust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Sensitive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Sensitive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Sensitive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Sensitive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883">
                <a:tc>
                  <a:txBody>
                    <a:bodyPr/>
                    <a:lstStyle/>
                    <a:p>
                      <a:pPr marL="0" marR="0" lvl="0" indent="179388" algn="just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Hausdorff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43855" marR="43855" marT="43855" marB="438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Sensitive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Sensitive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Sensitive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Sensitive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Fair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2883">
                <a:tc>
                  <a:txBody>
                    <a:bodyPr/>
                    <a:lstStyle/>
                    <a:p>
                      <a:pPr marL="0" marR="0" lvl="0" indent="179388" algn="just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Frechet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43855" marR="43855" marT="43855" marB="438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Sensitive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Sensitive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Sensitive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Sensitive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Mincho" pitchFamily="49" charset="-128"/>
                          <a:cs typeface="Tahoma" pitchFamily="34" charset="0"/>
                        </a:rPr>
                        <a:t>Fair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Mincho" pitchFamily="49" charset="-128"/>
                        <a:cs typeface="Tahoma" pitchFamily="34" charset="0"/>
                      </a:endParaRPr>
                    </a:p>
                  </a:txBody>
                  <a:tcPr marL="74295" marR="74295" marT="37148" marB="37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5359" name="Text Box 2"/>
          <p:cNvSpPr txBox="1">
            <a:spLocks noChangeArrowheads="1"/>
          </p:cNvSpPr>
          <p:nvPr/>
        </p:nvSpPr>
        <p:spPr bwMode="auto">
          <a:xfrm>
            <a:off x="2450362" y="152636"/>
            <a:ext cx="5105885" cy="100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800" b="1" dirty="0">
                <a:latin typeface="Tahoma" pitchFamily="34" charset="0"/>
              </a:rPr>
              <a:t>Accuracy evaluation</a:t>
            </a:r>
          </a:p>
          <a:p>
            <a:pPr algn="ctr">
              <a:lnSpc>
                <a:spcPct val="90000"/>
              </a:lnSpc>
            </a:pPr>
            <a:r>
              <a:rPr lang="en-US" sz="2800" dirty="0">
                <a:latin typeface="Tahoma" pitchFamily="34" charset="0"/>
              </a:rPr>
              <a:t>Which measure to choose?</a:t>
            </a:r>
          </a:p>
        </p:txBody>
      </p:sp>
    </p:spTree>
    <p:extLst>
      <p:ext uri="{BB962C8B-B14F-4D97-AF65-F5344CB8AC3E}">
        <p14:creationId xmlns:p14="http://schemas.microsoft.com/office/powerpoint/2010/main" val="1054612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96A89796-668C-01A5-1445-DAB3F31D7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959" y="152636"/>
            <a:ext cx="7250704" cy="100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800" b="1" dirty="0">
                <a:latin typeface="Tahoma" pitchFamily="34" charset="0"/>
              </a:rPr>
              <a:t>Hierarchical C-SIM (HC-SIM)</a:t>
            </a:r>
          </a:p>
          <a:p>
            <a:pPr algn="ctr">
              <a:lnSpc>
                <a:spcPct val="90000"/>
              </a:lnSpc>
            </a:pPr>
            <a:r>
              <a:rPr lang="en-US" sz="2800" dirty="0">
                <a:latin typeface="Tahoma" pitchFamily="34" charset="0"/>
              </a:rPr>
              <a:t>A new measure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1BE6B6AB-3A4E-F3E0-ECE9-07FFB7346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0249" y="2495330"/>
            <a:ext cx="5651243" cy="93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62CF88-8D20-9DF0-DEF1-B96D04F7F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0" y="1628800"/>
            <a:ext cx="2666531" cy="2444702"/>
          </a:xfrm>
          <a:prstGeom prst="rect">
            <a:avLst/>
          </a:prstGeom>
        </p:spPr>
      </p:pic>
      <p:pic>
        <p:nvPicPr>
          <p:cNvPr id="6" name="Picture 4" descr="sim">
            <a:extLst>
              <a:ext uri="{FF2B5EF4-FFF2-40B4-BE49-F238E27FC236}">
                <a16:creationId xmlns:a16="http://schemas.microsoft.com/office/drawing/2014/main" id="{65B02F4A-DD4D-B6B0-C4C5-40796F903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b="50787"/>
          <a:stretch/>
        </p:blipFill>
        <p:spPr bwMode="auto">
          <a:xfrm>
            <a:off x="1387459" y="4548385"/>
            <a:ext cx="7345548" cy="209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A40B872-5EE5-A0DE-FDAA-1E13748A4361}"/>
              </a:ext>
            </a:extLst>
          </p:cNvPr>
          <p:cNvSpPr/>
          <p:nvPr/>
        </p:nvSpPr>
        <p:spPr bwMode="auto">
          <a:xfrm>
            <a:off x="2752531" y="1791478"/>
            <a:ext cx="3396342" cy="503853"/>
          </a:xfrm>
          <a:custGeom>
            <a:avLst/>
            <a:gdLst>
              <a:gd name="connsiteX0" fmla="*/ 0 w 3396342"/>
              <a:gd name="connsiteY0" fmla="*/ 195942 h 503853"/>
              <a:gd name="connsiteX1" fmla="*/ 121298 w 3396342"/>
              <a:gd name="connsiteY1" fmla="*/ 186612 h 503853"/>
              <a:gd name="connsiteX2" fmla="*/ 186612 w 3396342"/>
              <a:gd name="connsiteY2" fmla="*/ 167951 h 503853"/>
              <a:gd name="connsiteX3" fmla="*/ 261257 w 3396342"/>
              <a:gd name="connsiteY3" fmla="*/ 149289 h 503853"/>
              <a:gd name="connsiteX4" fmla="*/ 307910 w 3396342"/>
              <a:gd name="connsiteY4" fmla="*/ 139959 h 503853"/>
              <a:gd name="connsiteX5" fmla="*/ 382555 w 3396342"/>
              <a:gd name="connsiteY5" fmla="*/ 121298 h 503853"/>
              <a:gd name="connsiteX6" fmla="*/ 485191 w 3396342"/>
              <a:gd name="connsiteY6" fmla="*/ 102636 h 503853"/>
              <a:gd name="connsiteX7" fmla="*/ 550506 w 3396342"/>
              <a:gd name="connsiteY7" fmla="*/ 83975 h 503853"/>
              <a:gd name="connsiteX8" fmla="*/ 690465 w 3396342"/>
              <a:gd name="connsiteY8" fmla="*/ 55983 h 503853"/>
              <a:gd name="connsiteX9" fmla="*/ 737118 w 3396342"/>
              <a:gd name="connsiteY9" fmla="*/ 46653 h 503853"/>
              <a:gd name="connsiteX10" fmla="*/ 1054359 w 3396342"/>
              <a:gd name="connsiteY10" fmla="*/ 37322 h 503853"/>
              <a:gd name="connsiteX11" fmla="*/ 1371600 w 3396342"/>
              <a:gd name="connsiteY11" fmla="*/ 9330 h 503853"/>
              <a:gd name="connsiteX12" fmla="*/ 1642187 w 3396342"/>
              <a:gd name="connsiteY12" fmla="*/ 0 h 503853"/>
              <a:gd name="connsiteX13" fmla="*/ 2537926 w 3396342"/>
              <a:gd name="connsiteY13" fmla="*/ 9330 h 503853"/>
              <a:gd name="connsiteX14" fmla="*/ 2687216 w 3396342"/>
              <a:gd name="connsiteY14" fmla="*/ 46653 h 503853"/>
              <a:gd name="connsiteX15" fmla="*/ 2855167 w 3396342"/>
              <a:gd name="connsiteY15" fmla="*/ 74644 h 503853"/>
              <a:gd name="connsiteX16" fmla="*/ 2957804 w 3396342"/>
              <a:gd name="connsiteY16" fmla="*/ 121298 h 503853"/>
              <a:gd name="connsiteX17" fmla="*/ 3032449 w 3396342"/>
              <a:gd name="connsiteY17" fmla="*/ 149289 h 503853"/>
              <a:gd name="connsiteX18" fmla="*/ 3079102 w 3396342"/>
              <a:gd name="connsiteY18" fmla="*/ 177281 h 503853"/>
              <a:gd name="connsiteX19" fmla="*/ 3219061 w 3396342"/>
              <a:gd name="connsiteY19" fmla="*/ 223934 h 503853"/>
              <a:gd name="connsiteX20" fmla="*/ 3265714 w 3396342"/>
              <a:gd name="connsiteY20" fmla="*/ 251926 h 503853"/>
              <a:gd name="connsiteX21" fmla="*/ 3331028 w 3396342"/>
              <a:gd name="connsiteY21" fmla="*/ 317240 h 503853"/>
              <a:gd name="connsiteX22" fmla="*/ 3349689 w 3396342"/>
              <a:gd name="connsiteY22" fmla="*/ 354563 h 503853"/>
              <a:gd name="connsiteX23" fmla="*/ 3368351 w 3396342"/>
              <a:gd name="connsiteY23" fmla="*/ 382555 h 503853"/>
              <a:gd name="connsiteX24" fmla="*/ 3387012 w 3396342"/>
              <a:gd name="connsiteY24" fmla="*/ 475861 h 503853"/>
              <a:gd name="connsiteX25" fmla="*/ 3396342 w 3396342"/>
              <a:gd name="connsiteY25" fmla="*/ 503853 h 50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396342" h="503853">
                <a:moveTo>
                  <a:pt x="0" y="195942"/>
                </a:moveTo>
                <a:cubicBezTo>
                  <a:pt x="40433" y="192832"/>
                  <a:pt x="81195" y="192627"/>
                  <a:pt x="121298" y="186612"/>
                </a:cubicBezTo>
                <a:cubicBezTo>
                  <a:pt x="143690" y="183253"/>
                  <a:pt x="164734" y="173785"/>
                  <a:pt x="186612" y="167951"/>
                </a:cubicBezTo>
                <a:cubicBezTo>
                  <a:pt x="211393" y="161342"/>
                  <a:pt x="236266" y="155056"/>
                  <a:pt x="261257" y="149289"/>
                </a:cubicBezTo>
                <a:cubicBezTo>
                  <a:pt x="276710" y="145723"/>
                  <a:pt x="292457" y="143525"/>
                  <a:pt x="307910" y="139959"/>
                </a:cubicBezTo>
                <a:cubicBezTo>
                  <a:pt x="332901" y="134192"/>
                  <a:pt x="357458" y="126582"/>
                  <a:pt x="382555" y="121298"/>
                </a:cubicBezTo>
                <a:cubicBezTo>
                  <a:pt x="416582" y="114134"/>
                  <a:pt x="451246" y="110179"/>
                  <a:pt x="485191" y="102636"/>
                </a:cubicBezTo>
                <a:cubicBezTo>
                  <a:pt x="507295" y="97724"/>
                  <a:pt x="528426" y="88993"/>
                  <a:pt x="550506" y="83975"/>
                </a:cubicBezTo>
                <a:cubicBezTo>
                  <a:pt x="596900" y="73431"/>
                  <a:pt x="643812" y="65314"/>
                  <a:pt x="690465" y="55983"/>
                </a:cubicBezTo>
                <a:cubicBezTo>
                  <a:pt x="706016" y="52873"/>
                  <a:pt x="721266" y="47119"/>
                  <a:pt x="737118" y="46653"/>
                </a:cubicBezTo>
                <a:lnTo>
                  <a:pt x="1054359" y="37322"/>
                </a:lnTo>
                <a:cubicBezTo>
                  <a:pt x="1155650" y="27193"/>
                  <a:pt x="1268528" y="14124"/>
                  <a:pt x="1371600" y="9330"/>
                </a:cubicBezTo>
                <a:cubicBezTo>
                  <a:pt x="1461752" y="5137"/>
                  <a:pt x="1551991" y="3110"/>
                  <a:pt x="1642187" y="0"/>
                </a:cubicBezTo>
                <a:lnTo>
                  <a:pt x="2537926" y="9330"/>
                </a:lnTo>
                <a:cubicBezTo>
                  <a:pt x="2605848" y="11252"/>
                  <a:pt x="2628847" y="30734"/>
                  <a:pt x="2687216" y="46653"/>
                </a:cubicBezTo>
                <a:cubicBezTo>
                  <a:pt x="2720893" y="55838"/>
                  <a:pt x="2855140" y="74640"/>
                  <a:pt x="2855167" y="74644"/>
                </a:cubicBezTo>
                <a:cubicBezTo>
                  <a:pt x="2900574" y="97349"/>
                  <a:pt x="2902015" y="98983"/>
                  <a:pt x="2957804" y="121298"/>
                </a:cubicBezTo>
                <a:cubicBezTo>
                  <a:pt x="2982477" y="131167"/>
                  <a:pt x="3008321" y="138153"/>
                  <a:pt x="3032449" y="149289"/>
                </a:cubicBezTo>
                <a:cubicBezTo>
                  <a:pt x="3048915" y="156889"/>
                  <a:pt x="3062362" y="170306"/>
                  <a:pt x="3079102" y="177281"/>
                </a:cubicBezTo>
                <a:cubicBezTo>
                  <a:pt x="3277645" y="260007"/>
                  <a:pt x="2996843" y="121371"/>
                  <a:pt x="3219061" y="223934"/>
                </a:cubicBezTo>
                <a:cubicBezTo>
                  <a:pt x="3235527" y="231534"/>
                  <a:pt x="3251782" y="240316"/>
                  <a:pt x="3265714" y="251926"/>
                </a:cubicBezTo>
                <a:cubicBezTo>
                  <a:pt x="3289367" y="271637"/>
                  <a:pt x="3331028" y="317240"/>
                  <a:pt x="3331028" y="317240"/>
                </a:cubicBezTo>
                <a:cubicBezTo>
                  <a:pt x="3337248" y="329681"/>
                  <a:pt x="3342788" y="342486"/>
                  <a:pt x="3349689" y="354563"/>
                </a:cubicBezTo>
                <a:cubicBezTo>
                  <a:pt x="3355253" y="364300"/>
                  <a:pt x="3363933" y="372248"/>
                  <a:pt x="3368351" y="382555"/>
                </a:cubicBezTo>
                <a:cubicBezTo>
                  <a:pt x="3376929" y="402569"/>
                  <a:pt x="3383452" y="459841"/>
                  <a:pt x="3387012" y="475861"/>
                </a:cubicBezTo>
                <a:cubicBezTo>
                  <a:pt x="3389146" y="485462"/>
                  <a:pt x="3393232" y="494522"/>
                  <a:pt x="3396342" y="50385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49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7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EB29A05-E07C-32FB-E1C4-1BE87D1FE8C3}"/>
              </a:ext>
            </a:extLst>
          </p:cNvPr>
          <p:cNvSpPr/>
          <p:nvPr/>
        </p:nvSpPr>
        <p:spPr bwMode="auto">
          <a:xfrm>
            <a:off x="2752531" y="1912776"/>
            <a:ext cx="3359020" cy="438538"/>
          </a:xfrm>
          <a:custGeom>
            <a:avLst/>
            <a:gdLst>
              <a:gd name="connsiteX0" fmla="*/ 0 w 3359020"/>
              <a:gd name="connsiteY0" fmla="*/ 438538 h 438538"/>
              <a:gd name="connsiteX1" fmla="*/ 46653 w 3359020"/>
              <a:gd name="connsiteY1" fmla="*/ 410546 h 438538"/>
              <a:gd name="connsiteX2" fmla="*/ 65314 w 3359020"/>
              <a:gd name="connsiteY2" fmla="*/ 382555 h 438538"/>
              <a:gd name="connsiteX3" fmla="*/ 158620 w 3359020"/>
              <a:gd name="connsiteY3" fmla="*/ 345232 h 438538"/>
              <a:gd name="connsiteX4" fmla="*/ 205273 w 3359020"/>
              <a:gd name="connsiteY4" fmla="*/ 326571 h 438538"/>
              <a:gd name="connsiteX5" fmla="*/ 242596 w 3359020"/>
              <a:gd name="connsiteY5" fmla="*/ 289248 h 438538"/>
              <a:gd name="connsiteX6" fmla="*/ 410547 w 3359020"/>
              <a:gd name="connsiteY6" fmla="*/ 214604 h 438538"/>
              <a:gd name="connsiteX7" fmla="*/ 578498 w 3359020"/>
              <a:gd name="connsiteY7" fmla="*/ 158620 h 438538"/>
              <a:gd name="connsiteX8" fmla="*/ 634481 w 3359020"/>
              <a:gd name="connsiteY8" fmla="*/ 139959 h 438538"/>
              <a:gd name="connsiteX9" fmla="*/ 802432 w 3359020"/>
              <a:gd name="connsiteY9" fmla="*/ 130628 h 438538"/>
              <a:gd name="connsiteX10" fmla="*/ 905069 w 3359020"/>
              <a:gd name="connsiteY10" fmla="*/ 111967 h 438538"/>
              <a:gd name="connsiteX11" fmla="*/ 998375 w 3359020"/>
              <a:gd name="connsiteY11" fmla="*/ 102636 h 438538"/>
              <a:gd name="connsiteX12" fmla="*/ 1147665 w 3359020"/>
              <a:gd name="connsiteY12" fmla="*/ 83975 h 438538"/>
              <a:gd name="connsiteX13" fmla="*/ 1194318 w 3359020"/>
              <a:gd name="connsiteY13" fmla="*/ 74644 h 438538"/>
              <a:gd name="connsiteX14" fmla="*/ 1306285 w 3359020"/>
              <a:gd name="connsiteY14" fmla="*/ 55983 h 438538"/>
              <a:gd name="connsiteX15" fmla="*/ 1352938 w 3359020"/>
              <a:gd name="connsiteY15" fmla="*/ 46653 h 438538"/>
              <a:gd name="connsiteX16" fmla="*/ 1866122 w 3359020"/>
              <a:gd name="connsiteY16" fmla="*/ 27991 h 438538"/>
              <a:gd name="connsiteX17" fmla="*/ 1931436 w 3359020"/>
              <a:gd name="connsiteY17" fmla="*/ 18661 h 438538"/>
              <a:gd name="connsiteX18" fmla="*/ 2006081 w 3359020"/>
              <a:gd name="connsiteY18" fmla="*/ 0 h 438538"/>
              <a:gd name="connsiteX19" fmla="*/ 2388636 w 3359020"/>
              <a:gd name="connsiteY19" fmla="*/ 9330 h 438538"/>
              <a:gd name="connsiteX20" fmla="*/ 2491273 w 3359020"/>
              <a:gd name="connsiteY20" fmla="*/ 27991 h 438538"/>
              <a:gd name="connsiteX21" fmla="*/ 2556587 w 3359020"/>
              <a:gd name="connsiteY21" fmla="*/ 37322 h 438538"/>
              <a:gd name="connsiteX22" fmla="*/ 2677885 w 3359020"/>
              <a:gd name="connsiteY22" fmla="*/ 74644 h 438538"/>
              <a:gd name="connsiteX23" fmla="*/ 2845836 w 3359020"/>
              <a:gd name="connsiteY23" fmla="*/ 111967 h 438538"/>
              <a:gd name="connsiteX24" fmla="*/ 2939142 w 3359020"/>
              <a:gd name="connsiteY24" fmla="*/ 149289 h 438538"/>
              <a:gd name="connsiteX25" fmla="*/ 3004457 w 3359020"/>
              <a:gd name="connsiteY25" fmla="*/ 186612 h 438538"/>
              <a:gd name="connsiteX26" fmla="*/ 3051110 w 3359020"/>
              <a:gd name="connsiteY26" fmla="*/ 195942 h 438538"/>
              <a:gd name="connsiteX27" fmla="*/ 3144416 w 3359020"/>
              <a:gd name="connsiteY27" fmla="*/ 233265 h 438538"/>
              <a:gd name="connsiteX28" fmla="*/ 3209730 w 3359020"/>
              <a:gd name="connsiteY28" fmla="*/ 261257 h 438538"/>
              <a:gd name="connsiteX29" fmla="*/ 3237722 w 3359020"/>
              <a:gd name="connsiteY29" fmla="*/ 289248 h 438538"/>
              <a:gd name="connsiteX30" fmla="*/ 3275045 w 3359020"/>
              <a:gd name="connsiteY30" fmla="*/ 307910 h 438538"/>
              <a:gd name="connsiteX31" fmla="*/ 3359020 w 3359020"/>
              <a:gd name="connsiteY31" fmla="*/ 429208 h 43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359020" h="438538">
                <a:moveTo>
                  <a:pt x="0" y="438538"/>
                </a:moveTo>
                <a:cubicBezTo>
                  <a:pt x="15551" y="429207"/>
                  <a:pt x="32883" y="422348"/>
                  <a:pt x="46653" y="410546"/>
                </a:cubicBezTo>
                <a:cubicBezTo>
                  <a:pt x="55167" y="403248"/>
                  <a:pt x="56343" y="389283"/>
                  <a:pt x="65314" y="382555"/>
                </a:cubicBezTo>
                <a:cubicBezTo>
                  <a:pt x="111025" y="348272"/>
                  <a:pt x="114421" y="359965"/>
                  <a:pt x="158620" y="345232"/>
                </a:cubicBezTo>
                <a:cubicBezTo>
                  <a:pt x="174509" y="339935"/>
                  <a:pt x="189722" y="332791"/>
                  <a:pt x="205273" y="326571"/>
                </a:cubicBezTo>
                <a:cubicBezTo>
                  <a:pt x="217714" y="314130"/>
                  <a:pt x="228182" y="299338"/>
                  <a:pt x="242596" y="289248"/>
                </a:cubicBezTo>
                <a:cubicBezTo>
                  <a:pt x="269090" y="270702"/>
                  <a:pt x="406554" y="215935"/>
                  <a:pt x="410547" y="214604"/>
                </a:cubicBezTo>
                <a:lnTo>
                  <a:pt x="578498" y="158620"/>
                </a:lnTo>
                <a:cubicBezTo>
                  <a:pt x="597159" y="152400"/>
                  <a:pt x="614841" y="141050"/>
                  <a:pt x="634481" y="139959"/>
                </a:cubicBezTo>
                <a:lnTo>
                  <a:pt x="802432" y="130628"/>
                </a:lnTo>
                <a:cubicBezTo>
                  <a:pt x="836644" y="124408"/>
                  <a:pt x="870645" y="116885"/>
                  <a:pt x="905069" y="111967"/>
                </a:cubicBezTo>
                <a:cubicBezTo>
                  <a:pt x="936012" y="107547"/>
                  <a:pt x="967290" y="105908"/>
                  <a:pt x="998375" y="102636"/>
                </a:cubicBezTo>
                <a:cubicBezTo>
                  <a:pt x="1047869" y="97426"/>
                  <a:pt x="1098464" y="92176"/>
                  <a:pt x="1147665" y="83975"/>
                </a:cubicBezTo>
                <a:cubicBezTo>
                  <a:pt x="1163308" y="81368"/>
                  <a:pt x="1178700" y="77400"/>
                  <a:pt x="1194318" y="74644"/>
                </a:cubicBezTo>
                <a:lnTo>
                  <a:pt x="1306285" y="55983"/>
                </a:lnTo>
                <a:cubicBezTo>
                  <a:pt x="1321903" y="53227"/>
                  <a:pt x="1337151" y="48157"/>
                  <a:pt x="1352938" y="46653"/>
                </a:cubicBezTo>
                <a:cubicBezTo>
                  <a:pt x="1496149" y="33014"/>
                  <a:pt x="1761884" y="30664"/>
                  <a:pt x="1866122" y="27991"/>
                </a:cubicBezTo>
                <a:cubicBezTo>
                  <a:pt x="1887893" y="24881"/>
                  <a:pt x="1909871" y="22974"/>
                  <a:pt x="1931436" y="18661"/>
                </a:cubicBezTo>
                <a:cubicBezTo>
                  <a:pt x="1956585" y="13631"/>
                  <a:pt x="1980439" y="523"/>
                  <a:pt x="2006081" y="0"/>
                </a:cubicBezTo>
                <a:lnTo>
                  <a:pt x="2388636" y="9330"/>
                </a:lnTo>
                <a:lnTo>
                  <a:pt x="2491273" y="27991"/>
                </a:lnTo>
                <a:cubicBezTo>
                  <a:pt x="2512966" y="31607"/>
                  <a:pt x="2534949" y="33388"/>
                  <a:pt x="2556587" y="37322"/>
                </a:cubicBezTo>
                <a:cubicBezTo>
                  <a:pt x="2607652" y="46607"/>
                  <a:pt x="2615988" y="59170"/>
                  <a:pt x="2677885" y="74644"/>
                </a:cubicBezTo>
                <a:cubicBezTo>
                  <a:pt x="2892647" y="128334"/>
                  <a:pt x="2688583" y="63582"/>
                  <a:pt x="2845836" y="111967"/>
                </a:cubicBezTo>
                <a:cubicBezTo>
                  <a:pt x="2892708" y="126389"/>
                  <a:pt x="2900000" y="127938"/>
                  <a:pt x="2939142" y="149289"/>
                </a:cubicBezTo>
                <a:cubicBezTo>
                  <a:pt x="2961156" y="161297"/>
                  <a:pt x="2981310" y="176968"/>
                  <a:pt x="3004457" y="186612"/>
                </a:cubicBezTo>
                <a:cubicBezTo>
                  <a:pt x="3019096" y="192712"/>
                  <a:pt x="3035559" y="192832"/>
                  <a:pt x="3051110" y="195942"/>
                </a:cubicBezTo>
                <a:cubicBezTo>
                  <a:pt x="3082212" y="208383"/>
                  <a:pt x="3114455" y="218284"/>
                  <a:pt x="3144416" y="233265"/>
                </a:cubicBezTo>
                <a:cubicBezTo>
                  <a:pt x="3190535" y="256325"/>
                  <a:pt x="3168543" y="247527"/>
                  <a:pt x="3209730" y="261257"/>
                </a:cubicBezTo>
                <a:cubicBezTo>
                  <a:pt x="3219061" y="270587"/>
                  <a:pt x="3226984" y="281578"/>
                  <a:pt x="3237722" y="289248"/>
                </a:cubicBezTo>
                <a:cubicBezTo>
                  <a:pt x="3249041" y="297333"/>
                  <a:pt x="3265209" y="298074"/>
                  <a:pt x="3275045" y="307910"/>
                </a:cubicBezTo>
                <a:cubicBezTo>
                  <a:pt x="3327799" y="360664"/>
                  <a:pt x="3332777" y="376720"/>
                  <a:pt x="3359020" y="429208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49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7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F0685FD-5CC8-F353-85C4-322EA6776138}"/>
              </a:ext>
            </a:extLst>
          </p:cNvPr>
          <p:cNvSpPr/>
          <p:nvPr/>
        </p:nvSpPr>
        <p:spPr bwMode="auto">
          <a:xfrm>
            <a:off x="2761861" y="2136710"/>
            <a:ext cx="3303037" cy="503853"/>
          </a:xfrm>
          <a:custGeom>
            <a:avLst/>
            <a:gdLst>
              <a:gd name="connsiteX0" fmla="*/ 0 w 3303037"/>
              <a:gd name="connsiteY0" fmla="*/ 503853 h 503853"/>
              <a:gd name="connsiteX1" fmla="*/ 83976 w 3303037"/>
              <a:gd name="connsiteY1" fmla="*/ 475861 h 503853"/>
              <a:gd name="connsiteX2" fmla="*/ 149290 w 3303037"/>
              <a:gd name="connsiteY2" fmla="*/ 410547 h 503853"/>
              <a:gd name="connsiteX3" fmla="*/ 186612 w 3303037"/>
              <a:gd name="connsiteY3" fmla="*/ 382555 h 503853"/>
              <a:gd name="connsiteX4" fmla="*/ 251927 w 3303037"/>
              <a:gd name="connsiteY4" fmla="*/ 307910 h 503853"/>
              <a:gd name="connsiteX5" fmla="*/ 289249 w 3303037"/>
              <a:gd name="connsiteY5" fmla="*/ 298580 h 503853"/>
              <a:gd name="connsiteX6" fmla="*/ 345233 w 3303037"/>
              <a:gd name="connsiteY6" fmla="*/ 279919 h 503853"/>
              <a:gd name="connsiteX7" fmla="*/ 606490 w 3303037"/>
              <a:gd name="connsiteY7" fmla="*/ 177282 h 503853"/>
              <a:gd name="connsiteX8" fmla="*/ 755780 w 3303037"/>
              <a:gd name="connsiteY8" fmla="*/ 139959 h 503853"/>
              <a:gd name="connsiteX9" fmla="*/ 1035698 w 3303037"/>
              <a:gd name="connsiteY9" fmla="*/ 55984 h 503853"/>
              <a:gd name="connsiteX10" fmla="*/ 1315617 w 3303037"/>
              <a:gd name="connsiteY10" fmla="*/ 18661 h 503853"/>
              <a:gd name="connsiteX11" fmla="*/ 1436915 w 3303037"/>
              <a:gd name="connsiteY11" fmla="*/ 9331 h 503853"/>
              <a:gd name="connsiteX12" fmla="*/ 2239347 w 3303037"/>
              <a:gd name="connsiteY12" fmla="*/ 0 h 503853"/>
              <a:gd name="connsiteX13" fmla="*/ 2463282 w 3303037"/>
              <a:gd name="connsiteY13" fmla="*/ 9331 h 503853"/>
              <a:gd name="connsiteX14" fmla="*/ 2621902 w 3303037"/>
              <a:gd name="connsiteY14" fmla="*/ 27992 h 503853"/>
              <a:gd name="connsiteX15" fmla="*/ 2677886 w 3303037"/>
              <a:gd name="connsiteY15" fmla="*/ 46653 h 503853"/>
              <a:gd name="connsiteX16" fmla="*/ 2715208 w 3303037"/>
              <a:gd name="connsiteY16" fmla="*/ 55984 h 503853"/>
              <a:gd name="connsiteX17" fmla="*/ 2799184 w 3303037"/>
              <a:gd name="connsiteY17" fmla="*/ 93306 h 503853"/>
              <a:gd name="connsiteX18" fmla="*/ 2883159 w 3303037"/>
              <a:gd name="connsiteY18" fmla="*/ 111968 h 503853"/>
              <a:gd name="connsiteX19" fmla="*/ 2967135 w 3303037"/>
              <a:gd name="connsiteY19" fmla="*/ 139959 h 503853"/>
              <a:gd name="connsiteX20" fmla="*/ 3051110 w 3303037"/>
              <a:gd name="connsiteY20" fmla="*/ 158621 h 503853"/>
              <a:gd name="connsiteX21" fmla="*/ 3097763 w 3303037"/>
              <a:gd name="connsiteY21" fmla="*/ 186612 h 503853"/>
              <a:gd name="connsiteX22" fmla="*/ 3209731 w 3303037"/>
              <a:gd name="connsiteY22" fmla="*/ 242596 h 503853"/>
              <a:gd name="connsiteX23" fmla="*/ 3275045 w 3303037"/>
              <a:gd name="connsiteY23" fmla="*/ 307910 h 503853"/>
              <a:gd name="connsiteX24" fmla="*/ 3303037 w 3303037"/>
              <a:gd name="connsiteY24" fmla="*/ 326572 h 50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303037" h="503853">
                <a:moveTo>
                  <a:pt x="0" y="503853"/>
                </a:moveTo>
                <a:cubicBezTo>
                  <a:pt x="27992" y="494522"/>
                  <a:pt x="58955" y="491499"/>
                  <a:pt x="83976" y="475861"/>
                </a:cubicBezTo>
                <a:cubicBezTo>
                  <a:pt x="110085" y="459543"/>
                  <a:pt x="126508" y="431258"/>
                  <a:pt x="149290" y="410547"/>
                </a:cubicBezTo>
                <a:cubicBezTo>
                  <a:pt x="160797" y="400086"/>
                  <a:pt x="175616" y="393551"/>
                  <a:pt x="186612" y="382555"/>
                </a:cubicBezTo>
                <a:cubicBezTo>
                  <a:pt x="209990" y="359177"/>
                  <a:pt x="226338" y="328846"/>
                  <a:pt x="251927" y="307910"/>
                </a:cubicBezTo>
                <a:cubicBezTo>
                  <a:pt x="261852" y="299790"/>
                  <a:pt x="276966" y="302265"/>
                  <a:pt x="289249" y="298580"/>
                </a:cubicBezTo>
                <a:cubicBezTo>
                  <a:pt x="308090" y="292928"/>
                  <a:pt x="326915" y="287087"/>
                  <a:pt x="345233" y="279919"/>
                </a:cubicBezTo>
                <a:cubicBezTo>
                  <a:pt x="477010" y="228354"/>
                  <a:pt x="488636" y="216566"/>
                  <a:pt x="606490" y="177282"/>
                </a:cubicBezTo>
                <a:cubicBezTo>
                  <a:pt x="718167" y="140057"/>
                  <a:pt x="625903" y="177067"/>
                  <a:pt x="755780" y="139959"/>
                </a:cubicBezTo>
                <a:cubicBezTo>
                  <a:pt x="759131" y="139002"/>
                  <a:pt x="992155" y="62683"/>
                  <a:pt x="1035698" y="55984"/>
                </a:cubicBezTo>
                <a:cubicBezTo>
                  <a:pt x="1159425" y="36949"/>
                  <a:pt x="1181686" y="32054"/>
                  <a:pt x="1315617" y="18661"/>
                </a:cubicBezTo>
                <a:cubicBezTo>
                  <a:pt x="1355968" y="14626"/>
                  <a:pt x="1396371" y="10150"/>
                  <a:pt x="1436915" y="9331"/>
                </a:cubicBezTo>
                <a:lnTo>
                  <a:pt x="2239347" y="0"/>
                </a:lnTo>
                <a:lnTo>
                  <a:pt x="2463282" y="9331"/>
                </a:lnTo>
                <a:cubicBezTo>
                  <a:pt x="2522041" y="12787"/>
                  <a:pt x="2565349" y="19913"/>
                  <a:pt x="2621902" y="27992"/>
                </a:cubicBezTo>
                <a:cubicBezTo>
                  <a:pt x="2640563" y="34212"/>
                  <a:pt x="2659045" y="41001"/>
                  <a:pt x="2677886" y="46653"/>
                </a:cubicBezTo>
                <a:cubicBezTo>
                  <a:pt x="2690169" y="50338"/>
                  <a:pt x="2703239" y="51381"/>
                  <a:pt x="2715208" y="55984"/>
                </a:cubicBezTo>
                <a:cubicBezTo>
                  <a:pt x="2743798" y="66980"/>
                  <a:pt x="2770124" y="83619"/>
                  <a:pt x="2799184" y="93306"/>
                </a:cubicBezTo>
                <a:cubicBezTo>
                  <a:pt x="2826387" y="102374"/>
                  <a:pt x="2855531" y="104293"/>
                  <a:pt x="2883159" y="111968"/>
                </a:cubicBezTo>
                <a:cubicBezTo>
                  <a:pt x="2911589" y="119865"/>
                  <a:pt x="2938510" y="132802"/>
                  <a:pt x="2967135" y="139959"/>
                </a:cubicBezTo>
                <a:cubicBezTo>
                  <a:pt x="3019842" y="153137"/>
                  <a:pt x="2991882" y="146775"/>
                  <a:pt x="3051110" y="158621"/>
                </a:cubicBezTo>
                <a:cubicBezTo>
                  <a:pt x="3066661" y="167951"/>
                  <a:pt x="3081542" y="178502"/>
                  <a:pt x="3097763" y="186612"/>
                </a:cubicBezTo>
                <a:cubicBezTo>
                  <a:pt x="3193573" y="234517"/>
                  <a:pt x="3091138" y="167128"/>
                  <a:pt x="3209731" y="242596"/>
                </a:cubicBezTo>
                <a:cubicBezTo>
                  <a:pt x="3278151" y="286136"/>
                  <a:pt x="3219065" y="251930"/>
                  <a:pt x="3275045" y="307910"/>
                </a:cubicBezTo>
                <a:cubicBezTo>
                  <a:pt x="3282975" y="315840"/>
                  <a:pt x="3303037" y="326572"/>
                  <a:pt x="3303037" y="326572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49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7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B24E7F5-3F0F-B6C1-8D86-41BA43F8F774}"/>
              </a:ext>
            </a:extLst>
          </p:cNvPr>
          <p:cNvSpPr/>
          <p:nvPr/>
        </p:nvSpPr>
        <p:spPr bwMode="auto">
          <a:xfrm>
            <a:off x="2743200" y="2204864"/>
            <a:ext cx="3181908" cy="802432"/>
          </a:xfrm>
          <a:custGeom>
            <a:avLst/>
            <a:gdLst>
              <a:gd name="connsiteX0" fmla="*/ 0 w 3097763"/>
              <a:gd name="connsiteY0" fmla="*/ 802432 h 802432"/>
              <a:gd name="connsiteX1" fmla="*/ 121298 w 3097763"/>
              <a:gd name="connsiteY1" fmla="*/ 755779 h 802432"/>
              <a:gd name="connsiteX2" fmla="*/ 186612 w 3097763"/>
              <a:gd name="connsiteY2" fmla="*/ 709126 h 802432"/>
              <a:gd name="connsiteX3" fmla="*/ 242596 w 3097763"/>
              <a:gd name="connsiteY3" fmla="*/ 681135 h 802432"/>
              <a:gd name="connsiteX4" fmla="*/ 326571 w 3097763"/>
              <a:gd name="connsiteY4" fmla="*/ 606490 h 802432"/>
              <a:gd name="connsiteX5" fmla="*/ 354563 w 3097763"/>
              <a:gd name="connsiteY5" fmla="*/ 587828 h 802432"/>
              <a:gd name="connsiteX6" fmla="*/ 457200 w 3097763"/>
              <a:gd name="connsiteY6" fmla="*/ 503853 h 802432"/>
              <a:gd name="connsiteX7" fmla="*/ 494522 w 3097763"/>
              <a:gd name="connsiteY7" fmla="*/ 475861 h 802432"/>
              <a:gd name="connsiteX8" fmla="*/ 597159 w 3097763"/>
              <a:gd name="connsiteY8" fmla="*/ 391886 h 802432"/>
              <a:gd name="connsiteX9" fmla="*/ 653143 w 3097763"/>
              <a:gd name="connsiteY9" fmla="*/ 345232 h 802432"/>
              <a:gd name="connsiteX10" fmla="*/ 979714 w 3097763"/>
              <a:gd name="connsiteY10" fmla="*/ 223935 h 802432"/>
              <a:gd name="connsiteX11" fmla="*/ 1119673 w 3097763"/>
              <a:gd name="connsiteY11" fmla="*/ 186612 h 802432"/>
              <a:gd name="connsiteX12" fmla="*/ 1418253 w 3097763"/>
              <a:gd name="connsiteY12" fmla="*/ 83975 h 802432"/>
              <a:gd name="connsiteX13" fmla="*/ 1800808 w 3097763"/>
              <a:gd name="connsiteY13" fmla="*/ 46653 h 802432"/>
              <a:gd name="connsiteX14" fmla="*/ 1903445 w 3097763"/>
              <a:gd name="connsiteY14" fmla="*/ 27992 h 802432"/>
              <a:gd name="connsiteX15" fmla="*/ 1987420 w 3097763"/>
              <a:gd name="connsiteY15" fmla="*/ 18661 h 802432"/>
              <a:gd name="connsiteX16" fmla="*/ 2043404 w 3097763"/>
              <a:gd name="connsiteY16" fmla="*/ 9330 h 802432"/>
              <a:gd name="connsiteX17" fmla="*/ 2127380 w 3097763"/>
              <a:gd name="connsiteY17" fmla="*/ 0 h 802432"/>
              <a:gd name="connsiteX18" fmla="*/ 2435290 w 3097763"/>
              <a:gd name="connsiteY18" fmla="*/ 27992 h 802432"/>
              <a:gd name="connsiteX19" fmla="*/ 2528596 w 3097763"/>
              <a:gd name="connsiteY19" fmla="*/ 65314 h 802432"/>
              <a:gd name="connsiteX20" fmla="*/ 2668555 w 3097763"/>
              <a:gd name="connsiteY20" fmla="*/ 111967 h 802432"/>
              <a:gd name="connsiteX21" fmla="*/ 2808514 w 3097763"/>
              <a:gd name="connsiteY21" fmla="*/ 139959 h 802432"/>
              <a:gd name="connsiteX22" fmla="*/ 2911151 w 3097763"/>
              <a:gd name="connsiteY22" fmla="*/ 186612 h 802432"/>
              <a:gd name="connsiteX23" fmla="*/ 3013788 w 3097763"/>
              <a:gd name="connsiteY23" fmla="*/ 251926 h 802432"/>
              <a:gd name="connsiteX24" fmla="*/ 3051110 w 3097763"/>
              <a:gd name="connsiteY24" fmla="*/ 270588 h 802432"/>
              <a:gd name="connsiteX25" fmla="*/ 3097763 w 3097763"/>
              <a:gd name="connsiteY25" fmla="*/ 298579 h 802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097763" h="802432">
                <a:moveTo>
                  <a:pt x="0" y="802432"/>
                </a:moveTo>
                <a:cubicBezTo>
                  <a:pt x="36904" y="790131"/>
                  <a:pt x="87938" y="774842"/>
                  <a:pt x="121298" y="755779"/>
                </a:cubicBezTo>
                <a:cubicBezTo>
                  <a:pt x="144528" y="742505"/>
                  <a:pt x="163826" y="723148"/>
                  <a:pt x="186612" y="709126"/>
                </a:cubicBezTo>
                <a:cubicBezTo>
                  <a:pt x="204381" y="698191"/>
                  <a:pt x="223935" y="690465"/>
                  <a:pt x="242596" y="681135"/>
                </a:cubicBezTo>
                <a:cubicBezTo>
                  <a:pt x="283333" y="640397"/>
                  <a:pt x="278254" y="642728"/>
                  <a:pt x="326571" y="606490"/>
                </a:cubicBezTo>
                <a:cubicBezTo>
                  <a:pt x="335542" y="599761"/>
                  <a:pt x="345745" y="594756"/>
                  <a:pt x="354563" y="587828"/>
                </a:cubicBezTo>
                <a:cubicBezTo>
                  <a:pt x="389322" y="560518"/>
                  <a:pt x="422682" y="531467"/>
                  <a:pt x="457200" y="503853"/>
                </a:cubicBezTo>
                <a:cubicBezTo>
                  <a:pt x="469343" y="494138"/>
                  <a:pt x="482715" y="485981"/>
                  <a:pt x="494522" y="475861"/>
                </a:cubicBezTo>
                <a:cubicBezTo>
                  <a:pt x="668916" y="326381"/>
                  <a:pt x="484145" y="482297"/>
                  <a:pt x="597159" y="391886"/>
                </a:cubicBezTo>
                <a:cubicBezTo>
                  <a:pt x="616128" y="376711"/>
                  <a:pt x="632544" y="358107"/>
                  <a:pt x="653143" y="345232"/>
                </a:cubicBezTo>
                <a:cubicBezTo>
                  <a:pt x="744561" y="288095"/>
                  <a:pt x="889196" y="248073"/>
                  <a:pt x="979714" y="223935"/>
                </a:cubicBezTo>
                <a:cubicBezTo>
                  <a:pt x="1026367" y="211494"/>
                  <a:pt x="1073734" y="201475"/>
                  <a:pt x="1119673" y="186612"/>
                </a:cubicBezTo>
                <a:cubicBezTo>
                  <a:pt x="1174311" y="168935"/>
                  <a:pt x="1345811" y="97996"/>
                  <a:pt x="1418253" y="83975"/>
                </a:cubicBezTo>
                <a:cubicBezTo>
                  <a:pt x="1472482" y="73479"/>
                  <a:pt x="1766028" y="49677"/>
                  <a:pt x="1800808" y="46653"/>
                </a:cubicBezTo>
                <a:cubicBezTo>
                  <a:pt x="1836005" y="39613"/>
                  <a:pt x="1867615" y="32769"/>
                  <a:pt x="1903445" y="27992"/>
                </a:cubicBezTo>
                <a:cubicBezTo>
                  <a:pt x="1931362" y="24270"/>
                  <a:pt x="1959503" y="22383"/>
                  <a:pt x="1987420" y="18661"/>
                </a:cubicBezTo>
                <a:cubicBezTo>
                  <a:pt x="2006173" y="16161"/>
                  <a:pt x="2024651" y="11830"/>
                  <a:pt x="2043404" y="9330"/>
                </a:cubicBezTo>
                <a:cubicBezTo>
                  <a:pt x="2071321" y="5608"/>
                  <a:pt x="2099388" y="3110"/>
                  <a:pt x="2127380" y="0"/>
                </a:cubicBezTo>
                <a:cubicBezTo>
                  <a:pt x="2240438" y="4710"/>
                  <a:pt x="2331936" y="-4646"/>
                  <a:pt x="2435290" y="27992"/>
                </a:cubicBezTo>
                <a:cubicBezTo>
                  <a:pt x="2467233" y="38079"/>
                  <a:pt x="2497078" y="53968"/>
                  <a:pt x="2528596" y="65314"/>
                </a:cubicBezTo>
                <a:cubicBezTo>
                  <a:pt x="2574866" y="81971"/>
                  <a:pt x="2620549" y="101299"/>
                  <a:pt x="2668555" y="111967"/>
                </a:cubicBezTo>
                <a:cubicBezTo>
                  <a:pt x="2770999" y="134732"/>
                  <a:pt x="2724246" y="125914"/>
                  <a:pt x="2808514" y="139959"/>
                </a:cubicBezTo>
                <a:cubicBezTo>
                  <a:pt x="2847836" y="155688"/>
                  <a:pt x="2873450" y="164435"/>
                  <a:pt x="2911151" y="186612"/>
                </a:cubicBezTo>
                <a:cubicBezTo>
                  <a:pt x="2946104" y="207173"/>
                  <a:pt x="2977517" y="233790"/>
                  <a:pt x="3013788" y="251926"/>
                </a:cubicBezTo>
                <a:cubicBezTo>
                  <a:pt x="3026229" y="258147"/>
                  <a:pt x="3039315" y="263216"/>
                  <a:pt x="3051110" y="270588"/>
                </a:cubicBezTo>
                <a:cubicBezTo>
                  <a:pt x="3098881" y="300445"/>
                  <a:pt x="3071290" y="298579"/>
                  <a:pt x="3097763" y="298579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49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7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1112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2"/>
          <p:cNvSpPr txBox="1">
            <a:spLocks noChangeArrowheads="1"/>
          </p:cNvSpPr>
          <p:nvPr/>
        </p:nvSpPr>
        <p:spPr bwMode="auto">
          <a:xfrm>
            <a:off x="1354102" y="296652"/>
            <a:ext cx="7310014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>
                <a:solidFill>
                  <a:prstClr val="black"/>
                </a:solidFill>
                <a:latin typeface="Tahoma" pitchFamily="34" charset="0"/>
              </a:rPr>
              <a:t>Human tagged ground truths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67F8AF-8F18-70E3-978F-B61B3B238BA9}"/>
              </a:ext>
            </a:extLst>
          </p:cNvPr>
          <p:cNvGrpSpPr/>
          <p:nvPr/>
        </p:nvGrpSpPr>
        <p:grpSpPr>
          <a:xfrm>
            <a:off x="346462" y="1448780"/>
            <a:ext cx="9213076" cy="4657299"/>
            <a:chOff x="1176528" y="1342517"/>
            <a:chExt cx="9851136" cy="501559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E161C6D-4855-1447-5128-C3BCC6D3E188}"/>
                </a:ext>
              </a:extLst>
            </p:cNvPr>
            <p:cNvGrpSpPr/>
            <p:nvPr/>
          </p:nvGrpSpPr>
          <p:grpSpPr>
            <a:xfrm>
              <a:off x="1179576" y="1700784"/>
              <a:ext cx="9848088" cy="4657323"/>
              <a:chOff x="1179576" y="1700784"/>
              <a:chExt cx="9848088" cy="4657323"/>
            </a:xfrm>
          </p:grpSpPr>
          <p:pic>
            <p:nvPicPr>
              <p:cNvPr id="5" name="Picture 3">
                <a:extLst>
                  <a:ext uri="{FF2B5EF4-FFF2-40B4-BE49-F238E27FC236}">
                    <a16:creationId xmlns:a16="http://schemas.microsoft.com/office/drawing/2014/main" id="{AD5EAF9C-DC9F-F126-3F34-310B5AB94B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 l="2072" t="9554" r="2016" b="3147"/>
              <a:stretch/>
            </p:blipFill>
            <p:spPr bwMode="auto">
              <a:xfrm>
                <a:off x="1179576" y="1700784"/>
                <a:ext cx="9848088" cy="4617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95B76F0-BEC8-007A-BC6A-B26741D0D7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342"/>
              <a:stretch/>
            </p:blipFill>
            <p:spPr>
              <a:xfrm>
                <a:off x="3083206" y="2037143"/>
                <a:ext cx="1905000" cy="1117439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32CD7A4-197A-3021-1B61-965ED052E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307"/>
              <a:stretch/>
            </p:blipFill>
            <p:spPr>
              <a:xfrm>
                <a:off x="3337848" y="3507129"/>
                <a:ext cx="1527577" cy="804922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54BC994-0AEF-7D9C-2775-B8893EACDC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153"/>
              <a:stretch/>
            </p:blipFill>
            <p:spPr>
              <a:xfrm>
                <a:off x="1323855" y="4988689"/>
                <a:ext cx="1527577" cy="1036415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D8C29D6-26E9-458C-1BC0-7F97840E16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82" b="-2621"/>
              <a:stretch/>
            </p:blipFill>
            <p:spPr>
              <a:xfrm>
                <a:off x="1242831" y="3541851"/>
                <a:ext cx="1527577" cy="810229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ABA87D2-715F-B2EC-33F7-6E4E8546D3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2761"/>
              <a:stretch/>
            </p:blipFill>
            <p:spPr>
              <a:xfrm>
                <a:off x="3246839" y="5034987"/>
                <a:ext cx="1527577" cy="874369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BE56C62-ADE6-A700-4BC3-0F6EF5DCA4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792"/>
              <a:stretch/>
            </p:blipFill>
            <p:spPr>
              <a:xfrm>
                <a:off x="5211160" y="5254906"/>
                <a:ext cx="1527577" cy="828072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1FB50A6-812B-4963-5459-334D7DE47C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24"/>
              <a:stretch/>
            </p:blipFill>
            <p:spPr>
              <a:xfrm>
                <a:off x="5511862" y="3363207"/>
                <a:ext cx="1211002" cy="1527577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554D6D6-8D46-87ED-4AC3-DA7C4E11F2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4057" y="1805649"/>
                <a:ext cx="1527577" cy="1527577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307BB50-E963-25BD-B4D4-CD2D62E642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97"/>
              <a:stretch/>
            </p:blipFill>
            <p:spPr>
              <a:xfrm>
                <a:off x="7168586" y="1956121"/>
                <a:ext cx="1905000" cy="651559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EA329BD-2444-5A3A-F692-8B91A4767A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275"/>
              <a:stretch/>
            </p:blipFill>
            <p:spPr>
              <a:xfrm>
                <a:off x="7770952" y="3235886"/>
                <a:ext cx="759589" cy="1527577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CE2AD51-FBE0-775A-7DA6-176474810B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074"/>
              <a:stretch/>
            </p:blipFill>
            <p:spPr>
              <a:xfrm>
                <a:off x="7305188" y="5254907"/>
                <a:ext cx="1527577" cy="701559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737D8E2-A6C6-3FC7-69EA-330CC5BF45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588"/>
              <a:stretch/>
            </p:blipFill>
            <p:spPr>
              <a:xfrm>
                <a:off x="10061468" y="1753400"/>
                <a:ext cx="540944" cy="1527577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D3D563B-05EE-BE12-C018-8E9271ADB0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1688"/>
              <a:stretch/>
            </p:blipFill>
            <p:spPr>
              <a:xfrm>
                <a:off x="9697793" y="4830530"/>
                <a:ext cx="1043514" cy="1527577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CC43E45-D5CA-F631-C157-D17657CC68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7755"/>
              <a:stretch/>
            </p:blipFill>
            <p:spPr>
              <a:xfrm>
                <a:off x="9579846" y="3301746"/>
                <a:ext cx="1103588" cy="1527577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BAB81A4-147A-E5F1-0F15-B511B568C1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8108" y="1828799"/>
                <a:ext cx="1527577" cy="1527577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77B2C3-8167-0310-0BC5-7A8B8F046F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/>
            <a:srcRect l="2072" t="1487" r="2016" b="91771"/>
            <a:stretch/>
          </p:blipFill>
          <p:spPr bwMode="auto">
            <a:xfrm>
              <a:off x="1176528" y="1342517"/>
              <a:ext cx="9848088" cy="356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59" name="Text Box 2"/>
          <p:cNvSpPr txBox="1">
            <a:spLocks noChangeArrowheads="1"/>
          </p:cNvSpPr>
          <p:nvPr/>
        </p:nvSpPr>
        <p:spPr bwMode="auto">
          <a:xfrm>
            <a:off x="1312236" y="152636"/>
            <a:ext cx="7382149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800" b="1" dirty="0">
                <a:latin typeface="Tahoma" pitchFamily="34" charset="0"/>
              </a:rPr>
              <a:t>Correlation to human opinion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39686836-CE39-1161-B8A6-CEFAA4E6E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6736" y="1448780"/>
            <a:ext cx="4638001" cy="467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2FEB656-6CBA-955A-A2DC-AA8037B3EFA4}"/>
              </a:ext>
            </a:extLst>
          </p:cNvPr>
          <p:cNvSpPr/>
          <p:nvPr/>
        </p:nvSpPr>
        <p:spPr bwMode="auto">
          <a:xfrm>
            <a:off x="5673080" y="1747664"/>
            <a:ext cx="1008112" cy="612068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49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7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40D647D-15D6-B895-A389-E729B51C8925}"/>
              </a:ext>
            </a:extLst>
          </p:cNvPr>
          <p:cNvSpPr/>
          <p:nvPr/>
        </p:nvSpPr>
        <p:spPr bwMode="auto">
          <a:xfrm rot="12213337">
            <a:off x="6692857" y="2185736"/>
            <a:ext cx="756084" cy="216024"/>
          </a:xfrm>
          <a:prstGeom prst="rightArrow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49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7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041D018-D380-4AF5-0528-30A5D8E21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3280" y="2362572"/>
            <a:ext cx="1595309" cy="74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1475" eaLnBrk="1" hangingPunct="1"/>
            <a:r>
              <a:rPr lang="en-US" sz="2113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Clearly the </a:t>
            </a:r>
          </a:p>
          <a:p>
            <a:pPr defTabSz="371475" eaLnBrk="1" hangingPunct="1"/>
            <a:r>
              <a:rPr lang="en-US" sz="2113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best match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9293498-F66F-0958-8A75-3978D0270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59088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19000"/>
              </a:lnSpc>
              <a:spcBef>
                <a:spcPct val="0"/>
              </a:spcBef>
            </a:pPr>
            <a:r>
              <a:rPr lang="en-US" altLang="en-US" sz="4600" b="1" dirty="0">
                <a:latin typeface="Tahoma" panose="020B0604030504040204" pitchFamily="34" charset="0"/>
              </a:rPr>
              <a:t>Reference results</a:t>
            </a:r>
          </a:p>
        </p:txBody>
      </p:sp>
    </p:spTree>
    <p:extLst>
      <p:ext uri="{BB962C8B-B14F-4D97-AF65-F5344CB8AC3E}">
        <p14:creationId xmlns:p14="http://schemas.microsoft.com/office/powerpoint/2010/main" val="2866737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2"/>
          <p:cNvSpPr txBox="1">
            <a:spLocks noChangeArrowheads="1"/>
          </p:cNvSpPr>
          <p:nvPr/>
        </p:nvSpPr>
        <p:spPr bwMode="auto">
          <a:xfrm>
            <a:off x="3891775" y="260648"/>
            <a:ext cx="2220481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 dirty="0">
                <a:solidFill>
                  <a:prstClr val="black"/>
                </a:solidFill>
                <a:latin typeface="Tahoma" pitchFamily="34" charset="0"/>
              </a:rPr>
              <a:t>Medoids</a:t>
            </a:r>
            <a:endParaRPr lang="en-US" sz="3800" b="1" dirty="0">
              <a:solidFill>
                <a:srgbClr val="0000FF"/>
              </a:solidFill>
              <a:latin typeface="Tahoma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111012"/>
              </p:ext>
            </p:extLst>
          </p:nvPr>
        </p:nvGraphicFramePr>
        <p:xfrm>
          <a:off x="1218840" y="1196752"/>
          <a:ext cx="7658596" cy="3539337"/>
        </p:xfrm>
        <a:graphic>
          <a:graphicData uri="http://schemas.openxmlformats.org/drawingml/2006/table">
            <a:tbl>
              <a:tblPr/>
              <a:tblGrid>
                <a:gridCol w="1093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3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5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3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38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38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38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117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Method</a:t>
                      </a:r>
                      <a:endParaRPr kumimoji="0" lang="fi-FI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Training</a:t>
                      </a:r>
                      <a:endParaRPr kumimoji="0" lang="fi-FI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Testing</a:t>
                      </a:r>
                      <a:endParaRPr kumimoji="0" lang="fi-FI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Diff.</a:t>
                      </a:r>
                      <a:endParaRPr kumimoji="0" lang="fi-FI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Length</a:t>
                      </a:r>
                      <a:endParaRPr kumimoji="0" lang="fi-FI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Points</a:t>
                      </a:r>
                      <a:endParaRPr kumimoji="0" lang="fi-FI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Time</a:t>
                      </a:r>
                      <a:endParaRPr kumimoji="0" lang="fi-FI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46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DTW</a:t>
                      </a:r>
                      <a:endParaRPr kumimoji="0" lang="fi-FI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57%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55%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97%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159%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~ 1 hour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17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ERP</a:t>
                      </a:r>
                      <a:endParaRPr kumimoji="0" lang="fi-FI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58%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56%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97%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182%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~ 1 hour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46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Euclidean</a:t>
                      </a:r>
                      <a:endParaRPr kumimoji="0" lang="fi-FI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58%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55%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97%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175%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~ 1 hour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17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Frechet</a:t>
                      </a:r>
                      <a:endParaRPr kumimoji="0" lang="fi-FI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60%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55%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97%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210%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~ 1 hour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46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Hausdorff</a:t>
                      </a:r>
                      <a:endParaRPr kumimoji="0" lang="fi-FI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61%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56%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5%</a:t>
                      </a:r>
                      <a:endParaRPr kumimoji="0" lang="fi-FI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99%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121%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~ 1 hour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17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IRD</a:t>
                      </a:r>
                      <a:endParaRPr kumimoji="0" lang="fi-FI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62%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57%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98%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169%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~ 1 hour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46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LCSS*</a:t>
                      </a:r>
                      <a:endParaRPr kumimoji="0" lang="fi-FI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59%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54%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99%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~ 1 hour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117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EDR*</a:t>
                      </a:r>
                      <a:endParaRPr kumimoji="0" lang="fi-FI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59%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55%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99%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210%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~ 1 hour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17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C-SIM*</a:t>
                      </a:r>
                      <a:endParaRPr kumimoji="0" lang="fi-FI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58%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55%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98%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190%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~ 1 hour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246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HC-SIM*</a:t>
                      </a:r>
                      <a:endParaRPr kumimoji="0" lang="fi-FI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59%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55%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98%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1.9%</a:t>
                      </a:r>
                      <a:endParaRPr kumimoji="0" lang="fi-FI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~ 1 </a:t>
                      </a:r>
                      <a:r>
                        <a:rPr kumimoji="0" lang="en-US" sz="2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hour</a:t>
                      </a:r>
                      <a:endParaRPr kumimoji="0" lang="en-US" sz="20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9484" name="TextBox 7"/>
          <p:cNvSpPr txBox="1">
            <a:spLocks noChangeArrowheads="1"/>
          </p:cNvSpPr>
          <p:nvPr/>
        </p:nvSpPr>
        <p:spPr bwMode="auto">
          <a:xfrm>
            <a:off x="1188785" y="4725144"/>
            <a:ext cx="25585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1475" eaLnBrk="1" hangingPunct="1"/>
            <a:r>
              <a:rPr lang="en-US" sz="1600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* Threshold value of 0.05.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D3EE52-D4B3-704D-F70C-EA351E264E61}"/>
              </a:ext>
            </a:extLst>
          </p:cNvPr>
          <p:cNvSpPr txBox="1"/>
          <p:nvPr/>
        </p:nvSpPr>
        <p:spPr>
          <a:xfrm>
            <a:off x="236476" y="5769260"/>
            <a:ext cx="5601523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B. Jimoh, R. Mariescu-Istodor and P. Fränti,</a:t>
            </a:r>
          </a:p>
          <a:p>
            <a:r>
              <a:rPr lang="en-US" dirty="0"/>
              <a:t>Is medoid suitable for averaging GPS trajectories?</a:t>
            </a:r>
          </a:p>
          <a:p>
            <a:r>
              <a:rPr lang="en-US" i="1" dirty="0"/>
              <a:t>ISPRS International Journal of Geo-Information</a:t>
            </a:r>
            <a:r>
              <a:rPr lang="en-US" dirty="0"/>
              <a:t>, 2022.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EF9E87-D215-4B07-A22F-E21083F31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84" y="2481657"/>
            <a:ext cx="9021433" cy="1894687"/>
          </a:xfrm>
          <a:prstGeom prst="rect">
            <a:avLst/>
          </a:prstGeom>
        </p:spPr>
      </p:pic>
      <p:sp>
        <p:nvSpPr>
          <p:cNvPr id="4" name="Text Box 53">
            <a:extLst>
              <a:ext uri="{FF2B5EF4-FFF2-40B4-BE49-F238E27FC236}">
                <a16:creationId xmlns:a16="http://schemas.microsoft.com/office/drawing/2014/main" id="{3F47A464-C8B1-42C3-84CE-AA9B222C4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444" y="2259350"/>
            <a:ext cx="1255472" cy="31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25" b="1" dirty="0">
                <a:solidFill>
                  <a:prstClr val="black"/>
                </a:solidFill>
                <a:latin typeface="Tahoma" pitchFamily="34" charset="0"/>
              </a:rPr>
              <a:t>Good case</a:t>
            </a:r>
          </a:p>
        </p:txBody>
      </p:sp>
      <p:sp>
        <p:nvSpPr>
          <p:cNvPr id="5" name="Text Box 53">
            <a:extLst>
              <a:ext uri="{FF2B5EF4-FFF2-40B4-BE49-F238E27FC236}">
                <a16:creationId xmlns:a16="http://schemas.microsoft.com/office/drawing/2014/main" id="{DDA3CFDC-4E8F-414B-9C20-6A896C397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909" y="2251331"/>
            <a:ext cx="1029449" cy="31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25" b="1" dirty="0">
                <a:solidFill>
                  <a:prstClr val="black"/>
                </a:solidFill>
                <a:latin typeface="Tahoma" pitchFamily="34" charset="0"/>
              </a:rPr>
              <a:t>Artefact</a:t>
            </a:r>
          </a:p>
        </p:txBody>
      </p:sp>
      <p:sp>
        <p:nvSpPr>
          <p:cNvPr id="6" name="Text Box 53">
            <a:extLst>
              <a:ext uri="{FF2B5EF4-FFF2-40B4-BE49-F238E27FC236}">
                <a16:creationId xmlns:a16="http://schemas.microsoft.com/office/drawing/2014/main" id="{AF10A29C-9A36-4619-9723-375F9D02D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757" y="2259350"/>
            <a:ext cx="1678665" cy="31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25" b="1" dirty="0">
                <a:solidFill>
                  <a:prstClr val="black"/>
                </a:solidFill>
                <a:latin typeface="Tahoma" pitchFamily="34" charset="0"/>
              </a:rPr>
              <a:t>Effect of noise</a:t>
            </a:r>
          </a:p>
        </p:txBody>
      </p:sp>
      <p:sp>
        <p:nvSpPr>
          <p:cNvPr id="7" name="Text Box 53">
            <a:extLst>
              <a:ext uri="{FF2B5EF4-FFF2-40B4-BE49-F238E27FC236}">
                <a16:creationId xmlns:a16="http://schemas.microsoft.com/office/drawing/2014/main" id="{52FB6326-2676-49DE-AE16-8252ED39D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5733" y="2259350"/>
            <a:ext cx="1648208" cy="31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25" b="1">
                <a:solidFill>
                  <a:prstClr val="black"/>
                </a:solidFill>
                <a:latin typeface="Tahoma" pitchFamily="34" charset="0"/>
              </a:rPr>
              <a:t>Over-sampled</a:t>
            </a:r>
            <a:endParaRPr lang="en-US" sz="1625" b="1" dirty="0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8" name="Text Box 53">
            <a:extLst>
              <a:ext uri="{FF2B5EF4-FFF2-40B4-BE49-F238E27FC236}">
                <a16:creationId xmlns:a16="http://schemas.microsoft.com/office/drawing/2014/main" id="{1A0D936E-274F-4A80-B8C7-9D6AAF4E9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9130" y="2259350"/>
            <a:ext cx="753732" cy="31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25" b="1" dirty="0">
                <a:solidFill>
                  <a:prstClr val="black"/>
                </a:solidFill>
                <a:latin typeface="Tahoma" pitchFamily="34" charset="0"/>
              </a:rPr>
              <a:t>Short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ED3F66CE-9DCA-D1C7-15FE-03FCB479D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105" y="260648"/>
            <a:ext cx="5929828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 dirty="0">
                <a:solidFill>
                  <a:prstClr val="black"/>
                </a:solidFill>
                <a:latin typeface="Tahoma" pitchFamily="34" charset="0"/>
              </a:rPr>
              <a:t>Examples using Medoid</a:t>
            </a:r>
            <a:endParaRPr lang="en-US" sz="3800" b="1" dirty="0">
              <a:solidFill>
                <a:srgbClr val="0000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889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9293498-F66F-0958-8A75-3978D0270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59088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19000"/>
              </a:lnSpc>
              <a:spcBef>
                <a:spcPct val="0"/>
              </a:spcBef>
            </a:pPr>
            <a:r>
              <a:rPr lang="en-US" altLang="en-US" sz="4600" b="1" dirty="0">
                <a:latin typeface="Tahoma" panose="020B0604030504040204" pitchFamily="34" charset="0"/>
              </a:rPr>
              <a:t>Submissions</a:t>
            </a:r>
          </a:p>
        </p:txBody>
      </p:sp>
    </p:spTree>
    <p:extLst>
      <p:ext uri="{BB962C8B-B14F-4D97-AF65-F5344CB8AC3E}">
        <p14:creationId xmlns:p14="http://schemas.microsoft.com/office/powerpoint/2010/main" val="2864487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2"/>
          <p:cNvSpPr txBox="1">
            <a:spLocks noChangeArrowheads="1"/>
          </p:cNvSpPr>
          <p:nvPr/>
        </p:nvSpPr>
        <p:spPr bwMode="auto">
          <a:xfrm>
            <a:off x="2506154" y="224644"/>
            <a:ext cx="4996882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 dirty="0">
                <a:solidFill>
                  <a:prstClr val="black"/>
                </a:solidFill>
                <a:latin typeface="Tahoma" pitchFamily="34" charset="0"/>
              </a:rPr>
              <a:t>Submitted methods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647" y="1793478"/>
            <a:ext cx="8338839" cy="341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ChangeArrowheads="1"/>
          </p:cNvSpPr>
          <p:nvPr/>
        </p:nvSpPr>
        <p:spPr bwMode="auto">
          <a:xfrm>
            <a:off x="874514" y="2268141"/>
            <a:ext cx="1718072" cy="1927027"/>
          </a:xfrm>
          <a:prstGeom prst="rect">
            <a:avLst/>
          </a:prstGeom>
          <a:solidFill>
            <a:srgbClr val="C0C0C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3490" name="Text Box 53"/>
          <p:cNvSpPr txBox="1">
            <a:spLocks noChangeArrowheads="1"/>
          </p:cNvSpPr>
          <p:nvPr/>
        </p:nvSpPr>
        <p:spPr bwMode="auto">
          <a:xfrm>
            <a:off x="1865929" y="224644"/>
            <a:ext cx="6282490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 dirty="0">
                <a:solidFill>
                  <a:prstClr val="black"/>
                </a:solidFill>
                <a:latin typeface="Tahoma" pitchFamily="34" charset="0"/>
              </a:rPr>
              <a:t>Diagram of the synthesis</a:t>
            </a:r>
          </a:p>
        </p:txBody>
      </p:sp>
      <p:sp>
        <p:nvSpPr>
          <p:cNvPr id="63491" name="Rectangle 54"/>
          <p:cNvSpPr>
            <a:spLocks noChangeArrowheads="1"/>
          </p:cNvSpPr>
          <p:nvPr/>
        </p:nvSpPr>
        <p:spPr bwMode="auto">
          <a:xfrm>
            <a:off x="1044774" y="2438400"/>
            <a:ext cx="1385292" cy="61138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742950" eaLnBrk="1" hangingPunct="1"/>
            <a:r>
              <a:rPr lang="fi-FI" sz="1463">
                <a:solidFill>
                  <a:prstClr val="black"/>
                </a:solidFill>
                <a:latin typeface="Tahoma" pitchFamily="34" charset="0"/>
              </a:rPr>
              <a:t>Re-sampling</a:t>
            </a:r>
          </a:p>
        </p:txBody>
      </p:sp>
      <p:sp>
        <p:nvSpPr>
          <p:cNvPr id="63492" name="Rectangle 55"/>
          <p:cNvSpPr>
            <a:spLocks noChangeArrowheads="1"/>
          </p:cNvSpPr>
          <p:nvPr/>
        </p:nvSpPr>
        <p:spPr bwMode="auto">
          <a:xfrm>
            <a:off x="1042194" y="1468438"/>
            <a:ext cx="1385292" cy="61138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742950" eaLnBrk="1" hangingPunct="1"/>
            <a:r>
              <a:rPr lang="fi-FI" sz="1463">
                <a:solidFill>
                  <a:prstClr val="black"/>
                </a:solidFill>
                <a:latin typeface="Tahoma" pitchFamily="34" charset="0"/>
              </a:rPr>
              <a:t>Re-ordering</a:t>
            </a:r>
          </a:p>
        </p:txBody>
      </p:sp>
      <p:sp>
        <p:nvSpPr>
          <p:cNvPr id="63493" name="Rectangle 56"/>
          <p:cNvSpPr>
            <a:spLocks noChangeArrowheads="1"/>
          </p:cNvSpPr>
          <p:nvPr/>
        </p:nvSpPr>
        <p:spPr bwMode="auto">
          <a:xfrm>
            <a:off x="1055093" y="3416102"/>
            <a:ext cx="1385292" cy="61138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742950" eaLnBrk="1" hangingPunct="1"/>
            <a:r>
              <a:rPr lang="fi-FI" sz="1463">
                <a:solidFill>
                  <a:prstClr val="black"/>
                </a:solidFill>
                <a:latin typeface="Tahoma" pitchFamily="34" charset="0"/>
              </a:rPr>
              <a:t>Line</a:t>
            </a:r>
          </a:p>
          <a:p>
            <a:pPr algn="ctr" defTabSz="742950" eaLnBrk="1" hangingPunct="1"/>
            <a:r>
              <a:rPr lang="fi-FI" sz="1463">
                <a:solidFill>
                  <a:prstClr val="black"/>
                </a:solidFill>
                <a:latin typeface="Tahoma" pitchFamily="34" charset="0"/>
              </a:rPr>
              <a:t>estimation</a:t>
            </a:r>
          </a:p>
        </p:txBody>
      </p:sp>
      <p:sp>
        <p:nvSpPr>
          <p:cNvPr id="63494" name="Rectangle 60"/>
          <p:cNvSpPr>
            <a:spLocks noChangeArrowheads="1"/>
          </p:cNvSpPr>
          <p:nvPr/>
        </p:nvSpPr>
        <p:spPr bwMode="auto">
          <a:xfrm>
            <a:off x="1029296" y="4435079"/>
            <a:ext cx="1385292" cy="61138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742950" eaLnBrk="1" hangingPunct="1"/>
            <a:r>
              <a:rPr lang="fi-FI" sz="1463">
                <a:solidFill>
                  <a:prstClr val="black"/>
                </a:solidFill>
                <a:latin typeface="Tahoma" pitchFamily="34" charset="0"/>
              </a:rPr>
              <a:t>Outlier</a:t>
            </a:r>
          </a:p>
          <a:p>
            <a:pPr algn="ctr" defTabSz="742950" eaLnBrk="1" hangingPunct="1"/>
            <a:r>
              <a:rPr lang="fi-FI" sz="1463">
                <a:solidFill>
                  <a:prstClr val="black"/>
                </a:solidFill>
                <a:latin typeface="Tahoma" pitchFamily="34" charset="0"/>
              </a:rPr>
              <a:t>removal</a:t>
            </a:r>
          </a:p>
        </p:txBody>
      </p:sp>
      <p:sp>
        <p:nvSpPr>
          <p:cNvPr id="63495" name="Rectangle 63"/>
          <p:cNvSpPr>
            <a:spLocks noChangeArrowheads="1"/>
          </p:cNvSpPr>
          <p:nvPr/>
        </p:nvSpPr>
        <p:spPr bwMode="auto">
          <a:xfrm>
            <a:off x="1034455" y="5415360"/>
            <a:ext cx="1385292" cy="61138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742950" eaLnBrk="1" hangingPunct="1"/>
            <a:r>
              <a:rPr lang="fi-FI" sz="1463">
                <a:solidFill>
                  <a:prstClr val="black"/>
                </a:solidFill>
                <a:latin typeface="Tahoma" pitchFamily="34" charset="0"/>
              </a:rPr>
              <a:t>Post-</a:t>
            </a:r>
          </a:p>
          <a:p>
            <a:pPr algn="ctr" defTabSz="742950" eaLnBrk="1" hangingPunct="1"/>
            <a:r>
              <a:rPr lang="fi-FI" sz="1463">
                <a:solidFill>
                  <a:prstClr val="black"/>
                </a:solidFill>
                <a:latin typeface="Tahoma" pitchFamily="34" charset="0"/>
              </a:rPr>
              <a:t>processing</a:t>
            </a:r>
          </a:p>
        </p:txBody>
      </p:sp>
      <p:sp>
        <p:nvSpPr>
          <p:cNvPr id="63496" name="Rectangle 26"/>
          <p:cNvSpPr>
            <a:spLocks noChangeArrowheads="1"/>
          </p:cNvSpPr>
          <p:nvPr/>
        </p:nvSpPr>
        <p:spPr bwMode="auto">
          <a:xfrm>
            <a:off x="4992986" y="1523902"/>
            <a:ext cx="1010213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r-FR" sz="1788">
                <a:solidFill>
                  <a:srgbClr val="0000FF"/>
                </a:solidFill>
                <a:latin typeface="Tahoma" pitchFamily="34" charset="0"/>
              </a:rPr>
              <a:t>Marteau</a:t>
            </a:r>
          </a:p>
        </p:txBody>
      </p:sp>
      <p:sp>
        <p:nvSpPr>
          <p:cNvPr id="63497" name="Rectangle 26"/>
          <p:cNvSpPr>
            <a:spLocks noChangeArrowheads="1"/>
          </p:cNvSpPr>
          <p:nvPr/>
        </p:nvSpPr>
        <p:spPr bwMode="auto">
          <a:xfrm>
            <a:off x="3581897" y="1761233"/>
            <a:ext cx="676532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r-FR" sz="1788">
                <a:solidFill>
                  <a:srgbClr val="0000FF"/>
                </a:solidFill>
                <a:latin typeface="Tahoma" pitchFamily="34" charset="0"/>
              </a:rPr>
              <a:t>Yang</a:t>
            </a:r>
          </a:p>
        </p:txBody>
      </p:sp>
      <p:sp>
        <p:nvSpPr>
          <p:cNvPr id="63498" name="Rectangle 26"/>
          <p:cNvSpPr>
            <a:spLocks noChangeArrowheads="1"/>
          </p:cNvSpPr>
          <p:nvPr/>
        </p:nvSpPr>
        <p:spPr bwMode="auto">
          <a:xfrm>
            <a:off x="3571578" y="1526481"/>
            <a:ext cx="970779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cs-CZ" sz="1788">
                <a:solidFill>
                  <a:srgbClr val="0000FF"/>
                </a:solidFill>
                <a:latin typeface="Tahoma" pitchFamily="34" charset="0"/>
              </a:rPr>
              <a:t>Karasek</a:t>
            </a:r>
          </a:p>
        </p:txBody>
      </p:sp>
      <p:sp>
        <p:nvSpPr>
          <p:cNvPr id="63499" name="Rectangle 26"/>
          <p:cNvSpPr>
            <a:spLocks noChangeArrowheads="1"/>
          </p:cNvSpPr>
          <p:nvPr/>
        </p:nvSpPr>
        <p:spPr bwMode="auto">
          <a:xfrm>
            <a:off x="5111651" y="3198119"/>
            <a:ext cx="696024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r-FR" sz="1788">
                <a:solidFill>
                  <a:srgbClr val="0000FF"/>
                </a:solidFill>
                <a:latin typeface="Tahoma" pitchFamily="34" charset="0"/>
              </a:rPr>
              <a:t>Amin</a:t>
            </a:r>
          </a:p>
        </p:txBody>
      </p:sp>
      <p:sp>
        <p:nvSpPr>
          <p:cNvPr id="63500" name="Rectangle 26"/>
          <p:cNvSpPr>
            <a:spLocks noChangeArrowheads="1"/>
          </p:cNvSpPr>
          <p:nvPr/>
        </p:nvSpPr>
        <p:spPr bwMode="auto">
          <a:xfrm>
            <a:off x="6365380" y="3376117"/>
            <a:ext cx="1125629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r-FR" sz="1788">
                <a:solidFill>
                  <a:srgbClr val="0000FF"/>
                </a:solidFill>
                <a:latin typeface="Tahoma" pitchFamily="34" charset="0"/>
              </a:rPr>
              <a:t>Dupaquis</a:t>
            </a:r>
          </a:p>
        </p:txBody>
      </p:sp>
      <p:sp>
        <p:nvSpPr>
          <p:cNvPr id="63501" name="Rectangle 26"/>
          <p:cNvSpPr>
            <a:spLocks noChangeArrowheads="1"/>
          </p:cNvSpPr>
          <p:nvPr/>
        </p:nvSpPr>
        <p:spPr bwMode="auto">
          <a:xfrm>
            <a:off x="5072956" y="2393256"/>
            <a:ext cx="986167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de-DE" sz="1788">
                <a:solidFill>
                  <a:srgbClr val="0000FF"/>
                </a:solidFill>
                <a:latin typeface="Tahoma" pitchFamily="34" charset="0"/>
              </a:rPr>
              <a:t>Leichter</a:t>
            </a:r>
          </a:p>
        </p:txBody>
      </p:sp>
      <p:sp>
        <p:nvSpPr>
          <p:cNvPr id="63502" name="Line 98"/>
          <p:cNvSpPr>
            <a:spLocks noChangeShapeType="1"/>
          </p:cNvSpPr>
          <p:nvPr/>
        </p:nvSpPr>
        <p:spPr bwMode="auto">
          <a:xfrm flipV="1">
            <a:off x="2430066" y="1757363"/>
            <a:ext cx="92094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3503" name="Rectangle 26"/>
          <p:cNvSpPr>
            <a:spLocks noChangeArrowheads="1"/>
          </p:cNvSpPr>
          <p:nvPr/>
        </p:nvSpPr>
        <p:spPr bwMode="auto">
          <a:xfrm>
            <a:off x="3566419" y="1351062"/>
            <a:ext cx="92365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en-US" sz="1300" b="1">
                <a:solidFill>
                  <a:prstClr val="black"/>
                </a:solidFill>
                <a:latin typeface="Tahoma" pitchFamily="34" charset="0"/>
              </a:rPr>
              <a:t>K-means</a:t>
            </a:r>
          </a:p>
        </p:txBody>
      </p:sp>
      <p:sp>
        <p:nvSpPr>
          <p:cNvPr id="63504" name="Rectangle 26"/>
          <p:cNvSpPr>
            <a:spLocks noChangeArrowheads="1"/>
          </p:cNvSpPr>
          <p:nvPr/>
        </p:nvSpPr>
        <p:spPr bwMode="auto">
          <a:xfrm>
            <a:off x="4987826" y="1340744"/>
            <a:ext cx="122822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en-US" sz="1300" b="1">
                <a:solidFill>
                  <a:prstClr val="black"/>
                </a:solidFill>
                <a:latin typeface="Tahoma" pitchFamily="34" charset="0"/>
              </a:rPr>
              <a:t>Dissimilarity</a:t>
            </a:r>
          </a:p>
        </p:txBody>
      </p:sp>
      <p:sp>
        <p:nvSpPr>
          <p:cNvPr id="63505" name="Rectangle 26"/>
          <p:cNvSpPr>
            <a:spLocks noChangeArrowheads="1"/>
          </p:cNvSpPr>
          <p:nvPr/>
        </p:nvSpPr>
        <p:spPr bwMode="auto">
          <a:xfrm>
            <a:off x="3563839" y="2207519"/>
            <a:ext cx="124425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en-US" sz="1300" b="1">
                <a:solidFill>
                  <a:prstClr val="black"/>
                </a:solidFill>
                <a:latin typeface="Tahoma" pitchFamily="34" charset="0"/>
              </a:rPr>
              <a:t>Up-sampling</a:t>
            </a:r>
          </a:p>
        </p:txBody>
      </p:sp>
      <p:sp>
        <p:nvSpPr>
          <p:cNvPr id="63506" name="Rectangle 26"/>
          <p:cNvSpPr>
            <a:spLocks noChangeArrowheads="1"/>
          </p:cNvSpPr>
          <p:nvPr/>
        </p:nvSpPr>
        <p:spPr bwMode="auto">
          <a:xfrm>
            <a:off x="5070376" y="2204939"/>
            <a:ext cx="150233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en-US" sz="1300" b="1">
                <a:solidFill>
                  <a:prstClr val="black"/>
                </a:solidFill>
                <a:latin typeface="Tahoma" pitchFamily="34" charset="0"/>
              </a:rPr>
              <a:t>Down-sampling</a:t>
            </a:r>
          </a:p>
        </p:txBody>
      </p:sp>
      <p:sp>
        <p:nvSpPr>
          <p:cNvPr id="63507" name="Rectangle 26"/>
          <p:cNvSpPr>
            <a:spLocks noChangeArrowheads="1"/>
          </p:cNvSpPr>
          <p:nvPr/>
        </p:nvSpPr>
        <p:spPr bwMode="auto">
          <a:xfrm>
            <a:off x="3566419" y="2395836"/>
            <a:ext cx="1010213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r-FR" sz="1788">
                <a:solidFill>
                  <a:srgbClr val="0000FF"/>
                </a:solidFill>
                <a:latin typeface="Tahoma" pitchFamily="34" charset="0"/>
              </a:rPr>
              <a:t>Marteau</a:t>
            </a:r>
          </a:p>
        </p:txBody>
      </p:sp>
      <p:sp>
        <p:nvSpPr>
          <p:cNvPr id="63508" name="Rectangle 26"/>
          <p:cNvSpPr>
            <a:spLocks noChangeArrowheads="1"/>
          </p:cNvSpPr>
          <p:nvPr/>
        </p:nvSpPr>
        <p:spPr bwMode="auto">
          <a:xfrm>
            <a:off x="3568998" y="2630587"/>
            <a:ext cx="970779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cs-CZ" sz="1788">
                <a:solidFill>
                  <a:srgbClr val="0000FF"/>
                </a:solidFill>
                <a:latin typeface="Tahoma" pitchFamily="34" charset="0"/>
              </a:rPr>
              <a:t>Karasek</a:t>
            </a:r>
          </a:p>
        </p:txBody>
      </p:sp>
      <p:sp>
        <p:nvSpPr>
          <p:cNvPr id="63509" name="Rectangle 26"/>
          <p:cNvSpPr>
            <a:spLocks noChangeArrowheads="1"/>
          </p:cNvSpPr>
          <p:nvPr/>
        </p:nvSpPr>
        <p:spPr bwMode="auto">
          <a:xfrm>
            <a:off x="3607694" y="4217095"/>
            <a:ext cx="91082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en-US" sz="1300" b="1">
                <a:solidFill>
                  <a:prstClr val="black"/>
                </a:solidFill>
                <a:latin typeface="Tahoma" pitchFamily="34" charset="0"/>
              </a:rPr>
              <a:t>Distance</a:t>
            </a:r>
          </a:p>
        </p:txBody>
      </p:sp>
      <p:sp>
        <p:nvSpPr>
          <p:cNvPr id="63510" name="Rectangle 26"/>
          <p:cNvSpPr>
            <a:spLocks noChangeArrowheads="1"/>
          </p:cNvSpPr>
          <p:nvPr/>
        </p:nvSpPr>
        <p:spPr bwMode="auto">
          <a:xfrm>
            <a:off x="3584477" y="3009801"/>
            <a:ext cx="103105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en-US" sz="1300" b="1">
                <a:solidFill>
                  <a:prstClr val="black"/>
                </a:solidFill>
                <a:latin typeface="Tahoma" pitchFamily="34" charset="0"/>
              </a:rPr>
              <a:t>Averaging</a:t>
            </a:r>
          </a:p>
        </p:txBody>
      </p:sp>
      <p:sp>
        <p:nvSpPr>
          <p:cNvPr id="63511" name="Line 108"/>
          <p:cNvSpPr>
            <a:spLocks noChangeShapeType="1"/>
          </p:cNvSpPr>
          <p:nvPr/>
        </p:nvSpPr>
        <p:spPr bwMode="auto">
          <a:xfrm flipV="1">
            <a:off x="2435226" y="2745383"/>
            <a:ext cx="92094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3512" name="Line 109"/>
          <p:cNvSpPr>
            <a:spLocks noChangeShapeType="1"/>
          </p:cNvSpPr>
          <p:nvPr/>
        </p:nvSpPr>
        <p:spPr bwMode="auto">
          <a:xfrm flipV="1">
            <a:off x="2432646" y="3733403"/>
            <a:ext cx="92094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3513" name="Line 110"/>
          <p:cNvSpPr>
            <a:spLocks noChangeShapeType="1"/>
          </p:cNvSpPr>
          <p:nvPr/>
        </p:nvSpPr>
        <p:spPr bwMode="auto">
          <a:xfrm flipV="1">
            <a:off x="2430066" y="4729163"/>
            <a:ext cx="92094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3514" name="Line 112"/>
          <p:cNvSpPr>
            <a:spLocks noChangeShapeType="1"/>
          </p:cNvSpPr>
          <p:nvPr/>
        </p:nvSpPr>
        <p:spPr bwMode="auto">
          <a:xfrm flipV="1">
            <a:off x="2432646" y="5699125"/>
            <a:ext cx="92094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3515" name="Rectangle 26"/>
          <p:cNvSpPr>
            <a:spLocks noChangeArrowheads="1"/>
          </p:cNvSpPr>
          <p:nvPr/>
        </p:nvSpPr>
        <p:spPr bwMode="auto">
          <a:xfrm>
            <a:off x="3589636" y="3192959"/>
            <a:ext cx="1010213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r-FR" sz="1788">
                <a:solidFill>
                  <a:srgbClr val="0000FF"/>
                </a:solidFill>
                <a:latin typeface="Tahoma" pitchFamily="34" charset="0"/>
              </a:rPr>
              <a:t>Marteau</a:t>
            </a:r>
          </a:p>
        </p:txBody>
      </p:sp>
      <p:sp>
        <p:nvSpPr>
          <p:cNvPr id="63517" name="Rectangle 26"/>
          <p:cNvSpPr>
            <a:spLocks noChangeArrowheads="1"/>
          </p:cNvSpPr>
          <p:nvPr/>
        </p:nvSpPr>
        <p:spPr bwMode="auto">
          <a:xfrm>
            <a:off x="3599955" y="3412233"/>
            <a:ext cx="970779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cs-CZ" sz="1788">
                <a:solidFill>
                  <a:srgbClr val="0000FF"/>
                </a:solidFill>
                <a:latin typeface="Tahoma" pitchFamily="34" charset="0"/>
              </a:rPr>
              <a:t>Karasek</a:t>
            </a:r>
          </a:p>
        </p:txBody>
      </p:sp>
      <p:sp>
        <p:nvSpPr>
          <p:cNvPr id="63518" name="Rectangle 26"/>
          <p:cNvSpPr>
            <a:spLocks noChangeArrowheads="1"/>
          </p:cNvSpPr>
          <p:nvPr/>
        </p:nvSpPr>
        <p:spPr bwMode="auto">
          <a:xfrm>
            <a:off x="6329264" y="2991744"/>
            <a:ext cx="1106393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en-US" sz="1300" b="1">
                <a:solidFill>
                  <a:prstClr val="black"/>
                </a:solidFill>
                <a:latin typeface="Tahoma" pitchFamily="34" charset="0"/>
              </a:rPr>
              <a:t>Simple line</a:t>
            </a:r>
          </a:p>
        </p:txBody>
      </p:sp>
      <p:sp>
        <p:nvSpPr>
          <p:cNvPr id="63519" name="Rectangle 26"/>
          <p:cNvSpPr>
            <a:spLocks noChangeArrowheads="1"/>
          </p:cNvSpPr>
          <p:nvPr/>
        </p:nvSpPr>
        <p:spPr bwMode="auto">
          <a:xfrm>
            <a:off x="5088434" y="2996903"/>
            <a:ext cx="111440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en-US" sz="1300" b="1">
                <a:solidFill>
                  <a:prstClr val="black"/>
                </a:solidFill>
                <a:latin typeface="Tahoma" pitchFamily="34" charset="0"/>
              </a:rPr>
              <a:t>Regression</a:t>
            </a:r>
          </a:p>
        </p:txBody>
      </p:sp>
      <p:sp>
        <p:nvSpPr>
          <p:cNvPr id="63520" name="Rectangle 26"/>
          <p:cNvSpPr>
            <a:spLocks noChangeArrowheads="1"/>
          </p:cNvSpPr>
          <p:nvPr/>
        </p:nvSpPr>
        <p:spPr bwMode="auto">
          <a:xfrm>
            <a:off x="7554616" y="2994323"/>
            <a:ext cx="79380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en-US" sz="1300" b="1">
                <a:solidFill>
                  <a:prstClr val="black"/>
                </a:solidFill>
                <a:latin typeface="Tahoma" pitchFamily="34" charset="0"/>
              </a:rPr>
              <a:t>Medoid</a:t>
            </a:r>
          </a:p>
        </p:txBody>
      </p:sp>
      <p:sp>
        <p:nvSpPr>
          <p:cNvPr id="63521" name="Rectangle 26"/>
          <p:cNvSpPr>
            <a:spLocks noChangeArrowheads="1"/>
          </p:cNvSpPr>
          <p:nvPr/>
        </p:nvSpPr>
        <p:spPr bwMode="auto">
          <a:xfrm>
            <a:off x="6357640" y="3167162"/>
            <a:ext cx="676532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r-FR" sz="1788">
                <a:solidFill>
                  <a:srgbClr val="0000FF"/>
                </a:solidFill>
                <a:latin typeface="Tahoma" pitchFamily="34" charset="0"/>
              </a:rPr>
              <a:t>Yang</a:t>
            </a:r>
          </a:p>
        </p:txBody>
      </p:sp>
      <p:sp>
        <p:nvSpPr>
          <p:cNvPr id="63522" name="Rectangle 26"/>
          <p:cNvSpPr>
            <a:spLocks noChangeArrowheads="1"/>
          </p:cNvSpPr>
          <p:nvPr/>
        </p:nvSpPr>
        <p:spPr bwMode="auto">
          <a:xfrm>
            <a:off x="7570094" y="3164583"/>
            <a:ext cx="676532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r-FR" sz="1788">
                <a:solidFill>
                  <a:srgbClr val="0000FF"/>
                </a:solidFill>
                <a:latin typeface="Tahoma" pitchFamily="34" charset="0"/>
              </a:rPr>
              <a:t>Yang</a:t>
            </a:r>
          </a:p>
        </p:txBody>
      </p:sp>
      <p:sp>
        <p:nvSpPr>
          <p:cNvPr id="63523" name="Rectangle 26"/>
          <p:cNvSpPr>
            <a:spLocks noChangeArrowheads="1"/>
          </p:cNvSpPr>
          <p:nvPr/>
        </p:nvSpPr>
        <p:spPr bwMode="auto">
          <a:xfrm>
            <a:off x="3602534" y="3855939"/>
            <a:ext cx="1125629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r-FR" sz="1788">
                <a:solidFill>
                  <a:srgbClr val="0000FF"/>
                </a:solidFill>
                <a:latin typeface="Tahoma" pitchFamily="34" charset="0"/>
              </a:rPr>
              <a:t>Dupaquis</a:t>
            </a:r>
          </a:p>
        </p:txBody>
      </p:sp>
      <p:sp>
        <p:nvSpPr>
          <p:cNvPr id="63524" name="Rectangle 26"/>
          <p:cNvSpPr>
            <a:spLocks noChangeArrowheads="1"/>
          </p:cNvSpPr>
          <p:nvPr/>
        </p:nvSpPr>
        <p:spPr bwMode="auto">
          <a:xfrm>
            <a:off x="6370539" y="1353642"/>
            <a:ext cx="1704313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en-US" sz="1300" b="1">
                <a:solidFill>
                  <a:prstClr val="black"/>
                </a:solidFill>
                <a:latin typeface="Tahoma" pitchFamily="34" charset="0"/>
              </a:rPr>
              <a:t>Principal direction</a:t>
            </a:r>
          </a:p>
        </p:txBody>
      </p:sp>
      <p:sp>
        <p:nvSpPr>
          <p:cNvPr id="63525" name="Rectangle 26"/>
          <p:cNvSpPr>
            <a:spLocks noChangeArrowheads="1"/>
          </p:cNvSpPr>
          <p:nvPr/>
        </p:nvSpPr>
        <p:spPr bwMode="auto">
          <a:xfrm>
            <a:off x="6370538" y="1523902"/>
            <a:ext cx="696024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r-FR" sz="1788">
                <a:solidFill>
                  <a:srgbClr val="0000FF"/>
                </a:solidFill>
                <a:latin typeface="Tahoma" pitchFamily="34" charset="0"/>
              </a:rPr>
              <a:t>Amin</a:t>
            </a:r>
          </a:p>
        </p:txBody>
      </p:sp>
      <p:sp>
        <p:nvSpPr>
          <p:cNvPr id="63526" name="Rectangle 26"/>
          <p:cNvSpPr>
            <a:spLocks noChangeArrowheads="1"/>
          </p:cNvSpPr>
          <p:nvPr/>
        </p:nvSpPr>
        <p:spPr bwMode="auto">
          <a:xfrm>
            <a:off x="5065217" y="4211936"/>
            <a:ext cx="76815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en-US" sz="1300" b="1">
                <a:solidFill>
                  <a:prstClr val="black"/>
                </a:solidFill>
                <a:latin typeface="Tahoma" pitchFamily="34" charset="0"/>
              </a:rPr>
              <a:t>Length</a:t>
            </a:r>
          </a:p>
        </p:txBody>
      </p:sp>
      <p:sp>
        <p:nvSpPr>
          <p:cNvPr id="63527" name="Rectangle 26"/>
          <p:cNvSpPr>
            <a:spLocks noChangeArrowheads="1"/>
          </p:cNvSpPr>
          <p:nvPr/>
        </p:nvSpPr>
        <p:spPr bwMode="auto">
          <a:xfrm>
            <a:off x="7740353" y="4201617"/>
            <a:ext cx="157447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en-US" sz="1300" b="1">
                <a:solidFill>
                  <a:prstClr val="black"/>
                </a:solidFill>
                <a:latin typeface="Tahoma" pitchFamily="34" charset="0"/>
              </a:rPr>
              <a:t>External method</a:t>
            </a:r>
          </a:p>
        </p:txBody>
      </p:sp>
      <p:sp>
        <p:nvSpPr>
          <p:cNvPr id="63528" name="Rectangle 26"/>
          <p:cNvSpPr>
            <a:spLocks noChangeArrowheads="1"/>
          </p:cNvSpPr>
          <p:nvPr/>
        </p:nvSpPr>
        <p:spPr bwMode="auto">
          <a:xfrm>
            <a:off x="7760990" y="4353819"/>
            <a:ext cx="676532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r-FR" sz="1788">
                <a:solidFill>
                  <a:srgbClr val="0000FF"/>
                </a:solidFill>
                <a:latin typeface="Tahoma" pitchFamily="34" charset="0"/>
              </a:rPr>
              <a:t>Yang</a:t>
            </a:r>
          </a:p>
        </p:txBody>
      </p:sp>
      <p:sp>
        <p:nvSpPr>
          <p:cNvPr id="63529" name="Rectangle 26"/>
          <p:cNvSpPr>
            <a:spLocks noChangeArrowheads="1"/>
          </p:cNvSpPr>
          <p:nvPr/>
        </p:nvSpPr>
        <p:spPr bwMode="auto">
          <a:xfrm>
            <a:off x="4992986" y="1756073"/>
            <a:ext cx="986167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de-DE" sz="1788">
                <a:solidFill>
                  <a:srgbClr val="0000FF"/>
                </a:solidFill>
                <a:latin typeface="Tahoma" pitchFamily="34" charset="0"/>
              </a:rPr>
              <a:t>Leichter</a:t>
            </a:r>
          </a:p>
        </p:txBody>
      </p:sp>
      <p:sp>
        <p:nvSpPr>
          <p:cNvPr id="63530" name="Rectangle 26"/>
          <p:cNvSpPr>
            <a:spLocks noChangeArrowheads="1"/>
          </p:cNvSpPr>
          <p:nvPr/>
        </p:nvSpPr>
        <p:spPr bwMode="auto">
          <a:xfrm>
            <a:off x="3602534" y="4382195"/>
            <a:ext cx="1010213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r-FR" sz="1788">
                <a:solidFill>
                  <a:srgbClr val="0000FF"/>
                </a:solidFill>
                <a:latin typeface="Tahoma" pitchFamily="34" charset="0"/>
              </a:rPr>
              <a:t>Marteau</a:t>
            </a:r>
          </a:p>
        </p:txBody>
      </p:sp>
      <p:sp>
        <p:nvSpPr>
          <p:cNvPr id="63531" name="Rectangle 26"/>
          <p:cNvSpPr>
            <a:spLocks noChangeArrowheads="1"/>
          </p:cNvSpPr>
          <p:nvPr/>
        </p:nvSpPr>
        <p:spPr bwMode="auto">
          <a:xfrm>
            <a:off x="3612853" y="4601469"/>
            <a:ext cx="970779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cs-CZ" sz="1788">
                <a:solidFill>
                  <a:srgbClr val="0000FF"/>
                </a:solidFill>
                <a:latin typeface="Tahoma" pitchFamily="34" charset="0"/>
              </a:rPr>
              <a:t>Karasek</a:t>
            </a:r>
          </a:p>
        </p:txBody>
      </p:sp>
      <p:sp>
        <p:nvSpPr>
          <p:cNvPr id="63532" name="Rectangle 26"/>
          <p:cNvSpPr>
            <a:spLocks noChangeArrowheads="1"/>
          </p:cNvSpPr>
          <p:nvPr/>
        </p:nvSpPr>
        <p:spPr bwMode="auto">
          <a:xfrm>
            <a:off x="5065217" y="4382195"/>
            <a:ext cx="970779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cs-CZ" sz="1788">
                <a:solidFill>
                  <a:srgbClr val="0000FF"/>
                </a:solidFill>
                <a:latin typeface="Tahoma" pitchFamily="34" charset="0"/>
              </a:rPr>
              <a:t>Karasek</a:t>
            </a:r>
          </a:p>
        </p:txBody>
      </p:sp>
      <p:sp>
        <p:nvSpPr>
          <p:cNvPr id="63533" name="Rectangle 26"/>
          <p:cNvSpPr>
            <a:spLocks noChangeArrowheads="1"/>
          </p:cNvSpPr>
          <p:nvPr/>
        </p:nvSpPr>
        <p:spPr bwMode="auto">
          <a:xfrm>
            <a:off x="3618013" y="5187058"/>
            <a:ext cx="227337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en-US" sz="1300" b="1">
                <a:solidFill>
                  <a:prstClr val="black"/>
                </a:solidFill>
                <a:latin typeface="Tahoma" pitchFamily="34" charset="0"/>
              </a:rPr>
              <a:t>Polygonal approximation</a:t>
            </a:r>
          </a:p>
        </p:txBody>
      </p:sp>
      <p:sp>
        <p:nvSpPr>
          <p:cNvPr id="63534" name="Rectangle 26"/>
          <p:cNvSpPr>
            <a:spLocks noChangeArrowheads="1"/>
          </p:cNvSpPr>
          <p:nvPr/>
        </p:nvSpPr>
        <p:spPr bwMode="auto">
          <a:xfrm>
            <a:off x="3610273" y="5372795"/>
            <a:ext cx="1436162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i-FI" sz="1788">
                <a:solidFill>
                  <a:srgbClr val="0000FF"/>
                </a:solidFill>
                <a:latin typeface="Tahoma" pitchFamily="34" charset="0"/>
              </a:rPr>
              <a:t>Marteau+PA</a:t>
            </a:r>
            <a:endParaRPr lang="cs-CZ" sz="1788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63535" name="Rectangle 26"/>
          <p:cNvSpPr>
            <a:spLocks noChangeArrowheads="1"/>
          </p:cNvSpPr>
          <p:nvPr/>
        </p:nvSpPr>
        <p:spPr bwMode="auto">
          <a:xfrm>
            <a:off x="3610273" y="5589489"/>
            <a:ext cx="970779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cs-CZ" sz="1788">
                <a:solidFill>
                  <a:srgbClr val="0000FF"/>
                </a:solidFill>
                <a:latin typeface="Tahoma" pitchFamily="34" charset="0"/>
              </a:rPr>
              <a:t>Karasek</a:t>
            </a:r>
          </a:p>
        </p:txBody>
      </p:sp>
      <p:sp>
        <p:nvSpPr>
          <p:cNvPr id="63536" name="Rectangle 26"/>
          <p:cNvSpPr>
            <a:spLocks noChangeArrowheads="1"/>
          </p:cNvSpPr>
          <p:nvPr/>
        </p:nvSpPr>
        <p:spPr bwMode="auto">
          <a:xfrm>
            <a:off x="5060058" y="4593730"/>
            <a:ext cx="1125629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r-FR" sz="1788">
                <a:solidFill>
                  <a:srgbClr val="0000FF"/>
                </a:solidFill>
                <a:latin typeface="Tahoma" pitchFamily="34" charset="0"/>
              </a:rPr>
              <a:t>Dupaquis</a:t>
            </a:r>
          </a:p>
        </p:txBody>
      </p:sp>
      <p:sp>
        <p:nvSpPr>
          <p:cNvPr id="63537" name="Rectangle 26"/>
          <p:cNvSpPr>
            <a:spLocks noChangeArrowheads="1"/>
          </p:cNvSpPr>
          <p:nvPr/>
        </p:nvSpPr>
        <p:spPr bwMode="auto">
          <a:xfrm>
            <a:off x="6306047" y="4199037"/>
            <a:ext cx="146226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en-US" sz="1300" b="1">
                <a:solidFill>
                  <a:prstClr val="black"/>
                </a:solidFill>
                <a:latin typeface="Tahoma" pitchFamily="34" charset="0"/>
              </a:rPr>
              <a:t>Other statistics</a:t>
            </a:r>
          </a:p>
        </p:txBody>
      </p:sp>
      <p:sp>
        <p:nvSpPr>
          <p:cNvPr id="63538" name="Rectangle 26"/>
          <p:cNvSpPr>
            <a:spLocks noChangeArrowheads="1"/>
          </p:cNvSpPr>
          <p:nvPr/>
        </p:nvSpPr>
        <p:spPr bwMode="auto">
          <a:xfrm>
            <a:off x="6313786" y="4369297"/>
            <a:ext cx="1125629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r-FR" sz="1788">
                <a:solidFill>
                  <a:srgbClr val="0000FF"/>
                </a:solidFill>
                <a:latin typeface="Tahoma" pitchFamily="34" charset="0"/>
              </a:rPr>
              <a:t>Dupaquis</a:t>
            </a:r>
          </a:p>
        </p:txBody>
      </p:sp>
      <p:sp>
        <p:nvSpPr>
          <p:cNvPr id="63539" name="Rectangle 26"/>
          <p:cNvSpPr>
            <a:spLocks noChangeArrowheads="1"/>
          </p:cNvSpPr>
          <p:nvPr/>
        </p:nvSpPr>
        <p:spPr bwMode="auto">
          <a:xfrm>
            <a:off x="7763570" y="4580831"/>
            <a:ext cx="696024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r-FR" sz="1788">
                <a:solidFill>
                  <a:srgbClr val="0000FF"/>
                </a:solidFill>
                <a:latin typeface="Tahoma" pitchFamily="34" charset="0"/>
              </a:rPr>
              <a:t>Amin</a:t>
            </a:r>
          </a:p>
        </p:txBody>
      </p:sp>
      <p:sp>
        <p:nvSpPr>
          <p:cNvPr id="63540" name="Rectangle 26"/>
          <p:cNvSpPr>
            <a:spLocks noChangeArrowheads="1"/>
          </p:cNvSpPr>
          <p:nvPr/>
        </p:nvSpPr>
        <p:spPr bwMode="auto">
          <a:xfrm>
            <a:off x="3612853" y="5808762"/>
            <a:ext cx="3014993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de-DE" sz="1788">
                <a:solidFill>
                  <a:srgbClr val="0000FF"/>
                </a:solidFill>
                <a:latin typeface="Tahoma" pitchFamily="34" charset="0"/>
              </a:rPr>
              <a:t>Leichter (as pre-processing)</a:t>
            </a:r>
          </a:p>
        </p:txBody>
      </p:sp>
      <p:sp>
        <p:nvSpPr>
          <p:cNvPr id="63541" name="AutoShape 54"/>
          <p:cNvSpPr>
            <a:spLocks noChangeArrowheads="1"/>
          </p:cNvSpPr>
          <p:nvPr/>
        </p:nvSpPr>
        <p:spPr bwMode="auto">
          <a:xfrm>
            <a:off x="1601986" y="1277541"/>
            <a:ext cx="239911" cy="17799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3542" name="AutoShape 55"/>
          <p:cNvSpPr>
            <a:spLocks noChangeArrowheads="1"/>
          </p:cNvSpPr>
          <p:nvPr/>
        </p:nvSpPr>
        <p:spPr bwMode="auto">
          <a:xfrm>
            <a:off x="1599407" y="2095302"/>
            <a:ext cx="239911" cy="332780"/>
          </a:xfrm>
          <a:prstGeom prst="downArrow">
            <a:avLst>
              <a:gd name="adj1" fmla="val 50000"/>
              <a:gd name="adj2" fmla="val 34677"/>
            </a:avLst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3543" name="AutoShape 56"/>
          <p:cNvSpPr>
            <a:spLocks noChangeArrowheads="1"/>
          </p:cNvSpPr>
          <p:nvPr/>
        </p:nvSpPr>
        <p:spPr bwMode="auto">
          <a:xfrm>
            <a:off x="1622624" y="3070424"/>
            <a:ext cx="239911" cy="332780"/>
          </a:xfrm>
          <a:prstGeom prst="downArrow">
            <a:avLst>
              <a:gd name="adj1" fmla="val 50000"/>
              <a:gd name="adj2" fmla="val 34677"/>
            </a:avLst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3544" name="AutoShape 57"/>
          <p:cNvSpPr>
            <a:spLocks noChangeArrowheads="1"/>
          </p:cNvSpPr>
          <p:nvPr/>
        </p:nvSpPr>
        <p:spPr bwMode="auto">
          <a:xfrm>
            <a:off x="1622624" y="4045546"/>
            <a:ext cx="239911" cy="394692"/>
          </a:xfrm>
          <a:prstGeom prst="downArrow">
            <a:avLst>
              <a:gd name="adj1" fmla="val 50000"/>
              <a:gd name="adj2" fmla="val 41129"/>
            </a:avLst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3545" name="AutoShape 58"/>
          <p:cNvSpPr>
            <a:spLocks noChangeArrowheads="1"/>
          </p:cNvSpPr>
          <p:nvPr/>
        </p:nvSpPr>
        <p:spPr bwMode="auto">
          <a:xfrm>
            <a:off x="1627783" y="5064522"/>
            <a:ext cx="239911" cy="332780"/>
          </a:xfrm>
          <a:prstGeom prst="downArrow">
            <a:avLst>
              <a:gd name="adj1" fmla="val 50000"/>
              <a:gd name="adj2" fmla="val 34677"/>
            </a:avLst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3546" name="Rectangle 26"/>
          <p:cNvSpPr>
            <a:spLocks noChangeArrowheads="1"/>
          </p:cNvSpPr>
          <p:nvPr/>
        </p:nvSpPr>
        <p:spPr bwMode="auto">
          <a:xfrm rot="-5400000">
            <a:off x="-191097" y="3077077"/>
            <a:ext cx="1875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en-US" sz="1300" b="1">
                <a:solidFill>
                  <a:prstClr val="black"/>
                </a:solidFill>
                <a:latin typeface="Tahoma" pitchFamily="34" charset="0"/>
              </a:rPr>
              <a:t>Sequence averaging</a:t>
            </a:r>
          </a:p>
        </p:txBody>
      </p:sp>
      <p:sp>
        <p:nvSpPr>
          <p:cNvPr id="63547" name="AutoShape 60"/>
          <p:cNvSpPr>
            <a:spLocks noChangeArrowheads="1"/>
          </p:cNvSpPr>
          <p:nvPr/>
        </p:nvSpPr>
        <p:spPr bwMode="auto">
          <a:xfrm>
            <a:off x="1630363" y="6048674"/>
            <a:ext cx="239911" cy="166389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3548" name="AutoShape 67"/>
          <p:cNvSpPr>
            <a:spLocks noChangeArrowheads="1"/>
          </p:cNvSpPr>
          <p:nvPr/>
        </p:nvSpPr>
        <p:spPr bwMode="auto">
          <a:xfrm flipH="1" flipV="1">
            <a:off x="85129" y="2477095"/>
            <a:ext cx="557213" cy="2290763"/>
          </a:xfrm>
          <a:prstGeom prst="curvedLeftArrow">
            <a:avLst>
              <a:gd name="adj1" fmla="val 14046"/>
              <a:gd name="adj2" fmla="val 103920"/>
              <a:gd name="adj3" fmla="val 23444"/>
            </a:avLst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3549" name="Rectangle 68"/>
          <p:cNvSpPr>
            <a:spLocks noChangeArrowheads="1"/>
          </p:cNvSpPr>
          <p:nvPr/>
        </p:nvSpPr>
        <p:spPr bwMode="auto">
          <a:xfrm>
            <a:off x="642342" y="4690467"/>
            <a:ext cx="325041" cy="77391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3550" name="Rectangle 26"/>
          <p:cNvSpPr>
            <a:spLocks noChangeArrowheads="1"/>
          </p:cNvSpPr>
          <p:nvPr/>
        </p:nvSpPr>
        <p:spPr bwMode="auto">
          <a:xfrm>
            <a:off x="6352481" y="1753494"/>
            <a:ext cx="1125629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r-FR" sz="1788">
                <a:solidFill>
                  <a:srgbClr val="0000FF"/>
                </a:solidFill>
                <a:latin typeface="Tahoma" pitchFamily="34" charset="0"/>
              </a:rPr>
              <a:t>Dupaquis</a:t>
            </a:r>
          </a:p>
        </p:txBody>
      </p:sp>
      <p:sp>
        <p:nvSpPr>
          <p:cNvPr id="63552" name="Rectangle 26"/>
          <p:cNvSpPr>
            <a:spLocks noChangeArrowheads="1"/>
          </p:cNvSpPr>
          <p:nvPr/>
        </p:nvSpPr>
        <p:spPr bwMode="auto">
          <a:xfrm>
            <a:off x="3602534" y="3627636"/>
            <a:ext cx="986167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de-DE" sz="1788">
                <a:solidFill>
                  <a:srgbClr val="0000FF"/>
                </a:solidFill>
                <a:latin typeface="Tahoma" pitchFamily="34" charset="0"/>
              </a:rPr>
              <a:t>Leichter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4275C8C-4D7C-1A42-0632-3E0A79705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332011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Why averaging?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B476A784-E499-0179-BA7B-B8BED63EE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540" y="2651225"/>
            <a:ext cx="864032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  <a:buFontTx/>
              <a:buAutoNum type="arabicPeriod"/>
            </a:pPr>
            <a:r>
              <a:rPr lang="en-US" sz="3200" dirty="0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 Clustering trajectories </a:t>
            </a:r>
          </a:p>
          <a:p>
            <a:pPr marL="278606" indent="-278606" algn="just" defTabSz="371475" eaLnBrk="1" hangingPunct="1">
              <a:spcAft>
                <a:spcPct val="25000"/>
              </a:spcAft>
              <a:buFontTx/>
              <a:buAutoNum type="arabicPeriod"/>
            </a:pPr>
            <a:r>
              <a:rPr lang="en-US" sz="3200" dirty="0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 Simplifying GPS data (analysis/visualization)</a:t>
            </a:r>
          </a:p>
          <a:p>
            <a:pPr marL="278606" indent="-278606" algn="just" defTabSz="371475" eaLnBrk="1" hangingPunct="1">
              <a:spcAft>
                <a:spcPct val="25000"/>
              </a:spcAft>
              <a:buFontTx/>
              <a:buAutoNum type="arabicPeriod"/>
            </a:pPr>
            <a:r>
              <a:rPr lang="en-US" sz="3200" dirty="0">
                <a:solidFill>
                  <a:prstClr val="black"/>
                </a:solidFill>
                <a:latin typeface="Tahoma" pitchFamily="34" charset="0"/>
                <a:ea typeface="MS PGothic" pitchFamily="34" charset="-128"/>
              </a:rPr>
              <a:t> Refinement existing road network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53">
            <a:extLst>
              <a:ext uri="{FF2B5EF4-FFF2-40B4-BE49-F238E27FC236}">
                <a16:creationId xmlns:a16="http://schemas.microsoft.com/office/drawing/2014/main" id="{67EC1206-B40A-B013-A568-631F0A7DF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093" y="224644"/>
            <a:ext cx="3126177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 dirty="0">
                <a:solidFill>
                  <a:prstClr val="black"/>
                </a:solidFill>
                <a:latin typeface="Tahoma" pitchFamily="34" charset="0"/>
              </a:rPr>
              <a:t>Re-ordering</a:t>
            </a:r>
          </a:p>
        </p:txBody>
      </p:sp>
      <p:sp>
        <p:nvSpPr>
          <p:cNvPr id="21" name="Rectangle 26">
            <a:extLst>
              <a:ext uri="{FF2B5EF4-FFF2-40B4-BE49-F238E27FC236}">
                <a16:creationId xmlns:a16="http://schemas.microsoft.com/office/drawing/2014/main" id="{DB15CDEE-76E4-115C-96CA-732B94064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680" y="1916832"/>
            <a:ext cx="16129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r-FR" sz="2800" b="1" dirty="0">
                <a:latin typeface="Tahoma" pitchFamily="34" charset="0"/>
              </a:rPr>
              <a:t>Original</a:t>
            </a:r>
            <a:endParaRPr lang="en-US" sz="2800" b="1" dirty="0">
              <a:latin typeface="Tahoma" pitchFamily="34" charset="0"/>
            </a:endParaRPr>
          </a:p>
        </p:txBody>
      </p:sp>
      <p:sp>
        <p:nvSpPr>
          <p:cNvPr id="22" name="Rectangle 26">
            <a:extLst>
              <a:ext uri="{FF2B5EF4-FFF2-40B4-BE49-F238E27FC236}">
                <a16:creationId xmlns:a16="http://schemas.microsoft.com/office/drawing/2014/main" id="{1726400B-E5F4-2B4B-83D0-C7E2BC744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1263" y="1916832"/>
            <a:ext cx="22252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/>
            <a:r>
              <a:rPr lang="en-US" sz="2800" b="1" dirty="0">
                <a:latin typeface="Tahoma" pitchFamily="34" charset="0"/>
              </a:rPr>
              <a:t>Re-ordered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9180FF-CABE-FD0B-F6F9-086C6867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35" y="2452499"/>
            <a:ext cx="3600000" cy="3350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F6D309-A643-D283-8E08-9C7DE89AF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324" y="2539580"/>
            <a:ext cx="3600000" cy="3268542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342055B-C7E5-19D1-A019-A8FCA7F103B4}"/>
              </a:ext>
            </a:extLst>
          </p:cNvPr>
          <p:cNvSpPr/>
          <p:nvPr/>
        </p:nvSpPr>
        <p:spPr>
          <a:xfrm>
            <a:off x="1240971" y="3494314"/>
            <a:ext cx="2427515" cy="903515"/>
          </a:xfrm>
          <a:custGeom>
            <a:avLst/>
            <a:gdLst>
              <a:gd name="connsiteX0" fmla="*/ 2427515 w 2427515"/>
              <a:gd name="connsiteY0" fmla="*/ 0 h 903515"/>
              <a:gd name="connsiteX1" fmla="*/ 2340429 w 2427515"/>
              <a:gd name="connsiteY1" fmla="*/ 54429 h 903515"/>
              <a:gd name="connsiteX2" fmla="*/ 2307772 w 2427515"/>
              <a:gd name="connsiteY2" fmla="*/ 76200 h 903515"/>
              <a:gd name="connsiteX3" fmla="*/ 2253343 w 2427515"/>
              <a:gd name="connsiteY3" fmla="*/ 130629 h 903515"/>
              <a:gd name="connsiteX4" fmla="*/ 2198915 w 2427515"/>
              <a:gd name="connsiteY4" fmla="*/ 185057 h 903515"/>
              <a:gd name="connsiteX5" fmla="*/ 2166258 w 2427515"/>
              <a:gd name="connsiteY5" fmla="*/ 206829 h 903515"/>
              <a:gd name="connsiteX6" fmla="*/ 2133600 w 2427515"/>
              <a:gd name="connsiteY6" fmla="*/ 239486 h 903515"/>
              <a:gd name="connsiteX7" fmla="*/ 2046515 w 2427515"/>
              <a:gd name="connsiteY7" fmla="*/ 293915 h 903515"/>
              <a:gd name="connsiteX8" fmla="*/ 2002972 w 2427515"/>
              <a:gd name="connsiteY8" fmla="*/ 326572 h 903515"/>
              <a:gd name="connsiteX9" fmla="*/ 1970315 w 2427515"/>
              <a:gd name="connsiteY9" fmla="*/ 348343 h 903515"/>
              <a:gd name="connsiteX10" fmla="*/ 1948543 w 2427515"/>
              <a:gd name="connsiteY10" fmla="*/ 370115 h 903515"/>
              <a:gd name="connsiteX11" fmla="*/ 1905000 w 2427515"/>
              <a:gd name="connsiteY11" fmla="*/ 391886 h 903515"/>
              <a:gd name="connsiteX12" fmla="*/ 1807029 w 2427515"/>
              <a:gd name="connsiteY12" fmla="*/ 435429 h 903515"/>
              <a:gd name="connsiteX13" fmla="*/ 1774372 w 2427515"/>
              <a:gd name="connsiteY13" fmla="*/ 457200 h 903515"/>
              <a:gd name="connsiteX14" fmla="*/ 1730829 w 2427515"/>
              <a:gd name="connsiteY14" fmla="*/ 468086 h 903515"/>
              <a:gd name="connsiteX15" fmla="*/ 1251858 w 2427515"/>
              <a:gd name="connsiteY15" fmla="*/ 478972 h 903515"/>
              <a:gd name="connsiteX16" fmla="*/ 1001486 w 2427515"/>
              <a:gd name="connsiteY16" fmla="*/ 500743 h 903515"/>
              <a:gd name="connsiteX17" fmla="*/ 783772 w 2427515"/>
              <a:gd name="connsiteY17" fmla="*/ 566057 h 903515"/>
              <a:gd name="connsiteX18" fmla="*/ 729343 w 2427515"/>
              <a:gd name="connsiteY18" fmla="*/ 576943 h 903515"/>
              <a:gd name="connsiteX19" fmla="*/ 685800 w 2427515"/>
              <a:gd name="connsiteY19" fmla="*/ 598715 h 903515"/>
              <a:gd name="connsiteX20" fmla="*/ 533400 w 2427515"/>
              <a:gd name="connsiteY20" fmla="*/ 653143 h 903515"/>
              <a:gd name="connsiteX21" fmla="*/ 457200 w 2427515"/>
              <a:gd name="connsiteY21" fmla="*/ 674915 h 903515"/>
              <a:gd name="connsiteX22" fmla="*/ 381000 w 2427515"/>
              <a:gd name="connsiteY22" fmla="*/ 707572 h 903515"/>
              <a:gd name="connsiteX23" fmla="*/ 315686 w 2427515"/>
              <a:gd name="connsiteY23" fmla="*/ 772886 h 903515"/>
              <a:gd name="connsiteX24" fmla="*/ 250372 w 2427515"/>
              <a:gd name="connsiteY24" fmla="*/ 783772 h 903515"/>
              <a:gd name="connsiteX25" fmla="*/ 206829 w 2427515"/>
              <a:gd name="connsiteY25" fmla="*/ 816429 h 903515"/>
              <a:gd name="connsiteX26" fmla="*/ 174172 w 2427515"/>
              <a:gd name="connsiteY26" fmla="*/ 827315 h 903515"/>
              <a:gd name="connsiteX27" fmla="*/ 65315 w 2427515"/>
              <a:gd name="connsiteY27" fmla="*/ 870857 h 903515"/>
              <a:gd name="connsiteX28" fmla="*/ 0 w 2427515"/>
              <a:gd name="connsiteY28" fmla="*/ 903515 h 903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27515" h="903515">
                <a:moveTo>
                  <a:pt x="2427515" y="0"/>
                </a:moveTo>
                <a:cubicBezTo>
                  <a:pt x="2291376" y="68068"/>
                  <a:pt x="2405403" y="2449"/>
                  <a:pt x="2340429" y="54429"/>
                </a:cubicBezTo>
                <a:cubicBezTo>
                  <a:pt x="2330213" y="62602"/>
                  <a:pt x="2317618" y="67585"/>
                  <a:pt x="2307772" y="76200"/>
                </a:cubicBezTo>
                <a:cubicBezTo>
                  <a:pt x="2288462" y="93096"/>
                  <a:pt x="2271486" y="112486"/>
                  <a:pt x="2253343" y="130629"/>
                </a:cubicBezTo>
                <a:cubicBezTo>
                  <a:pt x="2235200" y="148772"/>
                  <a:pt x="2220263" y="170824"/>
                  <a:pt x="2198915" y="185057"/>
                </a:cubicBezTo>
                <a:cubicBezTo>
                  <a:pt x="2188029" y="192314"/>
                  <a:pt x="2176309" y="198453"/>
                  <a:pt x="2166258" y="206829"/>
                </a:cubicBezTo>
                <a:cubicBezTo>
                  <a:pt x="2154431" y="216685"/>
                  <a:pt x="2146050" y="230431"/>
                  <a:pt x="2133600" y="239486"/>
                </a:cubicBezTo>
                <a:cubicBezTo>
                  <a:pt x="2105916" y="259620"/>
                  <a:pt x="2073900" y="273376"/>
                  <a:pt x="2046515" y="293915"/>
                </a:cubicBezTo>
                <a:cubicBezTo>
                  <a:pt x="2032001" y="304801"/>
                  <a:pt x="2017736" y="316027"/>
                  <a:pt x="2002972" y="326572"/>
                </a:cubicBezTo>
                <a:cubicBezTo>
                  <a:pt x="1992326" y="334176"/>
                  <a:pt x="1980531" y="340170"/>
                  <a:pt x="1970315" y="348343"/>
                </a:cubicBezTo>
                <a:cubicBezTo>
                  <a:pt x="1962301" y="354754"/>
                  <a:pt x="1957083" y="364422"/>
                  <a:pt x="1948543" y="370115"/>
                </a:cubicBezTo>
                <a:cubicBezTo>
                  <a:pt x="1935041" y="379116"/>
                  <a:pt x="1919185" y="384005"/>
                  <a:pt x="1905000" y="391886"/>
                </a:cubicBezTo>
                <a:cubicBezTo>
                  <a:pt x="1827958" y="434687"/>
                  <a:pt x="1878017" y="417682"/>
                  <a:pt x="1807029" y="435429"/>
                </a:cubicBezTo>
                <a:cubicBezTo>
                  <a:pt x="1796143" y="442686"/>
                  <a:pt x="1786397" y="452046"/>
                  <a:pt x="1774372" y="457200"/>
                </a:cubicBezTo>
                <a:cubicBezTo>
                  <a:pt x="1760621" y="463093"/>
                  <a:pt x="1745777" y="467463"/>
                  <a:pt x="1730829" y="468086"/>
                </a:cubicBezTo>
                <a:cubicBezTo>
                  <a:pt x="1571269" y="474735"/>
                  <a:pt x="1411515" y="475343"/>
                  <a:pt x="1251858" y="478972"/>
                </a:cubicBezTo>
                <a:cubicBezTo>
                  <a:pt x="1108090" y="514912"/>
                  <a:pt x="1376681" y="450717"/>
                  <a:pt x="1001486" y="500743"/>
                </a:cubicBezTo>
                <a:cubicBezTo>
                  <a:pt x="936912" y="509353"/>
                  <a:pt x="847456" y="547861"/>
                  <a:pt x="783772" y="566057"/>
                </a:cubicBezTo>
                <a:cubicBezTo>
                  <a:pt x="765982" y="571140"/>
                  <a:pt x="747486" y="573314"/>
                  <a:pt x="729343" y="576943"/>
                </a:cubicBezTo>
                <a:cubicBezTo>
                  <a:pt x="714829" y="584200"/>
                  <a:pt x="700629" y="592124"/>
                  <a:pt x="685800" y="598715"/>
                </a:cubicBezTo>
                <a:cubicBezTo>
                  <a:pt x="638954" y="619536"/>
                  <a:pt x="580246" y="638504"/>
                  <a:pt x="533400" y="653143"/>
                </a:cubicBezTo>
                <a:cubicBezTo>
                  <a:pt x="508186" y="661022"/>
                  <a:pt x="482077" y="666030"/>
                  <a:pt x="457200" y="674915"/>
                </a:cubicBezTo>
                <a:cubicBezTo>
                  <a:pt x="431176" y="684210"/>
                  <a:pt x="406400" y="696686"/>
                  <a:pt x="381000" y="707572"/>
                </a:cubicBezTo>
                <a:cubicBezTo>
                  <a:pt x="362566" y="732150"/>
                  <a:pt x="347522" y="762274"/>
                  <a:pt x="315686" y="772886"/>
                </a:cubicBezTo>
                <a:cubicBezTo>
                  <a:pt x="294747" y="779866"/>
                  <a:pt x="272143" y="780143"/>
                  <a:pt x="250372" y="783772"/>
                </a:cubicBezTo>
                <a:cubicBezTo>
                  <a:pt x="235858" y="794658"/>
                  <a:pt x="222581" y="807428"/>
                  <a:pt x="206829" y="816429"/>
                </a:cubicBezTo>
                <a:cubicBezTo>
                  <a:pt x="196866" y="822122"/>
                  <a:pt x="184882" y="823196"/>
                  <a:pt x="174172" y="827315"/>
                </a:cubicBezTo>
                <a:cubicBezTo>
                  <a:pt x="137696" y="841344"/>
                  <a:pt x="101601" y="856343"/>
                  <a:pt x="65315" y="870857"/>
                </a:cubicBezTo>
                <a:cubicBezTo>
                  <a:pt x="6122" y="894534"/>
                  <a:pt x="24703" y="878812"/>
                  <a:pt x="0" y="903515"/>
                </a:cubicBezTo>
              </a:path>
            </a:pathLst>
          </a:custGeom>
          <a:noFill/>
          <a:ln w="31750">
            <a:solidFill>
              <a:srgbClr val="FF0000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F4156DD-47AD-FF9C-52E7-D99AA31DA611}"/>
              </a:ext>
            </a:extLst>
          </p:cNvPr>
          <p:cNvSpPr/>
          <p:nvPr/>
        </p:nvSpPr>
        <p:spPr>
          <a:xfrm>
            <a:off x="5715000" y="2939143"/>
            <a:ext cx="892629" cy="1589314"/>
          </a:xfrm>
          <a:custGeom>
            <a:avLst/>
            <a:gdLst>
              <a:gd name="connsiteX0" fmla="*/ 718457 w 892629"/>
              <a:gd name="connsiteY0" fmla="*/ 0 h 1589314"/>
              <a:gd name="connsiteX1" fmla="*/ 740229 w 892629"/>
              <a:gd name="connsiteY1" fmla="*/ 54428 h 1589314"/>
              <a:gd name="connsiteX2" fmla="*/ 762000 w 892629"/>
              <a:gd name="connsiteY2" fmla="*/ 97971 h 1589314"/>
              <a:gd name="connsiteX3" fmla="*/ 783771 w 892629"/>
              <a:gd name="connsiteY3" fmla="*/ 174171 h 1589314"/>
              <a:gd name="connsiteX4" fmla="*/ 805543 w 892629"/>
              <a:gd name="connsiteY4" fmla="*/ 206828 h 1589314"/>
              <a:gd name="connsiteX5" fmla="*/ 849086 w 892629"/>
              <a:gd name="connsiteY5" fmla="*/ 293914 h 1589314"/>
              <a:gd name="connsiteX6" fmla="*/ 881743 w 892629"/>
              <a:gd name="connsiteY6" fmla="*/ 391886 h 1589314"/>
              <a:gd name="connsiteX7" fmla="*/ 892629 w 892629"/>
              <a:gd name="connsiteY7" fmla="*/ 424543 h 1589314"/>
              <a:gd name="connsiteX8" fmla="*/ 870857 w 892629"/>
              <a:gd name="connsiteY8" fmla="*/ 576943 h 1589314"/>
              <a:gd name="connsiteX9" fmla="*/ 838200 w 892629"/>
              <a:gd name="connsiteY9" fmla="*/ 620486 h 1589314"/>
              <a:gd name="connsiteX10" fmla="*/ 827314 w 892629"/>
              <a:gd name="connsiteY10" fmla="*/ 653143 h 1589314"/>
              <a:gd name="connsiteX11" fmla="*/ 772886 w 892629"/>
              <a:gd name="connsiteY11" fmla="*/ 740228 h 1589314"/>
              <a:gd name="connsiteX12" fmla="*/ 762000 w 892629"/>
              <a:gd name="connsiteY12" fmla="*/ 772886 h 1589314"/>
              <a:gd name="connsiteX13" fmla="*/ 740229 w 892629"/>
              <a:gd name="connsiteY13" fmla="*/ 805543 h 1589314"/>
              <a:gd name="connsiteX14" fmla="*/ 718457 w 892629"/>
              <a:gd name="connsiteY14" fmla="*/ 870857 h 1589314"/>
              <a:gd name="connsiteX15" fmla="*/ 707571 w 892629"/>
              <a:gd name="connsiteY15" fmla="*/ 914400 h 1589314"/>
              <a:gd name="connsiteX16" fmla="*/ 674914 w 892629"/>
              <a:gd name="connsiteY16" fmla="*/ 957943 h 1589314"/>
              <a:gd name="connsiteX17" fmla="*/ 609600 w 892629"/>
              <a:gd name="connsiteY17" fmla="*/ 1077686 h 1589314"/>
              <a:gd name="connsiteX18" fmla="*/ 598714 w 892629"/>
              <a:gd name="connsiteY18" fmla="*/ 1110343 h 1589314"/>
              <a:gd name="connsiteX19" fmla="*/ 522514 w 892629"/>
              <a:gd name="connsiteY19" fmla="*/ 1197428 h 1589314"/>
              <a:gd name="connsiteX20" fmla="*/ 500743 w 892629"/>
              <a:gd name="connsiteY20" fmla="*/ 1230086 h 1589314"/>
              <a:gd name="connsiteX21" fmla="*/ 457200 w 892629"/>
              <a:gd name="connsiteY21" fmla="*/ 1306286 h 1589314"/>
              <a:gd name="connsiteX22" fmla="*/ 402771 w 892629"/>
              <a:gd name="connsiteY22" fmla="*/ 1360714 h 1589314"/>
              <a:gd name="connsiteX23" fmla="*/ 370114 w 892629"/>
              <a:gd name="connsiteY23" fmla="*/ 1404257 h 1589314"/>
              <a:gd name="connsiteX24" fmla="*/ 228600 w 892629"/>
              <a:gd name="connsiteY24" fmla="*/ 1469571 h 1589314"/>
              <a:gd name="connsiteX25" fmla="*/ 185057 w 892629"/>
              <a:gd name="connsiteY25" fmla="*/ 1502228 h 1589314"/>
              <a:gd name="connsiteX26" fmla="*/ 130629 w 892629"/>
              <a:gd name="connsiteY26" fmla="*/ 1556657 h 1589314"/>
              <a:gd name="connsiteX27" fmla="*/ 76200 w 892629"/>
              <a:gd name="connsiteY27" fmla="*/ 1567543 h 1589314"/>
              <a:gd name="connsiteX28" fmla="*/ 43543 w 892629"/>
              <a:gd name="connsiteY28" fmla="*/ 1578428 h 1589314"/>
              <a:gd name="connsiteX29" fmla="*/ 0 w 892629"/>
              <a:gd name="connsiteY29" fmla="*/ 1589314 h 158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92629" h="1589314">
                <a:moveTo>
                  <a:pt x="718457" y="0"/>
                </a:moveTo>
                <a:cubicBezTo>
                  <a:pt x="725714" y="18143"/>
                  <a:pt x="732293" y="36572"/>
                  <a:pt x="740229" y="54428"/>
                </a:cubicBezTo>
                <a:cubicBezTo>
                  <a:pt x="746820" y="69257"/>
                  <a:pt x="756302" y="82777"/>
                  <a:pt x="762000" y="97971"/>
                </a:cubicBezTo>
                <a:cubicBezTo>
                  <a:pt x="772458" y="125859"/>
                  <a:pt x="770618" y="147865"/>
                  <a:pt x="783771" y="174171"/>
                </a:cubicBezTo>
                <a:cubicBezTo>
                  <a:pt x="789622" y="185873"/>
                  <a:pt x="798286" y="195942"/>
                  <a:pt x="805543" y="206828"/>
                </a:cubicBezTo>
                <a:cubicBezTo>
                  <a:pt x="836436" y="330397"/>
                  <a:pt x="788527" y="162701"/>
                  <a:pt x="849086" y="293914"/>
                </a:cubicBezTo>
                <a:cubicBezTo>
                  <a:pt x="863511" y="325169"/>
                  <a:pt x="870857" y="359229"/>
                  <a:pt x="881743" y="391886"/>
                </a:cubicBezTo>
                <a:lnTo>
                  <a:pt x="892629" y="424543"/>
                </a:lnTo>
                <a:cubicBezTo>
                  <a:pt x="885372" y="475343"/>
                  <a:pt x="884591" y="527499"/>
                  <a:pt x="870857" y="576943"/>
                </a:cubicBezTo>
                <a:cubicBezTo>
                  <a:pt x="866001" y="594424"/>
                  <a:pt x="847201" y="604734"/>
                  <a:pt x="838200" y="620486"/>
                </a:cubicBezTo>
                <a:cubicBezTo>
                  <a:pt x="832507" y="630449"/>
                  <a:pt x="832809" y="643070"/>
                  <a:pt x="827314" y="653143"/>
                </a:cubicBezTo>
                <a:cubicBezTo>
                  <a:pt x="810922" y="683195"/>
                  <a:pt x="783711" y="707753"/>
                  <a:pt x="772886" y="740228"/>
                </a:cubicBezTo>
                <a:cubicBezTo>
                  <a:pt x="769257" y="751114"/>
                  <a:pt x="767132" y="762623"/>
                  <a:pt x="762000" y="772886"/>
                </a:cubicBezTo>
                <a:cubicBezTo>
                  <a:pt x="756149" y="784588"/>
                  <a:pt x="745542" y="793588"/>
                  <a:pt x="740229" y="805543"/>
                </a:cubicBezTo>
                <a:cubicBezTo>
                  <a:pt x="730908" y="826514"/>
                  <a:pt x="725052" y="848876"/>
                  <a:pt x="718457" y="870857"/>
                </a:cubicBezTo>
                <a:cubicBezTo>
                  <a:pt x="714158" y="885187"/>
                  <a:pt x="714262" y="901018"/>
                  <a:pt x="707571" y="914400"/>
                </a:cubicBezTo>
                <a:cubicBezTo>
                  <a:pt x="699457" y="930627"/>
                  <a:pt x="684654" y="942637"/>
                  <a:pt x="674914" y="957943"/>
                </a:cubicBezTo>
                <a:cubicBezTo>
                  <a:pt x="662898" y="976825"/>
                  <a:pt x="622500" y="1047586"/>
                  <a:pt x="609600" y="1077686"/>
                </a:cubicBezTo>
                <a:cubicBezTo>
                  <a:pt x="605080" y="1088233"/>
                  <a:pt x="605079" y="1100796"/>
                  <a:pt x="598714" y="1110343"/>
                </a:cubicBezTo>
                <a:cubicBezTo>
                  <a:pt x="495432" y="1265266"/>
                  <a:pt x="579639" y="1126022"/>
                  <a:pt x="522514" y="1197428"/>
                </a:cubicBezTo>
                <a:cubicBezTo>
                  <a:pt x="514341" y="1207644"/>
                  <a:pt x="507234" y="1218727"/>
                  <a:pt x="500743" y="1230086"/>
                </a:cubicBezTo>
                <a:cubicBezTo>
                  <a:pt x="484205" y="1259027"/>
                  <a:pt x="479035" y="1281332"/>
                  <a:pt x="457200" y="1306286"/>
                </a:cubicBezTo>
                <a:cubicBezTo>
                  <a:pt x="440304" y="1325596"/>
                  <a:pt x="418166" y="1340188"/>
                  <a:pt x="402771" y="1360714"/>
                </a:cubicBezTo>
                <a:cubicBezTo>
                  <a:pt x="391885" y="1375228"/>
                  <a:pt x="385031" y="1393930"/>
                  <a:pt x="370114" y="1404257"/>
                </a:cubicBezTo>
                <a:cubicBezTo>
                  <a:pt x="314804" y="1442549"/>
                  <a:pt x="281696" y="1451873"/>
                  <a:pt x="228600" y="1469571"/>
                </a:cubicBezTo>
                <a:cubicBezTo>
                  <a:pt x="214086" y="1480457"/>
                  <a:pt x="198617" y="1490174"/>
                  <a:pt x="185057" y="1502228"/>
                </a:cubicBezTo>
                <a:cubicBezTo>
                  <a:pt x="165880" y="1519274"/>
                  <a:pt x="152630" y="1543456"/>
                  <a:pt x="130629" y="1556657"/>
                </a:cubicBezTo>
                <a:cubicBezTo>
                  <a:pt x="114763" y="1566176"/>
                  <a:pt x="94150" y="1563056"/>
                  <a:pt x="76200" y="1567543"/>
                </a:cubicBezTo>
                <a:cubicBezTo>
                  <a:pt x="65068" y="1570326"/>
                  <a:pt x="54576" y="1575276"/>
                  <a:pt x="43543" y="1578428"/>
                </a:cubicBezTo>
                <a:cubicBezTo>
                  <a:pt x="29158" y="1582538"/>
                  <a:pt x="14514" y="1585685"/>
                  <a:pt x="0" y="1589314"/>
                </a:cubicBezTo>
              </a:path>
            </a:pathLst>
          </a:custGeom>
          <a:noFill/>
          <a:ln w="31750">
            <a:solidFill>
              <a:srgbClr val="FF0000">
                <a:alpha val="3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71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1845F32-46B1-E746-B859-7A4BFBCD8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263" y="4194248"/>
            <a:ext cx="7049105" cy="2403104"/>
          </a:xfrm>
          <a:prstGeom prst="rect">
            <a:avLst/>
          </a:prstGeom>
        </p:spPr>
      </p:pic>
      <p:sp>
        <p:nvSpPr>
          <p:cNvPr id="2" name="Freeform 10">
            <a:extLst>
              <a:ext uri="{FF2B5EF4-FFF2-40B4-BE49-F238E27FC236}">
                <a16:creationId xmlns:a16="http://schemas.microsoft.com/office/drawing/2014/main" id="{F55AFC3C-6401-7BFC-F8E6-D12987F23327}"/>
              </a:ext>
            </a:extLst>
          </p:cNvPr>
          <p:cNvSpPr/>
          <p:nvPr/>
        </p:nvSpPr>
        <p:spPr>
          <a:xfrm>
            <a:off x="3255429" y="1935163"/>
            <a:ext cx="3449638" cy="1301750"/>
          </a:xfrm>
          <a:custGeom>
            <a:avLst/>
            <a:gdLst>
              <a:gd name="connsiteX0" fmla="*/ 0 w 3451860"/>
              <a:gd name="connsiteY0" fmla="*/ 1303020 h 1303020"/>
              <a:gd name="connsiteX1" fmla="*/ 1615440 w 3451860"/>
              <a:gd name="connsiteY1" fmla="*/ 243840 h 1303020"/>
              <a:gd name="connsiteX2" fmla="*/ 2522220 w 3451860"/>
              <a:gd name="connsiteY2" fmla="*/ 0 h 1303020"/>
              <a:gd name="connsiteX3" fmla="*/ 3451860 w 3451860"/>
              <a:gd name="connsiteY3" fmla="*/ 213360 h 130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1860" h="1303020">
                <a:moveTo>
                  <a:pt x="0" y="1303020"/>
                </a:moveTo>
                <a:lnTo>
                  <a:pt x="1615440" y="243840"/>
                </a:lnTo>
                <a:lnTo>
                  <a:pt x="2522220" y="0"/>
                </a:lnTo>
                <a:lnTo>
                  <a:pt x="3451860" y="21336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3" name="Oval 55">
            <a:extLst>
              <a:ext uri="{FF2B5EF4-FFF2-40B4-BE49-F238E27FC236}">
                <a16:creationId xmlns:a16="http://schemas.microsoft.com/office/drawing/2014/main" id="{C5EF06FE-5B68-7E2B-21CC-9DCB97E3F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179" y="3135313"/>
            <a:ext cx="177800" cy="1778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4" name="Oval 55">
            <a:extLst>
              <a:ext uri="{FF2B5EF4-FFF2-40B4-BE49-F238E27FC236}">
                <a16:creationId xmlns:a16="http://schemas.microsoft.com/office/drawing/2014/main" id="{9ECF36FF-7C79-C66C-D39B-A71314872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379" y="2092325"/>
            <a:ext cx="177800" cy="1778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5" name="Oval 55">
            <a:extLst>
              <a:ext uri="{FF2B5EF4-FFF2-40B4-BE49-F238E27FC236}">
                <a16:creationId xmlns:a16="http://schemas.microsoft.com/office/drawing/2014/main" id="{9D2585E0-2987-0A6A-A979-9D319A154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129" y="1847850"/>
            <a:ext cx="179388" cy="1778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6" name="Oval 55">
            <a:extLst>
              <a:ext uri="{FF2B5EF4-FFF2-40B4-BE49-F238E27FC236}">
                <a16:creationId xmlns:a16="http://schemas.microsoft.com/office/drawing/2014/main" id="{72B8FC36-FEF9-4BD4-8071-DD7077C7C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1404" y="2060575"/>
            <a:ext cx="177800" cy="179388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7" name="Oval 55">
            <a:extLst>
              <a:ext uri="{FF2B5EF4-FFF2-40B4-BE49-F238E27FC236}">
                <a16:creationId xmlns:a16="http://schemas.microsoft.com/office/drawing/2014/main" id="{6BEAF22B-B009-4B57-DFD6-9CFA78092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3242" y="2890838"/>
            <a:ext cx="177800" cy="1778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8" name="Oval 55">
            <a:extLst>
              <a:ext uri="{FF2B5EF4-FFF2-40B4-BE49-F238E27FC236}">
                <a16:creationId xmlns:a16="http://schemas.microsoft.com/office/drawing/2014/main" id="{B1AC0421-62DB-42F1-9C29-D2A78A84E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6979" y="2441575"/>
            <a:ext cx="177800" cy="1778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9" name="Oval 55">
            <a:extLst>
              <a:ext uri="{FF2B5EF4-FFF2-40B4-BE49-F238E27FC236}">
                <a16:creationId xmlns:a16="http://schemas.microsoft.com/office/drawing/2014/main" id="{02BAEA70-2B5D-7896-71B7-747A969BA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4004" y="2236788"/>
            <a:ext cx="177800" cy="1778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10" name="Oval 55">
            <a:extLst>
              <a:ext uri="{FF2B5EF4-FFF2-40B4-BE49-F238E27FC236}">
                <a16:creationId xmlns:a16="http://schemas.microsoft.com/office/drawing/2014/main" id="{C6F5C092-B291-3773-F6DD-102A68881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2929" y="2068513"/>
            <a:ext cx="179388" cy="1778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11" name="Oval 55">
            <a:extLst>
              <a:ext uri="{FF2B5EF4-FFF2-40B4-BE49-F238E27FC236}">
                <a16:creationId xmlns:a16="http://schemas.microsoft.com/office/drawing/2014/main" id="{38AB63C2-593B-E5B5-2FD3-280A552FF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9804" y="1946275"/>
            <a:ext cx="177800" cy="179388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12" name="Oval 55">
            <a:extLst>
              <a:ext uri="{FF2B5EF4-FFF2-40B4-BE49-F238E27FC236}">
                <a16:creationId xmlns:a16="http://schemas.microsoft.com/office/drawing/2014/main" id="{00B0AA0D-1B62-A021-EF58-2FA895299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29" y="1939925"/>
            <a:ext cx="179388" cy="1778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13" name="Oval 55">
            <a:extLst>
              <a:ext uri="{FF2B5EF4-FFF2-40B4-BE49-F238E27FC236}">
                <a16:creationId xmlns:a16="http://schemas.microsoft.com/office/drawing/2014/main" id="{88D115D8-79A3-F1A6-A91F-651AEAFF8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129" y="1847850"/>
            <a:ext cx="179388" cy="1778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14" name="Oval 55">
            <a:extLst>
              <a:ext uri="{FF2B5EF4-FFF2-40B4-BE49-F238E27FC236}">
                <a16:creationId xmlns:a16="http://schemas.microsoft.com/office/drawing/2014/main" id="{A32E24AD-24FA-2BB3-3D9A-ACD88F855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2017" y="2662238"/>
            <a:ext cx="177800" cy="179387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15" name="Oval 55">
            <a:extLst>
              <a:ext uri="{FF2B5EF4-FFF2-40B4-BE49-F238E27FC236}">
                <a16:creationId xmlns:a16="http://schemas.microsoft.com/office/drawing/2014/main" id="{51BE9B7F-8096-C34B-1234-3CCACBD4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179" y="3135313"/>
            <a:ext cx="177800" cy="1778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16" name="Oval 55">
            <a:extLst>
              <a:ext uri="{FF2B5EF4-FFF2-40B4-BE49-F238E27FC236}">
                <a16:creationId xmlns:a16="http://schemas.microsoft.com/office/drawing/2014/main" id="{D2C0EC51-314A-AAA6-D1E0-82BBDD82F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1404" y="2060575"/>
            <a:ext cx="177800" cy="179388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C9BF301E-144E-A567-166B-92257BFA0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408" y="2581744"/>
            <a:ext cx="19880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Tahoma" pitchFamily="34" charset="0"/>
                <a:cs typeface="Tahoma" pitchFamily="34" charset="0"/>
              </a:rPr>
              <a:t>Original point</a:t>
            </a:r>
          </a:p>
          <a:p>
            <a:r>
              <a:rPr lang="en-US" sz="1400" dirty="0">
                <a:latin typeface="Tahoma" pitchFamily="34" charset="0"/>
              </a:rPr>
              <a:t>New i</a:t>
            </a:r>
            <a:r>
              <a:rPr lang="en-US" sz="1400" dirty="0">
                <a:latin typeface="Tahoma" pitchFamily="34" charset="0"/>
                <a:cs typeface="Tahoma" pitchFamily="34" charset="0"/>
              </a:rPr>
              <a:t>nterpolated point</a:t>
            </a:r>
          </a:p>
        </p:txBody>
      </p:sp>
      <p:sp>
        <p:nvSpPr>
          <p:cNvPr id="18" name="Oval 108">
            <a:extLst>
              <a:ext uri="{FF2B5EF4-FFF2-40B4-BE49-F238E27FC236}">
                <a16:creationId xmlns:a16="http://schemas.microsoft.com/office/drawing/2014/main" id="{269B8BE8-D763-9C2B-DA96-3230D81FD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5008" y="2648419"/>
            <a:ext cx="176213" cy="1762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9" name="Oval 55">
            <a:extLst>
              <a:ext uri="{FF2B5EF4-FFF2-40B4-BE49-F238E27FC236}">
                <a16:creationId xmlns:a16="http://schemas.microsoft.com/office/drawing/2014/main" id="{E98D0624-D612-CF75-23F7-FA46709B6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8183" y="2869082"/>
            <a:ext cx="177800" cy="1778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20" name="Text Box 53">
            <a:extLst>
              <a:ext uri="{FF2B5EF4-FFF2-40B4-BE49-F238E27FC236}">
                <a16:creationId xmlns:a16="http://schemas.microsoft.com/office/drawing/2014/main" id="{67EC1206-B40A-B013-A568-631F0A7DF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469" y="224644"/>
            <a:ext cx="8273420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 dirty="0">
                <a:solidFill>
                  <a:prstClr val="black"/>
                </a:solidFill>
                <a:latin typeface="Tahoma" pitchFamily="34" charset="0"/>
              </a:rPr>
              <a:t>Up-sampling and down-sampling</a:t>
            </a:r>
          </a:p>
        </p:txBody>
      </p:sp>
      <p:sp>
        <p:nvSpPr>
          <p:cNvPr id="21" name="Rectangle 26">
            <a:extLst>
              <a:ext uri="{FF2B5EF4-FFF2-40B4-BE49-F238E27FC236}">
                <a16:creationId xmlns:a16="http://schemas.microsoft.com/office/drawing/2014/main" id="{DB15CDEE-76E4-115C-96CA-732B94064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0642" y="1160748"/>
            <a:ext cx="2146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r-FR" sz="2400" b="1" dirty="0">
                <a:latin typeface="Tahoma" pitchFamily="34" charset="0"/>
              </a:rPr>
              <a:t>Up-sampling</a:t>
            </a:r>
            <a:endParaRPr lang="en-US" sz="2400" b="1" dirty="0">
              <a:latin typeface="Tahoma" pitchFamily="34" charset="0"/>
            </a:endParaRPr>
          </a:p>
        </p:txBody>
      </p:sp>
      <p:sp>
        <p:nvSpPr>
          <p:cNvPr id="22" name="Rectangle 26">
            <a:extLst>
              <a:ext uri="{FF2B5EF4-FFF2-40B4-BE49-F238E27FC236}">
                <a16:creationId xmlns:a16="http://schemas.microsoft.com/office/drawing/2014/main" id="{1726400B-E5F4-2B4B-83D0-C7E2BC744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276" y="3789040"/>
            <a:ext cx="27349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742950" eaLnBrk="1" hangingPunct="1"/>
            <a:r>
              <a:rPr lang="fr-FR" sz="2400" b="1" dirty="0">
                <a:latin typeface="Tahoma" pitchFamily="34" charset="0"/>
              </a:rPr>
              <a:t>Down-sampling</a:t>
            </a:r>
            <a:endParaRPr lang="en-US" sz="2400" b="1" dirty="0">
              <a:latin typeface="Tahoma" pitchFamily="34" charset="0"/>
            </a:endParaRPr>
          </a:p>
        </p:txBody>
      </p:sp>
      <p:sp>
        <p:nvSpPr>
          <p:cNvPr id="26" name="Text Box 22">
            <a:extLst>
              <a:ext uri="{FF2B5EF4-FFF2-40B4-BE49-F238E27FC236}">
                <a16:creationId xmlns:a16="http://schemas.microsoft.com/office/drawing/2014/main" id="{4562A14E-55EE-9314-8DE8-9A20C5E18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340" y="5318048"/>
            <a:ext cx="14686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Tahoma" pitchFamily="34" charset="0"/>
                <a:cs typeface="Tahoma" pitchFamily="34" charset="0"/>
              </a:rPr>
              <a:t>Original point</a:t>
            </a:r>
          </a:p>
          <a:p>
            <a:r>
              <a:rPr lang="en-US" sz="1400" dirty="0">
                <a:latin typeface="Tahoma" pitchFamily="34" charset="0"/>
              </a:rPr>
              <a:t>Remaining point</a:t>
            </a:r>
            <a:endParaRPr lang="en-US" sz="1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7" name="Oval 108">
            <a:extLst>
              <a:ext uri="{FF2B5EF4-FFF2-40B4-BE49-F238E27FC236}">
                <a16:creationId xmlns:a16="http://schemas.microsoft.com/office/drawing/2014/main" id="{354D4B61-A15B-6AB5-1292-177ED542C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6747" y="5625244"/>
            <a:ext cx="176213" cy="176213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 dirty="0"/>
          </a:p>
        </p:txBody>
      </p:sp>
      <p:sp>
        <p:nvSpPr>
          <p:cNvPr id="28" name="Oval 55">
            <a:extLst>
              <a:ext uri="{FF2B5EF4-FFF2-40B4-BE49-F238E27FC236}">
                <a16:creationId xmlns:a16="http://schemas.microsoft.com/office/drawing/2014/main" id="{AE50A492-D37C-32CE-DD2A-755F8FB692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48944" y="5446556"/>
            <a:ext cx="106680" cy="106680"/>
          </a:xfrm>
          <a:prstGeom prst="ellipse">
            <a:avLst/>
          </a:prstGeom>
          <a:solidFill>
            <a:srgbClr val="0000FF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681015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2"/>
          <p:cNvSpPr txBox="1">
            <a:spLocks noChangeArrowheads="1"/>
          </p:cNvSpPr>
          <p:nvPr/>
        </p:nvSpPr>
        <p:spPr bwMode="auto">
          <a:xfrm>
            <a:off x="1572736" y="332656"/>
            <a:ext cx="6867586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>
                <a:solidFill>
                  <a:prstClr val="black"/>
                </a:solidFill>
                <a:latin typeface="Tahoma" pitchFamily="34" charset="0"/>
              </a:rPr>
              <a:t>Piecewise linear regression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185D45-4EE0-1EEE-63B8-7FC59D912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608" y="1844824"/>
            <a:ext cx="7177122" cy="392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624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30" name="Text Box 46"/>
          <p:cNvSpPr txBox="1">
            <a:spLocks noChangeArrowheads="1"/>
          </p:cNvSpPr>
          <p:nvPr/>
        </p:nvSpPr>
        <p:spPr bwMode="auto">
          <a:xfrm>
            <a:off x="3088670" y="296652"/>
            <a:ext cx="3826689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>
                <a:solidFill>
                  <a:prstClr val="black"/>
                </a:solidFill>
                <a:latin typeface="Tahoma" pitchFamily="34" charset="0"/>
              </a:rPr>
              <a:t>Yang’s method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7472B4-F189-C1BA-1F9F-129033177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44" y="1544942"/>
            <a:ext cx="8619020" cy="397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487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4564" y="2087563"/>
            <a:ext cx="3496767" cy="350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6563" name="Text Box 2"/>
          <p:cNvSpPr txBox="1">
            <a:spLocks noChangeArrowheads="1"/>
          </p:cNvSpPr>
          <p:nvPr/>
        </p:nvSpPr>
        <p:spPr bwMode="auto">
          <a:xfrm>
            <a:off x="1635096" y="296652"/>
            <a:ext cx="6744155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>
                <a:solidFill>
                  <a:prstClr val="black"/>
                </a:solidFill>
                <a:latin typeface="Tahoma" pitchFamily="34" charset="0"/>
              </a:rPr>
              <a:t>Karasek’s outlier detection</a:t>
            </a:r>
          </a:p>
        </p:txBody>
      </p:sp>
      <p:sp>
        <p:nvSpPr>
          <p:cNvPr id="66606" name="Rectangle 24"/>
          <p:cNvSpPr>
            <a:spLocks noChangeArrowheads="1"/>
          </p:cNvSpPr>
          <p:nvPr/>
        </p:nvSpPr>
        <p:spPr bwMode="auto">
          <a:xfrm>
            <a:off x="1496616" y="1690291"/>
            <a:ext cx="2887329" cy="429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2438" b="1">
                <a:solidFill>
                  <a:prstClr val="black"/>
                </a:solidFill>
                <a:latin typeface="Tahoma" pitchFamily="34" charset="0"/>
              </a:rPr>
              <a:t>Detected outliers</a:t>
            </a:r>
          </a:p>
        </p:txBody>
      </p:sp>
      <p:sp>
        <p:nvSpPr>
          <p:cNvPr id="66607" name="Rectangle 24"/>
          <p:cNvSpPr>
            <a:spLocks noChangeArrowheads="1"/>
          </p:cNvSpPr>
          <p:nvPr/>
        </p:nvSpPr>
        <p:spPr bwMode="auto">
          <a:xfrm>
            <a:off x="5404623" y="1687711"/>
            <a:ext cx="2895344" cy="429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2438" b="1">
                <a:solidFill>
                  <a:prstClr val="black"/>
                </a:solidFill>
                <a:latin typeface="Tahoma" pitchFamily="34" charset="0"/>
              </a:rPr>
              <a:t>Outliers removed</a:t>
            </a:r>
          </a:p>
        </p:txBody>
      </p:sp>
      <p:grpSp>
        <p:nvGrpSpPr>
          <p:cNvPr id="66608" name="Group 5"/>
          <p:cNvGrpSpPr>
            <a:grpSpLocks/>
          </p:cNvGrpSpPr>
          <p:nvPr/>
        </p:nvGrpSpPr>
        <p:grpSpPr bwMode="auto">
          <a:xfrm>
            <a:off x="5710138" y="3893344"/>
            <a:ext cx="1948954" cy="933847"/>
            <a:chOff x="-1761363" y="3300032"/>
            <a:chExt cx="1968056" cy="943927"/>
          </a:xfrm>
        </p:grpSpPr>
        <p:sp>
          <p:nvSpPr>
            <p:cNvPr id="66614" name="Oval 47"/>
            <p:cNvSpPr>
              <a:spLocks noChangeArrowheads="1"/>
            </p:cNvSpPr>
            <p:nvPr/>
          </p:nvSpPr>
          <p:spPr bwMode="auto">
            <a:xfrm>
              <a:off x="-1761363" y="3300032"/>
              <a:ext cx="90488" cy="9048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-1719683" y="3340449"/>
              <a:ext cx="1884697" cy="853967"/>
            </a:xfrm>
            <a:custGeom>
              <a:avLst/>
              <a:gdLst>
                <a:gd name="connsiteX0" fmla="*/ 0 w 1883664"/>
                <a:gd name="connsiteY0" fmla="*/ 0 h 853440"/>
                <a:gd name="connsiteX1" fmla="*/ 1383792 w 1883664"/>
                <a:gd name="connsiteY1" fmla="*/ 591312 h 853440"/>
                <a:gd name="connsiteX2" fmla="*/ 1883664 w 1883664"/>
                <a:gd name="connsiteY2" fmla="*/ 853440 h 85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3664" h="853440">
                  <a:moveTo>
                    <a:pt x="0" y="0"/>
                  </a:moveTo>
                  <a:lnTo>
                    <a:pt x="1383792" y="591312"/>
                  </a:lnTo>
                  <a:lnTo>
                    <a:pt x="1883664" y="853440"/>
                  </a:ln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42950" eaLnBrk="1" hangingPunct="1">
                <a:defRPr/>
              </a:pPr>
              <a:endParaRPr lang="fi-FI" sz="146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616" name="Oval 47"/>
            <p:cNvSpPr>
              <a:spLocks noChangeArrowheads="1"/>
            </p:cNvSpPr>
            <p:nvPr/>
          </p:nvSpPr>
          <p:spPr bwMode="auto">
            <a:xfrm>
              <a:off x="-383667" y="3891344"/>
              <a:ext cx="90488" cy="9048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6617" name="Oval 47"/>
            <p:cNvSpPr>
              <a:spLocks noChangeArrowheads="1"/>
            </p:cNvSpPr>
            <p:nvPr/>
          </p:nvSpPr>
          <p:spPr bwMode="auto">
            <a:xfrm>
              <a:off x="116205" y="4153472"/>
              <a:ext cx="90488" cy="9048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1EC2D9C-9DEF-4F03-B754-4011A1962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015" y="2087563"/>
            <a:ext cx="3713969" cy="355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735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2"/>
          <p:cNvSpPr txBox="1">
            <a:spLocks noChangeArrowheads="1"/>
          </p:cNvSpPr>
          <p:nvPr/>
        </p:nvSpPr>
        <p:spPr bwMode="auto">
          <a:xfrm>
            <a:off x="739995" y="296652"/>
            <a:ext cx="8539517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 dirty="0">
                <a:solidFill>
                  <a:prstClr val="black"/>
                </a:solidFill>
                <a:latin typeface="Tahoma" pitchFamily="34" charset="0"/>
              </a:rPr>
              <a:t>Summary of the components used</a:t>
            </a:r>
          </a:p>
        </p:txBody>
      </p:sp>
      <p:pic>
        <p:nvPicPr>
          <p:cNvPr id="6963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474" y="2090142"/>
            <a:ext cx="8912820" cy="2997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57293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2"/>
          <p:cNvSpPr txBox="1">
            <a:spLocks noChangeArrowheads="1"/>
          </p:cNvSpPr>
          <p:nvPr/>
        </p:nvSpPr>
        <p:spPr bwMode="auto">
          <a:xfrm>
            <a:off x="3132265" y="296652"/>
            <a:ext cx="3736920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 dirty="0">
                <a:solidFill>
                  <a:prstClr val="black"/>
                </a:solidFill>
                <a:latin typeface="Tahoma" pitchFamily="34" charset="0"/>
              </a:rPr>
              <a:t>Overall results</a:t>
            </a:r>
          </a:p>
        </p:txBody>
      </p:sp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634" y="1842493"/>
            <a:ext cx="8832850" cy="3118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48797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23E772F3-5FE9-5B08-996A-DD5B06423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2853" y="296652"/>
            <a:ext cx="4395755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 dirty="0">
                <a:solidFill>
                  <a:prstClr val="black"/>
                </a:solidFill>
                <a:latin typeface="Tahoma" pitchFamily="34" charset="0"/>
              </a:rPr>
              <a:t>Smoothing effect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76F96D-ED46-F763-3733-6B3BD8A1C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68" y="2096852"/>
            <a:ext cx="8787406" cy="3168352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31437-32AC-9EBC-F80A-3BCB4D9FC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80" y="1988840"/>
            <a:ext cx="9418519" cy="3348372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7C9BC30F-828F-5CB7-E852-379B79EB0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234" y="296652"/>
            <a:ext cx="3348995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 dirty="0">
                <a:solidFill>
                  <a:prstClr val="black"/>
                </a:solidFill>
                <a:latin typeface="Tahoma" pitchFamily="34" charset="0"/>
              </a:rPr>
              <a:t>Zigzag effect</a:t>
            </a:r>
          </a:p>
        </p:txBody>
      </p:sp>
    </p:spTree>
    <p:extLst>
      <p:ext uri="{BB962C8B-B14F-4D97-AF65-F5344CB8AC3E}">
        <p14:creationId xmlns:p14="http://schemas.microsoft.com/office/powerpoint/2010/main" val="25234351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D3F537-6A12-361B-C645-F880399AA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772" y="1844824"/>
            <a:ext cx="5557540" cy="3780420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A5B268C3-F94F-479F-9791-AEFFF7FA0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173" y="296652"/>
            <a:ext cx="4059125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 dirty="0">
                <a:solidFill>
                  <a:prstClr val="black"/>
                </a:solidFill>
                <a:latin typeface="Tahoma" pitchFamily="34" charset="0"/>
              </a:rPr>
              <a:t>Small curvature</a:t>
            </a:r>
          </a:p>
        </p:txBody>
      </p:sp>
    </p:spTree>
    <p:extLst>
      <p:ext uri="{BB962C8B-B14F-4D97-AF65-F5344CB8AC3E}">
        <p14:creationId xmlns:p14="http://schemas.microsoft.com/office/powerpoint/2010/main" val="3685198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11462"/>
            <a:ext cx="7402414" cy="376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>
          <a:xfrm>
            <a:off x="8049916" y="2313286"/>
            <a:ext cx="322461" cy="442416"/>
          </a:xfrm>
          <a:custGeom>
            <a:avLst/>
            <a:gdLst>
              <a:gd name="connsiteX0" fmla="*/ 107 w 397398"/>
              <a:gd name="connsiteY0" fmla="*/ 523416 h 544412"/>
              <a:gd name="connsiteX1" fmla="*/ 9566 w 397398"/>
              <a:gd name="connsiteY1" fmla="*/ 507650 h 544412"/>
              <a:gd name="connsiteX2" fmla="*/ 15873 w 397398"/>
              <a:gd name="connsiteY2" fmla="*/ 501344 h 544412"/>
              <a:gd name="connsiteX3" fmla="*/ 19026 w 397398"/>
              <a:gd name="connsiteY3" fmla="*/ 491885 h 544412"/>
              <a:gd name="connsiteX4" fmla="*/ 28485 w 397398"/>
              <a:gd name="connsiteY4" fmla="*/ 488731 h 544412"/>
              <a:gd name="connsiteX5" fmla="*/ 37944 w 397398"/>
              <a:gd name="connsiteY5" fmla="*/ 482425 h 544412"/>
              <a:gd name="connsiteX6" fmla="*/ 56863 w 397398"/>
              <a:gd name="connsiteY6" fmla="*/ 476119 h 544412"/>
              <a:gd name="connsiteX7" fmla="*/ 75781 w 397398"/>
              <a:gd name="connsiteY7" fmla="*/ 466660 h 544412"/>
              <a:gd name="connsiteX8" fmla="*/ 78935 w 397398"/>
              <a:gd name="connsiteY8" fmla="*/ 457200 h 544412"/>
              <a:gd name="connsiteX9" fmla="*/ 91547 w 397398"/>
              <a:gd name="connsiteY9" fmla="*/ 438282 h 544412"/>
              <a:gd name="connsiteX10" fmla="*/ 97853 w 397398"/>
              <a:gd name="connsiteY10" fmla="*/ 419363 h 544412"/>
              <a:gd name="connsiteX11" fmla="*/ 101006 w 397398"/>
              <a:gd name="connsiteY11" fmla="*/ 409904 h 544412"/>
              <a:gd name="connsiteX12" fmla="*/ 110466 w 397398"/>
              <a:gd name="connsiteY12" fmla="*/ 378373 h 544412"/>
              <a:gd name="connsiteX13" fmla="*/ 116772 w 397398"/>
              <a:gd name="connsiteY13" fmla="*/ 368914 h 544412"/>
              <a:gd name="connsiteX14" fmla="*/ 126231 w 397398"/>
              <a:gd name="connsiteY14" fmla="*/ 340536 h 544412"/>
              <a:gd name="connsiteX15" fmla="*/ 132537 w 397398"/>
              <a:gd name="connsiteY15" fmla="*/ 321617 h 544412"/>
              <a:gd name="connsiteX16" fmla="*/ 138844 w 397398"/>
              <a:gd name="connsiteY16" fmla="*/ 315311 h 544412"/>
              <a:gd name="connsiteX17" fmla="*/ 145150 w 397398"/>
              <a:gd name="connsiteY17" fmla="*/ 286933 h 544412"/>
              <a:gd name="connsiteX18" fmla="*/ 141997 w 397398"/>
              <a:gd name="connsiteY18" fmla="*/ 242789 h 544412"/>
              <a:gd name="connsiteX19" fmla="*/ 135690 w 397398"/>
              <a:gd name="connsiteY19" fmla="*/ 220718 h 544412"/>
              <a:gd name="connsiteX20" fmla="*/ 129384 w 397398"/>
              <a:gd name="connsiteY20" fmla="*/ 214411 h 544412"/>
              <a:gd name="connsiteX21" fmla="*/ 129384 w 397398"/>
              <a:gd name="connsiteY21" fmla="*/ 189187 h 544412"/>
              <a:gd name="connsiteX22" fmla="*/ 135690 w 397398"/>
              <a:gd name="connsiteY22" fmla="*/ 182880 h 544412"/>
              <a:gd name="connsiteX23" fmla="*/ 148303 w 397398"/>
              <a:gd name="connsiteY23" fmla="*/ 167115 h 544412"/>
              <a:gd name="connsiteX24" fmla="*/ 164068 w 397398"/>
              <a:gd name="connsiteY24" fmla="*/ 154503 h 544412"/>
              <a:gd name="connsiteX25" fmla="*/ 176681 w 397398"/>
              <a:gd name="connsiteY25" fmla="*/ 129278 h 544412"/>
              <a:gd name="connsiteX26" fmla="*/ 179834 w 397398"/>
              <a:gd name="connsiteY26" fmla="*/ 119818 h 544412"/>
              <a:gd name="connsiteX27" fmla="*/ 182987 w 397398"/>
              <a:gd name="connsiteY27" fmla="*/ 78828 h 544412"/>
              <a:gd name="connsiteX28" fmla="*/ 192446 w 397398"/>
              <a:gd name="connsiteY28" fmla="*/ 47297 h 544412"/>
              <a:gd name="connsiteX29" fmla="*/ 195599 w 397398"/>
              <a:gd name="connsiteY29" fmla="*/ 37838 h 544412"/>
              <a:gd name="connsiteX30" fmla="*/ 220824 w 397398"/>
              <a:gd name="connsiteY30" fmla="*/ 18919 h 544412"/>
              <a:gd name="connsiteX31" fmla="*/ 230284 w 397398"/>
              <a:gd name="connsiteY31" fmla="*/ 12613 h 544412"/>
              <a:gd name="connsiteX32" fmla="*/ 249202 w 397398"/>
              <a:gd name="connsiteY32" fmla="*/ 6307 h 544412"/>
              <a:gd name="connsiteX33" fmla="*/ 258661 w 397398"/>
              <a:gd name="connsiteY33" fmla="*/ 3154 h 544412"/>
              <a:gd name="connsiteX34" fmla="*/ 296499 w 397398"/>
              <a:gd name="connsiteY34" fmla="*/ 0 h 544412"/>
              <a:gd name="connsiteX35" fmla="*/ 353255 w 397398"/>
              <a:gd name="connsiteY35" fmla="*/ 3154 h 544412"/>
              <a:gd name="connsiteX36" fmla="*/ 353255 w 397398"/>
              <a:gd name="connsiteY36" fmla="*/ 22072 h 544412"/>
              <a:gd name="connsiteX37" fmla="*/ 343795 w 397398"/>
              <a:gd name="connsiteY37" fmla="*/ 25225 h 544412"/>
              <a:gd name="connsiteX38" fmla="*/ 334336 w 397398"/>
              <a:gd name="connsiteY38" fmla="*/ 31531 h 544412"/>
              <a:gd name="connsiteX39" fmla="*/ 324877 w 397398"/>
              <a:gd name="connsiteY39" fmla="*/ 34685 h 544412"/>
              <a:gd name="connsiteX40" fmla="*/ 318570 w 397398"/>
              <a:gd name="connsiteY40" fmla="*/ 40991 h 544412"/>
              <a:gd name="connsiteX41" fmla="*/ 299652 w 397398"/>
              <a:gd name="connsiteY41" fmla="*/ 53603 h 544412"/>
              <a:gd name="connsiteX42" fmla="*/ 290193 w 397398"/>
              <a:gd name="connsiteY42" fmla="*/ 59909 h 544412"/>
              <a:gd name="connsiteX43" fmla="*/ 287039 w 397398"/>
              <a:gd name="connsiteY43" fmla="*/ 69369 h 544412"/>
              <a:gd name="connsiteX44" fmla="*/ 299652 w 397398"/>
              <a:gd name="connsiteY44" fmla="*/ 85134 h 544412"/>
              <a:gd name="connsiteX45" fmla="*/ 312264 w 397398"/>
              <a:gd name="connsiteY45" fmla="*/ 104053 h 544412"/>
              <a:gd name="connsiteX46" fmla="*/ 324877 w 397398"/>
              <a:gd name="connsiteY46" fmla="*/ 141890 h 544412"/>
              <a:gd name="connsiteX47" fmla="*/ 328030 w 397398"/>
              <a:gd name="connsiteY47" fmla="*/ 151349 h 544412"/>
              <a:gd name="connsiteX48" fmla="*/ 331183 w 397398"/>
              <a:gd name="connsiteY48" fmla="*/ 167115 h 544412"/>
              <a:gd name="connsiteX49" fmla="*/ 337489 w 397398"/>
              <a:gd name="connsiteY49" fmla="*/ 176574 h 544412"/>
              <a:gd name="connsiteX50" fmla="*/ 340642 w 397398"/>
              <a:gd name="connsiteY50" fmla="*/ 186034 h 544412"/>
              <a:gd name="connsiteX51" fmla="*/ 331183 w 397398"/>
              <a:gd name="connsiteY51" fmla="*/ 220718 h 544412"/>
              <a:gd name="connsiteX52" fmla="*/ 328030 w 397398"/>
              <a:gd name="connsiteY52" fmla="*/ 230177 h 544412"/>
              <a:gd name="connsiteX53" fmla="*/ 337489 w 397398"/>
              <a:gd name="connsiteY53" fmla="*/ 268014 h 544412"/>
              <a:gd name="connsiteX54" fmla="*/ 343795 w 397398"/>
              <a:gd name="connsiteY54" fmla="*/ 277474 h 544412"/>
              <a:gd name="connsiteX55" fmla="*/ 353255 w 397398"/>
              <a:gd name="connsiteY55" fmla="*/ 293239 h 544412"/>
              <a:gd name="connsiteX56" fmla="*/ 359561 w 397398"/>
              <a:gd name="connsiteY56" fmla="*/ 312158 h 544412"/>
              <a:gd name="connsiteX57" fmla="*/ 362714 w 397398"/>
              <a:gd name="connsiteY57" fmla="*/ 321617 h 544412"/>
              <a:gd name="connsiteX58" fmla="*/ 365867 w 397398"/>
              <a:gd name="connsiteY58" fmla="*/ 334229 h 544412"/>
              <a:gd name="connsiteX59" fmla="*/ 369020 w 397398"/>
              <a:gd name="connsiteY59" fmla="*/ 390985 h 544412"/>
              <a:gd name="connsiteX60" fmla="*/ 378479 w 397398"/>
              <a:gd name="connsiteY60" fmla="*/ 419363 h 544412"/>
              <a:gd name="connsiteX61" fmla="*/ 381633 w 397398"/>
              <a:gd name="connsiteY61" fmla="*/ 428823 h 544412"/>
              <a:gd name="connsiteX62" fmla="*/ 384786 w 397398"/>
              <a:gd name="connsiteY62" fmla="*/ 438282 h 544412"/>
              <a:gd name="connsiteX63" fmla="*/ 397398 w 397398"/>
              <a:gd name="connsiteY63" fmla="*/ 457200 h 544412"/>
              <a:gd name="connsiteX64" fmla="*/ 394245 w 397398"/>
              <a:gd name="connsiteY64" fmla="*/ 466660 h 544412"/>
              <a:gd name="connsiteX65" fmla="*/ 384786 w 397398"/>
              <a:gd name="connsiteY65" fmla="*/ 472966 h 544412"/>
              <a:gd name="connsiteX66" fmla="*/ 359561 w 397398"/>
              <a:gd name="connsiteY66" fmla="*/ 485578 h 544412"/>
              <a:gd name="connsiteX67" fmla="*/ 340642 w 397398"/>
              <a:gd name="connsiteY67" fmla="*/ 491885 h 544412"/>
              <a:gd name="connsiteX68" fmla="*/ 331183 w 397398"/>
              <a:gd name="connsiteY68" fmla="*/ 495038 h 544412"/>
              <a:gd name="connsiteX69" fmla="*/ 290193 w 397398"/>
              <a:gd name="connsiteY69" fmla="*/ 498191 h 544412"/>
              <a:gd name="connsiteX70" fmla="*/ 280733 w 397398"/>
              <a:gd name="connsiteY70" fmla="*/ 501344 h 544412"/>
              <a:gd name="connsiteX71" fmla="*/ 277580 w 397398"/>
              <a:gd name="connsiteY71" fmla="*/ 510803 h 544412"/>
              <a:gd name="connsiteX72" fmla="*/ 258661 w 397398"/>
              <a:gd name="connsiteY72" fmla="*/ 517109 h 544412"/>
              <a:gd name="connsiteX73" fmla="*/ 239743 w 397398"/>
              <a:gd name="connsiteY73" fmla="*/ 523416 h 544412"/>
              <a:gd name="connsiteX74" fmla="*/ 230284 w 397398"/>
              <a:gd name="connsiteY74" fmla="*/ 526569 h 544412"/>
              <a:gd name="connsiteX75" fmla="*/ 220824 w 397398"/>
              <a:gd name="connsiteY75" fmla="*/ 532875 h 544412"/>
              <a:gd name="connsiteX76" fmla="*/ 214518 w 397398"/>
              <a:gd name="connsiteY76" fmla="*/ 542334 h 544412"/>
              <a:gd name="connsiteX77" fmla="*/ 141997 w 397398"/>
              <a:gd name="connsiteY77" fmla="*/ 536028 h 544412"/>
              <a:gd name="connsiteX78" fmla="*/ 135690 w 397398"/>
              <a:gd name="connsiteY78" fmla="*/ 529722 h 544412"/>
              <a:gd name="connsiteX79" fmla="*/ 91547 w 397398"/>
              <a:gd name="connsiteY79" fmla="*/ 529722 h 544412"/>
              <a:gd name="connsiteX80" fmla="*/ 63169 w 397398"/>
              <a:gd name="connsiteY80" fmla="*/ 539181 h 544412"/>
              <a:gd name="connsiteX81" fmla="*/ 53710 w 397398"/>
              <a:gd name="connsiteY81" fmla="*/ 542334 h 544412"/>
              <a:gd name="connsiteX82" fmla="*/ 15873 w 397398"/>
              <a:gd name="connsiteY82" fmla="*/ 536028 h 544412"/>
              <a:gd name="connsiteX83" fmla="*/ 107 w 397398"/>
              <a:gd name="connsiteY83" fmla="*/ 523416 h 544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97398" h="544412">
                <a:moveTo>
                  <a:pt x="107" y="523416"/>
                </a:moveTo>
                <a:cubicBezTo>
                  <a:pt x="-944" y="518686"/>
                  <a:pt x="6004" y="512637"/>
                  <a:pt x="9566" y="507650"/>
                </a:cubicBezTo>
                <a:cubicBezTo>
                  <a:pt x="11294" y="505231"/>
                  <a:pt x="14343" y="503893"/>
                  <a:pt x="15873" y="501344"/>
                </a:cubicBezTo>
                <a:cubicBezTo>
                  <a:pt x="17583" y="498494"/>
                  <a:pt x="16676" y="494235"/>
                  <a:pt x="19026" y="491885"/>
                </a:cubicBezTo>
                <a:cubicBezTo>
                  <a:pt x="21376" y="489535"/>
                  <a:pt x="25512" y="490218"/>
                  <a:pt x="28485" y="488731"/>
                </a:cubicBezTo>
                <a:cubicBezTo>
                  <a:pt x="31874" y="487036"/>
                  <a:pt x="34481" y="483964"/>
                  <a:pt x="37944" y="482425"/>
                </a:cubicBezTo>
                <a:cubicBezTo>
                  <a:pt x="44019" y="479725"/>
                  <a:pt x="51332" y="479806"/>
                  <a:pt x="56863" y="476119"/>
                </a:cubicBezTo>
                <a:cubicBezTo>
                  <a:pt x="69087" y="467969"/>
                  <a:pt x="62727" y="471011"/>
                  <a:pt x="75781" y="466660"/>
                </a:cubicBezTo>
                <a:cubicBezTo>
                  <a:pt x="76832" y="463507"/>
                  <a:pt x="77321" y="460106"/>
                  <a:pt x="78935" y="457200"/>
                </a:cubicBezTo>
                <a:cubicBezTo>
                  <a:pt x="82616" y="450575"/>
                  <a:pt x="89150" y="445472"/>
                  <a:pt x="91547" y="438282"/>
                </a:cubicBezTo>
                <a:lnTo>
                  <a:pt x="97853" y="419363"/>
                </a:lnTo>
                <a:cubicBezTo>
                  <a:pt x="98904" y="416210"/>
                  <a:pt x="100200" y="413128"/>
                  <a:pt x="101006" y="409904"/>
                </a:cubicBezTo>
                <a:cubicBezTo>
                  <a:pt x="102769" y="402851"/>
                  <a:pt x="107393" y="382983"/>
                  <a:pt x="110466" y="378373"/>
                </a:cubicBezTo>
                <a:lnTo>
                  <a:pt x="116772" y="368914"/>
                </a:lnTo>
                <a:lnTo>
                  <a:pt x="126231" y="340536"/>
                </a:lnTo>
                <a:lnTo>
                  <a:pt x="132537" y="321617"/>
                </a:lnTo>
                <a:lnTo>
                  <a:pt x="138844" y="315311"/>
                </a:lnTo>
                <a:cubicBezTo>
                  <a:pt x="140060" y="310448"/>
                  <a:pt x="145150" y="290935"/>
                  <a:pt x="145150" y="286933"/>
                </a:cubicBezTo>
                <a:cubicBezTo>
                  <a:pt x="145150" y="272181"/>
                  <a:pt x="143626" y="257451"/>
                  <a:pt x="141997" y="242789"/>
                </a:cubicBezTo>
                <a:cubicBezTo>
                  <a:pt x="141809" y="241098"/>
                  <a:pt x="137322" y="223438"/>
                  <a:pt x="135690" y="220718"/>
                </a:cubicBezTo>
                <a:cubicBezTo>
                  <a:pt x="134160" y="218169"/>
                  <a:pt x="131486" y="216513"/>
                  <a:pt x="129384" y="214411"/>
                </a:cubicBezTo>
                <a:cubicBezTo>
                  <a:pt x="125716" y="203407"/>
                  <a:pt x="123677" y="202504"/>
                  <a:pt x="129384" y="189187"/>
                </a:cubicBezTo>
                <a:cubicBezTo>
                  <a:pt x="130555" y="186454"/>
                  <a:pt x="133588" y="184982"/>
                  <a:pt x="135690" y="182880"/>
                </a:cubicBezTo>
                <a:cubicBezTo>
                  <a:pt x="141830" y="164464"/>
                  <a:pt x="134040" y="181378"/>
                  <a:pt x="148303" y="167115"/>
                </a:cubicBezTo>
                <a:cubicBezTo>
                  <a:pt x="162565" y="152853"/>
                  <a:pt x="145653" y="160641"/>
                  <a:pt x="164068" y="154503"/>
                </a:cubicBezTo>
                <a:cubicBezTo>
                  <a:pt x="175075" y="143496"/>
                  <a:pt x="169435" y="151016"/>
                  <a:pt x="176681" y="129278"/>
                </a:cubicBezTo>
                <a:lnTo>
                  <a:pt x="179834" y="119818"/>
                </a:lnTo>
                <a:cubicBezTo>
                  <a:pt x="180885" y="106155"/>
                  <a:pt x="181386" y="92438"/>
                  <a:pt x="182987" y="78828"/>
                </a:cubicBezTo>
                <a:cubicBezTo>
                  <a:pt x="183853" y="71465"/>
                  <a:pt x="190751" y="52383"/>
                  <a:pt x="192446" y="47297"/>
                </a:cubicBezTo>
                <a:cubicBezTo>
                  <a:pt x="193497" y="44144"/>
                  <a:pt x="193249" y="40188"/>
                  <a:pt x="195599" y="37838"/>
                </a:cubicBezTo>
                <a:cubicBezTo>
                  <a:pt x="207264" y="26173"/>
                  <a:pt x="199434" y="33179"/>
                  <a:pt x="220824" y="18919"/>
                </a:cubicBezTo>
                <a:cubicBezTo>
                  <a:pt x="223977" y="16817"/>
                  <a:pt x="226689" y="13811"/>
                  <a:pt x="230284" y="12613"/>
                </a:cubicBezTo>
                <a:lnTo>
                  <a:pt x="249202" y="6307"/>
                </a:lnTo>
                <a:cubicBezTo>
                  <a:pt x="252355" y="5256"/>
                  <a:pt x="255349" y="3430"/>
                  <a:pt x="258661" y="3154"/>
                </a:cubicBezTo>
                <a:lnTo>
                  <a:pt x="296499" y="0"/>
                </a:lnTo>
                <a:cubicBezTo>
                  <a:pt x="315418" y="1051"/>
                  <a:pt x="334675" y="-562"/>
                  <a:pt x="353255" y="3154"/>
                </a:cubicBezTo>
                <a:cubicBezTo>
                  <a:pt x="366708" y="5845"/>
                  <a:pt x="356618" y="19381"/>
                  <a:pt x="353255" y="22072"/>
                </a:cubicBezTo>
                <a:cubicBezTo>
                  <a:pt x="350659" y="24148"/>
                  <a:pt x="346948" y="24174"/>
                  <a:pt x="343795" y="25225"/>
                </a:cubicBezTo>
                <a:cubicBezTo>
                  <a:pt x="340642" y="27327"/>
                  <a:pt x="337725" y="29836"/>
                  <a:pt x="334336" y="31531"/>
                </a:cubicBezTo>
                <a:cubicBezTo>
                  <a:pt x="331363" y="33018"/>
                  <a:pt x="327727" y="32975"/>
                  <a:pt x="324877" y="34685"/>
                </a:cubicBezTo>
                <a:cubicBezTo>
                  <a:pt x="322328" y="36215"/>
                  <a:pt x="320948" y="39207"/>
                  <a:pt x="318570" y="40991"/>
                </a:cubicBezTo>
                <a:cubicBezTo>
                  <a:pt x="312507" y="45538"/>
                  <a:pt x="305958" y="49399"/>
                  <a:pt x="299652" y="53603"/>
                </a:cubicBezTo>
                <a:lnTo>
                  <a:pt x="290193" y="59909"/>
                </a:lnTo>
                <a:cubicBezTo>
                  <a:pt x="289142" y="63062"/>
                  <a:pt x="287039" y="66045"/>
                  <a:pt x="287039" y="69369"/>
                </a:cubicBezTo>
                <a:cubicBezTo>
                  <a:pt x="287039" y="79521"/>
                  <a:pt x="292390" y="80293"/>
                  <a:pt x="299652" y="85134"/>
                </a:cubicBezTo>
                <a:cubicBezTo>
                  <a:pt x="303856" y="91440"/>
                  <a:pt x="309867" y="96863"/>
                  <a:pt x="312264" y="104053"/>
                </a:cubicBezTo>
                <a:lnTo>
                  <a:pt x="324877" y="141890"/>
                </a:lnTo>
                <a:cubicBezTo>
                  <a:pt x="325928" y="145043"/>
                  <a:pt x="327378" y="148090"/>
                  <a:pt x="328030" y="151349"/>
                </a:cubicBezTo>
                <a:cubicBezTo>
                  <a:pt x="329081" y="156604"/>
                  <a:pt x="329301" y="162097"/>
                  <a:pt x="331183" y="167115"/>
                </a:cubicBezTo>
                <a:cubicBezTo>
                  <a:pt x="332514" y="170663"/>
                  <a:pt x="335387" y="173421"/>
                  <a:pt x="337489" y="176574"/>
                </a:cubicBezTo>
                <a:cubicBezTo>
                  <a:pt x="338540" y="179727"/>
                  <a:pt x="340642" y="182710"/>
                  <a:pt x="340642" y="186034"/>
                </a:cubicBezTo>
                <a:cubicBezTo>
                  <a:pt x="340642" y="194947"/>
                  <a:pt x="333656" y="213300"/>
                  <a:pt x="331183" y="220718"/>
                </a:cubicBezTo>
                <a:lnTo>
                  <a:pt x="328030" y="230177"/>
                </a:lnTo>
                <a:cubicBezTo>
                  <a:pt x="329606" y="239635"/>
                  <a:pt x="331937" y="259685"/>
                  <a:pt x="337489" y="268014"/>
                </a:cubicBezTo>
                <a:cubicBezTo>
                  <a:pt x="339591" y="271167"/>
                  <a:pt x="342100" y="274084"/>
                  <a:pt x="343795" y="277474"/>
                </a:cubicBezTo>
                <a:cubicBezTo>
                  <a:pt x="351980" y="293844"/>
                  <a:pt x="340938" y="280924"/>
                  <a:pt x="353255" y="293239"/>
                </a:cubicBezTo>
                <a:lnTo>
                  <a:pt x="359561" y="312158"/>
                </a:lnTo>
                <a:cubicBezTo>
                  <a:pt x="360612" y="315311"/>
                  <a:pt x="361908" y="318393"/>
                  <a:pt x="362714" y="321617"/>
                </a:cubicBezTo>
                <a:lnTo>
                  <a:pt x="365867" y="334229"/>
                </a:lnTo>
                <a:cubicBezTo>
                  <a:pt x="366918" y="353148"/>
                  <a:pt x="366670" y="372183"/>
                  <a:pt x="369020" y="390985"/>
                </a:cubicBezTo>
                <a:lnTo>
                  <a:pt x="378479" y="419363"/>
                </a:lnTo>
                <a:lnTo>
                  <a:pt x="381633" y="428823"/>
                </a:lnTo>
                <a:cubicBezTo>
                  <a:pt x="382684" y="431976"/>
                  <a:pt x="382942" y="435517"/>
                  <a:pt x="384786" y="438282"/>
                </a:cubicBezTo>
                <a:lnTo>
                  <a:pt x="397398" y="457200"/>
                </a:lnTo>
                <a:cubicBezTo>
                  <a:pt x="396347" y="460353"/>
                  <a:pt x="396321" y="464064"/>
                  <a:pt x="394245" y="466660"/>
                </a:cubicBezTo>
                <a:cubicBezTo>
                  <a:pt x="391878" y="469619"/>
                  <a:pt x="387745" y="470599"/>
                  <a:pt x="384786" y="472966"/>
                </a:cubicBezTo>
                <a:cubicBezTo>
                  <a:pt x="369063" y="485543"/>
                  <a:pt x="391842" y="474818"/>
                  <a:pt x="359561" y="485578"/>
                </a:cubicBezTo>
                <a:lnTo>
                  <a:pt x="340642" y="491885"/>
                </a:lnTo>
                <a:cubicBezTo>
                  <a:pt x="337489" y="492936"/>
                  <a:pt x="334497" y="494783"/>
                  <a:pt x="331183" y="495038"/>
                </a:cubicBezTo>
                <a:lnTo>
                  <a:pt x="290193" y="498191"/>
                </a:lnTo>
                <a:cubicBezTo>
                  <a:pt x="287040" y="499242"/>
                  <a:pt x="283083" y="498994"/>
                  <a:pt x="280733" y="501344"/>
                </a:cubicBezTo>
                <a:cubicBezTo>
                  <a:pt x="278383" y="503694"/>
                  <a:pt x="280285" y="508871"/>
                  <a:pt x="277580" y="510803"/>
                </a:cubicBezTo>
                <a:cubicBezTo>
                  <a:pt x="272171" y="514667"/>
                  <a:pt x="264967" y="515007"/>
                  <a:pt x="258661" y="517109"/>
                </a:cubicBezTo>
                <a:lnTo>
                  <a:pt x="239743" y="523416"/>
                </a:lnTo>
                <a:cubicBezTo>
                  <a:pt x="236590" y="524467"/>
                  <a:pt x="233049" y="524726"/>
                  <a:pt x="230284" y="526569"/>
                </a:cubicBezTo>
                <a:lnTo>
                  <a:pt x="220824" y="532875"/>
                </a:lnTo>
                <a:cubicBezTo>
                  <a:pt x="218722" y="536028"/>
                  <a:pt x="218292" y="541991"/>
                  <a:pt x="214518" y="542334"/>
                </a:cubicBezTo>
                <a:cubicBezTo>
                  <a:pt x="170184" y="546364"/>
                  <a:pt x="167941" y="544676"/>
                  <a:pt x="141997" y="536028"/>
                </a:cubicBezTo>
                <a:cubicBezTo>
                  <a:pt x="139895" y="533926"/>
                  <a:pt x="138239" y="531251"/>
                  <a:pt x="135690" y="529722"/>
                </a:cubicBezTo>
                <a:cubicBezTo>
                  <a:pt x="123119" y="522180"/>
                  <a:pt x="101943" y="528777"/>
                  <a:pt x="91547" y="529722"/>
                </a:cubicBezTo>
                <a:lnTo>
                  <a:pt x="63169" y="539181"/>
                </a:lnTo>
                <a:lnTo>
                  <a:pt x="53710" y="542334"/>
                </a:lnTo>
                <a:cubicBezTo>
                  <a:pt x="51342" y="542038"/>
                  <a:pt x="22818" y="539500"/>
                  <a:pt x="15873" y="536028"/>
                </a:cubicBezTo>
                <a:cubicBezTo>
                  <a:pt x="1774" y="528979"/>
                  <a:pt x="1158" y="528146"/>
                  <a:pt x="107" y="523416"/>
                </a:cubicBezTo>
                <a:close/>
              </a:path>
            </a:pathLst>
          </a:custGeom>
          <a:noFill/>
          <a:ln w="19050" cap="rnd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 eaLnBrk="1" hangingPunct="1">
              <a:defRPr/>
            </a:pPr>
            <a:endParaRPr lang="fi-FI" sz="146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8017669" y="3617317"/>
            <a:ext cx="585589" cy="330200"/>
          </a:xfrm>
          <a:custGeom>
            <a:avLst/>
            <a:gdLst>
              <a:gd name="connsiteX0" fmla="*/ 726628 w 726628"/>
              <a:gd name="connsiteY0" fmla="*/ 119818 h 406750"/>
              <a:gd name="connsiteX1" fmla="*/ 707709 w 726628"/>
              <a:gd name="connsiteY1" fmla="*/ 94593 h 406750"/>
              <a:gd name="connsiteX2" fmla="*/ 691943 w 726628"/>
              <a:gd name="connsiteY2" fmla="*/ 81981 h 406750"/>
              <a:gd name="connsiteX3" fmla="*/ 676178 w 726628"/>
              <a:gd name="connsiteY3" fmla="*/ 66215 h 406750"/>
              <a:gd name="connsiteX4" fmla="*/ 663565 w 726628"/>
              <a:gd name="connsiteY4" fmla="*/ 50450 h 406750"/>
              <a:gd name="connsiteX5" fmla="*/ 654106 w 726628"/>
              <a:gd name="connsiteY5" fmla="*/ 47297 h 406750"/>
              <a:gd name="connsiteX6" fmla="*/ 650953 w 726628"/>
              <a:gd name="connsiteY6" fmla="*/ 37837 h 406750"/>
              <a:gd name="connsiteX7" fmla="*/ 613116 w 726628"/>
              <a:gd name="connsiteY7" fmla="*/ 18919 h 406750"/>
              <a:gd name="connsiteX8" fmla="*/ 603657 w 726628"/>
              <a:gd name="connsiteY8" fmla="*/ 12613 h 406750"/>
              <a:gd name="connsiteX9" fmla="*/ 584738 w 726628"/>
              <a:gd name="connsiteY9" fmla="*/ 6306 h 406750"/>
              <a:gd name="connsiteX10" fmla="*/ 556360 w 726628"/>
              <a:gd name="connsiteY10" fmla="*/ 0 h 406750"/>
              <a:gd name="connsiteX11" fmla="*/ 455461 w 726628"/>
              <a:gd name="connsiteY11" fmla="*/ 3153 h 406750"/>
              <a:gd name="connsiteX12" fmla="*/ 446001 w 726628"/>
              <a:gd name="connsiteY12" fmla="*/ 6306 h 406750"/>
              <a:gd name="connsiteX13" fmla="*/ 427083 w 726628"/>
              <a:gd name="connsiteY13" fmla="*/ 18919 h 406750"/>
              <a:gd name="connsiteX14" fmla="*/ 408164 w 726628"/>
              <a:gd name="connsiteY14" fmla="*/ 31531 h 406750"/>
              <a:gd name="connsiteX15" fmla="*/ 398705 w 726628"/>
              <a:gd name="connsiteY15" fmla="*/ 37837 h 406750"/>
              <a:gd name="connsiteX16" fmla="*/ 392399 w 726628"/>
              <a:gd name="connsiteY16" fmla="*/ 44144 h 406750"/>
              <a:gd name="connsiteX17" fmla="*/ 373480 w 726628"/>
              <a:gd name="connsiteY17" fmla="*/ 50450 h 406750"/>
              <a:gd name="connsiteX18" fmla="*/ 364021 w 726628"/>
              <a:gd name="connsiteY18" fmla="*/ 53603 h 406750"/>
              <a:gd name="connsiteX19" fmla="*/ 354561 w 726628"/>
              <a:gd name="connsiteY19" fmla="*/ 56756 h 406750"/>
              <a:gd name="connsiteX20" fmla="*/ 335643 w 726628"/>
              <a:gd name="connsiteY20" fmla="*/ 66215 h 406750"/>
              <a:gd name="connsiteX21" fmla="*/ 313571 w 726628"/>
              <a:gd name="connsiteY21" fmla="*/ 63062 h 406750"/>
              <a:gd name="connsiteX22" fmla="*/ 291499 w 726628"/>
              <a:gd name="connsiteY22" fmla="*/ 56756 h 406750"/>
              <a:gd name="connsiteX23" fmla="*/ 282040 w 726628"/>
              <a:gd name="connsiteY23" fmla="*/ 50450 h 406750"/>
              <a:gd name="connsiteX24" fmla="*/ 263121 w 726628"/>
              <a:gd name="connsiteY24" fmla="*/ 44144 h 406750"/>
              <a:gd name="connsiteX25" fmla="*/ 228437 w 726628"/>
              <a:gd name="connsiteY25" fmla="*/ 47297 h 406750"/>
              <a:gd name="connsiteX26" fmla="*/ 209519 w 726628"/>
              <a:gd name="connsiteY26" fmla="*/ 53603 h 406750"/>
              <a:gd name="connsiteX27" fmla="*/ 184294 w 726628"/>
              <a:gd name="connsiteY27" fmla="*/ 50450 h 406750"/>
              <a:gd name="connsiteX28" fmla="*/ 165375 w 726628"/>
              <a:gd name="connsiteY28" fmla="*/ 44144 h 406750"/>
              <a:gd name="connsiteX29" fmla="*/ 143303 w 726628"/>
              <a:gd name="connsiteY29" fmla="*/ 37837 h 406750"/>
              <a:gd name="connsiteX30" fmla="*/ 140150 w 726628"/>
              <a:gd name="connsiteY30" fmla="*/ 28378 h 406750"/>
              <a:gd name="connsiteX31" fmla="*/ 127538 w 726628"/>
              <a:gd name="connsiteY31" fmla="*/ 25225 h 406750"/>
              <a:gd name="connsiteX32" fmla="*/ 118079 w 726628"/>
              <a:gd name="connsiteY32" fmla="*/ 22072 h 406750"/>
              <a:gd name="connsiteX33" fmla="*/ 111772 w 726628"/>
              <a:gd name="connsiteY33" fmla="*/ 15766 h 406750"/>
              <a:gd name="connsiteX34" fmla="*/ 67629 w 726628"/>
              <a:gd name="connsiteY34" fmla="*/ 9459 h 406750"/>
              <a:gd name="connsiteX35" fmla="*/ 1414 w 726628"/>
              <a:gd name="connsiteY35" fmla="*/ 12613 h 406750"/>
              <a:gd name="connsiteX36" fmla="*/ 4567 w 726628"/>
              <a:gd name="connsiteY36" fmla="*/ 25225 h 406750"/>
              <a:gd name="connsiteX37" fmla="*/ 10873 w 726628"/>
              <a:gd name="connsiteY37" fmla="*/ 50450 h 406750"/>
              <a:gd name="connsiteX38" fmla="*/ 17179 w 726628"/>
              <a:gd name="connsiteY38" fmla="*/ 59909 h 406750"/>
              <a:gd name="connsiteX39" fmla="*/ 14026 w 726628"/>
              <a:gd name="connsiteY39" fmla="*/ 230177 h 406750"/>
              <a:gd name="connsiteX40" fmla="*/ 17179 w 726628"/>
              <a:gd name="connsiteY40" fmla="*/ 349995 h 406750"/>
              <a:gd name="connsiteX41" fmla="*/ 23485 w 726628"/>
              <a:gd name="connsiteY41" fmla="*/ 368913 h 406750"/>
              <a:gd name="connsiteX42" fmla="*/ 26639 w 726628"/>
              <a:gd name="connsiteY42" fmla="*/ 378373 h 406750"/>
              <a:gd name="connsiteX43" fmla="*/ 36098 w 726628"/>
              <a:gd name="connsiteY43" fmla="*/ 397291 h 406750"/>
              <a:gd name="connsiteX44" fmla="*/ 45557 w 726628"/>
              <a:gd name="connsiteY44" fmla="*/ 400444 h 406750"/>
              <a:gd name="connsiteX45" fmla="*/ 55017 w 726628"/>
              <a:gd name="connsiteY45" fmla="*/ 406750 h 406750"/>
              <a:gd name="connsiteX46" fmla="*/ 67629 w 726628"/>
              <a:gd name="connsiteY46" fmla="*/ 403597 h 406750"/>
              <a:gd name="connsiteX47" fmla="*/ 70782 w 726628"/>
              <a:gd name="connsiteY47" fmla="*/ 394138 h 406750"/>
              <a:gd name="connsiteX48" fmla="*/ 80241 w 726628"/>
              <a:gd name="connsiteY48" fmla="*/ 390985 h 406750"/>
              <a:gd name="connsiteX49" fmla="*/ 96007 w 726628"/>
              <a:gd name="connsiteY49" fmla="*/ 378373 h 406750"/>
              <a:gd name="connsiteX50" fmla="*/ 102313 w 726628"/>
              <a:gd name="connsiteY50" fmla="*/ 372066 h 406750"/>
              <a:gd name="connsiteX51" fmla="*/ 111772 w 726628"/>
              <a:gd name="connsiteY51" fmla="*/ 368913 h 406750"/>
              <a:gd name="connsiteX52" fmla="*/ 136997 w 726628"/>
              <a:gd name="connsiteY52" fmla="*/ 356301 h 406750"/>
              <a:gd name="connsiteX53" fmla="*/ 146457 w 726628"/>
              <a:gd name="connsiteY53" fmla="*/ 353148 h 406750"/>
              <a:gd name="connsiteX54" fmla="*/ 155916 w 726628"/>
              <a:gd name="connsiteY54" fmla="*/ 334229 h 406750"/>
              <a:gd name="connsiteX55" fmla="*/ 159069 w 726628"/>
              <a:gd name="connsiteY55" fmla="*/ 324770 h 406750"/>
              <a:gd name="connsiteX56" fmla="*/ 177988 w 726628"/>
              <a:gd name="connsiteY56" fmla="*/ 299545 h 406750"/>
              <a:gd name="connsiteX57" fmla="*/ 181141 w 726628"/>
              <a:gd name="connsiteY57" fmla="*/ 290086 h 406750"/>
              <a:gd name="connsiteX58" fmla="*/ 187447 w 726628"/>
              <a:gd name="connsiteY58" fmla="*/ 283779 h 406750"/>
              <a:gd name="connsiteX59" fmla="*/ 203212 w 726628"/>
              <a:gd name="connsiteY59" fmla="*/ 258555 h 406750"/>
              <a:gd name="connsiteX60" fmla="*/ 212672 w 726628"/>
              <a:gd name="connsiteY60" fmla="*/ 242789 h 406750"/>
              <a:gd name="connsiteX61" fmla="*/ 234743 w 726628"/>
              <a:gd name="connsiteY61" fmla="*/ 220717 h 406750"/>
              <a:gd name="connsiteX62" fmla="*/ 247356 w 726628"/>
              <a:gd name="connsiteY62" fmla="*/ 204952 h 406750"/>
              <a:gd name="connsiteX63" fmla="*/ 263121 w 726628"/>
              <a:gd name="connsiteY63" fmla="*/ 189186 h 406750"/>
              <a:gd name="connsiteX64" fmla="*/ 269428 w 726628"/>
              <a:gd name="connsiteY64" fmla="*/ 182880 h 406750"/>
              <a:gd name="connsiteX65" fmla="*/ 278887 w 726628"/>
              <a:gd name="connsiteY65" fmla="*/ 176574 h 406750"/>
              <a:gd name="connsiteX66" fmla="*/ 285193 w 726628"/>
              <a:gd name="connsiteY66" fmla="*/ 167115 h 406750"/>
              <a:gd name="connsiteX67" fmla="*/ 291499 w 726628"/>
              <a:gd name="connsiteY67" fmla="*/ 160808 h 406750"/>
              <a:gd name="connsiteX68" fmla="*/ 297805 w 726628"/>
              <a:gd name="connsiteY68" fmla="*/ 141890 h 406750"/>
              <a:gd name="connsiteX69" fmla="*/ 300959 w 726628"/>
              <a:gd name="connsiteY69" fmla="*/ 132430 h 406750"/>
              <a:gd name="connsiteX70" fmla="*/ 313571 w 726628"/>
              <a:gd name="connsiteY70" fmla="*/ 113512 h 406750"/>
              <a:gd name="connsiteX71" fmla="*/ 326183 w 726628"/>
              <a:gd name="connsiteY71" fmla="*/ 85134 h 406750"/>
              <a:gd name="connsiteX72" fmla="*/ 335643 w 726628"/>
              <a:gd name="connsiteY72" fmla="*/ 81981 h 406750"/>
              <a:gd name="connsiteX73" fmla="*/ 341949 w 726628"/>
              <a:gd name="connsiteY73" fmla="*/ 75675 h 406750"/>
              <a:gd name="connsiteX0" fmla="*/ 722496 w 722496"/>
              <a:gd name="connsiteY0" fmla="*/ 119818 h 406750"/>
              <a:gd name="connsiteX1" fmla="*/ 703577 w 722496"/>
              <a:gd name="connsiteY1" fmla="*/ 94593 h 406750"/>
              <a:gd name="connsiteX2" fmla="*/ 687811 w 722496"/>
              <a:gd name="connsiteY2" fmla="*/ 81981 h 406750"/>
              <a:gd name="connsiteX3" fmla="*/ 672046 w 722496"/>
              <a:gd name="connsiteY3" fmla="*/ 66215 h 406750"/>
              <a:gd name="connsiteX4" fmla="*/ 659433 w 722496"/>
              <a:gd name="connsiteY4" fmla="*/ 50450 h 406750"/>
              <a:gd name="connsiteX5" fmla="*/ 649974 w 722496"/>
              <a:gd name="connsiteY5" fmla="*/ 47297 h 406750"/>
              <a:gd name="connsiteX6" fmla="*/ 646821 w 722496"/>
              <a:gd name="connsiteY6" fmla="*/ 37837 h 406750"/>
              <a:gd name="connsiteX7" fmla="*/ 608984 w 722496"/>
              <a:gd name="connsiteY7" fmla="*/ 18919 h 406750"/>
              <a:gd name="connsiteX8" fmla="*/ 599525 w 722496"/>
              <a:gd name="connsiteY8" fmla="*/ 12613 h 406750"/>
              <a:gd name="connsiteX9" fmla="*/ 580606 w 722496"/>
              <a:gd name="connsiteY9" fmla="*/ 6306 h 406750"/>
              <a:gd name="connsiteX10" fmla="*/ 552228 w 722496"/>
              <a:gd name="connsiteY10" fmla="*/ 0 h 406750"/>
              <a:gd name="connsiteX11" fmla="*/ 451329 w 722496"/>
              <a:gd name="connsiteY11" fmla="*/ 3153 h 406750"/>
              <a:gd name="connsiteX12" fmla="*/ 441869 w 722496"/>
              <a:gd name="connsiteY12" fmla="*/ 6306 h 406750"/>
              <a:gd name="connsiteX13" fmla="*/ 422951 w 722496"/>
              <a:gd name="connsiteY13" fmla="*/ 18919 h 406750"/>
              <a:gd name="connsiteX14" fmla="*/ 404032 w 722496"/>
              <a:gd name="connsiteY14" fmla="*/ 31531 h 406750"/>
              <a:gd name="connsiteX15" fmla="*/ 394573 w 722496"/>
              <a:gd name="connsiteY15" fmla="*/ 37837 h 406750"/>
              <a:gd name="connsiteX16" fmla="*/ 388267 w 722496"/>
              <a:gd name="connsiteY16" fmla="*/ 44144 h 406750"/>
              <a:gd name="connsiteX17" fmla="*/ 369348 w 722496"/>
              <a:gd name="connsiteY17" fmla="*/ 50450 h 406750"/>
              <a:gd name="connsiteX18" fmla="*/ 359889 w 722496"/>
              <a:gd name="connsiteY18" fmla="*/ 53603 h 406750"/>
              <a:gd name="connsiteX19" fmla="*/ 350429 w 722496"/>
              <a:gd name="connsiteY19" fmla="*/ 56756 h 406750"/>
              <a:gd name="connsiteX20" fmla="*/ 331511 w 722496"/>
              <a:gd name="connsiteY20" fmla="*/ 66215 h 406750"/>
              <a:gd name="connsiteX21" fmla="*/ 309439 w 722496"/>
              <a:gd name="connsiteY21" fmla="*/ 63062 h 406750"/>
              <a:gd name="connsiteX22" fmla="*/ 287367 w 722496"/>
              <a:gd name="connsiteY22" fmla="*/ 56756 h 406750"/>
              <a:gd name="connsiteX23" fmla="*/ 277908 w 722496"/>
              <a:gd name="connsiteY23" fmla="*/ 50450 h 406750"/>
              <a:gd name="connsiteX24" fmla="*/ 258989 w 722496"/>
              <a:gd name="connsiteY24" fmla="*/ 44144 h 406750"/>
              <a:gd name="connsiteX25" fmla="*/ 224305 w 722496"/>
              <a:gd name="connsiteY25" fmla="*/ 47297 h 406750"/>
              <a:gd name="connsiteX26" fmla="*/ 205387 w 722496"/>
              <a:gd name="connsiteY26" fmla="*/ 53603 h 406750"/>
              <a:gd name="connsiteX27" fmla="*/ 180162 w 722496"/>
              <a:gd name="connsiteY27" fmla="*/ 50450 h 406750"/>
              <a:gd name="connsiteX28" fmla="*/ 161243 w 722496"/>
              <a:gd name="connsiteY28" fmla="*/ 44144 h 406750"/>
              <a:gd name="connsiteX29" fmla="*/ 139171 w 722496"/>
              <a:gd name="connsiteY29" fmla="*/ 37837 h 406750"/>
              <a:gd name="connsiteX30" fmla="*/ 136018 w 722496"/>
              <a:gd name="connsiteY30" fmla="*/ 28378 h 406750"/>
              <a:gd name="connsiteX31" fmla="*/ 123406 w 722496"/>
              <a:gd name="connsiteY31" fmla="*/ 25225 h 406750"/>
              <a:gd name="connsiteX32" fmla="*/ 113947 w 722496"/>
              <a:gd name="connsiteY32" fmla="*/ 22072 h 406750"/>
              <a:gd name="connsiteX33" fmla="*/ 107640 w 722496"/>
              <a:gd name="connsiteY33" fmla="*/ 15766 h 406750"/>
              <a:gd name="connsiteX34" fmla="*/ 63497 w 722496"/>
              <a:gd name="connsiteY34" fmla="*/ 9459 h 406750"/>
              <a:gd name="connsiteX35" fmla="*/ 18237 w 722496"/>
              <a:gd name="connsiteY35" fmla="*/ 6898 h 406750"/>
              <a:gd name="connsiteX36" fmla="*/ 435 w 722496"/>
              <a:gd name="connsiteY36" fmla="*/ 25225 h 406750"/>
              <a:gd name="connsiteX37" fmla="*/ 6741 w 722496"/>
              <a:gd name="connsiteY37" fmla="*/ 50450 h 406750"/>
              <a:gd name="connsiteX38" fmla="*/ 13047 w 722496"/>
              <a:gd name="connsiteY38" fmla="*/ 59909 h 406750"/>
              <a:gd name="connsiteX39" fmla="*/ 9894 w 722496"/>
              <a:gd name="connsiteY39" fmla="*/ 230177 h 406750"/>
              <a:gd name="connsiteX40" fmla="*/ 13047 w 722496"/>
              <a:gd name="connsiteY40" fmla="*/ 349995 h 406750"/>
              <a:gd name="connsiteX41" fmla="*/ 19353 w 722496"/>
              <a:gd name="connsiteY41" fmla="*/ 368913 h 406750"/>
              <a:gd name="connsiteX42" fmla="*/ 22507 w 722496"/>
              <a:gd name="connsiteY42" fmla="*/ 378373 h 406750"/>
              <a:gd name="connsiteX43" fmla="*/ 31966 w 722496"/>
              <a:gd name="connsiteY43" fmla="*/ 397291 h 406750"/>
              <a:gd name="connsiteX44" fmla="*/ 41425 w 722496"/>
              <a:gd name="connsiteY44" fmla="*/ 400444 h 406750"/>
              <a:gd name="connsiteX45" fmla="*/ 50885 w 722496"/>
              <a:gd name="connsiteY45" fmla="*/ 406750 h 406750"/>
              <a:gd name="connsiteX46" fmla="*/ 63497 w 722496"/>
              <a:gd name="connsiteY46" fmla="*/ 403597 h 406750"/>
              <a:gd name="connsiteX47" fmla="*/ 66650 w 722496"/>
              <a:gd name="connsiteY47" fmla="*/ 394138 h 406750"/>
              <a:gd name="connsiteX48" fmla="*/ 76109 w 722496"/>
              <a:gd name="connsiteY48" fmla="*/ 390985 h 406750"/>
              <a:gd name="connsiteX49" fmla="*/ 91875 w 722496"/>
              <a:gd name="connsiteY49" fmla="*/ 378373 h 406750"/>
              <a:gd name="connsiteX50" fmla="*/ 98181 w 722496"/>
              <a:gd name="connsiteY50" fmla="*/ 372066 h 406750"/>
              <a:gd name="connsiteX51" fmla="*/ 107640 w 722496"/>
              <a:gd name="connsiteY51" fmla="*/ 368913 h 406750"/>
              <a:gd name="connsiteX52" fmla="*/ 132865 w 722496"/>
              <a:gd name="connsiteY52" fmla="*/ 356301 h 406750"/>
              <a:gd name="connsiteX53" fmla="*/ 142325 w 722496"/>
              <a:gd name="connsiteY53" fmla="*/ 353148 h 406750"/>
              <a:gd name="connsiteX54" fmla="*/ 151784 w 722496"/>
              <a:gd name="connsiteY54" fmla="*/ 334229 h 406750"/>
              <a:gd name="connsiteX55" fmla="*/ 154937 w 722496"/>
              <a:gd name="connsiteY55" fmla="*/ 324770 h 406750"/>
              <a:gd name="connsiteX56" fmla="*/ 173856 w 722496"/>
              <a:gd name="connsiteY56" fmla="*/ 299545 h 406750"/>
              <a:gd name="connsiteX57" fmla="*/ 177009 w 722496"/>
              <a:gd name="connsiteY57" fmla="*/ 290086 h 406750"/>
              <a:gd name="connsiteX58" fmla="*/ 183315 w 722496"/>
              <a:gd name="connsiteY58" fmla="*/ 283779 h 406750"/>
              <a:gd name="connsiteX59" fmla="*/ 199080 w 722496"/>
              <a:gd name="connsiteY59" fmla="*/ 258555 h 406750"/>
              <a:gd name="connsiteX60" fmla="*/ 208540 w 722496"/>
              <a:gd name="connsiteY60" fmla="*/ 242789 h 406750"/>
              <a:gd name="connsiteX61" fmla="*/ 230611 w 722496"/>
              <a:gd name="connsiteY61" fmla="*/ 220717 h 406750"/>
              <a:gd name="connsiteX62" fmla="*/ 243224 w 722496"/>
              <a:gd name="connsiteY62" fmla="*/ 204952 h 406750"/>
              <a:gd name="connsiteX63" fmla="*/ 258989 w 722496"/>
              <a:gd name="connsiteY63" fmla="*/ 189186 h 406750"/>
              <a:gd name="connsiteX64" fmla="*/ 265296 w 722496"/>
              <a:gd name="connsiteY64" fmla="*/ 182880 h 406750"/>
              <a:gd name="connsiteX65" fmla="*/ 274755 w 722496"/>
              <a:gd name="connsiteY65" fmla="*/ 176574 h 406750"/>
              <a:gd name="connsiteX66" fmla="*/ 281061 w 722496"/>
              <a:gd name="connsiteY66" fmla="*/ 167115 h 406750"/>
              <a:gd name="connsiteX67" fmla="*/ 287367 w 722496"/>
              <a:gd name="connsiteY67" fmla="*/ 160808 h 406750"/>
              <a:gd name="connsiteX68" fmla="*/ 293673 w 722496"/>
              <a:gd name="connsiteY68" fmla="*/ 141890 h 406750"/>
              <a:gd name="connsiteX69" fmla="*/ 296827 w 722496"/>
              <a:gd name="connsiteY69" fmla="*/ 132430 h 406750"/>
              <a:gd name="connsiteX70" fmla="*/ 309439 w 722496"/>
              <a:gd name="connsiteY70" fmla="*/ 113512 h 406750"/>
              <a:gd name="connsiteX71" fmla="*/ 322051 w 722496"/>
              <a:gd name="connsiteY71" fmla="*/ 85134 h 406750"/>
              <a:gd name="connsiteX72" fmla="*/ 331511 w 722496"/>
              <a:gd name="connsiteY72" fmla="*/ 81981 h 406750"/>
              <a:gd name="connsiteX73" fmla="*/ 337817 w 722496"/>
              <a:gd name="connsiteY73" fmla="*/ 75675 h 406750"/>
              <a:gd name="connsiteX0" fmla="*/ 720620 w 720620"/>
              <a:gd name="connsiteY0" fmla="*/ 119818 h 406750"/>
              <a:gd name="connsiteX1" fmla="*/ 701701 w 720620"/>
              <a:gd name="connsiteY1" fmla="*/ 94593 h 406750"/>
              <a:gd name="connsiteX2" fmla="*/ 685935 w 720620"/>
              <a:gd name="connsiteY2" fmla="*/ 81981 h 406750"/>
              <a:gd name="connsiteX3" fmla="*/ 670170 w 720620"/>
              <a:gd name="connsiteY3" fmla="*/ 66215 h 406750"/>
              <a:gd name="connsiteX4" fmla="*/ 657557 w 720620"/>
              <a:gd name="connsiteY4" fmla="*/ 50450 h 406750"/>
              <a:gd name="connsiteX5" fmla="*/ 648098 w 720620"/>
              <a:gd name="connsiteY5" fmla="*/ 47297 h 406750"/>
              <a:gd name="connsiteX6" fmla="*/ 644945 w 720620"/>
              <a:gd name="connsiteY6" fmla="*/ 37837 h 406750"/>
              <a:gd name="connsiteX7" fmla="*/ 607108 w 720620"/>
              <a:gd name="connsiteY7" fmla="*/ 18919 h 406750"/>
              <a:gd name="connsiteX8" fmla="*/ 597649 w 720620"/>
              <a:gd name="connsiteY8" fmla="*/ 12613 h 406750"/>
              <a:gd name="connsiteX9" fmla="*/ 578730 w 720620"/>
              <a:gd name="connsiteY9" fmla="*/ 6306 h 406750"/>
              <a:gd name="connsiteX10" fmla="*/ 550352 w 720620"/>
              <a:gd name="connsiteY10" fmla="*/ 0 h 406750"/>
              <a:gd name="connsiteX11" fmla="*/ 449453 w 720620"/>
              <a:gd name="connsiteY11" fmla="*/ 3153 h 406750"/>
              <a:gd name="connsiteX12" fmla="*/ 439993 w 720620"/>
              <a:gd name="connsiteY12" fmla="*/ 6306 h 406750"/>
              <a:gd name="connsiteX13" fmla="*/ 421075 w 720620"/>
              <a:gd name="connsiteY13" fmla="*/ 18919 h 406750"/>
              <a:gd name="connsiteX14" fmla="*/ 402156 w 720620"/>
              <a:gd name="connsiteY14" fmla="*/ 31531 h 406750"/>
              <a:gd name="connsiteX15" fmla="*/ 392697 w 720620"/>
              <a:gd name="connsiteY15" fmla="*/ 37837 h 406750"/>
              <a:gd name="connsiteX16" fmla="*/ 386391 w 720620"/>
              <a:gd name="connsiteY16" fmla="*/ 44144 h 406750"/>
              <a:gd name="connsiteX17" fmla="*/ 367472 w 720620"/>
              <a:gd name="connsiteY17" fmla="*/ 50450 h 406750"/>
              <a:gd name="connsiteX18" fmla="*/ 358013 w 720620"/>
              <a:gd name="connsiteY18" fmla="*/ 53603 h 406750"/>
              <a:gd name="connsiteX19" fmla="*/ 348553 w 720620"/>
              <a:gd name="connsiteY19" fmla="*/ 56756 h 406750"/>
              <a:gd name="connsiteX20" fmla="*/ 329635 w 720620"/>
              <a:gd name="connsiteY20" fmla="*/ 66215 h 406750"/>
              <a:gd name="connsiteX21" fmla="*/ 307563 w 720620"/>
              <a:gd name="connsiteY21" fmla="*/ 63062 h 406750"/>
              <a:gd name="connsiteX22" fmla="*/ 285491 w 720620"/>
              <a:gd name="connsiteY22" fmla="*/ 56756 h 406750"/>
              <a:gd name="connsiteX23" fmla="*/ 276032 w 720620"/>
              <a:gd name="connsiteY23" fmla="*/ 50450 h 406750"/>
              <a:gd name="connsiteX24" fmla="*/ 257113 w 720620"/>
              <a:gd name="connsiteY24" fmla="*/ 44144 h 406750"/>
              <a:gd name="connsiteX25" fmla="*/ 222429 w 720620"/>
              <a:gd name="connsiteY25" fmla="*/ 47297 h 406750"/>
              <a:gd name="connsiteX26" fmla="*/ 203511 w 720620"/>
              <a:gd name="connsiteY26" fmla="*/ 53603 h 406750"/>
              <a:gd name="connsiteX27" fmla="*/ 178286 w 720620"/>
              <a:gd name="connsiteY27" fmla="*/ 50450 h 406750"/>
              <a:gd name="connsiteX28" fmla="*/ 159367 w 720620"/>
              <a:gd name="connsiteY28" fmla="*/ 44144 h 406750"/>
              <a:gd name="connsiteX29" fmla="*/ 137295 w 720620"/>
              <a:gd name="connsiteY29" fmla="*/ 37837 h 406750"/>
              <a:gd name="connsiteX30" fmla="*/ 134142 w 720620"/>
              <a:gd name="connsiteY30" fmla="*/ 28378 h 406750"/>
              <a:gd name="connsiteX31" fmla="*/ 121530 w 720620"/>
              <a:gd name="connsiteY31" fmla="*/ 25225 h 406750"/>
              <a:gd name="connsiteX32" fmla="*/ 112071 w 720620"/>
              <a:gd name="connsiteY32" fmla="*/ 22072 h 406750"/>
              <a:gd name="connsiteX33" fmla="*/ 105764 w 720620"/>
              <a:gd name="connsiteY33" fmla="*/ 15766 h 406750"/>
              <a:gd name="connsiteX34" fmla="*/ 61621 w 720620"/>
              <a:gd name="connsiteY34" fmla="*/ 9459 h 406750"/>
              <a:gd name="connsiteX35" fmla="*/ 16361 w 720620"/>
              <a:gd name="connsiteY35" fmla="*/ 6898 h 406750"/>
              <a:gd name="connsiteX36" fmla="*/ 464 w 720620"/>
              <a:gd name="connsiteY36" fmla="*/ 25225 h 406750"/>
              <a:gd name="connsiteX37" fmla="*/ 4865 w 720620"/>
              <a:gd name="connsiteY37" fmla="*/ 50450 h 406750"/>
              <a:gd name="connsiteX38" fmla="*/ 11171 w 720620"/>
              <a:gd name="connsiteY38" fmla="*/ 59909 h 406750"/>
              <a:gd name="connsiteX39" fmla="*/ 8018 w 720620"/>
              <a:gd name="connsiteY39" fmla="*/ 230177 h 406750"/>
              <a:gd name="connsiteX40" fmla="*/ 11171 w 720620"/>
              <a:gd name="connsiteY40" fmla="*/ 349995 h 406750"/>
              <a:gd name="connsiteX41" fmla="*/ 17477 w 720620"/>
              <a:gd name="connsiteY41" fmla="*/ 368913 h 406750"/>
              <a:gd name="connsiteX42" fmla="*/ 20631 w 720620"/>
              <a:gd name="connsiteY42" fmla="*/ 378373 h 406750"/>
              <a:gd name="connsiteX43" fmla="*/ 30090 w 720620"/>
              <a:gd name="connsiteY43" fmla="*/ 397291 h 406750"/>
              <a:gd name="connsiteX44" fmla="*/ 39549 w 720620"/>
              <a:gd name="connsiteY44" fmla="*/ 400444 h 406750"/>
              <a:gd name="connsiteX45" fmla="*/ 49009 w 720620"/>
              <a:gd name="connsiteY45" fmla="*/ 406750 h 406750"/>
              <a:gd name="connsiteX46" fmla="*/ 61621 w 720620"/>
              <a:gd name="connsiteY46" fmla="*/ 403597 h 406750"/>
              <a:gd name="connsiteX47" fmla="*/ 64774 w 720620"/>
              <a:gd name="connsiteY47" fmla="*/ 394138 h 406750"/>
              <a:gd name="connsiteX48" fmla="*/ 74233 w 720620"/>
              <a:gd name="connsiteY48" fmla="*/ 390985 h 406750"/>
              <a:gd name="connsiteX49" fmla="*/ 89999 w 720620"/>
              <a:gd name="connsiteY49" fmla="*/ 378373 h 406750"/>
              <a:gd name="connsiteX50" fmla="*/ 96305 w 720620"/>
              <a:gd name="connsiteY50" fmla="*/ 372066 h 406750"/>
              <a:gd name="connsiteX51" fmla="*/ 105764 w 720620"/>
              <a:gd name="connsiteY51" fmla="*/ 368913 h 406750"/>
              <a:gd name="connsiteX52" fmla="*/ 130989 w 720620"/>
              <a:gd name="connsiteY52" fmla="*/ 356301 h 406750"/>
              <a:gd name="connsiteX53" fmla="*/ 140449 w 720620"/>
              <a:gd name="connsiteY53" fmla="*/ 353148 h 406750"/>
              <a:gd name="connsiteX54" fmla="*/ 149908 w 720620"/>
              <a:gd name="connsiteY54" fmla="*/ 334229 h 406750"/>
              <a:gd name="connsiteX55" fmla="*/ 153061 w 720620"/>
              <a:gd name="connsiteY55" fmla="*/ 324770 h 406750"/>
              <a:gd name="connsiteX56" fmla="*/ 171980 w 720620"/>
              <a:gd name="connsiteY56" fmla="*/ 299545 h 406750"/>
              <a:gd name="connsiteX57" fmla="*/ 175133 w 720620"/>
              <a:gd name="connsiteY57" fmla="*/ 290086 h 406750"/>
              <a:gd name="connsiteX58" fmla="*/ 181439 w 720620"/>
              <a:gd name="connsiteY58" fmla="*/ 283779 h 406750"/>
              <a:gd name="connsiteX59" fmla="*/ 197204 w 720620"/>
              <a:gd name="connsiteY59" fmla="*/ 258555 h 406750"/>
              <a:gd name="connsiteX60" fmla="*/ 206664 w 720620"/>
              <a:gd name="connsiteY60" fmla="*/ 242789 h 406750"/>
              <a:gd name="connsiteX61" fmla="*/ 228735 w 720620"/>
              <a:gd name="connsiteY61" fmla="*/ 220717 h 406750"/>
              <a:gd name="connsiteX62" fmla="*/ 241348 w 720620"/>
              <a:gd name="connsiteY62" fmla="*/ 204952 h 406750"/>
              <a:gd name="connsiteX63" fmla="*/ 257113 w 720620"/>
              <a:gd name="connsiteY63" fmla="*/ 189186 h 406750"/>
              <a:gd name="connsiteX64" fmla="*/ 263420 w 720620"/>
              <a:gd name="connsiteY64" fmla="*/ 182880 h 406750"/>
              <a:gd name="connsiteX65" fmla="*/ 272879 w 720620"/>
              <a:gd name="connsiteY65" fmla="*/ 176574 h 406750"/>
              <a:gd name="connsiteX66" fmla="*/ 279185 w 720620"/>
              <a:gd name="connsiteY66" fmla="*/ 167115 h 406750"/>
              <a:gd name="connsiteX67" fmla="*/ 285491 w 720620"/>
              <a:gd name="connsiteY67" fmla="*/ 160808 h 406750"/>
              <a:gd name="connsiteX68" fmla="*/ 291797 w 720620"/>
              <a:gd name="connsiteY68" fmla="*/ 141890 h 406750"/>
              <a:gd name="connsiteX69" fmla="*/ 294951 w 720620"/>
              <a:gd name="connsiteY69" fmla="*/ 132430 h 406750"/>
              <a:gd name="connsiteX70" fmla="*/ 307563 w 720620"/>
              <a:gd name="connsiteY70" fmla="*/ 113512 h 406750"/>
              <a:gd name="connsiteX71" fmla="*/ 320175 w 720620"/>
              <a:gd name="connsiteY71" fmla="*/ 85134 h 406750"/>
              <a:gd name="connsiteX72" fmla="*/ 329635 w 720620"/>
              <a:gd name="connsiteY72" fmla="*/ 81981 h 406750"/>
              <a:gd name="connsiteX73" fmla="*/ 335941 w 720620"/>
              <a:gd name="connsiteY73" fmla="*/ 75675 h 406750"/>
              <a:gd name="connsiteX0" fmla="*/ 720620 w 720620"/>
              <a:gd name="connsiteY0" fmla="*/ 119818 h 406750"/>
              <a:gd name="connsiteX1" fmla="*/ 701701 w 720620"/>
              <a:gd name="connsiteY1" fmla="*/ 94593 h 406750"/>
              <a:gd name="connsiteX2" fmla="*/ 685935 w 720620"/>
              <a:gd name="connsiteY2" fmla="*/ 81981 h 406750"/>
              <a:gd name="connsiteX3" fmla="*/ 670170 w 720620"/>
              <a:gd name="connsiteY3" fmla="*/ 66215 h 406750"/>
              <a:gd name="connsiteX4" fmla="*/ 657557 w 720620"/>
              <a:gd name="connsiteY4" fmla="*/ 50450 h 406750"/>
              <a:gd name="connsiteX5" fmla="*/ 648098 w 720620"/>
              <a:gd name="connsiteY5" fmla="*/ 47297 h 406750"/>
              <a:gd name="connsiteX6" fmla="*/ 644945 w 720620"/>
              <a:gd name="connsiteY6" fmla="*/ 37837 h 406750"/>
              <a:gd name="connsiteX7" fmla="*/ 607108 w 720620"/>
              <a:gd name="connsiteY7" fmla="*/ 18919 h 406750"/>
              <a:gd name="connsiteX8" fmla="*/ 597649 w 720620"/>
              <a:gd name="connsiteY8" fmla="*/ 12613 h 406750"/>
              <a:gd name="connsiteX9" fmla="*/ 578730 w 720620"/>
              <a:gd name="connsiteY9" fmla="*/ 6306 h 406750"/>
              <a:gd name="connsiteX10" fmla="*/ 550352 w 720620"/>
              <a:gd name="connsiteY10" fmla="*/ 0 h 406750"/>
              <a:gd name="connsiteX11" fmla="*/ 449453 w 720620"/>
              <a:gd name="connsiteY11" fmla="*/ 3153 h 406750"/>
              <a:gd name="connsiteX12" fmla="*/ 439993 w 720620"/>
              <a:gd name="connsiteY12" fmla="*/ 6306 h 406750"/>
              <a:gd name="connsiteX13" fmla="*/ 421075 w 720620"/>
              <a:gd name="connsiteY13" fmla="*/ 18919 h 406750"/>
              <a:gd name="connsiteX14" fmla="*/ 402156 w 720620"/>
              <a:gd name="connsiteY14" fmla="*/ 31531 h 406750"/>
              <a:gd name="connsiteX15" fmla="*/ 392697 w 720620"/>
              <a:gd name="connsiteY15" fmla="*/ 37837 h 406750"/>
              <a:gd name="connsiteX16" fmla="*/ 386391 w 720620"/>
              <a:gd name="connsiteY16" fmla="*/ 44144 h 406750"/>
              <a:gd name="connsiteX17" fmla="*/ 367472 w 720620"/>
              <a:gd name="connsiteY17" fmla="*/ 50450 h 406750"/>
              <a:gd name="connsiteX18" fmla="*/ 358013 w 720620"/>
              <a:gd name="connsiteY18" fmla="*/ 53603 h 406750"/>
              <a:gd name="connsiteX19" fmla="*/ 348553 w 720620"/>
              <a:gd name="connsiteY19" fmla="*/ 56756 h 406750"/>
              <a:gd name="connsiteX20" fmla="*/ 329635 w 720620"/>
              <a:gd name="connsiteY20" fmla="*/ 66215 h 406750"/>
              <a:gd name="connsiteX21" fmla="*/ 307563 w 720620"/>
              <a:gd name="connsiteY21" fmla="*/ 63062 h 406750"/>
              <a:gd name="connsiteX22" fmla="*/ 285491 w 720620"/>
              <a:gd name="connsiteY22" fmla="*/ 56756 h 406750"/>
              <a:gd name="connsiteX23" fmla="*/ 276032 w 720620"/>
              <a:gd name="connsiteY23" fmla="*/ 50450 h 406750"/>
              <a:gd name="connsiteX24" fmla="*/ 257113 w 720620"/>
              <a:gd name="connsiteY24" fmla="*/ 44144 h 406750"/>
              <a:gd name="connsiteX25" fmla="*/ 222429 w 720620"/>
              <a:gd name="connsiteY25" fmla="*/ 47297 h 406750"/>
              <a:gd name="connsiteX26" fmla="*/ 203511 w 720620"/>
              <a:gd name="connsiteY26" fmla="*/ 53603 h 406750"/>
              <a:gd name="connsiteX27" fmla="*/ 178286 w 720620"/>
              <a:gd name="connsiteY27" fmla="*/ 50450 h 406750"/>
              <a:gd name="connsiteX28" fmla="*/ 159367 w 720620"/>
              <a:gd name="connsiteY28" fmla="*/ 44144 h 406750"/>
              <a:gd name="connsiteX29" fmla="*/ 137295 w 720620"/>
              <a:gd name="connsiteY29" fmla="*/ 37837 h 406750"/>
              <a:gd name="connsiteX30" fmla="*/ 134142 w 720620"/>
              <a:gd name="connsiteY30" fmla="*/ 28378 h 406750"/>
              <a:gd name="connsiteX31" fmla="*/ 121530 w 720620"/>
              <a:gd name="connsiteY31" fmla="*/ 25225 h 406750"/>
              <a:gd name="connsiteX32" fmla="*/ 112071 w 720620"/>
              <a:gd name="connsiteY32" fmla="*/ 22072 h 406750"/>
              <a:gd name="connsiteX33" fmla="*/ 105764 w 720620"/>
              <a:gd name="connsiteY33" fmla="*/ 15766 h 406750"/>
              <a:gd name="connsiteX34" fmla="*/ 61621 w 720620"/>
              <a:gd name="connsiteY34" fmla="*/ 9459 h 406750"/>
              <a:gd name="connsiteX35" fmla="*/ 16361 w 720620"/>
              <a:gd name="connsiteY35" fmla="*/ 6898 h 406750"/>
              <a:gd name="connsiteX36" fmla="*/ 464 w 720620"/>
              <a:gd name="connsiteY36" fmla="*/ 25225 h 406750"/>
              <a:gd name="connsiteX37" fmla="*/ 4865 w 720620"/>
              <a:gd name="connsiteY37" fmla="*/ 50450 h 406750"/>
              <a:gd name="connsiteX38" fmla="*/ 11171 w 720620"/>
              <a:gd name="connsiteY38" fmla="*/ 59909 h 406750"/>
              <a:gd name="connsiteX39" fmla="*/ 8018 w 720620"/>
              <a:gd name="connsiteY39" fmla="*/ 230177 h 406750"/>
              <a:gd name="connsiteX40" fmla="*/ 11171 w 720620"/>
              <a:gd name="connsiteY40" fmla="*/ 349995 h 406750"/>
              <a:gd name="connsiteX41" fmla="*/ 17477 w 720620"/>
              <a:gd name="connsiteY41" fmla="*/ 368913 h 406750"/>
              <a:gd name="connsiteX42" fmla="*/ 20631 w 720620"/>
              <a:gd name="connsiteY42" fmla="*/ 378373 h 406750"/>
              <a:gd name="connsiteX43" fmla="*/ 30090 w 720620"/>
              <a:gd name="connsiteY43" fmla="*/ 397291 h 406750"/>
              <a:gd name="connsiteX44" fmla="*/ 39549 w 720620"/>
              <a:gd name="connsiteY44" fmla="*/ 400444 h 406750"/>
              <a:gd name="connsiteX45" fmla="*/ 49009 w 720620"/>
              <a:gd name="connsiteY45" fmla="*/ 406750 h 406750"/>
              <a:gd name="connsiteX46" fmla="*/ 61621 w 720620"/>
              <a:gd name="connsiteY46" fmla="*/ 403597 h 406750"/>
              <a:gd name="connsiteX47" fmla="*/ 64774 w 720620"/>
              <a:gd name="connsiteY47" fmla="*/ 394138 h 406750"/>
              <a:gd name="connsiteX48" fmla="*/ 74233 w 720620"/>
              <a:gd name="connsiteY48" fmla="*/ 390985 h 406750"/>
              <a:gd name="connsiteX49" fmla="*/ 89999 w 720620"/>
              <a:gd name="connsiteY49" fmla="*/ 378373 h 406750"/>
              <a:gd name="connsiteX50" fmla="*/ 96305 w 720620"/>
              <a:gd name="connsiteY50" fmla="*/ 372066 h 406750"/>
              <a:gd name="connsiteX51" fmla="*/ 105764 w 720620"/>
              <a:gd name="connsiteY51" fmla="*/ 368913 h 406750"/>
              <a:gd name="connsiteX52" fmla="*/ 130989 w 720620"/>
              <a:gd name="connsiteY52" fmla="*/ 356301 h 406750"/>
              <a:gd name="connsiteX53" fmla="*/ 140449 w 720620"/>
              <a:gd name="connsiteY53" fmla="*/ 353148 h 406750"/>
              <a:gd name="connsiteX54" fmla="*/ 149908 w 720620"/>
              <a:gd name="connsiteY54" fmla="*/ 334229 h 406750"/>
              <a:gd name="connsiteX55" fmla="*/ 153061 w 720620"/>
              <a:gd name="connsiteY55" fmla="*/ 324770 h 406750"/>
              <a:gd name="connsiteX56" fmla="*/ 171980 w 720620"/>
              <a:gd name="connsiteY56" fmla="*/ 299545 h 406750"/>
              <a:gd name="connsiteX57" fmla="*/ 175133 w 720620"/>
              <a:gd name="connsiteY57" fmla="*/ 290086 h 406750"/>
              <a:gd name="connsiteX58" fmla="*/ 181439 w 720620"/>
              <a:gd name="connsiteY58" fmla="*/ 283779 h 406750"/>
              <a:gd name="connsiteX59" fmla="*/ 197204 w 720620"/>
              <a:gd name="connsiteY59" fmla="*/ 258555 h 406750"/>
              <a:gd name="connsiteX60" fmla="*/ 206664 w 720620"/>
              <a:gd name="connsiteY60" fmla="*/ 242789 h 406750"/>
              <a:gd name="connsiteX61" fmla="*/ 228735 w 720620"/>
              <a:gd name="connsiteY61" fmla="*/ 220717 h 406750"/>
              <a:gd name="connsiteX62" fmla="*/ 241348 w 720620"/>
              <a:gd name="connsiteY62" fmla="*/ 204952 h 406750"/>
              <a:gd name="connsiteX63" fmla="*/ 257113 w 720620"/>
              <a:gd name="connsiteY63" fmla="*/ 189186 h 406750"/>
              <a:gd name="connsiteX64" fmla="*/ 263420 w 720620"/>
              <a:gd name="connsiteY64" fmla="*/ 182880 h 406750"/>
              <a:gd name="connsiteX65" fmla="*/ 272879 w 720620"/>
              <a:gd name="connsiteY65" fmla="*/ 176574 h 406750"/>
              <a:gd name="connsiteX66" fmla="*/ 279185 w 720620"/>
              <a:gd name="connsiteY66" fmla="*/ 167115 h 406750"/>
              <a:gd name="connsiteX67" fmla="*/ 285491 w 720620"/>
              <a:gd name="connsiteY67" fmla="*/ 160808 h 406750"/>
              <a:gd name="connsiteX68" fmla="*/ 291797 w 720620"/>
              <a:gd name="connsiteY68" fmla="*/ 141890 h 406750"/>
              <a:gd name="connsiteX69" fmla="*/ 294951 w 720620"/>
              <a:gd name="connsiteY69" fmla="*/ 132430 h 406750"/>
              <a:gd name="connsiteX70" fmla="*/ 307563 w 720620"/>
              <a:gd name="connsiteY70" fmla="*/ 113512 h 406750"/>
              <a:gd name="connsiteX71" fmla="*/ 320175 w 720620"/>
              <a:gd name="connsiteY71" fmla="*/ 85134 h 406750"/>
              <a:gd name="connsiteX72" fmla="*/ 329635 w 720620"/>
              <a:gd name="connsiteY72" fmla="*/ 81981 h 406750"/>
              <a:gd name="connsiteX73" fmla="*/ 335941 w 720620"/>
              <a:gd name="connsiteY73" fmla="*/ 62340 h 40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720620" h="406750">
                <a:moveTo>
                  <a:pt x="720620" y="119818"/>
                </a:moveTo>
                <a:cubicBezTo>
                  <a:pt x="714314" y="111410"/>
                  <a:pt x="708732" y="102405"/>
                  <a:pt x="701701" y="94593"/>
                </a:cubicBezTo>
                <a:cubicBezTo>
                  <a:pt x="672213" y="61828"/>
                  <a:pt x="708695" y="110430"/>
                  <a:pt x="685935" y="81981"/>
                </a:cubicBezTo>
                <a:cubicBezTo>
                  <a:pt x="673921" y="66964"/>
                  <a:pt x="686388" y="77027"/>
                  <a:pt x="670170" y="66215"/>
                </a:cubicBezTo>
                <a:cubicBezTo>
                  <a:pt x="667304" y="61916"/>
                  <a:pt x="662551" y="53446"/>
                  <a:pt x="657557" y="50450"/>
                </a:cubicBezTo>
                <a:cubicBezTo>
                  <a:pt x="654707" y="48740"/>
                  <a:pt x="651251" y="48348"/>
                  <a:pt x="648098" y="47297"/>
                </a:cubicBezTo>
                <a:cubicBezTo>
                  <a:pt x="647047" y="44144"/>
                  <a:pt x="647295" y="40187"/>
                  <a:pt x="644945" y="37837"/>
                </a:cubicBezTo>
                <a:cubicBezTo>
                  <a:pt x="615179" y="8071"/>
                  <a:pt x="637879" y="39433"/>
                  <a:pt x="607108" y="18919"/>
                </a:cubicBezTo>
                <a:cubicBezTo>
                  <a:pt x="603955" y="16817"/>
                  <a:pt x="601112" y="14152"/>
                  <a:pt x="597649" y="12613"/>
                </a:cubicBezTo>
                <a:cubicBezTo>
                  <a:pt x="591574" y="9913"/>
                  <a:pt x="585179" y="7918"/>
                  <a:pt x="578730" y="6306"/>
                </a:cubicBezTo>
                <a:cubicBezTo>
                  <a:pt x="560918" y="1853"/>
                  <a:pt x="570367" y="4003"/>
                  <a:pt x="550352" y="0"/>
                </a:cubicBezTo>
                <a:cubicBezTo>
                  <a:pt x="516719" y="1051"/>
                  <a:pt x="483048" y="1233"/>
                  <a:pt x="449453" y="3153"/>
                </a:cubicBezTo>
                <a:cubicBezTo>
                  <a:pt x="446135" y="3343"/>
                  <a:pt x="442899" y="4692"/>
                  <a:pt x="439993" y="6306"/>
                </a:cubicBezTo>
                <a:cubicBezTo>
                  <a:pt x="433368" y="9987"/>
                  <a:pt x="427381" y="14715"/>
                  <a:pt x="421075" y="18919"/>
                </a:cubicBezTo>
                <a:lnTo>
                  <a:pt x="402156" y="31531"/>
                </a:lnTo>
                <a:cubicBezTo>
                  <a:pt x="399003" y="33633"/>
                  <a:pt x="395376" y="35157"/>
                  <a:pt x="392697" y="37837"/>
                </a:cubicBezTo>
                <a:cubicBezTo>
                  <a:pt x="390595" y="39939"/>
                  <a:pt x="389050" y="42814"/>
                  <a:pt x="386391" y="44144"/>
                </a:cubicBezTo>
                <a:cubicBezTo>
                  <a:pt x="380445" y="47117"/>
                  <a:pt x="373778" y="48348"/>
                  <a:pt x="367472" y="50450"/>
                </a:cubicBezTo>
                <a:lnTo>
                  <a:pt x="358013" y="53603"/>
                </a:lnTo>
                <a:lnTo>
                  <a:pt x="348553" y="56756"/>
                </a:lnTo>
                <a:cubicBezTo>
                  <a:pt x="343771" y="59944"/>
                  <a:pt x="336162" y="66215"/>
                  <a:pt x="329635" y="66215"/>
                </a:cubicBezTo>
                <a:cubicBezTo>
                  <a:pt x="322203" y="66215"/>
                  <a:pt x="314875" y="64391"/>
                  <a:pt x="307563" y="63062"/>
                </a:cubicBezTo>
                <a:cubicBezTo>
                  <a:pt x="298855" y="61479"/>
                  <a:pt x="293594" y="59457"/>
                  <a:pt x="285491" y="56756"/>
                </a:cubicBezTo>
                <a:cubicBezTo>
                  <a:pt x="282338" y="54654"/>
                  <a:pt x="279495" y="51989"/>
                  <a:pt x="276032" y="50450"/>
                </a:cubicBezTo>
                <a:cubicBezTo>
                  <a:pt x="269957" y="47750"/>
                  <a:pt x="257113" y="44144"/>
                  <a:pt x="257113" y="44144"/>
                </a:cubicBezTo>
                <a:cubicBezTo>
                  <a:pt x="245552" y="45195"/>
                  <a:pt x="233861" y="45280"/>
                  <a:pt x="222429" y="47297"/>
                </a:cubicBezTo>
                <a:cubicBezTo>
                  <a:pt x="215883" y="48452"/>
                  <a:pt x="203511" y="53603"/>
                  <a:pt x="203511" y="53603"/>
                </a:cubicBezTo>
                <a:cubicBezTo>
                  <a:pt x="195103" y="52552"/>
                  <a:pt x="186572" y="52225"/>
                  <a:pt x="178286" y="50450"/>
                </a:cubicBezTo>
                <a:cubicBezTo>
                  <a:pt x="171786" y="49057"/>
                  <a:pt x="165816" y="45757"/>
                  <a:pt x="159367" y="44144"/>
                </a:cubicBezTo>
                <a:cubicBezTo>
                  <a:pt x="143530" y="40184"/>
                  <a:pt x="150866" y="42360"/>
                  <a:pt x="137295" y="37837"/>
                </a:cubicBezTo>
                <a:cubicBezTo>
                  <a:pt x="136244" y="34684"/>
                  <a:pt x="136737" y="30454"/>
                  <a:pt x="134142" y="28378"/>
                </a:cubicBezTo>
                <a:cubicBezTo>
                  <a:pt x="130758" y="25671"/>
                  <a:pt x="125697" y="26415"/>
                  <a:pt x="121530" y="25225"/>
                </a:cubicBezTo>
                <a:cubicBezTo>
                  <a:pt x="118334" y="24312"/>
                  <a:pt x="115224" y="23123"/>
                  <a:pt x="112071" y="22072"/>
                </a:cubicBezTo>
                <a:cubicBezTo>
                  <a:pt x="109969" y="19970"/>
                  <a:pt x="108313" y="17295"/>
                  <a:pt x="105764" y="15766"/>
                </a:cubicBezTo>
                <a:cubicBezTo>
                  <a:pt x="96015" y="9917"/>
                  <a:pt x="76522" y="10937"/>
                  <a:pt x="61621" y="9459"/>
                </a:cubicBezTo>
                <a:cubicBezTo>
                  <a:pt x="46721" y="7981"/>
                  <a:pt x="26554" y="4270"/>
                  <a:pt x="16361" y="6898"/>
                </a:cubicBezTo>
                <a:cubicBezTo>
                  <a:pt x="6168" y="9526"/>
                  <a:pt x="2380" y="17966"/>
                  <a:pt x="464" y="25225"/>
                </a:cubicBezTo>
                <a:cubicBezTo>
                  <a:pt x="-1452" y="32484"/>
                  <a:pt x="3081" y="44669"/>
                  <a:pt x="4865" y="50450"/>
                </a:cubicBezTo>
                <a:cubicBezTo>
                  <a:pt x="6649" y="56231"/>
                  <a:pt x="9069" y="56756"/>
                  <a:pt x="11171" y="59909"/>
                </a:cubicBezTo>
                <a:cubicBezTo>
                  <a:pt x="10120" y="116665"/>
                  <a:pt x="8018" y="173411"/>
                  <a:pt x="8018" y="230177"/>
                </a:cubicBezTo>
                <a:cubicBezTo>
                  <a:pt x="8018" y="270130"/>
                  <a:pt x="8453" y="310134"/>
                  <a:pt x="11171" y="349995"/>
                </a:cubicBezTo>
                <a:cubicBezTo>
                  <a:pt x="11623" y="356627"/>
                  <a:pt x="15375" y="362607"/>
                  <a:pt x="17477" y="368913"/>
                </a:cubicBezTo>
                <a:lnTo>
                  <a:pt x="20631" y="378373"/>
                </a:lnTo>
                <a:cubicBezTo>
                  <a:pt x="22708" y="384604"/>
                  <a:pt x="24533" y="392846"/>
                  <a:pt x="30090" y="397291"/>
                </a:cubicBezTo>
                <a:cubicBezTo>
                  <a:pt x="32685" y="399367"/>
                  <a:pt x="36576" y="398958"/>
                  <a:pt x="39549" y="400444"/>
                </a:cubicBezTo>
                <a:cubicBezTo>
                  <a:pt x="42939" y="402139"/>
                  <a:pt x="45856" y="404648"/>
                  <a:pt x="49009" y="406750"/>
                </a:cubicBezTo>
                <a:cubicBezTo>
                  <a:pt x="53213" y="405699"/>
                  <a:pt x="58237" y="406304"/>
                  <a:pt x="61621" y="403597"/>
                </a:cubicBezTo>
                <a:cubicBezTo>
                  <a:pt x="64216" y="401521"/>
                  <a:pt x="62424" y="396488"/>
                  <a:pt x="64774" y="394138"/>
                </a:cubicBezTo>
                <a:cubicBezTo>
                  <a:pt x="67124" y="391788"/>
                  <a:pt x="71080" y="392036"/>
                  <a:pt x="74233" y="390985"/>
                </a:cubicBezTo>
                <a:cubicBezTo>
                  <a:pt x="89471" y="375750"/>
                  <a:pt x="70099" y="394295"/>
                  <a:pt x="89999" y="378373"/>
                </a:cubicBezTo>
                <a:cubicBezTo>
                  <a:pt x="92320" y="376516"/>
                  <a:pt x="93756" y="373596"/>
                  <a:pt x="96305" y="372066"/>
                </a:cubicBezTo>
                <a:cubicBezTo>
                  <a:pt x="99155" y="370356"/>
                  <a:pt x="102611" y="369964"/>
                  <a:pt x="105764" y="368913"/>
                </a:cubicBezTo>
                <a:cubicBezTo>
                  <a:pt x="116771" y="357907"/>
                  <a:pt x="109251" y="363547"/>
                  <a:pt x="130989" y="356301"/>
                </a:cubicBezTo>
                <a:lnTo>
                  <a:pt x="140449" y="353148"/>
                </a:lnTo>
                <a:cubicBezTo>
                  <a:pt x="148373" y="329373"/>
                  <a:pt x="137685" y="358676"/>
                  <a:pt x="149908" y="334229"/>
                </a:cubicBezTo>
                <a:cubicBezTo>
                  <a:pt x="151394" y="331256"/>
                  <a:pt x="151447" y="327675"/>
                  <a:pt x="153061" y="324770"/>
                </a:cubicBezTo>
                <a:cubicBezTo>
                  <a:pt x="161976" y="308723"/>
                  <a:pt x="162410" y="309113"/>
                  <a:pt x="171980" y="299545"/>
                </a:cubicBezTo>
                <a:cubicBezTo>
                  <a:pt x="173031" y="296392"/>
                  <a:pt x="173423" y="292936"/>
                  <a:pt x="175133" y="290086"/>
                </a:cubicBezTo>
                <a:cubicBezTo>
                  <a:pt x="176662" y="287537"/>
                  <a:pt x="180110" y="286438"/>
                  <a:pt x="181439" y="283779"/>
                </a:cubicBezTo>
                <a:cubicBezTo>
                  <a:pt x="194571" y="257514"/>
                  <a:pt x="179006" y="270687"/>
                  <a:pt x="197204" y="258555"/>
                </a:cubicBezTo>
                <a:cubicBezTo>
                  <a:pt x="203233" y="240465"/>
                  <a:pt x="196275" y="256641"/>
                  <a:pt x="206664" y="242789"/>
                </a:cubicBezTo>
                <a:cubicBezTo>
                  <a:pt x="223530" y="220301"/>
                  <a:pt x="211029" y="226619"/>
                  <a:pt x="228735" y="220717"/>
                </a:cubicBezTo>
                <a:cubicBezTo>
                  <a:pt x="253300" y="196156"/>
                  <a:pt x="213536" y="236738"/>
                  <a:pt x="241348" y="204952"/>
                </a:cubicBezTo>
                <a:cubicBezTo>
                  <a:pt x="246242" y="199359"/>
                  <a:pt x="251858" y="194441"/>
                  <a:pt x="257113" y="189186"/>
                </a:cubicBezTo>
                <a:cubicBezTo>
                  <a:pt x="259215" y="187084"/>
                  <a:pt x="260946" y="184529"/>
                  <a:pt x="263420" y="182880"/>
                </a:cubicBezTo>
                <a:lnTo>
                  <a:pt x="272879" y="176574"/>
                </a:lnTo>
                <a:cubicBezTo>
                  <a:pt x="274981" y="173421"/>
                  <a:pt x="276818" y="170074"/>
                  <a:pt x="279185" y="167115"/>
                </a:cubicBezTo>
                <a:cubicBezTo>
                  <a:pt x="281042" y="164793"/>
                  <a:pt x="284162" y="163467"/>
                  <a:pt x="285491" y="160808"/>
                </a:cubicBezTo>
                <a:cubicBezTo>
                  <a:pt x="288464" y="154863"/>
                  <a:pt x="289695" y="148196"/>
                  <a:pt x="291797" y="141890"/>
                </a:cubicBezTo>
                <a:cubicBezTo>
                  <a:pt x="292848" y="138737"/>
                  <a:pt x="293107" y="135196"/>
                  <a:pt x="294951" y="132430"/>
                </a:cubicBezTo>
                <a:cubicBezTo>
                  <a:pt x="299155" y="126124"/>
                  <a:pt x="305166" y="120702"/>
                  <a:pt x="307563" y="113512"/>
                </a:cubicBezTo>
                <a:cubicBezTo>
                  <a:pt x="309490" y="107732"/>
                  <a:pt x="313361" y="90585"/>
                  <a:pt x="320175" y="85134"/>
                </a:cubicBezTo>
                <a:cubicBezTo>
                  <a:pt x="322771" y="83058"/>
                  <a:pt x="327007" y="85780"/>
                  <a:pt x="329635" y="81981"/>
                </a:cubicBezTo>
                <a:cubicBezTo>
                  <a:pt x="332263" y="78182"/>
                  <a:pt x="333839" y="64442"/>
                  <a:pt x="335941" y="62340"/>
                </a:cubicBezTo>
              </a:path>
            </a:pathLst>
          </a:custGeom>
          <a:noFill/>
          <a:ln w="19050" cap="rnd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 eaLnBrk="1" hangingPunct="1">
              <a:defRPr/>
            </a:pPr>
            <a:endParaRPr lang="fi-FI" sz="146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8065394" y="4806553"/>
            <a:ext cx="331489" cy="573981"/>
          </a:xfrm>
          <a:custGeom>
            <a:avLst/>
            <a:gdLst>
              <a:gd name="connsiteX0" fmla="*/ 137306 w 408997"/>
              <a:gd name="connsiteY0" fmla="*/ 0 h 707219"/>
              <a:gd name="connsiteX1" fmla="*/ 151913 w 408997"/>
              <a:gd name="connsiteY1" fmla="*/ 8764 h 707219"/>
              <a:gd name="connsiteX2" fmla="*/ 172363 w 408997"/>
              <a:gd name="connsiteY2" fmla="*/ 11685 h 707219"/>
              <a:gd name="connsiteX3" fmla="*/ 181127 w 408997"/>
              <a:gd name="connsiteY3" fmla="*/ 14607 h 707219"/>
              <a:gd name="connsiteX4" fmla="*/ 195734 w 408997"/>
              <a:gd name="connsiteY4" fmla="*/ 40899 h 707219"/>
              <a:gd name="connsiteX5" fmla="*/ 201577 w 408997"/>
              <a:gd name="connsiteY5" fmla="*/ 49664 h 707219"/>
              <a:gd name="connsiteX6" fmla="*/ 210341 w 408997"/>
              <a:gd name="connsiteY6" fmla="*/ 55506 h 707219"/>
              <a:gd name="connsiteX7" fmla="*/ 219105 w 408997"/>
              <a:gd name="connsiteY7" fmla="*/ 73035 h 707219"/>
              <a:gd name="connsiteX8" fmla="*/ 227870 w 408997"/>
              <a:gd name="connsiteY8" fmla="*/ 90563 h 707219"/>
              <a:gd name="connsiteX9" fmla="*/ 236634 w 408997"/>
              <a:gd name="connsiteY9" fmla="*/ 96406 h 707219"/>
              <a:gd name="connsiteX10" fmla="*/ 239555 w 408997"/>
              <a:gd name="connsiteY10" fmla="*/ 105170 h 707219"/>
              <a:gd name="connsiteX11" fmla="*/ 251241 w 408997"/>
              <a:gd name="connsiteY11" fmla="*/ 122699 h 707219"/>
              <a:gd name="connsiteX12" fmla="*/ 257084 w 408997"/>
              <a:gd name="connsiteY12" fmla="*/ 131463 h 707219"/>
              <a:gd name="connsiteX13" fmla="*/ 265848 w 408997"/>
              <a:gd name="connsiteY13" fmla="*/ 140227 h 707219"/>
              <a:gd name="connsiteX14" fmla="*/ 271691 w 408997"/>
              <a:gd name="connsiteY14" fmla="*/ 157756 h 707219"/>
              <a:gd name="connsiteX15" fmla="*/ 280455 w 408997"/>
              <a:gd name="connsiteY15" fmla="*/ 175284 h 707219"/>
              <a:gd name="connsiteX16" fmla="*/ 289219 w 408997"/>
              <a:gd name="connsiteY16" fmla="*/ 181127 h 707219"/>
              <a:gd name="connsiteX17" fmla="*/ 295062 w 408997"/>
              <a:gd name="connsiteY17" fmla="*/ 189891 h 707219"/>
              <a:gd name="connsiteX18" fmla="*/ 297983 w 408997"/>
              <a:gd name="connsiteY18" fmla="*/ 198655 h 707219"/>
              <a:gd name="connsiteX19" fmla="*/ 309669 w 408997"/>
              <a:gd name="connsiteY19" fmla="*/ 216184 h 707219"/>
              <a:gd name="connsiteX20" fmla="*/ 315512 w 408997"/>
              <a:gd name="connsiteY20" fmla="*/ 224948 h 707219"/>
              <a:gd name="connsiteX21" fmla="*/ 324276 w 408997"/>
              <a:gd name="connsiteY21" fmla="*/ 227869 h 707219"/>
              <a:gd name="connsiteX22" fmla="*/ 338883 w 408997"/>
              <a:gd name="connsiteY22" fmla="*/ 239555 h 707219"/>
              <a:gd name="connsiteX23" fmla="*/ 356411 w 408997"/>
              <a:gd name="connsiteY23" fmla="*/ 251241 h 707219"/>
              <a:gd name="connsiteX24" fmla="*/ 362254 w 408997"/>
              <a:gd name="connsiteY24" fmla="*/ 260005 h 707219"/>
              <a:gd name="connsiteX25" fmla="*/ 371018 w 408997"/>
              <a:gd name="connsiteY25" fmla="*/ 262926 h 707219"/>
              <a:gd name="connsiteX26" fmla="*/ 379783 w 408997"/>
              <a:gd name="connsiteY26" fmla="*/ 268769 h 707219"/>
              <a:gd name="connsiteX27" fmla="*/ 388547 w 408997"/>
              <a:gd name="connsiteY27" fmla="*/ 286297 h 707219"/>
              <a:gd name="connsiteX28" fmla="*/ 394390 w 408997"/>
              <a:gd name="connsiteY28" fmla="*/ 295062 h 707219"/>
              <a:gd name="connsiteX29" fmla="*/ 397311 w 408997"/>
              <a:gd name="connsiteY29" fmla="*/ 303826 h 707219"/>
              <a:gd name="connsiteX30" fmla="*/ 403154 w 408997"/>
              <a:gd name="connsiteY30" fmla="*/ 312590 h 707219"/>
              <a:gd name="connsiteX31" fmla="*/ 406075 w 408997"/>
              <a:gd name="connsiteY31" fmla="*/ 335961 h 707219"/>
              <a:gd name="connsiteX32" fmla="*/ 408997 w 408997"/>
              <a:gd name="connsiteY32" fmla="*/ 344726 h 707219"/>
              <a:gd name="connsiteX33" fmla="*/ 406075 w 408997"/>
              <a:gd name="connsiteY33" fmla="*/ 406075 h 707219"/>
              <a:gd name="connsiteX34" fmla="*/ 397311 w 408997"/>
              <a:gd name="connsiteY34" fmla="*/ 408996 h 707219"/>
              <a:gd name="connsiteX35" fmla="*/ 385625 w 408997"/>
              <a:gd name="connsiteY35" fmla="*/ 411918 h 707219"/>
              <a:gd name="connsiteX36" fmla="*/ 368097 w 408997"/>
              <a:gd name="connsiteY36" fmla="*/ 417761 h 707219"/>
              <a:gd name="connsiteX37" fmla="*/ 344726 w 408997"/>
              <a:gd name="connsiteY37" fmla="*/ 438211 h 707219"/>
              <a:gd name="connsiteX38" fmla="*/ 335962 w 408997"/>
              <a:gd name="connsiteY38" fmla="*/ 444053 h 707219"/>
              <a:gd name="connsiteX39" fmla="*/ 330119 w 408997"/>
              <a:gd name="connsiteY39" fmla="*/ 452818 h 707219"/>
              <a:gd name="connsiteX40" fmla="*/ 321355 w 408997"/>
              <a:gd name="connsiteY40" fmla="*/ 461582 h 707219"/>
              <a:gd name="connsiteX41" fmla="*/ 318433 w 408997"/>
              <a:gd name="connsiteY41" fmla="*/ 470346 h 707219"/>
              <a:gd name="connsiteX42" fmla="*/ 303826 w 408997"/>
              <a:gd name="connsiteY42" fmla="*/ 484953 h 707219"/>
              <a:gd name="connsiteX43" fmla="*/ 297983 w 408997"/>
              <a:gd name="connsiteY43" fmla="*/ 493717 h 707219"/>
              <a:gd name="connsiteX44" fmla="*/ 295062 w 408997"/>
              <a:gd name="connsiteY44" fmla="*/ 505403 h 707219"/>
              <a:gd name="connsiteX45" fmla="*/ 289219 w 408997"/>
              <a:gd name="connsiteY45" fmla="*/ 525853 h 707219"/>
              <a:gd name="connsiteX46" fmla="*/ 292141 w 408997"/>
              <a:gd name="connsiteY46" fmla="*/ 566752 h 707219"/>
              <a:gd name="connsiteX47" fmla="*/ 295062 w 408997"/>
              <a:gd name="connsiteY47" fmla="*/ 575517 h 707219"/>
              <a:gd name="connsiteX48" fmla="*/ 303826 w 408997"/>
              <a:gd name="connsiteY48" fmla="*/ 581359 h 707219"/>
              <a:gd name="connsiteX49" fmla="*/ 312590 w 408997"/>
              <a:gd name="connsiteY49" fmla="*/ 610573 h 707219"/>
              <a:gd name="connsiteX50" fmla="*/ 315512 w 408997"/>
              <a:gd name="connsiteY50" fmla="*/ 619338 h 707219"/>
              <a:gd name="connsiteX51" fmla="*/ 306748 w 408997"/>
              <a:gd name="connsiteY51" fmla="*/ 648552 h 707219"/>
              <a:gd name="connsiteX52" fmla="*/ 303826 w 408997"/>
              <a:gd name="connsiteY52" fmla="*/ 657316 h 707219"/>
              <a:gd name="connsiteX53" fmla="*/ 292141 w 408997"/>
              <a:gd name="connsiteY53" fmla="*/ 674844 h 707219"/>
              <a:gd name="connsiteX54" fmla="*/ 274612 w 408997"/>
              <a:gd name="connsiteY54" fmla="*/ 680687 h 707219"/>
              <a:gd name="connsiteX55" fmla="*/ 265848 w 408997"/>
              <a:gd name="connsiteY55" fmla="*/ 683609 h 707219"/>
              <a:gd name="connsiteX56" fmla="*/ 248319 w 408997"/>
              <a:gd name="connsiteY56" fmla="*/ 692373 h 707219"/>
              <a:gd name="connsiteX57" fmla="*/ 230791 w 408997"/>
              <a:gd name="connsiteY57" fmla="*/ 701137 h 707219"/>
              <a:gd name="connsiteX58" fmla="*/ 222027 w 408997"/>
              <a:gd name="connsiteY58" fmla="*/ 706980 h 707219"/>
              <a:gd name="connsiteX59" fmla="*/ 189891 w 408997"/>
              <a:gd name="connsiteY59" fmla="*/ 701137 h 707219"/>
              <a:gd name="connsiteX60" fmla="*/ 184048 w 408997"/>
              <a:gd name="connsiteY60" fmla="*/ 692373 h 707219"/>
              <a:gd name="connsiteX61" fmla="*/ 166520 w 408997"/>
              <a:gd name="connsiteY61" fmla="*/ 680687 h 707219"/>
              <a:gd name="connsiteX62" fmla="*/ 143149 w 408997"/>
              <a:gd name="connsiteY62" fmla="*/ 666080 h 707219"/>
              <a:gd name="connsiteX63" fmla="*/ 134385 w 408997"/>
              <a:gd name="connsiteY63" fmla="*/ 663159 h 707219"/>
              <a:gd name="connsiteX64" fmla="*/ 108092 w 408997"/>
              <a:gd name="connsiteY64" fmla="*/ 648552 h 707219"/>
              <a:gd name="connsiteX65" fmla="*/ 99328 w 408997"/>
              <a:gd name="connsiteY65" fmla="*/ 642709 h 707219"/>
              <a:gd name="connsiteX66" fmla="*/ 90564 w 408997"/>
              <a:gd name="connsiteY66" fmla="*/ 639788 h 707219"/>
              <a:gd name="connsiteX67" fmla="*/ 73035 w 408997"/>
              <a:gd name="connsiteY67" fmla="*/ 628102 h 707219"/>
              <a:gd name="connsiteX68" fmla="*/ 64271 w 408997"/>
              <a:gd name="connsiteY68" fmla="*/ 633945 h 707219"/>
              <a:gd name="connsiteX69" fmla="*/ 32135 w 408997"/>
              <a:gd name="connsiteY69" fmla="*/ 639788 h 707219"/>
              <a:gd name="connsiteX70" fmla="*/ 14607 w 408997"/>
              <a:gd name="connsiteY70" fmla="*/ 636866 h 707219"/>
              <a:gd name="connsiteX71" fmla="*/ 11686 w 408997"/>
              <a:gd name="connsiteY71" fmla="*/ 628102 h 707219"/>
              <a:gd name="connsiteX72" fmla="*/ 0 w 408997"/>
              <a:gd name="connsiteY72" fmla="*/ 610573 h 707219"/>
              <a:gd name="connsiteX73" fmla="*/ 2921 w 408997"/>
              <a:gd name="connsiteY73" fmla="*/ 587202 h 707219"/>
              <a:gd name="connsiteX74" fmla="*/ 23371 w 408997"/>
              <a:gd name="connsiteY74" fmla="*/ 563831 h 707219"/>
              <a:gd name="connsiteX75" fmla="*/ 32135 w 408997"/>
              <a:gd name="connsiteY75" fmla="*/ 546303 h 707219"/>
              <a:gd name="connsiteX76" fmla="*/ 43821 w 408997"/>
              <a:gd name="connsiteY76" fmla="*/ 493717 h 707219"/>
              <a:gd name="connsiteX77" fmla="*/ 55507 w 408997"/>
              <a:gd name="connsiteY77" fmla="*/ 476189 h 707219"/>
              <a:gd name="connsiteX78" fmla="*/ 61349 w 408997"/>
              <a:gd name="connsiteY78" fmla="*/ 467425 h 707219"/>
              <a:gd name="connsiteX79" fmla="*/ 67192 w 408997"/>
              <a:gd name="connsiteY79" fmla="*/ 449896 h 707219"/>
              <a:gd name="connsiteX80" fmla="*/ 70114 w 408997"/>
              <a:gd name="connsiteY80" fmla="*/ 441132 h 707219"/>
              <a:gd name="connsiteX81" fmla="*/ 73035 w 408997"/>
              <a:gd name="connsiteY81" fmla="*/ 432368 h 707219"/>
              <a:gd name="connsiteX82" fmla="*/ 70114 w 408997"/>
              <a:gd name="connsiteY82" fmla="*/ 411918 h 707219"/>
              <a:gd name="connsiteX83" fmla="*/ 67192 w 408997"/>
              <a:gd name="connsiteY83" fmla="*/ 403154 h 707219"/>
              <a:gd name="connsiteX84" fmla="*/ 61349 w 408997"/>
              <a:gd name="connsiteY84" fmla="*/ 379782 h 707219"/>
              <a:gd name="connsiteX85" fmla="*/ 55507 w 408997"/>
              <a:gd name="connsiteY85" fmla="*/ 371018 h 707219"/>
              <a:gd name="connsiteX86" fmla="*/ 52585 w 408997"/>
              <a:gd name="connsiteY86" fmla="*/ 362254 h 707219"/>
              <a:gd name="connsiteX87" fmla="*/ 43821 w 408997"/>
              <a:gd name="connsiteY87" fmla="*/ 359333 h 707219"/>
              <a:gd name="connsiteX88" fmla="*/ 37978 w 408997"/>
              <a:gd name="connsiteY88" fmla="*/ 350568 h 707219"/>
              <a:gd name="connsiteX89" fmla="*/ 32135 w 408997"/>
              <a:gd name="connsiteY89" fmla="*/ 306747 h 707219"/>
              <a:gd name="connsiteX90" fmla="*/ 35057 w 408997"/>
              <a:gd name="connsiteY90" fmla="*/ 277533 h 707219"/>
              <a:gd name="connsiteX91" fmla="*/ 29214 w 408997"/>
              <a:gd name="connsiteY91" fmla="*/ 236634 h 707219"/>
              <a:gd name="connsiteX92" fmla="*/ 26293 w 408997"/>
              <a:gd name="connsiteY92" fmla="*/ 227869 h 707219"/>
              <a:gd name="connsiteX93" fmla="*/ 26293 w 408997"/>
              <a:gd name="connsiteY93" fmla="*/ 169441 h 707219"/>
              <a:gd name="connsiteX94" fmla="*/ 29214 w 408997"/>
              <a:gd name="connsiteY94" fmla="*/ 160677 h 707219"/>
              <a:gd name="connsiteX95" fmla="*/ 37978 w 408997"/>
              <a:gd name="connsiteY95" fmla="*/ 154834 h 707219"/>
              <a:gd name="connsiteX96" fmla="*/ 55507 w 408997"/>
              <a:gd name="connsiteY96" fmla="*/ 148991 h 707219"/>
              <a:gd name="connsiteX97" fmla="*/ 64271 w 408997"/>
              <a:gd name="connsiteY97" fmla="*/ 131463 h 707219"/>
              <a:gd name="connsiteX98" fmla="*/ 67192 w 408997"/>
              <a:gd name="connsiteY98" fmla="*/ 122699 h 707219"/>
              <a:gd name="connsiteX99" fmla="*/ 61349 w 408997"/>
              <a:gd name="connsiteY99" fmla="*/ 87642 h 707219"/>
              <a:gd name="connsiteX100" fmla="*/ 55507 w 408997"/>
              <a:gd name="connsiteY100" fmla="*/ 78878 h 707219"/>
              <a:gd name="connsiteX101" fmla="*/ 49664 w 408997"/>
              <a:gd name="connsiteY101" fmla="*/ 61349 h 707219"/>
              <a:gd name="connsiteX102" fmla="*/ 46742 w 408997"/>
              <a:gd name="connsiteY102" fmla="*/ 52585 h 707219"/>
              <a:gd name="connsiteX103" fmla="*/ 55507 w 408997"/>
              <a:gd name="connsiteY103" fmla="*/ 32135 h 707219"/>
              <a:gd name="connsiteX104" fmla="*/ 73035 w 408997"/>
              <a:gd name="connsiteY104" fmla="*/ 26292 h 707219"/>
              <a:gd name="connsiteX105" fmla="*/ 99328 w 408997"/>
              <a:gd name="connsiteY105" fmla="*/ 11685 h 707219"/>
              <a:gd name="connsiteX106" fmla="*/ 116856 w 408997"/>
              <a:gd name="connsiteY106" fmla="*/ 8764 h 707219"/>
              <a:gd name="connsiteX107" fmla="*/ 137306 w 408997"/>
              <a:gd name="connsiteY107" fmla="*/ 0 h 70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408997" h="707219">
                <a:moveTo>
                  <a:pt x="137306" y="0"/>
                </a:moveTo>
                <a:cubicBezTo>
                  <a:pt x="143149" y="0"/>
                  <a:pt x="146526" y="6969"/>
                  <a:pt x="151913" y="8764"/>
                </a:cubicBezTo>
                <a:cubicBezTo>
                  <a:pt x="158446" y="10941"/>
                  <a:pt x="165611" y="10335"/>
                  <a:pt x="172363" y="11685"/>
                </a:cubicBezTo>
                <a:cubicBezTo>
                  <a:pt x="175383" y="12289"/>
                  <a:pt x="178206" y="13633"/>
                  <a:pt x="181127" y="14607"/>
                </a:cubicBezTo>
                <a:cubicBezTo>
                  <a:pt x="186269" y="30034"/>
                  <a:pt x="182339" y="20807"/>
                  <a:pt x="195734" y="40899"/>
                </a:cubicBezTo>
                <a:cubicBezTo>
                  <a:pt x="197682" y="43821"/>
                  <a:pt x="198655" y="47716"/>
                  <a:pt x="201577" y="49664"/>
                </a:cubicBezTo>
                <a:lnTo>
                  <a:pt x="210341" y="55506"/>
                </a:lnTo>
                <a:cubicBezTo>
                  <a:pt x="217685" y="77535"/>
                  <a:pt x="207780" y="50384"/>
                  <a:pt x="219105" y="73035"/>
                </a:cubicBezTo>
                <a:cubicBezTo>
                  <a:pt x="223856" y="82538"/>
                  <a:pt x="219499" y="82192"/>
                  <a:pt x="227870" y="90563"/>
                </a:cubicBezTo>
                <a:cubicBezTo>
                  <a:pt x="230353" y="93046"/>
                  <a:pt x="233713" y="94458"/>
                  <a:pt x="236634" y="96406"/>
                </a:cubicBezTo>
                <a:cubicBezTo>
                  <a:pt x="237608" y="99327"/>
                  <a:pt x="238060" y="102478"/>
                  <a:pt x="239555" y="105170"/>
                </a:cubicBezTo>
                <a:cubicBezTo>
                  <a:pt x="242965" y="111309"/>
                  <a:pt x="247346" y="116856"/>
                  <a:pt x="251241" y="122699"/>
                </a:cubicBezTo>
                <a:cubicBezTo>
                  <a:pt x="253189" y="125620"/>
                  <a:pt x="254601" y="128980"/>
                  <a:pt x="257084" y="131463"/>
                </a:cubicBezTo>
                <a:lnTo>
                  <a:pt x="265848" y="140227"/>
                </a:lnTo>
                <a:lnTo>
                  <a:pt x="271691" y="157756"/>
                </a:lnTo>
                <a:cubicBezTo>
                  <a:pt x="274067" y="164885"/>
                  <a:pt x="274791" y="169620"/>
                  <a:pt x="280455" y="175284"/>
                </a:cubicBezTo>
                <a:cubicBezTo>
                  <a:pt x="282938" y="177767"/>
                  <a:pt x="286298" y="179179"/>
                  <a:pt x="289219" y="181127"/>
                </a:cubicBezTo>
                <a:cubicBezTo>
                  <a:pt x="291167" y="184048"/>
                  <a:pt x="293492" y="186751"/>
                  <a:pt x="295062" y="189891"/>
                </a:cubicBezTo>
                <a:cubicBezTo>
                  <a:pt x="296439" y="192645"/>
                  <a:pt x="296488" y="195963"/>
                  <a:pt x="297983" y="198655"/>
                </a:cubicBezTo>
                <a:cubicBezTo>
                  <a:pt x="301393" y="204794"/>
                  <a:pt x="305774" y="210341"/>
                  <a:pt x="309669" y="216184"/>
                </a:cubicBezTo>
                <a:cubicBezTo>
                  <a:pt x="311617" y="219105"/>
                  <a:pt x="312181" y="223838"/>
                  <a:pt x="315512" y="224948"/>
                </a:cubicBezTo>
                <a:lnTo>
                  <a:pt x="324276" y="227869"/>
                </a:lnTo>
                <a:cubicBezTo>
                  <a:pt x="335073" y="244065"/>
                  <a:pt x="323941" y="231254"/>
                  <a:pt x="338883" y="239555"/>
                </a:cubicBezTo>
                <a:cubicBezTo>
                  <a:pt x="345021" y="242965"/>
                  <a:pt x="356411" y="251241"/>
                  <a:pt x="356411" y="251241"/>
                </a:cubicBezTo>
                <a:cubicBezTo>
                  <a:pt x="358359" y="254162"/>
                  <a:pt x="359512" y="257812"/>
                  <a:pt x="362254" y="260005"/>
                </a:cubicBezTo>
                <a:cubicBezTo>
                  <a:pt x="364659" y="261929"/>
                  <a:pt x="368264" y="261549"/>
                  <a:pt x="371018" y="262926"/>
                </a:cubicBezTo>
                <a:cubicBezTo>
                  <a:pt x="374159" y="264496"/>
                  <a:pt x="376861" y="266821"/>
                  <a:pt x="379783" y="268769"/>
                </a:cubicBezTo>
                <a:cubicBezTo>
                  <a:pt x="396528" y="293889"/>
                  <a:pt x="376450" y="262104"/>
                  <a:pt x="388547" y="286297"/>
                </a:cubicBezTo>
                <a:cubicBezTo>
                  <a:pt x="390117" y="289438"/>
                  <a:pt x="392442" y="292140"/>
                  <a:pt x="394390" y="295062"/>
                </a:cubicBezTo>
                <a:cubicBezTo>
                  <a:pt x="395364" y="297983"/>
                  <a:pt x="395934" y="301072"/>
                  <a:pt x="397311" y="303826"/>
                </a:cubicBezTo>
                <a:cubicBezTo>
                  <a:pt x="398881" y="306966"/>
                  <a:pt x="402230" y="309203"/>
                  <a:pt x="403154" y="312590"/>
                </a:cubicBezTo>
                <a:cubicBezTo>
                  <a:pt x="405220" y="320164"/>
                  <a:pt x="404671" y="328237"/>
                  <a:pt x="406075" y="335961"/>
                </a:cubicBezTo>
                <a:cubicBezTo>
                  <a:pt x="406626" y="338991"/>
                  <a:pt x="408023" y="341804"/>
                  <a:pt x="408997" y="344726"/>
                </a:cubicBezTo>
                <a:cubicBezTo>
                  <a:pt x="408023" y="365176"/>
                  <a:pt x="409737" y="385932"/>
                  <a:pt x="406075" y="406075"/>
                </a:cubicBezTo>
                <a:cubicBezTo>
                  <a:pt x="405524" y="409105"/>
                  <a:pt x="400272" y="408150"/>
                  <a:pt x="397311" y="408996"/>
                </a:cubicBezTo>
                <a:cubicBezTo>
                  <a:pt x="393450" y="410099"/>
                  <a:pt x="389471" y="410764"/>
                  <a:pt x="385625" y="411918"/>
                </a:cubicBezTo>
                <a:cubicBezTo>
                  <a:pt x="379726" y="413688"/>
                  <a:pt x="368097" y="417761"/>
                  <a:pt x="368097" y="417761"/>
                </a:cubicBezTo>
                <a:cubicBezTo>
                  <a:pt x="358359" y="432367"/>
                  <a:pt x="365174" y="424579"/>
                  <a:pt x="344726" y="438211"/>
                </a:cubicBezTo>
                <a:lnTo>
                  <a:pt x="335962" y="444053"/>
                </a:lnTo>
                <a:cubicBezTo>
                  <a:pt x="334014" y="446975"/>
                  <a:pt x="332367" y="450120"/>
                  <a:pt x="330119" y="452818"/>
                </a:cubicBezTo>
                <a:cubicBezTo>
                  <a:pt x="327474" y="455992"/>
                  <a:pt x="323647" y="458145"/>
                  <a:pt x="321355" y="461582"/>
                </a:cubicBezTo>
                <a:cubicBezTo>
                  <a:pt x="319647" y="464144"/>
                  <a:pt x="319810" y="467592"/>
                  <a:pt x="318433" y="470346"/>
                </a:cubicBezTo>
                <a:cubicBezTo>
                  <a:pt x="313564" y="480084"/>
                  <a:pt x="312590" y="479110"/>
                  <a:pt x="303826" y="484953"/>
                </a:cubicBezTo>
                <a:cubicBezTo>
                  <a:pt x="301878" y="487874"/>
                  <a:pt x="299366" y="490490"/>
                  <a:pt x="297983" y="493717"/>
                </a:cubicBezTo>
                <a:cubicBezTo>
                  <a:pt x="296401" y="497408"/>
                  <a:pt x="296165" y="501542"/>
                  <a:pt x="295062" y="505403"/>
                </a:cubicBezTo>
                <a:cubicBezTo>
                  <a:pt x="286669" y="534782"/>
                  <a:pt x="298367" y="489266"/>
                  <a:pt x="289219" y="525853"/>
                </a:cubicBezTo>
                <a:cubicBezTo>
                  <a:pt x="290193" y="539486"/>
                  <a:pt x="290544" y="553178"/>
                  <a:pt x="292141" y="566752"/>
                </a:cubicBezTo>
                <a:cubicBezTo>
                  <a:pt x="292501" y="569811"/>
                  <a:pt x="293138" y="573112"/>
                  <a:pt x="295062" y="575517"/>
                </a:cubicBezTo>
                <a:cubicBezTo>
                  <a:pt x="297255" y="578259"/>
                  <a:pt x="300905" y="579412"/>
                  <a:pt x="303826" y="581359"/>
                </a:cubicBezTo>
                <a:cubicBezTo>
                  <a:pt x="308241" y="599015"/>
                  <a:pt x="305480" y="589242"/>
                  <a:pt x="312590" y="610573"/>
                </a:cubicBezTo>
                <a:lnTo>
                  <a:pt x="315512" y="619338"/>
                </a:lnTo>
                <a:cubicBezTo>
                  <a:pt x="310199" y="656524"/>
                  <a:pt x="317375" y="627297"/>
                  <a:pt x="306748" y="648552"/>
                </a:cubicBezTo>
                <a:cubicBezTo>
                  <a:pt x="305371" y="651306"/>
                  <a:pt x="305322" y="654624"/>
                  <a:pt x="303826" y="657316"/>
                </a:cubicBezTo>
                <a:cubicBezTo>
                  <a:pt x="300416" y="663454"/>
                  <a:pt x="298803" y="672623"/>
                  <a:pt x="292141" y="674844"/>
                </a:cubicBezTo>
                <a:lnTo>
                  <a:pt x="274612" y="680687"/>
                </a:lnTo>
                <a:cubicBezTo>
                  <a:pt x="271691" y="681661"/>
                  <a:pt x="268410" y="681901"/>
                  <a:pt x="265848" y="683609"/>
                </a:cubicBezTo>
                <a:cubicBezTo>
                  <a:pt x="240725" y="700356"/>
                  <a:pt x="272517" y="680273"/>
                  <a:pt x="248319" y="692373"/>
                </a:cubicBezTo>
                <a:cubicBezTo>
                  <a:pt x="225671" y="703698"/>
                  <a:pt x="252816" y="693796"/>
                  <a:pt x="230791" y="701137"/>
                </a:cubicBezTo>
                <a:cubicBezTo>
                  <a:pt x="227870" y="703085"/>
                  <a:pt x="225524" y="706662"/>
                  <a:pt x="222027" y="706980"/>
                </a:cubicBezTo>
                <a:cubicBezTo>
                  <a:pt x="209053" y="708159"/>
                  <a:pt x="200827" y="704782"/>
                  <a:pt x="189891" y="701137"/>
                </a:cubicBezTo>
                <a:cubicBezTo>
                  <a:pt x="187943" y="698216"/>
                  <a:pt x="186690" y="694685"/>
                  <a:pt x="184048" y="692373"/>
                </a:cubicBezTo>
                <a:cubicBezTo>
                  <a:pt x="178763" y="687749"/>
                  <a:pt x="166520" y="680687"/>
                  <a:pt x="166520" y="680687"/>
                </a:cubicBezTo>
                <a:cubicBezTo>
                  <a:pt x="157261" y="666799"/>
                  <a:pt x="164008" y="673033"/>
                  <a:pt x="143149" y="666080"/>
                </a:cubicBezTo>
                <a:lnTo>
                  <a:pt x="134385" y="663159"/>
                </a:lnTo>
                <a:cubicBezTo>
                  <a:pt x="114294" y="649765"/>
                  <a:pt x="123518" y="653693"/>
                  <a:pt x="108092" y="648552"/>
                </a:cubicBezTo>
                <a:cubicBezTo>
                  <a:pt x="105171" y="646604"/>
                  <a:pt x="102468" y="644279"/>
                  <a:pt x="99328" y="642709"/>
                </a:cubicBezTo>
                <a:cubicBezTo>
                  <a:pt x="96574" y="641332"/>
                  <a:pt x="93256" y="641283"/>
                  <a:pt x="90564" y="639788"/>
                </a:cubicBezTo>
                <a:cubicBezTo>
                  <a:pt x="84425" y="636378"/>
                  <a:pt x="73035" y="628102"/>
                  <a:pt x="73035" y="628102"/>
                </a:cubicBezTo>
                <a:cubicBezTo>
                  <a:pt x="70114" y="630050"/>
                  <a:pt x="67411" y="632375"/>
                  <a:pt x="64271" y="633945"/>
                </a:cubicBezTo>
                <a:cubicBezTo>
                  <a:pt x="55266" y="638447"/>
                  <a:pt x="40185" y="638782"/>
                  <a:pt x="32135" y="639788"/>
                </a:cubicBezTo>
                <a:cubicBezTo>
                  <a:pt x="26292" y="638814"/>
                  <a:pt x="19750" y="639805"/>
                  <a:pt x="14607" y="636866"/>
                </a:cubicBezTo>
                <a:cubicBezTo>
                  <a:pt x="11933" y="635338"/>
                  <a:pt x="13181" y="630794"/>
                  <a:pt x="11686" y="628102"/>
                </a:cubicBezTo>
                <a:cubicBezTo>
                  <a:pt x="8276" y="621963"/>
                  <a:pt x="0" y="610573"/>
                  <a:pt x="0" y="610573"/>
                </a:cubicBezTo>
                <a:cubicBezTo>
                  <a:pt x="974" y="602783"/>
                  <a:pt x="280" y="594596"/>
                  <a:pt x="2921" y="587202"/>
                </a:cubicBezTo>
                <a:cubicBezTo>
                  <a:pt x="8246" y="572292"/>
                  <a:pt x="12919" y="570800"/>
                  <a:pt x="23371" y="563831"/>
                </a:cubicBezTo>
                <a:cubicBezTo>
                  <a:pt x="27188" y="558106"/>
                  <a:pt x="31379" y="553486"/>
                  <a:pt x="32135" y="546303"/>
                </a:cubicBezTo>
                <a:cubicBezTo>
                  <a:pt x="37586" y="494515"/>
                  <a:pt x="21548" y="508566"/>
                  <a:pt x="43821" y="493717"/>
                </a:cubicBezTo>
                <a:lnTo>
                  <a:pt x="55507" y="476189"/>
                </a:lnTo>
                <a:cubicBezTo>
                  <a:pt x="57454" y="473268"/>
                  <a:pt x="60239" y="470756"/>
                  <a:pt x="61349" y="467425"/>
                </a:cubicBezTo>
                <a:lnTo>
                  <a:pt x="67192" y="449896"/>
                </a:lnTo>
                <a:lnTo>
                  <a:pt x="70114" y="441132"/>
                </a:lnTo>
                <a:lnTo>
                  <a:pt x="73035" y="432368"/>
                </a:lnTo>
                <a:cubicBezTo>
                  <a:pt x="72061" y="425551"/>
                  <a:pt x="71464" y="418670"/>
                  <a:pt x="70114" y="411918"/>
                </a:cubicBezTo>
                <a:cubicBezTo>
                  <a:pt x="69510" y="408898"/>
                  <a:pt x="67939" y="406141"/>
                  <a:pt x="67192" y="403154"/>
                </a:cubicBezTo>
                <a:cubicBezTo>
                  <a:pt x="65523" y="396479"/>
                  <a:pt x="64690" y="386465"/>
                  <a:pt x="61349" y="379782"/>
                </a:cubicBezTo>
                <a:cubicBezTo>
                  <a:pt x="59779" y="376642"/>
                  <a:pt x="57077" y="374158"/>
                  <a:pt x="55507" y="371018"/>
                </a:cubicBezTo>
                <a:cubicBezTo>
                  <a:pt x="54130" y="368264"/>
                  <a:pt x="54763" y="364431"/>
                  <a:pt x="52585" y="362254"/>
                </a:cubicBezTo>
                <a:cubicBezTo>
                  <a:pt x="50407" y="360077"/>
                  <a:pt x="46742" y="360307"/>
                  <a:pt x="43821" y="359333"/>
                </a:cubicBezTo>
                <a:cubicBezTo>
                  <a:pt x="41873" y="356411"/>
                  <a:pt x="38987" y="353931"/>
                  <a:pt x="37978" y="350568"/>
                </a:cubicBezTo>
                <a:cubicBezTo>
                  <a:pt x="37116" y="347694"/>
                  <a:pt x="32298" y="308049"/>
                  <a:pt x="32135" y="306747"/>
                </a:cubicBezTo>
                <a:cubicBezTo>
                  <a:pt x="33109" y="297009"/>
                  <a:pt x="35057" y="287320"/>
                  <a:pt x="35057" y="277533"/>
                </a:cubicBezTo>
                <a:cubicBezTo>
                  <a:pt x="35057" y="262402"/>
                  <a:pt x="33146" y="250397"/>
                  <a:pt x="29214" y="236634"/>
                </a:cubicBezTo>
                <a:cubicBezTo>
                  <a:pt x="28368" y="233673"/>
                  <a:pt x="27267" y="230791"/>
                  <a:pt x="26293" y="227869"/>
                </a:cubicBezTo>
                <a:cubicBezTo>
                  <a:pt x="22945" y="197745"/>
                  <a:pt x="21643" y="201992"/>
                  <a:pt x="26293" y="169441"/>
                </a:cubicBezTo>
                <a:cubicBezTo>
                  <a:pt x="26728" y="166393"/>
                  <a:pt x="27290" y="163082"/>
                  <a:pt x="29214" y="160677"/>
                </a:cubicBezTo>
                <a:cubicBezTo>
                  <a:pt x="31407" y="157935"/>
                  <a:pt x="34770" y="156260"/>
                  <a:pt x="37978" y="154834"/>
                </a:cubicBezTo>
                <a:cubicBezTo>
                  <a:pt x="43606" y="152333"/>
                  <a:pt x="55507" y="148991"/>
                  <a:pt x="55507" y="148991"/>
                </a:cubicBezTo>
                <a:cubicBezTo>
                  <a:pt x="62849" y="126963"/>
                  <a:pt x="52945" y="154115"/>
                  <a:pt x="64271" y="131463"/>
                </a:cubicBezTo>
                <a:cubicBezTo>
                  <a:pt x="65648" y="128709"/>
                  <a:pt x="66218" y="125620"/>
                  <a:pt x="67192" y="122699"/>
                </a:cubicBezTo>
                <a:cubicBezTo>
                  <a:pt x="66265" y="114357"/>
                  <a:pt x="66245" y="97434"/>
                  <a:pt x="61349" y="87642"/>
                </a:cubicBezTo>
                <a:cubicBezTo>
                  <a:pt x="59779" y="84502"/>
                  <a:pt x="56933" y="82086"/>
                  <a:pt x="55507" y="78878"/>
                </a:cubicBezTo>
                <a:cubicBezTo>
                  <a:pt x="53006" y="73250"/>
                  <a:pt x="51612" y="67192"/>
                  <a:pt x="49664" y="61349"/>
                </a:cubicBezTo>
                <a:lnTo>
                  <a:pt x="46742" y="52585"/>
                </a:lnTo>
                <a:cubicBezTo>
                  <a:pt x="48123" y="47063"/>
                  <a:pt x="49529" y="35871"/>
                  <a:pt x="55507" y="32135"/>
                </a:cubicBezTo>
                <a:cubicBezTo>
                  <a:pt x="60730" y="28871"/>
                  <a:pt x="67910" y="29708"/>
                  <a:pt x="73035" y="26292"/>
                </a:cubicBezTo>
                <a:cubicBezTo>
                  <a:pt x="84326" y="18765"/>
                  <a:pt x="87762" y="14255"/>
                  <a:pt x="99328" y="11685"/>
                </a:cubicBezTo>
                <a:cubicBezTo>
                  <a:pt x="105110" y="10400"/>
                  <a:pt x="111048" y="9926"/>
                  <a:pt x="116856" y="8764"/>
                </a:cubicBezTo>
                <a:cubicBezTo>
                  <a:pt x="132646" y="5606"/>
                  <a:pt x="131463" y="0"/>
                  <a:pt x="137306" y="0"/>
                </a:cubicBezTo>
                <a:close/>
              </a:path>
            </a:pathLst>
          </a:custGeom>
          <a:noFill/>
          <a:ln w="19050" cap="rnd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 eaLnBrk="1" hangingPunct="1">
              <a:defRPr/>
            </a:pPr>
            <a:endParaRPr lang="fi-FI" sz="146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7519789" y="1977927"/>
            <a:ext cx="1572482" cy="31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en-US" sz="146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Representatives</a:t>
            </a:r>
            <a:endParaRPr lang="fi-FI" sz="1463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16391" name="AutoShape 8"/>
          <p:cNvSpPr>
            <a:spLocks noChangeArrowheads="1"/>
          </p:cNvSpPr>
          <p:nvPr/>
        </p:nvSpPr>
        <p:spPr bwMode="auto">
          <a:xfrm>
            <a:off x="7174111" y="2361010"/>
            <a:ext cx="355997" cy="317302"/>
          </a:xfrm>
          <a:prstGeom prst="rightArrow">
            <a:avLst>
              <a:gd name="adj1" fmla="val 50000"/>
              <a:gd name="adj2" fmla="val 2804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6392" name="AutoShape 9"/>
          <p:cNvSpPr>
            <a:spLocks noChangeArrowheads="1"/>
          </p:cNvSpPr>
          <p:nvPr/>
        </p:nvSpPr>
        <p:spPr bwMode="auto">
          <a:xfrm>
            <a:off x="7473355" y="3612158"/>
            <a:ext cx="355997" cy="317302"/>
          </a:xfrm>
          <a:prstGeom prst="rightArrow">
            <a:avLst>
              <a:gd name="adj1" fmla="val 50000"/>
              <a:gd name="adj2" fmla="val 2804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6393" name="AutoShape 10"/>
          <p:cNvSpPr>
            <a:spLocks noChangeArrowheads="1"/>
          </p:cNvSpPr>
          <p:nvPr/>
        </p:nvSpPr>
        <p:spPr bwMode="auto">
          <a:xfrm>
            <a:off x="7504311" y="4904581"/>
            <a:ext cx="355997" cy="317302"/>
          </a:xfrm>
          <a:prstGeom prst="rightArrow">
            <a:avLst>
              <a:gd name="adj1" fmla="val 50000"/>
              <a:gd name="adj2" fmla="val 2804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4301AD9-359B-1092-4217-9EB1AC4B4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332011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Clustering trajectories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53"/>
          <p:cNvSpPr txBox="1">
            <a:spLocks noChangeArrowheads="1"/>
          </p:cNvSpPr>
          <p:nvPr/>
        </p:nvSpPr>
        <p:spPr bwMode="auto">
          <a:xfrm>
            <a:off x="3278995" y="332656"/>
            <a:ext cx="3462806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 dirty="0">
                <a:solidFill>
                  <a:prstClr val="black"/>
                </a:solidFill>
                <a:latin typeface="Tahoma" pitchFamily="34" charset="0"/>
              </a:rPr>
              <a:t>New baseline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BF4303-020F-FDF9-1ECC-82403344B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099" y="1160748"/>
            <a:ext cx="5760297" cy="524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37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5D8945-4DF1-1497-8111-E2D22D2D3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78" y="908720"/>
            <a:ext cx="7799443" cy="5736193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7892FCF6-3863-F217-69B5-1D1024889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995" y="296652"/>
            <a:ext cx="8539517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 dirty="0">
                <a:solidFill>
                  <a:prstClr val="black"/>
                </a:solidFill>
                <a:latin typeface="Tahoma" pitchFamily="34" charset="0"/>
              </a:rPr>
              <a:t>Summary of the components used</a:t>
            </a:r>
          </a:p>
        </p:txBody>
      </p:sp>
    </p:spTree>
    <p:extLst>
      <p:ext uri="{BB962C8B-B14F-4D97-AF65-F5344CB8AC3E}">
        <p14:creationId xmlns:p14="http://schemas.microsoft.com/office/powerpoint/2010/main" val="22525136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968D43-B599-6964-5072-5A8B34B99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187995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Conclusions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742FD5-8FC1-3C49-3EB1-1C5B85996145}"/>
              </a:ext>
            </a:extLst>
          </p:cNvPr>
          <p:cNvSpPr txBox="1"/>
          <p:nvPr/>
        </p:nvSpPr>
        <p:spPr>
          <a:xfrm>
            <a:off x="560512" y="1386495"/>
            <a:ext cx="8928992" cy="250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500"/>
              </a:spcBef>
              <a:spcAft>
                <a:spcPts val="1600"/>
              </a:spcAft>
              <a:buFont typeface="Symbol" panose="05050102010706020507" pitchFamily="18" charset="2"/>
              <a:buChar char=""/>
            </a:pPr>
            <a:r>
              <a:rPr lang="en-US" sz="2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Re-ordering </a:t>
            </a:r>
            <a:r>
              <a:rPr lang="en-US" sz="26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of travel direction must be done.</a:t>
            </a:r>
            <a:endParaRPr lang="en-US" sz="2600" dirty="0"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285750" indent="-285750" algn="just">
              <a:spcBef>
                <a:spcPts val="500"/>
              </a:spcBef>
              <a:spcAft>
                <a:spcPts val="1600"/>
              </a:spcAft>
              <a:buFont typeface="Symbol" panose="05050102010706020507" pitchFamily="18" charset="2"/>
              <a:buChar char=""/>
            </a:pPr>
            <a:r>
              <a:rPr lang="en-US" sz="26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Choice of segment averaging is important.</a:t>
            </a:r>
            <a:endParaRPr lang="en-US" sz="2600" dirty="0"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285750" indent="-285750" algn="just">
              <a:spcBef>
                <a:spcPts val="500"/>
              </a:spcBef>
              <a:spcAft>
                <a:spcPts val="1600"/>
              </a:spcAft>
              <a:buFont typeface="Symbol" panose="05050102010706020507" pitchFamily="18" charset="2"/>
              <a:buChar char=""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</a:rPr>
              <a:t>All tested outlier detection methods </a:t>
            </a:r>
            <a:r>
              <a:rPr lang="en-US" sz="2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ineffective.</a:t>
            </a:r>
          </a:p>
          <a:p>
            <a:pPr marL="285750" indent="-285750">
              <a:spcBef>
                <a:spcPts val="500"/>
              </a:spcBef>
              <a:spcAft>
                <a:spcPts val="1600"/>
              </a:spcAft>
              <a:buFont typeface="Symbol" panose="05050102010706020507" pitchFamily="18" charset="2"/>
              <a:buChar char=""/>
            </a:pPr>
            <a:r>
              <a:rPr lang="en-US" sz="26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Role of polygonal approximation merely to simplification.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F1D0CC-F201-D7A2-F1D0-9C29840A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813703">
            <a:off x="7381313" y="728098"/>
            <a:ext cx="2714314" cy="925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74D58E-D331-DBF3-CE73-F9FAC620A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36" y="4860081"/>
            <a:ext cx="1762676" cy="16403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6BB78E-FD5B-19D3-C1DB-8F799EBE2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828" y="4171577"/>
            <a:ext cx="2559078" cy="2328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1B7F23-3530-86C8-2997-FA3000E37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196" y="4257092"/>
            <a:ext cx="2242295" cy="213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471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99659B5-26F3-41C1-5A45-FB40C8AFF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59088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19000"/>
              </a:lnSpc>
              <a:spcBef>
                <a:spcPct val="0"/>
              </a:spcBef>
            </a:pPr>
            <a:r>
              <a:rPr lang="en-US" altLang="en-US" sz="4600" b="1" dirty="0">
                <a:latin typeface="Tahoma" panose="020B0604030504040204" pitchFamily="34" charset="0"/>
              </a:rPr>
              <a:t>Extra material</a:t>
            </a:r>
          </a:p>
        </p:txBody>
      </p:sp>
    </p:spTree>
    <p:extLst>
      <p:ext uri="{BB962C8B-B14F-4D97-AF65-F5344CB8AC3E}">
        <p14:creationId xmlns:p14="http://schemas.microsoft.com/office/powerpoint/2010/main" val="7744876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53">
            <a:extLst>
              <a:ext uri="{FF2B5EF4-FFF2-40B4-BE49-F238E27FC236}">
                <a16:creationId xmlns:a16="http://schemas.microsoft.com/office/drawing/2014/main" id="{67EC1206-B40A-B013-A568-631F0A7DF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093" y="224644"/>
            <a:ext cx="3126177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 dirty="0">
                <a:solidFill>
                  <a:prstClr val="black"/>
                </a:solidFill>
                <a:latin typeface="Tahoma" pitchFamily="34" charset="0"/>
              </a:rPr>
              <a:t>Re-ordering</a:t>
            </a:r>
          </a:p>
        </p:txBody>
      </p:sp>
      <p:sp>
        <p:nvSpPr>
          <p:cNvPr id="21" name="Rectangle 26">
            <a:extLst>
              <a:ext uri="{FF2B5EF4-FFF2-40B4-BE49-F238E27FC236}">
                <a16:creationId xmlns:a16="http://schemas.microsoft.com/office/drawing/2014/main" id="{DB15CDEE-76E4-115C-96CA-732B94064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0702" y="1160748"/>
            <a:ext cx="12282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r-FR" sz="2400" dirty="0">
                <a:latin typeface="Tahoma" pitchFamily="34" charset="0"/>
              </a:rPr>
              <a:t>Original</a:t>
            </a:r>
            <a:endParaRPr lang="en-US" sz="2400" dirty="0">
              <a:latin typeface="Tahoma" pitchFamily="34" charset="0"/>
            </a:endParaRPr>
          </a:p>
        </p:txBody>
      </p:sp>
      <p:sp>
        <p:nvSpPr>
          <p:cNvPr id="22" name="Rectangle 26">
            <a:extLst>
              <a:ext uri="{FF2B5EF4-FFF2-40B4-BE49-F238E27FC236}">
                <a16:creationId xmlns:a16="http://schemas.microsoft.com/office/drawing/2014/main" id="{1726400B-E5F4-2B4B-83D0-C7E2BC744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2035" y="3897052"/>
            <a:ext cx="16925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/>
            <a:r>
              <a:rPr lang="en-US" sz="2400" dirty="0">
                <a:latin typeface="Tahoma" pitchFamily="34" charset="0"/>
              </a:rPr>
              <a:t>Re-ordered</a:t>
            </a:r>
          </a:p>
        </p:txBody>
      </p:sp>
      <p:grpSp>
        <p:nvGrpSpPr>
          <p:cNvPr id="30" name="Group 130">
            <a:extLst>
              <a:ext uri="{FF2B5EF4-FFF2-40B4-BE49-F238E27FC236}">
                <a16:creationId xmlns:a16="http://schemas.microsoft.com/office/drawing/2014/main" id="{E95961B6-E0C6-D82D-FACE-E98D40E1A685}"/>
              </a:ext>
            </a:extLst>
          </p:cNvPr>
          <p:cNvGrpSpPr>
            <a:grpSpLocks/>
          </p:cNvGrpSpPr>
          <p:nvPr/>
        </p:nvGrpSpPr>
        <p:grpSpPr bwMode="auto">
          <a:xfrm>
            <a:off x="4013399" y="1961173"/>
            <a:ext cx="2040533" cy="1692275"/>
            <a:chOff x="4407" y="1779"/>
            <a:chExt cx="2433" cy="1810"/>
          </a:xfrm>
        </p:grpSpPr>
        <p:sp>
          <p:nvSpPr>
            <p:cNvPr id="43" name="Freeform 131">
              <a:extLst>
                <a:ext uri="{FF2B5EF4-FFF2-40B4-BE49-F238E27FC236}">
                  <a16:creationId xmlns:a16="http://schemas.microsoft.com/office/drawing/2014/main" id="{D49E7A08-0C82-AC46-818A-371C854D0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" y="2790"/>
              <a:ext cx="1410" cy="771"/>
            </a:xfrm>
            <a:custGeom>
              <a:avLst/>
              <a:gdLst>
                <a:gd name="T0" fmla="*/ 0 w 1410"/>
                <a:gd name="T1" fmla="*/ 0 h 771"/>
                <a:gd name="T2" fmla="*/ 243 w 1410"/>
                <a:gd name="T3" fmla="*/ 120 h 771"/>
                <a:gd name="T4" fmla="*/ 450 w 1410"/>
                <a:gd name="T5" fmla="*/ 225 h 771"/>
                <a:gd name="T6" fmla="*/ 624 w 1410"/>
                <a:gd name="T7" fmla="*/ 342 h 771"/>
                <a:gd name="T8" fmla="*/ 870 w 1410"/>
                <a:gd name="T9" fmla="*/ 474 h 771"/>
                <a:gd name="T10" fmla="*/ 1128 w 1410"/>
                <a:gd name="T11" fmla="*/ 624 h 771"/>
                <a:gd name="T12" fmla="*/ 1410 w 1410"/>
                <a:gd name="T13" fmla="*/ 771 h 7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10"/>
                <a:gd name="T22" fmla="*/ 0 h 771"/>
                <a:gd name="T23" fmla="*/ 1410 w 1410"/>
                <a:gd name="T24" fmla="*/ 771 h 77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10" h="771">
                  <a:moveTo>
                    <a:pt x="0" y="0"/>
                  </a:moveTo>
                  <a:cubicBezTo>
                    <a:pt x="84" y="41"/>
                    <a:pt x="168" y="82"/>
                    <a:pt x="243" y="120"/>
                  </a:cubicBezTo>
                  <a:cubicBezTo>
                    <a:pt x="318" y="158"/>
                    <a:pt x="387" y="188"/>
                    <a:pt x="450" y="225"/>
                  </a:cubicBezTo>
                  <a:cubicBezTo>
                    <a:pt x="513" y="262"/>
                    <a:pt x="554" y="300"/>
                    <a:pt x="624" y="342"/>
                  </a:cubicBezTo>
                  <a:cubicBezTo>
                    <a:pt x="694" y="384"/>
                    <a:pt x="786" y="427"/>
                    <a:pt x="870" y="474"/>
                  </a:cubicBezTo>
                  <a:cubicBezTo>
                    <a:pt x="954" y="521"/>
                    <a:pt x="1038" y="574"/>
                    <a:pt x="1128" y="624"/>
                  </a:cubicBezTo>
                  <a:cubicBezTo>
                    <a:pt x="1218" y="674"/>
                    <a:pt x="1314" y="722"/>
                    <a:pt x="1410" y="771"/>
                  </a:cubicBezTo>
                </a:path>
              </a:pathLst>
            </a:custGeom>
            <a:noFill/>
            <a:ln w="25400" cap="flat">
              <a:solidFill>
                <a:schemeClr val="tx1"/>
              </a:solidFill>
              <a:prstDash val="sysDot"/>
              <a:round/>
              <a:headEnd w="lg" len="lg"/>
              <a:tailEnd type="triangle" w="lg" len="lg"/>
            </a:ln>
          </p:spPr>
          <p:txBody>
            <a:bodyPr/>
            <a:lstStyle/>
            <a:p>
              <a:pPr defTabSz="742950" eaLnBrk="1" hangingPunct="1"/>
              <a:endParaRPr lang="fi-FI" sz="1463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" name="Oval 132">
              <a:extLst>
                <a:ext uri="{FF2B5EF4-FFF2-40B4-BE49-F238E27FC236}">
                  <a16:creationId xmlns:a16="http://schemas.microsoft.com/office/drawing/2014/main" id="{900C8EF2-E247-73BA-8744-59F6DFF8E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7" y="2766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5" name="Oval 133">
              <a:extLst>
                <a:ext uri="{FF2B5EF4-FFF2-40B4-BE49-F238E27FC236}">
                  <a16:creationId xmlns:a16="http://schemas.microsoft.com/office/drawing/2014/main" id="{7142B211-9CCC-9970-3FFA-EC5423FE8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8" y="3532"/>
              <a:ext cx="57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6" name="Oval 134">
              <a:extLst>
                <a:ext uri="{FF2B5EF4-FFF2-40B4-BE49-F238E27FC236}">
                  <a16:creationId xmlns:a16="http://schemas.microsoft.com/office/drawing/2014/main" id="{061EF5A6-8CBA-C921-548E-E360290FC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8" y="2532"/>
              <a:ext cx="57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" name="Freeform 135">
              <a:extLst>
                <a:ext uri="{FF2B5EF4-FFF2-40B4-BE49-F238E27FC236}">
                  <a16:creationId xmlns:a16="http://schemas.microsoft.com/office/drawing/2014/main" id="{FFCD745D-6D81-B5C3-C7D6-E83F35539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019"/>
              <a:ext cx="1380" cy="807"/>
            </a:xfrm>
            <a:custGeom>
              <a:avLst/>
              <a:gdLst>
                <a:gd name="T0" fmla="*/ 0 w 1380"/>
                <a:gd name="T1" fmla="*/ 0 h 807"/>
                <a:gd name="T2" fmla="*/ 456 w 1380"/>
                <a:gd name="T3" fmla="*/ 105 h 807"/>
                <a:gd name="T4" fmla="*/ 840 w 1380"/>
                <a:gd name="T5" fmla="*/ 327 h 807"/>
                <a:gd name="T6" fmla="*/ 1122 w 1380"/>
                <a:gd name="T7" fmla="*/ 537 h 807"/>
                <a:gd name="T8" fmla="*/ 1380 w 1380"/>
                <a:gd name="T9" fmla="*/ 807 h 8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0"/>
                <a:gd name="T16" fmla="*/ 0 h 807"/>
                <a:gd name="T17" fmla="*/ 1380 w 1380"/>
                <a:gd name="T18" fmla="*/ 807 h 8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0" h="807">
                  <a:moveTo>
                    <a:pt x="0" y="0"/>
                  </a:moveTo>
                  <a:lnTo>
                    <a:pt x="456" y="105"/>
                  </a:lnTo>
                  <a:lnTo>
                    <a:pt x="840" y="327"/>
                  </a:lnTo>
                  <a:lnTo>
                    <a:pt x="1122" y="537"/>
                  </a:lnTo>
                  <a:lnTo>
                    <a:pt x="1380" y="807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ysDot"/>
              <a:round/>
              <a:headEnd type="triangle" w="lg" len="lg"/>
              <a:tailEnd/>
            </a:ln>
          </p:spPr>
          <p:txBody>
            <a:bodyPr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8" name="Oval 136">
              <a:extLst>
                <a:ext uri="{FF2B5EF4-FFF2-40B4-BE49-F238E27FC236}">
                  <a16:creationId xmlns:a16="http://schemas.microsoft.com/office/drawing/2014/main" id="{3937B2AE-FA48-CBB1-8DD3-DA88F87D59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6" y="2794"/>
              <a:ext cx="57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" name="Oval 137">
              <a:extLst>
                <a:ext uri="{FF2B5EF4-FFF2-40B4-BE49-F238E27FC236}">
                  <a16:creationId xmlns:a16="http://schemas.microsoft.com/office/drawing/2014/main" id="{BA09A2CE-8EC5-E8FC-31C0-B4D1E9D125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882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0" name="Oval 138">
              <a:extLst>
                <a:ext uri="{FF2B5EF4-FFF2-40B4-BE49-F238E27FC236}">
                  <a16:creationId xmlns:a16="http://schemas.microsoft.com/office/drawing/2014/main" id="{293FF324-DAF9-4733-9BBA-E2FBDD5ED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1" y="2982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1" name="Oval 139">
              <a:extLst>
                <a:ext uri="{FF2B5EF4-FFF2-40B4-BE49-F238E27FC236}">
                  <a16:creationId xmlns:a16="http://schemas.microsoft.com/office/drawing/2014/main" id="{4435E08C-165B-46AF-EEDC-77D273C3F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0" y="3098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2" name="Oval 140">
              <a:extLst>
                <a:ext uri="{FF2B5EF4-FFF2-40B4-BE49-F238E27FC236}">
                  <a16:creationId xmlns:a16="http://schemas.microsoft.com/office/drawing/2014/main" id="{6F7662C7-85F3-7B75-8882-7C620FC2C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8" y="3234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3" name="Oval 141">
              <a:extLst>
                <a:ext uri="{FF2B5EF4-FFF2-40B4-BE49-F238E27FC236}">
                  <a16:creationId xmlns:a16="http://schemas.microsoft.com/office/drawing/2014/main" id="{58ED5691-B585-B6D9-9F8D-D6AA24D68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3" y="3388"/>
              <a:ext cx="57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4" name="Freeform 142">
              <a:extLst>
                <a:ext uri="{FF2B5EF4-FFF2-40B4-BE49-F238E27FC236}">
                  <a16:creationId xmlns:a16="http://schemas.microsoft.com/office/drawing/2014/main" id="{9F1489AE-EA3E-F5FD-8D45-9D0715075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803"/>
              <a:ext cx="1914" cy="657"/>
            </a:xfrm>
            <a:custGeom>
              <a:avLst/>
              <a:gdLst>
                <a:gd name="T0" fmla="*/ 0 w 1914"/>
                <a:gd name="T1" fmla="*/ 3 h 657"/>
                <a:gd name="T2" fmla="*/ 18 w 1914"/>
                <a:gd name="T3" fmla="*/ 0 h 657"/>
                <a:gd name="T4" fmla="*/ 339 w 1914"/>
                <a:gd name="T5" fmla="*/ 42 h 657"/>
                <a:gd name="T6" fmla="*/ 705 w 1914"/>
                <a:gd name="T7" fmla="*/ 144 h 657"/>
                <a:gd name="T8" fmla="*/ 1071 w 1914"/>
                <a:gd name="T9" fmla="*/ 201 h 657"/>
                <a:gd name="T10" fmla="*/ 1416 w 1914"/>
                <a:gd name="T11" fmla="*/ 291 h 657"/>
                <a:gd name="T12" fmla="*/ 1695 w 1914"/>
                <a:gd name="T13" fmla="*/ 471 h 657"/>
                <a:gd name="T14" fmla="*/ 1914 w 1914"/>
                <a:gd name="T15" fmla="*/ 657 h 6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14"/>
                <a:gd name="T25" fmla="*/ 0 h 657"/>
                <a:gd name="T26" fmla="*/ 1914 w 1914"/>
                <a:gd name="T27" fmla="*/ 657 h 6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14" h="657">
                  <a:moveTo>
                    <a:pt x="0" y="3"/>
                  </a:moveTo>
                  <a:cubicBezTo>
                    <a:pt x="6" y="2"/>
                    <a:pt x="18" y="0"/>
                    <a:pt x="18" y="0"/>
                  </a:cubicBezTo>
                  <a:lnTo>
                    <a:pt x="339" y="42"/>
                  </a:lnTo>
                  <a:lnTo>
                    <a:pt x="705" y="144"/>
                  </a:lnTo>
                  <a:lnTo>
                    <a:pt x="1071" y="201"/>
                  </a:lnTo>
                  <a:lnTo>
                    <a:pt x="1416" y="291"/>
                  </a:lnTo>
                  <a:lnTo>
                    <a:pt x="1695" y="471"/>
                  </a:lnTo>
                  <a:lnTo>
                    <a:pt x="1914" y="657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ysDot"/>
              <a:round/>
              <a:headEnd type="triangle" w="lg" len="lg"/>
              <a:tailEnd/>
            </a:ln>
          </p:spPr>
          <p:txBody>
            <a:bodyPr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" name="Oval 143">
              <a:extLst>
                <a:ext uri="{FF2B5EF4-FFF2-40B4-BE49-F238E27FC236}">
                  <a16:creationId xmlns:a16="http://schemas.microsoft.com/office/drawing/2014/main" id="{F86FA5B7-85EA-7809-4BDF-43BBC9397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9" y="1822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" name="Oval 144">
              <a:extLst>
                <a:ext uri="{FF2B5EF4-FFF2-40B4-BE49-F238E27FC236}">
                  <a16:creationId xmlns:a16="http://schemas.microsoft.com/office/drawing/2014/main" id="{71D79562-EA4D-AE80-B76E-20343EF1A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0" y="1919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" name="Oval 145">
              <a:extLst>
                <a:ext uri="{FF2B5EF4-FFF2-40B4-BE49-F238E27FC236}">
                  <a16:creationId xmlns:a16="http://schemas.microsoft.com/office/drawing/2014/main" id="{B0ACA0C0-80A8-2652-7B78-FDDF65DAA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0" y="1974"/>
              <a:ext cx="57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" name="Oval 146">
              <a:extLst>
                <a:ext uri="{FF2B5EF4-FFF2-40B4-BE49-F238E27FC236}">
                  <a16:creationId xmlns:a16="http://schemas.microsoft.com/office/drawing/2014/main" id="{35CB4A64-33F8-9603-B44F-F779ACA70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0" y="2065"/>
              <a:ext cx="57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9" name="Oval 147">
              <a:extLst>
                <a:ext uri="{FF2B5EF4-FFF2-40B4-BE49-F238E27FC236}">
                  <a16:creationId xmlns:a16="http://schemas.microsoft.com/office/drawing/2014/main" id="{48E3F55C-C521-AEC9-A42C-337E69CE12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0" y="2240"/>
              <a:ext cx="57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" name="Oval 148">
              <a:extLst>
                <a:ext uri="{FF2B5EF4-FFF2-40B4-BE49-F238E27FC236}">
                  <a16:creationId xmlns:a16="http://schemas.microsoft.com/office/drawing/2014/main" id="{4229AA4A-2F10-6343-1B9C-4A28FDBFD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3" y="2436"/>
              <a:ext cx="57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1" name="Oval 149">
              <a:extLst>
                <a:ext uri="{FF2B5EF4-FFF2-40B4-BE49-F238E27FC236}">
                  <a16:creationId xmlns:a16="http://schemas.microsoft.com/office/drawing/2014/main" id="{740652E1-BC10-5E6A-1B32-DA09C5417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1779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2" name="Oval 150">
              <a:extLst>
                <a:ext uri="{FF2B5EF4-FFF2-40B4-BE49-F238E27FC236}">
                  <a16:creationId xmlns:a16="http://schemas.microsoft.com/office/drawing/2014/main" id="{734FDE9D-C0AC-124C-CACA-28EC6DB1A3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0" y="2006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" name="Oval 151">
              <a:extLst>
                <a:ext uri="{FF2B5EF4-FFF2-40B4-BE49-F238E27FC236}">
                  <a16:creationId xmlns:a16="http://schemas.microsoft.com/office/drawing/2014/main" id="{67558AA5-44EE-5600-3465-5614E4B3A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5" y="2096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4" name="Oval 152">
              <a:extLst>
                <a:ext uri="{FF2B5EF4-FFF2-40B4-BE49-F238E27FC236}">
                  <a16:creationId xmlns:a16="http://schemas.microsoft.com/office/drawing/2014/main" id="{AE7219DE-28EB-8720-1E33-182FEADAE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5" y="2318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5" name="Freeform 153">
              <a:extLst>
                <a:ext uri="{FF2B5EF4-FFF2-40B4-BE49-F238E27FC236}">
                  <a16:creationId xmlns:a16="http://schemas.microsoft.com/office/drawing/2014/main" id="{347CA556-B995-3B45-FF99-D4B070963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" y="2664"/>
              <a:ext cx="1458" cy="870"/>
            </a:xfrm>
            <a:custGeom>
              <a:avLst/>
              <a:gdLst>
                <a:gd name="T0" fmla="*/ 0 w 1458"/>
                <a:gd name="T1" fmla="*/ 0 h 870"/>
                <a:gd name="T2" fmla="*/ 204 w 1458"/>
                <a:gd name="T3" fmla="*/ 90 h 870"/>
                <a:gd name="T4" fmla="*/ 432 w 1458"/>
                <a:gd name="T5" fmla="*/ 174 h 870"/>
                <a:gd name="T6" fmla="*/ 648 w 1458"/>
                <a:gd name="T7" fmla="*/ 258 h 870"/>
                <a:gd name="T8" fmla="*/ 840 w 1458"/>
                <a:gd name="T9" fmla="*/ 414 h 870"/>
                <a:gd name="T10" fmla="*/ 1086 w 1458"/>
                <a:gd name="T11" fmla="*/ 582 h 870"/>
                <a:gd name="T12" fmla="*/ 1272 w 1458"/>
                <a:gd name="T13" fmla="*/ 702 h 870"/>
                <a:gd name="T14" fmla="*/ 1458 w 1458"/>
                <a:gd name="T15" fmla="*/ 870 h 8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58"/>
                <a:gd name="T25" fmla="*/ 0 h 870"/>
                <a:gd name="T26" fmla="*/ 1458 w 1458"/>
                <a:gd name="T27" fmla="*/ 870 h 8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58" h="870">
                  <a:moveTo>
                    <a:pt x="0" y="0"/>
                  </a:moveTo>
                  <a:lnTo>
                    <a:pt x="204" y="90"/>
                  </a:lnTo>
                  <a:lnTo>
                    <a:pt x="432" y="174"/>
                  </a:lnTo>
                  <a:lnTo>
                    <a:pt x="648" y="258"/>
                  </a:lnTo>
                  <a:lnTo>
                    <a:pt x="840" y="414"/>
                  </a:lnTo>
                  <a:lnTo>
                    <a:pt x="1086" y="582"/>
                  </a:lnTo>
                  <a:lnTo>
                    <a:pt x="1272" y="702"/>
                  </a:lnTo>
                  <a:lnTo>
                    <a:pt x="1458" y="870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ysDot"/>
              <a:round/>
              <a:headEnd w="lg" len="lg"/>
              <a:tailEnd type="triangle" w="lg" len="lg"/>
            </a:ln>
          </p:spPr>
          <p:txBody>
            <a:bodyPr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6" name="Oval 154">
              <a:extLst>
                <a:ext uri="{FF2B5EF4-FFF2-40B4-BE49-F238E27FC236}">
                  <a16:creationId xmlns:a16="http://schemas.microsoft.com/office/drawing/2014/main" id="{0661DA7A-C679-8380-B2A9-7690FAF2D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" y="2646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7" name="Oval 155">
              <a:extLst>
                <a:ext uri="{FF2B5EF4-FFF2-40B4-BE49-F238E27FC236}">
                  <a16:creationId xmlns:a16="http://schemas.microsoft.com/office/drawing/2014/main" id="{37C86D40-A988-DD64-75E6-9628A2184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1" y="2797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8" name="Oval 156">
              <a:extLst>
                <a:ext uri="{FF2B5EF4-FFF2-40B4-BE49-F238E27FC236}">
                  <a16:creationId xmlns:a16="http://schemas.microsoft.com/office/drawing/2014/main" id="{01AF2DEC-9004-37B9-AA61-42CD5B65A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897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9" name="Oval 157">
              <a:extLst>
                <a:ext uri="{FF2B5EF4-FFF2-40B4-BE49-F238E27FC236}">
                  <a16:creationId xmlns:a16="http://schemas.microsoft.com/office/drawing/2014/main" id="{FA15C84D-DC68-AA33-D6F7-F7226E350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" y="3078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0" name="Oval 158">
              <a:extLst>
                <a:ext uri="{FF2B5EF4-FFF2-40B4-BE49-F238E27FC236}">
                  <a16:creationId xmlns:a16="http://schemas.microsoft.com/office/drawing/2014/main" id="{0F1730C2-BB61-089A-A200-6F2C432FA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4" y="3205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1" name="Oval 159">
              <a:extLst>
                <a:ext uri="{FF2B5EF4-FFF2-40B4-BE49-F238E27FC236}">
                  <a16:creationId xmlns:a16="http://schemas.microsoft.com/office/drawing/2014/main" id="{F02EE3AE-3F9A-8D6C-A514-07F02024D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6" y="3326"/>
              <a:ext cx="57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2" name="Oval 160">
              <a:extLst>
                <a:ext uri="{FF2B5EF4-FFF2-40B4-BE49-F238E27FC236}">
                  <a16:creationId xmlns:a16="http://schemas.microsoft.com/office/drawing/2014/main" id="{20D0FB28-D3EA-4AD4-7643-CFCEA0306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4" y="3496"/>
              <a:ext cx="57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9" name="TextBox 7">
            <a:extLst>
              <a:ext uri="{FF2B5EF4-FFF2-40B4-BE49-F238E27FC236}">
                <a16:creationId xmlns:a16="http://schemas.microsoft.com/office/drawing/2014/main" id="{2A893A45-F045-B551-E666-871AB6285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6694" y="2347029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en-US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1</a:t>
            </a:r>
          </a:p>
        </p:txBody>
      </p:sp>
      <p:sp>
        <p:nvSpPr>
          <p:cNvPr id="73" name="TextBox 7">
            <a:extLst>
              <a:ext uri="{FF2B5EF4-FFF2-40B4-BE49-F238E27FC236}">
                <a16:creationId xmlns:a16="http://schemas.microsoft.com/office/drawing/2014/main" id="{DC1037DF-7222-E98B-90D3-8C316FBD5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9482" y="2994917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en-US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2</a:t>
            </a:r>
          </a:p>
        </p:txBody>
      </p:sp>
      <p:sp>
        <p:nvSpPr>
          <p:cNvPr id="74" name="TextBox 7">
            <a:extLst>
              <a:ext uri="{FF2B5EF4-FFF2-40B4-BE49-F238E27FC236}">
                <a16:creationId xmlns:a16="http://schemas.microsoft.com/office/drawing/2014/main" id="{23ABBCE8-159E-45F6-2219-0CAABF3E9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642" y="1986989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3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76" name="TextBox 7">
            <a:extLst>
              <a:ext uri="{FF2B5EF4-FFF2-40B4-BE49-F238E27FC236}">
                <a16:creationId xmlns:a16="http://schemas.microsoft.com/office/drawing/2014/main" id="{B391AA40-24D2-C9A4-1588-1737113D0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2229" y="2923093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en-US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1</a:t>
            </a:r>
          </a:p>
        </p:txBody>
      </p:sp>
      <p:sp>
        <p:nvSpPr>
          <p:cNvPr id="77" name="TextBox 7">
            <a:extLst>
              <a:ext uri="{FF2B5EF4-FFF2-40B4-BE49-F238E27FC236}">
                <a16:creationId xmlns:a16="http://schemas.microsoft.com/office/drawing/2014/main" id="{8FB539B8-289A-620D-C194-F7A948EDC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0116" y="2547483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en-US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1</a:t>
            </a:r>
          </a:p>
        </p:txBody>
      </p:sp>
      <p:sp>
        <p:nvSpPr>
          <p:cNvPr id="78" name="TextBox 7">
            <a:extLst>
              <a:ext uri="{FF2B5EF4-FFF2-40B4-BE49-F238E27FC236}">
                <a16:creationId xmlns:a16="http://schemas.microsoft.com/office/drawing/2014/main" id="{C25710F7-2947-A94A-FD10-F781E6517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634" y="2876056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en-US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1</a:t>
            </a:r>
          </a:p>
        </p:txBody>
      </p:sp>
      <p:sp>
        <p:nvSpPr>
          <p:cNvPr id="79" name="TextBox 7">
            <a:extLst>
              <a:ext uri="{FF2B5EF4-FFF2-40B4-BE49-F238E27FC236}">
                <a16:creationId xmlns:a16="http://schemas.microsoft.com/office/drawing/2014/main" id="{80449155-CCAC-58F0-2DE5-5BB8719D0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301" y="2671614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en-US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2</a:t>
            </a:r>
          </a:p>
        </p:txBody>
      </p:sp>
      <p:sp>
        <p:nvSpPr>
          <p:cNvPr id="80" name="TextBox 7">
            <a:extLst>
              <a:ext uri="{FF2B5EF4-FFF2-40B4-BE49-F238E27FC236}">
                <a16:creationId xmlns:a16="http://schemas.microsoft.com/office/drawing/2014/main" id="{E8E49CC9-3291-3321-16DD-E09AC0817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031" y="2147988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en-US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2</a:t>
            </a:r>
          </a:p>
        </p:txBody>
      </p:sp>
      <p:sp>
        <p:nvSpPr>
          <p:cNvPr id="81" name="TextBox 7">
            <a:extLst>
              <a:ext uri="{FF2B5EF4-FFF2-40B4-BE49-F238E27FC236}">
                <a16:creationId xmlns:a16="http://schemas.microsoft.com/office/drawing/2014/main" id="{BF13A670-F3B5-7706-054F-FE624D500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4606" y="2635061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en-US" sz="1200" b="1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2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82" name="TextBox 7">
            <a:extLst>
              <a:ext uri="{FF2B5EF4-FFF2-40B4-BE49-F238E27FC236}">
                <a16:creationId xmlns:a16="http://schemas.microsoft.com/office/drawing/2014/main" id="{DBB3F227-4B56-2F31-8B7B-195F6C16B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8582" y="2419037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3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83" name="TextBox 7">
            <a:extLst>
              <a:ext uri="{FF2B5EF4-FFF2-40B4-BE49-F238E27FC236}">
                <a16:creationId xmlns:a16="http://schemas.microsoft.com/office/drawing/2014/main" id="{A4637887-6DA8-7E8A-D3D2-0600DAA17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485" y="2778088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3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84" name="TextBox 7">
            <a:extLst>
              <a:ext uri="{FF2B5EF4-FFF2-40B4-BE49-F238E27FC236}">
                <a16:creationId xmlns:a16="http://schemas.microsoft.com/office/drawing/2014/main" id="{A3575994-7C23-E6CB-BD29-0E3D827D8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425" y="3087972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3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85" name="TextBox 7">
            <a:extLst>
              <a:ext uri="{FF2B5EF4-FFF2-40B4-BE49-F238E27FC236}">
                <a16:creationId xmlns:a16="http://schemas.microsoft.com/office/drawing/2014/main" id="{550EFA42-0E9F-70E0-0B50-89769FBCF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0521" y="1897952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4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86" name="TextBox 7">
            <a:extLst>
              <a:ext uri="{FF2B5EF4-FFF2-40B4-BE49-F238E27FC236}">
                <a16:creationId xmlns:a16="http://schemas.microsoft.com/office/drawing/2014/main" id="{03E79241-85D6-78A5-AE64-08306B608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618" y="3199046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4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87" name="TextBox 7">
            <a:extLst>
              <a:ext uri="{FF2B5EF4-FFF2-40B4-BE49-F238E27FC236}">
                <a16:creationId xmlns:a16="http://schemas.microsoft.com/office/drawing/2014/main" id="{2A139C23-3FCB-257A-5FBD-54C546F96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59" y="2938828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4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88" name="TextBox 7">
            <a:extLst>
              <a:ext uri="{FF2B5EF4-FFF2-40B4-BE49-F238E27FC236}">
                <a16:creationId xmlns:a16="http://schemas.microsoft.com/office/drawing/2014/main" id="{B7A18C30-B05E-12F3-408B-3F3B64EA0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554" y="2263988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4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89" name="TextBox 7">
            <a:extLst>
              <a:ext uri="{FF2B5EF4-FFF2-40B4-BE49-F238E27FC236}">
                <a16:creationId xmlns:a16="http://schemas.microsoft.com/office/drawing/2014/main" id="{99295BDD-9E8C-9905-07D7-9A2FCECE8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1966" y="1845477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5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90" name="TextBox 7">
            <a:extLst>
              <a:ext uri="{FF2B5EF4-FFF2-40B4-BE49-F238E27FC236}">
                <a16:creationId xmlns:a16="http://schemas.microsoft.com/office/drawing/2014/main" id="{541BA6E9-ECDA-BC63-9D2C-54E668DFF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0088" y="2155976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5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91" name="TextBox 7">
            <a:extLst>
              <a:ext uri="{FF2B5EF4-FFF2-40B4-BE49-F238E27FC236}">
                <a16:creationId xmlns:a16="http://schemas.microsoft.com/office/drawing/2014/main" id="{16CF6FBE-6159-2DD0-D360-FCEA06AC8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992" y="3083903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5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92" name="TextBox 7">
            <a:extLst>
              <a:ext uri="{FF2B5EF4-FFF2-40B4-BE49-F238E27FC236}">
                <a16:creationId xmlns:a16="http://schemas.microsoft.com/office/drawing/2014/main" id="{10B7C033-9D2C-1566-3960-76E4D6885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061" y="3316851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5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93" name="TextBox 7">
            <a:extLst>
              <a:ext uri="{FF2B5EF4-FFF2-40B4-BE49-F238E27FC236}">
                <a16:creationId xmlns:a16="http://schemas.microsoft.com/office/drawing/2014/main" id="{0EF61DB8-D0CF-305F-792C-948E5E718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3388" y="3201576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6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94" name="TextBox 7">
            <a:extLst>
              <a:ext uri="{FF2B5EF4-FFF2-40B4-BE49-F238E27FC236}">
                <a16:creationId xmlns:a16="http://schemas.microsoft.com/office/drawing/2014/main" id="{A1C62933-7414-0D54-25EE-1EE8B809B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608" y="1761078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6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95" name="TextBox 7">
            <a:extLst>
              <a:ext uri="{FF2B5EF4-FFF2-40B4-BE49-F238E27FC236}">
                <a16:creationId xmlns:a16="http://schemas.microsoft.com/office/drawing/2014/main" id="{308929FD-5A35-2F93-AD59-1EE11B1BF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2980" y="3506115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6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97" name="TextBox 7">
            <a:extLst>
              <a:ext uri="{FF2B5EF4-FFF2-40B4-BE49-F238E27FC236}">
                <a16:creationId xmlns:a16="http://schemas.microsoft.com/office/drawing/2014/main" id="{DC7D6626-D2B1-8372-CEFB-525E455D1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8785" y="3620053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7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98" name="TextBox 7">
            <a:extLst>
              <a:ext uri="{FF2B5EF4-FFF2-40B4-BE49-F238E27FC236}">
                <a16:creationId xmlns:a16="http://schemas.microsoft.com/office/drawing/2014/main" id="{6077A69E-2525-5B20-9183-C4350ECCC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1816" y="3378707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7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99" name="TextBox 7">
            <a:extLst>
              <a:ext uri="{FF2B5EF4-FFF2-40B4-BE49-F238E27FC236}">
                <a16:creationId xmlns:a16="http://schemas.microsoft.com/office/drawing/2014/main" id="{BC6C6E28-AECA-3F7F-F1BD-A53E1FF20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732" y="1736812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7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grpSp>
        <p:nvGrpSpPr>
          <p:cNvPr id="100" name="Group 130">
            <a:extLst>
              <a:ext uri="{FF2B5EF4-FFF2-40B4-BE49-F238E27FC236}">
                <a16:creationId xmlns:a16="http://schemas.microsoft.com/office/drawing/2014/main" id="{FD772BB9-1929-3CD6-5D96-B7EB81C602D0}"/>
              </a:ext>
            </a:extLst>
          </p:cNvPr>
          <p:cNvGrpSpPr>
            <a:grpSpLocks/>
          </p:cNvGrpSpPr>
          <p:nvPr/>
        </p:nvGrpSpPr>
        <p:grpSpPr bwMode="auto">
          <a:xfrm>
            <a:off x="4157415" y="4599300"/>
            <a:ext cx="2040533" cy="1692275"/>
            <a:chOff x="4407" y="1779"/>
            <a:chExt cx="2433" cy="1810"/>
          </a:xfrm>
        </p:grpSpPr>
        <p:sp>
          <p:nvSpPr>
            <p:cNvPr id="101" name="Freeform 131">
              <a:extLst>
                <a:ext uri="{FF2B5EF4-FFF2-40B4-BE49-F238E27FC236}">
                  <a16:creationId xmlns:a16="http://schemas.microsoft.com/office/drawing/2014/main" id="{8FD2A8E7-8EB4-BE66-2BB5-A7F80DC49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" y="2790"/>
              <a:ext cx="1410" cy="771"/>
            </a:xfrm>
            <a:custGeom>
              <a:avLst/>
              <a:gdLst>
                <a:gd name="T0" fmla="*/ 0 w 1410"/>
                <a:gd name="T1" fmla="*/ 0 h 771"/>
                <a:gd name="T2" fmla="*/ 243 w 1410"/>
                <a:gd name="T3" fmla="*/ 120 h 771"/>
                <a:gd name="T4" fmla="*/ 450 w 1410"/>
                <a:gd name="T5" fmla="*/ 225 h 771"/>
                <a:gd name="T6" fmla="*/ 624 w 1410"/>
                <a:gd name="T7" fmla="*/ 342 h 771"/>
                <a:gd name="T8" fmla="*/ 870 w 1410"/>
                <a:gd name="T9" fmla="*/ 474 h 771"/>
                <a:gd name="T10" fmla="*/ 1128 w 1410"/>
                <a:gd name="T11" fmla="*/ 624 h 771"/>
                <a:gd name="T12" fmla="*/ 1410 w 1410"/>
                <a:gd name="T13" fmla="*/ 771 h 7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10"/>
                <a:gd name="T22" fmla="*/ 0 h 771"/>
                <a:gd name="T23" fmla="*/ 1410 w 1410"/>
                <a:gd name="T24" fmla="*/ 771 h 77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10" h="771">
                  <a:moveTo>
                    <a:pt x="0" y="0"/>
                  </a:moveTo>
                  <a:cubicBezTo>
                    <a:pt x="84" y="41"/>
                    <a:pt x="168" y="82"/>
                    <a:pt x="243" y="120"/>
                  </a:cubicBezTo>
                  <a:cubicBezTo>
                    <a:pt x="318" y="158"/>
                    <a:pt x="387" y="188"/>
                    <a:pt x="450" y="225"/>
                  </a:cubicBezTo>
                  <a:cubicBezTo>
                    <a:pt x="513" y="262"/>
                    <a:pt x="554" y="300"/>
                    <a:pt x="624" y="342"/>
                  </a:cubicBezTo>
                  <a:cubicBezTo>
                    <a:pt x="694" y="384"/>
                    <a:pt x="786" y="427"/>
                    <a:pt x="870" y="474"/>
                  </a:cubicBezTo>
                  <a:cubicBezTo>
                    <a:pt x="954" y="521"/>
                    <a:pt x="1038" y="574"/>
                    <a:pt x="1128" y="624"/>
                  </a:cubicBezTo>
                  <a:cubicBezTo>
                    <a:pt x="1218" y="674"/>
                    <a:pt x="1314" y="722"/>
                    <a:pt x="1410" y="771"/>
                  </a:cubicBezTo>
                </a:path>
              </a:pathLst>
            </a:custGeom>
            <a:noFill/>
            <a:ln w="25400" cap="flat">
              <a:solidFill>
                <a:schemeClr val="tx1"/>
              </a:solidFill>
              <a:prstDash val="sysDot"/>
              <a:round/>
              <a:headEnd w="lg" len="lg"/>
              <a:tailEnd type="none" w="lg" len="lg"/>
            </a:ln>
          </p:spPr>
          <p:txBody>
            <a:bodyPr/>
            <a:lstStyle/>
            <a:p>
              <a:pPr defTabSz="742950" eaLnBrk="1" hangingPunct="1"/>
              <a:endParaRPr lang="fi-FI" sz="1463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2" name="Oval 132">
              <a:extLst>
                <a:ext uri="{FF2B5EF4-FFF2-40B4-BE49-F238E27FC236}">
                  <a16:creationId xmlns:a16="http://schemas.microsoft.com/office/drawing/2014/main" id="{57F35D98-F896-532F-688C-5B0B4E371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7" y="2766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" name="Oval 133">
              <a:extLst>
                <a:ext uri="{FF2B5EF4-FFF2-40B4-BE49-F238E27FC236}">
                  <a16:creationId xmlns:a16="http://schemas.microsoft.com/office/drawing/2014/main" id="{CA01760C-9AB7-A592-AEC0-A7E5AC2863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8" y="3532"/>
              <a:ext cx="57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4" name="Oval 134">
              <a:extLst>
                <a:ext uri="{FF2B5EF4-FFF2-40B4-BE49-F238E27FC236}">
                  <a16:creationId xmlns:a16="http://schemas.microsoft.com/office/drawing/2014/main" id="{E1BC2C5E-69CE-4323-E8CB-16F013C2F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8" y="2532"/>
              <a:ext cx="57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5" name="Freeform 135">
              <a:extLst>
                <a:ext uri="{FF2B5EF4-FFF2-40B4-BE49-F238E27FC236}">
                  <a16:creationId xmlns:a16="http://schemas.microsoft.com/office/drawing/2014/main" id="{07A3263E-95AD-CA2D-4F3F-C321F874B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019"/>
              <a:ext cx="1380" cy="807"/>
            </a:xfrm>
            <a:custGeom>
              <a:avLst/>
              <a:gdLst>
                <a:gd name="T0" fmla="*/ 0 w 1380"/>
                <a:gd name="T1" fmla="*/ 0 h 807"/>
                <a:gd name="T2" fmla="*/ 456 w 1380"/>
                <a:gd name="T3" fmla="*/ 105 h 807"/>
                <a:gd name="T4" fmla="*/ 840 w 1380"/>
                <a:gd name="T5" fmla="*/ 327 h 807"/>
                <a:gd name="T6" fmla="*/ 1122 w 1380"/>
                <a:gd name="T7" fmla="*/ 537 h 807"/>
                <a:gd name="T8" fmla="*/ 1380 w 1380"/>
                <a:gd name="T9" fmla="*/ 807 h 8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0"/>
                <a:gd name="T16" fmla="*/ 0 h 807"/>
                <a:gd name="T17" fmla="*/ 1380 w 1380"/>
                <a:gd name="T18" fmla="*/ 807 h 8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0" h="807">
                  <a:moveTo>
                    <a:pt x="0" y="0"/>
                  </a:moveTo>
                  <a:lnTo>
                    <a:pt x="456" y="105"/>
                  </a:lnTo>
                  <a:lnTo>
                    <a:pt x="840" y="327"/>
                  </a:lnTo>
                  <a:lnTo>
                    <a:pt x="1122" y="537"/>
                  </a:lnTo>
                  <a:lnTo>
                    <a:pt x="1380" y="807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ysDot"/>
              <a:round/>
              <a:headEnd type="none" w="lg" len="lg"/>
              <a:tailEnd/>
            </a:ln>
          </p:spPr>
          <p:txBody>
            <a:bodyPr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6" name="Oval 136">
              <a:extLst>
                <a:ext uri="{FF2B5EF4-FFF2-40B4-BE49-F238E27FC236}">
                  <a16:creationId xmlns:a16="http://schemas.microsoft.com/office/drawing/2014/main" id="{F0256B82-B1D8-F389-0C6E-5CF9A6771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6" y="2794"/>
              <a:ext cx="57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7" name="Oval 137">
              <a:extLst>
                <a:ext uri="{FF2B5EF4-FFF2-40B4-BE49-F238E27FC236}">
                  <a16:creationId xmlns:a16="http://schemas.microsoft.com/office/drawing/2014/main" id="{E6F3B314-67BF-7A1A-0192-831F44DDD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882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8" name="Oval 138">
              <a:extLst>
                <a:ext uri="{FF2B5EF4-FFF2-40B4-BE49-F238E27FC236}">
                  <a16:creationId xmlns:a16="http://schemas.microsoft.com/office/drawing/2014/main" id="{8C200060-762D-A7F4-A889-341723527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1" y="2982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9" name="Oval 139">
              <a:extLst>
                <a:ext uri="{FF2B5EF4-FFF2-40B4-BE49-F238E27FC236}">
                  <a16:creationId xmlns:a16="http://schemas.microsoft.com/office/drawing/2014/main" id="{3D00777B-E2A5-30DC-B365-46E038E5D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0" y="3098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0" name="Oval 140">
              <a:extLst>
                <a:ext uri="{FF2B5EF4-FFF2-40B4-BE49-F238E27FC236}">
                  <a16:creationId xmlns:a16="http://schemas.microsoft.com/office/drawing/2014/main" id="{78303B03-E2E0-3E1E-AA2B-9DBFAD263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8" y="3234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1" name="Oval 141">
              <a:extLst>
                <a:ext uri="{FF2B5EF4-FFF2-40B4-BE49-F238E27FC236}">
                  <a16:creationId xmlns:a16="http://schemas.microsoft.com/office/drawing/2014/main" id="{0566EDCF-97C0-EA1F-6F57-0CD37C8527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3" y="3388"/>
              <a:ext cx="57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2" name="Freeform 142">
              <a:extLst>
                <a:ext uri="{FF2B5EF4-FFF2-40B4-BE49-F238E27FC236}">
                  <a16:creationId xmlns:a16="http://schemas.microsoft.com/office/drawing/2014/main" id="{0DE74ED6-FDF3-AB81-125A-00F9231EB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803"/>
              <a:ext cx="1914" cy="657"/>
            </a:xfrm>
            <a:custGeom>
              <a:avLst/>
              <a:gdLst>
                <a:gd name="T0" fmla="*/ 0 w 1914"/>
                <a:gd name="T1" fmla="*/ 3 h 657"/>
                <a:gd name="T2" fmla="*/ 18 w 1914"/>
                <a:gd name="T3" fmla="*/ 0 h 657"/>
                <a:gd name="T4" fmla="*/ 339 w 1914"/>
                <a:gd name="T5" fmla="*/ 42 h 657"/>
                <a:gd name="T6" fmla="*/ 705 w 1914"/>
                <a:gd name="T7" fmla="*/ 144 h 657"/>
                <a:gd name="T8" fmla="*/ 1071 w 1914"/>
                <a:gd name="T9" fmla="*/ 201 h 657"/>
                <a:gd name="T10" fmla="*/ 1416 w 1914"/>
                <a:gd name="T11" fmla="*/ 291 h 657"/>
                <a:gd name="T12" fmla="*/ 1695 w 1914"/>
                <a:gd name="T13" fmla="*/ 471 h 657"/>
                <a:gd name="T14" fmla="*/ 1914 w 1914"/>
                <a:gd name="T15" fmla="*/ 657 h 6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14"/>
                <a:gd name="T25" fmla="*/ 0 h 657"/>
                <a:gd name="T26" fmla="*/ 1914 w 1914"/>
                <a:gd name="T27" fmla="*/ 657 h 6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14" h="657">
                  <a:moveTo>
                    <a:pt x="0" y="3"/>
                  </a:moveTo>
                  <a:cubicBezTo>
                    <a:pt x="6" y="2"/>
                    <a:pt x="18" y="0"/>
                    <a:pt x="18" y="0"/>
                  </a:cubicBezTo>
                  <a:lnTo>
                    <a:pt x="339" y="42"/>
                  </a:lnTo>
                  <a:lnTo>
                    <a:pt x="705" y="144"/>
                  </a:lnTo>
                  <a:lnTo>
                    <a:pt x="1071" y="201"/>
                  </a:lnTo>
                  <a:lnTo>
                    <a:pt x="1416" y="291"/>
                  </a:lnTo>
                  <a:lnTo>
                    <a:pt x="1695" y="471"/>
                  </a:lnTo>
                  <a:lnTo>
                    <a:pt x="1914" y="657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ysDot"/>
              <a:round/>
              <a:headEnd type="none" w="lg" len="lg"/>
              <a:tailEnd/>
            </a:ln>
          </p:spPr>
          <p:txBody>
            <a:bodyPr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3" name="Oval 143">
              <a:extLst>
                <a:ext uri="{FF2B5EF4-FFF2-40B4-BE49-F238E27FC236}">
                  <a16:creationId xmlns:a16="http://schemas.microsoft.com/office/drawing/2014/main" id="{CD3C4421-33AD-04E1-EF9F-77733648E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9" y="1822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4" name="Oval 144">
              <a:extLst>
                <a:ext uri="{FF2B5EF4-FFF2-40B4-BE49-F238E27FC236}">
                  <a16:creationId xmlns:a16="http://schemas.microsoft.com/office/drawing/2014/main" id="{18B9DD7B-887D-360B-AD61-3F8DDC11C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0" y="1919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5" name="Oval 145">
              <a:extLst>
                <a:ext uri="{FF2B5EF4-FFF2-40B4-BE49-F238E27FC236}">
                  <a16:creationId xmlns:a16="http://schemas.microsoft.com/office/drawing/2014/main" id="{3B374179-FC05-DAAC-8FA2-EFEE18F27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0" y="1974"/>
              <a:ext cx="57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6" name="Oval 146">
              <a:extLst>
                <a:ext uri="{FF2B5EF4-FFF2-40B4-BE49-F238E27FC236}">
                  <a16:creationId xmlns:a16="http://schemas.microsoft.com/office/drawing/2014/main" id="{B39CDC79-BA60-9DC4-F4BF-D65280562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0" y="2065"/>
              <a:ext cx="57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7" name="Oval 147">
              <a:extLst>
                <a:ext uri="{FF2B5EF4-FFF2-40B4-BE49-F238E27FC236}">
                  <a16:creationId xmlns:a16="http://schemas.microsoft.com/office/drawing/2014/main" id="{825F7B2C-9209-44BB-D36D-614B1F029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0" y="2240"/>
              <a:ext cx="57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8" name="Oval 148">
              <a:extLst>
                <a:ext uri="{FF2B5EF4-FFF2-40B4-BE49-F238E27FC236}">
                  <a16:creationId xmlns:a16="http://schemas.microsoft.com/office/drawing/2014/main" id="{E589EE40-E261-FE7D-DB6C-3532355F7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3" y="2436"/>
              <a:ext cx="57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" name="Oval 149">
              <a:extLst>
                <a:ext uri="{FF2B5EF4-FFF2-40B4-BE49-F238E27FC236}">
                  <a16:creationId xmlns:a16="http://schemas.microsoft.com/office/drawing/2014/main" id="{EEF3C6D5-5A06-8A63-0B83-3674DC6B9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1779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0" name="Oval 150">
              <a:extLst>
                <a:ext uri="{FF2B5EF4-FFF2-40B4-BE49-F238E27FC236}">
                  <a16:creationId xmlns:a16="http://schemas.microsoft.com/office/drawing/2014/main" id="{0467DB1E-E464-74E9-7F88-3E68BE5E8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0" y="2006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" name="Oval 151">
              <a:extLst>
                <a:ext uri="{FF2B5EF4-FFF2-40B4-BE49-F238E27FC236}">
                  <a16:creationId xmlns:a16="http://schemas.microsoft.com/office/drawing/2014/main" id="{53D89FE1-D058-081D-2B6B-9C80F522D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5" y="2096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" name="Oval 152">
              <a:extLst>
                <a:ext uri="{FF2B5EF4-FFF2-40B4-BE49-F238E27FC236}">
                  <a16:creationId xmlns:a16="http://schemas.microsoft.com/office/drawing/2014/main" id="{B2DA5979-0A3A-D9CC-1033-B5AFD34BC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5" y="2318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3" name="Freeform 153">
              <a:extLst>
                <a:ext uri="{FF2B5EF4-FFF2-40B4-BE49-F238E27FC236}">
                  <a16:creationId xmlns:a16="http://schemas.microsoft.com/office/drawing/2014/main" id="{493A8331-A5F6-5678-2271-156122E8D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" y="2664"/>
              <a:ext cx="1458" cy="870"/>
            </a:xfrm>
            <a:custGeom>
              <a:avLst/>
              <a:gdLst>
                <a:gd name="T0" fmla="*/ 0 w 1458"/>
                <a:gd name="T1" fmla="*/ 0 h 870"/>
                <a:gd name="T2" fmla="*/ 204 w 1458"/>
                <a:gd name="T3" fmla="*/ 90 h 870"/>
                <a:gd name="T4" fmla="*/ 432 w 1458"/>
                <a:gd name="T5" fmla="*/ 174 h 870"/>
                <a:gd name="T6" fmla="*/ 648 w 1458"/>
                <a:gd name="T7" fmla="*/ 258 h 870"/>
                <a:gd name="T8" fmla="*/ 840 w 1458"/>
                <a:gd name="T9" fmla="*/ 414 h 870"/>
                <a:gd name="T10" fmla="*/ 1086 w 1458"/>
                <a:gd name="T11" fmla="*/ 582 h 870"/>
                <a:gd name="T12" fmla="*/ 1272 w 1458"/>
                <a:gd name="T13" fmla="*/ 702 h 870"/>
                <a:gd name="T14" fmla="*/ 1458 w 1458"/>
                <a:gd name="T15" fmla="*/ 870 h 8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58"/>
                <a:gd name="T25" fmla="*/ 0 h 870"/>
                <a:gd name="T26" fmla="*/ 1458 w 1458"/>
                <a:gd name="T27" fmla="*/ 870 h 8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58" h="870">
                  <a:moveTo>
                    <a:pt x="0" y="0"/>
                  </a:moveTo>
                  <a:lnTo>
                    <a:pt x="204" y="90"/>
                  </a:lnTo>
                  <a:lnTo>
                    <a:pt x="432" y="174"/>
                  </a:lnTo>
                  <a:lnTo>
                    <a:pt x="648" y="258"/>
                  </a:lnTo>
                  <a:lnTo>
                    <a:pt x="840" y="414"/>
                  </a:lnTo>
                  <a:lnTo>
                    <a:pt x="1086" y="582"/>
                  </a:lnTo>
                  <a:lnTo>
                    <a:pt x="1272" y="702"/>
                  </a:lnTo>
                  <a:lnTo>
                    <a:pt x="1458" y="870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ysDot"/>
              <a:round/>
              <a:headEnd w="lg" len="lg"/>
              <a:tailEnd type="none" w="lg" len="lg"/>
            </a:ln>
          </p:spPr>
          <p:txBody>
            <a:bodyPr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4" name="Oval 154">
              <a:extLst>
                <a:ext uri="{FF2B5EF4-FFF2-40B4-BE49-F238E27FC236}">
                  <a16:creationId xmlns:a16="http://schemas.microsoft.com/office/drawing/2014/main" id="{B50435C7-3E35-BC67-E6FB-09C9C4F3A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" y="2646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5" name="Oval 155">
              <a:extLst>
                <a:ext uri="{FF2B5EF4-FFF2-40B4-BE49-F238E27FC236}">
                  <a16:creationId xmlns:a16="http://schemas.microsoft.com/office/drawing/2014/main" id="{5AD6F65D-A00E-C0EE-25DD-911E1B52B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1" y="2797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6" name="Oval 156">
              <a:extLst>
                <a:ext uri="{FF2B5EF4-FFF2-40B4-BE49-F238E27FC236}">
                  <a16:creationId xmlns:a16="http://schemas.microsoft.com/office/drawing/2014/main" id="{22BBF20D-B2F4-22B3-AAB9-DA8B21BB6E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897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7" name="Oval 157">
              <a:extLst>
                <a:ext uri="{FF2B5EF4-FFF2-40B4-BE49-F238E27FC236}">
                  <a16:creationId xmlns:a16="http://schemas.microsoft.com/office/drawing/2014/main" id="{ADB3D01D-BEB5-94B6-B44B-8AB0F1B9D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" y="3078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8" name="Oval 158">
              <a:extLst>
                <a:ext uri="{FF2B5EF4-FFF2-40B4-BE49-F238E27FC236}">
                  <a16:creationId xmlns:a16="http://schemas.microsoft.com/office/drawing/2014/main" id="{C321AC84-D5DC-1C36-AB12-D8F782630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4" y="3205"/>
              <a:ext cx="57" cy="5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9" name="Oval 159">
              <a:extLst>
                <a:ext uri="{FF2B5EF4-FFF2-40B4-BE49-F238E27FC236}">
                  <a16:creationId xmlns:a16="http://schemas.microsoft.com/office/drawing/2014/main" id="{957811FA-8EAD-AC2A-1F85-F712E760A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6" y="3326"/>
              <a:ext cx="57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0" name="Oval 160">
              <a:extLst>
                <a:ext uri="{FF2B5EF4-FFF2-40B4-BE49-F238E27FC236}">
                  <a16:creationId xmlns:a16="http://schemas.microsoft.com/office/drawing/2014/main" id="{53EB3732-9500-6162-0C59-F48488D74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4" y="3496"/>
              <a:ext cx="57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 w="lg" len="lg"/>
              <a:tailEnd/>
            </a:ln>
          </p:spPr>
          <p:txBody>
            <a:bodyPr wrap="none" anchor="ctr"/>
            <a:lstStyle/>
            <a:p>
              <a:pPr defTabSz="742950" eaLnBrk="1" hangingPunct="1"/>
              <a:endParaRPr lang="fi-FI" sz="1463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37" name="TextBox 7">
            <a:extLst>
              <a:ext uri="{FF2B5EF4-FFF2-40B4-BE49-F238E27FC236}">
                <a16:creationId xmlns:a16="http://schemas.microsoft.com/office/drawing/2014/main" id="{C268A837-D827-981A-BF8E-70CA971C1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710" y="4985156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en-US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7</a:t>
            </a:r>
          </a:p>
        </p:txBody>
      </p:sp>
      <p:sp>
        <p:nvSpPr>
          <p:cNvPr id="138" name="TextBox 7">
            <a:extLst>
              <a:ext uri="{FF2B5EF4-FFF2-40B4-BE49-F238E27FC236}">
                <a16:creationId xmlns:a16="http://schemas.microsoft.com/office/drawing/2014/main" id="{48B6E80C-3011-5C91-CE09-41FDF267A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498" y="5633044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en-US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2</a:t>
            </a:r>
          </a:p>
        </p:txBody>
      </p:sp>
      <p:sp>
        <p:nvSpPr>
          <p:cNvPr id="139" name="TextBox 7">
            <a:extLst>
              <a:ext uri="{FF2B5EF4-FFF2-40B4-BE49-F238E27FC236}">
                <a16:creationId xmlns:a16="http://schemas.microsoft.com/office/drawing/2014/main" id="{BEE3C683-0E44-0D35-CB93-3ADF9B27C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2658" y="4625116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5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140" name="TextBox 7">
            <a:extLst>
              <a:ext uri="{FF2B5EF4-FFF2-40B4-BE49-F238E27FC236}">
                <a16:creationId xmlns:a16="http://schemas.microsoft.com/office/drawing/2014/main" id="{65D8D882-11FA-B678-944D-77DE7F238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245" y="5561220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en-US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1</a:t>
            </a:r>
          </a:p>
        </p:txBody>
      </p:sp>
      <p:sp>
        <p:nvSpPr>
          <p:cNvPr id="141" name="TextBox 7">
            <a:extLst>
              <a:ext uri="{FF2B5EF4-FFF2-40B4-BE49-F238E27FC236}">
                <a16:creationId xmlns:a16="http://schemas.microsoft.com/office/drawing/2014/main" id="{6763E51E-36E3-5A11-FB3F-012654471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4132" y="5185610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en-US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1</a:t>
            </a:r>
          </a:p>
        </p:txBody>
      </p:sp>
      <p:sp>
        <p:nvSpPr>
          <p:cNvPr id="142" name="TextBox 7">
            <a:extLst>
              <a:ext uri="{FF2B5EF4-FFF2-40B4-BE49-F238E27FC236}">
                <a16:creationId xmlns:a16="http://schemas.microsoft.com/office/drawing/2014/main" id="{88EFE48E-62EF-4D2B-8331-C81019436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0650" y="5514183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en-US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5</a:t>
            </a:r>
          </a:p>
        </p:txBody>
      </p:sp>
      <p:sp>
        <p:nvSpPr>
          <p:cNvPr id="143" name="TextBox 7">
            <a:extLst>
              <a:ext uri="{FF2B5EF4-FFF2-40B4-BE49-F238E27FC236}">
                <a16:creationId xmlns:a16="http://schemas.microsoft.com/office/drawing/2014/main" id="{7C35BC20-FBED-2586-499B-95A3D8DFB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317" y="5309741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en-US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2</a:t>
            </a:r>
          </a:p>
        </p:txBody>
      </p:sp>
      <p:sp>
        <p:nvSpPr>
          <p:cNvPr id="144" name="TextBox 7">
            <a:extLst>
              <a:ext uri="{FF2B5EF4-FFF2-40B4-BE49-F238E27FC236}">
                <a16:creationId xmlns:a16="http://schemas.microsoft.com/office/drawing/2014/main" id="{EC4EAA23-CFAB-5EF7-5CF0-1D157705F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047" y="4786115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en-US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6</a:t>
            </a:r>
          </a:p>
        </p:txBody>
      </p:sp>
      <p:sp>
        <p:nvSpPr>
          <p:cNvPr id="145" name="TextBox 7">
            <a:extLst>
              <a:ext uri="{FF2B5EF4-FFF2-40B4-BE49-F238E27FC236}">
                <a16:creationId xmlns:a16="http://schemas.microsoft.com/office/drawing/2014/main" id="{7582FDDC-A2F7-5DB2-909F-479CCF6BE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622" y="5273188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4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146" name="TextBox 7">
            <a:extLst>
              <a:ext uri="{FF2B5EF4-FFF2-40B4-BE49-F238E27FC236}">
                <a16:creationId xmlns:a16="http://schemas.microsoft.com/office/drawing/2014/main" id="{D5928004-A926-0F9C-2ACF-02781FFEF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2598" y="5057164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3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147" name="TextBox 7">
            <a:extLst>
              <a:ext uri="{FF2B5EF4-FFF2-40B4-BE49-F238E27FC236}">
                <a16:creationId xmlns:a16="http://schemas.microsoft.com/office/drawing/2014/main" id="{B05F9CC7-30E5-AF3A-DDB4-45C1CEA34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501" y="5416215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3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148" name="TextBox 7">
            <a:extLst>
              <a:ext uri="{FF2B5EF4-FFF2-40B4-BE49-F238E27FC236}">
                <a16:creationId xmlns:a16="http://schemas.microsoft.com/office/drawing/2014/main" id="{B43F61D0-6A08-E730-A0CA-B5A6A5DC5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1441" y="5726099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3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149" name="TextBox 7">
            <a:extLst>
              <a:ext uri="{FF2B5EF4-FFF2-40B4-BE49-F238E27FC236}">
                <a16:creationId xmlns:a16="http://schemas.microsoft.com/office/drawing/2014/main" id="{90DAC996-1EB6-1705-CC6E-5FFAB38C2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4537" y="4536079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4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150" name="TextBox 7">
            <a:extLst>
              <a:ext uri="{FF2B5EF4-FFF2-40B4-BE49-F238E27FC236}">
                <a16:creationId xmlns:a16="http://schemas.microsoft.com/office/drawing/2014/main" id="{A7174FD3-CFEE-0022-C746-24E4B2A7A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634" y="5837173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4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151" name="TextBox 7">
            <a:extLst>
              <a:ext uri="{FF2B5EF4-FFF2-40B4-BE49-F238E27FC236}">
                <a16:creationId xmlns:a16="http://schemas.microsoft.com/office/drawing/2014/main" id="{2506BD4C-32C3-5D2F-830E-17F02A1EC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7075" y="5576955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4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152" name="TextBox 7">
            <a:extLst>
              <a:ext uri="{FF2B5EF4-FFF2-40B4-BE49-F238E27FC236}">
                <a16:creationId xmlns:a16="http://schemas.microsoft.com/office/drawing/2014/main" id="{52F87719-95D4-4438-71DA-871A4FB7B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570" y="4902115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2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153" name="TextBox 7">
            <a:extLst>
              <a:ext uri="{FF2B5EF4-FFF2-40B4-BE49-F238E27FC236}">
                <a16:creationId xmlns:a16="http://schemas.microsoft.com/office/drawing/2014/main" id="{672D494C-4CAD-DF7F-794F-1F2B91F77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5982" y="4483604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3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154" name="TextBox 7">
            <a:extLst>
              <a:ext uri="{FF2B5EF4-FFF2-40B4-BE49-F238E27FC236}">
                <a16:creationId xmlns:a16="http://schemas.microsoft.com/office/drawing/2014/main" id="{618894F8-468A-5B20-595A-0524BABE9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104" y="4794103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1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155" name="TextBox 7">
            <a:extLst>
              <a:ext uri="{FF2B5EF4-FFF2-40B4-BE49-F238E27FC236}">
                <a16:creationId xmlns:a16="http://schemas.microsoft.com/office/drawing/2014/main" id="{029E612D-5A4C-E2AD-5A72-A674137E7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008" y="5722030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5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156" name="TextBox 7">
            <a:extLst>
              <a:ext uri="{FF2B5EF4-FFF2-40B4-BE49-F238E27FC236}">
                <a16:creationId xmlns:a16="http://schemas.microsoft.com/office/drawing/2014/main" id="{6875A30F-C9E5-CD8D-792F-43AFF97F3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7077" y="5954978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5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157" name="TextBox 7">
            <a:extLst>
              <a:ext uri="{FF2B5EF4-FFF2-40B4-BE49-F238E27FC236}">
                <a16:creationId xmlns:a16="http://schemas.microsoft.com/office/drawing/2014/main" id="{E665C8EC-98CD-87C6-2237-8A8C46A05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404" y="5839703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6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158" name="TextBox 7">
            <a:extLst>
              <a:ext uri="{FF2B5EF4-FFF2-40B4-BE49-F238E27FC236}">
                <a16:creationId xmlns:a16="http://schemas.microsoft.com/office/drawing/2014/main" id="{937B5AF5-00DB-5FD6-0229-4789B3012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6624" y="4399205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2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159" name="TextBox 7">
            <a:extLst>
              <a:ext uri="{FF2B5EF4-FFF2-40B4-BE49-F238E27FC236}">
                <a16:creationId xmlns:a16="http://schemas.microsoft.com/office/drawing/2014/main" id="{7F9BBD35-8AC1-6811-FDD9-57AADA08A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9712" y="6098403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6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160" name="TextBox 7">
            <a:extLst>
              <a:ext uri="{FF2B5EF4-FFF2-40B4-BE49-F238E27FC236}">
                <a16:creationId xmlns:a16="http://schemas.microsoft.com/office/drawing/2014/main" id="{288EFAD4-7A04-B03A-2467-A2389BBA8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5517" y="6212341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7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161" name="TextBox 7">
            <a:extLst>
              <a:ext uri="{FF2B5EF4-FFF2-40B4-BE49-F238E27FC236}">
                <a16:creationId xmlns:a16="http://schemas.microsoft.com/office/drawing/2014/main" id="{427FB407-792A-D58D-A63F-EE9D3F427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832" y="6016834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7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162" name="TextBox 7">
            <a:extLst>
              <a:ext uri="{FF2B5EF4-FFF2-40B4-BE49-F238E27FC236}">
                <a16:creationId xmlns:a16="http://schemas.microsoft.com/office/drawing/2014/main" id="{51E9B2C0-7F6C-0365-C056-1CDB0DA3A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748" y="4374939"/>
            <a:ext cx="28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78606" indent="-278606" algn="just" defTabSz="371475" eaLnBrk="1" hangingPunct="1">
              <a:spcAft>
                <a:spcPct val="25000"/>
              </a:spcAft>
            </a:pPr>
            <a:r>
              <a:rPr lang="fi-FI" sz="1200" b="1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1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12911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53"/>
          <p:cNvSpPr txBox="1">
            <a:spLocks noChangeArrowheads="1"/>
          </p:cNvSpPr>
          <p:nvPr/>
        </p:nvSpPr>
        <p:spPr bwMode="auto">
          <a:xfrm>
            <a:off x="1882779" y="332656"/>
            <a:ext cx="6255239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>
                <a:solidFill>
                  <a:prstClr val="black"/>
                </a:solidFill>
                <a:latin typeface="Tahoma" pitchFamily="34" charset="0"/>
              </a:rPr>
              <a:t>Diagram of new baseline</a:t>
            </a:r>
          </a:p>
        </p:txBody>
      </p:sp>
      <p:sp>
        <p:nvSpPr>
          <p:cNvPr id="64514" name="Rectangle 54"/>
          <p:cNvSpPr>
            <a:spLocks noChangeArrowheads="1"/>
          </p:cNvSpPr>
          <p:nvPr/>
        </p:nvSpPr>
        <p:spPr bwMode="auto">
          <a:xfrm>
            <a:off x="3397449" y="2864049"/>
            <a:ext cx="1385292" cy="61138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742950" eaLnBrk="1" hangingPunct="1"/>
            <a:r>
              <a:rPr lang="fi-FI" sz="1463">
                <a:solidFill>
                  <a:prstClr val="black"/>
                </a:solidFill>
                <a:latin typeface="Tahoma" pitchFamily="34" charset="0"/>
              </a:rPr>
              <a:t>Sequence</a:t>
            </a:r>
          </a:p>
          <a:p>
            <a:pPr algn="ctr" defTabSz="742950" eaLnBrk="1" hangingPunct="1"/>
            <a:r>
              <a:rPr lang="fi-FI" sz="1463">
                <a:solidFill>
                  <a:prstClr val="black"/>
                </a:solidFill>
                <a:latin typeface="Tahoma" pitchFamily="34" charset="0"/>
              </a:rPr>
              <a:t>averaging</a:t>
            </a:r>
          </a:p>
        </p:txBody>
      </p:sp>
      <p:sp>
        <p:nvSpPr>
          <p:cNvPr id="64515" name="Rectangle 55"/>
          <p:cNvSpPr>
            <a:spLocks noChangeArrowheads="1"/>
          </p:cNvSpPr>
          <p:nvPr/>
        </p:nvSpPr>
        <p:spPr bwMode="auto">
          <a:xfrm>
            <a:off x="3394869" y="1894086"/>
            <a:ext cx="1385292" cy="61138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742950" eaLnBrk="1" hangingPunct="1"/>
            <a:r>
              <a:rPr lang="fi-FI" sz="1463">
                <a:solidFill>
                  <a:prstClr val="black"/>
                </a:solidFill>
                <a:latin typeface="Tahoma" pitchFamily="34" charset="0"/>
              </a:rPr>
              <a:t>Re-ordering</a:t>
            </a:r>
          </a:p>
        </p:txBody>
      </p:sp>
      <p:sp>
        <p:nvSpPr>
          <p:cNvPr id="64516" name="Rectangle 60"/>
          <p:cNvSpPr>
            <a:spLocks noChangeArrowheads="1"/>
          </p:cNvSpPr>
          <p:nvPr/>
        </p:nvSpPr>
        <p:spPr bwMode="auto">
          <a:xfrm>
            <a:off x="3397449" y="3846910"/>
            <a:ext cx="1385292" cy="61138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742950" eaLnBrk="1" hangingPunct="1"/>
            <a:r>
              <a:rPr lang="fi-FI" sz="1463">
                <a:solidFill>
                  <a:prstClr val="black"/>
                </a:solidFill>
                <a:latin typeface="Tahoma" pitchFamily="34" charset="0"/>
              </a:rPr>
              <a:t>Outlier</a:t>
            </a:r>
          </a:p>
          <a:p>
            <a:pPr algn="ctr" defTabSz="742950" eaLnBrk="1" hangingPunct="1"/>
            <a:r>
              <a:rPr lang="fi-FI" sz="1463">
                <a:solidFill>
                  <a:prstClr val="black"/>
                </a:solidFill>
                <a:latin typeface="Tahoma" pitchFamily="34" charset="0"/>
              </a:rPr>
              <a:t>removal</a:t>
            </a:r>
          </a:p>
        </p:txBody>
      </p:sp>
      <p:sp>
        <p:nvSpPr>
          <p:cNvPr id="64517" name="Rectangle 63"/>
          <p:cNvSpPr>
            <a:spLocks noChangeArrowheads="1"/>
          </p:cNvSpPr>
          <p:nvPr/>
        </p:nvSpPr>
        <p:spPr bwMode="auto">
          <a:xfrm>
            <a:off x="3387130" y="4834930"/>
            <a:ext cx="1385292" cy="61138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742950" eaLnBrk="1" hangingPunct="1"/>
            <a:r>
              <a:rPr lang="fi-FI" sz="1463">
                <a:solidFill>
                  <a:prstClr val="black"/>
                </a:solidFill>
                <a:latin typeface="Tahoma" pitchFamily="34" charset="0"/>
              </a:rPr>
              <a:t>Polygonal</a:t>
            </a:r>
          </a:p>
          <a:p>
            <a:pPr algn="ctr" defTabSz="742950" eaLnBrk="1" hangingPunct="1"/>
            <a:r>
              <a:rPr lang="fi-FI" sz="1463">
                <a:solidFill>
                  <a:prstClr val="black"/>
                </a:solidFill>
                <a:latin typeface="Tahoma" pitchFamily="34" charset="0"/>
              </a:rPr>
              <a:t>approximation</a:t>
            </a:r>
          </a:p>
        </p:txBody>
      </p:sp>
      <p:sp>
        <p:nvSpPr>
          <p:cNvPr id="64518" name="AutoShape 54"/>
          <p:cNvSpPr>
            <a:spLocks noChangeArrowheads="1"/>
          </p:cNvSpPr>
          <p:nvPr/>
        </p:nvSpPr>
        <p:spPr bwMode="auto">
          <a:xfrm>
            <a:off x="3954661" y="1618059"/>
            <a:ext cx="239911" cy="263128"/>
          </a:xfrm>
          <a:prstGeom prst="downArrow">
            <a:avLst>
              <a:gd name="adj1" fmla="val 50000"/>
              <a:gd name="adj2" fmla="val 27419"/>
            </a:avLst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4519" name="AutoShape 55"/>
          <p:cNvSpPr>
            <a:spLocks noChangeArrowheads="1"/>
          </p:cNvSpPr>
          <p:nvPr/>
        </p:nvSpPr>
        <p:spPr bwMode="auto">
          <a:xfrm>
            <a:off x="3952082" y="2520950"/>
            <a:ext cx="239911" cy="332780"/>
          </a:xfrm>
          <a:prstGeom prst="downArrow">
            <a:avLst>
              <a:gd name="adj1" fmla="val 50000"/>
              <a:gd name="adj2" fmla="val 34677"/>
            </a:avLst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4520" name="AutoShape 56"/>
          <p:cNvSpPr>
            <a:spLocks noChangeArrowheads="1"/>
          </p:cNvSpPr>
          <p:nvPr/>
        </p:nvSpPr>
        <p:spPr bwMode="auto">
          <a:xfrm>
            <a:off x="3975299" y="3496072"/>
            <a:ext cx="239911" cy="332780"/>
          </a:xfrm>
          <a:prstGeom prst="downArrow">
            <a:avLst>
              <a:gd name="adj1" fmla="val 50000"/>
              <a:gd name="adj2" fmla="val 34677"/>
            </a:avLst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4521" name="AutoShape 67"/>
          <p:cNvSpPr>
            <a:spLocks noChangeArrowheads="1"/>
          </p:cNvSpPr>
          <p:nvPr/>
        </p:nvSpPr>
        <p:spPr bwMode="auto">
          <a:xfrm flipH="1" flipV="1">
            <a:off x="2786062" y="2941440"/>
            <a:ext cx="557213" cy="1276945"/>
          </a:xfrm>
          <a:prstGeom prst="curvedLeftArrow">
            <a:avLst>
              <a:gd name="adj1" fmla="val 7830"/>
              <a:gd name="adj2" fmla="val 57928"/>
              <a:gd name="adj3" fmla="val 23444"/>
            </a:avLst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4522" name="Rectangle 26"/>
          <p:cNvSpPr>
            <a:spLocks noChangeArrowheads="1"/>
          </p:cNvSpPr>
          <p:nvPr/>
        </p:nvSpPr>
        <p:spPr bwMode="auto">
          <a:xfrm rot="-5400000">
            <a:off x="2261741" y="3491761"/>
            <a:ext cx="77777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en-US" sz="1300" b="1">
                <a:solidFill>
                  <a:prstClr val="black"/>
                </a:solidFill>
                <a:latin typeface="Tahoma" pitchFamily="34" charset="0"/>
              </a:rPr>
              <a:t>Repeat</a:t>
            </a:r>
          </a:p>
        </p:txBody>
      </p:sp>
      <p:sp>
        <p:nvSpPr>
          <p:cNvPr id="64523" name="Rectangle 26"/>
          <p:cNvSpPr>
            <a:spLocks noChangeArrowheads="1"/>
          </p:cNvSpPr>
          <p:nvPr/>
        </p:nvSpPr>
        <p:spPr bwMode="auto">
          <a:xfrm>
            <a:off x="4967188" y="2008883"/>
            <a:ext cx="1054648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fr-FR" sz="1788" dirty="0">
                <a:solidFill>
                  <a:srgbClr val="0000FF"/>
                </a:solidFill>
                <a:latin typeface="Tahoma" pitchFamily="34" charset="0"/>
              </a:rPr>
              <a:t>K-</a:t>
            </a:r>
            <a:r>
              <a:rPr lang="en-US" sz="1788" dirty="0">
                <a:solidFill>
                  <a:srgbClr val="0000FF"/>
                </a:solidFill>
                <a:latin typeface="Tahoma" pitchFamily="34" charset="0"/>
              </a:rPr>
              <a:t>means</a:t>
            </a:r>
          </a:p>
        </p:txBody>
      </p:sp>
      <p:sp>
        <p:nvSpPr>
          <p:cNvPr id="64524" name="Rectangle 26"/>
          <p:cNvSpPr>
            <a:spLocks noChangeArrowheads="1"/>
          </p:cNvSpPr>
          <p:nvPr/>
        </p:nvSpPr>
        <p:spPr bwMode="auto">
          <a:xfrm>
            <a:off x="4964609" y="2981425"/>
            <a:ext cx="2005101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en-US" sz="1788">
                <a:solidFill>
                  <a:srgbClr val="0000FF"/>
                </a:solidFill>
                <a:latin typeface="Tahoma" pitchFamily="34" charset="0"/>
              </a:rPr>
              <a:t>Majorize-minimize</a:t>
            </a:r>
          </a:p>
        </p:txBody>
      </p:sp>
      <p:sp>
        <p:nvSpPr>
          <p:cNvPr id="64525" name="Rectangle 26"/>
          <p:cNvSpPr>
            <a:spLocks noChangeArrowheads="1"/>
          </p:cNvSpPr>
          <p:nvPr/>
        </p:nvSpPr>
        <p:spPr bwMode="auto">
          <a:xfrm>
            <a:off x="4969769" y="3946228"/>
            <a:ext cx="2052165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42950" eaLnBrk="1" hangingPunct="1"/>
            <a:r>
              <a:rPr lang="en-US" sz="1788">
                <a:solidFill>
                  <a:srgbClr val="0000FF"/>
                </a:solidFill>
                <a:latin typeface="Tahoma" pitchFamily="34" charset="0"/>
              </a:rPr>
              <a:t>Distance + Length</a:t>
            </a:r>
          </a:p>
        </p:txBody>
      </p:sp>
      <p:sp>
        <p:nvSpPr>
          <p:cNvPr id="64526" name="Rectangle 26"/>
          <p:cNvSpPr>
            <a:spLocks noChangeArrowheads="1"/>
          </p:cNvSpPr>
          <p:nvPr/>
        </p:nvSpPr>
        <p:spPr bwMode="auto">
          <a:xfrm>
            <a:off x="4922126" y="4954886"/>
            <a:ext cx="1870192" cy="36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742950" rtl="1" eaLnBrk="1" hangingPunct="1"/>
            <a:r>
              <a:rPr lang="en-US" sz="1788">
                <a:solidFill>
                  <a:srgbClr val="0000FF"/>
                </a:solidFill>
                <a:latin typeface="Tahoma" pitchFamily="34" charset="0"/>
              </a:rPr>
              <a:t>Douglas-Peucker</a:t>
            </a:r>
          </a:p>
        </p:txBody>
      </p:sp>
      <p:sp>
        <p:nvSpPr>
          <p:cNvPr id="64527" name="AutoShape 56"/>
          <p:cNvSpPr>
            <a:spLocks noChangeArrowheads="1"/>
          </p:cNvSpPr>
          <p:nvPr/>
        </p:nvSpPr>
        <p:spPr bwMode="auto">
          <a:xfrm>
            <a:off x="3980458" y="4476353"/>
            <a:ext cx="239911" cy="332780"/>
          </a:xfrm>
          <a:prstGeom prst="downArrow">
            <a:avLst>
              <a:gd name="adj1" fmla="val 50000"/>
              <a:gd name="adj2" fmla="val 34677"/>
            </a:avLst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4528" name="AutoShape 54"/>
          <p:cNvSpPr>
            <a:spLocks noChangeArrowheads="1"/>
          </p:cNvSpPr>
          <p:nvPr/>
        </p:nvSpPr>
        <p:spPr bwMode="auto">
          <a:xfrm>
            <a:off x="3975299" y="5461794"/>
            <a:ext cx="239911" cy="263128"/>
          </a:xfrm>
          <a:prstGeom prst="downArrow">
            <a:avLst>
              <a:gd name="adj1" fmla="val 50000"/>
              <a:gd name="adj2" fmla="val 27419"/>
            </a:avLst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defTabSz="742950" eaLnBrk="1" hangingPunct="1"/>
            <a:endParaRPr lang="fi-FI" sz="14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353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7020" y="1401366"/>
            <a:ext cx="7361138" cy="117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059" name="Group 5"/>
          <p:cNvGrpSpPr>
            <a:grpSpLocks/>
          </p:cNvGrpSpPr>
          <p:nvPr/>
        </p:nvGrpSpPr>
        <p:grpSpPr bwMode="auto">
          <a:xfrm>
            <a:off x="1413669" y="2702819"/>
            <a:ext cx="6934200" cy="3428405"/>
            <a:chOff x="12379569" y="4501662"/>
            <a:chExt cx="8534400" cy="4220307"/>
          </a:xfrm>
        </p:grpSpPr>
        <p:sp>
          <p:nvSpPr>
            <p:cNvPr id="7" name="Rectangle 6"/>
            <p:cNvSpPr/>
            <p:nvPr/>
          </p:nvSpPr>
          <p:spPr>
            <a:xfrm>
              <a:off x="12379569" y="4501662"/>
              <a:ext cx="8534400" cy="4220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42950" eaLnBrk="1" hangingPunct="1">
                <a:defRPr/>
              </a:pPr>
              <a:endParaRPr lang="fi-FI" sz="1463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5061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623346" y="4595359"/>
              <a:ext cx="8083550" cy="4027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13425732" y="4658851"/>
              <a:ext cx="2017712" cy="4207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42950" eaLnBrk="1" hangingPunct="1">
                <a:defRPr/>
              </a:pPr>
              <a:endParaRPr lang="fi-FI" sz="146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2476407" y="5087551"/>
              <a:ext cx="1255712" cy="1543318"/>
            </a:xfrm>
            <a:custGeom>
              <a:avLst/>
              <a:gdLst>
                <a:gd name="connsiteX0" fmla="*/ 560981 w 1256598"/>
                <a:gd name="connsiteY0" fmla="*/ 1447333 h 1542699"/>
                <a:gd name="connsiteX1" fmla="*/ 673178 w 1256598"/>
                <a:gd name="connsiteY1" fmla="*/ 1542699 h 1542699"/>
                <a:gd name="connsiteX2" fmla="*/ 706836 w 1256598"/>
                <a:gd name="connsiteY2" fmla="*/ 1531480 h 1542699"/>
                <a:gd name="connsiteX3" fmla="*/ 695617 w 1256598"/>
                <a:gd name="connsiteY3" fmla="*/ 1509041 h 1542699"/>
                <a:gd name="connsiteX4" fmla="*/ 920009 w 1256598"/>
                <a:gd name="connsiteY4" fmla="*/ 981718 h 1542699"/>
                <a:gd name="connsiteX5" fmla="*/ 964888 w 1256598"/>
                <a:gd name="connsiteY5" fmla="*/ 976108 h 1542699"/>
                <a:gd name="connsiteX6" fmla="*/ 931229 w 1256598"/>
                <a:gd name="connsiteY6" fmla="*/ 863912 h 1542699"/>
                <a:gd name="connsiteX7" fmla="*/ 964888 w 1256598"/>
                <a:gd name="connsiteY7" fmla="*/ 790984 h 1542699"/>
                <a:gd name="connsiteX8" fmla="*/ 1009767 w 1256598"/>
                <a:gd name="connsiteY8" fmla="*/ 774155 h 1542699"/>
                <a:gd name="connsiteX9" fmla="*/ 1256598 w 1256598"/>
                <a:gd name="connsiteY9" fmla="*/ 201953 h 1542699"/>
                <a:gd name="connsiteX10" fmla="*/ 1234159 w 1256598"/>
                <a:gd name="connsiteY10" fmla="*/ 145855 h 1542699"/>
                <a:gd name="connsiteX11" fmla="*/ 504883 w 1256598"/>
                <a:gd name="connsiteY11" fmla="*/ 0 h 1542699"/>
                <a:gd name="connsiteX12" fmla="*/ 0 w 1256598"/>
                <a:gd name="connsiteY12" fmla="*/ 920010 h 1542699"/>
                <a:gd name="connsiteX13" fmla="*/ 560981 w 1256598"/>
                <a:gd name="connsiteY13" fmla="*/ 1447333 h 1542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6598" h="1542699">
                  <a:moveTo>
                    <a:pt x="560981" y="1447333"/>
                  </a:moveTo>
                  <a:lnTo>
                    <a:pt x="673178" y="1542699"/>
                  </a:lnTo>
                  <a:lnTo>
                    <a:pt x="706836" y="1531480"/>
                  </a:lnTo>
                  <a:lnTo>
                    <a:pt x="695617" y="1509041"/>
                  </a:lnTo>
                  <a:lnTo>
                    <a:pt x="920009" y="981718"/>
                  </a:lnTo>
                  <a:lnTo>
                    <a:pt x="964888" y="976108"/>
                  </a:lnTo>
                  <a:lnTo>
                    <a:pt x="931229" y="863912"/>
                  </a:lnTo>
                  <a:lnTo>
                    <a:pt x="964888" y="790984"/>
                  </a:lnTo>
                  <a:lnTo>
                    <a:pt x="1009767" y="774155"/>
                  </a:lnTo>
                  <a:lnTo>
                    <a:pt x="1256598" y="201953"/>
                  </a:lnTo>
                  <a:lnTo>
                    <a:pt x="1234159" y="145855"/>
                  </a:lnTo>
                  <a:lnTo>
                    <a:pt x="504883" y="0"/>
                  </a:lnTo>
                  <a:lnTo>
                    <a:pt x="0" y="920010"/>
                  </a:lnTo>
                  <a:lnTo>
                    <a:pt x="560981" y="14473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42950" eaLnBrk="1" hangingPunct="1">
                <a:defRPr/>
              </a:pPr>
              <a:endParaRPr lang="fi-FI" sz="146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064" name="TextBox 10"/>
            <p:cNvSpPr txBox="1">
              <a:spLocks noChangeArrowheads="1"/>
            </p:cNvSpPr>
            <p:nvPr/>
          </p:nvSpPr>
          <p:spPr bwMode="auto">
            <a:xfrm>
              <a:off x="13054257" y="4662027"/>
              <a:ext cx="2554151" cy="483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742950" eaLnBrk="1" hangingPunct="1"/>
              <a:r>
                <a:rPr lang="en-US" sz="1950">
                  <a:solidFill>
                    <a:prstClr val="black"/>
                  </a:solidFill>
                  <a:latin typeface="Arial" charset="0"/>
                  <a:cs typeface="Arial" charset="0"/>
                </a:rPr>
                <a:t>GPS Trajectories</a:t>
              </a:r>
              <a:endParaRPr lang="fi-FI" sz="19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225EE5A-979F-491A-925E-F4CD0B2C9C39}"/>
              </a:ext>
            </a:extLst>
          </p:cNvPr>
          <p:cNvSpPr txBox="1"/>
          <p:nvPr/>
        </p:nvSpPr>
        <p:spPr>
          <a:xfrm>
            <a:off x="128464" y="6002704"/>
            <a:ext cx="61206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R. Mariescu-Istodor and P. Fränti</a:t>
            </a:r>
          </a:p>
          <a:p>
            <a:r>
              <a:rPr lang="en-US" sz="1400" dirty="0"/>
              <a:t>CellNet: Inferring road networks from GPS trajectories</a:t>
            </a:r>
          </a:p>
          <a:p>
            <a:r>
              <a:rPr lang="en-US" sz="1400" i="1" dirty="0"/>
              <a:t>ACM Trans. on Spatial Algorithms and Systems</a:t>
            </a:r>
            <a:r>
              <a:rPr lang="en-US" sz="1400" dirty="0"/>
              <a:t>, 2018.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C3796FF-1768-0AC6-2912-551157834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2010" y="116632"/>
            <a:ext cx="6277680" cy="100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en-US" sz="3800" b="1" dirty="0">
                <a:solidFill>
                  <a:prstClr val="black"/>
                </a:solidFill>
                <a:latin typeface="Tahoma" pitchFamily="34" charset="0"/>
              </a:rPr>
              <a:t>Road network extraction</a:t>
            </a:r>
          </a:p>
          <a:p>
            <a:pPr algn="ctr" defTabSz="742950" eaLnBrk="1" hangingPunct="1">
              <a:lnSpc>
                <a:spcPct val="90000"/>
              </a:lnSpc>
            </a:pPr>
            <a:r>
              <a:rPr lang="en-US" sz="2800" dirty="0">
                <a:solidFill>
                  <a:prstClr val="black"/>
                </a:solidFill>
                <a:latin typeface="Tahoma" pitchFamily="34" charset="0"/>
              </a:rPr>
              <a:t>CellNet algorithm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2"/>
          <p:cNvSpPr txBox="1">
            <a:spLocks noChangeArrowheads="1"/>
          </p:cNvSpPr>
          <p:nvPr/>
        </p:nvSpPr>
        <p:spPr bwMode="auto">
          <a:xfrm>
            <a:off x="2880944" y="774502"/>
            <a:ext cx="4249881" cy="52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42950" eaLnBrk="1" hangingPunct="1">
              <a:lnSpc>
                <a:spcPct val="90000"/>
              </a:lnSpc>
            </a:pPr>
            <a:r>
              <a:rPr lang="fi-FI" sz="3088" b="1">
                <a:solidFill>
                  <a:prstClr val="black"/>
                </a:solidFill>
                <a:latin typeface="Tahoma" pitchFamily="34" charset="0"/>
              </a:rPr>
              <a:t>Averaging in CellNet</a:t>
            </a:r>
          </a:p>
        </p:txBody>
      </p:sp>
      <p:pic>
        <p:nvPicPr>
          <p:cNvPr id="46082" name="Picture 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4077" y="1401366"/>
            <a:ext cx="7470775" cy="4723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9293498-F66F-0958-8A75-3978D0270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59088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19000"/>
              </a:lnSpc>
              <a:spcBef>
                <a:spcPct val="0"/>
              </a:spcBef>
            </a:pPr>
            <a:r>
              <a:rPr lang="en-US" altLang="en-US" sz="4600" b="1" dirty="0">
                <a:latin typeface="Tahoma" panose="020B0604030504040204" pitchFamily="34" charset="0"/>
              </a:rPr>
              <a:t>Averaging time series</a:t>
            </a:r>
          </a:p>
        </p:txBody>
      </p:sp>
    </p:spTree>
    <p:extLst>
      <p:ext uri="{BB962C8B-B14F-4D97-AF65-F5344CB8AC3E}">
        <p14:creationId xmlns:p14="http://schemas.microsoft.com/office/powerpoint/2010/main" val="2847236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6" name="Group 8"/>
          <p:cNvGrpSpPr>
            <a:grpSpLocks/>
          </p:cNvGrpSpPr>
          <p:nvPr/>
        </p:nvGrpSpPr>
        <p:grpSpPr bwMode="auto">
          <a:xfrm>
            <a:off x="1964668" y="1448780"/>
            <a:ext cx="5688632" cy="4464496"/>
            <a:chOff x="154157" y="1797916"/>
            <a:chExt cx="3716431" cy="3509682"/>
          </a:xfrm>
        </p:grpSpPr>
        <p:pic>
          <p:nvPicPr>
            <p:cNvPr id="18437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4157" y="1797916"/>
              <a:ext cx="3716431" cy="3509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8" name="Picture 3"/>
            <p:cNvPicPr>
              <a:picLocks noChangeAspect="1" noChangeArrowheads="1"/>
            </p:cNvPicPr>
            <p:nvPr/>
          </p:nvPicPr>
          <p:blipFill>
            <a:blip r:embed="rId3"/>
            <a:srcRect l="48560" r="23161" b="92003"/>
            <a:stretch>
              <a:fillRect/>
            </a:stretch>
          </p:blipFill>
          <p:spPr bwMode="auto">
            <a:xfrm>
              <a:off x="265361" y="2255973"/>
              <a:ext cx="1810512" cy="35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9" name="Picture 3"/>
            <p:cNvPicPr>
              <a:picLocks noChangeAspect="1" noChangeArrowheads="1"/>
            </p:cNvPicPr>
            <p:nvPr/>
          </p:nvPicPr>
          <p:blipFill>
            <a:blip r:embed="rId3"/>
            <a:srcRect l="50328" t="90366" r="18568" b="1797"/>
            <a:stretch>
              <a:fillRect/>
            </a:stretch>
          </p:blipFill>
          <p:spPr bwMode="auto">
            <a:xfrm>
              <a:off x="826193" y="4711585"/>
              <a:ext cx="1991360" cy="345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val 4"/>
            <p:cNvSpPr/>
            <p:nvPr/>
          </p:nvSpPr>
          <p:spPr>
            <a:xfrm>
              <a:off x="2670408" y="3374178"/>
              <a:ext cx="82552" cy="8095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42950" eaLnBrk="1" hangingPunct="1">
                <a:defRPr/>
              </a:pPr>
              <a:endParaRPr lang="en-US" sz="1463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335437" y="2189998"/>
              <a:ext cx="82552" cy="8254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42950" eaLnBrk="1" hangingPunct="1">
                <a:defRPr/>
              </a:pPr>
              <a:endParaRPr lang="en-US" sz="1463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442" name="TextBox 7"/>
            <p:cNvSpPr txBox="1">
              <a:spLocks noChangeArrowheads="1"/>
            </p:cNvSpPr>
            <p:nvPr/>
          </p:nvSpPr>
          <p:spPr bwMode="auto">
            <a:xfrm>
              <a:off x="2228273" y="1867131"/>
              <a:ext cx="440368" cy="39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742950" eaLnBrk="1" hangingPunct="1"/>
              <a:r>
                <a:rPr lang="en-US" sz="1463" b="1" i="1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x</a:t>
              </a:r>
              <a:r>
                <a:rPr lang="en-US" sz="1463" baseline="-250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7</a:t>
              </a:r>
            </a:p>
          </p:txBody>
        </p:sp>
        <p:sp>
          <p:nvSpPr>
            <p:cNvPr id="18443" name="TextBox 12"/>
            <p:cNvSpPr txBox="1">
              <a:spLocks noChangeArrowheads="1"/>
            </p:cNvSpPr>
            <p:nvPr/>
          </p:nvSpPr>
          <p:spPr bwMode="auto">
            <a:xfrm>
              <a:off x="2563554" y="3365731"/>
              <a:ext cx="440368" cy="39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742950" eaLnBrk="1" hangingPunct="1"/>
              <a:r>
                <a:rPr lang="en-US" sz="1463" b="1" i="1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y</a:t>
              </a:r>
              <a:r>
                <a:rPr lang="en-US" sz="1463" baseline="-250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8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2503716" y="2780500"/>
              <a:ext cx="80965" cy="809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42950" eaLnBrk="1" hangingPunct="1">
                <a:defRPr/>
              </a:pPr>
              <a:endParaRPr lang="en-US" sz="1463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Rectangle 3">
            <a:extLst>
              <a:ext uri="{FF2B5EF4-FFF2-40B4-BE49-F238E27FC236}">
                <a16:creationId xmlns:a16="http://schemas.microsoft.com/office/drawing/2014/main" id="{EB9D252E-86FF-B170-7392-9578E2AB9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224644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Averaging times series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34975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7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34975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7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Tahoma" panose="020B060403050404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59359</TotalTime>
  <Words>1077</Words>
  <Application>Microsoft Office PowerPoint</Application>
  <PresentationFormat>A4 Paper (210x297 mm)</PresentationFormat>
  <Paragraphs>417</Paragraphs>
  <Slides>55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Arial</vt:lpstr>
      <vt:lpstr>Calibri</vt:lpstr>
      <vt:lpstr>Calibri Light</vt:lpstr>
      <vt:lpstr>Cambria</vt:lpstr>
      <vt:lpstr>Symbol</vt:lpstr>
      <vt:lpstr>Tahoma</vt:lpstr>
      <vt:lpstr>Times New Roman</vt:lpstr>
      <vt:lpstr>Default Design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Pasi Fränti</dc:creator>
  <cp:keywords/>
  <dc:description/>
  <cp:lastModifiedBy>Pasi Fränti</cp:lastModifiedBy>
  <cp:revision>915</cp:revision>
  <cp:lastPrinted>1601-01-01T00:00:00Z</cp:lastPrinted>
  <dcterms:created xsi:type="dcterms:W3CDTF">2018-03-09T15:44:48Z</dcterms:created>
  <dcterms:modified xsi:type="dcterms:W3CDTF">2023-02-27T13:27:02Z</dcterms:modified>
</cp:coreProperties>
</file>