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54"/>
  </p:notesMasterIdLst>
  <p:sldIdLst>
    <p:sldId id="270" r:id="rId3"/>
    <p:sldId id="740" r:id="rId4"/>
    <p:sldId id="816" r:id="rId5"/>
    <p:sldId id="817" r:id="rId6"/>
    <p:sldId id="814" r:id="rId7"/>
    <p:sldId id="815" r:id="rId8"/>
    <p:sldId id="818" r:id="rId9"/>
    <p:sldId id="813" r:id="rId10"/>
    <p:sldId id="807" r:id="rId11"/>
    <p:sldId id="808" r:id="rId12"/>
    <p:sldId id="809" r:id="rId13"/>
    <p:sldId id="810" r:id="rId14"/>
    <p:sldId id="811" r:id="rId15"/>
    <p:sldId id="819" r:id="rId16"/>
    <p:sldId id="821" r:id="rId17"/>
    <p:sldId id="825" r:id="rId18"/>
    <p:sldId id="258" r:id="rId19"/>
    <p:sldId id="823" r:id="rId20"/>
    <p:sldId id="824" r:id="rId21"/>
    <p:sldId id="826" r:id="rId22"/>
    <p:sldId id="827" r:id="rId23"/>
    <p:sldId id="800" r:id="rId24"/>
    <p:sldId id="271" r:id="rId25"/>
    <p:sldId id="831" r:id="rId26"/>
    <p:sldId id="829" r:id="rId27"/>
    <p:sldId id="830" r:id="rId28"/>
    <p:sldId id="834" r:id="rId29"/>
    <p:sldId id="288" r:id="rId30"/>
    <p:sldId id="835" r:id="rId31"/>
    <p:sldId id="832" r:id="rId32"/>
    <p:sldId id="851" r:id="rId33"/>
    <p:sldId id="853" r:id="rId34"/>
    <p:sldId id="852" r:id="rId35"/>
    <p:sldId id="833" r:id="rId36"/>
    <p:sldId id="854" r:id="rId37"/>
    <p:sldId id="260" r:id="rId38"/>
    <p:sldId id="799" r:id="rId39"/>
    <p:sldId id="836" r:id="rId40"/>
    <p:sldId id="285" r:id="rId41"/>
    <p:sldId id="281" r:id="rId42"/>
    <p:sldId id="841" r:id="rId43"/>
    <p:sldId id="837" r:id="rId44"/>
    <p:sldId id="844" r:id="rId45"/>
    <p:sldId id="842" r:id="rId46"/>
    <p:sldId id="838" r:id="rId47"/>
    <p:sldId id="839" r:id="rId48"/>
    <p:sldId id="828" r:id="rId49"/>
    <p:sldId id="848" r:id="rId50"/>
    <p:sldId id="845" r:id="rId51"/>
    <p:sldId id="849" r:id="rId52"/>
    <p:sldId id="850" r:id="rId53"/>
  </p:sldIdLst>
  <p:sldSz cx="9906000" cy="6858000" type="A4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9D9D9"/>
    <a:srgbClr val="FF0000"/>
    <a:srgbClr val="7B0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89570" autoAdjust="0"/>
  </p:normalViewPr>
  <p:slideViewPr>
    <p:cSldViewPr>
      <p:cViewPr varScale="1">
        <p:scale>
          <a:sx n="82" d="100"/>
          <a:sy n="82" d="100"/>
        </p:scale>
        <p:origin x="1210" y="72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8F92E5F-EBB9-7E1C-F60F-554AFFAC1F5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5825" y="812800"/>
            <a:ext cx="578485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0EA20C-09EA-66DE-44E4-6DF665FF2B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493ABA7-F7D5-5C2D-CC38-2AFE77EFD96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DE885D0-8F8E-62C7-C9B3-759640065EF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407ED72-62C3-DC73-797C-8FF7D447414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0CDE71C-CC9B-53B0-6890-49572353AD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B66D9AC5-CC77-4D9D-8C17-5E057B522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3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02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14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43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15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49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21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88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14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99C603A-9D64-AEE1-B75A-E2813BD96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600" i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D087E-C132-4C47-BE8C-61AB742A5769}" type="slidenum">
              <a:rPr lang="fi-FI" altLang="en-US" sz="1300" i="0" baseline="0" smtClean="0">
                <a:solidFill>
                  <a:schemeClr val="tx1"/>
                </a:solidFill>
              </a:rPr>
              <a:pPr/>
              <a:t>7</a:t>
            </a:fld>
            <a:endParaRPr lang="fi-FI" altLang="en-US" sz="1300" i="0" baseline="0">
              <a:solidFill>
                <a:schemeClr val="tx1"/>
              </a:solidFill>
            </a:endParaRPr>
          </a:p>
        </p:txBody>
      </p:sp>
      <p:sp>
        <p:nvSpPr>
          <p:cNvPr id="17411" name="Slide Image Placeholder 1">
            <a:extLst>
              <a:ext uri="{FF2B5EF4-FFF2-40B4-BE49-F238E27FC236}">
                <a16:creationId xmlns:a16="http://schemas.microsoft.com/office/drawing/2014/main" id="{71130A88-45DF-8B25-927C-27746FCC2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>
            <a:extLst>
              <a:ext uri="{FF2B5EF4-FFF2-40B4-BE49-F238E27FC236}">
                <a16:creationId xmlns:a16="http://schemas.microsoft.com/office/drawing/2014/main" id="{01B8957B-4D62-61A9-1216-EFA1DD712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Motivation: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Orienteering is difficult to create and maintain. Easier with O-Mopsi.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Control points may be lost. Targets might become outdated in O-Mopsi.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Not everyone can play the game at 17:00. In O-Mopsi you can play at any time.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Disadvantages: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Battery, Weather, </a:t>
            </a:r>
          </a:p>
        </p:txBody>
      </p:sp>
      <p:sp>
        <p:nvSpPr>
          <p:cNvPr id="17413" name="Slide Number Placeholder 3">
            <a:extLst>
              <a:ext uri="{FF2B5EF4-FFF2-40B4-BE49-F238E27FC236}">
                <a16:creationId xmlns:a16="http://schemas.microsoft.com/office/drawing/2014/main" id="{5396A9C0-2F40-A588-D9AA-E876FAF923B4}"/>
              </a:ext>
            </a:extLst>
          </p:cNvPr>
          <p:cNvSpPr txBox="1">
            <a:spLocks noGrp="1"/>
          </p:cNvSpPr>
          <p:nvPr/>
        </p:nvSpPr>
        <p:spPr bwMode="auto">
          <a:xfrm>
            <a:off x="3776663" y="9377363"/>
            <a:ext cx="28908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4" tIns="47252" rIns="94504" bIns="47252" anchor="b"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350" indent="-296863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2688" indent="-23812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175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7250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4450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1650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8850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050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D8C85C-457F-4710-805D-DCAF35EBABDF}" type="slidenum">
              <a:rPr lang="fi-FI" altLang="en-US" sz="1300" i="0" baseline="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fi-FI" altLang="en-US" sz="1300" i="0" baseline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4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8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60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9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64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10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48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11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10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12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3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28DDD94-BF7C-D4D3-77BB-F6675BAD4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2BB779C9-0629-4DDA-90C9-CFB5ECEC5631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13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8C474FE-9472-B41B-9123-57C1167E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F8201E-B847-460B-D878-27E71AAD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6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1722D-84F4-7232-9A05-680B51E8D6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47068A-2015-6CBD-1CEF-3A780A72EC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FF551-4804-9480-EE1F-609FC4B07FB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E0F7-F47D-4172-AB8D-B4A438196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9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91182-D432-752C-3BFA-2516AA167E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14F46-3948-36A2-2683-A479F1072CE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E5EE2-E8B5-A31B-CDED-28F7FB6AF9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A0271-7DE3-4B61-8607-6EAEEC593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02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3050"/>
            <a:ext cx="2227262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2563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44F48-334F-80F9-98E7-BB0EF215E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65690-F116-3787-0755-275C357AE1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10ABB-81F8-905C-2560-6D9D5F30BB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E58F8-FD08-4509-9626-B7910C40A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9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3050"/>
            <a:ext cx="8912225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496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7613" y="160496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66871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613" y="366871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01AEB06-6991-8304-3F71-094A25D91C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5BEE159-FF2A-BBFA-3E57-0E9B710D73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BD86C91-72F7-21A7-8266-D05D9008EC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E3F3-E26A-4386-8451-43EB722F3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65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D319-828A-4D2D-A75F-221F2D04AAD5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4894-8E89-4C2D-84A7-92E47E2B8E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06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75BD-DA36-4C06-8E8F-AC944BB61DAF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F39B-F69A-42E9-BBEF-F8B5CC298F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77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A76D-8A25-4CB2-B1AF-D31752D420FB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1F11-4039-4480-8082-E2EF5FE1F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35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4A48-2906-451B-BD85-0A1342F7EE43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6B8F-A711-4FBE-B077-3900FA7E47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28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F7BC-B336-4AD8-8C33-88594D986B2F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3C1A-32BD-4283-B7F0-8B6533B81F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134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8027-114E-4995-B798-76AF87A61081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02F1-D572-4C82-B705-C62ACED10D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10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BB46-7541-4469-9B68-A67B734FB00E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4323-3CF0-49A5-BB09-122F1DB8C0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6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4955D-C647-E31C-B0A1-B13F0B5A41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51DA2-2619-B1BF-E274-E03A5B9F6B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1CF09-7989-B681-7BD8-701AE7BA0A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1C85-AE78-4C57-9CD6-0C231686C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12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69CD-B9B8-4E42-9257-DB30A3B6032C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11C1-20EF-4520-BBDD-CC55F8E88C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90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0BCB-CCE1-4528-A4B6-31F349B6100E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2B8E-D5C6-42BD-AE38-D470DF63C0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AE9C-70D2-401C-8A28-2A7E3805826C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8A97-9DE1-4895-9FF9-B0B24A7DCB7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43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91A5-C6D4-49A2-9CCB-DEC91D0EE60A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E516-C073-44E1-8163-5F0330123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8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BD1D2-82B6-056E-88E4-B233781452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9E9F-7BAB-6EC6-D748-6BCB92F4CB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68B71-A9A4-37FC-4BD0-86800C8CDA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09BB-5E46-4A1B-9698-BDE8A26F1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8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FB297-6F4D-0ADD-CB65-9AB56883C0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F4CEBB-3C72-8EE5-BEA8-7890B824B1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1C1C75A-BCAE-6C4D-1576-45CEBF16A89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0127-F172-4615-993F-0AE31DAF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8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FBD7220-14CE-CE20-61F6-CA39221786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90A4949-C233-2C4B-644F-CE2B8B269E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181751C-3C9B-85A6-8CBC-76546C341D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5D0A-951F-48A2-BF05-F28E21E44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1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D8A258-6249-883C-7AA5-E71A485CC6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BAFA66-0FCF-4E36-5DC3-8883671DAE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7C016-40D7-9E51-F17E-F9A2949313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B5B0-BF97-4047-B698-83C97EDE7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5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83BF458-E63B-BED0-51DA-90B46A5D4A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13F268-9312-E1AC-C020-5B44E868179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9B833C-69E7-04AD-D01D-C737995649A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1776-243C-42CD-9C33-CC0298DE6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73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F41759-D0C2-A9AE-D2B5-348D33B120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B8A043-5D3A-0B1C-9E53-9D4818AB5D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48B5B3-7729-4022-A7FB-6F2A499E120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411D-1035-4414-8662-6A0036630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9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936D82-6253-5148-6DA7-B35704B556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42E777-E36F-97C7-859B-0143C2D0A8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29D76D-8D83-84AD-D800-E5700B7EAB9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FAF9-5915-4F7C-A8BF-731A812C2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72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25CD008-C942-FD21-2AAF-21BDE69CD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2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D78C0A2-2337-D6D5-8552-BE5E7BAB5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22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B3DBF15-A4C1-B6D5-EAB5-9376B2E6AA3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6813"/>
            <a:ext cx="230505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160568-9C60-6D79-B6C1-61E9D69F3C6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87725" y="6246813"/>
            <a:ext cx="3140075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3E497-10A8-C5DC-3F82-DCF3DEE2F9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02475" y="6246813"/>
            <a:ext cx="23066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C9731CE2-EA17-45E0-AAC1-B4500BB33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2pPr>
      <a:lvl3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3pPr>
      <a:lvl4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4pPr>
      <a:lvl5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5pPr>
      <a:lvl6pPr marL="24130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6pPr>
      <a:lvl7pPr marL="28702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7pPr>
      <a:lvl8pPr marL="33274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8pPr>
      <a:lvl9pPr marL="37846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25438" indent="-325438" algn="l" defTabSz="434975" rtl="0" eaLnBrk="0" fontAlgn="base" hangingPunct="0">
        <a:lnSpc>
          <a:spcPct val="93000"/>
        </a:lnSpc>
        <a:spcBef>
          <a:spcPts val="1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34975" rtl="0" eaLnBrk="0" fontAlgn="base" hangingPunct="0">
        <a:lnSpc>
          <a:spcPct val="93000"/>
        </a:lnSpc>
        <a:spcBef>
          <a:spcPts val="10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34975" rtl="0" eaLnBrk="0" fontAlgn="base" hangingPunct="0">
        <a:lnSpc>
          <a:spcPct val="93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34975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34975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551E1-A38B-4F77-8FA0-24B82593C2F7}" type="datetimeFigureOut">
              <a:rPr lang="fi-FI"/>
              <a:pPr>
                <a:defRPr/>
              </a:pPr>
              <a:t>21.2.2023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8814D-2A01-4068-92B5-7D0B083C60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3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 Light" pitchFamily="34" charset="0"/>
        </a:defRPr>
      </a:lvl5pPr>
      <a:lvl6pPr marL="371475" algn="l" rtl="0" fontAlgn="base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 Light" pitchFamily="34" charset="0"/>
        </a:defRPr>
      </a:lvl6pPr>
      <a:lvl7pPr marL="742950" algn="l" rtl="0" fontAlgn="base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 Light" pitchFamily="34" charset="0"/>
        </a:defRPr>
      </a:lvl7pPr>
      <a:lvl8pPr marL="1114425" algn="l" rtl="0" fontAlgn="base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 Light" pitchFamily="34" charset="0"/>
        </a:defRPr>
      </a:lvl8pPr>
      <a:lvl9pPr marL="1485900" algn="l" rtl="0" fontAlgn="base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 Light" pitchFamily="34" charset="0"/>
        </a:defRPr>
      </a:lvl9pPr>
    </p:titleStyle>
    <p:bodyStyle>
      <a:lvl1pPr marL="185738" indent="-185738" algn="l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Arial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rtl="0" eaLnBrk="0" fontAlgn="base" hangingPunct="0">
        <a:lnSpc>
          <a:spcPct val="90000"/>
        </a:lnSpc>
        <a:spcBef>
          <a:spcPts val="406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rtl="0" eaLnBrk="0" fontAlgn="base" hangingPunct="0">
        <a:lnSpc>
          <a:spcPct val="90000"/>
        </a:lnSpc>
        <a:spcBef>
          <a:spcPts val="406"/>
        </a:spcBef>
        <a:spcAft>
          <a:spcPct val="0"/>
        </a:spcAft>
        <a:buFont typeface="Arial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rtl="0" eaLnBrk="0" fontAlgn="base" hangingPunct="0">
        <a:lnSpc>
          <a:spcPct val="90000"/>
        </a:lnSpc>
        <a:spcBef>
          <a:spcPts val="406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rtl="0" eaLnBrk="0" fontAlgn="base" hangingPunct="0">
        <a:lnSpc>
          <a:spcPct val="90000"/>
        </a:lnSpc>
        <a:spcBef>
          <a:spcPts val="406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uef.fi/sipu/soft/stringsi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F4C66EA-AF1D-0584-E6C2-80BB51A2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888940"/>
            <a:ext cx="9017000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4000" b="1" dirty="0">
                <a:solidFill>
                  <a:schemeClr val="tx1"/>
                </a:solidFill>
                <a:latin typeface="Tahoma" panose="020B0604030504040204" pitchFamily="34" charset="0"/>
              </a:rPr>
              <a:t>Soft precision and recall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0A19026-792E-A33F-E8C0-660C1B39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481" y="3825044"/>
            <a:ext cx="159146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Pasi Fränti</a:t>
            </a:r>
            <a:endParaRPr lang="en-GB" altLang="zh-CN" sz="2400" dirty="0">
              <a:solidFill>
                <a:schemeClr val="tx1"/>
              </a:solidFill>
              <a:latin typeface="Tahom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AEFDC2-E9A9-2B69-4B60-59A798B2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955" y="4257092"/>
            <a:ext cx="121219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21.2.2023</a:t>
            </a:r>
          </a:p>
        </p:txBody>
      </p:sp>
      <p:pic>
        <p:nvPicPr>
          <p:cNvPr id="3077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6EDED845-FBED-2C55-E645-B171A741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38125"/>
            <a:ext cx="20383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9">
            <a:extLst>
              <a:ext uri="{FF2B5EF4-FFF2-40B4-BE49-F238E27FC236}">
                <a16:creationId xmlns:a16="http://schemas.microsoft.com/office/drawing/2014/main" id="{0AF7E156-335C-68B4-1C8F-62D2F1CC3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5765800"/>
            <a:ext cx="8664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en-US" sz="1600" dirty="0">
                <a:latin typeface="Tahoma" panose="020B0604030504040204" pitchFamily="34" charset="0"/>
              </a:rPr>
              <a:t>P. Fränti and R. Mariescu-Istodor</a:t>
            </a:r>
          </a:p>
          <a:p>
            <a:r>
              <a:rPr lang="en-US" altLang="en-US" sz="1600" dirty="0">
                <a:latin typeface="Tahoma" panose="020B0604030504040204" pitchFamily="34" charset="0"/>
              </a:rPr>
              <a:t>Soft precision and recall</a:t>
            </a:r>
          </a:p>
          <a:p>
            <a:r>
              <a:rPr lang="en-US" altLang="en-US" sz="1600" i="1" dirty="0">
                <a:latin typeface="Tahoma" panose="020B0604030504040204" pitchFamily="34" charset="0"/>
              </a:rPr>
              <a:t>Pattern Recognition Letters</a:t>
            </a:r>
            <a:r>
              <a:rPr lang="en-US" altLang="en-US" sz="1600" dirty="0">
                <a:latin typeface="Tahoma" panose="020B0604030504040204" pitchFamily="34" charset="0"/>
              </a:rPr>
              <a:t>, 2023.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Selected outliers: </a:t>
            </a:r>
            <a:r>
              <a:rPr lang="en-US" altLang="en-US" sz="3800" b="1" dirty="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F8D45B46-AD1B-C098-475D-48650F94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9" name="Oval 96">
            <a:extLst>
              <a:ext uri="{FF2B5EF4-FFF2-40B4-BE49-F238E27FC236}">
                <a16:creationId xmlns:a16="http://schemas.microsoft.com/office/drawing/2014/main" id="{1D9C367F-6406-2126-0C1E-62CE6D55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solidFill>
                <a:srgbClr val="00B050"/>
              </a:solidFill>
              <a:latin typeface="Calibri" charset="0"/>
            </a:endParaRPr>
          </a:p>
        </p:txBody>
      </p:sp>
      <p:sp>
        <p:nvSpPr>
          <p:cNvPr id="21" name="Oval 96">
            <a:extLst>
              <a:ext uri="{FF2B5EF4-FFF2-40B4-BE49-F238E27FC236}">
                <a16:creationId xmlns:a16="http://schemas.microsoft.com/office/drawing/2014/main" id="{2F2895B8-08EE-24E3-32D0-AF3ED0507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CF0FAC27-02CC-BAB4-AA06-23AF4BC9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840" y="3046700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669886E-BE6F-5DAA-A932-BB32877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93" y="3176842"/>
            <a:ext cx="173528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152" name="Rectangle 34">
            <a:extLst>
              <a:ext uri="{FF2B5EF4-FFF2-40B4-BE49-F238E27FC236}">
                <a16:creationId xmlns:a16="http://schemas.microsoft.com/office/drawing/2014/main" id="{AEDD17CB-257F-D4B5-A0A6-5EF96922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05" y="365943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153" name="Rectangle 34">
            <a:extLst>
              <a:ext uri="{FF2B5EF4-FFF2-40B4-BE49-F238E27FC236}">
                <a16:creationId xmlns:a16="http://schemas.microsoft.com/office/drawing/2014/main" id="{A4AF2852-8822-213B-E4AD-09A25E9A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924" y="3412519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16EB4A99-08BE-6D2E-3454-96B952A6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36" y="386264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5161" name="Rectangle 34">
            <a:extLst>
              <a:ext uri="{FF2B5EF4-FFF2-40B4-BE49-F238E27FC236}">
                <a16:creationId xmlns:a16="http://schemas.microsoft.com/office/drawing/2014/main" id="{7C655932-5752-B9A3-9AD2-F5918536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27" y="389388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16</a:t>
            </a:r>
          </a:p>
        </p:txBody>
      </p:sp>
      <p:sp>
        <p:nvSpPr>
          <p:cNvPr id="5166" name="Rectangle 34">
            <a:extLst>
              <a:ext uri="{FF2B5EF4-FFF2-40B4-BE49-F238E27FC236}">
                <a16:creationId xmlns:a16="http://schemas.microsoft.com/office/drawing/2014/main" id="{6519B476-8062-8703-EFE4-BB47626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27" y="3006206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17</a:t>
            </a:r>
          </a:p>
        </p:txBody>
      </p:sp>
      <p:sp>
        <p:nvSpPr>
          <p:cNvPr id="5170" name="Rectangle 34">
            <a:extLst>
              <a:ext uri="{FF2B5EF4-FFF2-40B4-BE49-F238E27FC236}">
                <a16:creationId xmlns:a16="http://schemas.microsoft.com/office/drawing/2014/main" id="{BEA2D70E-A334-BF36-2730-02149B1B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856" y="3633572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2" name="Rectangle 34">
            <a:extLst>
              <a:ext uri="{FF2B5EF4-FFF2-40B4-BE49-F238E27FC236}">
                <a16:creationId xmlns:a16="http://schemas.microsoft.com/office/drawing/2014/main" id="{DFD2CB86-CB89-90EF-DF0E-53E3B3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28" y="362070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5" name="Rectangle 34">
            <a:extLst>
              <a:ext uri="{FF2B5EF4-FFF2-40B4-BE49-F238E27FC236}">
                <a16:creationId xmlns:a16="http://schemas.microsoft.com/office/drawing/2014/main" id="{4B5336E1-4DD5-E4F2-8DFB-A8D5F4D5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423" y="254351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60</a:t>
            </a:r>
          </a:p>
        </p:txBody>
      </p:sp>
      <p:sp>
        <p:nvSpPr>
          <p:cNvPr id="5177" name="Rectangle 34">
            <a:extLst>
              <a:ext uri="{FF2B5EF4-FFF2-40B4-BE49-F238E27FC236}">
                <a16:creationId xmlns:a16="http://schemas.microsoft.com/office/drawing/2014/main" id="{9A65A078-A646-E825-4765-1FE98506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878" y="4566298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300</a:t>
            </a:r>
          </a:p>
        </p:txBody>
      </p:sp>
      <p:sp>
        <p:nvSpPr>
          <p:cNvPr id="5178" name="Rectangle 34">
            <a:extLst>
              <a:ext uri="{FF2B5EF4-FFF2-40B4-BE49-F238E27FC236}">
                <a16:creationId xmlns:a16="http://schemas.microsoft.com/office/drawing/2014/main" id="{8F2B338C-517A-E226-CC9F-B6FD71FD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730" y="4008066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500</a:t>
            </a:r>
          </a:p>
        </p:txBody>
      </p:sp>
      <p:sp>
        <p:nvSpPr>
          <p:cNvPr id="5179" name="Rectangle 34">
            <a:extLst>
              <a:ext uri="{FF2B5EF4-FFF2-40B4-BE49-F238E27FC236}">
                <a16:creationId xmlns:a16="http://schemas.microsoft.com/office/drawing/2014/main" id="{5B5E4E77-D5C8-E901-E5C2-051A3C2C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12" y="223496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1000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BF981D76-72EF-1B24-84FC-086676D5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40" y="312872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1" name="Rectangle 37">
            <a:extLst>
              <a:ext uri="{FF2B5EF4-FFF2-40B4-BE49-F238E27FC236}">
                <a16:creationId xmlns:a16="http://schemas.microsoft.com/office/drawing/2014/main" id="{13EE296E-3783-40C3-023C-9F251E1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" y="3368417"/>
            <a:ext cx="1392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Scoring:</a:t>
            </a:r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7D143334-267B-EAB5-10E4-0E7351340B1A}"/>
              </a:ext>
            </a:extLst>
          </p:cNvPr>
          <p:cNvSpPr/>
          <p:nvPr/>
        </p:nvSpPr>
        <p:spPr>
          <a:xfrm>
            <a:off x="2069738" y="5553788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60, 300, 500,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1000, 1500</a:t>
            </a:r>
          </a:p>
        </p:txBody>
      </p:sp>
      <p:sp>
        <p:nvSpPr>
          <p:cNvPr id="5183" name="Rectangle 5182">
            <a:extLst>
              <a:ext uri="{FF2B5EF4-FFF2-40B4-BE49-F238E27FC236}">
                <a16:creationId xmlns:a16="http://schemas.microsoft.com/office/drawing/2014/main" id="{A63C23F0-C8CD-DD33-AB21-5AC76894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6" y="5612127"/>
            <a:ext cx="22012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Thresholding: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E45336-790F-AE06-B42D-B3C34FFFDCCD}"/>
              </a:ext>
            </a:extLst>
          </p:cNvPr>
          <p:cNvGrpSpPr/>
          <p:nvPr/>
        </p:nvGrpSpPr>
        <p:grpSpPr>
          <a:xfrm>
            <a:off x="7653300" y="5021011"/>
            <a:ext cx="419252" cy="1648076"/>
            <a:chOff x="5786399" y="4985280"/>
            <a:chExt cx="419252" cy="16480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FBEF9-34FF-E346-A3E2-5C551E114A0F}"/>
                </a:ext>
              </a:extLst>
            </p:cNvPr>
            <p:cNvCxnSpPr/>
            <p:nvPr/>
          </p:nvCxnSpPr>
          <p:spPr>
            <a:xfrm>
              <a:off x="5957571" y="5242750"/>
              <a:ext cx="29732" cy="116399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E0F9D44A-E63C-4ED8-5E7C-B7C5BA114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399" y="4985280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16E24FF9-9DD5-9AED-D21C-D4F6C48C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43" y="6243308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96">
            <a:extLst>
              <a:ext uri="{FF2B5EF4-FFF2-40B4-BE49-F238E27FC236}">
                <a16:creationId xmlns:a16="http://schemas.microsoft.com/office/drawing/2014/main" id="{82444889-5069-2D55-4AE2-5DAD3626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584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Selected outliers: </a:t>
            </a:r>
            <a:r>
              <a:rPr lang="en-US" altLang="en-US" sz="3800" b="1" dirty="0">
                <a:solidFill>
                  <a:srgbClr val="0000FF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F8D45B46-AD1B-C098-475D-48650F94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9" name="Oval 96">
            <a:extLst>
              <a:ext uri="{FF2B5EF4-FFF2-40B4-BE49-F238E27FC236}">
                <a16:creationId xmlns:a16="http://schemas.microsoft.com/office/drawing/2014/main" id="{1D9C367F-6406-2126-0C1E-62CE6D55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CF0FAC27-02CC-BAB4-AA06-23AF4BC9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840" y="3046700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669886E-BE6F-5DAA-A932-BB32877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93" y="3176842"/>
            <a:ext cx="173528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152" name="Rectangle 34">
            <a:extLst>
              <a:ext uri="{FF2B5EF4-FFF2-40B4-BE49-F238E27FC236}">
                <a16:creationId xmlns:a16="http://schemas.microsoft.com/office/drawing/2014/main" id="{AEDD17CB-257F-D4B5-A0A6-5EF96922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05" y="365943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153" name="Rectangle 34">
            <a:extLst>
              <a:ext uri="{FF2B5EF4-FFF2-40B4-BE49-F238E27FC236}">
                <a16:creationId xmlns:a16="http://schemas.microsoft.com/office/drawing/2014/main" id="{A4AF2852-8822-213B-E4AD-09A25E9A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924" y="3412519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16EB4A99-08BE-6D2E-3454-96B952A6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36" y="386264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5161" name="Rectangle 34">
            <a:extLst>
              <a:ext uri="{FF2B5EF4-FFF2-40B4-BE49-F238E27FC236}">
                <a16:creationId xmlns:a16="http://schemas.microsoft.com/office/drawing/2014/main" id="{7C655932-5752-B9A3-9AD2-F5918536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27" y="389388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16</a:t>
            </a:r>
          </a:p>
        </p:txBody>
      </p:sp>
      <p:sp>
        <p:nvSpPr>
          <p:cNvPr id="5166" name="Rectangle 34">
            <a:extLst>
              <a:ext uri="{FF2B5EF4-FFF2-40B4-BE49-F238E27FC236}">
                <a16:creationId xmlns:a16="http://schemas.microsoft.com/office/drawing/2014/main" id="{6519B476-8062-8703-EFE4-BB47626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27" y="3006206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17</a:t>
            </a:r>
          </a:p>
        </p:txBody>
      </p:sp>
      <p:sp>
        <p:nvSpPr>
          <p:cNvPr id="5170" name="Rectangle 34">
            <a:extLst>
              <a:ext uri="{FF2B5EF4-FFF2-40B4-BE49-F238E27FC236}">
                <a16:creationId xmlns:a16="http://schemas.microsoft.com/office/drawing/2014/main" id="{BEA2D70E-A334-BF36-2730-02149B1B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856" y="3633572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2" name="Rectangle 34">
            <a:extLst>
              <a:ext uri="{FF2B5EF4-FFF2-40B4-BE49-F238E27FC236}">
                <a16:creationId xmlns:a16="http://schemas.microsoft.com/office/drawing/2014/main" id="{DFD2CB86-CB89-90EF-DF0E-53E3B3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28" y="362070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5" name="Rectangle 34">
            <a:extLst>
              <a:ext uri="{FF2B5EF4-FFF2-40B4-BE49-F238E27FC236}">
                <a16:creationId xmlns:a16="http://schemas.microsoft.com/office/drawing/2014/main" id="{4B5336E1-4DD5-E4F2-8DFB-A8D5F4D5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423" y="254351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60</a:t>
            </a:r>
          </a:p>
        </p:txBody>
      </p:sp>
      <p:sp>
        <p:nvSpPr>
          <p:cNvPr id="5177" name="Rectangle 34">
            <a:extLst>
              <a:ext uri="{FF2B5EF4-FFF2-40B4-BE49-F238E27FC236}">
                <a16:creationId xmlns:a16="http://schemas.microsoft.com/office/drawing/2014/main" id="{9A65A078-A646-E825-4765-1FE98506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878" y="4566298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300</a:t>
            </a:r>
          </a:p>
        </p:txBody>
      </p:sp>
      <p:sp>
        <p:nvSpPr>
          <p:cNvPr id="5178" name="Rectangle 34">
            <a:extLst>
              <a:ext uri="{FF2B5EF4-FFF2-40B4-BE49-F238E27FC236}">
                <a16:creationId xmlns:a16="http://schemas.microsoft.com/office/drawing/2014/main" id="{8F2B338C-517A-E226-CC9F-B6FD71FD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730" y="4008066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500</a:t>
            </a:r>
          </a:p>
        </p:txBody>
      </p:sp>
      <p:sp>
        <p:nvSpPr>
          <p:cNvPr id="5179" name="Rectangle 34">
            <a:extLst>
              <a:ext uri="{FF2B5EF4-FFF2-40B4-BE49-F238E27FC236}">
                <a16:creationId xmlns:a16="http://schemas.microsoft.com/office/drawing/2014/main" id="{5B5E4E77-D5C8-E901-E5C2-051A3C2C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12" y="223496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1000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BF981D76-72EF-1B24-84FC-086676D5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40" y="312872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1" name="Rectangle 37">
            <a:extLst>
              <a:ext uri="{FF2B5EF4-FFF2-40B4-BE49-F238E27FC236}">
                <a16:creationId xmlns:a16="http://schemas.microsoft.com/office/drawing/2014/main" id="{13EE296E-3783-40C3-023C-9F251E1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" y="3368417"/>
            <a:ext cx="1392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Scoring:</a:t>
            </a:r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7D143334-267B-EAB5-10E4-0E7351340B1A}"/>
              </a:ext>
            </a:extLst>
          </p:cNvPr>
          <p:cNvSpPr/>
          <p:nvPr/>
        </p:nvSpPr>
        <p:spPr>
          <a:xfrm>
            <a:off x="2069738" y="5553788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60, 300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3" name="Rectangle 5182">
            <a:extLst>
              <a:ext uri="{FF2B5EF4-FFF2-40B4-BE49-F238E27FC236}">
                <a16:creationId xmlns:a16="http://schemas.microsoft.com/office/drawing/2014/main" id="{A63C23F0-C8CD-DD33-AB21-5AC76894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6" y="5612127"/>
            <a:ext cx="22012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Thresholding: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E45336-790F-AE06-B42D-B3C34FFFDCCD}"/>
              </a:ext>
            </a:extLst>
          </p:cNvPr>
          <p:cNvGrpSpPr/>
          <p:nvPr/>
        </p:nvGrpSpPr>
        <p:grpSpPr>
          <a:xfrm>
            <a:off x="6946016" y="5021011"/>
            <a:ext cx="419252" cy="1648076"/>
            <a:chOff x="5786399" y="4985280"/>
            <a:chExt cx="419252" cy="16480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FBEF9-34FF-E346-A3E2-5C551E114A0F}"/>
                </a:ext>
              </a:extLst>
            </p:cNvPr>
            <p:cNvCxnSpPr/>
            <p:nvPr/>
          </p:nvCxnSpPr>
          <p:spPr>
            <a:xfrm>
              <a:off x="5957571" y="5242750"/>
              <a:ext cx="29732" cy="116399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E0F9D44A-E63C-4ED8-5E7C-B7C5BA114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399" y="4985280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16E24FF9-9DD5-9AED-D21C-D4F6C48C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43" y="6243308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96">
            <a:extLst>
              <a:ext uri="{FF2B5EF4-FFF2-40B4-BE49-F238E27FC236}">
                <a16:creationId xmlns:a16="http://schemas.microsoft.com/office/drawing/2014/main" id="{82444889-5069-2D55-4AE2-5DAD3626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3" name="Oval 96">
            <a:extLst>
              <a:ext uri="{FF2B5EF4-FFF2-40B4-BE49-F238E27FC236}">
                <a16:creationId xmlns:a16="http://schemas.microsoft.com/office/drawing/2014/main" id="{673996A3-84A8-759A-1E68-DB4BB220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650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Selected outliers: </a:t>
            </a:r>
            <a:r>
              <a:rPr lang="en-US" altLang="en-US" sz="3800" b="1" dirty="0">
                <a:solidFill>
                  <a:srgbClr val="0000FF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9" name="Oval 96">
            <a:extLst>
              <a:ext uri="{FF2B5EF4-FFF2-40B4-BE49-F238E27FC236}">
                <a16:creationId xmlns:a16="http://schemas.microsoft.com/office/drawing/2014/main" id="{1D9C367F-6406-2126-0C1E-62CE6D55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CF0FAC27-02CC-BAB4-AA06-23AF4BC9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840" y="3046700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669886E-BE6F-5DAA-A932-BB32877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93" y="3176842"/>
            <a:ext cx="173528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152" name="Rectangle 34">
            <a:extLst>
              <a:ext uri="{FF2B5EF4-FFF2-40B4-BE49-F238E27FC236}">
                <a16:creationId xmlns:a16="http://schemas.microsoft.com/office/drawing/2014/main" id="{AEDD17CB-257F-D4B5-A0A6-5EF96922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05" y="365943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153" name="Rectangle 34">
            <a:extLst>
              <a:ext uri="{FF2B5EF4-FFF2-40B4-BE49-F238E27FC236}">
                <a16:creationId xmlns:a16="http://schemas.microsoft.com/office/drawing/2014/main" id="{A4AF2852-8822-213B-E4AD-09A25E9A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924" y="3412519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16EB4A99-08BE-6D2E-3454-96B952A6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36" y="386264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5161" name="Rectangle 34">
            <a:extLst>
              <a:ext uri="{FF2B5EF4-FFF2-40B4-BE49-F238E27FC236}">
                <a16:creationId xmlns:a16="http://schemas.microsoft.com/office/drawing/2014/main" id="{7C655932-5752-B9A3-9AD2-F5918536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27" y="389388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16</a:t>
            </a:r>
          </a:p>
        </p:txBody>
      </p:sp>
      <p:sp>
        <p:nvSpPr>
          <p:cNvPr id="5166" name="Rectangle 34">
            <a:extLst>
              <a:ext uri="{FF2B5EF4-FFF2-40B4-BE49-F238E27FC236}">
                <a16:creationId xmlns:a16="http://schemas.microsoft.com/office/drawing/2014/main" id="{6519B476-8062-8703-EFE4-BB47626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27" y="3006206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17</a:t>
            </a:r>
          </a:p>
        </p:txBody>
      </p:sp>
      <p:sp>
        <p:nvSpPr>
          <p:cNvPr id="5170" name="Rectangle 34">
            <a:extLst>
              <a:ext uri="{FF2B5EF4-FFF2-40B4-BE49-F238E27FC236}">
                <a16:creationId xmlns:a16="http://schemas.microsoft.com/office/drawing/2014/main" id="{BEA2D70E-A334-BF36-2730-02149B1B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856" y="3633572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2" name="Rectangle 34">
            <a:extLst>
              <a:ext uri="{FF2B5EF4-FFF2-40B4-BE49-F238E27FC236}">
                <a16:creationId xmlns:a16="http://schemas.microsoft.com/office/drawing/2014/main" id="{DFD2CB86-CB89-90EF-DF0E-53E3B3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28" y="362070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5" name="Rectangle 34">
            <a:extLst>
              <a:ext uri="{FF2B5EF4-FFF2-40B4-BE49-F238E27FC236}">
                <a16:creationId xmlns:a16="http://schemas.microsoft.com/office/drawing/2014/main" id="{4B5336E1-4DD5-E4F2-8DFB-A8D5F4D5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423" y="254351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60</a:t>
            </a:r>
          </a:p>
        </p:txBody>
      </p:sp>
      <p:sp>
        <p:nvSpPr>
          <p:cNvPr id="5177" name="Rectangle 34">
            <a:extLst>
              <a:ext uri="{FF2B5EF4-FFF2-40B4-BE49-F238E27FC236}">
                <a16:creationId xmlns:a16="http://schemas.microsoft.com/office/drawing/2014/main" id="{9A65A078-A646-E825-4765-1FE98506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878" y="4566298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300</a:t>
            </a:r>
          </a:p>
        </p:txBody>
      </p:sp>
      <p:sp>
        <p:nvSpPr>
          <p:cNvPr id="5178" name="Rectangle 34">
            <a:extLst>
              <a:ext uri="{FF2B5EF4-FFF2-40B4-BE49-F238E27FC236}">
                <a16:creationId xmlns:a16="http://schemas.microsoft.com/office/drawing/2014/main" id="{8F2B338C-517A-E226-CC9F-B6FD71FD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730" y="4008066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500</a:t>
            </a:r>
          </a:p>
        </p:txBody>
      </p:sp>
      <p:sp>
        <p:nvSpPr>
          <p:cNvPr id="5179" name="Rectangle 34">
            <a:extLst>
              <a:ext uri="{FF2B5EF4-FFF2-40B4-BE49-F238E27FC236}">
                <a16:creationId xmlns:a16="http://schemas.microsoft.com/office/drawing/2014/main" id="{5B5E4E77-D5C8-E901-E5C2-051A3C2C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12" y="223496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1000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BF981D76-72EF-1B24-84FC-086676D5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40" y="312872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1" name="Rectangle 37">
            <a:extLst>
              <a:ext uri="{FF2B5EF4-FFF2-40B4-BE49-F238E27FC236}">
                <a16:creationId xmlns:a16="http://schemas.microsoft.com/office/drawing/2014/main" id="{13EE296E-3783-40C3-023C-9F251E1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" y="3368417"/>
            <a:ext cx="1392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Scoring:</a:t>
            </a:r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7D143334-267B-EAB5-10E4-0E7351340B1A}"/>
              </a:ext>
            </a:extLst>
          </p:cNvPr>
          <p:cNvSpPr/>
          <p:nvPr/>
        </p:nvSpPr>
        <p:spPr>
          <a:xfrm>
            <a:off x="2069738" y="5553788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60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3" name="Rectangle 5182">
            <a:extLst>
              <a:ext uri="{FF2B5EF4-FFF2-40B4-BE49-F238E27FC236}">
                <a16:creationId xmlns:a16="http://schemas.microsoft.com/office/drawing/2014/main" id="{A63C23F0-C8CD-DD33-AB21-5AC76894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6" y="5612127"/>
            <a:ext cx="22012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Thresholding: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E45336-790F-AE06-B42D-B3C34FFFDCCD}"/>
              </a:ext>
            </a:extLst>
          </p:cNvPr>
          <p:cNvGrpSpPr/>
          <p:nvPr/>
        </p:nvGrpSpPr>
        <p:grpSpPr>
          <a:xfrm>
            <a:off x="6249144" y="5021011"/>
            <a:ext cx="419252" cy="1648076"/>
            <a:chOff x="5786399" y="4985280"/>
            <a:chExt cx="419252" cy="16480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FBEF9-34FF-E346-A3E2-5C551E114A0F}"/>
                </a:ext>
              </a:extLst>
            </p:cNvPr>
            <p:cNvCxnSpPr/>
            <p:nvPr/>
          </p:nvCxnSpPr>
          <p:spPr>
            <a:xfrm>
              <a:off x="5957571" y="5242750"/>
              <a:ext cx="29732" cy="116399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E0F9D44A-E63C-4ED8-5E7C-B7C5BA114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399" y="4985280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16E24FF9-9DD5-9AED-D21C-D4F6C48C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43" y="6243308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96">
            <a:extLst>
              <a:ext uri="{FF2B5EF4-FFF2-40B4-BE49-F238E27FC236}">
                <a16:creationId xmlns:a16="http://schemas.microsoft.com/office/drawing/2014/main" id="{82444889-5069-2D55-4AE2-5DAD3626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3" name="Oval 96">
            <a:extLst>
              <a:ext uri="{FF2B5EF4-FFF2-40B4-BE49-F238E27FC236}">
                <a16:creationId xmlns:a16="http://schemas.microsoft.com/office/drawing/2014/main" id="{673996A3-84A8-759A-1E68-DB4BB220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7" name="Oval 96">
            <a:extLst>
              <a:ext uri="{FF2B5EF4-FFF2-40B4-BE49-F238E27FC236}">
                <a16:creationId xmlns:a16="http://schemas.microsoft.com/office/drawing/2014/main" id="{F8108FEA-361B-D742-7C04-81F2E4DCA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638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Selected outliers: </a:t>
            </a:r>
            <a:r>
              <a:rPr lang="en-US" altLang="en-US" sz="3800" b="1" dirty="0">
                <a:solidFill>
                  <a:srgbClr val="0000FF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CF0FAC27-02CC-BAB4-AA06-23AF4BC9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840" y="3046700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669886E-BE6F-5DAA-A932-BB32877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93" y="3176842"/>
            <a:ext cx="173528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152" name="Rectangle 34">
            <a:extLst>
              <a:ext uri="{FF2B5EF4-FFF2-40B4-BE49-F238E27FC236}">
                <a16:creationId xmlns:a16="http://schemas.microsoft.com/office/drawing/2014/main" id="{AEDD17CB-257F-D4B5-A0A6-5EF96922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05" y="365943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153" name="Rectangle 34">
            <a:extLst>
              <a:ext uri="{FF2B5EF4-FFF2-40B4-BE49-F238E27FC236}">
                <a16:creationId xmlns:a16="http://schemas.microsoft.com/office/drawing/2014/main" id="{A4AF2852-8822-213B-E4AD-09A25E9A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924" y="3412519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16EB4A99-08BE-6D2E-3454-96B952A6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36" y="386264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5161" name="Rectangle 34">
            <a:extLst>
              <a:ext uri="{FF2B5EF4-FFF2-40B4-BE49-F238E27FC236}">
                <a16:creationId xmlns:a16="http://schemas.microsoft.com/office/drawing/2014/main" id="{7C655932-5752-B9A3-9AD2-F5918536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27" y="389388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16</a:t>
            </a:r>
          </a:p>
        </p:txBody>
      </p:sp>
      <p:sp>
        <p:nvSpPr>
          <p:cNvPr id="5166" name="Rectangle 34">
            <a:extLst>
              <a:ext uri="{FF2B5EF4-FFF2-40B4-BE49-F238E27FC236}">
                <a16:creationId xmlns:a16="http://schemas.microsoft.com/office/drawing/2014/main" id="{6519B476-8062-8703-EFE4-BB47626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27" y="3006206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17</a:t>
            </a:r>
          </a:p>
        </p:txBody>
      </p:sp>
      <p:sp>
        <p:nvSpPr>
          <p:cNvPr id="5170" name="Rectangle 34">
            <a:extLst>
              <a:ext uri="{FF2B5EF4-FFF2-40B4-BE49-F238E27FC236}">
                <a16:creationId xmlns:a16="http://schemas.microsoft.com/office/drawing/2014/main" id="{BEA2D70E-A334-BF36-2730-02149B1B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856" y="3633572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2" name="Rectangle 34">
            <a:extLst>
              <a:ext uri="{FF2B5EF4-FFF2-40B4-BE49-F238E27FC236}">
                <a16:creationId xmlns:a16="http://schemas.microsoft.com/office/drawing/2014/main" id="{DFD2CB86-CB89-90EF-DF0E-53E3B3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28" y="362070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5" name="Rectangle 34">
            <a:extLst>
              <a:ext uri="{FF2B5EF4-FFF2-40B4-BE49-F238E27FC236}">
                <a16:creationId xmlns:a16="http://schemas.microsoft.com/office/drawing/2014/main" id="{4B5336E1-4DD5-E4F2-8DFB-A8D5F4D5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423" y="254351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60</a:t>
            </a:r>
          </a:p>
        </p:txBody>
      </p:sp>
      <p:sp>
        <p:nvSpPr>
          <p:cNvPr id="5177" name="Rectangle 34">
            <a:extLst>
              <a:ext uri="{FF2B5EF4-FFF2-40B4-BE49-F238E27FC236}">
                <a16:creationId xmlns:a16="http://schemas.microsoft.com/office/drawing/2014/main" id="{9A65A078-A646-E825-4765-1FE98506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878" y="4566298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300</a:t>
            </a:r>
          </a:p>
        </p:txBody>
      </p:sp>
      <p:sp>
        <p:nvSpPr>
          <p:cNvPr id="5178" name="Rectangle 34">
            <a:extLst>
              <a:ext uri="{FF2B5EF4-FFF2-40B4-BE49-F238E27FC236}">
                <a16:creationId xmlns:a16="http://schemas.microsoft.com/office/drawing/2014/main" id="{8F2B338C-517A-E226-CC9F-B6FD71FD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730" y="4008066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500</a:t>
            </a:r>
          </a:p>
        </p:txBody>
      </p:sp>
      <p:sp>
        <p:nvSpPr>
          <p:cNvPr id="5179" name="Rectangle 34">
            <a:extLst>
              <a:ext uri="{FF2B5EF4-FFF2-40B4-BE49-F238E27FC236}">
                <a16:creationId xmlns:a16="http://schemas.microsoft.com/office/drawing/2014/main" id="{5B5E4E77-D5C8-E901-E5C2-051A3C2C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12" y="223496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1000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BF981D76-72EF-1B24-84FC-086676D5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40" y="312872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1" name="Rectangle 37">
            <a:extLst>
              <a:ext uri="{FF2B5EF4-FFF2-40B4-BE49-F238E27FC236}">
                <a16:creationId xmlns:a16="http://schemas.microsoft.com/office/drawing/2014/main" id="{13EE296E-3783-40C3-023C-9F251E1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" y="3368417"/>
            <a:ext cx="1392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Scoring:</a:t>
            </a:r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7D143334-267B-EAB5-10E4-0E7351340B1A}"/>
              </a:ext>
            </a:extLst>
          </p:cNvPr>
          <p:cNvSpPr/>
          <p:nvPr/>
        </p:nvSpPr>
        <p:spPr>
          <a:xfrm>
            <a:off x="2069738" y="5553788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60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3" name="Rectangle 5182">
            <a:extLst>
              <a:ext uri="{FF2B5EF4-FFF2-40B4-BE49-F238E27FC236}">
                <a16:creationId xmlns:a16="http://schemas.microsoft.com/office/drawing/2014/main" id="{A63C23F0-C8CD-DD33-AB21-5AC76894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6" y="5612127"/>
            <a:ext cx="22012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Thresholding: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E45336-790F-AE06-B42D-B3C34FFFDCCD}"/>
              </a:ext>
            </a:extLst>
          </p:cNvPr>
          <p:cNvGrpSpPr/>
          <p:nvPr/>
        </p:nvGrpSpPr>
        <p:grpSpPr>
          <a:xfrm>
            <a:off x="5757884" y="5021011"/>
            <a:ext cx="419252" cy="1648076"/>
            <a:chOff x="5786399" y="4985280"/>
            <a:chExt cx="419252" cy="16480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FBEF9-34FF-E346-A3E2-5C551E114A0F}"/>
                </a:ext>
              </a:extLst>
            </p:cNvPr>
            <p:cNvCxnSpPr/>
            <p:nvPr/>
          </p:nvCxnSpPr>
          <p:spPr>
            <a:xfrm>
              <a:off x="5957571" y="5242750"/>
              <a:ext cx="29732" cy="116399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E0F9D44A-E63C-4ED8-5E7C-B7C5BA114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399" y="4985280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16E24FF9-9DD5-9AED-D21C-D4F6C48C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43" y="6243308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96">
            <a:extLst>
              <a:ext uri="{FF2B5EF4-FFF2-40B4-BE49-F238E27FC236}">
                <a16:creationId xmlns:a16="http://schemas.microsoft.com/office/drawing/2014/main" id="{82444889-5069-2D55-4AE2-5DAD3626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3" name="Oval 96">
            <a:extLst>
              <a:ext uri="{FF2B5EF4-FFF2-40B4-BE49-F238E27FC236}">
                <a16:creationId xmlns:a16="http://schemas.microsoft.com/office/drawing/2014/main" id="{673996A3-84A8-759A-1E68-DB4BB220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7" name="Oval 96">
            <a:extLst>
              <a:ext uri="{FF2B5EF4-FFF2-40B4-BE49-F238E27FC236}">
                <a16:creationId xmlns:a16="http://schemas.microsoft.com/office/drawing/2014/main" id="{F8108FEA-361B-D742-7C04-81F2E4DCA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933BC6AE-3078-9ADE-9FCD-CE9E282A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483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Selected outliers: </a:t>
            </a:r>
            <a:r>
              <a:rPr lang="en-US" altLang="en-US" sz="3800" b="1" dirty="0">
                <a:solidFill>
                  <a:srgbClr val="0000FF"/>
                </a:solidFill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CF0FAC27-02CC-BAB4-AA06-23AF4BC9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840" y="3046700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669886E-BE6F-5DAA-A932-BB32877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93" y="3176842"/>
            <a:ext cx="173528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152" name="Rectangle 34">
            <a:extLst>
              <a:ext uri="{FF2B5EF4-FFF2-40B4-BE49-F238E27FC236}">
                <a16:creationId xmlns:a16="http://schemas.microsoft.com/office/drawing/2014/main" id="{AEDD17CB-257F-D4B5-A0A6-5EF96922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05" y="365943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153" name="Rectangle 34">
            <a:extLst>
              <a:ext uri="{FF2B5EF4-FFF2-40B4-BE49-F238E27FC236}">
                <a16:creationId xmlns:a16="http://schemas.microsoft.com/office/drawing/2014/main" id="{A4AF2852-8822-213B-E4AD-09A25E9A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924" y="3412519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16EB4A99-08BE-6D2E-3454-96B952A6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36" y="386264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5161" name="Rectangle 34">
            <a:extLst>
              <a:ext uri="{FF2B5EF4-FFF2-40B4-BE49-F238E27FC236}">
                <a16:creationId xmlns:a16="http://schemas.microsoft.com/office/drawing/2014/main" id="{7C655932-5752-B9A3-9AD2-F5918536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27" y="389388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16</a:t>
            </a:r>
          </a:p>
        </p:txBody>
      </p:sp>
      <p:sp>
        <p:nvSpPr>
          <p:cNvPr id="5166" name="Rectangle 34">
            <a:extLst>
              <a:ext uri="{FF2B5EF4-FFF2-40B4-BE49-F238E27FC236}">
                <a16:creationId xmlns:a16="http://schemas.microsoft.com/office/drawing/2014/main" id="{6519B476-8062-8703-EFE4-BB47626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27" y="3006206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17</a:t>
            </a:r>
          </a:p>
        </p:txBody>
      </p:sp>
      <p:sp>
        <p:nvSpPr>
          <p:cNvPr id="5170" name="Rectangle 34">
            <a:extLst>
              <a:ext uri="{FF2B5EF4-FFF2-40B4-BE49-F238E27FC236}">
                <a16:creationId xmlns:a16="http://schemas.microsoft.com/office/drawing/2014/main" id="{BEA2D70E-A334-BF36-2730-02149B1B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856" y="3633572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2" name="Rectangle 34">
            <a:extLst>
              <a:ext uri="{FF2B5EF4-FFF2-40B4-BE49-F238E27FC236}">
                <a16:creationId xmlns:a16="http://schemas.microsoft.com/office/drawing/2014/main" id="{DFD2CB86-CB89-90EF-DF0E-53E3B3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28" y="362070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5" name="Rectangle 34">
            <a:extLst>
              <a:ext uri="{FF2B5EF4-FFF2-40B4-BE49-F238E27FC236}">
                <a16:creationId xmlns:a16="http://schemas.microsoft.com/office/drawing/2014/main" id="{4B5336E1-4DD5-E4F2-8DFB-A8D5F4D5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423" y="254351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60</a:t>
            </a:r>
          </a:p>
        </p:txBody>
      </p:sp>
      <p:sp>
        <p:nvSpPr>
          <p:cNvPr id="5177" name="Rectangle 34">
            <a:extLst>
              <a:ext uri="{FF2B5EF4-FFF2-40B4-BE49-F238E27FC236}">
                <a16:creationId xmlns:a16="http://schemas.microsoft.com/office/drawing/2014/main" id="{9A65A078-A646-E825-4765-1FE98506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878" y="4566298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300</a:t>
            </a:r>
          </a:p>
        </p:txBody>
      </p:sp>
      <p:sp>
        <p:nvSpPr>
          <p:cNvPr id="5178" name="Rectangle 34">
            <a:extLst>
              <a:ext uri="{FF2B5EF4-FFF2-40B4-BE49-F238E27FC236}">
                <a16:creationId xmlns:a16="http://schemas.microsoft.com/office/drawing/2014/main" id="{8F2B338C-517A-E226-CC9F-B6FD71FD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730" y="4008066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500</a:t>
            </a:r>
          </a:p>
        </p:txBody>
      </p:sp>
      <p:sp>
        <p:nvSpPr>
          <p:cNvPr id="5179" name="Rectangle 34">
            <a:extLst>
              <a:ext uri="{FF2B5EF4-FFF2-40B4-BE49-F238E27FC236}">
                <a16:creationId xmlns:a16="http://schemas.microsoft.com/office/drawing/2014/main" id="{5B5E4E77-D5C8-E901-E5C2-051A3C2C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12" y="223496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1000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BF981D76-72EF-1B24-84FC-086676D5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40" y="312872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1" name="Rectangle 37">
            <a:extLst>
              <a:ext uri="{FF2B5EF4-FFF2-40B4-BE49-F238E27FC236}">
                <a16:creationId xmlns:a16="http://schemas.microsoft.com/office/drawing/2014/main" id="{13EE296E-3783-40C3-023C-9F251E1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" y="3368417"/>
            <a:ext cx="1392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Scoring:</a:t>
            </a:r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7D143334-267B-EAB5-10E4-0E7351340B1A}"/>
              </a:ext>
            </a:extLst>
          </p:cNvPr>
          <p:cNvSpPr/>
          <p:nvPr/>
        </p:nvSpPr>
        <p:spPr>
          <a:xfrm>
            <a:off x="2069738" y="5553788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60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3" name="Rectangle 5182">
            <a:extLst>
              <a:ext uri="{FF2B5EF4-FFF2-40B4-BE49-F238E27FC236}">
                <a16:creationId xmlns:a16="http://schemas.microsoft.com/office/drawing/2014/main" id="{A63C23F0-C8CD-DD33-AB21-5AC76894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6" y="5612127"/>
            <a:ext cx="22012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Thresholding: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E45336-790F-AE06-B42D-B3C34FFFDCCD}"/>
              </a:ext>
            </a:extLst>
          </p:cNvPr>
          <p:cNvGrpSpPr/>
          <p:nvPr/>
        </p:nvGrpSpPr>
        <p:grpSpPr>
          <a:xfrm>
            <a:off x="5241032" y="5021011"/>
            <a:ext cx="419252" cy="1648076"/>
            <a:chOff x="5786399" y="4985280"/>
            <a:chExt cx="419252" cy="16480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FBEF9-34FF-E346-A3E2-5C551E114A0F}"/>
                </a:ext>
              </a:extLst>
            </p:cNvPr>
            <p:cNvCxnSpPr/>
            <p:nvPr/>
          </p:nvCxnSpPr>
          <p:spPr>
            <a:xfrm>
              <a:off x="5957571" y="5242750"/>
              <a:ext cx="29732" cy="116399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E0F9D44A-E63C-4ED8-5E7C-B7C5BA114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399" y="4985280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16E24FF9-9DD5-9AED-D21C-D4F6C48C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43" y="6243308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96">
            <a:extLst>
              <a:ext uri="{FF2B5EF4-FFF2-40B4-BE49-F238E27FC236}">
                <a16:creationId xmlns:a16="http://schemas.microsoft.com/office/drawing/2014/main" id="{82444889-5069-2D55-4AE2-5DAD3626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3" name="Oval 96">
            <a:extLst>
              <a:ext uri="{FF2B5EF4-FFF2-40B4-BE49-F238E27FC236}">
                <a16:creationId xmlns:a16="http://schemas.microsoft.com/office/drawing/2014/main" id="{673996A3-84A8-759A-1E68-DB4BB220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7" name="Oval 96">
            <a:extLst>
              <a:ext uri="{FF2B5EF4-FFF2-40B4-BE49-F238E27FC236}">
                <a16:creationId xmlns:a16="http://schemas.microsoft.com/office/drawing/2014/main" id="{F8108FEA-361B-D742-7C04-81F2E4DCA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933BC6AE-3078-9ADE-9FCD-CE9E282A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185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Selected outliers: </a:t>
            </a:r>
            <a:r>
              <a:rPr lang="en-US" altLang="en-US" sz="3800" b="1" dirty="0">
                <a:solidFill>
                  <a:srgbClr val="0000FF"/>
                </a:solidFill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CF0FAC27-02CC-BAB4-AA06-23AF4BC9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840" y="3046700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669886E-BE6F-5DAA-A932-BB32877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93" y="3176842"/>
            <a:ext cx="173528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152" name="Rectangle 34">
            <a:extLst>
              <a:ext uri="{FF2B5EF4-FFF2-40B4-BE49-F238E27FC236}">
                <a16:creationId xmlns:a16="http://schemas.microsoft.com/office/drawing/2014/main" id="{AEDD17CB-257F-D4B5-A0A6-5EF96922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05" y="365943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153" name="Rectangle 34">
            <a:extLst>
              <a:ext uri="{FF2B5EF4-FFF2-40B4-BE49-F238E27FC236}">
                <a16:creationId xmlns:a16="http://schemas.microsoft.com/office/drawing/2014/main" id="{A4AF2852-8822-213B-E4AD-09A25E9A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924" y="3412519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16EB4A99-08BE-6D2E-3454-96B952A6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36" y="386264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5161" name="Rectangle 34">
            <a:extLst>
              <a:ext uri="{FF2B5EF4-FFF2-40B4-BE49-F238E27FC236}">
                <a16:creationId xmlns:a16="http://schemas.microsoft.com/office/drawing/2014/main" id="{7C655932-5752-B9A3-9AD2-F5918536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27" y="389388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16</a:t>
            </a:r>
          </a:p>
        </p:txBody>
      </p:sp>
      <p:sp>
        <p:nvSpPr>
          <p:cNvPr id="5166" name="Rectangle 34">
            <a:extLst>
              <a:ext uri="{FF2B5EF4-FFF2-40B4-BE49-F238E27FC236}">
                <a16:creationId xmlns:a16="http://schemas.microsoft.com/office/drawing/2014/main" id="{6519B476-8062-8703-EFE4-BB47626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27" y="3006206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17</a:t>
            </a:r>
          </a:p>
        </p:txBody>
      </p:sp>
      <p:sp>
        <p:nvSpPr>
          <p:cNvPr id="5170" name="Rectangle 34">
            <a:extLst>
              <a:ext uri="{FF2B5EF4-FFF2-40B4-BE49-F238E27FC236}">
                <a16:creationId xmlns:a16="http://schemas.microsoft.com/office/drawing/2014/main" id="{BEA2D70E-A334-BF36-2730-02149B1B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856" y="3633572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2" name="Rectangle 34">
            <a:extLst>
              <a:ext uri="{FF2B5EF4-FFF2-40B4-BE49-F238E27FC236}">
                <a16:creationId xmlns:a16="http://schemas.microsoft.com/office/drawing/2014/main" id="{DFD2CB86-CB89-90EF-DF0E-53E3B3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28" y="362070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5" name="Rectangle 34">
            <a:extLst>
              <a:ext uri="{FF2B5EF4-FFF2-40B4-BE49-F238E27FC236}">
                <a16:creationId xmlns:a16="http://schemas.microsoft.com/office/drawing/2014/main" id="{4B5336E1-4DD5-E4F2-8DFB-A8D5F4D5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423" y="254351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60</a:t>
            </a:r>
          </a:p>
        </p:txBody>
      </p:sp>
      <p:sp>
        <p:nvSpPr>
          <p:cNvPr id="5177" name="Rectangle 34">
            <a:extLst>
              <a:ext uri="{FF2B5EF4-FFF2-40B4-BE49-F238E27FC236}">
                <a16:creationId xmlns:a16="http://schemas.microsoft.com/office/drawing/2014/main" id="{9A65A078-A646-E825-4765-1FE98506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878" y="4566298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300</a:t>
            </a:r>
          </a:p>
        </p:txBody>
      </p:sp>
      <p:sp>
        <p:nvSpPr>
          <p:cNvPr id="5178" name="Rectangle 34">
            <a:extLst>
              <a:ext uri="{FF2B5EF4-FFF2-40B4-BE49-F238E27FC236}">
                <a16:creationId xmlns:a16="http://schemas.microsoft.com/office/drawing/2014/main" id="{8F2B338C-517A-E226-CC9F-B6FD71FD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730" y="4008066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500</a:t>
            </a:r>
          </a:p>
        </p:txBody>
      </p:sp>
      <p:sp>
        <p:nvSpPr>
          <p:cNvPr id="5179" name="Rectangle 34">
            <a:extLst>
              <a:ext uri="{FF2B5EF4-FFF2-40B4-BE49-F238E27FC236}">
                <a16:creationId xmlns:a16="http://schemas.microsoft.com/office/drawing/2014/main" id="{5B5E4E77-D5C8-E901-E5C2-051A3C2C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12" y="223496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1000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BF981D76-72EF-1B24-84FC-086676D5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40" y="312872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1" name="Rectangle 37">
            <a:extLst>
              <a:ext uri="{FF2B5EF4-FFF2-40B4-BE49-F238E27FC236}">
                <a16:creationId xmlns:a16="http://schemas.microsoft.com/office/drawing/2014/main" id="{13EE296E-3783-40C3-023C-9F251E1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" y="3368417"/>
            <a:ext cx="1392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Scoring:</a:t>
            </a:r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7D143334-267B-EAB5-10E4-0E7351340B1A}"/>
              </a:ext>
            </a:extLst>
          </p:cNvPr>
          <p:cNvSpPr/>
          <p:nvPr/>
        </p:nvSpPr>
        <p:spPr>
          <a:xfrm>
            <a:off x="2069738" y="5553788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18,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60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3" name="Rectangle 5182">
            <a:extLst>
              <a:ext uri="{FF2B5EF4-FFF2-40B4-BE49-F238E27FC236}">
                <a16:creationId xmlns:a16="http://schemas.microsoft.com/office/drawing/2014/main" id="{A63C23F0-C8CD-DD33-AB21-5AC76894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6" y="5612127"/>
            <a:ext cx="22012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Thresholding: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E45336-790F-AE06-B42D-B3C34FFFDCCD}"/>
              </a:ext>
            </a:extLst>
          </p:cNvPr>
          <p:cNvGrpSpPr/>
          <p:nvPr/>
        </p:nvGrpSpPr>
        <p:grpSpPr>
          <a:xfrm>
            <a:off x="4713768" y="5021011"/>
            <a:ext cx="419252" cy="1648076"/>
            <a:chOff x="5786399" y="4985280"/>
            <a:chExt cx="419252" cy="16480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FBEF9-34FF-E346-A3E2-5C551E114A0F}"/>
                </a:ext>
              </a:extLst>
            </p:cNvPr>
            <p:cNvCxnSpPr/>
            <p:nvPr/>
          </p:nvCxnSpPr>
          <p:spPr>
            <a:xfrm>
              <a:off x="5957571" y="5242750"/>
              <a:ext cx="29732" cy="116399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E0F9D44A-E63C-4ED8-5E7C-B7C5BA114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399" y="4985280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16E24FF9-9DD5-9AED-D21C-D4F6C48C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43" y="6243308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96">
            <a:extLst>
              <a:ext uri="{FF2B5EF4-FFF2-40B4-BE49-F238E27FC236}">
                <a16:creationId xmlns:a16="http://schemas.microsoft.com/office/drawing/2014/main" id="{82444889-5069-2D55-4AE2-5DAD3626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3" name="Oval 96">
            <a:extLst>
              <a:ext uri="{FF2B5EF4-FFF2-40B4-BE49-F238E27FC236}">
                <a16:creationId xmlns:a16="http://schemas.microsoft.com/office/drawing/2014/main" id="{673996A3-84A8-759A-1E68-DB4BB220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17" name="Oval 96">
            <a:extLst>
              <a:ext uri="{FF2B5EF4-FFF2-40B4-BE49-F238E27FC236}">
                <a16:creationId xmlns:a16="http://schemas.microsoft.com/office/drawing/2014/main" id="{F8108FEA-361B-D742-7C04-81F2E4DCA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933BC6AE-3078-9ADE-9FCD-CE9E282A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458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99659B5-26F3-41C1-5A45-FB40C8A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Precision and Recall</a:t>
            </a:r>
          </a:p>
        </p:txBody>
      </p:sp>
    </p:spTree>
    <p:extLst>
      <p:ext uri="{BB962C8B-B14F-4D97-AF65-F5344CB8AC3E}">
        <p14:creationId xmlns:p14="http://schemas.microsoft.com/office/powerpoint/2010/main" val="319962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987C9-1A78-3FB1-C5D5-A6ACEDD9F715}"/>
              </a:ext>
            </a:extLst>
          </p:cNvPr>
          <p:cNvSpPr/>
          <p:nvPr/>
        </p:nvSpPr>
        <p:spPr>
          <a:xfrm>
            <a:off x="1064568" y="3861600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60, 300, 500, 1000,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8F564D-97E7-7F09-55A9-BE1A0D1F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True and false detections</a:t>
            </a:r>
            <a:endParaRPr lang="en-US" altLang="en-US" sz="3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01188-5116-06BE-C186-7EDF2F0F4ED1}"/>
              </a:ext>
            </a:extLst>
          </p:cNvPr>
          <p:cNvSpPr/>
          <p:nvPr/>
        </p:nvSpPr>
        <p:spPr>
          <a:xfrm>
            <a:off x="1071321" y="5409772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18,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60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0CC880EB-EF06-6FC9-3BA6-8054FD17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649" y="4404737"/>
            <a:ext cx="98777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TP=1</a:t>
            </a: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D9CA5C34-D9ED-EABA-5126-A1D186FC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801" y="1454411"/>
            <a:ext cx="6439583" cy="13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tabLst>
                <a:tab pos="447675" algn="l"/>
                <a:tab pos="3228975" algn="l"/>
              </a:tabLst>
            </a:pPr>
            <a:r>
              <a:rPr lang="en-US" altLang="en-US" sz="26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TP</a:t>
            </a: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	= True positives	</a:t>
            </a:r>
            <a:r>
              <a:rPr lang="en-US" altLang="en-US" sz="2600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(correct detection)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447675" algn="l"/>
                <a:tab pos="3228975" algn="l"/>
              </a:tabLst>
            </a:pPr>
            <a:r>
              <a:rPr lang="en-US" altLang="en-US" sz="260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FP</a:t>
            </a: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	= False positives	</a:t>
            </a:r>
            <a:r>
              <a:rPr lang="en-US" altLang="en-US" sz="2600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(incorrect detection)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447675" algn="l"/>
                <a:tab pos="3228975" algn="l"/>
              </a:tabLst>
            </a:pPr>
            <a:r>
              <a:rPr lang="en-US" altLang="en-US" sz="2600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FN</a:t>
            </a: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	= False negatives	</a:t>
            </a:r>
            <a:r>
              <a:rPr lang="en-US" altLang="en-US" sz="2600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(missed)</a:t>
            </a:r>
          </a:p>
        </p:txBody>
      </p:sp>
      <p:sp>
        <p:nvSpPr>
          <p:cNvPr id="23" name="Rectangle 34">
            <a:extLst>
              <a:ext uri="{FF2B5EF4-FFF2-40B4-BE49-F238E27FC236}">
                <a16:creationId xmlns:a16="http://schemas.microsoft.com/office/drawing/2014/main" id="{3A9F90B6-1D9D-7982-43DF-A38DA21C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805" y="4404737"/>
            <a:ext cx="1005403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FN=4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1262F7BA-5C40-620A-AEAE-EDC02957D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068" y="5913276"/>
            <a:ext cx="96693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FP=2</a:t>
            </a:r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id="{86192BBF-EF99-08B7-9071-67443FCA0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136" y="5913276"/>
            <a:ext cx="98777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TP=5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34F8FB-1500-5638-0105-9E689E300CFA}"/>
              </a:ext>
            </a:extLst>
          </p:cNvPr>
          <p:cNvSpPr/>
          <p:nvPr/>
        </p:nvSpPr>
        <p:spPr bwMode="auto">
          <a:xfrm>
            <a:off x="4953000" y="3861600"/>
            <a:ext cx="2736304" cy="539508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7BBE39-4A88-D978-7850-3760F281D9DE}"/>
              </a:ext>
            </a:extLst>
          </p:cNvPr>
          <p:cNvSpPr/>
          <p:nvPr/>
        </p:nvSpPr>
        <p:spPr bwMode="auto">
          <a:xfrm>
            <a:off x="4989004" y="5409772"/>
            <a:ext cx="3600400" cy="539508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0E73B3-A758-8190-3731-7C2B101BED85}"/>
              </a:ext>
            </a:extLst>
          </p:cNvPr>
          <p:cNvSpPr/>
          <p:nvPr/>
        </p:nvSpPr>
        <p:spPr bwMode="auto">
          <a:xfrm>
            <a:off x="7761312" y="3856529"/>
            <a:ext cx="730342" cy="539508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5A3753-3F69-FF6F-C407-18E607C000D2}"/>
              </a:ext>
            </a:extLst>
          </p:cNvPr>
          <p:cNvSpPr/>
          <p:nvPr/>
        </p:nvSpPr>
        <p:spPr bwMode="auto">
          <a:xfrm>
            <a:off x="4016896" y="5409220"/>
            <a:ext cx="864096" cy="539508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F2CC72-DF48-371B-7749-7220C5696899}"/>
              </a:ext>
            </a:extLst>
          </p:cNvPr>
          <p:cNvCxnSpPr>
            <a:cxnSpLocks/>
          </p:cNvCxnSpPr>
          <p:nvPr/>
        </p:nvCxnSpPr>
        <p:spPr>
          <a:xfrm>
            <a:off x="7731580" y="3753036"/>
            <a:ext cx="29732" cy="756084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2E00C5-7FD0-EE14-FB7D-2058061C88EE}"/>
              </a:ext>
            </a:extLst>
          </p:cNvPr>
          <p:cNvCxnSpPr>
            <a:cxnSpLocks/>
          </p:cNvCxnSpPr>
          <p:nvPr/>
        </p:nvCxnSpPr>
        <p:spPr>
          <a:xfrm>
            <a:off x="3908884" y="5301208"/>
            <a:ext cx="29732" cy="756084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4">
            <a:extLst>
              <a:ext uri="{FF2B5EF4-FFF2-40B4-BE49-F238E27FC236}">
                <a16:creationId xmlns:a16="http://schemas.microsoft.com/office/drawing/2014/main" id="{D39CFB7E-D435-4509-FB91-21A4E7BAF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832" y="3501008"/>
            <a:ext cx="143661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latin typeface="Tahoma" charset="0"/>
                <a:ea typeface="Tahoma" charset="0"/>
                <a:cs typeface="Tahoma" charset="0"/>
              </a:rPr>
              <a:t>Detected:</a:t>
            </a:r>
          </a:p>
        </p:txBody>
      </p:sp>
      <p:sp>
        <p:nvSpPr>
          <p:cNvPr id="60" name="Rectangle 34">
            <a:extLst>
              <a:ext uri="{FF2B5EF4-FFF2-40B4-BE49-F238E27FC236}">
                <a16:creationId xmlns:a16="http://schemas.microsoft.com/office/drawing/2014/main" id="{F0E8CF9E-6F2E-B8A4-16DF-96C056F2E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432" y="5085184"/>
            <a:ext cx="143661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latin typeface="Tahoma" charset="0"/>
                <a:ea typeface="Tahoma" charset="0"/>
                <a:cs typeface="Tahoma" charset="0"/>
              </a:rPr>
              <a:t>Detected:</a:t>
            </a:r>
          </a:p>
        </p:txBody>
      </p:sp>
    </p:spTree>
    <p:extLst>
      <p:ext uri="{BB962C8B-B14F-4D97-AF65-F5344CB8AC3E}">
        <p14:creationId xmlns:p14="http://schemas.microsoft.com/office/powerpoint/2010/main" val="68767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987C9-1A78-3FB1-C5D5-A6ACEDD9F715}"/>
              </a:ext>
            </a:extLst>
          </p:cNvPr>
          <p:cNvSpPr/>
          <p:nvPr/>
        </p:nvSpPr>
        <p:spPr>
          <a:xfrm>
            <a:off x="1064568" y="3861600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60, 300, 500, 1000,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8F564D-97E7-7F09-55A9-BE1A0D1F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Precision &amp; Recall</a:t>
            </a:r>
            <a:endParaRPr lang="en-US" altLang="en-US" sz="3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01188-5116-06BE-C186-7EDF2F0F4ED1}"/>
              </a:ext>
            </a:extLst>
          </p:cNvPr>
          <p:cNvSpPr/>
          <p:nvPr/>
        </p:nvSpPr>
        <p:spPr>
          <a:xfrm>
            <a:off x="1071321" y="5409772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18,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60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D9CA5C34-D9ED-EABA-5126-A1D186FC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744" y="1428279"/>
            <a:ext cx="4789068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tabLst>
                <a:tab pos="1614488" algn="l"/>
              </a:tabLst>
            </a:pPr>
            <a:r>
              <a:rPr lang="en-US" altLang="en-US" sz="3000" dirty="0">
                <a:latin typeface="Tahoma" charset="0"/>
                <a:ea typeface="Tahoma" charset="0"/>
                <a:cs typeface="Tahoma" charset="0"/>
              </a:rPr>
              <a:t>Precision	=	</a:t>
            </a:r>
            <a:r>
              <a:rPr lang="en-US" altLang="en-US" sz="3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TP</a:t>
            </a:r>
            <a:r>
              <a:rPr lang="en-US" altLang="en-US" sz="3000" dirty="0">
                <a:latin typeface="Tahoma" charset="0"/>
                <a:ea typeface="Tahoma" charset="0"/>
                <a:cs typeface="Tahoma" charset="0"/>
              </a:rPr>
              <a:t> / (</a:t>
            </a:r>
            <a:r>
              <a:rPr lang="en-US" altLang="en-US" sz="3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TP</a:t>
            </a:r>
            <a:r>
              <a:rPr lang="en-US" altLang="en-US" sz="3000" dirty="0">
                <a:latin typeface="Tahoma" charset="0"/>
                <a:ea typeface="Tahoma" charset="0"/>
                <a:cs typeface="Tahoma" charset="0"/>
              </a:rPr>
              <a:t>+</a:t>
            </a:r>
            <a:r>
              <a:rPr lang="en-US" altLang="en-US" sz="300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FP</a:t>
            </a:r>
            <a:r>
              <a:rPr lang="en-US" altLang="en-US" sz="3000" dirty="0"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pPr>
              <a:lnSpc>
                <a:spcPct val="90000"/>
              </a:lnSpc>
              <a:tabLst>
                <a:tab pos="1614488" algn="l"/>
              </a:tabLst>
            </a:pPr>
            <a:r>
              <a:rPr lang="en-US" altLang="en-US" sz="3000" dirty="0">
                <a:latin typeface="Tahoma" charset="0"/>
                <a:ea typeface="Tahoma" charset="0"/>
                <a:cs typeface="Tahoma" charset="0"/>
              </a:rPr>
              <a:t>Recall	=	</a:t>
            </a:r>
            <a:r>
              <a:rPr lang="en-US" altLang="en-US" sz="3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TP</a:t>
            </a:r>
            <a:r>
              <a:rPr lang="en-US" altLang="en-US" sz="3000" dirty="0">
                <a:latin typeface="Tahoma" charset="0"/>
                <a:ea typeface="Tahoma" charset="0"/>
                <a:cs typeface="Tahoma" charset="0"/>
              </a:rPr>
              <a:t> / (</a:t>
            </a:r>
            <a:r>
              <a:rPr lang="en-US" altLang="en-US" sz="30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TP</a:t>
            </a:r>
            <a:r>
              <a:rPr lang="en-US" altLang="en-US" sz="3000" dirty="0">
                <a:latin typeface="Tahoma" charset="0"/>
                <a:ea typeface="Tahoma" charset="0"/>
                <a:cs typeface="Tahoma" charset="0"/>
              </a:rPr>
              <a:t>+</a:t>
            </a:r>
            <a:r>
              <a:rPr lang="en-US" altLang="en-US" sz="3000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FN</a:t>
            </a:r>
            <a:r>
              <a:rPr lang="en-US" altLang="en-US" sz="3000" dirty="0">
                <a:latin typeface="Tahoma" charset="0"/>
                <a:ea typeface="Tahoma" charset="0"/>
                <a:cs typeface="Tahoma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7BBE39-4A88-D978-7850-3760F281D9DE}"/>
              </a:ext>
            </a:extLst>
          </p:cNvPr>
          <p:cNvSpPr/>
          <p:nvPr/>
        </p:nvSpPr>
        <p:spPr bwMode="auto">
          <a:xfrm>
            <a:off x="3944888" y="5409772"/>
            <a:ext cx="4644516" cy="539508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0E73B3-A758-8190-3731-7C2B101BED85}"/>
              </a:ext>
            </a:extLst>
          </p:cNvPr>
          <p:cNvSpPr/>
          <p:nvPr/>
        </p:nvSpPr>
        <p:spPr bwMode="auto">
          <a:xfrm>
            <a:off x="7761312" y="3856529"/>
            <a:ext cx="730342" cy="539508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48A8AC55-FE8D-0B23-1D78-6340A4CAE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832" y="3501008"/>
            <a:ext cx="143661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latin typeface="Tahoma" charset="0"/>
                <a:ea typeface="Tahoma" charset="0"/>
                <a:cs typeface="Tahoma" charset="0"/>
              </a:rPr>
              <a:t>Detected: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F6E08584-8124-2B00-9B22-36A7B44F0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432" y="5086055"/>
            <a:ext cx="143661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latin typeface="Tahoma" charset="0"/>
                <a:ea typeface="Tahoma" charset="0"/>
                <a:cs typeface="Tahoma" charset="0"/>
              </a:rPr>
              <a:t>Detected: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E8BF3A0C-C5BD-FD86-18B0-82E8BAF61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068" y="3468633"/>
            <a:ext cx="36740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5E433CCC-6041-4172-CE3F-C0E56911E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040" y="5013176"/>
            <a:ext cx="36740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7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24408AEC-E39D-BF05-27E3-5CCD46DFA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247" y="2852936"/>
            <a:ext cx="15279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Correct </a:t>
            </a:r>
          </a:p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detections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99C3F16-295F-49BB-B63F-E7E4FBADB79F}"/>
              </a:ext>
            </a:extLst>
          </p:cNvPr>
          <p:cNvSpPr/>
          <p:nvPr/>
        </p:nvSpPr>
        <p:spPr bwMode="auto">
          <a:xfrm rot="2325555">
            <a:off x="4767876" y="2225918"/>
            <a:ext cx="281301" cy="1056916"/>
          </a:xfrm>
          <a:prstGeom prst="arc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81743482-B7C9-97A8-FD37-27F63300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9284" y="894782"/>
            <a:ext cx="15279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Incorrect </a:t>
            </a:r>
          </a:p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detections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981ED2E-8404-8DDD-0543-4B6AC30FFE92}"/>
              </a:ext>
            </a:extLst>
          </p:cNvPr>
          <p:cNvSpPr/>
          <p:nvPr/>
        </p:nvSpPr>
        <p:spPr bwMode="auto">
          <a:xfrm rot="15671617">
            <a:off x="7347593" y="865984"/>
            <a:ext cx="330478" cy="980573"/>
          </a:xfrm>
          <a:prstGeom prst="arc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81DCEE36-AE7E-9A16-48A1-078BE4340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487" y="2420888"/>
            <a:ext cx="10679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Missed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67C19EE-CD71-3AFB-7A69-A7ED4B59E7AD}"/>
              </a:ext>
            </a:extLst>
          </p:cNvPr>
          <p:cNvSpPr/>
          <p:nvPr/>
        </p:nvSpPr>
        <p:spPr bwMode="auto">
          <a:xfrm rot="15671617" flipH="1">
            <a:off x="7211145" y="1820673"/>
            <a:ext cx="572878" cy="980573"/>
          </a:xfrm>
          <a:prstGeom prst="arc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5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987C9-1A78-3FB1-C5D5-A6ACEDD9F715}"/>
              </a:ext>
            </a:extLst>
          </p:cNvPr>
          <p:cNvSpPr/>
          <p:nvPr/>
        </p:nvSpPr>
        <p:spPr>
          <a:xfrm>
            <a:off x="1064568" y="2024844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60, 300, 500, 1000,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8F564D-97E7-7F09-55A9-BE1A0D1F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Precision &amp; Recall</a:t>
            </a:r>
            <a:endParaRPr lang="en-US" altLang="en-US" sz="3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01188-5116-06BE-C186-7EDF2F0F4ED1}"/>
              </a:ext>
            </a:extLst>
          </p:cNvPr>
          <p:cNvSpPr/>
          <p:nvPr/>
        </p:nvSpPr>
        <p:spPr>
          <a:xfrm>
            <a:off x="1071321" y="4359122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18,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18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60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B4F5-7889-C46A-57C6-6AA80E760337}"/>
              </a:ext>
            </a:extLst>
          </p:cNvPr>
          <p:cNvSpPr txBox="1"/>
          <p:nvPr/>
        </p:nvSpPr>
        <p:spPr>
          <a:xfrm>
            <a:off x="2612740" y="2588392"/>
            <a:ext cx="4954554" cy="834074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Precision	= 1 / (1+0) = </a:t>
            </a:r>
            <a:r>
              <a:rPr lang="en-US" altLang="en-US" sz="2400" b="1" dirty="0">
                <a:latin typeface="Tahoma" charset="0"/>
                <a:ea typeface="Tahoma" charset="0"/>
                <a:cs typeface="Tahoma" charset="0"/>
              </a:rPr>
              <a:t>1.00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Recall	= 1 / (1+4) = 0.20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51A95-21E8-032F-78C6-65CC30D2515C}"/>
              </a:ext>
            </a:extLst>
          </p:cNvPr>
          <p:cNvSpPr txBox="1"/>
          <p:nvPr/>
        </p:nvSpPr>
        <p:spPr>
          <a:xfrm>
            <a:off x="2626738" y="4964656"/>
            <a:ext cx="4954554" cy="834074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Precision	= 5 / (5+2) = 0.71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Recall	= 5 / (5+0) = </a:t>
            </a:r>
            <a:r>
              <a:rPr lang="en-US" altLang="en-US" sz="2400" b="1" dirty="0">
                <a:latin typeface="Tahoma" charset="0"/>
                <a:ea typeface="Tahoma" charset="0"/>
                <a:cs typeface="Tahoma" charset="0"/>
              </a:rPr>
              <a:t>1.00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807237-B268-196E-190B-478CA9077813}"/>
              </a:ext>
            </a:extLst>
          </p:cNvPr>
          <p:cNvCxnSpPr>
            <a:cxnSpLocks/>
          </p:cNvCxnSpPr>
          <p:nvPr/>
        </p:nvCxnSpPr>
        <p:spPr>
          <a:xfrm>
            <a:off x="7689304" y="1880828"/>
            <a:ext cx="29732" cy="756084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7D7E05-A56D-F631-6E57-AF57842556F9}"/>
              </a:ext>
            </a:extLst>
          </p:cNvPr>
          <p:cNvCxnSpPr>
            <a:cxnSpLocks/>
          </p:cNvCxnSpPr>
          <p:nvPr/>
        </p:nvCxnSpPr>
        <p:spPr>
          <a:xfrm>
            <a:off x="3879152" y="4221088"/>
            <a:ext cx="29732" cy="756084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0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293498-F66F-0958-8A75-3978D027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987C9-1A78-3FB1-C5D5-A6ACEDD9F715}"/>
              </a:ext>
            </a:extLst>
          </p:cNvPr>
          <p:cNvSpPr/>
          <p:nvPr/>
        </p:nvSpPr>
        <p:spPr>
          <a:xfrm>
            <a:off x="1064568" y="2024844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60, 300, 500, 1000,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8F564D-97E7-7F09-55A9-BE1A0D1F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Extreme cases</a:t>
            </a:r>
            <a:endParaRPr lang="en-US" altLang="en-US" sz="3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01188-5116-06BE-C186-7EDF2F0F4ED1}"/>
              </a:ext>
            </a:extLst>
          </p:cNvPr>
          <p:cNvSpPr/>
          <p:nvPr/>
        </p:nvSpPr>
        <p:spPr>
          <a:xfrm>
            <a:off x="1071321" y="4359122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60, 300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500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1000</a:t>
            </a:r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B4F5-7889-C46A-57C6-6AA80E760337}"/>
              </a:ext>
            </a:extLst>
          </p:cNvPr>
          <p:cNvSpPr txBox="1"/>
          <p:nvPr/>
        </p:nvSpPr>
        <p:spPr>
          <a:xfrm>
            <a:off x="2612740" y="2588392"/>
            <a:ext cx="2736304" cy="834074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Precision	=  1.00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Recall	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  <a:sym typeface="Symbol" panose="05050102010706020507" pitchFamily="18" charset="2"/>
              </a:rPr>
              <a:t> </a:t>
            </a:r>
            <a:r>
              <a:rPr lang="en-US" altLang="en-US" sz="2400" b="1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0.00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51A95-21E8-032F-78C6-65CC30D2515C}"/>
              </a:ext>
            </a:extLst>
          </p:cNvPr>
          <p:cNvSpPr txBox="1"/>
          <p:nvPr/>
        </p:nvSpPr>
        <p:spPr>
          <a:xfrm>
            <a:off x="2626738" y="4964656"/>
            <a:ext cx="2722306" cy="834074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Precision	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  <a:sym typeface="Symbol" panose="05050102010706020507" pitchFamily="18" charset="2"/>
              </a:rPr>
              <a:t> </a:t>
            </a:r>
            <a:r>
              <a:rPr lang="en-US" altLang="en-US" sz="2400" b="1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0.00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Recall	 = 1.00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E2BBC86B-688D-1CD4-1A3C-050E824B3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509" y="1736812"/>
            <a:ext cx="212429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b="1" dirty="0">
                <a:latin typeface="Tahoma" charset="0"/>
                <a:ea typeface="Tahoma" charset="0"/>
                <a:cs typeface="Tahoma" charset="0"/>
              </a:rPr>
              <a:t>Detect one: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3A015EF1-D8AB-08D8-3809-EFF873CCB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68" y="4044697"/>
            <a:ext cx="1909497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b="1" dirty="0">
                <a:latin typeface="Tahoma" charset="0"/>
                <a:ea typeface="Tahoma" charset="0"/>
                <a:cs typeface="Tahoma" charset="0"/>
              </a:rPr>
              <a:t>Detect all:</a:t>
            </a:r>
          </a:p>
        </p:txBody>
      </p:sp>
    </p:spTree>
    <p:extLst>
      <p:ext uri="{BB962C8B-B14F-4D97-AF65-F5344CB8AC3E}">
        <p14:creationId xmlns:p14="http://schemas.microsoft.com/office/powerpoint/2010/main" val="71771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Set theory point of view</a:t>
            </a:r>
          </a:p>
        </p:txBody>
      </p:sp>
      <p:pic>
        <p:nvPicPr>
          <p:cNvPr id="5131" name="Picture 5130">
            <a:extLst>
              <a:ext uri="{FF2B5EF4-FFF2-40B4-BE49-F238E27FC236}">
                <a16:creationId xmlns:a16="http://schemas.microsoft.com/office/drawing/2014/main" id="{29C81479-63E5-6B33-41D4-BC3DC017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646" y="1520788"/>
            <a:ext cx="6083010" cy="4763332"/>
          </a:xfrm>
          <a:prstGeom prst="rect">
            <a:avLst/>
          </a:prstGeom>
        </p:spPr>
      </p:pic>
      <p:sp>
        <p:nvSpPr>
          <p:cNvPr id="5132" name="Rectangle 34">
            <a:extLst>
              <a:ext uri="{FF2B5EF4-FFF2-40B4-BE49-F238E27FC236}">
                <a16:creationId xmlns:a16="http://schemas.microsoft.com/office/drawing/2014/main" id="{6A212BE1-4701-2AC9-C51C-1824380A9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227" y="1520788"/>
            <a:ext cx="266130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8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Ground truth:</a:t>
            </a:r>
          </a:p>
        </p:txBody>
      </p:sp>
      <p:sp>
        <p:nvSpPr>
          <p:cNvPr id="5133" name="Rectangle 34">
            <a:extLst>
              <a:ext uri="{FF2B5EF4-FFF2-40B4-BE49-F238E27FC236}">
                <a16:creationId xmlns:a16="http://schemas.microsoft.com/office/drawing/2014/main" id="{FB49A1EB-1D7D-DFD3-D780-D96FD0CF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231" y="1521659"/>
            <a:ext cx="20313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8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Predicted:</a:t>
            </a:r>
          </a:p>
        </p:txBody>
      </p:sp>
      <p:pic>
        <p:nvPicPr>
          <p:cNvPr id="5134" name="Picture 5133">
            <a:extLst>
              <a:ext uri="{FF2B5EF4-FFF2-40B4-BE49-F238E27FC236}">
                <a16:creationId xmlns:a16="http://schemas.microsoft.com/office/drawing/2014/main" id="{12DB6019-0141-5D1B-EFFB-DDA3D0BD1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21" y="3411658"/>
            <a:ext cx="3292125" cy="20956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A5E33A-FA7C-E1CB-8FD8-0CCEC6634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12" y="5554350"/>
            <a:ext cx="3177815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06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99659B5-26F3-41C1-5A45-FB40C8A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Examples of use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F1ECC2D-7FDB-24D1-C5B4-3AAD2E76E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fi-FI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eyword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D9382-A984-6305-B4C2-40703A95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236" y="1688144"/>
            <a:ext cx="5858764" cy="5169856"/>
          </a:xfrm>
          <a:prstGeom prst="rect">
            <a:avLst/>
          </a:prstGeom>
        </p:spPr>
      </p:pic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C8E54A5C-E7E3-3A01-56E5-1C1AF5944A89}"/>
              </a:ext>
            </a:extLst>
          </p:cNvPr>
          <p:cNvSpPr/>
          <p:nvPr/>
        </p:nvSpPr>
        <p:spPr>
          <a:xfrm>
            <a:off x="360506" y="1808820"/>
            <a:ext cx="1317625" cy="3556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Restaurant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67E90AE9-8311-F6DC-767D-B839E19B2E32}"/>
              </a:ext>
            </a:extLst>
          </p:cNvPr>
          <p:cNvSpPr/>
          <p:nvPr/>
        </p:nvSpPr>
        <p:spPr>
          <a:xfrm>
            <a:off x="376394" y="2303779"/>
            <a:ext cx="830262" cy="3556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Italian </a:t>
            </a: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8F6C4896-B5C7-BC1F-FF44-6D71F76F36BB}"/>
              </a:ext>
            </a:extLst>
          </p:cNvPr>
          <p:cNvSpPr/>
          <p:nvPr/>
        </p:nvSpPr>
        <p:spPr>
          <a:xfrm>
            <a:off x="376394" y="2798738"/>
            <a:ext cx="741363" cy="3556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</a:t>
            </a: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CFCE2A31-F8DE-872B-FC19-01BCB2FF4111}"/>
              </a:ext>
            </a:extLst>
          </p:cNvPr>
          <p:cNvSpPr/>
          <p:nvPr/>
        </p:nvSpPr>
        <p:spPr>
          <a:xfrm>
            <a:off x="378775" y="3293697"/>
            <a:ext cx="736600" cy="3556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Pizza </a:t>
            </a: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42BD1524-524C-CCD1-0201-7DFC79F80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43" y="1304764"/>
            <a:ext cx="3018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Ground truth:</a:t>
            </a: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21F51274-C7FE-A7ED-203A-AA6DD170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892" y="1340768"/>
            <a:ext cx="3764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Extraction result:</a:t>
            </a:r>
          </a:p>
        </p:txBody>
      </p:sp>
    </p:spTree>
    <p:extLst>
      <p:ext uri="{BB962C8B-B14F-4D97-AF65-F5344CB8AC3E}">
        <p14:creationId xmlns:p14="http://schemas.microsoft.com/office/powerpoint/2010/main" val="3413381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>
            <a:extLst>
              <a:ext uri="{FF2B5EF4-FFF2-40B4-BE49-F238E27FC236}">
                <a16:creationId xmlns:a16="http://schemas.microsoft.com/office/drawing/2014/main" id="{B67BBA76-8EEE-E2B8-FB59-EC2486F3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044" y="1660331"/>
            <a:ext cx="5566036" cy="445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2DB3488-AAB1-BA97-7078-197E2958B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Trade-off between TP and FP rates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B8A269-8F1F-8F70-D9DD-D38369D67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59"/>
          <a:stretch/>
        </p:blipFill>
        <p:spPr>
          <a:xfrm>
            <a:off x="6537176" y="1304764"/>
            <a:ext cx="2972780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7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8245C364-898B-DD38-3CF5-9C4049B9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6" y="1808820"/>
            <a:ext cx="3920068" cy="3261643"/>
          </a:xfrm>
          <a:prstGeom prst="rect">
            <a:avLst/>
          </a:prstGeom>
        </p:spPr>
      </p:pic>
      <p:sp>
        <p:nvSpPr>
          <p:cNvPr id="49" name="Rectangle 3">
            <a:extLst>
              <a:ext uri="{FF2B5EF4-FFF2-40B4-BE49-F238E27FC236}">
                <a16:creationId xmlns:a16="http://schemas.microsoft.com/office/drawing/2014/main" id="{CC1064EF-7A71-8B0A-10FF-96F045F3E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Café example</a:t>
            </a:r>
          </a:p>
        </p:txBody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425E20D4-E998-A9F7-862F-50ECD9BD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43" y="1412776"/>
            <a:ext cx="3764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Extraction result:</a:t>
            </a:r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BA98F4D1-AC8C-7FEA-B87D-20B9AF41A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67" y="1412776"/>
            <a:ext cx="2845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Calculations: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8369BDB-E17A-0C4D-6FAE-CDA965916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75" y="1874441"/>
            <a:ext cx="4669941" cy="359695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C08C5BA-ADC6-7A39-E023-AC90C4D386AA}"/>
              </a:ext>
            </a:extLst>
          </p:cNvPr>
          <p:cNvSpPr txBox="1"/>
          <p:nvPr/>
        </p:nvSpPr>
        <p:spPr>
          <a:xfrm>
            <a:off x="5637076" y="5602122"/>
            <a:ext cx="3652571" cy="834074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Precision	= 2/5 = </a:t>
            </a:r>
            <a:r>
              <a:rPr lang="en-US" altLang="en-US" sz="2400" b="1" dirty="0">
                <a:latin typeface="Tahoma" charset="0"/>
                <a:ea typeface="Tahoma" charset="0"/>
                <a:cs typeface="Tahoma" charset="0"/>
              </a:rPr>
              <a:t>0.40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Recall	= 2/3 = </a:t>
            </a:r>
            <a:r>
              <a:rPr lang="en-US" altLang="en-US" sz="2400" b="1" dirty="0">
                <a:latin typeface="Tahoma" charset="0"/>
                <a:ea typeface="Tahoma" charset="0"/>
                <a:cs typeface="Tahoma" charset="0"/>
              </a:rPr>
              <a:t>0.67</a:t>
            </a:r>
          </a:p>
        </p:txBody>
      </p:sp>
    </p:spTree>
    <p:extLst>
      <p:ext uri="{BB962C8B-B14F-4D97-AF65-F5344CB8AC3E}">
        <p14:creationId xmlns:p14="http://schemas.microsoft.com/office/powerpoint/2010/main" val="2731565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4145F1B-A641-83B9-87E3-87FE0E33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6" y="1751533"/>
            <a:ext cx="3920068" cy="3261643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E07A328E-44BD-4207-6337-4891DC66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6801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Cafe Example original</a:t>
            </a:r>
          </a:p>
          <a:p>
            <a:pPr algn="ctr"/>
            <a:r>
              <a:rPr lang="en-US" altLang="en-US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Finnish language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D6A1733-CCE8-2667-5EBC-2BB6A6B92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12268"/>
            <a:ext cx="4669941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01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>
            <a:extLst>
              <a:ext uri="{FF2B5EF4-FFF2-40B4-BE49-F238E27FC236}">
                <a16:creationId xmlns:a16="http://schemas.microsoft.com/office/drawing/2014/main" id="{CC1064EF-7A71-8B0A-10FF-96F045F3E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Café example </a:t>
            </a:r>
            <a:r>
              <a:rPr lang="en-US" altLang="en-US" sz="3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(revised)</a:t>
            </a:r>
          </a:p>
        </p:txBody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425E20D4-E998-A9F7-862F-50ECD9BD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45" y="1412776"/>
            <a:ext cx="3764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Extraction result:</a:t>
            </a:r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BA98F4D1-AC8C-7FEA-B87D-20B9AF41A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67" y="1412776"/>
            <a:ext cx="2845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Calculations: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08C5BA-ADC6-7A39-E023-AC90C4D386AA}"/>
              </a:ext>
            </a:extLst>
          </p:cNvPr>
          <p:cNvSpPr txBox="1"/>
          <p:nvPr/>
        </p:nvSpPr>
        <p:spPr>
          <a:xfrm>
            <a:off x="5637076" y="5602122"/>
            <a:ext cx="3652571" cy="834074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Precision	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  <a:sym typeface="Symbol" panose="05050102010706020507" pitchFamily="18" charset="2"/>
              </a:rPr>
              <a:t>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4/5 = </a:t>
            </a:r>
            <a:r>
              <a:rPr lang="en-US" altLang="en-US" sz="2400" b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???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1436688" algn="l"/>
              </a:tabLst>
            </a:pP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Recall	= 2/3 = </a:t>
            </a:r>
            <a:r>
              <a:rPr lang="en-US" altLang="en-US" sz="2400" b="1" dirty="0">
                <a:latin typeface="Tahoma" charset="0"/>
                <a:ea typeface="Tahoma" charset="0"/>
                <a:cs typeface="Tahoma" charset="0"/>
              </a:rPr>
              <a:t>0.67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2058B9-C690-92AE-49C3-A56E1811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80828"/>
            <a:ext cx="4669941" cy="3596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3354A-C5ED-A9CA-541E-DB06F923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15" y="1808820"/>
            <a:ext cx="2408129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6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1086048" y="3961706"/>
            <a:ext cx="3632200" cy="263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381"/>
          </a:p>
        </p:txBody>
      </p:sp>
      <p:pic>
        <p:nvPicPr>
          <p:cNvPr id="39986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355" y="4236443"/>
            <a:ext cx="4063008" cy="1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1427858" y="3962995"/>
            <a:ext cx="909339" cy="26312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381"/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2942134" y="3961706"/>
            <a:ext cx="156071" cy="26312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381"/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3971430" y="3961706"/>
            <a:ext cx="150911" cy="26312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381"/>
          </a:p>
        </p:txBody>
      </p:sp>
      <p:sp>
        <p:nvSpPr>
          <p:cNvPr id="39993" name="Rectangle 57"/>
          <p:cNvSpPr>
            <a:spLocks noChangeArrowheads="1"/>
          </p:cNvSpPr>
          <p:nvPr/>
        </p:nvSpPr>
        <p:spPr bwMode="auto">
          <a:xfrm>
            <a:off x="1087339" y="3576042"/>
            <a:ext cx="3624461" cy="263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381"/>
          </a:p>
        </p:txBody>
      </p:sp>
      <p:sp>
        <p:nvSpPr>
          <p:cNvPr id="39994" name="Rectangle 58"/>
          <p:cNvSpPr>
            <a:spLocks noChangeArrowheads="1"/>
          </p:cNvSpPr>
          <p:nvPr/>
        </p:nvSpPr>
        <p:spPr bwMode="auto">
          <a:xfrm>
            <a:off x="1289844" y="3577333"/>
            <a:ext cx="264418" cy="263128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381"/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3013075" y="3576042"/>
            <a:ext cx="1169889" cy="263128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381"/>
          </a:p>
        </p:txBody>
      </p: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2054722" y="3577333"/>
            <a:ext cx="131564" cy="263128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381"/>
          </a:p>
        </p:txBody>
      </p:sp>
      <p:sp>
        <p:nvSpPr>
          <p:cNvPr id="40001" name="TextBox 6"/>
          <p:cNvSpPr txBox="1">
            <a:spLocks noChangeArrowheads="1"/>
          </p:cNvSpPr>
          <p:nvPr/>
        </p:nvSpPr>
        <p:spPr bwMode="auto">
          <a:xfrm>
            <a:off x="675878" y="3461246"/>
            <a:ext cx="383438" cy="4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438" b="1">
                <a:latin typeface="Calibri" pitchFamily="34" charset="0"/>
              </a:rPr>
              <a:t>G</a:t>
            </a:r>
          </a:p>
        </p:txBody>
      </p:sp>
      <p:sp>
        <p:nvSpPr>
          <p:cNvPr id="40002" name="TextBox 6"/>
          <p:cNvSpPr txBox="1">
            <a:spLocks noChangeArrowheads="1"/>
          </p:cNvSpPr>
          <p:nvPr/>
        </p:nvSpPr>
        <p:spPr bwMode="auto">
          <a:xfrm>
            <a:off x="686197" y="3858518"/>
            <a:ext cx="351378" cy="4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438" b="1">
                <a:latin typeface="Calibri" pitchFamily="34" charset="0"/>
              </a:rPr>
              <a:t>P</a:t>
            </a:r>
          </a:p>
        </p:txBody>
      </p:sp>
      <p:sp>
        <p:nvSpPr>
          <p:cNvPr id="40022" name="Line 86"/>
          <p:cNvSpPr>
            <a:spLocks noChangeShapeType="1"/>
          </p:cNvSpPr>
          <p:nvPr/>
        </p:nvSpPr>
        <p:spPr bwMode="auto">
          <a:xfrm>
            <a:off x="1489770" y="3844330"/>
            <a:ext cx="0" cy="10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 sz="1381"/>
          </a:p>
        </p:txBody>
      </p:sp>
      <p:sp>
        <p:nvSpPr>
          <p:cNvPr id="40024" name="Line 88"/>
          <p:cNvSpPr>
            <a:spLocks noChangeShapeType="1"/>
          </p:cNvSpPr>
          <p:nvPr/>
        </p:nvSpPr>
        <p:spPr bwMode="auto">
          <a:xfrm>
            <a:off x="2126953" y="3835301"/>
            <a:ext cx="0" cy="1109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 sz="1381"/>
          </a:p>
        </p:txBody>
      </p:sp>
      <p:sp>
        <p:nvSpPr>
          <p:cNvPr id="40027" name="Line 91"/>
          <p:cNvSpPr>
            <a:spLocks noChangeShapeType="1"/>
          </p:cNvSpPr>
          <p:nvPr/>
        </p:nvSpPr>
        <p:spPr bwMode="auto">
          <a:xfrm>
            <a:off x="3045322" y="3832722"/>
            <a:ext cx="3869" cy="12898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 sz="1381"/>
          </a:p>
        </p:txBody>
      </p:sp>
      <p:sp>
        <p:nvSpPr>
          <p:cNvPr id="40028" name="Line 92"/>
          <p:cNvSpPr>
            <a:spLocks noChangeShapeType="1"/>
          </p:cNvSpPr>
          <p:nvPr/>
        </p:nvSpPr>
        <p:spPr bwMode="auto">
          <a:xfrm>
            <a:off x="4052689" y="3841750"/>
            <a:ext cx="0" cy="1251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 sz="1381"/>
          </a:p>
        </p:txBody>
      </p:sp>
      <p:pic>
        <p:nvPicPr>
          <p:cNvPr id="40031" name="Picture 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067" y="2272011"/>
            <a:ext cx="3936603" cy="351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9C2A169-0AD9-79A6-C1E8-F9268F087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Speech activity detection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99659B5-26F3-41C1-5A45-FB40C8A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Soft variants</a:t>
            </a:r>
          </a:p>
        </p:txBody>
      </p:sp>
    </p:spTree>
    <p:extLst>
      <p:ext uri="{BB962C8B-B14F-4D97-AF65-F5344CB8AC3E}">
        <p14:creationId xmlns:p14="http://schemas.microsoft.com/office/powerpoint/2010/main" val="91145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Outliers in data</a:t>
            </a: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F8D45B46-AD1B-C098-475D-48650F94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9" name="Oval 96">
            <a:extLst>
              <a:ext uri="{FF2B5EF4-FFF2-40B4-BE49-F238E27FC236}">
                <a16:creationId xmlns:a16="http://schemas.microsoft.com/office/drawing/2014/main" id="{1D9C367F-6406-2126-0C1E-62CE6D55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1" name="Oval 96">
            <a:extLst>
              <a:ext uri="{FF2B5EF4-FFF2-40B4-BE49-F238E27FC236}">
                <a16:creationId xmlns:a16="http://schemas.microsoft.com/office/drawing/2014/main" id="{2F2895B8-08EE-24E3-32D0-AF3ED0507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5" name="Oval 96">
            <a:extLst>
              <a:ext uri="{FF2B5EF4-FFF2-40B4-BE49-F238E27FC236}">
                <a16:creationId xmlns:a16="http://schemas.microsoft.com/office/drawing/2014/main" id="{3956D35B-670F-CDB3-9FF3-441555DE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6618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C070458-9292-8B6F-C524-3E8077D8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79" y="1644216"/>
            <a:ext cx="4640352" cy="4068452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22EC1F5-BF5A-A1A7-0A15-2710C1EE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Inexact matching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B0480B-5231-1FD5-4AF5-084FB44F2CCC}"/>
              </a:ext>
            </a:extLst>
          </p:cNvPr>
          <p:cNvSpPr txBox="1"/>
          <p:nvPr/>
        </p:nvSpPr>
        <p:spPr>
          <a:xfrm>
            <a:off x="416496" y="4329100"/>
            <a:ext cx="4954554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 exact matches.</a:t>
            </a:r>
          </a:p>
          <a:p>
            <a:pPr marL="457200" indent="-4572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Some items 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similar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b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to ground truth items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CFB106-EFDD-BDB9-15F8-BDCAD72D38AA}"/>
              </a:ext>
            </a:extLst>
          </p:cNvPr>
          <p:cNvSpPr/>
          <p:nvPr/>
        </p:nvSpPr>
        <p:spPr bwMode="auto">
          <a:xfrm>
            <a:off x="823731" y="2204864"/>
            <a:ext cx="324036" cy="32403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61DFF3-261E-262B-6E77-3CAA13FC1AD9}"/>
              </a:ext>
            </a:extLst>
          </p:cNvPr>
          <p:cNvSpPr/>
          <p:nvPr/>
        </p:nvSpPr>
        <p:spPr bwMode="auto">
          <a:xfrm>
            <a:off x="825073" y="2708920"/>
            <a:ext cx="324036" cy="32403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1D28F0-5D94-50BE-9702-8516FFCB0AC1}"/>
              </a:ext>
            </a:extLst>
          </p:cNvPr>
          <p:cNvSpPr txBox="1"/>
          <p:nvPr/>
        </p:nvSpPr>
        <p:spPr>
          <a:xfrm>
            <a:off x="1208584" y="2096852"/>
            <a:ext cx="318197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Predicted item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Ground truth item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Similar items</a:t>
            </a:r>
          </a:p>
        </p:txBody>
      </p:sp>
      <p:sp>
        <p:nvSpPr>
          <p:cNvPr id="37" name="Line 94">
            <a:extLst>
              <a:ext uri="{FF2B5EF4-FFF2-40B4-BE49-F238E27FC236}">
                <a16:creationId xmlns:a16="http://schemas.microsoft.com/office/drawing/2014/main" id="{5B6343DA-999B-026C-C7B1-BFA27D6D36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3731" y="3275127"/>
            <a:ext cx="236624" cy="1898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94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C070458-9292-8B6F-C524-3E8077D8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79" y="1644216"/>
            <a:ext cx="4640352" cy="4068452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22EC1F5-BF5A-A1A7-0A15-2710C1EE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Inexact matching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B0480B-5231-1FD5-4AF5-084FB44F2CCC}"/>
              </a:ext>
            </a:extLst>
          </p:cNvPr>
          <p:cNvSpPr txBox="1"/>
          <p:nvPr/>
        </p:nvSpPr>
        <p:spPr>
          <a:xfrm>
            <a:off x="416496" y="4329194"/>
            <a:ext cx="4954554" cy="207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 exact matches.</a:t>
            </a:r>
          </a:p>
          <a:p>
            <a:pPr marL="457200" indent="-4572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Some items 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similar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b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to ground truth items</a:t>
            </a:r>
          </a:p>
          <a:p>
            <a:pPr marL="457200" indent="-4572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Similarity function!</a:t>
            </a:r>
            <a:endParaRPr lang="en-US" sz="2800" b="1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CFB106-EFDD-BDB9-15F8-BDCAD72D38AA}"/>
              </a:ext>
            </a:extLst>
          </p:cNvPr>
          <p:cNvSpPr/>
          <p:nvPr/>
        </p:nvSpPr>
        <p:spPr bwMode="auto">
          <a:xfrm>
            <a:off x="823731" y="2204864"/>
            <a:ext cx="324036" cy="32403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61DFF3-261E-262B-6E77-3CAA13FC1AD9}"/>
              </a:ext>
            </a:extLst>
          </p:cNvPr>
          <p:cNvSpPr/>
          <p:nvPr/>
        </p:nvSpPr>
        <p:spPr bwMode="auto">
          <a:xfrm>
            <a:off x="825073" y="2708920"/>
            <a:ext cx="324036" cy="32403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1D28F0-5D94-50BE-9702-8516FFCB0AC1}"/>
              </a:ext>
            </a:extLst>
          </p:cNvPr>
          <p:cNvSpPr txBox="1"/>
          <p:nvPr/>
        </p:nvSpPr>
        <p:spPr>
          <a:xfrm>
            <a:off x="1208584" y="2096852"/>
            <a:ext cx="318197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Predicted item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Ground truth item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Similar items</a:t>
            </a:r>
          </a:p>
        </p:txBody>
      </p:sp>
      <p:sp>
        <p:nvSpPr>
          <p:cNvPr id="37" name="Line 94">
            <a:extLst>
              <a:ext uri="{FF2B5EF4-FFF2-40B4-BE49-F238E27FC236}">
                <a16:creationId xmlns:a16="http://schemas.microsoft.com/office/drawing/2014/main" id="{5B6343DA-999B-026C-C7B1-BFA27D6D36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3731" y="3275127"/>
            <a:ext cx="236624" cy="1898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369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>
            <a:extLst>
              <a:ext uri="{FF2B5EF4-FFF2-40B4-BE49-F238E27FC236}">
                <a16:creationId xmlns:a16="http://schemas.microsoft.com/office/drawing/2014/main" id="{C22EC1F5-BF5A-A1A7-0A15-2710C1EE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Similarity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3CDD6-3969-57CC-BA17-40E49641102B}"/>
              </a:ext>
            </a:extLst>
          </p:cNvPr>
          <p:cNvSpPr txBox="1"/>
          <p:nvPr/>
        </p:nvSpPr>
        <p:spPr>
          <a:xfrm>
            <a:off x="488504" y="2312876"/>
            <a:ext cx="45945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N. Gali et al. </a:t>
            </a:r>
          </a:p>
          <a:p>
            <a:r>
              <a:rPr lang="en-US" sz="1400" dirty="0"/>
              <a:t>Framework for syntactic string similarity measures</a:t>
            </a:r>
          </a:p>
          <a:p>
            <a:r>
              <a:rPr lang="en-US" sz="1400" i="1" dirty="0"/>
              <a:t>Expert Systems with Applications</a:t>
            </a:r>
            <a:r>
              <a:rPr lang="en-US" sz="1400" dirty="0"/>
              <a:t>, 2019.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8B701-AED2-638F-E620-0ABA4DE0F3DA}"/>
              </a:ext>
            </a:extLst>
          </p:cNvPr>
          <p:cNvSpPr txBox="1"/>
          <p:nvPr/>
        </p:nvSpPr>
        <p:spPr>
          <a:xfrm>
            <a:off x="423560" y="5822684"/>
            <a:ext cx="47884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R. Mariescu-Istodor and P. Fränti</a:t>
            </a:r>
          </a:p>
          <a:p>
            <a:r>
              <a:rPr lang="en-US" sz="1400" dirty="0"/>
              <a:t>Grid-based method for GPS route analysis for retrieval</a:t>
            </a:r>
          </a:p>
          <a:p>
            <a:r>
              <a:rPr lang="en-US" sz="1400" i="1" dirty="0"/>
              <a:t>ACM Trans. on Spatial Algorithms and Systems</a:t>
            </a:r>
            <a:r>
              <a:rPr lang="en-US" sz="1400" dirty="0"/>
              <a:t>, 2017.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8EA5B-D560-B6F5-05FA-AB78919D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068" y="4655175"/>
            <a:ext cx="1064315" cy="1895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C70D5-6A18-D470-7989-C705A177B3BB}"/>
              </a:ext>
            </a:extLst>
          </p:cNvPr>
          <p:cNvSpPr txBox="1"/>
          <p:nvPr/>
        </p:nvSpPr>
        <p:spPr>
          <a:xfrm>
            <a:off x="424255" y="1376772"/>
            <a:ext cx="3616696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</a:rPr>
              <a:t>Syntactic similarity: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F244B4-36F6-8001-FA95-3F2F414205FB}"/>
              </a:ext>
            </a:extLst>
          </p:cNvPr>
          <p:cNvSpPr txBox="1"/>
          <p:nvPr/>
        </p:nvSpPr>
        <p:spPr>
          <a:xfrm>
            <a:off x="5385048" y="1340768"/>
            <a:ext cx="362631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</a:rPr>
              <a:t>Semantic similarity: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5E5F1-9389-E377-B0F5-F2C01E92D343}"/>
              </a:ext>
            </a:extLst>
          </p:cNvPr>
          <p:cNvSpPr txBox="1"/>
          <p:nvPr/>
        </p:nvSpPr>
        <p:spPr>
          <a:xfrm>
            <a:off x="416496" y="3356992"/>
            <a:ext cx="478849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</a:rPr>
              <a:t>Segment similarity (audio):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40F757-78CB-C2E0-A162-A04FB91BFA2E}"/>
              </a:ext>
            </a:extLst>
          </p:cNvPr>
          <p:cNvSpPr txBox="1"/>
          <p:nvPr/>
        </p:nvSpPr>
        <p:spPr>
          <a:xfrm>
            <a:off x="423560" y="5301208"/>
            <a:ext cx="488948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</a:rPr>
              <a:t>Grid-based similarity </a:t>
            </a:r>
            <a:r>
              <a:rPr lang="en-US" sz="2600" b="1">
                <a:latin typeface="Tahoma" panose="020B0604030504040204" pitchFamily="34" charset="0"/>
                <a:ea typeface="Tahoma" panose="020B0604030504040204" pitchFamily="34" charset="0"/>
              </a:rPr>
              <a:t>(GPS):</a:t>
            </a: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47F122-3BEE-F05E-548D-5F1EEFC6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02" y="4197457"/>
            <a:ext cx="2952328" cy="9071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1FEA34-F6F0-573E-770C-5D68217C8034}"/>
              </a:ext>
            </a:extLst>
          </p:cNvPr>
          <p:cNvSpPr txBox="1"/>
          <p:nvPr/>
        </p:nvSpPr>
        <p:spPr>
          <a:xfrm>
            <a:off x="416496" y="1772816"/>
            <a:ext cx="354776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</a:rPr>
              <a:t>Levenshtein (edit) distance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4A2D1A-72DE-357F-3A02-345D101D1EEB}"/>
              </a:ext>
            </a:extLst>
          </p:cNvPr>
          <p:cNvSpPr txBox="1"/>
          <p:nvPr/>
        </p:nvSpPr>
        <p:spPr>
          <a:xfrm>
            <a:off x="5385048" y="1736812"/>
            <a:ext cx="142628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</a:rPr>
              <a:t>Word2Vec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A12EB7-F685-B9A1-3F44-FB39E8AC6375}"/>
              </a:ext>
            </a:extLst>
          </p:cNvPr>
          <p:cNvSpPr txBox="1"/>
          <p:nvPr/>
        </p:nvSpPr>
        <p:spPr>
          <a:xfrm>
            <a:off x="5386611" y="2366300"/>
            <a:ext cx="40479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T. Mikolov et al.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Distributed representations of words and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phrases and their compositionality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+mj-lt"/>
              </a:rPr>
              <a:t>NIPS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, 2013.</a:t>
            </a:r>
            <a:endParaRPr lang="en-US" sz="1400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A12EB5-4CB1-81BA-FD2D-B266A3B5DAAC}"/>
              </a:ext>
            </a:extLst>
          </p:cNvPr>
          <p:cNvSpPr txBox="1"/>
          <p:nvPr/>
        </p:nvSpPr>
        <p:spPr>
          <a:xfrm>
            <a:off x="488504" y="2960948"/>
            <a:ext cx="287129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https://cs.uef.fi/sipu/soft/stringsim/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A284EB-D2AA-FC60-C5C0-5B92BB10BCAE}"/>
              </a:ext>
            </a:extLst>
          </p:cNvPr>
          <p:cNvSpPr txBox="1"/>
          <p:nvPr/>
        </p:nvSpPr>
        <p:spPr>
          <a:xfrm>
            <a:off x="452500" y="3718193"/>
            <a:ext cx="275690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</a:rPr>
              <a:t>Overlap </a:t>
            </a:r>
            <a:r>
              <a:rPr lang="en-US" sz="2200">
                <a:latin typeface="Tahoma" panose="020B0604030504040204" pitchFamily="34" charset="0"/>
                <a:ea typeface="Tahoma" panose="020B0604030504040204" pitchFamily="34" charset="0"/>
              </a:rPr>
              <a:t>of segments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26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>
            <a:extLst>
              <a:ext uri="{FF2B5EF4-FFF2-40B4-BE49-F238E27FC236}">
                <a16:creationId xmlns:a16="http://schemas.microsoft.com/office/drawing/2014/main" id="{C22EC1F5-BF5A-A1A7-0A15-2710C1EE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Size </a:t>
            </a:r>
            <a:r>
              <a:rPr lang="en-US" altLang="en-US" sz="3800" b="1">
                <a:solidFill>
                  <a:schemeClr val="tx2"/>
                </a:solidFill>
                <a:latin typeface="Tahoma" panose="020B0604030504040204" pitchFamily="34" charset="0"/>
              </a:rPr>
              <a:t>of intersection?</a:t>
            </a:r>
            <a:endParaRPr lang="en-US" altLang="en-US" sz="3800" b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4A72A3-907F-3491-D7BB-E89EB196F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1429301"/>
            <a:ext cx="2927219" cy="2292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12BE69-EBB3-14AF-17C6-A2EC371F1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52" y="3124216"/>
            <a:ext cx="3078367" cy="1959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01F448-8FF1-8E33-73A4-6AE16F9FE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588" y="4241137"/>
            <a:ext cx="2682886" cy="2352234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1FCBB82-E4F6-1AE3-46FC-97B28EBE5511}"/>
              </a:ext>
            </a:extLst>
          </p:cNvPr>
          <p:cNvSpPr/>
          <p:nvPr/>
        </p:nvSpPr>
        <p:spPr bwMode="auto">
          <a:xfrm>
            <a:off x="2420165" y="3851992"/>
            <a:ext cx="360040" cy="50405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57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CF10BFA-334A-6848-FF44-6730A35AE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Soft cardinality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1F6C5-BAC1-A144-9B07-5F3C4379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07" y="2378610"/>
            <a:ext cx="3977985" cy="994496"/>
          </a:xfrm>
          <a:prstGeom prst="rect">
            <a:avLst/>
          </a:prstGeom>
        </p:spPr>
      </p:pic>
      <p:sp>
        <p:nvSpPr>
          <p:cNvPr id="5" name="Rectangle 34">
            <a:extLst>
              <a:ext uri="{FF2B5EF4-FFF2-40B4-BE49-F238E27FC236}">
                <a16:creationId xmlns:a16="http://schemas.microsoft.com/office/drawing/2014/main" id="{005FF7BB-AF34-24E4-1058-E8A9D30B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082" y="1986195"/>
            <a:ext cx="203292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b="1" dirty="0">
                <a:latin typeface="Tahoma" charset="0"/>
                <a:ea typeface="Tahoma" charset="0"/>
                <a:cs typeface="Tahoma" charset="0"/>
              </a:rPr>
              <a:t>Soft count: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7E300-EC39-5041-9094-607330E4A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07" y="4303836"/>
            <a:ext cx="3783659" cy="1177392"/>
          </a:xfrm>
          <a:prstGeom prst="rect">
            <a:avLst/>
          </a:prstGeom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505E0A6A-E5AB-5A35-5C8A-1D815D3AD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579" y="3898036"/>
            <a:ext cx="213071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b="1" dirty="0">
                <a:latin typeface="Tahoma" charset="0"/>
                <a:ea typeface="Tahoma" charset="0"/>
                <a:cs typeface="Tahoma" charset="0"/>
              </a:rPr>
              <a:t>Cardinality: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85F4E-482E-6BA1-6C64-53EBF32BC72C}"/>
              </a:ext>
            </a:extLst>
          </p:cNvPr>
          <p:cNvSpPr txBox="1"/>
          <p:nvPr/>
        </p:nvSpPr>
        <p:spPr>
          <a:xfrm>
            <a:off x="177236" y="5894692"/>
            <a:ext cx="66479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S. Jimenez, F. Gonzalez, A. Gelbukh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Text comparison using soft cardinality</a:t>
            </a:r>
          </a:p>
          <a:p>
            <a:r>
              <a:rPr lang="en-US" sz="1400" b="0" i="1" u="none" strike="noStrike" baseline="0" dirty="0">
                <a:solidFill>
                  <a:srgbClr val="000000"/>
                </a:solidFill>
                <a:latin typeface="+mj-lt"/>
              </a:rPr>
              <a:t>International Symposium on String Processing and Information Retrieval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, 2010.</a:t>
            </a:r>
          </a:p>
        </p:txBody>
      </p:sp>
    </p:spTree>
    <p:extLst>
      <p:ext uri="{BB962C8B-B14F-4D97-AF65-F5344CB8AC3E}">
        <p14:creationId xmlns:p14="http://schemas.microsoft.com/office/powerpoint/2010/main" val="3938604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38315B-D6A0-7AF7-B095-134233521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13" y="4811521"/>
            <a:ext cx="3783659" cy="117739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CF10BFA-334A-6848-FF44-6730A35AE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36" y="116632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Example of soft 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1F6C5-BAC1-A144-9B07-5F3C4379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236385"/>
            <a:ext cx="3977985" cy="99449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E2F375-A3A7-AC87-23B1-707B823C4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98230"/>
              </p:ext>
            </p:extLst>
          </p:nvPr>
        </p:nvGraphicFramePr>
        <p:xfrm>
          <a:off x="3169744" y="2208493"/>
          <a:ext cx="4402668" cy="2045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4162589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60857357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47990219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344147712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pPr algn="ctr"/>
                      <a:endParaRPr lang="fi-FI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324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fi-FI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9051680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fi-FI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1632582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fi-FI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6747424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fi-FI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</a:p>
                  </a:txBody>
                  <a:tcPr marL="74295" marR="74295" marT="37148" marB="371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</a:p>
                  </a:txBody>
                  <a:tcPr marL="74295" marR="74295" marT="37148" marB="3714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1596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</a:t>
                      </a:r>
                      <a:endParaRPr lang="fi-FI" sz="15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</a:t>
                      </a:r>
                      <a:endParaRPr lang="fi-FI" sz="18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</a:t>
                      </a:r>
                      <a:endParaRPr lang="fi-FI" sz="18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1.00</a:t>
                      </a:r>
                      <a:endParaRPr lang="fi-FI" sz="18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02669"/>
                  </a:ext>
                </a:extLst>
              </a:tr>
            </a:tbl>
          </a:graphicData>
        </a:graphic>
      </p:graphicFrame>
      <p:sp>
        <p:nvSpPr>
          <p:cNvPr id="6" name="Rectangle 34">
            <a:extLst>
              <a:ext uri="{FF2B5EF4-FFF2-40B4-BE49-F238E27FC236}">
                <a16:creationId xmlns:a16="http://schemas.microsoft.com/office/drawing/2014/main" id="{C33B38B9-FD09-9DFD-575E-7BEB555D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195" y="5952909"/>
            <a:ext cx="53511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Card = </a:t>
            </a:r>
            <a:r>
              <a:rPr lang="en-US" altLang="en-US" sz="260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0.50</a:t>
            </a: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 + </a:t>
            </a:r>
            <a:r>
              <a:rPr lang="en-US" altLang="en-US" sz="260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0.50</a:t>
            </a: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 + </a:t>
            </a:r>
            <a:r>
              <a:rPr lang="en-US" altLang="en-US" sz="260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1.00</a:t>
            </a: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 = </a:t>
            </a:r>
            <a:r>
              <a:rPr lang="en-US" altLang="en-US" sz="2600" b="1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2.00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EF410E-F822-2923-E29E-CEC6BA5E8010}"/>
              </a:ext>
            </a:extLst>
          </p:cNvPr>
          <p:cNvGrpSpPr/>
          <p:nvPr/>
        </p:nvGrpSpPr>
        <p:grpSpPr>
          <a:xfrm>
            <a:off x="920552" y="1484784"/>
            <a:ext cx="1354507" cy="1137495"/>
            <a:chOff x="920552" y="1484784"/>
            <a:chExt cx="1354507" cy="113749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B25D44-9C7F-5B78-E9B8-16049EC23594}"/>
                </a:ext>
              </a:extLst>
            </p:cNvPr>
            <p:cNvSpPr/>
            <p:nvPr/>
          </p:nvSpPr>
          <p:spPr bwMode="auto">
            <a:xfrm>
              <a:off x="920552" y="1484784"/>
              <a:ext cx="1354507" cy="1137495"/>
            </a:xfrm>
            <a:custGeom>
              <a:avLst/>
              <a:gdLst>
                <a:gd name="connsiteX0" fmla="*/ 354563 w 1941452"/>
                <a:gd name="connsiteY0" fmla="*/ 158621 h 1744825"/>
                <a:gd name="connsiteX1" fmla="*/ 382555 w 1941452"/>
                <a:gd name="connsiteY1" fmla="*/ 111968 h 1744825"/>
                <a:gd name="connsiteX2" fmla="*/ 410547 w 1941452"/>
                <a:gd name="connsiteY2" fmla="*/ 93306 h 1744825"/>
                <a:gd name="connsiteX3" fmla="*/ 429208 w 1941452"/>
                <a:gd name="connsiteY3" fmla="*/ 55984 h 1744825"/>
                <a:gd name="connsiteX4" fmla="*/ 550506 w 1941452"/>
                <a:gd name="connsiteY4" fmla="*/ 0 h 1744825"/>
                <a:gd name="connsiteX5" fmla="*/ 951722 w 1941452"/>
                <a:gd name="connsiteY5" fmla="*/ 27992 h 1744825"/>
                <a:gd name="connsiteX6" fmla="*/ 1045029 w 1941452"/>
                <a:gd name="connsiteY6" fmla="*/ 74645 h 1744825"/>
                <a:gd name="connsiteX7" fmla="*/ 1278294 w 1941452"/>
                <a:gd name="connsiteY7" fmla="*/ 270588 h 1744825"/>
                <a:gd name="connsiteX8" fmla="*/ 1511559 w 1941452"/>
                <a:gd name="connsiteY8" fmla="*/ 363894 h 1744825"/>
                <a:gd name="connsiteX9" fmla="*/ 1576873 w 1941452"/>
                <a:gd name="connsiteY9" fmla="*/ 419878 h 1744825"/>
                <a:gd name="connsiteX10" fmla="*/ 1716833 w 1941452"/>
                <a:gd name="connsiteY10" fmla="*/ 550506 h 1744825"/>
                <a:gd name="connsiteX11" fmla="*/ 1772816 w 1941452"/>
                <a:gd name="connsiteY11" fmla="*/ 643812 h 1744825"/>
                <a:gd name="connsiteX12" fmla="*/ 1912775 w 1941452"/>
                <a:gd name="connsiteY12" fmla="*/ 979714 h 1744825"/>
                <a:gd name="connsiteX13" fmla="*/ 1940767 w 1941452"/>
                <a:gd name="connsiteY13" fmla="*/ 1250302 h 1744825"/>
                <a:gd name="connsiteX14" fmla="*/ 1875453 w 1941452"/>
                <a:gd name="connsiteY14" fmla="*/ 1418253 h 1744825"/>
                <a:gd name="connsiteX15" fmla="*/ 1791477 w 1941452"/>
                <a:gd name="connsiteY15" fmla="*/ 1530221 h 1744825"/>
                <a:gd name="connsiteX16" fmla="*/ 1744824 w 1941452"/>
                <a:gd name="connsiteY16" fmla="*/ 1576874 h 1744825"/>
                <a:gd name="connsiteX17" fmla="*/ 1651518 w 1941452"/>
                <a:gd name="connsiteY17" fmla="*/ 1604865 h 1744825"/>
                <a:gd name="connsiteX18" fmla="*/ 1576873 w 1941452"/>
                <a:gd name="connsiteY18" fmla="*/ 1632857 h 1744825"/>
                <a:gd name="connsiteX19" fmla="*/ 1511559 w 1941452"/>
                <a:gd name="connsiteY19" fmla="*/ 1660849 h 1744825"/>
                <a:gd name="connsiteX20" fmla="*/ 1296955 w 1941452"/>
                <a:gd name="connsiteY20" fmla="*/ 1698172 h 1744825"/>
                <a:gd name="connsiteX21" fmla="*/ 1175657 w 1941452"/>
                <a:gd name="connsiteY21" fmla="*/ 1707502 h 1744825"/>
                <a:gd name="connsiteX22" fmla="*/ 1026367 w 1941452"/>
                <a:gd name="connsiteY22" fmla="*/ 1716833 h 1744825"/>
                <a:gd name="connsiteX23" fmla="*/ 933061 w 1941452"/>
                <a:gd name="connsiteY23" fmla="*/ 1726163 h 1744825"/>
                <a:gd name="connsiteX24" fmla="*/ 858416 w 1941452"/>
                <a:gd name="connsiteY24" fmla="*/ 1735494 h 1744825"/>
                <a:gd name="connsiteX25" fmla="*/ 541175 w 1941452"/>
                <a:gd name="connsiteY25" fmla="*/ 1744825 h 1744825"/>
                <a:gd name="connsiteX26" fmla="*/ 410547 w 1941452"/>
                <a:gd name="connsiteY26" fmla="*/ 1726163 h 1744825"/>
                <a:gd name="connsiteX27" fmla="*/ 382555 w 1941452"/>
                <a:gd name="connsiteY27" fmla="*/ 1707502 h 1744825"/>
                <a:gd name="connsiteX28" fmla="*/ 270588 w 1941452"/>
                <a:gd name="connsiteY28" fmla="*/ 1604865 h 1744825"/>
                <a:gd name="connsiteX29" fmla="*/ 46653 w 1941452"/>
                <a:gd name="connsiteY29" fmla="*/ 1436914 h 1744825"/>
                <a:gd name="connsiteX30" fmla="*/ 27992 w 1941452"/>
                <a:gd name="connsiteY30" fmla="*/ 1399592 h 1744825"/>
                <a:gd name="connsiteX31" fmla="*/ 0 w 1941452"/>
                <a:gd name="connsiteY31" fmla="*/ 1334278 h 1744825"/>
                <a:gd name="connsiteX32" fmla="*/ 27992 w 1941452"/>
                <a:gd name="connsiteY32" fmla="*/ 793102 h 1744825"/>
                <a:gd name="connsiteX33" fmla="*/ 46653 w 1941452"/>
                <a:gd name="connsiteY33" fmla="*/ 709127 h 1744825"/>
                <a:gd name="connsiteX34" fmla="*/ 130629 w 1941452"/>
                <a:gd name="connsiteY34" fmla="*/ 475861 h 1744825"/>
                <a:gd name="connsiteX35" fmla="*/ 205273 w 1941452"/>
                <a:gd name="connsiteY35" fmla="*/ 354563 h 1744825"/>
                <a:gd name="connsiteX36" fmla="*/ 242596 w 1941452"/>
                <a:gd name="connsiteY36" fmla="*/ 289249 h 1744825"/>
                <a:gd name="connsiteX37" fmla="*/ 261257 w 1941452"/>
                <a:gd name="connsiteY37" fmla="*/ 261257 h 1744825"/>
                <a:gd name="connsiteX38" fmla="*/ 289249 w 1941452"/>
                <a:gd name="connsiteY38" fmla="*/ 242596 h 1744825"/>
                <a:gd name="connsiteX39" fmla="*/ 363894 w 1941452"/>
                <a:gd name="connsiteY39" fmla="*/ 177282 h 1744825"/>
                <a:gd name="connsiteX40" fmla="*/ 354563 w 1941452"/>
                <a:gd name="connsiteY40" fmla="*/ 158621 h 17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41452" h="1744825">
                  <a:moveTo>
                    <a:pt x="354563" y="158621"/>
                  </a:moveTo>
                  <a:cubicBezTo>
                    <a:pt x="357673" y="147735"/>
                    <a:pt x="370753" y="125737"/>
                    <a:pt x="382555" y="111968"/>
                  </a:cubicBezTo>
                  <a:cubicBezTo>
                    <a:pt x="389853" y="103454"/>
                    <a:pt x="403368" y="101921"/>
                    <a:pt x="410547" y="93306"/>
                  </a:cubicBezTo>
                  <a:cubicBezTo>
                    <a:pt x="419451" y="82621"/>
                    <a:pt x="419373" y="65819"/>
                    <a:pt x="429208" y="55984"/>
                  </a:cubicBezTo>
                  <a:cubicBezTo>
                    <a:pt x="482245" y="2947"/>
                    <a:pt x="487698" y="10468"/>
                    <a:pt x="550506" y="0"/>
                  </a:cubicBezTo>
                  <a:cubicBezTo>
                    <a:pt x="684245" y="9331"/>
                    <a:pt x="818613" y="12019"/>
                    <a:pt x="951722" y="27992"/>
                  </a:cubicBezTo>
                  <a:cubicBezTo>
                    <a:pt x="970303" y="30222"/>
                    <a:pt x="1024333" y="57133"/>
                    <a:pt x="1045029" y="74645"/>
                  </a:cubicBezTo>
                  <a:cubicBezTo>
                    <a:pt x="1105482" y="125798"/>
                    <a:pt x="1215974" y="236413"/>
                    <a:pt x="1278294" y="270588"/>
                  </a:cubicBezTo>
                  <a:cubicBezTo>
                    <a:pt x="1563044" y="426741"/>
                    <a:pt x="1317583" y="230534"/>
                    <a:pt x="1511559" y="363894"/>
                  </a:cubicBezTo>
                  <a:cubicBezTo>
                    <a:pt x="1535188" y="380139"/>
                    <a:pt x="1554326" y="402162"/>
                    <a:pt x="1576873" y="419878"/>
                  </a:cubicBezTo>
                  <a:cubicBezTo>
                    <a:pt x="1657816" y="483476"/>
                    <a:pt x="1645197" y="453286"/>
                    <a:pt x="1716833" y="550506"/>
                  </a:cubicBezTo>
                  <a:cubicBezTo>
                    <a:pt x="1738349" y="579706"/>
                    <a:pt x="1756595" y="611370"/>
                    <a:pt x="1772816" y="643812"/>
                  </a:cubicBezTo>
                  <a:cubicBezTo>
                    <a:pt x="1843342" y="784865"/>
                    <a:pt x="1860313" y="839815"/>
                    <a:pt x="1912775" y="979714"/>
                  </a:cubicBezTo>
                  <a:cubicBezTo>
                    <a:pt x="1921790" y="1042813"/>
                    <a:pt x="1945796" y="1187443"/>
                    <a:pt x="1940767" y="1250302"/>
                  </a:cubicBezTo>
                  <a:cubicBezTo>
                    <a:pt x="1936874" y="1298961"/>
                    <a:pt x="1899803" y="1375641"/>
                    <a:pt x="1875453" y="1418253"/>
                  </a:cubicBezTo>
                  <a:cubicBezTo>
                    <a:pt x="1852858" y="1457795"/>
                    <a:pt x="1821945" y="1496707"/>
                    <a:pt x="1791477" y="1530221"/>
                  </a:cubicBezTo>
                  <a:cubicBezTo>
                    <a:pt x="1776683" y="1546494"/>
                    <a:pt x="1764229" y="1566525"/>
                    <a:pt x="1744824" y="1576874"/>
                  </a:cubicBezTo>
                  <a:cubicBezTo>
                    <a:pt x="1716173" y="1592155"/>
                    <a:pt x="1682323" y="1594597"/>
                    <a:pt x="1651518" y="1604865"/>
                  </a:cubicBezTo>
                  <a:cubicBezTo>
                    <a:pt x="1626308" y="1613268"/>
                    <a:pt x="1601546" y="1622988"/>
                    <a:pt x="1576873" y="1632857"/>
                  </a:cubicBezTo>
                  <a:cubicBezTo>
                    <a:pt x="1554881" y="1641654"/>
                    <a:pt x="1534626" y="1655467"/>
                    <a:pt x="1511559" y="1660849"/>
                  </a:cubicBezTo>
                  <a:cubicBezTo>
                    <a:pt x="1440850" y="1677348"/>
                    <a:pt x="1369350" y="1692604"/>
                    <a:pt x="1296955" y="1698172"/>
                  </a:cubicBezTo>
                  <a:lnTo>
                    <a:pt x="1175657" y="1707502"/>
                  </a:lnTo>
                  <a:lnTo>
                    <a:pt x="1026367" y="1716833"/>
                  </a:lnTo>
                  <a:cubicBezTo>
                    <a:pt x="995202" y="1719230"/>
                    <a:pt x="964127" y="1722711"/>
                    <a:pt x="933061" y="1726163"/>
                  </a:cubicBezTo>
                  <a:cubicBezTo>
                    <a:pt x="908139" y="1728932"/>
                    <a:pt x="883463" y="1734301"/>
                    <a:pt x="858416" y="1735494"/>
                  </a:cubicBezTo>
                  <a:cubicBezTo>
                    <a:pt x="752743" y="1740526"/>
                    <a:pt x="646922" y="1741715"/>
                    <a:pt x="541175" y="1744825"/>
                  </a:cubicBezTo>
                  <a:cubicBezTo>
                    <a:pt x="497632" y="1738604"/>
                    <a:pt x="453362" y="1736237"/>
                    <a:pt x="410547" y="1726163"/>
                  </a:cubicBezTo>
                  <a:cubicBezTo>
                    <a:pt x="399631" y="1723595"/>
                    <a:pt x="391029" y="1714846"/>
                    <a:pt x="382555" y="1707502"/>
                  </a:cubicBezTo>
                  <a:cubicBezTo>
                    <a:pt x="344294" y="1674343"/>
                    <a:pt x="310623" y="1635860"/>
                    <a:pt x="270588" y="1604865"/>
                  </a:cubicBezTo>
                  <a:cubicBezTo>
                    <a:pt x="217675" y="1563901"/>
                    <a:pt x="100161" y="1505710"/>
                    <a:pt x="46653" y="1436914"/>
                  </a:cubicBezTo>
                  <a:cubicBezTo>
                    <a:pt x="38114" y="1425935"/>
                    <a:pt x="33748" y="1412254"/>
                    <a:pt x="27992" y="1399592"/>
                  </a:cubicBezTo>
                  <a:cubicBezTo>
                    <a:pt x="18190" y="1378029"/>
                    <a:pt x="9331" y="1356049"/>
                    <a:pt x="0" y="1334278"/>
                  </a:cubicBezTo>
                  <a:cubicBezTo>
                    <a:pt x="9331" y="1153886"/>
                    <a:pt x="14549" y="973234"/>
                    <a:pt x="27992" y="793102"/>
                  </a:cubicBezTo>
                  <a:cubicBezTo>
                    <a:pt x="30126" y="764507"/>
                    <a:pt x="39699" y="736945"/>
                    <a:pt x="46653" y="709127"/>
                  </a:cubicBezTo>
                  <a:cubicBezTo>
                    <a:pt x="62106" y="647313"/>
                    <a:pt x="109393" y="502406"/>
                    <a:pt x="130629" y="475861"/>
                  </a:cubicBezTo>
                  <a:cubicBezTo>
                    <a:pt x="191950" y="399209"/>
                    <a:pt x="149797" y="458581"/>
                    <a:pt x="205273" y="354563"/>
                  </a:cubicBezTo>
                  <a:cubicBezTo>
                    <a:pt x="217073" y="332438"/>
                    <a:pt x="229695" y="310751"/>
                    <a:pt x="242596" y="289249"/>
                  </a:cubicBezTo>
                  <a:cubicBezTo>
                    <a:pt x="248366" y="279633"/>
                    <a:pt x="253328" y="269186"/>
                    <a:pt x="261257" y="261257"/>
                  </a:cubicBezTo>
                  <a:cubicBezTo>
                    <a:pt x="269186" y="253328"/>
                    <a:pt x="280810" y="249980"/>
                    <a:pt x="289249" y="242596"/>
                  </a:cubicBezTo>
                  <a:cubicBezTo>
                    <a:pt x="321681" y="214218"/>
                    <a:pt x="328898" y="194780"/>
                    <a:pt x="363894" y="177282"/>
                  </a:cubicBezTo>
                  <a:cubicBezTo>
                    <a:pt x="366676" y="175891"/>
                    <a:pt x="351453" y="169507"/>
                    <a:pt x="354563" y="15862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6000"/>
              </a:scheme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497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1AC40A-75CC-C936-17BB-FC6019043273}"/>
                </a:ext>
              </a:extLst>
            </p:cNvPr>
            <p:cNvSpPr txBox="1"/>
            <p:nvPr/>
          </p:nvSpPr>
          <p:spPr>
            <a:xfrm>
              <a:off x="1360573" y="2159453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en-US" sz="2200" b="1" dirty="0">
                  <a:solidFill>
                    <a:schemeClr val="bg1">
                      <a:lumMod val="50000"/>
                    </a:schemeClr>
                  </a:solidFill>
                  <a:latin typeface="Tahoma" charset="0"/>
                  <a:ea typeface="Tahoma" charset="0"/>
                  <a:cs typeface="Tahoma" charset="0"/>
                </a:rPr>
                <a:t>A</a:t>
              </a:r>
              <a:endParaRPr lang="en-US" sz="2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720548-5013-77F0-279D-35BEC9674038}"/>
                </a:ext>
              </a:extLst>
            </p:cNvPr>
            <p:cNvSpPr txBox="1"/>
            <p:nvPr/>
          </p:nvSpPr>
          <p:spPr>
            <a:xfrm>
              <a:off x="1169255" y="1607429"/>
              <a:ext cx="37702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en-US" sz="2200" b="1" dirty="0">
                  <a:solidFill>
                    <a:schemeClr val="bg1">
                      <a:lumMod val="50000"/>
                    </a:schemeClr>
                  </a:solidFill>
                  <a:latin typeface="Tahoma" charset="0"/>
                  <a:ea typeface="Tahoma" charset="0"/>
                  <a:cs typeface="Tahoma" charset="0"/>
                </a:rPr>
                <a:t>A</a:t>
              </a:r>
              <a:endParaRPr lang="en-US" sz="2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34D35B-5EF7-8E29-09B0-0A813A7FA875}"/>
                </a:ext>
              </a:extLst>
            </p:cNvPr>
            <p:cNvSpPr txBox="1"/>
            <p:nvPr/>
          </p:nvSpPr>
          <p:spPr>
            <a:xfrm>
              <a:off x="1667357" y="1834332"/>
              <a:ext cx="378630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i-FI" sz="2200" b="1" dirty="0">
                  <a:solidFill>
                    <a:schemeClr val="bg1">
                      <a:lumMod val="50000"/>
                    </a:schemeClr>
                  </a:solidFill>
                  <a:latin typeface="Tahoma" charset="0"/>
                  <a:ea typeface="Tahoma" charset="0"/>
                  <a:cs typeface="Tahoma" charset="0"/>
                </a:rPr>
                <a:t>B</a:t>
              </a:r>
              <a:endParaRPr lang="en-US" sz="2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40CEB49-2D32-2E94-CBC3-1E576DE4D89E}"/>
              </a:ext>
            </a:extLst>
          </p:cNvPr>
          <p:cNvSpPr/>
          <p:nvPr/>
        </p:nvSpPr>
        <p:spPr bwMode="auto">
          <a:xfrm rot="1401709">
            <a:off x="2394722" y="2455943"/>
            <a:ext cx="634606" cy="20917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57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2B763F-C73A-BEC1-B4D5-A095A7404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95444"/>
              </p:ext>
            </p:extLst>
          </p:nvPr>
        </p:nvGraphicFramePr>
        <p:xfrm>
          <a:off x="236476" y="1806141"/>
          <a:ext cx="4402668" cy="2045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4162589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60857357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47990219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344147712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pPr algn="ctr"/>
                      <a:endParaRPr lang="fi-FI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Café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Pizza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Hotel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324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Café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0.20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9051680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Caffe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.80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1632582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Coffee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.50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0.33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6747424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Pizza</a:t>
                      </a:r>
                      <a:endParaRPr lang="fi-FI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0591596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Plaza</a:t>
                      </a:r>
                      <a:endParaRPr lang="fi-FI" sz="15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0.20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0.60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fi-FI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13120266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36423A6-F902-6E62-8DF7-CB1C1C7B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Café example</a:t>
            </a:r>
          </a:p>
        </p:txBody>
      </p:sp>
      <p:pic>
        <p:nvPicPr>
          <p:cNvPr id="26658" name="Picture 26657">
            <a:extLst>
              <a:ext uri="{FF2B5EF4-FFF2-40B4-BE49-F238E27FC236}">
                <a16:creationId xmlns:a16="http://schemas.microsoft.com/office/drawing/2014/main" id="{5E7BF13A-3DFF-2043-6742-CB1803ED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810" y="1636048"/>
            <a:ext cx="3895682" cy="3974937"/>
          </a:xfrm>
          <a:prstGeom prst="rect">
            <a:avLst/>
          </a:prstGeom>
        </p:spPr>
      </p:pic>
      <p:sp>
        <p:nvSpPr>
          <p:cNvPr id="26659" name="Rectangle 34">
            <a:extLst>
              <a:ext uri="{FF2B5EF4-FFF2-40B4-BE49-F238E27FC236}">
                <a16:creationId xmlns:a16="http://schemas.microsoft.com/office/drawing/2014/main" id="{2AA99266-4E5C-92AD-CDC1-EB5D022D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81" y="1268760"/>
            <a:ext cx="4445063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Some Levenshtein distances:</a:t>
            </a:r>
          </a:p>
        </p:txBody>
      </p:sp>
      <p:sp>
        <p:nvSpPr>
          <p:cNvPr id="26660" name="Rectangle 34">
            <a:extLst>
              <a:ext uri="{FF2B5EF4-FFF2-40B4-BE49-F238E27FC236}">
                <a16:creationId xmlns:a16="http://schemas.microsoft.com/office/drawing/2014/main" id="{160A08C8-A487-D35E-AF08-A1D4CB77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44" y="1268760"/>
            <a:ext cx="1961434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Soft counts:</a:t>
            </a:r>
          </a:p>
        </p:txBody>
      </p:sp>
      <p:pic>
        <p:nvPicPr>
          <p:cNvPr id="26661" name="Picture 26660">
            <a:extLst>
              <a:ext uri="{FF2B5EF4-FFF2-40B4-BE49-F238E27FC236}">
                <a16:creationId xmlns:a16="http://schemas.microsoft.com/office/drawing/2014/main" id="{6884B304-BDFD-E0F9-AC24-7627C26C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15" y="5383956"/>
            <a:ext cx="4526673" cy="1177392"/>
          </a:xfrm>
          <a:prstGeom prst="rect">
            <a:avLst/>
          </a:prstGeom>
        </p:spPr>
      </p:pic>
      <p:sp>
        <p:nvSpPr>
          <p:cNvPr id="26662" name="Rectangle 34">
            <a:extLst>
              <a:ext uri="{FF2B5EF4-FFF2-40B4-BE49-F238E27FC236}">
                <a16:creationId xmlns:a16="http://schemas.microsoft.com/office/drawing/2014/main" id="{0246674C-F222-B3AB-F3C1-6CFEF9B7A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80" y="5088813"/>
            <a:ext cx="385650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Normalized according to:</a:t>
            </a:r>
          </a:p>
        </p:txBody>
      </p:sp>
      <p:sp>
        <p:nvSpPr>
          <p:cNvPr id="26663" name="Rectangle 34">
            <a:extLst>
              <a:ext uri="{FF2B5EF4-FFF2-40B4-BE49-F238E27FC236}">
                <a16:creationId xmlns:a16="http://schemas.microsoft.com/office/drawing/2014/main" id="{EA5DB94F-3336-5894-2C04-77A75759F1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16696" y="4128444"/>
            <a:ext cx="22682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Sum=2.50</a:t>
            </a:r>
          </a:p>
          <a:p>
            <a:pPr>
              <a:lnSpc>
                <a:spcPct val="75000"/>
              </a:lnSpc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Soft count = 0.40</a:t>
            </a:r>
          </a:p>
        </p:txBody>
      </p:sp>
      <p:sp>
        <p:nvSpPr>
          <p:cNvPr id="26664" name="Arc 26663">
            <a:extLst>
              <a:ext uri="{FF2B5EF4-FFF2-40B4-BE49-F238E27FC236}">
                <a16:creationId xmlns:a16="http://schemas.microsoft.com/office/drawing/2014/main" id="{16291381-DA50-8371-90E9-043AD2FB5E18}"/>
              </a:ext>
            </a:extLst>
          </p:cNvPr>
          <p:cNvSpPr/>
          <p:nvPr/>
        </p:nvSpPr>
        <p:spPr bwMode="auto">
          <a:xfrm flipH="1" flipV="1">
            <a:off x="1865475" y="3468191"/>
            <a:ext cx="718940" cy="778105"/>
          </a:xfrm>
          <a:prstGeom prst="arc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FA2BBCA0-2A97-C7A0-54CA-91575289AA36}"/>
              </a:ext>
            </a:extLst>
          </p:cNvPr>
          <p:cNvSpPr/>
          <p:nvPr/>
        </p:nvSpPr>
        <p:spPr>
          <a:xfrm>
            <a:off x="2575353" y="2816932"/>
            <a:ext cx="3163888" cy="3163887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0061CD9-BD03-46C1-CCE7-56547224895E}"/>
              </a:ext>
            </a:extLst>
          </p:cNvPr>
          <p:cNvSpPr/>
          <p:nvPr/>
        </p:nvSpPr>
        <p:spPr>
          <a:xfrm>
            <a:off x="4046966" y="2816932"/>
            <a:ext cx="3163887" cy="3163887"/>
          </a:xfrm>
          <a:prstGeom prst="ellipse">
            <a:avLst/>
          </a:prstGeom>
          <a:solidFill>
            <a:srgbClr val="FFBDBD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14">
            <a:extLst>
              <a:ext uri="{FF2B5EF4-FFF2-40B4-BE49-F238E27FC236}">
                <a16:creationId xmlns:a16="http://schemas.microsoft.com/office/drawing/2014/main" id="{EABB506E-E1A4-3A2D-029B-41486DE9140B}"/>
              </a:ext>
            </a:extLst>
          </p:cNvPr>
          <p:cNvSpPr/>
          <p:nvPr/>
        </p:nvSpPr>
        <p:spPr>
          <a:xfrm>
            <a:off x="4046966" y="2999494"/>
            <a:ext cx="1692275" cy="2798763"/>
          </a:xfrm>
          <a:custGeom>
            <a:avLst/>
            <a:gdLst>
              <a:gd name="connsiteX0" fmla="*/ 845820 w 1691640"/>
              <a:gd name="connsiteY0" fmla="*/ 0 h 2799253"/>
              <a:gd name="connsiteX1" fmla="*/ 863762 w 1691640"/>
              <a:gd name="connsiteY1" fmla="*/ 8642 h 2799253"/>
              <a:gd name="connsiteX2" fmla="*/ 1691640 w 1691640"/>
              <a:gd name="connsiteY2" fmla="*/ 1399626 h 2799253"/>
              <a:gd name="connsiteX3" fmla="*/ 863762 w 1691640"/>
              <a:gd name="connsiteY3" fmla="*/ 2790610 h 2799253"/>
              <a:gd name="connsiteX4" fmla="*/ 845820 w 1691640"/>
              <a:gd name="connsiteY4" fmla="*/ 2799253 h 2799253"/>
              <a:gd name="connsiteX5" fmla="*/ 827879 w 1691640"/>
              <a:gd name="connsiteY5" fmla="*/ 2790610 h 2799253"/>
              <a:gd name="connsiteX6" fmla="*/ 0 w 1691640"/>
              <a:gd name="connsiteY6" fmla="*/ 1399626 h 2799253"/>
              <a:gd name="connsiteX7" fmla="*/ 827879 w 1691640"/>
              <a:gd name="connsiteY7" fmla="*/ 8642 h 279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1640" h="2799253">
                <a:moveTo>
                  <a:pt x="845820" y="0"/>
                </a:moveTo>
                <a:lnTo>
                  <a:pt x="863762" y="8642"/>
                </a:lnTo>
                <a:cubicBezTo>
                  <a:pt x="1356883" y="276522"/>
                  <a:pt x="1691640" y="798981"/>
                  <a:pt x="1691640" y="1399626"/>
                </a:cubicBezTo>
                <a:cubicBezTo>
                  <a:pt x="1691640" y="2000272"/>
                  <a:pt x="1356883" y="2522730"/>
                  <a:pt x="863762" y="2790610"/>
                </a:cubicBezTo>
                <a:lnTo>
                  <a:pt x="845820" y="2799253"/>
                </a:lnTo>
                <a:lnTo>
                  <a:pt x="827879" y="2790610"/>
                </a:lnTo>
                <a:cubicBezTo>
                  <a:pt x="334757" y="2522730"/>
                  <a:pt x="0" y="2000272"/>
                  <a:pt x="0" y="1399626"/>
                </a:cubicBezTo>
                <a:cubicBezTo>
                  <a:pt x="0" y="798981"/>
                  <a:pt x="334757" y="276522"/>
                  <a:pt x="827879" y="8642"/>
                </a:cubicBezTo>
                <a:close/>
              </a:path>
            </a:pathLst>
          </a:custGeom>
          <a:solidFill>
            <a:srgbClr val="70AD47">
              <a:lumMod val="60000"/>
              <a:lumOff val="4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34F36FAF-5C9B-AC8F-DE02-B1538B14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990" y="2757487"/>
            <a:ext cx="4921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fi-FI" sz="3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G</a:t>
            </a:r>
          </a:p>
        </p:txBody>
      </p:sp>
      <p:sp>
        <p:nvSpPr>
          <p:cNvPr id="56" name="TextBox 6">
            <a:extLst>
              <a:ext uri="{FF2B5EF4-FFF2-40B4-BE49-F238E27FC236}">
                <a16:creationId xmlns:a16="http://schemas.microsoft.com/office/drawing/2014/main" id="{C6E39086-E2BF-EC3D-64D3-4CC8CD7C6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716" y="2757486"/>
            <a:ext cx="441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fi-FI" sz="3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</a:t>
            </a:r>
          </a:p>
        </p:txBody>
      </p:sp>
      <p:sp>
        <p:nvSpPr>
          <p:cNvPr id="57" name="Oval 23">
            <a:extLst>
              <a:ext uri="{FF2B5EF4-FFF2-40B4-BE49-F238E27FC236}">
                <a16:creationId xmlns:a16="http://schemas.microsoft.com/office/drawing/2014/main" id="{BDC0BA60-2EFC-BF5B-4D2B-04B7E266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691" y="4096457"/>
            <a:ext cx="179387" cy="179387"/>
          </a:xfrm>
          <a:prstGeom prst="ellipse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8" name="Oval 28">
            <a:extLst>
              <a:ext uri="{FF2B5EF4-FFF2-40B4-BE49-F238E27FC236}">
                <a16:creationId xmlns:a16="http://schemas.microsoft.com/office/drawing/2014/main" id="{FCD99485-6A2C-C07E-7BA4-7F16E0304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203" y="4350457"/>
            <a:ext cx="179388" cy="17938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9" name="Oval 29">
            <a:extLst>
              <a:ext uri="{FF2B5EF4-FFF2-40B4-BE49-F238E27FC236}">
                <a16:creationId xmlns:a16="http://schemas.microsoft.com/office/drawing/2014/main" id="{60D3B922-C9C3-84EC-CE45-7751FC012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641" y="4879094"/>
            <a:ext cx="179387" cy="17938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0" name="Oval 31">
            <a:extLst>
              <a:ext uri="{FF2B5EF4-FFF2-40B4-BE49-F238E27FC236}">
                <a16:creationId xmlns:a16="http://schemas.microsoft.com/office/drawing/2014/main" id="{080F1168-FA2E-C37F-533B-E3D4B483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991" y="3983744"/>
            <a:ext cx="179387" cy="17938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F285DE88-16F3-E4A1-9C01-358E4106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828" y="4607632"/>
            <a:ext cx="179388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2" name="Oval 34">
            <a:extLst>
              <a:ext uri="{FF2B5EF4-FFF2-40B4-BE49-F238E27FC236}">
                <a16:creationId xmlns:a16="http://schemas.microsoft.com/office/drawing/2014/main" id="{55F5B0EF-988E-2098-2214-F9EA8F79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316" y="4788607"/>
            <a:ext cx="179387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3" name="Oval 35">
            <a:extLst>
              <a:ext uri="{FF2B5EF4-FFF2-40B4-BE49-F238E27FC236}">
                <a16:creationId xmlns:a16="http://schemas.microsoft.com/office/drawing/2014/main" id="{A8312174-4B7D-96AF-10C4-5B999A5A1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578" y="5596644"/>
            <a:ext cx="179388" cy="179388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4" name="Oval 36">
            <a:extLst>
              <a:ext uri="{FF2B5EF4-FFF2-40B4-BE49-F238E27FC236}">
                <a16:creationId xmlns:a16="http://schemas.microsoft.com/office/drawing/2014/main" id="{5B1039B0-E432-1161-813A-6B07CA72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816" y="5287082"/>
            <a:ext cx="179387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5" name="Oval 37">
            <a:extLst>
              <a:ext uri="{FF2B5EF4-FFF2-40B4-BE49-F238E27FC236}">
                <a16:creationId xmlns:a16="http://schemas.microsoft.com/office/drawing/2014/main" id="{B6CFC769-EF22-E073-194F-B567DF0C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253" y="3429707"/>
            <a:ext cx="179388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6" name="Oval 38">
            <a:extLst>
              <a:ext uri="{FF2B5EF4-FFF2-40B4-BE49-F238E27FC236}">
                <a16:creationId xmlns:a16="http://schemas.microsoft.com/office/drawing/2014/main" id="{BDB5D59B-9379-972E-7597-602924C5D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9028" y="3512257"/>
            <a:ext cx="179388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7" name="Oval 39">
            <a:extLst>
              <a:ext uri="{FF2B5EF4-FFF2-40B4-BE49-F238E27FC236}">
                <a16:creationId xmlns:a16="http://schemas.microsoft.com/office/drawing/2014/main" id="{D0AE911B-2F32-4B99-C9FC-8719D3420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228" y="3883732"/>
            <a:ext cx="179388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8" name="Oval 40">
            <a:extLst>
              <a:ext uri="{FF2B5EF4-FFF2-40B4-BE49-F238E27FC236}">
                <a16:creationId xmlns:a16="http://schemas.microsoft.com/office/drawing/2014/main" id="{471973F7-76B6-8722-629E-BD8B5099B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491" y="4361569"/>
            <a:ext cx="179387" cy="179388"/>
          </a:xfrm>
          <a:prstGeom prst="ellipse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9" name="Oval 42">
            <a:extLst>
              <a:ext uri="{FF2B5EF4-FFF2-40B4-BE49-F238E27FC236}">
                <a16:creationId xmlns:a16="http://schemas.microsoft.com/office/drawing/2014/main" id="{42D929F0-4EE9-A2C9-E314-FF1DC3FBC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716" y="4993394"/>
            <a:ext cx="179387" cy="179388"/>
          </a:xfrm>
          <a:prstGeom prst="ellipse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0" name="Oval 43">
            <a:extLst>
              <a:ext uri="{FF2B5EF4-FFF2-40B4-BE49-F238E27FC236}">
                <a16:creationId xmlns:a16="http://schemas.microsoft.com/office/drawing/2014/main" id="{B882A54A-2B10-4B98-43B2-D62F52B2E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78" y="3826582"/>
            <a:ext cx="179388" cy="179387"/>
          </a:xfrm>
          <a:prstGeom prst="ellipse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1" name="Oval 44">
            <a:extLst>
              <a:ext uri="{FF2B5EF4-FFF2-40B4-BE49-F238E27FC236}">
                <a16:creationId xmlns:a16="http://schemas.microsoft.com/office/drawing/2014/main" id="{37F3CC89-E414-A8FC-B5B3-3A2DB3EB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916" y="5458532"/>
            <a:ext cx="179387" cy="179387"/>
          </a:xfrm>
          <a:prstGeom prst="ellipse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2" name="Oval 45">
            <a:extLst>
              <a:ext uri="{FF2B5EF4-FFF2-40B4-BE49-F238E27FC236}">
                <a16:creationId xmlns:a16="http://schemas.microsoft.com/office/drawing/2014/main" id="{910F6C3B-53D4-2A66-E4A9-5F61D1D64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628" y="4048832"/>
            <a:ext cx="179388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3" name="Oval 46">
            <a:extLst>
              <a:ext uri="{FF2B5EF4-FFF2-40B4-BE49-F238E27FC236}">
                <a16:creationId xmlns:a16="http://schemas.microsoft.com/office/drawing/2014/main" id="{68CE0D9C-7BA2-EA34-4AA7-9F2E99D88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678" y="5356932"/>
            <a:ext cx="179388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4" name="Oval 47">
            <a:extLst>
              <a:ext uri="{FF2B5EF4-FFF2-40B4-BE49-F238E27FC236}">
                <a16:creationId xmlns:a16="http://schemas.microsoft.com/office/drawing/2014/main" id="{D7FF300C-422E-A452-D662-C79F42E74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428" y="4480632"/>
            <a:ext cx="179388" cy="179387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EF8ECEB-37FC-7FF3-F9AC-BE03A1C8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Intersection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22C45-49DD-6AEC-083F-2214165B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53" y="1124744"/>
            <a:ext cx="4755293" cy="880187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6A76C741-C5D2-C83F-C48E-89EF3E1CA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24" y="2931331"/>
            <a:ext cx="1121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card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</a:t>
            </a:r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G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F5C71118-22BA-451C-35C4-1F13DF8C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654" y="3579403"/>
            <a:ext cx="1508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card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</a:t>
            </a:r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G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 panose="05050102010706020507" pitchFamily="18" charset="2"/>
              </a:rPr>
              <a:t></a:t>
            </a:r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 panose="05050102010706020507" pitchFamily="18" charset="2"/>
              </a:rPr>
              <a:t>P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1B4C292C-2CE6-790A-AC6C-B2B52DCF4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52" y="2996952"/>
            <a:ext cx="1078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card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</a:t>
            </a:r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386C384A-A224-4B6A-7A6E-C350D7B05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6" y="2473442"/>
            <a:ext cx="266130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8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Ground truth:</a:t>
            </a: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AC203FE1-379F-427D-D734-61E8A1401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212" y="2473442"/>
            <a:ext cx="20313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800" b="1" dirty="0">
                <a:solidFill>
                  <a:schemeClr val="bg1">
                    <a:lumMod val="6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Predicted:</a:t>
            </a:r>
          </a:p>
        </p:txBody>
      </p:sp>
      <p:sp>
        <p:nvSpPr>
          <p:cNvPr id="75" name="TextBox 12">
            <a:extLst>
              <a:ext uri="{FF2B5EF4-FFF2-40B4-BE49-F238E27FC236}">
                <a16:creationId xmlns:a16="http://schemas.microsoft.com/office/drawing/2014/main" id="{5ACA3B6A-9BDD-9C70-8BA1-75B7CED9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816" y="6201308"/>
            <a:ext cx="3608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card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</a:t>
            </a:r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G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 panose="05050102010706020507" pitchFamily="18" charset="2"/>
              </a:rPr>
              <a:t></a:t>
            </a:r>
            <a:r>
              <a:rPr lang="fi-FI" sz="2400" i="1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 panose="05050102010706020507" pitchFamily="18" charset="2"/>
              </a:rPr>
              <a:t>P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 = </a:t>
            </a:r>
            <a:r>
              <a:rPr lang="fi-FI" sz="2400" dirty="0">
                <a:latin typeface="Calibri" pitchFamily="34" charset="0"/>
                <a:cs typeface="Arial" charset="0"/>
              </a:rPr>
              <a:t>8 + 13 – 18 </a:t>
            </a:r>
            <a:r>
              <a:rPr lang="fi-FI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= </a:t>
            </a:r>
            <a:r>
              <a:rPr lang="fi-FI" sz="24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84F15FA-E315-F605-C2EC-22A8082DFA71}"/>
              </a:ext>
            </a:extLst>
          </p:cNvPr>
          <p:cNvSpPr txBox="1"/>
          <p:nvPr/>
        </p:nvSpPr>
        <p:spPr>
          <a:xfrm>
            <a:off x="3672668" y="3163034"/>
            <a:ext cx="38023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i-FI" sz="30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8</a:t>
            </a:r>
            <a:endParaRPr lang="en-US" sz="30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3F01CC-9F8F-AE6E-0E1E-15805D7B7292}"/>
              </a:ext>
            </a:extLst>
          </p:cNvPr>
          <p:cNvSpPr txBox="1"/>
          <p:nvPr/>
        </p:nvSpPr>
        <p:spPr>
          <a:xfrm>
            <a:off x="4644776" y="3248980"/>
            <a:ext cx="38023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i-FI" sz="30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3</a:t>
            </a:r>
            <a:endParaRPr lang="en-US" sz="3000" b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886344F-E55E-099C-0AF7-AF74624A55A0}"/>
              </a:ext>
            </a:extLst>
          </p:cNvPr>
          <p:cNvSpPr txBox="1"/>
          <p:nvPr/>
        </p:nvSpPr>
        <p:spPr>
          <a:xfrm>
            <a:off x="5421052" y="2694982"/>
            <a:ext cx="57579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i-FI" sz="30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13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40032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2A0252-E925-37BA-551A-03C1A67F5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232756"/>
            <a:ext cx="5040560" cy="55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CD3658B-6AB9-953F-9FB5-E5FB492BA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8" y="26000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The gray color</a:t>
            </a:r>
          </a:p>
          <a:p>
            <a:pPr algn="ctr"/>
            <a:r>
              <a:rPr lang="en-US" altLang="en-US" sz="2800" dirty="0">
                <a:solidFill>
                  <a:schemeClr val="tx2"/>
                </a:solidFill>
                <a:latin typeface="Tahoma" panose="020B0604030504040204" pitchFamily="34" charset="0"/>
              </a:rPr>
              <a:t>Word2Vec semantic similarity</a:t>
            </a:r>
          </a:p>
        </p:txBody>
      </p:sp>
    </p:spTree>
    <p:extLst>
      <p:ext uri="{BB962C8B-B14F-4D97-AF65-F5344CB8AC3E}">
        <p14:creationId xmlns:p14="http://schemas.microsoft.com/office/powerpoint/2010/main" val="590841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72556" y="3347741"/>
            <a:ext cx="1142802" cy="290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pupil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72556" y="2474516"/>
            <a:ext cx="1142802" cy="290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university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72556" y="2911773"/>
            <a:ext cx="1142802" cy="288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study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72556" y="3783708"/>
            <a:ext cx="1142802" cy="290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teacher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72556" y="4220964"/>
            <a:ext cx="1142802" cy="288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dissertation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05322" y="3347741"/>
            <a:ext cx="1039614" cy="2902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thesis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05322" y="2474516"/>
            <a:ext cx="1039614" cy="290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university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05322" y="2911773"/>
            <a:ext cx="1039614" cy="288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students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672556" y="4655642"/>
            <a:ext cx="1142802" cy="288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party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672556" y="5091610"/>
            <a:ext cx="1142802" cy="290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master</a:t>
            </a:r>
          </a:p>
        </p:txBody>
      </p:sp>
      <p:sp>
        <p:nvSpPr>
          <p:cNvPr id="31756" name="TextBox 5"/>
          <p:cNvSpPr txBox="1">
            <a:spLocks noChangeArrowheads="1"/>
          </p:cNvSpPr>
          <p:nvPr/>
        </p:nvSpPr>
        <p:spPr bwMode="auto">
          <a:xfrm>
            <a:off x="3879850" y="2457749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0.39</a:t>
            </a:r>
          </a:p>
        </p:txBody>
      </p:sp>
      <p:sp>
        <p:nvSpPr>
          <p:cNvPr id="31757" name="TextBox 5"/>
          <p:cNvSpPr txBox="1">
            <a:spLocks noChangeArrowheads="1"/>
          </p:cNvSpPr>
          <p:nvPr/>
        </p:nvSpPr>
        <p:spPr bwMode="auto">
          <a:xfrm>
            <a:off x="3874691" y="2904035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0.54</a:t>
            </a:r>
          </a:p>
        </p:txBody>
      </p:sp>
      <p:sp>
        <p:nvSpPr>
          <p:cNvPr id="31758" name="TextBox 5"/>
          <p:cNvSpPr txBox="1">
            <a:spLocks noChangeArrowheads="1"/>
          </p:cNvSpPr>
          <p:nvPr/>
        </p:nvSpPr>
        <p:spPr bwMode="auto">
          <a:xfrm>
            <a:off x="3874691" y="3336132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0.46</a:t>
            </a:r>
          </a:p>
        </p:txBody>
      </p:sp>
      <p:sp>
        <p:nvSpPr>
          <p:cNvPr id="31759" name="TextBox 5"/>
          <p:cNvSpPr txBox="1">
            <a:spLocks noChangeArrowheads="1"/>
          </p:cNvSpPr>
          <p:nvPr/>
        </p:nvSpPr>
        <p:spPr bwMode="auto">
          <a:xfrm>
            <a:off x="3877271" y="3792737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0.38</a:t>
            </a:r>
          </a:p>
        </p:txBody>
      </p:sp>
      <p:sp>
        <p:nvSpPr>
          <p:cNvPr id="31760" name="TextBox 5"/>
          <p:cNvSpPr txBox="1">
            <a:spLocks noChangeArrowheads="1"/>
          </p:cNvSpPr>
          <p:nvPr/>
        </p:nvSpPr>
        <p:spPr bwMode="auto">
          <a:xfrm>
            <a:off x="3874691" y="4201617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0.43</a:t>
            </a:r>
          </a:p>
        </p:txBody>
      </p:sp>
      <p:sp>
        <p:nvSpPr>
          <p:cNvPr id="31761" name="TextBox 5"/>
          <p:cNvSpPr txBox="1">
            <a:spLocks noChangeArrowheads="1"/>
          </p:cNvSpPr>
          <p:nvPr/>
        </p:nvSpPr>
        <p:spPr bwMode="auto">
          <a:xfrm>
            <a:off x="762298" y="2439691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0.55</a:t>
            </a:r>
          </a:p>
        </p:txBody>
      </p:sp>
      <p:sp>
        <p:nvSpPr>
          <p:cNvPr id="31762" name="TextBox 5"/>
          <p:cNvSpPr txBox="1">
            <a:spLocks noChangeArrowheads="1"/>
          </p:cNvSpPr>
          <p:nvPr/>
        </p:nvSpPr>
        <p:spPr bwMode="auto">
          <a:xfrm>
            <a:off x="763588" y="2892426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0.57</a:t>
            </a:r>
          </a:p>
        </p:txBody>
      </p:sp>
      <p:sp>
        <p:nvSpPr>
          <p:cNvPr id="31763" name="TextBox 5"/>
          <p:cNvSpPr txBox="1">
            <a:spLocks noChangeArrowheads="1"/>
          </p:cNvSpPr>
          <p:nvPr/>
        </p:nvSpPr>
        <p:spPr bwMode="auto">
          <a:xfrm>
            <a:off x="763588" y="3343871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0.67</a:t>
            </a:r>
          </a:p>
        </p:txBody>
      </p:sp>
      <p:sp>
        <p:nvSpPr>
          <p:cNvPr id="31764" name="TextBox 5"/>
          <p:cNvSpPr txBox="1">
            <a:spLocks noChangeArrowheads="1"/>
          </p:cNvSpPr>
          <p:nvPr/>
        </p:nvSpPr>
        <p:spPr bwMode="auto">
          <a:xfrm>
            <a:off x="3877271" y="4658222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0.75</a:t>
            </a:r>
          </a:p>
        </p:txBody>
      </p:sp>
      <p:sp>
        <p:nvSpPr>
          <p:cNvPr id="31765" name="TextBox 5"/>
          <p:cNvSpPr txBox="1">
            <a:spLocks noChangeArrowheads="1"/>
          </p:cNvSpPr>
          <p:nvPr/>
        </p:nvSpPr>
        <p:spPr bwMode="auto">
          <a:xfrm>
            <a:off x="3874691" y="5067102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0.52</a:t>
            </a:r>
          </a:p>
        </p:txBody>
      </p:sp>
      <p:sp>
        <p:nvSpPr>
          <p:cNvPr id="31766" name="TextBox 5"/>
          <p:cNvSpPr txBox="1">
            <a:spLocks noChangeArrowheads="1"/>
          </p:cNvSpPr>
          <p:nvPr/>
        </p:nvSpPr>
        <p:spPr bwMode="auto">
          <a:xfrm>
            <a:off x="5038130" y="2311995"/>
            <a:ext cx="1608454" cy="173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>
              <a:tabLst>
                <a:tab pos="948036" algn="l"/>
              </a:tabLst>
            </a:pPr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Similarities: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University	= 2.53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Study	= 1.84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Pupil	= 2.18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Teacher	= 2.62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Dissertation	= 2.33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Party	= 1.33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Master	= 1.92</a:t>
            </a:r>
          </a:p>
        </p:txBody>
      </p:sp>
      <p:sp>
        <p:nvSpPr>
          <p:cNvPr id="31767" name="TextBox 5"/>
          <p:cNvSpPr txBox="1">
            <a:spLocks noChangeArrowheads="1"/>
          </p:cNvSpPr>
          <p:nvPr/>
        </p:nvSpPr>
        <p:spPr bwMode="auto">
          <a:xfrm>
            <a:off x="6643986" y="2296517"/>
            <a:ext cx="1677703" cy="173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>
              <a:tabLst>
                <a:tab pos="1016397" algn="l"/>
              </a:tabLst>
            </a:pPr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Counts: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University	= 0.39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Study	= 0.54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Pupil	= 0.46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Teacher	= 0.38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Dissertation	= 0.43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Party	= 0.75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Master	= 0.52</a:t>
            </a:r>
          </a:p>
        </p:txBody>
      </p:sp>
      <p:sp>
        <p:nvSpPr>
          <p:cNvPr id="31768" name="TextBox 5"/>
          <p:cNvSpPr txBox="1">
            <a:spLocks noChangeArrowheads="1"/>
          </p:cNvSpPr>
          <p:nvPr/>
        </p:nvSpPr>
        <p:spPr bwMode="auto">
          <a:xfrm>
            <a:off x="5048449" y="4073922"/>
            <a:ext cx="1650132" cy="9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>
              <a:tabLst>
                <a:tab pos="948036" algn="l"/>
              </a:tabLst>
            </a:pPr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Similarities: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University	= 1.83 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Students	= 1.75</a:t>
            </a:r>
          </a:p>
          <a:p>
            <a:pPr defTabSz="742950" eaLnBrk="1" hangingPunct="1">
              <a:lnSpc>
                <a:spcPct val="90000"/>
              </a:lnSpc>
              <a:tabLst>
                <a:tab pos="948036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Thesis	= 1.49</a:t>
            </a:r>
          </a:p>
        </p:txBody>
      </p:sp>
      <p:sp>
        <p:nvSpPr>
          <p:cNvPr id="31769" name="TextBox 5"/>
          <p:cNvSpPr txBox="1">
            <a:spLocks noChangeArrowheads="1"/>
          </p:cNvSpPr>
          <p:nvPr/>
        </p:nvSpPr>
        <p:spPr bwMode="auto">
          <a:xfrm>
            <a:off x="6654305" y="4067473"/>
            <a:ext cx="1719381" cy="9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>
              <a:tabLst>
                <a:tab pos="1016397" algn="l"/>
              </a:tabLst>
            </a:pPr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Counts: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University	= 0.55 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Students	= 0.57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Thesis	= 0.67</a:t>
            </a:r>
          </a:p>
        </p:txBody>
      </p:sp>
      <p:sp>
        <p:nvSpPr>
          <p:cNvPr id="31770" name="TextBox 5"/>
          <p:cNvSpPr txBox="1">
            <a:spLocks noChangeArrowheads="1"/>
          </p:cNvSpPr>
          <p:nvPr/>
        </p:nvSpPr>
        <p:spPr bwMode="auto">
          <a:xfrm>
            <a:off x="1461393" y="3690839"/>
            <a:ext cx="705642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2275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1.79</a:t>
            </a:r>
          </a:p>
        </p:txBody>
      </p:sp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2912467" y="5460505"/>
            <a:ext cx="705642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2275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3.48</a:t>
            </a:r>
          </a:p>
        </p:txBody>
      </p:sp>
      <p:sp>
        <p:nvSpPr>
          <p:cNvPr id="31772" name="TextBox 63"/>
          <p:cNvSpPr txBox="1">
            <a:spLocks noChangeArrowheads="1"/>
          </p:cNvSpPr>
          <p:nvPr/>
        </p:nvSpPr>
        <p:spPr bwMode="auto">
          <a:xfrm>
            <a:off x="3080147" y="2007593"/>
            <a:ext cx="362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2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</a:t>
            </a:r>
          </a:p>
        </p:txBody>
      </p:sp>
      <p:sp>
        <p:nvSpPr>
          <p:cNvPr id="31773" name="TextBox 64"/>
          <p:cNvSpPr txBox="1">
            <a:spLocks noChangeArrowheads="1"/>
          </p:cNvSpPr>
          <p:nvPr/>
        </p:nvSpPr>
        <p:spPr bwMode="auto">
          <a:xfrm>
            <a:off x="1638102" y="2007593"/>
            <a:ext cx="3978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2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</a:t>
            </a:r>
          </a:p>
        </p:txBody>
      </p:sp>
      <p:sp>
        <p:nvSpPr>
          <p:cNvPr id="31774" name="Rectangle 31"/>
          <p:cNvSpPr>
            <a:spLocks noChangeArrowheads="1"/>
          </p:cNvSpPr>
          <p:nvPr/>
        </p:nvSpPr>
        <p:spPr bwMode="auto">
          <a:xfrm>
            <a:off x="821631" y="4456100"/>
            <a:ext cx="1644040" cy="721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defTabSz="742950" eaLnBrk="1" hangingPunct="1">
              <a:tabLst>
                <a:tab pos="870645" algn="l"/>
              </a:tabLst>
            </a:pPr>
            <a:r>
              <a:rPr lang="en-US" sz="1463">
                <a:solidFill>
                  <a:prstClr val="black"/>
                </a:solidFill>
                <a:latin typeface="Arial" charset="0"/>
                <a:cs typeface="Arial" charset="0"/>
              </a:rPr>
              <a:t>Precision	= 0.56</a:t>
            </a:r>
          </a:p>
          <a:p>
            <a:pPr defTabSz="742950" eaLnBrk="1" hangingPunct="1">
              <a:tabLst>
                <a:tab pos="870645" algn="l"/>
              </a:tabLst>
            </a:pPr>
            <a:r>
              <a:rPr lang="en-US" sz="1463">
                <a:solidFill>
                  <a:prstClr val="black"/>
                </a:solidFill>
                <a:latin typeface="Arial" charset="0"/>
                <a:cs typeface="Arial" charset="0"/>
              </a:rPr>
              <a:t>Recall	= 1.09</a:t>
            </a:r>
          </a:p>
          <a:p>
            <a:pPr defTabSz="742950" eaLnBrk="1" hangingPunct="1">
              <a:tabLst>
                <a:tab pos="870645" algn="l"/>
              </a:tabLst>
            </a:pPr>
            <a:r>
              <a:rPr lang="en-US" sz="1463">
                <a:solidFill>
                  <a:prstClr val="black"/>
                </a:solidFill>
                <a:latin typeface="Arial" charset="0"/>
                <a:cs typeface="Arial" charset="0"/>
              </a:rPr>
              <a:t>F-score 	= 0.74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93C0AC-B914-F4F0-CB65-A2ABA1FE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6000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University example</a:t>
            </a:r>
          </a:p>
          <a:p>
            <a:pPr algn="ctr"/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Word2Vec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Outliers in data</a:t>
            </a: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F8D45B46-AD1B-C098-475D-48650F94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9" name="Oval 96">
            <a:extLst>
              <a:ext uri="{FF2B5EF4-FFF2-40B4-BE49-F238E27FC236}">
                <a16:creationId xmlns:a16="http://schemas.microsoft.com/office/drawing/2014/main" id="{1D9C367F-6406-2126-0C1E-62CE6D55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1" name="Oval 96">
            <a:extLst>
              <a:ext uri="{FF2B5EF4-FFF2-40B4-BE49-F238E27FC236}">
                <a16:creationId xmlns:a16="http://schemas.microsoft.com/office/drawing/2014/main" id="{2F2895B8-08EE-24E3-32D0-AF3ED0507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5" name="Oval 96">
            <a:extLst>
              <a:ext uri="{FF2B5EF4-FFF2-40B4-BE49-F238E27FC236}">
                <a16:creationId xmlns:a16="http://schemas.microsoft.com/office/drawing/2014/main" id="{3956D35B-670F-CDB3-9FF3-441555DE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9562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72556" y="3347741"/>
            <a:ext cx="1142802" cy="290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pupil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72556" y="2474516"/>
            <a:ext cx="1142802" cy="290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university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72556" y="2911773"/>
            <a:ext cx="1142802" cy="288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study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72556" y="3783708"/>
            <a:ext cx="1142802" cy="290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teacher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72556" y="4220964"/>
            <a:ext cx="1142802" cy="288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dissertation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05322" y="3347741"/>
            <a:ext cx="1039614" cy="2902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thesis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05322" y="2474516"/>
            <a:ext cx="1039614" cy="290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university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05322" y="2911773"/>
            <a:ext cx="1039614" cy="288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students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672556" y="4655642"/>
            <a:ext cx="1142802" cy="288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party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672556" y="5091610"/>
            <a:ext cx="1142802" cy="290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hangingPunct="1">
              <a:defRPr/>
            </a:pPr>
            <a:r>
              <a:rPr lang="en-US" sz="1463">
                <a:solidFill>
                  <a:sysClr val="windowText" lastClr="000000"/>
                </a:solidFill>
                <a:latin typeface="Calibri"/>
              </a:rPr>
              <a:t>master</a:t>
            </a:r>
          </a:p>
        </p:txBody>
      </p:sp>
      <p:sp>
        <p:nvSpPr>
          <p:cNvPr id="32780" name="TextBox 5"/>
          <p:cNvSpPr txBox="1">
            <a:spLocks noChangeArrowheads="1"/>
          </p:cNvSpPr>
          <p:nvPr/>
        </p:nvSpPr>
        <p:spPr bwMode="auto">
          <a:xfrm>
            <a:off x="3879850" y="2457749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0.49</a:t>
            </a:r>
          </a:p>
        </p:txBody>
      </p:sp>
      <p:sp>
        <p:nvSpPr>
          <p:cNvPr id="32781" name="TextBox 5"/>
          <p:cNvSpPr txBox="1">
            <a:spLocks noChangeArrowheads="1"/>
          </p:cNvSpPr>
          <p:nvPr/>
        </p:nvSpPr>
        <p:spPr bwMode="auto">
          <a:xfrm>
            <a:off x="3874691" y="2904035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0.61</a:t>
            </a:r>
          </a:p>
        </p:txBody>
      </p:sp>
      <p:sp>
        <p:nvSpPr>
          <p:cNvPr id="32782" name="TextBox 5"/>
          <p:cNvSpPr txBox="1">
            <a:spLocks noChangeArrowheads="1"/>
          </p:cNvSpPr>
          <p:nvPr/>
        </p:nvSpPr>
        <p:spPr bwMode="auto">
          <a:xfrm>
            <a:off x="3874691" y="3336132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0.72</a:t>
            </a:r>
          </a:p>
        </p:txBody>
      </p:sp>
      <p:sp>
        <p:nvSpPr>
          <p:cNvPr id="32783" name="TextBox 5"/>
          <p:cNvSpPr txBox="1">
            <a:spLocks noChangeArrowheads="1"/>
          </p:cNvSpPr>
          <p:nvPr/>
        </p:nvSpPr>
        <p:spPr bwMode="auto">
          <a:xfrm>
            <a:off x="3877271" y="3792737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0.54</a:t>
            </a:r>
          </a:p>
        </p:txBody>
      </p:sp>
      <p:sp>
        <p:nvSpPr>
          <p:cNvPr id="32784" name="TextBox 5"/>
          <p:cNvSpPr txBox="1">
            <a:spLocks noChangeArrowheads="1"/>
          </p:cNvSpPr>
          <p:nvPr/>
        </p:nvSpPr>
        <p:spPr bwMode="auto">
          <a:xfrm>
            <a:off x="3874691" y="4201617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0.48</a:t>
            </a:r>
          </a:p>
        </p:txBody>
      </p:sp>
      <p:sp>
        <p:nvSpPr>
          <p:cNvPr id="32785" name="TextBox 5"/>
          <p:cNvSpPr txBox="1">
            <a:spLocks noChangeArrowheads="1"/>
          </p:cNvSpPr>
          <p:nvPr/>
        </p:nvSpPr>
        <p:spPr bwMode="auto">
          <a:xfrm>
            <a:off x="762298" y="2439691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0.67</a:t>
            </a:r>
          </a:p>
        </p:txBody>
      </p:sp>
      <p:sp>
        <p:nvSpPr>
          <p:cNvPr id="32786" name="TextBox 5"/>
          <p:cNvSpPr txBox="1">
            <a:spLocks noChangeArrowheads="1"/>
          </p:cNvSpPr>
          <p:nvPr/>
        </p:nvSpPr>
        <p:spPr bwMode="auto">
          <a:xfrm>
            <a:off x="763588" y="2892426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0.63</a:t>
            </a:r>
          </a:p>
        </p:txBody>
      </p:sp>
      <p:sp>
        <p:nvSpPr>
          <p:cNvPr id="32787" name="TextBox 5"/>
          <p:cNvSpPr txBox="1">
            <a:spLocks noChangeArrowheads="1"/>
          </p:cNvSpPr>
          <p:nvPr/>
        </p:nvSpPr>
        <p:spPr bwMode="auto">
          <a:xfrm>
            <a:off x="763588" y="3343871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0.60</a:t>
            </a:r>
          </a:p>
        </p:txBody>
      </p:sp>
      <p:sp>
        <p:nvSpPr>
          <p:cNvPr id="32788" name="TextBox 5"/>
          <p:cNvSpPr txBox="1">
            <a:spLocks noChangeArrowheads="1"/>
          </p:cNvSpPr>
          <p:nvPr/>
        </p:nvSpPr>
        <p:spPr bwMode="auto">
          <a:xfrm>
            <a:off x="3877271" y="4658222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0.43</a:t>
            </a:r>
          </a:p>
        </p:txBody>
      </p:sp>
      <p:sp>
        <p:nvSpPr>
          <p:cNvPr id="32789" name="TextBox 5"/>
          <p:cNvSpPr txBox="1">
            <a:spLocks noChangeArrowheads="1"/>
          </p:cNvSpPr>
          <p:nvPr/>
        </p:nvSpPr>
        <p:spPr bwMode="auto">
          <a:xfrm>
            <a:off x="3874691" y="5067102"/>
            <a:ext cx="518091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0.42</a:t>
            </a:r>
          </a:p>
        </p:txBody>
      </p:sp>
      <p:sp>
        <p:nvSpPr>
          <p:cNvPr id="32790" name="TextBox 5"/>
          <p:cNvSpPr txBox="1">
            <a:spLocks noChangeArrowheads="1"/>
          </p:cNvSpPr>
          <p:nvPr/>
        </p:nvSpPr>
        <p:spPr bwMode="auto">
          <a:xfrm>
            <a:off x="5038130" y="2311995"/>
            <a:ext cx="1754006" cy="173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>
              <a:tabLst>
                <a:tab pos="1092498" algn="l"/>
              </a:tabLst>
            </a:pPr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Similarities: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University	= 2.05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Study	= 1.63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Pupil	= 1.38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Teacher	= 1.84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Dissertation	= 2.09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Party	= 2.34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Master	= 2.38</a:t>
            </a:r>
          </a:p>
        </p:txBody>
      </p:sp>
      <p:sp>
        <p:nvSpPr>
          <p:cNvPr id="32791" name="TextBox 5"/>
          <p:cNvSpPr txBox="1">
            <a:spLocks noChangeArrowheads="1"/>
          </p:cNvSpPr>
          <p:nvPr/>
        </p:nvSpPr>
        <p:spPr bwMode="auto">
          <a:xfrm>
            <a:off x="6851650" y="2296517"/>
            <a:ext cx="1677703" cy="173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>
              <a:tabLst>
                <a:tab pos="1016397" algn="l"/>
              </a:tabLst>
            </a:pPr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Counts: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University	= 0.49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Study	= 0.61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Pupil	= 0.72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Teacher	= 0.54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Dissertation	= 0.48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Party	= 0.43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Master	= 0.42</a:t>
            </a:r>
          </a:p>
        </p:txBody>
      </p:sp>
      <p:sp>
        <p:nvSpPr>
          <p:cNvPr id="32792" name="TextBox 5"/>
          <p:cNvSpPr txBox="1">
            <a:spLocks noChangeArrowheads="1"/>
          </p:cNvSpPr>
          <p:nvPr/>
        </p:nvSpPr>
        <p:spPr bwMode="auto">
          <a:xfrm>
            <a:off x="5048449" y="4073922"/>
            <a:ext cx="1795684" cy="9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>
              <a:tabLst>
                <a:tab pos="1092498" algn="l"/>
              </a:tabLst>
            </a:pPr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Similarities: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University	= 1.50 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Students	= 1.57</a:t>
            </a:r>
          </a:p>
          <a:p>
            <a:pPr defTabSz="742950" eaLnBrk="1" hangingPunct="1">
              <a:lnSpc>
                <a:spcPct val="90000"/>
              </a:lnSpc>
              <a:tabLst>
                <a:tab pos="1092498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Thesis	= 1.68</a:t>
            </a:r>
          </a:p>
        </p:txBody>
      </p:sp>
      <p:sp>
        <p:nvSpPr>
          <p:cNvPr id="32793" name="TextBox 5"/>
          <p:cNvSpPr txBox="1">
            <a:spLocks noChangeArrowheads="1"/>
          </p:cNvSpPr>
          <p:nvPr/>
        </p:nvSpPr>
        <p:spPr bwMode="auto">
          <a:xfrm>
            <a:off x="6861969" y="4067473"/>
            <a:ext cx="1719381" cy="9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>
              <a:tabLst>
                <a:tab pos="1016397" algn="l"/>
              </a:tabLst>
            </a:pPr>
            <a:r>
              <a:rPr lang="en-US" sz="1463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Counts: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University	= 0.67 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Students	= 0.63</a:t>
            </a:r>
          </a:p>
          <a:p>
            <a:pPr defTabSz="742950" eaLnBrk="1" hangingPunct="1">
              <a:lnSpc>
                <a:spcPct val="90000"/>
              </a:lnSpc>
              <a:tabLst>
                <a:tab pos="1016397" algn="l"/>
              </a:tabLst>
            </a:pPr>
            <a:r>
              <a:rPr lang="en-US" sz="1463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Thesis	= 0.60</a:t>
            </a: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1461393" y="3690839"/>
            <a:ext cx="705642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2275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1.90</a:t>
            </a:r>
          </a:p>
        </p:txBody>
      </p:sp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2912467" y="5460505"/>
            <a:ext cx="705642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2275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3.69</a:t>
            </a:r>
          </a:p>
        </p:txBody>
      </p:sp>
      <p:sp>
        <p:nvSpPr>
          <p:cNvPr id="32796" name="TextBox 63"/>
          <p:cNvSpPr txBox="1">
            <a:spLocks noChangeArrowheads="1"/>
          </p:cNvSpPr>
          <p:nvPr/>
        </p:nvSpPr>
        <p:spPr bwMode="auto">
          <a:xfrm>
            <a:off x="3080147" y="2007593"/>
            <a:ext cx="362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2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</a:t>
            </a:r>
          </a:p>
        </p:txBody>
      </p:sp>
      <p:sp>
        <p:nvSpPr>
          <p:cNvPr id="32797" name="TextBox 64"/>
          <p:cNvSpPr txBox="1">
            <a:spLocks noChangeArrowheads="1"/>
          </p:cNvSpPr>
          <p:nvPr/>
        </p:nvSpPr>
        <p:spPr bwMode="auto">
          <a:xfrm>
            <a:off x="1638102" y="2007593"/>
            <a:ext cx="3978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42950" eaLnBrk="1" hangingPunct="1"/>
            <a:r>
              <a:rPr lang="en-US" sz="2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C9407B-B1E3-4DD5-5153-BBB99EC9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6000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University example</a:t>
            </a:r>
          </a:p>
          <a:p>
            <a:pPr algn="ctr"/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Levenshtein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99659B5-26F3-41C1-5A45-FB40C8A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Numerical examples</a:t>
            </a:r>
          </a:p>
        </p:txBody>
      </p:sp>
    </p:spTree>
    <p:extLst>
      <p:ext uri="{BB962C8B-B14F-4D97-AF65-F5344CB8AC3E}">
        <p14:creationId xmlns:p14="http://schemas.microsoft.com/office/powerpoint/2010/main" val="114904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E7FE4-B41C-CBB8-B66D-908FC2774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57" y="1082077"/>
            <a:ext cx="5930485" cy="5760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68246F7-5742-B931-4E77-BAFF97BD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Café example</a:t>
            </a:r>
          </a:p>
        </p:txBody>
      </p:sp>
    </p:spTree>
    <p:extLst>
      <p:ext uri="{BB962C8B-B14F-4D97-AF65-F5344CB8AC3E}">
        <p14:creationId xmlns:p14="http://schemas.microsoft.com/office/powerpoint/2010/main" val="425371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68246F7-5742-B931-4E77-BAFF97BD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Gray </a:t>
            </a:r>
            <a:r>
              <a:rPr lang="en-US" altLang="en-US" sz="3800" b="1">
                <a:solidFill>
                  <a:srgbClr val="000000"/>
                </a:solidFill>
                <a:latin typeface="Tahoma" panose="020B0604030504040204" pitchFamily="34" charset="0"/>
              </a:rPr>
              <a:t>color example</a:t>
            </a:r>
            <a:endParaRPr lang="en-US" altLang="en-US" sz="38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44F5D-69D8-7EAA-F6EE-7EB828D5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92" y="965944"/>
            <a:ext cx="5588991" cy="57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91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68246F7-5742-B931-4E77-BAFF97BD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University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04E90-126F-2A8C-3AD9-0CA54364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80" y="1122118"/>
            <a:ext cx="5832648" cy="55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33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7E1130E-1440-3779-E36B-2EAE3716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Countries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4337F-5567-C2EC-C2C1-2F22A4E90150}"/>
              </a:ext>
            </a:extLst>
          </p:cNvPr>
          <p:cNvSpPr txBox="1"/>
          <p:nvPr/>
        </p:nvSpPr>
        <p:spPr>
          <a:xfrm>
            <a:off x="596516" y="1448338"/>
            <a:ext cx="9037004" cy="513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Data:</a:t>
            </a:r>
          </a:p>
          <a:p>
            <a:pPr marL="285750" indent="-285750" algn="just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 European countries: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Cyprus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France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Greece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Latvia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Monaco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Norway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Poland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Russia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Serbia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and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Sweden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.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5750" indent="-285750" algn="just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Each cluster contains 50 variations of a country name made by random edit operations (add, remove, substitute); e.g. {</a:t>
            </a:r>
            <a:r>
              <a:rPr lang="en-US" sz="1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oypmreus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cyprqs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cypcrus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1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yprus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}</a:t>
            </a:r>
          </a:p>
          <a:p>
            <a:pPr algn="just">
              <a:spcBef>
                <a:spcPts val="1200"/>
              </a:spcBef>
            </a:pP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Ground truth:</a:t>
            </a:r>
          </a:p>
          <a:p>
            <a:pPr marL="342900" indent="-342900" algn="just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Three countries as the ground truth; e.g. {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Cyprys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France, Greece}.</a:t>
            </a:r>
          </a:p>
          <a:p>
            <a:pPr marL="342900" indent="-342900" algn="just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Four types of predictions (expected result):</a:t>
            </a:r>
          </a:p>
          <a:p>
            <a:pPr marL="1085850" lvl="1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Pick all </a:t>
            </a:r>
            <a:r>
              <a:rPr lang="en-US" sz="18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three correct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(Precision=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1.00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; Recall=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1.00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</a:p>
          <a:p>
            <a:pPr marL="1085850" lvl="1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Pick only </a:t>
            </a:r>
            <a:r>
              <a:rPr lang="en-US" sz="18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two correct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(Precision=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1.00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; Recall=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0.67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</a:p>
          <a:p>
            <a:pPr marL="1085850" lvl="1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</a:rPr>
              <a:t>Pi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ck </a:t>
            </a:r>
            <a:r>
              <a:rPr lang="en-US" sz="18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three correct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and </a:t>
            </a:r>
            <a:r>
              <a:rPr lang="en-US" sz="1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one incorrect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(Precision=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0.75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; Recall=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1.00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 </a:t>
            </a:r>
          </a:p>
          <a:p>
            <a:pPr marL="1085850" lvl="1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Pick </a:t>
            </a:r>
            <a:r>
              <a:rPr lang="en-US" sz="18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two correct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and </a:t>
            </a:r>
            <a:r>
              <a:rPr lang="en-US" sz="1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one incorrect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(Precision=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0.67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; Recall=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0.67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5750" indent="-285750" algn="just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Repeat process 100 times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EE81BE-5BA6-8CED-38DB-8925101E3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32" y="3681028"/>
            <a:ext cx="720000" cy="452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A3C191-FD5B-94AE-E63A-7DA23CD12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16" y="3681028"/>
            <a:ext cx="720000" cy="45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DC6C0D-9122-2FA8-E6E6-28C29A5A1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276" y="3681028"/>
            <a:ext cx="72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82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D0528A7-6290-159D-B623-B682B8427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Countries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F71CD-1579-0B8F-5489-0BF8D3D1C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1"/>
          <a:stretch/>
        </p:blipFill>
        <p:spPr>
          <a:xfrm>
            <a:off x="2211072" y="1557335"/>
            <a:ext cx="5483855" cy="3743330"/>
          </a:xfrm>
          <a:prstGeom prst="rect">
            <a:avLst/>
          </a:prstGeom>
        </p:spPr>
      </p:pic>
      <p:sp>
        <p:nvSpPr>
          <p:cNvPr id="7" name="Rectangle 34">
            <a:extLst>
              <a:ext uri="{FF2B5EF4-FFF2-40B4-BE49-F238E27FC236}">
                <a16:creationId xmlns:a16="http://schemas.microsoft.com/office/drawing/2014/main" id="{E3C5A37F-DC38-0D2D-1D69-BB52D0D64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64" y="6418203"/>
            <a:ext cx="518385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Crisp*: prediction </a:t>
            </a: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correct if similarity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&gt; 0.80</a:t>
            </a:r>
          </a:p>
        </p:txBody>
      </p:sp>
    </p:spTree>
    <p:extLst>
      <p:ext uri="{BB962C8B-B14F-4D97-AF65-F5344CB8AC3E}">
        <p14:creationId xmlns:p14="http://schemas.microsoft.com/office/powerpoint/2010/main" val="164270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0944863-C9E8-18ED-9673-A41C3EC2C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Segmentation: case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85263-CC59-CCF0-0CF6-41501C683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3" y="1484784"/>
            <a:ext cx="7560000" cy="309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0EBEA0-A99A-F1BB-CF2C-9A5DD9CC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3" y="4905164"/>
            <a:ext cx="4320000" cy="166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51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0944863-C9E8-18ED-9673-A41C3EC2C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Segmentation: case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5EE03-9011-52A2-4174-1C0EBEC56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1448780"/>
            <a:ext cx="7560000" cy="316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5EEC1-F99B-333F-FD85-006408E7F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0" y="4977172"/>
            <a:ext cx="43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481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260454-ED1E-1501-070E-6806490B3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682806"/>
            <a:ext cx="7496993" cy="34923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F82E56-3AEE-AA3C-A600-949E23AD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Gesture search of GPS tracks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D1B81-DDA8-4555-C848-56F3028F21C8}"/>
              </a:ext>
            </a:extLst>
          </p:cNvPr>
          <p:cNvSpPr txBox="1"/>
          <p:nvPr/>
        </p:nvSpPr>
        <p:spPr>
          <a:xfrm>
            <a:off x="165100" y="5913276"/>
            <a:ext cx="907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R. Mariescu-Istodor and P. Fränti</a:t>
            </a:r>
          </a:p>
          <a:p>
            <a:r>
              <a:rPr lang="en-US" sz="1600" dirty="0"/>
              <a:t>Gesture input for GPS route search</a:t>
            </a:r>
          </a:p>
          <a:p>
            <a:r>
              <a:rPr lang="en-US" sz="1600" i="1" dirty="0"/>
              <a:t>Joint Int. Workshop on Structural, Syntactic, and Statistical Pattern Recognition, </a:t>
            </a:r>
            <a:r>
              <a:rPr lang="en-US" sz="1600" dirty="0"/>
              <a:t>S+SSPR 2016</a:t>
            </a:r>
          </a:p>
        </p:txBody>
      </p:sp>
    </p:spTree>
    <p:extLst>
      <p:ext uri="{BB962C8B-B14F-4D97-AF65-F5344CB8AC3E}">
        <p14:creationId xmlns:p14="http://schemas.microsoft.com/office/powerpoint/2010/main" val="16903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2CA4816-27DE-4F1B-AEBE-76FE291BE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Where is Walter?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F2003-AB2D-65EC-3CAD-2710AE94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88" y="909638"/>
            <a:ext cx="7704348" cy="5778261"/>
          </a:xfrm>
          <a:prstGeom prst="rect">
            <a:avLst/>
          </a:prstGeom>
        </p:spPr>
      </p:pic>
      <p:pic>
        <p:nvPicPr>
          <p:cNvPr id="6" name="Picture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598E1CBE-A990-BEB3-20D2-2B975AE1B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20" y="3753"/>
            <a:ext cx="1777380" cy="11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2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DB2A5-A8EB-F314-21A4-75C03939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1509307" y="980728"/>
            <a:ext cx="6887385" cy="35643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F82E56-3AEE-AA3C-A600-949E23AD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Gesture search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85ACE-3610-14D3-552B-07133269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5055023"/>
            <a:ext cx="4320000" cy="158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782FB-8847-2F4D-9778-B0BCD6D21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92" y="5107356"/>
            <a:ext cx="3200677" cy="60965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20CA96F-34D2-286D-CE31-6E73C01D7842}"/>
              </a:ext>
            </a:extLst>
          </p:cNvPr>
          <p:cNvSpPr/>
          <p:nvPr/>
        </p:nvSpPr>
        <p:spPr bwMode="auto">
          <a:xfrm rot="4099944">
            <a:off x="6796638" y="4661129"/>
            <a:ext cx="576064" cy="252028"/>
          </a:xfrm>
          <a:prstGeom prst="rightArrow">
            <a:avLst/>
          </a:prstGeom>
          <a:solidFill>
            <a:srgbClr val="D9D9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67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68D43-B599-6964-5072-5A8B34B99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7995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en-US" sz="3800" b="1" dirty="0">
                <a:solidFill>
                  <a:srgbClr val="000000"/>
                </a:solidFill>
                <a:latin typeface="Tahoma" panose="020B0604030504040204" pitchFamily="34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42FD5-8FC1-3C49-3EB1-1C5B85996145}"/>
              </a:ext>
            </a:extLst>
          </p:cNvPr>
          <p:cNvSpPr txBox="1"/>
          <p:nvPr/>
        </p:nvSpPr>
        <p:spPr>
          <a:xfrm>
            <a:off x="560512" y="1386495"/>
            <a:ext cx="8028892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500"/>
              </a:spcBef>
              <a:spcAft>
                <a:spcPts val="16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Soft variants</a:t>
            </a: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for precision and recall.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16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More meaningful result than crisp variant.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16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Case studies for </a:t>
            </a: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text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segments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and </a:t>
            </a: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GPS tracks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</a:p>
          <a:p>
            <a:pPr marL="285750" indent="-285750">
              <a:spcBef>
                <a:spcPts val="500"/>
              </a:spcBef>
              <a:spcAft>
                <a:spcPts val="16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Requires application-dependent similarity measure.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779D2-EBAA-81EC-F283-5256E3A1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4898892"/>
            <a:ext cx="2341186" cy="1533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CD43A-B859-6CAA-F1D0-2D48104EB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318" y="4898892"/>
            <a:ext cx="2503720" cy="1694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2AA2F-54B7-2CC4-2FAE-4511BFE3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804" y="4898892"/>
            <a:ext cx="3528392" cy="1473957"/>
          </a:xfrm>
          <a:prstGeom prst="rect">
            <a:avLst/>
          </a:prstGeom>
        </p:spPr>
      </p:pic>
      <p:sp>
        <p:nvSpPr>
          <p:cNvPr id="10" name="Rectangle 34">
            <a:extLst>
              <a:ext uri="{FF2B5EF4-FFF2-40B4-BE49-F238E27FC236}">
                <a16:creationId xmlns:a16="http://schemas.microsoft.com/office/drawing/2014/main" id="{34A08BA2-7BAA-ABD9-A6F8-72120EF2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584" y="4569078"/>
            <a:ext cx="78258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b="1" dirty="0">
                <a:latin typeface="Tahoma" charset="0"/>
                <a:ea typeface="Tahoma" charset="0"/>
                <a:cs typeface="Tahoma" charset="0"/>
              </a:rPr>
              <a:t>Text:</a:t>
            </a: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F736CE8A-6014-4603-4FCC-64BD15195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079" y="4569078"/>
            <a:ext cx="141737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b="1" dirty="0">
                <a:latin typeface="Tahoma" charset="0"/>
                <a:ea typeface="Tahoma" charset="0"/>
                <a:cs typeface="Tahoma" charset="0"/>
              </a:rPr>
              <a:t>Segments:</a:t>
            </a:r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B9A520F4-D098-5243-A5C1-CD12F163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96" y="4581128"/>
            <a:ext cx="151836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b="1" dirty="0">
                <a:latin typeface="Tahoma" charset="0"/>
                <a:ea typeface="Tahoma" charset="0"/>
                <a:cs typeface="Tahoma" charset="0"/>
              </a:rPr>
              <a:t>GPS tracks:</a:t>
            </a:r>
          </a:p>
        </p:txBody>
      </p:sp>
    </p:spTree>
    <p:extLst>
      <p:ext uri="{BB962C8B-B14F-4D97-AF65-F5344CB8AC3E}">
        <p14:creationId xmlns:p14="http://schemas.microsoft.com/office/powerpoint/2010/main" val="85084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B029F-717C-2196-F241-62770C3FA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927364"/>
            <a:ext cx="7704000" cy="577800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2CA4816-27DE-4F1B-AEBE-76FE291BE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rgbClr val="FF0000"/>
                </a:solidFill>
                <a:latin typeface="Tahoma" panose="020B0604030504040204" pitchFamily="34" charset="0"/>
              </a:rPr>
              <a:t>Here</a:t>
            </a:r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 is Walter!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F2003-AB2D-65EC-3CAD-2710AE942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89" t="17773" r="81307" b="72881"/>
          <a:stretch/>
        </p:blipFill>
        <p:spPr>
          <a:xfrm>
            <a:off x="2504728" y="1952836"/>
            <a:ext cx="216024" cy="540060"/>
          </a:xfrm>
          <a:prstGeom prst="rect">
            <a:avLst/>
          </a:prstGeom>
        </p:spPr>
      </p:pic>
      <p:pic>
        <p:nvPicPr>
          <p:cNvPr id="10" name="Picture 9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F34518A6-0B41-B809-C4C7-8C829AE4B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38" y="3104964"/>
            <a:ext cx="3073524" cy="204901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92D728EE-3CA4-6F61-A1ED-D9C0473F44E6}"/>
              </a:ext>
            </a:extLst>
          </p:cNvPr>
          <p:cNvSpPr/>
          <p:nvPr/>
        </p:nvSpPr>
        <p:spPr bwMode="auto">
          <a:xfrm rot="18687690">
            <a:off x="3184694" y="2363830"/>
            <a:ext cx="324036" cy="1128307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9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>
            <a:extLst>
              <a:ext uri="{FF2B5EF4-FFF2-40B4-BE49-F238E27FC236}">
                <a16:creationId xmlns:a16="http://schemas.microsoft.com/office/drawing/2014/main" id="{49B6D1A0-E100-4EB6-3EC8-00C91B90501F}"/>
              </a:ext>
            </a:extLst>
          </p:cNvPr>
          <p:cNvSpPr>
            <a:spLocks/>
          </p:cNvSpPr>
          <p:nvPr/>
        </p:nvSpPr>
        <p:spPr bwMode="auto">
          <a:xfrm>
            <a:off x="4016375" y="2528850"/>
            <a:ext cx="3625850" cy="2646363"/>
          </a:xfrm>
          <a:custGeom>
            <a:avLst/>
            <a:gdLst>
              <a:gd name="T0" fmla="*/ 2147483646 w 2284"/>
              <a:gd name="T1" fmla="*/ 2147483646 h 1667"/>
              <a:gd name="T2" fmla="*/ 2147483646 w 2284"/>
              <a:gd name="T3" fmla="*/ 2147483646 h 1667"/>
              <a:gd name="T4" fmla="*/ 2147483646 w 2284"/>
              <a:gd name="T5" fmla="*/ 2147483646 h 1667"/>
              <a:gd name="T6" fmla="*/ 2147483646 w 2284"/>
              <a:gd name="T7" fmla="*/ 2147483646 h 1667"/>
              <a:gd name="T8" fmla="*/ 2147483646 w 2284"/>
              <a:gd name="T9" fmla="*/ 2147483646 h 1667"/>
              <a:gd name="T10" fmla="*/ 2147483646 w 2284"/>
              <a:gd name="T11" fmla="*/ 2147483646 h 1667"/>
              <a:gd name="T12" fmla="*/ 2147483646 w 2284"/>
              <a:gd name="T13" fmla="*/ 2147483646 h 1667"/>
              <a:gd name="T14" fmla="*/ 2147483646 w 2284"/>
              <a:gd name="T15" fmla="*/ 2147483646 h 16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84" h="1667">
                <a:moveTo>
                  <a:pt x="927" y="1667"/>
                </a:moveTo>
                <a:cubicBezTo>
                  <a:pt x="1149" y="1547"/>
                  <a:pt x="2234" y="1147"/>
                  <a:pt x="2259" y="941"/>
                </a:cubicBezTo>
                <a:cubicBezTo>
                  <a:pt x="2284" y="735"/>
                  <a:pt x="1426" y="587"/>
                  <a:pt x="1077" y="431"/>
                </a:cubicBezTo>
                <a:cubicBezTo>
                  <a:pt x="728" y="275"/>
                  <a:pt x="330" y="10"/>
                  <a:pt x="165" y="5"/>
                </a:cubicBezTo>
                <a:cubicBezTo>
                  <a:pt x="0" y="0"/>
                  <a:pt x="20" y="277"/>
                  <a:pt x="87" y="401"/>
                </a:cubicBezTo>
                <a:cubicBezTo>
                  <a:pt x="154" y="525"/>
                  <a:pt x="476" y="616"/>
                  <a:pt x="567" y="749"/>
                </a:cubicBezTo>
                <a:cubicBezTo>
                  <a:pt x="658" y="882"/>
                  <a:pt x="610" y="1061"/>
                  <a:pt x="633" y="1199"/>
                </a:cubicBezTo>
                <a:cubicBezTo>
                  <a:pt x="656" y="1337"/>
                  <a:pt x="690" y="1498"/>
                  <a:pt x="705" y="1577"/>
                </a:cubicBezTo>
              </a:path>
            </a:pathLst>
          </a:custGeom>
          <a:solidFill>
            <a:srgbClr val="C0C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Freeform 3">
            <a:extLst>
              <a:ext uri="{FF2B5EF4-FFF2-40B4-BE49-F238E27FC236}">
                <a16:creationId xmlns:a16="http://schemas.microsoft.com/office/drawing/2014/main" id="{1980CB60-2224-FAF3-38F0-0210D946CB1C}"/>
              </a:ext>
            </a:extLst>
          </p:cNvPr>
          <p:cNvSpPr>
            <a:spLocks/>
          </p:cNvSpPr>
          <p:nvPr/>
        </p:nvSpPr>
        <p:spPr bwMode="auto">
          <a:xfrm>
            <a:off x="3116264" y="3609937"/>
            <a:ext cx="1893887" cy="1935162"/>
          </a:xfrm>
          <a:custGeom>
            <a:avLst/>
            <a:gdLst>
              <a:gd name="T0" fmla="*/ 2147483646 w 1193"/>
              <a:gd name="T1" fmla="*/ 2147483646 h 1219"/>
              <a:gd name="T2" fmla="*/ 2147483646 w 1193"/>
              <a:gd name="T3" fmla="*/ 2147483646 h 1219"/>
              <a:gd name="T4" fmla="*/ 2147483646 w 1193"/>
              <a:gd name="T5" fmla="*/ 2147483646 h 1219"/>
              <a:gd name="T6" fmla="*/ 2147483646 w 1193"/>
              <a:gd name="T7" fmla="*/ 2147483646 h 1219"/>
              <a:gd name="T8" fmla="*/ 2147483646 w 1193"/>
              <a:gd name="T9" fmla="*/ 2147483646 h 1219"/>
              <a:gd name="T10" fmla="*/ 2147483646 w 1193"/>
              <a:gd name="T11" fmla="*/ 2147483646 h 1219"/>
              <a:gd name="T12" fmla="*/ 2147483646 w 1193"/>
              <a:gd name="T13" fmla="*/ 2147483646 h 1219"/>
              <a:gd name="T14" fmla="*/ 2147483646 w 1193"/>
              <a:gd name="T15" fmla="*/ 2147483646 h 12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3" h="1219">
                <a:moveTo>
                  <a:pt x="846" y="1177"/>
                </a:moveTo>
                <a:cubicBezTo>
                  <a:pt x="898" y="1136"/>
                  <a:pt x="1111" y="1048"/>
                  <a:pt x="1152" y="931"/>
                </a:cubicBezTo>
                <a:cubicBezTo>
                  <a:pt x="1193" y="814"/>
                  <a:pt x="1127" y="626"/>
                  <a:pt x="1092" y="475"/>
                </a:cubicBezTo>
                <a:cubicBezTo>
                  <a:pt x="1057" y="324"/>
                  <a:pt x="1045" y="50"/>
                  <a:pt x="942" y="25"/>
                </a:cubicBezTo>
                <a:cubicBezTo>
                  <a:pt x="839" y="0"/>
                  <a:pt x="621" y="253"/>
                  <a:pt x="474" y="325"/>
                </a:cubicBezTo>
                <a:cubicBezTo>
                  <a:pt x="327" y="397"/>
                  <a:pt x="120" y="349"/>
                  <a:pt x="60" y="457"/>
                </a:cubicBezTo>
                <a:cubicBezTo>
                  <a:pt x="0" y="565"/>
                  <a:pt x="47" y="846"/>
                  <a:pt x="114" y="973"/>
                </a:cubicBezTo>
                <a:cubicBezTo>
                  <a:pt x="181" y="1100"/>
                  <a:pt x="390" y="1168"/>
                  <a:pt x="462" y="1219"/>
                </a:cubicBezTo>
              </a:path>
            </a:pathLst>
          </a:custGeom>
          <a:solidFill>
            <a:srgbClr val="C0C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FF6548A7-20FC-5653-955B-179C0865D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225425"/>
            <a:ext cx="8323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ahoma" panose="020B0604030504040204" pitchFamily="34" charset="0"/>
              </a:rPr>
              <a:t>Mean-shift</a:t>
            </a:r>
            <a:endParaRPr lang="en-US" altLang="en-US" sz="3000" dirty="0">
              <a:latin typeface="Tahoma" panose="020B0604030504040204" pitchFamily="34" charset="0"/>
            </a:endParaRPr>
          </a:p>
        </p:txBody>
      </p:sp>
      <p:sp>
        <p:nvSpPr>
          <p:cNvPr id="12" name="Oval 95">
            <a:extLst>
              <a:ext uri="{FF2B5EF4-FFF2-40B4-BE49-F238E27FC236}">
                <a16:creationId xmlns:a16="http://schemas.microsoft.com/office/drawing/2014/main" id="{528133DA-4F50-04A2-2E09-06EAB508184A}"/>
              </a:ext>
            </a:extLst>
          </p:cNvPr>
          <p:cNvSpPr/>
          <p:nvPr/>
        </p:nvSpPr>
        <p:spPr>
          <a:xfrm>
            <a:off x="3765551" y="3221000"/>
            <a:ext cx="269875" cy="271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13" name="Oval 96">
            <a:extLst>
              <a:ext uri="{FF2B5EF4-FFF2-40B4-BE49-F238E27FC236}">
                <a16:creationId xmlns:a16="http://schemas.microsoft.com/office/drawing/2014/main" id="{F42023DB-774F-D417-C95A-DC1FAF0F9A1F}"/>
              </a:ext>
            </a:extLst>
          </p:cNvPr>
          <p:cNvSpPr/>
          <p:nvPr/>
        </p:nvSpPr>
        <p:spPr>
          <a:xfrm>
            <a:off x="3548064" y="3878225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19" name="Oval 95">
            <a:extLst>
              <a:ext uri="{FF2B5EF4-FFF2-40B4-BE49-F238E27FC236}">
                <a16:creationId xmlns:a16="http://schemas.microsoft.com/office/drawing/2014/main" id="{38626F59-24E1-B423-53D1-CF20BEAFD022}"/>
              </a:ext>
            </a:extLst>
          </p:cNvPr>
          <p:cNvSpPr/>
          <p:nvPr/>
        </p:nvSpPr>
        <p:spPr>
          <a:xfrm>
            <a:off x="2824164" y="4108413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2" name="Oval 95">
            <a:extLst>
              <a:ext uri="{FF2B5EF4-FFF2-40B4-BE49-F238E27FC236}">
                <a16:creationId xmlns:a16="http://schemas.microsoft.com/office/drawing/2014/main" id="{CDA24D80-EC64-5ABB-C014-A654C2EAAD21}"/>
              </a:ext>
            </a:extLst>
          </p:cNvPr>
          <p:cNvSpPr/>
          <p:nvPr/>
        </p:nvSpPr>
        <p:spPr>
          <a:xfrm>
            <a:off x="2740025" y="2762213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3" name="Oval 95">
            <a:extLst>
              <a:ext uri="{FF2B5EF4-FFF2-40B4-BE49-F238E27FC236}">
                <a16:creationId xmlns:a16="http://schemas.microsoft.com/office/drawing/2014/main" id="{1059157E-C06B-A441-6C31-299D29B4D06B}"/>
              </a:ext>
            </a:extLst>
          </p:cNvPr>
          <p:cNvSpPr/>
          <p:nvPr/>
        </p:nvSpPr>
        <p:spPr>
          <a:xfrm>
            <a:off x="1965325" y="4167150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96">
            <a:extLst>
              <a:ext uri="{FF2B5EF4-FFF2-40B4-BE49-F238E27FC236}">
                <a16:creationId xmlns:a16="http://schemas.microsoft.com/office/drawing/2014/main" id="{DF224F57-C958-1ECA-6C4B-AFA573E9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6" y="2078000"/>
            <a:ext cx="360363" cy="36036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fi-FI" sz="1800">
              <a:latin typeface="+mn-lt"/>
              <a:cs typeface="Arial" charset="0"/>
            </a:endParaRPr>
          </a:p>
        </p:txBody>
      </p:sp>
      <p:sp>
        <p:nvSpPr>
          <p:cNvPr id="5" name="Oval 96">
            <a:extLst>
              <a:ext uri="{FF2B5EF4-FFF2-40B4-BE49-F238E27FC236}">
                <a16:creationId xmlns:a16="http://schemas.microsoft.com/office/drawing/2014/main" id="{B0E3197F-990E-5019-52E3-80289A9FB560}"/>
              </a:ext>
            </a:extLst>
          </p:cNvPr>
          <p:cNvSpPr/>
          <p:nvPr/>
        </p:nvSpPr>
        <p:spPr>
          <a:xfrm>
            <a:off x="2108201" y="2943188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6" name="Oval 96">
            <a:extLst>
              <a:ext uri="{FF2B5EF4-FFF2-40B4-BE49-F238E27FC236}">
                <a16:creationId xmlns:a16="http://schemas.microsoft.com/office/drawing/2014/main" id="{7E55DD26-580A-0723-B45F-A6139EE3E1CC}"/>
              </a:ext>
            </a:extLst>
          </p:cNvPr>
          <p:cNvSpPr/>
          <p:nvPr/>
        </p:nvSpPr>
        <p:spPr>
          <a:xfrm>
            <a:off x="2505076" y="3086063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7" name="Oval 96">
            <a:extLst>
              <a:ext uri="{FF2B5EF4-FFF2-40B4-BE49-F238E27FC236}">
                <a16:creationId xmlns:a16="http://schemas.microsoft.com/office/drawing/2014/main" id="{A934934E-12E2-4DAE-335C-CCBCA7E6432C}"/>
              </a:ext>
            </a:extLst>
          </p:cNvPr>
          <p:cNvSpPr/>
          <p:nvPr/>
        </p:nvSpPr>
        <p:spPr>
          <a:xfrm>
            <a:off x="3440114" y="2114513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8" name="Oval 96">
            <a:extLst>
              <a:ext uri="{FF2B5EF4-FFF2-40B4-BE49-F238E27FC236}">
                <a16:creationId xmlns:a16="http://schemas.microsoft.com/office/drawing/2014/main" id="{4EF7FAA3-9D69-0670-29CE-5A3A5295AE74}"/>
              </a:ext>
            </a:extLst>
          </p:cNvPr>
          <p:cNvSpPr/>
          <p:nvPr/>
        </p:nvSpPr>
        <p:spPr>
          <a:xfrm>
            <a:off x="2468564" y="2366925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9" name="Oval 95">
            <a:extLst>
              <a:ext uri="{FF2B5EF4-FFF2-40B4-BE49-F238E27FC236}">
                <a16:creationId xmlns:a16="http://schemas.microsoft.com/office/drawing/2014/main" id="{87EAD0BC-7AE4-4A97-B169-D242847AEE49}"/>
              </a:ext>
            </a:extLst>
          </p:cNvPr>
          <p:cNvSpPr/>
          <p:nvPr/>
        </p:nvSpPr>
        <p:spPr>
          <a:xfrm>
            <a:off x="5240339" y="5859425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10" name="Oval 96">
            <a:extLst>
              <a:ext uri="{FF2B5EF4-FFF2-40B4-BE49-F238E27FC236}">
                <a16:creationId xmlns:a16="http://schemas.microsoft.com/office/drawing/2014/main" id="{8BC99A05-2024-87F8-28F5-55DC83E5C0B6}"/>
              </a:ext>
            </a:extLst>
          </p:cNvPr>
          <p:cNvSpPr/>
          <p:nvPr/>
        </p:nvSpPr>
        <p:spPr>
          <a:xfrm>
            <a:off x="3224214" y="5643525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079C8615-0014-559A-AAFD-18082122F0CE}"/>
              </a:ext>
            </a:extLst>
          </p:cNvPr>
          <p:cNvSpPr/>
          <p:nvPr/>
        </p:nvSpPr>
        <p:spPr>
          <a:xfrm>
            <a:off x="5924551" y="5210138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15" name="Oval 96">
            <a:extLst>
              <a:ext uri="{FF2B5EF4-FFF2-40B4-BE49-F238E27FC236}">
                <a16:creationId xmlns:a16="http://schemas.microsoft.com/office/drawing/2014/main" id="{C02242FC-6EB5-D71F-FA43-27C46DE669CB}"/>
              </a:ext>
            </a:extLst>
          </p:cNvPr>
          <p:cNvSpPr/>
          <p:nvPr/>
        </p:nvSpPr>
        <p:spPr>
          <a:xfrm>
            <a:off x="2865439" y="5283163"/>
            <a:ext cx="269875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14" name="Oval 97">
            <a:extLst>
              <a:ext uri="{FF2B5EF4-FFF2-40B4-BE49-F238E27FC236}">
                <a16:creationId xmlns:a16="http://schemas.microsoft.com/office/drawing/2014/main" id="{6715AB7B-7C3E-F6A2-BAA7-CCA8083A4824}"/>
              </a:ext>
            </a:extLst>
          </p:cNvPr>
          <p:cNvSpPr/>
          <p:nvPr/>
        </p:nvSpPr>
        <p:spPr>
          <a:xfrm>
            <a:off x="7050089" y="3932200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18" name="Oval 97">
            <a:extLst>
              <a:ext uri="{FF2B5EF4-FFF2-40B4-BE49-F238E27FC236}">
                <a16:creationId xmlns:a16="http://schemas.microsoft.com/office/drawing/2014/main" id="{519DC371-0560-9113-93B8-A39F051AD80A}"/>
              </a:ext>
            </a:extLst>
          </p:cNvPr>
          <p:cNvSpPr/>
          <p:nvPr/>
        </p:nvSpPr>
        <p:spPr>
          <a:xfrm>
            <a:off x="5178425" y="4587838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21" name="Oval 97">
            <a:extLst>
              <a:ext uri="{FF2B5EF4-FFF2-40B4-BE49-F238E27FC236}">
                <a16:creationId xmlns:a16="http://schemas.microsoft.com/office/drawing/2014/main" id="{F754ABA7-B08D-D1C5-E672-F58FB02D3A35}"/>
              </a:ext>
            </a:extLst>
          </p:cNvPr>
          <p:cNvSpPr/>
          <p:nvPr/>
        </p:nvSpPr>
        <p:spPr>
          <a:xfrm>
            <a:off x="4241800" y="2787613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22" name="Oval 97">
            <a:extLst>
              <a:ext uri="{FF2B5EF4-FFF2-40B4-BE49-F238E27FC236}">
                <a16:creationId xmlns:a16="http://schemas.microsoft.com/office/drawing/2014/main" id="{005C9D36-A2C7-A636-D58B-EF2259C63728}"/>
              </a:ext>
            </a:extLst>
          </p:cNvPr>
          <p:cNvSpPr/>
          <p:nvPr/>
        </p:nvSpPr>
        <p:spPr>
          <a:xfrm>
            <a:off x="4468814" y="3094000"/>
            <a:ext cx="268287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23" name="Oval 96">
            <a:extLst>
              <a:ext uri="{FF2B5EF4-FFF2-40B4-BE49-F238E27FC236}">
                <a16:creationId xmlns:a16="http://schemas.microsoft.com/office/drawing/2014/main" id="{75A7849E-341B-4E95-7682-550DC9BB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1" y="3517862"/>
            <a:ext cx="360363" cy="360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fi-FI" sz="1800">
              <a:latin typeface="+mn-lt"/>
              <a:cs typeface="Arial" charset="0"/>
            </a:endParaRPr>
          </a:p>
        </p:txBody>
      </p:sp>
      <p:sp>
        <p:nvSpPr>
          <p:cNvPr id="24" name="Oval 97">
            <a:extLst>
              <a:ext uri="{FF2B5EF4-FFF2-40B4-BE49-F238E27FC236}">
                <a16:creationId xmlns:a16="http://schemas.microsoft.com/office/drawing/2014/main" id="{5CCDD4BB-15A6-673C-48F4-40737F7C37AC}"/>
              </a:ext>
            </a:extLst>
          </p:cNvPr>
          <p:cNvSpPr/>
          <p:nvPr/>
        </p:nvSpPr>
        <p:spPr>
          <a:xfrm>
            <a:off x="3362325" y="4351300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17" name="Oval 96">
            <a:extLst>
              <a:ext uri="{FF2B5EF4-FFF2-40B4-BE49-F238E27FC236}">
                <a16:creationId xmlns:a16="http://schemas.microsoft.com/office/drawing/2014/main" id="{1AA3324E-D247-CC4D-6393-5C6D31ABEA1C}"/>
              </a:ext>
            </a:extLst>
          </p:cNvPr>
          <p:cNvSpPr/>
          <p:nvPr/>
        </p:nvSpPr>
        <p:spPr>
          <a:xfrm>
            <a:off x="4476751" y="4879937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20" name="Oval 95">
            <a:extLst>
              <a:ext uri="{FF2B5EF4-FFF2-40B4-BE49-F238E27FC236}">
                <a16:creationId xmlns:a16="http://schemas.microsoft.com/office/drawing/2014/main" id="{F28FFFB7-9744-6E51-AB06-D9255E0EF587}"/>
              </a:ext>
            </a:extLst>
          </p:cNvPr>
          <p:cNvSpPr/>
          <p:nvPr/>
        </p:nvSpPr>
        <p:spPr>
          <a:xfrm>
            <a:off x="3586164" y="5010112"/>
            <a:ext cx="269875" cy="271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25" name="Oval 96">
            <a:extLst>
              <a:ext uri="{FF2B5EF4-FFF2-40B4-BE49-F238E27FC236}">
                <a16:creationId xmlns:a16="http://schemas.microsoft.com/office/drawing/2014/main" id="{11776E52-6268-E68D-DB39-1F5CF9BBD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6" y="4473537"/>
            <a:ext cx="360363" cy="360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fi-FI" sz="1800">
              <a:latin typeface="+mn-lt"/>
              <a:cs typeface="Arial" charset="0"/>
            </a:endParaRPr>
          </a:p>
        </p:txBody>
      </p:sp>
      <p:sp>
        <p:nvSpPr>
          <p:cNvPr id="16" name="Oval 95">
            <a:extLst>
              <a:ext uri="{FF2B5EF4-FFF2-40B4-BE49-F238E27FC236}">
                <a16:creationId xmlns:a16="http://schemas.microsoft.com/office/drawing/2014/main" id="{3794E20E-7528-277F-92FE-B9814BF58C6D}"/>
              </a:ext>
            </a:extLst>
          </p:cNvPr>
          <p:cNvSpPr/>
          <p:nvPr/>
        </p:nvSpPr>
        <p:spPr>
          <a:xfrm>
            <a:off x="4305300" y="3916325"/>
            <a:ext cx="268288" cy="26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0727D48F-8C51-26FF-B6BD-9FFCD893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6" y="4400512"/>
            <a:ext cx="360363" cy="36036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fi-FI" sz="1800">
              <a:latin typeface="+mn-lt"/>
              <a:cs typeface="Arial" charset="0"/>
            </a:endParaRPr>
          </a:p>
        </p:txBody>
      </p:sp>
      <p:sp>
        <p:nvSpPr>
          <p:cNvPr id="16414" name="Line 5">
            <a:extLst>
              <a:ext uri="{FF2B5EF4-FFF2-40B4-BE49-F238E27FC236}">
                <a16:creationId xmlns:a16="http://schemas.microsoft.com/office/drawing/2014/main" id="{0C36C6A9-2DBB-B2E0-07A8-636C9B6B3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29263" y="2457412"/>
            <a:ext cx="1116012" cy="1079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56">
            <a:extLst>
              <a:ext uri="{FF2B5EF4-FFF2-40B4-BE49-F238E27FC236}">
                <a16:creationId xmlns:a16="http://schemas.microsoft.com/office/drawing/2014/main" id="{A57498F0-2B92-D966-A375-81776547B2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1450" y="4581487"/>
            <a:ext cx="215900" cy="10795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Rectangle 57">
            <a:extLst>
              <a:ext uri="{FF2B5EF4-FFF2-40B4-BE49-F238E27FC236}">
                <a16:creationId xmlns:a16="http://schemas.microsoft.com/office/drawing/2014/main" id="{69F1621B-9608-4B8F-B16A-9F72FF89A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35" y="872716"/>
            <a:ext cx="80656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ahoma" panose="020B0604030504040204" pitchFamily="34" charset="0"/>
                <a:cs typeface="Tahoma" panose="020B0604030504040204" pitchFamily="34" charset="0"/>
              </a:rPr>
              <a:t>Compare the point against  the mean of its neighbors</a:t>
            </a:r>
          </a:p>
        </p:txBody>
      </p:sp>
    </p:spTree>
    <p:extLst>
      <p:ext uri="{BB962C8B-B14F-4D97-AF65-F5344CB8AC3E}">
        <p14:creationId xmlns:p14="http://schemas.microsoft.com/office/powerpoint/2010/main" val="282161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Outlier detection</a:t>
            </a: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F8D45B46-AD1B-C098-475D-48650F94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9" name="Oval 96">
            <a:extLst>
              <a:ext uri="{FF2B5EF4-FFF2-40B4-BE49-F238E27FC236}">
                <a16:creationId xmlns:a16="http://schemas.microsoft.com/office/drawing/2014/main" id="{1D9C367F-6406-2126-0C1E-62CE6D55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1" name="Oval 96">
            <a:extLst>
              <a:ext uri="{FF2B5EF4-FFF2-40B4-BE49-F238E27FC236}">
                <a16:creationId xmlns:a16="http://schemas.microsoft.com/office/drawing/2014/main" id="{2F2895B8-08EE-24E3-32D0-AF3ED0507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5" name="Oval 96">
            <a:extLst>
              <a:ext uri="{FF2B5EF4-FFF2-40B4-BE49-F238E27FC236}">
                <a16:creationId xmlns:a16="http://schemas.microsoft.com/office/drawing/2014/main" id="{3956D35B-670F-CDB3-9FF3-441555DE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CF0FAC27-02CC-BAB4-AA06-23AF4BC9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840" y="3046700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669886E-BE6F-5DAA-A932-BB32877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93" y="3176842"/>
            <a:ext cx="173528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152" name="Rectangle 34">
            <a:extLst>
              <a:ext uri="{FF2B5EF4-FFF2-40B4-BE49-F238E27FC236}">
                <a16:creationId xmlns:a16="http://schemas.microsoft.com/office/drawing/2014/main" id="{AEDD17CB-257F-D4B5-A0A6-5EF96922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05" y="365943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153" name="Rectangle 34">
            <a:extLst>
              <a:ext uri="{FF2B5EF4-FFF2-40B4-BE49-F238E27FC236}">
                <a16:creationId xmlns:a16="http://schemas.microsoft.com/office/drawing/2014/main" id="{A4AF2852-8822-213B-E4AD-09A25E9A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924" y="3412519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16EB4A99-08BE-6D2E-3454-96B952A6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36" y="386264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5161" name="Rectangle 34">
            <a:extLst>
              <a:ext uri="{FF2B5EF4-FFF2-40B4-BE49-F238E27FC236}">
                <a16:creationId xmlns:a16="http://schemas.microsoft.com/office/drawing/2014/main" id="{7C655932-5752-B9A3-9AD2-F5918536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27" y="389388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16</a:t>
            </a:r>
          </a:p>
        </p:txBody>
      </p:sp>
      <p:sp>
        <p:nvSpPr>
          <p:cNvPr id="5166" name="Rectangle 34">
            <a:extLst>
              <a:ext uri="{FF2B5EF4-FFF2-40B4-BE49-F238E27FC236}">
                <a16:creationId xmlns:a16="http://schemas.microsoft.com/office/drawing/2014/main" id="{6519B476-8062-8703-EFE4-BB47626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27" y="3006206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17</a:t>
            </a:r>
          </a:p>
        </p:txBody>
      </p:sp>
      <p:sp>
        <p:nvSpPr>
          <p:cNvPr id="5170" name="Rectangle 34">
            <a:extLst>
              <a:ext uri="{FF2B5EF4-FFF2-40B4-BE49-F238E27FC236}">
                <a16:creationId xmlns:a16="http://schemas.microsoft.com/office/drawing/2014/main" id="{BEA2D70E-A334-BF36-2730-02149B1B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856" y="3633572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2" name="Rectangle 34">
            <a:extLst>
              <a:ext uri="{FF2B5EF4-FFF2-40B4-BE49-F238E27FC236}">
                <a16:creationId xmlns:a16="http://schemas.microsoft.com/office/drawing/2014/main" id="{DFD2CB86-CB89-90EF-DF0E-53E3B3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28" y="362070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5" name="Rectangle 34">
            <a:extLst>
              <a:ext uri="{FF2B5EF4-FFF2-40B4-BE49-F238E27FC236}">
                <a16:creationId xmlns:a16="http://schemas.microsoft.com/office/drawing/2014/main" id="{4B5336E1-4DD5-E4F2-8DFB-A8D5F4D5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423" y="254351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60</a:t>
            </a:r>
          </a:p>
        </p:txBody>
      </p:sp>
      <p:sp>
        <p:nvSpPr>
          <p:cNvPr id="5177" name="Rectangle 34">
            <a:extLst>
              <a:ext uri="{FF2B5EF4-FFF2-40B4-BE49-F238E27FC236}">
                <a16:creationId xmlns:a16="http://schemas.microsoft.com/office/drawing/2014/main" id="{9A65A078-A646-E825-4765-1FE98506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878" y="4566298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300</a:t>
            </a:r>
          </a:p>
        </p:txBody>
      </p:sp>
      <p:sp>
        <p:nvSpPr>
          <p:cNvPr id="5178" name="Rectangle 34">
            <a:extLst>
              <a:ext uri="{FF2B5EF4-FFF2-40B4-BE49-F238E27FC236}">
                <a16:creationId xmlns:a16="http://schemas.microsoft.com/office/drawing/2014/main" id="{8F2B338C-517A-E226-CC9F-B6FD71FD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730" y="4008066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500</a:t>
            </a:r>
          </a:p>
        </p:txBody>
      </p:sp>
      <p:sp>
        <p:nvSpPr>
          <p:cNvPr id="5179" name="Rectangle 34">
            <a:extLst>
              <a:ext uri="{FF2B5EF4-FFF2-40B4-BE49-F238E27FC236}">
                <a16:creationId xmlns:a16="http://schemas.microsoft.com/office/drawing/2014/main" id="{5B5E4E77-D5C8-E901-E5C2-051A3C2C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12" y="223496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1000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BF981D76-72EF-1B24-84FC-086676D5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40" y="312872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1" name="Rectangle 37">
            <a:extLst>
              <a:ext uri="{FF2B5EF4-FFF2-40B4-BE49-F238E27FC236}">
                <a16:creationId xmlns:a16="http://schemas.microsoft.com/office/drawing/2014/main" id="{13EE296E-3783-40C3-023C-9F251E1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" y="3368417"/>
            <a:ext cx="1392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Scoring:</a:t>
            </a:r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7D143334-267B-EAB5-10E4-0E7351340B1A}"/>
              </a:ext>
            </a:extLst>
          </p:cNvPr>
          <p:cNvSpPr/>
          <p:nvPr/>
        </p:nvSpPr>
        <p:spPr>
          <a:xfrm>
            <a:off x="2069738" y="5553788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1, 2, 3, 6, 8, 16, 17, 18, 18, 60, 300, 500, 1000, 1500</a:t>
            </a:r>
          </a:p>
        </p:txBody>
      </p:sp>
      <p:sp>
        <p:nvSpPr>
          <p:cNvPr id="5183" name="Rectangle 5182">
            <a:extLst>
              <a:ext uri="{FF2B5EF4-FFF2-40B4-BE49-F238E27FC236}">
                <a16:creationId xmlns:a16="http://schemas.microsoft.com/office/drawing/2014/main" id="{A63C23F0-C8CD-DD33-AB21-5AC76894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8" y="5612127"/>
            <a:ext cx="126733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Scores: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0929AC-41FD-422D-9E30-951961C7919E}"/>
              </a:ext>
            </a:extLst>
          </p:cNvPr>
          <p:cNvSpPr txBox="1"/>
          <p:nvPr/>
        </p:nvSpPr>
        <p:spPr>
          <a:xfrm>
            <a:off x="2438478" y="818128"/>
            <a:ext cx="4962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Yang, Rahardja &amp; Fränti</a:t>
            </a:r>
          </a:p>
          <a:p>
            <a:pPr algn="ctr"/>
            <a:r>
              <a:rPr lang="en-US" sz="1600" dirty="0"/>
              <a:t>Mean-shift outlier detection and filtering</a:t>
            </a:r>
          </a:p>
          <a:p>
            <a:pPr algn="ctr"/>
            <a:r>
              <a:rPr lang="en-US" sz="1600" i="1" dirty="0"/>
              <a:t>Pattern Recognition</a:t>
            </a:r>
            <a:r>
              <a:rPr lang="en-US" sz="1600" dirty="0"/>
              <a:t>, 2021.</a:t>
            </a:r>
          </a:p>
        </p:txBody>
      </p:sp>
    </p:spTree>
    <p:extLst>
      <p:ext uri="{BB962C8B-B14F-4D97-AF65-F5344CB8AC3E}">
        <p14:creationId xmlns:p14="http://schemas.microsoft.com/office/powerpoint/2010/main" val="24118394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E80101D-0AE9-C21D-DB38-C7CE3484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altLang="en-US" sz="3800" b="1" dirty="0">
                <a:solidFill>
                  <a:schemeClr val="tx2"/>
                </a:solidFill>
                <a:latin typeface="Tahoma" panose="020B0604030504040204" pitchFamily="34" charset="0"/>
              </a:rPr>
              <a:t>Selected outliers: </a:t>
            </a:r>
            <a:r>
              <a:rPr lang="en-US" altLang="en-US" sz="3800" b="1" dirty="0">
                <a:solidFill>
                  <a:srgbClr val="0000FF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" name="Oval 96">
            <a:extLst>
              <a:ext uri="{FF2B5EF4-FFF2-40B4-BE49-F238E27FC236}">
                <a16:creationId xmlns:a16="http://schemas.microsoft.com/office/drawing/2014/main" id="{F8D45B46-AD1B-C098-475D-48650F94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94" y="4559474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3" name="Oval 96">
            <a:extLst>
              <a:ext uri="{FF2B5EF4-FFF2-40B4-BE49-F238E27FC236}">
                <a16:creationId xmlns:a16="http://schemas.microsoft.com/office/drawing/2014/main" id="{2CDA5A6F-6D64-ADD6-F58C-35FF03907EDC}"/>
              </a:ext>
            </a:extLst>
          </p:cNvPr>
          <p:cNvSpPr/>
          <p:nvPr/>
        </p:nvSpPr>
        <p:spPr>
          <a:xfrm>
            <a:off x="2573966" y="339740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5" name="Oval 95">
            <a:extLst>
              <a:ext uri="{FF2B5EF4-FFF2-40B4-BE49-F238E27FC236}">
                <a16:creationId xmlns:a16="http://schemas.microsoft.com/office/drawing/2014/main" id="{D64BE301-F70A-F8A4-F5B6-374F0343E1BD}"/>
              </a:ext>
            </a:extLst>
          </p:cNvPr>
          <p:cNvSpPr/>
          <p:nvPr/>
        </p:nvSpPr>
        <p:spPr>
          <a:xfrm>
            <a:off x="2387583" y="330746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E5AC7E02-0F93-A3FB-3E50-BCFA5628A3BD}"/>
              </a:ext>
            </a:extLst>
          </p:cNvPr>
          <p:cNvSpPr/>
          <p:nvPr/>
        </p:nvSpPr>
        <p:spPr>
          <a:xfrm>
            <a:off x="2240877" y="3456608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BC647625-BB2B-CBC3-627B-04E5A5D2BA21}"/>
              </a:ext>
            </a:extLst>
          </p:cNvPr>
          <p:cNvSpPr/>
          <p:nvPr/>
        </p:nvSpPr>
        <p:spPr>
          <a:xfrm>
            <a:off x="2327787" y="3659432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5BF32FF0-4B77-190E-CE17-DFA8F0EDAE1A}"/>
              </a:ext>
            </a:extLst>
          </p:cNvPr>
          <p:cNvSpPr/>
          <p:nvPr/>
        </p:nvSpPr>
        <p:spPr>
          <a:xfrm>
            <a:off x="2551239" y="361796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82DEBD70-87F3-FAD7-37B9-C73866DD379D}"/>
              </a:ext>
            </a:extLst>
          </p:cNvPr>
          <p:cNvSpPr/>
          <p:nvPr/>
        </p:nvSpPr>
        <p:spPr>
          <a:xfrm>
            <a:off x="4932743" y="3646783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C2BFC173-FA96-7F16-FB3C-7EF834C6688D}"/>
              </a:ext>
            </a:extLst>
          </p:cNvPr>
          <p:cNvSpPr/>
          <p:nvPr/>
        </p:nvSpPr>
        <p:spPr>
          <a:xfrm>
            <a:off x="4502452" y="3646783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6" name="Oval 96">
            <a:extLst>
              <a:ext uri="{FF2B5EF4-FFF2-40B4-BE49-F238E27FC236}">
                <a16:creationId xmlns:a16="http://schemas.microsoft.com/office/drawing/2014/main" id="{808D4C1F-4124-899E-C25B-754D8B5AB493}"/>
              </a:ext>
            </a:extLst>
          </p:cNvPr>
          <p:cNvSpPr/>
          <p:nvPr/>
        </p:nvSpPr>
        <p:spPr>
          <a:xfrm>
            <a:off x="5363034" y="365943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BFDAEB40-6A70-1248-E6F9-EE6E591331BC}"/>
              </a:ext>
            </a:extLst>
          </p:cNvPr>
          <p:cNvSpPr/>
          <p:nvPr/>
        </p:nvSpPr>
        <p:spPr>
          <a:xfrm>
            <a:off x="4932743" y="3306895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38" dirty="0"/>
          </a:p>
        </p:txBody>
      </p:sp>
      <p:sp>
        <p:nvSpPr>
          <p:cNvPr id="19" name="Oval 96">
            <a:extLst>
              <a:ext uri="{FF2B5EF4-FFF2-40B4-BE49-F238E27FC236}">
                <a16:creationId xmlns:a16="http://schemas.microsoft.com/office/drawing/2014/main" id="{1D9C367F-6406-2126-0C1E-62CE6D55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39" y="2546027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1" name="Oval 96">
            <a:extLst>
              <a:ext uri="{FF2B5EF4-FFF2-40B4-BE49-F238E27FC236}">
                <a16:creationId xmlns:a16="http://schemas.microsoft.com/office/drawing/2014/main" id="{2F2895B8-08EE-24E3-32D0-AF3ED0507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8" y="4008066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25" name="Oval 96">
            <a:extLst>
              <a:ext uri="{FF2B5EF4-FFF2-40B4-BE49-F238E27FC236}">
                <a16:creationId xmlns:a16="http://schemas.microsoft.com/office/drawing/2014/main" id="{3956D35B-670F-CDB3-9FF3-441555DE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427" y="2234960"/>
            <a:ext cx="292795" cy="292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6" name="Oval 96">
            <a:extLst>
              <a:ext uri="{FF2B5EF4-FFF2-40B4-BE49-F238E27FC236}">
                <a16:creationId xmlns:a16="http://schemas.microsoft.com/office/drawing/2014/main" id="{8D113B88-2EFD-0DC5-B18D-8D056DAD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055" y="3146533"/>
            <a:ext cx="292795" cy="2927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2438" dirty="0">
              <a:latin typeface="Calibri" charset="0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CF0FAC27-02CC-BAB4-AA06-23AF4BC9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840" y="3046700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669886E-BE6F-5DAA-A932-BB32877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93" y="3176842"/>
            <a:ext cx="173528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152" name="Rectangle 34">
            <a:extLst>
              <a:ext uri="{FF2B5EF4-FFF2-40B4-BE49-F238E27FC236}">
                <a16:creationId xmlns:a16="http://schemas.microsoft.com/office/drawing/2014/main" id="{AEDD17CB-257F-D4B5-A0A6-5EF96922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05" y="365943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153" name="Rectangle 34">
            <a:extLst>
              <a:ext uri="{FF2B5EF4-FFF2-40B4-BE49-F238E27FC236}">
                <a16:creationId xmlns:a16="http://schemas.microsoft.com/office/drawing/2014/main" id="{A4AF2852-8822-213B-E4AD-09A25E9A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924" y="3412519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16EB4A99-08BE-6D2E-3454-96B952A6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36" y="3862642"/>
            <a:ext cx="35458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5161" name="Rectangle 34">
            <a:extLst>
              <a:ext uri="{FF2B5EF4-FFF2-40B4-BE49-F238E27FC236}">
                <a16:creationId xmlns:a16="http://schemas.microsoft.com/office/drawing/2014/main" id="{7C655932-5752-B9A3-9AD2-F5918536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27" y="389388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16</a:t>
            </a:r>
          </a:p>
        </p:txBody>
      </p:sp>
      <p:sp>
        <p:nvSpPr>
          <p:cNvPr id="5166" name="Rectangle 34">
            <a:extLst>
              <a:ext uri="{FF2B5EF4-FFF2-40B4-BE49-F238E27FC236}">
                <a16:creationId xmlns:a16="http://schemas.microsoft.com/office/drawing/2014/main" id="{6519B476-8062-8703-EFE4-BB47626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27" y="3006206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17</a:t>
            </a:r>
          </a:p>
        </p:txBody>
      </p:sp>
      <p:sp>
        <p:nvSpPr>
          <p:cNvPr id="5170" name="Rectangle 34">
            <a:extLst>
              <a:ext uri="{FF2B5EF4-FFF2-40B4-BE49-F238E27FC236}">
                <a16:creationId xmlns:a16="http://schemas.microsoft.com/office/drawing/2014/main" id="{BEA2D70E-A334-BF36-2730-02149B1B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856" y="3633572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2" name="Rectangle 34">
            <a:extLst>
              <a:ext uri="{FF2B5EF4-FFF2-40B4-BE49-F238E27FC236}">
                <a16:creationId xmlns:a16="http://schemas.microsoft.com/office/drawing/2014/main" id="{DFD2CB86-CB89-90EF-DF0E-53E3B3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28" y="362070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5175" name="Rectangle 34">
            <a:extLst>
              <a:ext uri="{FF2B5EF4-FFF2-40B4-BE49-F238E27FC236}">
                <a16:creationId xmlns:a16="http://schemas.microsoft.com/office/drawing/2014/main" id="{4B5336E1-4DD5-E4F2-8DFB-A8D5F4D5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423" y="2543515"/>
            <a:ext cx="524504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60</a:t>
            </a:r>
          </a:p>
        </p:txBody>
      </p:sp>
      <p:sp>
        <p:nvSpPr>
          <p:cNvPr id="5177" name="Rectangle 34">
            <a:extLst>
              <a:ext uri="{FF2B5EF4-FFF2-40B4-BE49-F238E27FC236}">
                <a16:creationId xmlns:a16="http://schemas.microsoft.com/office/drawing/2014/main" id="{9A65A078-A646-E825-4765-1FE98506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878" y="4566298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300</a:t>
            </a:r>
          </a:p>
        </p:txBody>
      </p:sp>
      <p:sp>
        <p:nvSpPr>
          <p:cNvPr id="5178" name="Rectangle 34">
            <a:extLst>
              <a:ext uri="{FF2B5EF4-FFF2-40B4-BE49-F238E27FC236}">
                <a16:creationId xmlns:a16="http://schemas.microsoft.com/office/drawing/2014/main" id="{8F2B338C-517A-E226-CC9F-B6FD71FD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730" y="4008066"/>
            <a:ext cx="694422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500</a:t>
            </a:r>
          </a:p>
        </p:txBody>
      </p:sp>
      <p:sp>
        <p:nvSpPr>
          <p:cNvPr id="5179" name="Rectangle 34">
            <a:extLst>
              <a:ext uri="{FF2B5EF4-FFF2-40B4-BE49-F238E27FC236}">
                <a16:creationId xmlns:a16="http://schemas.microsoft.com/office/drawing/2014/main" id="{5B5E4E77-D5C8-E901-E5C2-051A3C2C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312" y="223496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1000</a:t>
            </a:r>
          </a:p>
        </p:txBody>
      </p:sp>
      <p:sp>
        <p:nvSpPr>
          <p:cNvPr id="5180" name="Rectangle 5179">
            <a:extLst>
              <a:ext uri="{FF2B5EF4-FFF2-40B4-BE49-F238E27FC236}">
                <a16:creationId xmlns:a16="http://schemas.microsoft.com/office/drawing/2014/main" id="{BF981D76-72EF-1B24-84FC-086676D5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40" y="3128720"/>
            <a:ext cx="864339" cy="3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438" dirty="0"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1" name="Rectangle 37">
            <a:extLst>
              <a:ext uri="{FF2B5EF4-FFF2-40B4-BE49-F238E27FC236}">
                <a16:creationId xmlns:a16="http://schemas.microsoft.com/office/drawing/2014/main" id="{13EE296E-3783-40C3-023C-9F251E1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" y="3368417"/>
            <a:ext cx="1392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Scoring:</a:t>
            </a:r>
          </a:p>
        </p:txBody>
      </p:sp>
      <p:sp>
        <p:nvSpPr>
          <p:cNvPr id="5182" name="Rectangle 5181">
            <a:extLst>
              <a:ext uri="{FF2B5EF4-FFF2-40B4-BE49-F238E27FC236}">
                <a16:creationId xmlns:a16="http://schemas.microsoft.com/office/drawing/2014/main" id="{7D143334-267B-EAB5-10E4-0E7351340B1A}"/>
              </a:ext>
            </a:extLst>
          </p:cNvPr>
          <p:cNvSpPr/>
          <p:nvPr/>
        </p:nvSpPr>
        <p:spPr>
          <a:xfrm>
            <a:off x="2069738" y="5553788"/>
            <a:ext cx="7590091" cy="46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38" dirty="0">
                <a:latin typeface="Tahoma" charset="0"/>
                <a:ea typeface="Tahoma" charset="0"/>
                <a:cs typeface="Tahoma" charset="0"/>
              </a:rPr>
              <a:t>1, 2, 3, 6, 8, 16, 17, 18, 18, </a:t>
            </a:r>
            <a:r>
              <a:rPr lang="en-US" sz="2438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60, 300, 500, 1000, </a:t>
            </a:r>
            <a:r>
              <a:rPr lang="en-US" sz="2438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1500</a:t>
            </a:r>
          </a:p>
        </p:txBody>
      </p:sp>
      <p:sp>
        <p:nvSpPr>
          <p:cNvPr id="5183" name="Rectangle 5182">
            <a:extLst>
              <a:ext uri="{FF2B5EF4-FFF2-40B4-BE49-F238E27FC236}">
                <a16:creationId xmlns:a16="http://schemas.microsoft.com/office/drawing/2014/main" id="{A63C23F0-C8CD-DD33-AB21-5AC76894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6" y="5612127"/>
            <a:ext cx="22012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2600" dirty="0">
                <a:latin typeface="Tahoma" charset="0"/>
                <a:ea typeface="Tahoma" charset="0"/>
                <a:cs typeface="Tahoma" charset="0"/>
              </a:rPr>
              <a:t>Thresholding: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E45336-790F-AE06-B42D-B3C34FFFDCCD}"/>
              </a:ext>
            </a:extLst>
          </p:cNvPr>
          <p:cNvGrpSpPr/>
          <p:nvPr/>
        </p:nvGrpSpPr>
        <p:grpSpPr>
          <a:xfrm>
            <a:off x="8481392" y="5021011"/>
            <a:ext cx="419252" cy="1648076"/>
            <a:chOff x="5786399" y="4985280"/>
            <a:chExt cx="419252" cy="16480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FBEF9-34FF-E346-A3E2-5C551E114A0F}"/>
                </a:ext>
              </a:extLst>
            </p:cNvPr>
            <p:cNvCxnSpPr/>
            <p:nvPr/>
          </p:nvCxnSpPr>
          <p:spPr>
            <a:xfrm>
              <a:off x="5957571" y="5242750"/>
              <a:ext cx="29732" cy="116399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E0F9D44A-E63C-4ED8-5E7C-B7C5BA114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399" y="4985280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tse3-mm.cn.bing.net/th?id=OIP.xBElRDUhPtKiiZwjQRSv9AHaHa&amp;w=205&amp;h=199&amp;c=7&amp;o=5&amp;pid=1.7">
              <a:extLst>
                <a:ext uri="{FF2B5EF4-FFF2-40B4-BE49-F238E27FC236}">
                  <a16:creationId xmlns:a16="http://schemas.microsoft.com/office/drawing/2014/main" id="{16E24FF9-9DD5-9AED-D21C-D4F6C48C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43" y="6243308"/>
              <a:ext cx="401808" cy="39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90257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51482</TotalTime>
  <Words>1790</Words>
  <Application>Microsoft Office PowerPoint</Application>
  <PresentationFormat>A4 Paper (210x297 mm)</PresentationFormat>
  <Paragraphs>500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Symbol</vt:lpstr>
      <vt:lpstr>Tahoma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Pasi Fränti</dc:creator>
  <cp:keywords/>
  <dc:description/>
  <cp:lastModifiedBy>Pasi Fränti</cp:lastModifiedBy>
  <cp:revision>865</cp:revision>
  <cp:lastPrinted>1601-01-01T00:00:00Z</cp:lastPrinted>
  <dcterms:created xsi:type="dcterms:W3CDTF">2018-03-09T15:44:48Z</dcterms:created>
  <dcterms:modified xsi:type="dcterms:W3CDTF">2023-02-21T14:15:42Z</dcterms:modified>
</cp:coreProperties>
</file>