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80" r:id="rId2"/>
    <p:sldId id="430" r:id="rId3"/>
    <p:sldId id="551" r:id="rId4"/>
    <p:sldId id="487" r:id="rId5"/>
    <p:sldId id="433" r:id="rId6"/>
    <p:sldId id="781" r:id="rId7"/>
    <p:sldId id="431" r:id="rId8"/>
    <p:sldId id="432" r:id="rId9"/>
    <p:sldId id="446" r:id="rId10"/>
    <p:sldId id="782" r:id="rId11"/>
    <p:sldId id="458" r:id="rId12"/>
    <p:sldId id="457" r:id="rId13"/>
    <p:sldId id="444" r:id="rId14"/>
    <p:sldId id="441" r:id="rId15"/>
    <p:sldId id="436" r:id="rId16"/>
    <p:sldId id="439" r:id="rId17"/>
    <p:sldId id="437" r:id="rId18"/>
    <p:sldId id="783" r:id="rId19"/>
    <p:sldId id="455" r:id="rId20"/>
    <p:sldId id="440" r:id="rId21"/>
    <p:sldId id="459" r:id="rId22"/>
    <p:sldId id="533" r:id="rId23"/>
    <p:sldId id="768" r:id="rId24"/>
    <p:sldId id="770" r:id="rId25"/>
    <p:sldId id="769" r:id="rId26"/>
    <p:sldId id="771" r:id="rId27"/>
    <p:sldId id="772" r:id="rId28"/>
    <p:sldId id="773" r:id="rId29"/>
    <p:sldId id="774" r:id="rId30"/>
    <p:sldId id="780" r:id="rId31"/>
    <p:sldId id="775" r:id="rId32"/>
    <p:sldId id="445" r:id="rId33"/>
    <p:sldId id="456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39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B479DC0-F662-4C2C-8B2C-30D1A3015B68}" styleName="表样式 1 12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TxStyle/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la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none">
          <a:srgbClr val="FFFFFF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7" autoAdjust="0"/>
  </p:normalViewPr>
  <p:slideViewPr>
    <p:cSldViewPr snapToGrid="0">
      <p:cViewPr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D31F0D54-B9F4-4BCF-AF5A-53EA95BA8174}" type="datetimeFigureOut">
              <a:rPr lang="fi-FI" smtClean="0"/>
              <a:t>9.4.2026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FDD66C10-85D6-4E0B-8515-E0E79A819C17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1AA266-1D3E-438F-BB0C-EC177C0E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>
            <a:extLst>
              <a:ext uri="{FF2B5EF4-FFF2-40B4-BE49-F238E27FC236}">
                <a16:creationId xmlns:a16="http://schemas.microsoft.com/office/drawing/2014/main" id="{09D00454-4684-3166-9BA4-8549492E6E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</p:spPr>
      </p:sp>
      <p:sp>
        <p:nvSpPr>
          <p:cNvPr id="661507" name="Rectangle 3">
            <a:extLst>
              <a:ext uri="{FF2B5EF4-FFF2-40B4-BE49-F238E27FC236}">
                <a16:creationId xmlns:a16="http://schemas.microsoft.com/office/drawing/2014/main" id="{D798FECA-1769-1A8E-3D3A-A135A010A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287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83BFE-7CE0-9A02-6CA3-6C00037AE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BC44C798-F383-786A-B94C-724FC29985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4450" y="749300"/>
            <a:ext cx="6580188" cy="3702050"/>
          </a:xfrm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967C4031-BF1E-760A-0A67-EB3D7C51CA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750" y="4689475"/>
            <a:ext cx="5334000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27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2950"/>
            <a:ext cx="5343525" cy="3700463"/>
          </a:xfrm>
          <a:solidFill>
            <a:srgbClr val="FFFFFF"/>
          </a:solidFill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9475"/>
            <a:ext cx="4891088" cy="444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i-FI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00400" cy="365125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Algorithmic Research / Group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UEF // University of Eastern Finland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Algorithmic Research / Group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UEF // University of Eastern Finland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Algorithmic Research / Group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4.xml"/><Relationship Id="rId7" Type="http://schemas.openxmlformats.org/officeDocument/2006/relationships/image" Target="../media/image21.sv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8.svg"/><Relationship Id="rId4" Type="http://schemas.openxmlformats.org/officeDocument/2006/relationships/tags" Target="../tags/tag15.xm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4542" y="2803031"/>
            <a:ext cx="93653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Stability of clustering algorithms</a:t>
            </a:r>
            <a:endParaRPr lang="en-US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/>
        </p:nvSpPr>
        <p:spPr>
          <a:xfrm>
            <a:off x="4301458" y="3797373"/>
            <a:ext cx="3646716" cy="930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Pasi Fränti</a:t>
            </a:r>
          </a:p>
          <a:p>
            <a:pPr algn="ctr"/>
            <a:r>
              <a:rPr 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9.4.2026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4" descr="A picture containing drawing, shirt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66" y="238125"/>
            <a:ext cx="2293506" cy="14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882" y="5681831"/>
            <a:ext cx="65475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hangingPunct="0"/>
            <a:r>
              <a:rPr lang="en-US" sz="2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Fränti, F. Wang, L. Li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hangingPunct="0"/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Stability of clustering algorithms</a:t>
            </a:r>
          </a:p>
          <a:p>
            <a:pPr lvl="0" algn="just" hangingPunct="0"/>
            <a:r>
              <a:rPr lang="en-US" sz="20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Manuscript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2026.</a:t>
            </a:r>
            <a:endParaRPr lang="en-US" sz="2000" dirty="0">
              <a:solidFill>
                <a:srgbClr val="0000FF"/>
              </a:solidFill>
              <a:effectLst/>
              <a:latin typeface="Times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952" y="4769970"/>
            <a:ext cx="2455808" cy="1823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97536"/>
            <a:ext cx="12192000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222222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Clustering under subsampling perturbation</a:t>
            </a:r>
          </a:p>
        </p:txBody>
      </p:sp>
      <p:sp>
        <p:nvSpPr>
          <p:cNvPr id="3" name="Shape 1"/>
          <p:cNvSpPr/>
          <p:nvPr/>
        </p:nvSpPr>
        <p:spPr>
          <a:xfrm>
            <a:off x="4440555" y="1169670"/>
            <a:ext cx="3286125" cy="1374140"/>
          </a:xfrm>
          <a:prstGeom prst="rect">
            <a:avLst/>
          </a:prstGeom>
          <a:solidFill>
            <a:srgbClr val="FFFFFF"/>
          </a:solidFill>
          <a:ln w="25400">
            <a:solidFill>
              <a:srgbClr val="333333"/>
            </a:solidFill>
            <a:prstDash val="dash"/>
          </a:ln>
        </p:spPr>
        <p:txBody>
          <a:bodyPr/>
          <a:lstStyle/>
          <a:p>
            <a:endParaRPr lang="zh-CN" altLang="en-US" sz="24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5252720" y="930275"/>
            <a:ext cx="1559560" cy="4114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333333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Data set</a:t>
            </a:r>
          </a:p>
        </p:txBody>
      </p:sp>
      <p:sp>
        <p:nvSpPr>
          <p:cNvPr id="5" name="Shape 3"/>
          <p:cNvSpPr/>
          <p:nvPr/>
        </p:nvSpPr>
        <p:spPr>
          <a:xfrm>
            <a:off x="5278120" y="179451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5207000" y="185928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5290185" y="165798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380355" y="192722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5087620" y="176022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5461000" y="167830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5216525" y="202311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5160010" y="156718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5535295" y="188785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5010150" y="190500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5407660" y="151701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5374005" y="210058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4987925" y="162623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5619115" y="171958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5069840" y="209042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5229860" y="142240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5574030" y="204343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4879340" y="181038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5569585" y="150431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5258435" y="221551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5001260" y="146177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5717540" y="185356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27" name="Shape 25"/>
          <p:cNvSpPr/>
          <p:nvPr/>
        </p:nvSpPr>
        <p:spPr>
          <a:xfrm>
            <a:off x="4905375" y="205359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5380355" y="134175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5513705" y="220535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4817110" y="164719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Shape 29"/>
          <p:cNvSpPr/>
          <p:nvPr/>
        </p:nvSpPr>
        <p:spPr>
          <a:xfrm>
            <a:off x="5726430" y="158750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Shape 30"/>
          <p:cNvSpPr/>
          <p:nvPr/>
        </p:nvSpPr>
        <p:spPr>
          <a:xfrm>
            <a:off x="5083810" y="225806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33" name="Shape 31"/>
          <p:cNvSpPr/>
          <p:nvPr/>
        </p:nvSpPr>
        <p:spPr>
          <a:xfrm>
            <a:off x="6832600" y="185547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Shape 32"/>
          <p:cNvSpPr/>
          <p:nvPr/>
        </p:nvSpPr>
        <p:spPr>
          <a:xfrm>
            <a:off x="6761480" y="192024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35" name="Shape 33"/>
          <p:cNvSpPr/>
          <p:nvPr/>
        </p:nvSpPr>
        <p:spPr>
          <a:xfrm>
            <a:off x="6844665" y="171894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36" name="Shape 34"/>
          <p:cNvSpPr/>
          <p:nvPr/>
        </p:nvSpPr>
        <p:spPr>
          <a:xfrm>
            <a:off x="6934835" y="198818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37" name="Shape 35"/>
          <p:cNvSpPr/>
          <p:nvPr/>
        </p:nvSpPr>
        <p:spPr>
          <a:xfrm>
            <a:off x="6642100" y="182118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7015480" y="173926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39" name="Shape 37"/>
          <p:cNvSpPr/>
          <p:nvPr/>
        </p:nvSpPr>
        <p:spPr>
          <a:xfrm>
            <a:off x="6771005" y="208407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40" name="Shape 38"/>
          <p:cNvSpPr/>
          <p:nvPr/>
        </p:nvSpPr>
        <p:spPr>
          <a:xfrm>
            <a:off x="6714490" y="162814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41" name="Shape 39"/>
          <p:cNvSpPr/>
          <p:nvPr/>
        </p:nvSpPr>
        <p:spPr>
          <a:xfrm>
            <a:off x="7089775" y="194881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Shape 40"/>
          <p:cNvSpPr/>
          <p:nvPr/>
        </p:nvSpPr>
        <p:spPr>
          <a:xfrm>
            <a:off x="6564630" y="196596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Shape 41"/>
          <p:cNvSpPr/>
          <p:nvPr/>
        </p:nvSpPr>
        <p:spPr>
          <a:xfrm>
            <a:off x="6962140" y="157797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Shape 42"/>
          <p:cNvSpPr/>
          <p:nvPr/>
        </p:nvSpPr>
        <p:spPr>
          <a:xfrm>
            <a:off x="6928485" y="216154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45" name="Shape 43"/>
          <p:cNvSpPr/>
          <p:nvPr/>
        </p:nvSpPr>
        <p:spPr>
          <a:xfrm>
            <a:off x="6542405" y="168719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46" name="Shape 44"/>
          <p:cNvSpPr/>
          <p:nvPr/>
        </p:nvSpPr>
        <p:spPr>
          <a:xfrm>
            <a:off x="7173595" y="178054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47" name="Shape 45"/>
          <p:cNvSpPr/>
          <p:nvPr/>
        </p:nvSpPr>
        <p:spPr>
          <a:xfrm>
            <a:off x="6624320" y="215138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48" name="Shape 46"/>
          <p:cNvSpPr/>
          <p:nvPr/>
        </p:nvSpPr>
        <p:spPr>
          <a:xfrm>
            <a:off x="6784340" y="148336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49" name="Shape 47"/>
          <p:cNvSpPr/>
          <p:nvPr/>
        </p:nvSpPr>
        <p:spPr>
          <a:xfrm>
            <a:off x="7128510" y="210439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50" name="Shape 48"/>
          <p:cNvSpPr/>
          <p:nvPr/>
        </p:nvSpPr>
        <p:spPr>
          <a:xfrm>
            <a:off x="6433820" y="187134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51" name="Shape 49"/>
          <p:cNvSpPr/>
          <p:nvPr/>
        </p:nvSpPr>
        <p:spPr>
          <a:xfrm>
            <a:off x="7124065" y="156527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52" name="Shape 50"/>
          <p:cNvSpPr/>
          <p:nvPr/>
        </p:nvSpPr>
        <p:spPr>
          <a:xfrm>
            <a:off x="6812915" y="227647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53" name="Shape 51"/>
          <p:cNvSpPr/>
          <p:nvPr/>
        </p:nvSpPr>
        <p:spPr>
          <a:xfrm>
            <a:off x="6555740" y="152273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54" name="Shape 52"/>
          <p:cNvSpPr/>
          <p:nvPr/>
        </p:nvSpPr>
        <p:spPr>
          <a:xfrm>
            <a:off x="7272020" y="191452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55" name="Shape 53"/>
          <p:cNvSpPr/>
          <p:nvPr/>
        </p:nvSpPr>
        <p:spPr>
          <a:xfrm>
            <a:off x="6459855" y="211455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56" name="Shape 54"/>
          <p:cNvSpPr/>
          <p:nvPr/>
        </p:nvSpPr>
        <p:spPr>
          <a:xfrm>
            <a:off x="6934835" y="140271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57" name="Shape 55"/>
          <p:cNvSpPr/>
          <p:nvPr/>
        </p:nvSpPr>
        <p:spPr>
          <a:xfrm>
            <a:off x="7068185" y="2266315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58" name="Shape 56"/>
          <p:cNvSpPr/>
          <p:nvPr/>
        </p:nvSpPr>
        <p:spPr>
          <a:xfrm>
            <a:off x="6371590" y="170815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59" name="Shape 57"/>
          <p:cNvSpPr/>
          <p:nvPr/>
        </p:nvSpPr>
        <p:spPr>
          <a:xfrm>
            <a:off x="7280910" y="164846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60" name="Shape 58"/>
          <p:cNvSpPr/>
          <p:nvPr/>
        </p:nvSpPr>
        <p:spPr>
          <a:xfrm>
            <a:off x="6638290" y="2319020"/>
            <a:ext cx="67310" cy="67310"/>
          </a:xfrm>
          <a:prstGeom prst="ellipse">
            <a:avLst/>
          </a:prstGeom>
          <a:solidFill>
            <a:srgbClr val="222222"/>
          </a:solidFill>
        </p:spPr>
        <p:txBody>
          <a:bodyPr/>
          <a:lstStyle/>
          <a:p>
            <a:endParaRPr lang="en-US"/>
          </a:p>
        </p:txBody>
      </p:sp>
      <p:sp>
        <p:nvSpPr>
          <p:cNvPr id="89" name="Shape 87"/>
          <p:cNvSpPr/>
          <p:nvPr/>
        </p:nvSpPr>
        <p:spPr>
          <a:xfrm>
            <a:off x="6096000" y="2640330"/>
            <a:ext cx="0" cy="341630"/>
          </a:xfrm>
          <a:prstGeom prst="line">
            <a:avLst/>
          </a:prstGeom>
          <a:noFill/>
          <a:ln w="19050">
            <a:solidFill>
              <a:srgbClr val="888888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90" name="Shape 88"/>
          <p:cNvSpPr/>
          <p:nvPr/>
        </p:nvSpPr>
        <p:spPr>
          <a:xfrm>
            <a:off x="4145280" y="3057525"/>
            <a:ext cx="3901440" cy="609600"/>
          </a:xfrm>
          <a:prstGeom prst="roundRect">
            <a:avLst>
              <a:gd name="adj" fmla="val 12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81C78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1" name="Text 89"/>
          <p:cNvSpPr/>
          <p:nvPr/>
        </p:nvSpPr>
        <p:spPr>
          <a:xfrm>
            <a:off x="4145280" y="3057525"/>
            <a:ext cx="3901440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E7D32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Subsampling</a:t>
            </a:r>
          </a:p>
        </p:txBody>
      </p:sp>
      <p:sp>
        <p:nvSpPr>
          <p:cNvPr id="92" name="Text 90"/>
          <p:cNvSpPr/>
          <p:nvPr/>
        </p:nvSpPr>
        <p:spPr>
          <a:xfrm>
            <a:off x="354965" y="3056255"/>
            <a:ext cx="3611245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D84315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Sample sizes:</a:t>
            </a:r>
            <a:br>
              <a:rPr lang="en-US" sz="2200" b="1" dirty="0">
                <a:solidFill>
                  <a:srgbClr val="D84315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</a:br>
            <a:r>
              <a:rPr lang="en-US" sz="2200" b="1" dirty="0">
                <a:solidFill>
                  <a:srgbClr val="D84315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444444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20%, 40%, 60%, 80%, 100%</a:t>
            </a:r>
          </a:p>
        </p:txBody>
      </p:sp>
      <p:sp>
        <p:nvSpPr>
          <p:cNvPr id="95" name="Shape 93"/>
          <p:cNvSpPr/>
          <p:nvPr/>
        </p:nvSpPr>
        <p:spPr>
          <a:xfrm>
            <a:off x="6096000" y="3755390"/>
            <a:ext cx="0" cy="341630"/>
          </a:xfrm>
          <a:prstGeom prst="line">
            <a:avLst/>
          </a:prstGeom>
          <a:noFill/>
          <a:ln w="19050">
            <a:solidFill>
              <a:srgbClr val="888888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96" name="Shape 94"/>
          <p:cNvSpPr/>
          <p:nvPr/>
        </p:nvSpPr>
        <p:spPr>
          <a:xfrm>
            <a:off x="3953553" y="413067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F0F0F0"/>
          </a:solidFill>
          <a:ln w="9525">
            <a:solidFill>
              <a:srgbClr val="D0D0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7" name="Text 95"/>
          <p:cNvSpPr/>
          <p:nvPr/>
        </p:nvSpPr>
        <p:spPr>
          <a:xfrm>
            <a:off x="3953553" y="4130675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888888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Sub1</a:t>
            </a:r>
          </a:p>
        </p:txBody>
      </p:sp>
      <p:sp>
        <p:nvSpPr>
          <p:cNvPr id="98" name="Shape 96"/>
          <p:cNvSpPr/>
          <p:nvPr/>
        </p:nvSpPr>
        <p:spPr>
          <a:xfrm>
            <a:off x="4538388" y="413067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F0F0F0"/>
          </a:solidFill>
          <a:ln w="9525">
            <a:solidFill>
              <a:srgbClr val="D0D0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9" name="Text 97"/>
          <p:cNvSpPr/>
          <p:nvPr/>
        </p:nvSpPr>
        <p:spPr>
          <a:xfrm>
            <a:off x="4538388" y="4130675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888888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Sub2</a:t>
            </a:r>
          </a:p>
        </p:txBody>
      </p:sp>
      <p:sp>
        <p:nvSpPr>
          <p:cNvPr id="100" name="Shape 98"/>
          <p:cNvSpPr/>
          <p:nvPr/>
        </p:nvSpPr>
        <p:spPr>
          <a:xfrm>
            <a:off x="5123858" y="413067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F0F0F0"/>
          </a:solidFill>
          <a:ln w="9525">
            <a:solidFill>
              <a:srgbClr val="D0D0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1" name="Text 99"/>
          <p:cNvSpPr/>
          <p:nvPr/>
        </p:nvSpPr>
        <p:spPr>
          <a:xfrm>
            <a:off x="5123858" y="4130675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888888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Sub3</a:t>
            </a:r>
          </a:p>
        </p:txBody>
      </p:sp>
      <p:sp>
        <p:nvSpPr>
          <p:cNvPr id="102" name="Shape 100"/>
          <p:cNvSpPr/>
          <p:nvPr/>
        </p:nvSpPr>
        <p:spPr>
          <a:xfrm>
            <a:off x="5708693" y="413067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F0F0F0"/>
          </a:solidFill>
          <a:ln w="9525">
            <a:solidFill>
              <a:srgbClr val="D0D0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3" name="Text 101"/>
          <p:cNvSpPr/>
          <p:nvPr/>
        </p:nvSpPr>
        <p:spPr>
          <a:xfrm>
            <a:off x="5708693" y="4130675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888888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Sub4</a:t>
            </a:r>
          </a:p>
        </p:txBody>
      </p:sp>
      <p:sp>
        <p:nvSpPr>
          <p:cNvPr id="104" name="Shape 102"/>
          <p:cNvSpPr/>
          <p:nvPr/>
        </p:nvSpPr>
        <p:spPr>
          <a:xfrm>
            <a:off x="6294163" y="413067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F0F0F0"/>
          </a:solidFill>
          <a:ln w="9525">
            <a:solidFill>
              <a:srgbClr val="D0D0D0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5" name="Text 103"/>
          <p:cNvSpPr/>
          <p:nvPr/>
        </p:nvSpPr>
        <p:spPr>
          <a:xfrm>
            <a:off x="6294163" y="4130675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888888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Sub5</a:t>
            </a:r>
          </a:p>
        </p:txBody>
      </p:sp>
      <p:sp>
        <p:nvSpPr>
          <p:cNvPr id="106" name="Text 104"/>
          <p:cNvSpPr/>
          <p:nvPr/>
        </p:nvSpPr>
        <p:spPr>
          <a:xfrm>
            <a:off x="6846613" y="4048125"/>
            <a:ext cx="30480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135" dirty="0">
                <a:solidFill>
                  <a:srgbClr val="BBBBBB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07" name="Shape 105"/>
          <p:cNvSpPr/>
          <p:nvPr/>
        </p:nvSpPr>
        <p:spPr>
          <a:xfrm>
            <a:off x="7184433" y="413067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F5F5F5"/>
          </a:solidFill>
          <a:ln w="9525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8" name="Shape 106"/>
          <p:cNvSpPr/>
          <p:nvPr/>
        </p:nvSpPr>
        <p:spPr>
          <a:xfrm>
            <a:off x="7769268" y="413067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F5F5F5"/>
          </a:solidFill>
          <a:ln w="9525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Text 107"/>
          <p:cNvSpPr/>
          <p:nvPr/>
        </p:nvSpPr>
        <p:spPr>
          <a:xfrm>
            <a:off x="8451893" y="4130675"/>
            <a:ext cx="134112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50 subsets</a:t>
            </a:r>
          </a:p>
        </p:txBody>
      </p:sp>
      <p:sp>
        <p:nvSpPr>
          <p:cNvPr id="110" name="Shape 108"/>
          <p:cNvSpPr/>
          <p:nvPr/>
        </p:nvSpPr>
        <p:spPr>
          <a:xfrm>
            <a:off x="6096000" y="4646295"/>
            <a:ext cx="635" cy="231140"/>
          </a:xfrm>
          <a:prstGeom prst="line">
            <a:avLst/>
          </a:prstGeom>
          <a:noFill/>
          <a:ln w="19050">
            <a:solidFill>
              <a:srgbClr val="888888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11" name="Shape 109"/>
          <p:cNvSpPr/>
          <p:nvPr/>
        </p:nvSpPr>
        <p:spPr>
          <a:xfrm>
            <a:off x="4145280" y="4897120"/>
            <a:ext cx="3901440" cy="548640"/>
          </a:xfrm>
          <a:prstGeom prst="roundRect">
            <a:avLst>
              <a:gd name="adj" fmla="val 13333"/>
            </a:avLst>
          </a:prstGeom>
          <a:solidFill>
            <a:srgbClr val="FFF3E0"/>
          </a:solidFill>
          <a:ln w="12700">
            <a:solidFill>
              <a:srgbClr val="FFB74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2" name="Text 110"/>
          <p:cNvSpPr/>
          <p:nvPr/>
        </p:nvSpPr>
        <p:spPr>
          <a:xfrm>
            <a:off x="4145280" y="4878070"/>
            <a:ext cx="3901440" cy="54864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E65100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Clustering</a:t>
            </a:r>
          </a:p>
        </p:txBody>
      </p:sp>
      <p:sp>
        <p:nvSpPr>
          <p:cNvPr id="113" name="Shape 111"/>
          <p:cNvSpPr/>
          <p:nvPr/>
        </p:nvSpPr>
        <p:spPr>
          <a:xfrm>
            <a:off x="6096000" y="5513070"/>
            <a:ext cx="635" cy="393700"/>
          </a:xfrm>
          <a:prstGeom prst="line">
            <a:avLst/>
          </a:prstGeom>
          <a:noFill/>
          <a:ln w="19050">
            <a:solidFill>
              <a:srgbClr val="888888"/>
            </a:solidFill>
            <a:prstDash val="solid"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114" name="Shape 112"/>
          <p:cNvSpPr/>
          <p:nvPr/>
        </p:nvSpPr>
        <p:spPr>
          <a:xfrm>
            <a:off x="3990975" y="601472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/>
          </a:p>
        </p:txBody>
      </p:sp>
      <p:sp>
        <p:nvSpPr>
          <p:cNvPr id="115" name="Text 113"/>
          <p:cNvSpPr/>
          <p:nvPr/>
        </p:nvSpPr>
        <p:spPr>
          <a:xfrm>
            <a:off x="3990975" y="6014720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C1</a:t>
            </a:r>
          </a:p>
        </p:txBody>
      </p:sp>
      <p:sp>
        <p:nvSpPr>
          <p:cNvPr id="116" name="Shape 114"/>
          <p:cNvSpPr/>
          <p:nvPr/>
        </p:nvSpPr>
        <p:spPr>
          <a:xfrm>
            <a:off x="4575810" y="601472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/>
          </a:p>
        </p:txBody>
      </p:sp>
      <p:sp>
        <p:nvSpPr>
          <p:cNvPr id="117" name="Text 115"/>
          <p:cNvSpPr/>
          <p:nvPr/>
        </p:nvSpPr>
        <p:spPr>
          <a:xfrm>
            <a:off x="4575810" y="6014720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C2</a:t>
            </a:r>
          </a:p>
        </p:txBody>
      </p:sp>
      <p:sp>
        <p:nvSpPr>
          <p:cNvPr id="118" name="Shape 116"/>
          <p:cNvSpPr/>
          <p:nvPr/>
        </p:nvSpPr>
        <p:spPr>
          <a:xfrm>
            <a:off x="5161280" y="601472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/>
          </a:p>
        </p:txBody>
      </p:sp>
      <p:sp>
        <p:nvSpPr>
          <p:cNvPr id="119" name="Text 117"/>
          <p:cNvSpPr/>
          <p:nvPr/>
        </p:nvSpPr>
        <p:spPr>
          <a:xfrm>
            <a:off x="5161280" y="6014720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C3</a:t>
            </a:r>
          </a:p>
        </p:txBody>
      </p:sp>
      <p:sp>
        <p:nvSpPr>
          <p:cNvPr id="120" name="Shape 118"/>
          <p:cNvSpPr/>
          <p:nvPr/>
        </p:nvSpPr>
        <p:spPr>
          <a:xfrm>
            <a:off x="5746115" y="601472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/>
          </a:p>
        </p:txBody>
      </p:sp>
      <p:sp>
        <p:nvSpPr>
          <p:cNvPr id="121" name="Text 119"/>
          <p:cNvSpPr/>
          <p:nvPr/>
        </p:nvSpPr>
        <p:spPr>
          <a:xfrm>
            <a:off x="5746115" y="6014720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C4</a:t>
            </a:r>
          </a:p>
        </p:txBody>
      </p:sp>
      <p:sp>
        <p:nvSpPr>
          <p:cNvPr id="122" name="Shape 120"/>
          <p:cNvSpPr/>
          <p:nvPr/>
        </p:nvSpPr>
        <p:spPr>
          <a:xfrm>
            <a:off x="6331585" y="601472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/>
          </a:p>
        </p:txBody>
      </p:sp>
      <p:sp>
        <p:nvSpPr>
          <p:cNvPr id="123" name="Text 121"/>
          <p:cNvSpPr/>
          <p:nvPr/>
        </p:nvSpPr>
        <p:spPr>
          <a:xfrm>
            <a:off x="6331585" y="6014720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C5</a:t>
            </a:r>
          </a:p>
        </p:txBody>
      </p:sp>
      <p:sp>
        <p:nvSpPr>
          <p:cNvPr id="124" name="Text 122"/>
          <p:cNvSpPr/>
          <p:nvPr/>
        </p:nvSpPr>
        <p:spPr>
          <a:xfrm>
            <a:off x="6851015" y="5948680"/>
            <a:ext cx="30480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65" dirty="0">
                <a:solidFill>
                  <a:srgbClr val="AAAAAA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25" name="Shape 123"/>
          <p:cNvSpPr/>
          <p:nvPr/>
        </p:nvSpPr>
        <p:spPr>
          <a:xfrm>
            <a:off x="7221855" y="601472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EAF2FB"/>
          </a:solidFill>
          <a:ln w="12700">
            <a:solidFill>
              <a:srgbClr val="B0D0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6" name="Shape 124"/>
          <p:cNvSpPr/>
          <p:nvPr/>
        </p:nvSpPr>
        <p:spPr>
          <a:xfrm>
            <a:off x="7806690" y="601472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EAF2FB"/>
          </a:solidFill>
          <a:ln w="12700">
            <a:solidFill>
              <a:srgbClr val="B0D0E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7" name="Text 125"/>
          <p:cNvSpPr/>
          <p:nvPr/>
        </p:nvSpPr>
        <p:spPr>
          <a:xfrm>
            <a:off x="8489315" y="6014720"/>
            <a:ext cx="134112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50 results</a:t>
            </a:r>
          </a:p>
        </p:txBody>
      </p:sp>
      <p:sp>
        <p:nvSpPr>
          <p:cNvPr id="61" name="Text 90">
            <a:extLst>
              <a:ext uri="{FF2B5EF4-FFF2-40B4-BE49-F238E27FC236}">
                <a16:creationId xmlns:a16="http://schemas.microsoft.com/office/drawing/2014/main" id="{2B91251C-04AC-E7F0-26BD-708E79B05D05}"/>
              </a:ext>
            </a:extLst>
          </p:cNvPr>
          <p:cNvSpPr/>
          <p:nvPr/>
        </p:nvSpPr>
        <p:spPr>
          <a:xfrm>
            <a:off x="440026" y="4874260"/>
            <a:ext cx="2111788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D84315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Repeats:</a:t>
            </a:r>
            <a:br>
              <a:rPr lang="en-US" sz="2200" b="1" dirty="0">
                <a:solidFill>
                  <a:srgbClr val="D84315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</a:br>
            <a:r>
              <a:rPr lang="en-US" sz="2000" dirty="0">
                <a:solidFill>
                  <a:srgbClr val="444444"/>
                </a:solidFill>
                <a:latin typeface="Tahoma" panose="020B0604030504040204" pitchFamily="34" charset="0"/>
                <a:ea typeface="Arial" panose="020B0604020202020204" pitchFamily="34" charset="-122"/>
                <a:cs typeface="Tahoma" panose="020B0604030504040204" pitchFamily="34" charset="0"/>
              </a:rPr>
              <a:t>T = 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6"/>
          <p:cNvSpPr txBox="1"/>
          <p:nvPr/>
        </p:nvSpPr>
        <p:spPr>
          <a:xfrm>
            <a:off x="1357580" y="19238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Accuracy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文本框 67"/>
          <p:cNvSpPr txBox="1"/>
          <p:nvPr/>
        </p:nvSpPr>
        <p:spPr>
          <a:xfrm>
            <a:off x="273051" y="6196965"/>
            <a:ext cx="582295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None/>
            </a:pPr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Fränti, Rezaei and Zhao, “Centroid index: cluster level similarity measure”, </a:t>
            </a:r>
            <a:r>
              <a:rPr lang="en-US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Pattern Recognition</a:t>
            </a:r>
            <a:r>
              <a:rPr lang="en-US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, 2014. </a:t>
            </a:r>
          </a:p>
        </p:txBody>
      </p:sp>
      <p:sp>
        <p:nvSpPr>
          <p:cNvPr id="21" name="Shape 19"/>
          <p:cNvSpPr/>
          <p:nvPr/>
        </p:nvSpPr>
        <p:spPr>
          <a:xfrm>
            <a:off x="3902150" y="1629811"/>
            <a:ext cx="1307544" cy="825412"/>
          </a:xfrm>
          <a:prstGeom prst="line">
            <a:avLst/>
          </a:prstGeom>
          <a:noFill/>
          <a:ln w="12700">
            <a:solidFill>
              <a:srgbClr val="D97706"/>
            </a:solidFill>
            <a:prstDash val="solid"/>
          </a:ln>
        </p:spPr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4246199" y="3834188"/>
            <a:ext cx="3334815" cy="573581"/>
          </a:xfrm>
          <a:prstGeom prst="roundRect">
            <a:avLst>
              <a:gd name="adj" fmla="val 12500"/>
            </a:avLst>
          </a:prstGeom>
          <a:solidFill>
            <a:srgbClr val="E6FFFA"/>
          </a:solidFill>
          <a:ln w="10160">
            <a:solidFill>
              <a:srgbClr val="0D9488"/>
            </a:solidFill>
            <a:prstDash val="solid"/>
          </a:ln>
        </p:spPr>
        <p:txBody>
          <a:bodyPr anchor="ctr" anchorCtr="0"/>
          <a:lstStyle/>
          <a:p>
            <a:pPr algn="ctr">
              <a:lnSpc>
                <a:spcPct val="90000"/>
              </a:lnSpc>
            </a:pPr>
            <a:r>
              <a:rPr lang="en-US" sz="2600" b="1" noProof="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Accuracy = CI / k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385783" y="3089149"/>
            <a:ext cx="361837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9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to reduce the influence </a:t>
            </a:r>
            <a:b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number of clusters</a:t>
            </a:r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</a:p>
        </p:txBody>
      </p:sp>
      <p:sp>
        <p:nvSpPr>
          <p:cNvPr id="2" name="Shape 112">
            <a:extLst>
              <a:ext uri="{FF2B5EF4-FFF2-40B4-BE49-F238E27FC236}">
                <a16:creationId xmlns:a16="http://schemas.microsoft.com/office/drawing/2014/main" id="{8DAECE11-9874-309A-683B-DE87D248379A}"/>
              </a:ext>
            </a:extLst>
          </p:cNvPr>
          <p:cNvSpPr/>
          <p:nvPr/>
        </p:nvSpPr>
        <p:spPr>
          <a:xfrm>
            <a:off x="3671997" y="116626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113">
            <a:extLst>
              <a:ext uri="{FF2B5EF4-FFF2-40B4-BE49-F238E27FC236}">
                <a16:creationId xmlns:a16="http://schemas.microsoft.com/office/drawing/2014/main" id="{78082A0C-320B-5E30-AA8F-D255297F76C1}"/>
              </a:ext>
            </a:extLst>
          </p:cNvPr>
          <p:cNvSpPr/>
          <p:nvPr/>
        </p:nvSpPr>
        <p:spPr>
          <a:xfrm>
            <a:off x="3671997" y="1166260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C1</a:t>
            </a:r>
          </a:p>
        </p:txBody>
      </p:sp>
      <p:sp>
        <p:nvSpPr>
          <p:cNvPr id="4" name="Shape 114">
            <a:extLst>
              <a:ext uri="{FF2B5EF4-FFF2-40B4-BE49-F238E27FC236}">
                <a16:creationId xmlns:a16="http://schemas.microsoft.com/office/drawing/2014/main" id="{26D03A23-273F-22C9-CBD0-F443B4A73E63}"/>
              </a:ext>
            </a:extLst>
          </p:cNvPr>
          <p:cNvSpPr/>
          <p:nvPr/>
        </p:nvSpPr>
        <p:spPr>
          <a:xfrm>
            <a:off x="4256832" y="116626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115">
            <a:extLst>
              <a:ext uri="{FF2B5EF4-FFF2-40B4-BE49-F238E27FC236}">
                <a16:creationId xmlns:a16="http://schemas.microsoft.com/office/drawing/2014/main" id="{DB92849E-7B18-B6A7-682C-7C65EB684C2F}"/>
              </a:ext>
            </a:extLst>
          </p:cNvPr>
          <p:cNvSpPr/>
          <p:nvPr/>
        </p:nvSpPr>
        <p:spPr>
          <a:xfrm>
            <a:off x="4256832" y="1166260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C2</a:t>
            </a:r>
          </a:p>
        </p:txBody>
      </p:sp>
      <p:sp>
        <p:nvSpPr>
          <p:cNvPr id="6" name="Shape 116">
            <a:extLst>
              <a:ext uri="{FF2B5EF4-FFF2-40B4-BE49-F238E27FC236}">
                <a16:creationId xmlns:a16="http://schemas.microsoft.com/office/drawing/2014/main" id="{DA1FF10D-EC75-95A3-4B19-C79BE49C2F7D}"/>
              </a:ext>
            </a:extLst>
          </p:cNvPr>
          <p:cNvSpPr/>
          <p:nvPr/>
        </p:nvSpPr>
        <p:spPr>
          <a:xfrm>
            <a:off x="4842302" y="116626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117">
            <a:extLst>
              <a:ext uri="{FF2B5EF4-FFF2-40B4-BE49-F238E27FC236}">
                <a16:creationId xmlns:a16="http://schemas.microsoft.com/office/drawing/2014/main" id="{A1349361-55ED-C60D-099A-1441E91B2AC5}"/>
              </a:ext>
            </a:extLst>
          </p:cNvPr>
          <p:cNvSpPr/>
          <p:nvPr/>
        </p:nvSpPr>
        <p:spPr>
          <a:xfrm>
            <a:off x="4842302" y="1166260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C3</a:t>
            </a:r>
          </a:p>
        </p:txBody>
      </p:sp>
      <p:sp>
        <p:nvSpPr>
          <p:cNvPr id="8" name="Shape 118">
            <a:extLst>
              <a:ext uri="{FF2B5EF4-FFF2-40B4-BE49-F238E27FC236}">
                <a16:creationId xmlns:a16="http://schemas.microsoft.com/office/drawing/2014/main" id="{4D73240A-36E8-6C52-5798-11783641E7EA}"/>
              </a:ext>
            </a:extLst>
          </p:cNvPr>
          <p:cNvSpPr/>
          <p:nvPr/>
        </p:nvSpPr>
        <p:spPr>
          <a:xfrm>
            <a:off x="5427137" y="116626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119">
            <a:extLst>
              <a:ext uri="{FF2B5EF4-FFF2-40B4-BE49-F238E27FC236}">
                <a16:creationId xmlns:a16="http://schemas.microsoft.com/office/drawing/2014/main" id="{FCD8BEC0-C783-BB7C-4D4E-35E9C0FE6D8F}"/>
              </a:ext>
            </a:extLst>
          </p:cNvPr>
          <p:cNvSpPr/>
          <p:nvPr/>
        </p:nvSpPr>
        <p:spPr>
          <a:xfrm>
            <a:off x="5427137" y="1166260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C4</a:t>
            </a:r>
          </a:p>
        </p:txBody>
      </p:sp>
      <p:sp>
        <p:nvSpPr>
          <p:cNvPr id="10" name="Shape 120">
            <a:extLst>
              <a:ext uri="{FF2B5EF4-FFF2-40B4-BE49-F238E27FC236}">
                <a16:creationId xmlns:a16="http://schemas.microsoft.com/office/drawing/2014/main" id="{9DD3B721-A61B-E10E-F2F1-090FFB34701D}"/>
              </a:ext>
            </a:extLst>
          </p:cNvPr>
          <p:cNvSpPr/>
          <p:nvPr/>
        </p:nvSpPr>
        <p:spPr>
          <a:xfrm>
            <a:off x="6012607" y="116626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 121">
            <a:extLst>
              <a:ext uri="{FF2B5EF4-FFF2-40B4-BE49-F238E27FC236}">
                <a16:creationId xmlns:a16="http://schemas.microsoft.com/office/drawing/2014/main" id="{34625054-9FDD-5C2D-4DDA-D4A263685CF5}"/>
              </a:ext>
            </a:extLst>
          </p:cNvPr>
          <p:cNvSpPr/>
          <p:nvPr/>
        </p:nvSpPr>
        <p:spPr>
          <a:xfrm>
            <a:off x="6012607" y="1166260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C5</a:t>
            </a:r>
          </a:p>
        </p:txBody>
      </p:sp>
      <p:sp>
        <p:nvSpPr>
          <p:cNvPr id="12" name="Text 122">
            <a:extLst>
              <a:ext uri="{FF2B5EF4-FFF2-40B4-BE49-F238E27FC236}">
                <a16:creationId xmlns:a16="http://schemas.microsoft.com/office/drawing/2014/main" id="{3C353CF1-2F2B-87A9-A045-5FFB19248C10}"/>
              </a:ext>
            </a:extLst>
          </p:cNvPr>
          <p:cNvSpPr/>
          <p:nvPr/>
        </p:nvSpPr>
        <p:spPr>
          <a:xfrm>
            <a:off x="6532037" y="1100220"/>
            <a:ext cx="30480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65" dirty="0">
                <a:solidFill>
                  <a:srgbClr val="AAAA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3" name="Shape 123">
            <a:extLst>
              <a:ext uri="{FF2B5EF4-FFF2-40B4-BE49-F238E27FC236}">
                <a16:creationId xmlns:a16="http://schemas.microsoft.com/office/drawing/2014/main" id="{908B91FF-22E2-4169-1C18-6C46E9FE9BA3}"/>
              </a:ext>
            </a:extLst>
          </p:cNvPr>
          <p:cNvSpPr/>
          <p:nvPr/>
        </p:nvSpPr>
        <p:spPr>
          <a:xfrm>
            <a:off x="6902877" y="116626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EAF2FB"/>
          </a:solidFill>
          <a:ln w="12700">
            <a:solidFill>
              <a:srgbClr val="B0D0E8"/>
            </a:solidFill>
            <a:prstDash val="soli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hape 124">
            <a:extLst>
              <a:ext uri="{FF2B5EF4-FFF2-40B4-BE49-F238E27FC236}">
                <a16:creationId xmlns:a16="http://schemas.microsoft.com/office/drawing/2014/main" id="{FEA12066-0A9C-8889-41C8-318E6ABF8293}"/>
              </a:ext>
            </a:extLst>
          </p:cNvPr>
          <p:cNvSpPr/>
          <p:nvPr/>
        </p:nvSpPr>
        <p:spPr>
          <a:xfrm>
            <a:off x="7487712" y="1166260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EAF2FB"/>
          </a:solidFill>
          <a:ln w="12700">
            <a:solidFill>
              <a:srgbClr val="B0D0E8"/>
            </a:solidFill>
            <a:prstDash val="soli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125">
            <a:extLst>
              <a:ext uri="{FF2B5EF4-FFF2-40B4-BE49-F238E27FC236}">
                <a16:creationId xmlns:a16="http://schemas.microsoft.com/office/drawing/2014/main" id="{6B5B2BED-A48C-16AC-5F86-1325AD7D02A3}"/>
              </a:ext>
            </a:extLst>
          </p:cNvPr>
          <p:cNvSpPr/>
          <p:nvPr/>
        </p:nvSpPr>
        <p:spPr>
          <a:xfrm>
            <a:off x="8170337" y="1166260"/>
            <a:ext cx="134112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results</a:t>
            </a:r>
          </a:p>
        </p:txBody>
      </p:sp>
      <p:sp>
        <p:nvSpPr>
          <p:cNvPr id="16" name="Shape 19">
            <a:extLst>
              <a:ext uri="{FF2B5EF4-FFF2-40B4-BE49-F238E27FC236}">
                <a16:creationId xmlns:a16="http://schemas.microsoft.com/office/drawing/2014/main" id="{684AE029-57DE-E337-252E-61805CFB25C6}"/>
              </a:ext>
            </a:extLst>
          </p:cNvPr>
          <p:cNvSpPr/>
          <p:nvPr/>
        </p:nvSpPr>
        <p:spPr>
          <a:xfrm>
            <a:off x="4483924" y="1629810"/>
            <a:ext cx="844196" cy="791095"/>
          </a:xfrm>
          <a:prstGeom prst="line">
            <a:avLst/>
          </a:prstGeom>
          <a:noFill/>
          <a:ln w="12700">
            <a:solidFill>
              <a:srgbClr val="D97706"/>
            </a:solidFill>
            <a:prstDash val="soli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hape 19">
            <a:extLst>
              <a:ext uri="{FF2B5EF4-FFF2-40B4-BE49-F238E27FC236}">
                <a16:creationId xmlns:a16="http://schemas.microsoft.com/office/drawing/2014/main" id="{00E1D098-14FC-0FB4-BF79-2C0FD48C3022}"/>
              </a:ext>
            </a:extLst>
          </p:cNvPr>
          <p:cNvSpPr/>
          <p:nvPr/>
        </p:nvSpPr>
        <p:spPr>
          <a:xfrm>
            <a:off x="5105354" y="1653600"/>
            <a:ext cx="412944" cy="825411"/>
          </a:xfrm>
          <a:prstGeom prst="line">
            <a:avLst/>
          </a:prstGeom>
          <a:noFill/>
          <a:ln w="12700">
            <a:solidFill>
              <a:srgbClr val="D97706"/>
            </a:solidFill>
            <a:prstDash val="soli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hape 19">
            <a:extLst>
              <a:ext uri="{FF2B5EF4-FFF2-40B4-BE49-F238E27FC236}">
                <a16:creationId xmlns:a16="http://schemas.microsoft.com/office/drawing/2014/main" id="{C59FF5D8-0F3B-DB2B-E02E-8D4136ACE897}"/>
              </a:ext>
            </a:extLst>
          </p:cNvPr>
          <p:cNvSpPr/>
          <p:nvPr/>
        </p:nvSpPr>
        <p:spPr>
          <a:xfrm>
            <a:off x="5654227" y="1642621"/>
            <a:ext cx="121285" cy="791308"/>
          </a:xfrm>
          <a:prstGeom prst="line">
            <a:avLst/>
          </a:prstGeom>
          <a:noFill/>
          <a:ln w="12700">
            <a:solidFill>
              <a:srgbClr val="D97706"/>
            </a:solidFill>
            <a:prstDash val="soli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Shape 19">
            <a:extLst>
              <a:ext uri="{FF2B5EF4-FFF2-40B4-BE49-F238E27FC236}">
                <a16:creationId xmlns:a16="http://schemas.microsoft.com/office/drawing/2014/main" id="{6092769C-61A6-76CD-37B8-B33623BB261F}"/>
              </a:ext>
            </a:extLst>
          </p:cNvPr>
          <p:cNvSpPr/>
          <p:nvPr/>
        </p:nvSpPr>
        <p:spPr>
          <a:xfrm flipH="1">
            <a:off x="6220046" y="1674520"/>
            <a:ext cx="42529" cy="725055"/>
          </a:xfrm>
          <a:prstGeom prst="line">
            <a:avLst/>
          </a:prstGeom>
          <a:noFill/>
          <a:ln w="12700">
            <a:solidFill>
              <a:srgbClr val="D97706"/>
            </a:solidFill>
            <a:prstDash val="soli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Shape 24">
            <a:extLst>
              <a:ext uri="{FF2B5EF4-FFF2-40B4-BE49-F238E27FC236}">
                <a16:creationId xmlns:a16="http://schemas.microsoft.com/office/drawing/2014/main" id="{D2B97855-4077-C9CF-3A10-AE587362539C}"/>
              </a:ext>
            </a:extLst>
          </p:cNvPr>
          <p:cNvSpPr/>
          <p:nvPr/>
        </p:nvSpPr>
        <p:spPr>
          <a:xfrm>
            <a:off x="4227600" y="2431621"/>
            <a:ext cx="3353413" cy="536839"/>
          </a:xfrm>
          <a:prstGeom prst="roundRect">
            <a:avLst>
              <a:gd name="adj" fmla="val 10417"/>
            </a:avLst>
          </a:prstGeom>
          <a:solidFill>
            <a:srgbClr val="FFFBEB"/>
          </a:solidFill>
          <a:ln w="6350">
            <a:solidFill>
              <a:srgbClr val="D97706"/>
            </a:solidFill>
            <a:prstDash val="solid"/>
          </a:ln>
        </p:spPr>
        <p:txBody>
          <a:bodyPr anchor="ctr" anchorCtr="0"/>
          <a:lstStyle/>
          <a:p>
            <a:pPr algn="ctr">
              <a:lnSpc>
                <a:spcPct val="90000"/>
              </a:lnSpc>
            </a:pPr>
            <a:r>
              <a:rPr lang="fi-FI" sz="2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Centroid index</a:t>
            </a:r>
            <a:endParaRPr lang="en-US" sz="2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266BED42-49CB-A9BD-58E2-4281A79E0761}"/>
              </a:ext>
            </a:extLst>
          </p:cNvPr>
          <p:cNvSpPr/>
          <p:nvPr/>
        </p:nvSpPr>
        <p:spPr>
          <a:xfrm>
            <a:off x="5775512" y="2968460"/>
            <a:ext cx="226462" cy="797751"/>
          </a:xfrm>
          <a:prstGeom prst="downArrow">
            <a:avLst/>
          </a:prstGeom>
          <a:solidFill>
            <a:srgbClr val="F7C3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文本框 68">
            <a:extLst>
              <a:ext uri="{FF2B5EF4-FFF2-40B4-BE49-F238E27FC236}">
                <a16:creationId xmlns:a16="http://schemas.microsoft.com/office/drawing/2014/main" id="{D20725B7-8E8C-01A6-5FE0-B214D5D4D938}"/>
              </a:ext>
            </a:extLst>
          </p:cNvPr>
          <p:cNvSpPr txBox="1"/>
          <p:nvPr/>
        </p:nvSpPr>
        <p:spPr>
          <a:xfrm>
            <a:off x="6007631" y="3145862"/>
            <a:ext cx="114826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66700">
              <a:lnSpc>
                <a:spcPct val="9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</a:t>
            </a:r>
            <a:endParaRPr lang="en-US" altLang="zh-CN" i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Shape 19">
            <a:extLst>
              <a:ext uri="{FF2B5EF4-FFF2-40B4-BE49-F238E27FC236}">
                <a16:creationId xmlns:a16="http://schemas.microsoft.com/office/drawing/2014/main" id="{74B75552-4A5A-0CD1-EC96-E32176683FF5}"/>
              </a:ext>
            </a:extLst>
          </p:cNvPr>
          <p:cNvSpPr/>
          <p:nvPr/>
        </p:nvSpPr>
        <p:spPr>
          <a:xfrm flipH="1">
            <a:off x="6568989" y="1625416"/>
            <a:ext cx="558572" cy="740164"/>
          </a:xfrm>
          <a:prstGeom prst="line">
            <a:avLst/>
          </a:prstGeom>
          <a:noFill/>
          <a:ln w="12700">
            <a:solidFill>
              <a:srgbClr val="D97706"/>
            </a:solidFill>
            <a:prstDash val="soli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Shape 19">
            <a:extLst>
              <a:ext uri="{FF2B5EF4-FFF2-40B4-BE49-F238E27FC236}">
                <a16:creationId xmlns:a16="http://schemas.microsoft.com/office/drawing/2014/main" id="{E6A8FF2C-2753-B415-19DF-8925D6C05F83}"/>
              </a:ext>
            </a:extLst>
          </p:cNvPr>
          <p:cNvSpPr/>
          <p:nvPr/>
        </p:nvSpPr>
        <p:spPr>
          <a:xfrm flipH="1">
            <a:off x="6826203" y="1616736"/>
            <a:ext cx="868461" cy="782839"/>
          </a:xfrm>
          <a:prstGeom prst="line">
            <a:avLst/>
          </a:prstGeom>
          <a:noFill/>
          <a:ln w="12700">
            <a:solidFill>
              <a:srgbClr val="D97706"/>
            </a:solidFill>
            <a:prstDash val="soli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4C8B6E1-6F4E-8E21-0B8A-9F2A729F78E3}"/>
              </a:ext>
            </a:extLst>
          </p:cNvPr>
          <p:cNvCxnSpPr>
            <a:stCxn id="69" idx="1"/>
            <a:endCxn id="35" idx="3"/>
          </p:cNvCxnSpPr>
          <p:nvPr/>
        </p:nvCxnSpPr>
        <p:spPr>
          <a:xfrm flipH="1" flipV="1">
            <a:off x="7155894" y="3316678"/>
            <a:ext cx="1229889" cy="67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68">
            <a:extLst>
              <a:ext uri="{FF2B5EF4-FFF2-40B4-BE49-F238E27FC236}">
                <a16:creationId xmlns:a16="http://schemas.microsoft.com/office/drawing/2014/main" id="{A57C81F7-0DE6-869B-E90A-0A6384B99017}"/>
              </a:ext>
            </a:extLst>
          </p:cNvPr>
          <p:cNvSpPr txBox="1"/>
          <p:nvPr/>
        </p:nvSpPr>
        <p:spPr>
          <a:xfrm>
            <a:off x="290836" y="5754389"/>
            <a:ext cx="3029997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66700">
              <a:lnSpc>
                <a:spcPct val="90000"/>
              </a:lnSpc>
            </a:pP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Centroid index (CI):</a:t>
            </a:r>
            <a:endParaRPr lang="en-US" altLang="zh-CN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6"/>
          <p:cNvSpPr txBox="1"/>
          <p:nvPr/>
        </p:nvSpPr>
        <p:spPr>
          <a:xfrm>
            <a:off x="1357580" y="19238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374806" y="3464998"/>
            <a:ext cx="2843086" cy="474524"/>
            <a:chOff x="11136" y="8519"/>
            <a:chExt cx="6336" cy="781"/>
          </a:xfrm>
        </p:grpSpPr>
        <p:sp>
          <p:nvSpPr>
            <p:cNvPr id="65" name="Shape 63"/>
            <p:cNvSpPr/>
            <p:nvPr/>
          </p:nvSpPr>
          <p:spPr>
            <a:xfrm>
              <a:off x="11136" y="8532"/>
              <a:ext cx="6336" cy="768"/>
            </a:xfrm>
            <a:prstGeom prst="roundRect">
              <a:avLst>
                <a:gd name="adj" fmla="val 12500"/>
              </a:avLst>
            </a:prstGeom>
            <a:solidFill>
              <a:srgbClr val="E6FFFA"/>
            </a:solidFill>
            <a:ln w="10160">
              <a:solidFill>
                <a:srgbClr val="0D9488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 64"/>
            <p:cNvSpPr/>
            <p:nvPr/>
          </p:nvSpPr>
          <p:spPr>
            <a:xfrm>
              <a:off x="11136" y="8519"/>
              <a:ext cx="6336" cy="768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b="1" dirty="0">
                  <a:solidFill>
                    <a:srgbClr val="134E4A"/>
                  </a:solidFill>
                  <a:latin typeface="Tahoma" panose="020B0604030504040204" pitchFamily="34" charset="0"/>
                  <a:ea typeface="Calibri" panose="020F0502020204030204" pitchFamily="34" charset="-122"/>
                  <a:cs typeface="Tahoma" panose="020B0604030504040204" pitchFamily="34" charset="0"/>
                </a:rPr>
                <a:t>Stability = S / k</a:t>
              </a:r>
            </a:p>
          </p:txBody>
        </p:sp>
      </p:grpSp>
      <p:sp>
        <p:nvSpPr>
          <p:cNvPr id="3" name="Shape 112">
            <a:extLst>
              <a:ext uri="{FF2B5EF4-FFF2-40B4-BE49-F238E27FC236}">
                <a16:creationId xmlns:a16="http://schemas.microsoft.com/office/drawing/2014/main" id="{F3E8474E-235D-8C74-192D-E99B1AF4B4B0}"/>
              </a:ext>
            </a:extLst>
          </p:cNvPr>
          <p:cNvSpPr/>
          <p:nvPr/>
        </p:nvSpPr>
        <p:spPr>
          <a:xfrm>
            <a:off x="1875095" y="210192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113">
            <a:extLst>
              <a:ext uri="{FF2B5EF4-FFF2-40B4-BE49-F238E27FC236}">
                <a16:creationId xmlns:a16="http://schemas.microsoft.com/office/drawing/2014/main" id="{9AD33FCB-C20B-A3F7-CB23-ADBD60A40D2E}"/>
              </a:ext>
            </a:extLst>
          </p:cNvPr>
          <p:cNvSpPr/>
          <p:nvPr/>
        </p:nvSpPr>
        <p:spPr>
          <a:xfrm>
            <a:off x="1875095" y="2101925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C1</a:t>
            </a:r>
          </a:p>
        </p:txBody>
      </p:sp>
      <p:sp>
        <p:nvSpPr>
          <p:cNvPr id="9" name="Shape 114">
            <a:extLst>
              <a:ext uri="{FF2B5EF4-FFF2-40B4-BE49-F238E27FC236}">
                <a16:creationId xmlns:a16="http://schemas.microsoft.com/office/drawing/2014/main" id="{1BD38441-553B-2764-5442-19A02D9EBC0A}"/>
              </a:ext>
            </a:extLst>
          </p:cNvPr>
          <p:cNvSpPr/>
          <p:nvPr/>
        </p:nvSpPr>
        <p:spPr>
          <a:xfrm>
            <a:off x="2459930" y="210192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115">
            <a:extLst>
              <a:ext uri="{FF2B5EF4-FFF2-40B4-BE49-F238E27FC236}">
                <a16:creationId xmlns:a16="http://schemas.microsoft.com/office/drawing/2014/main" id="{B8B17F54-C5A7-AA01-B0A6-50B7F34ED310}"/>
              </a:ext>
            </a:extLst>
          </p:cNvPr>
          <p:cNvSpPr/>
          <p:nvPr/>
        </p:nvSpPr>
        <p:spPr>
          <a:xfrm>
            <a:off x="2459930" y="2101925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C2</a:t>
            </a:r>
          </a:p>
        </p:txBody>
      </p:sp>
      <p:sp>
        <p:nvSpPr>
          <p:cNvPr id="11" name="Shape 116">
            <a:extLst>
              <a:ext uri="{FF2B5EF4-FFF2-40B4-BE49-F238E27FC236}">
                <a16:creationId xmlns:a16="http://schemas.microsoft.com/office/drawing/2014/main" id="{0E5D7327-5E2D-BC8E-CA1A-4EB074785973}"/>
              </a:ext>
            </a:extLst>
          </p:cNvPr>
          <p:cNvSpPr/>
          <p:nvPr/>
        </p:nvSpPr>
        <p:spPr>
          <a:xfrm>
            <a:off x="3045400" y="210192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 117">
            <a:extLst>
              <a:ext uri="{FF2B5EF4-FFF2-40B4-BE49-F238E27FC236}">
                <a16:creationId xmlns:a16="http://schemas.microsoft.com/office/drawing/2014/main" id="{49830EDD-AA30-BC47-60AE-8BE9FE4E0687}"/>
              </a:ext>
            </a:extLst>
          </p:cNvPr>
          <p:cNvSpPr/>
          <p:nvPr/>
        </p:nvSpPr>
        <p:spPr>
          <a:xfrm>
            <a:off x="3045400" y="2101925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C3</a:t>
            </a:r>
          </a:p>
        </p:txBody>
      </p:sp>
      <p:sp>
        <p:nvSpPr>
          <p:cNvPr id="13" name="Shape 118">
            <a:extLst>
              <a:ext uri="{FF2B5EF4-FFF2-40B4-BE49-F238E27FC236}">
                <a16:creationId xmlns:a16="http://schemas.microsoft.com/office/drawing/2014/main" id="{A630C61D-8410-97FD-6D9B-5E882FCFC49C}"/>
              </a:ext>
            </a:extLst>
          </p:cNvPr>
          <p:cNvSpPr/>
          <p:nvPr/>
        </p:nvSpPr>
        <p:spPr>
          <a:xfrm>
            <a:off x="3630235" y="210192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119">
            <a:extLst>
              <a:ext uri="{FF2B5EF4-FFF2-40B4-BE49-F238E27FC236}">
                <a16:creationId xmlns:a16="http://schemas.microsoft.com/office/drawing/2014/main" id="{4756419A-D9B9-896C-AAA7-840AFA7032EB}"/>
              </a:ext>
            </a:extLst>
          </p:cNvPr>
          <p:cNvSpPr/>
          <p:nvPr/>
        </p:nvSpPr>
        <p:spPr>
          <a:xfrm>
            <a:off x="3630235" y="2101925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C4</a:t>
            </a:r>
          </a:p>
        </p:txBody>
      </p:sp>
      <p:sp>
        <p:nvSpPr>
          <p:cNvPr id="15" name="Shape 120">
            <a:extLst>
              <a:ext uri="{FF2B5EF4-FFF2-40B4-BE49-F238E27FC236}">
                <a16:creationId xmlns:a16="http://schemas.microsoft.com/office/drawing/2014/main" id="{724FFDC2-88AE-8D9F-D5E7-C52267F0F5BA}"/>
              </a:ext>
            </a:extLst>
          </p:cNvPr>
          <p:cNvSpPr/>
          <p:nvPr/>
        </p:nvSpPr>
        <p:spPr>
          <a:xfrm>
            <a:off x="4215705" y="210192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121">
            <a:extLst>
              <a:ext uri="{FF2B5EF4-FFF2-40B4-BE49-F238E27FC236}">
                <a16:creationId xmlns:a16="http://schemas.microsoft.com/office/drawing/2014/main" id="{B00AF32D-DE37-D3D3-D218-91F2A3617480}"/>
              </a:ext>
            </a:extLst>
          </p:cNvPr>
          <p:cNvSpPr/>
          <p:nvPr/>
        </p:nvSpPr>
        <p:spPr>
          <a:xfrm>
            <a:off x="4215705" y="2101925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C5</a:t>
            </a:r>
          </a:p>
        </p:txBody>
      </p:sp>
      <p:sp>
        <p:nvSpPr>
          <p:cNvPr id="17" name="Text 122">
            <a:extLst>
              <a:ext uri="{FF2B5EF4-FFF2-40B4-BE49-F238E27FC236}">
                <a16:creationId xmlns:a16="http://schemas.microsoft.com/office/drawing/2014/main" id="{90E4A755-6992-5C11-BBE4-69E246485ED8}"/>
              </a:ext>
            </a:extLst>
          </p:cNvPr>
          <p:cNvSpPr/>
          <p:nvPr/>
        </p:nvSpPr>
        <p:spPr>
          <a:xfrm>
            <a:off x="4735135" y="2035885"/>
            <a:ext cx="30480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65" dirty="0">
                <a:solidFill>
                  <a:srgbClr val="AAAA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8" name="Shape 123">
            <a:extLst>
              <a:ext uri="{FF2B5EF4-FFF2-40B4-BE49-F238E27FC236}">
                <a16:creationId xmlns:a16="http://schemas.microsoft.com/office/drawing/2014/main" id="{91FDFE4A-77BA-5481-A9FB-1CA8531ADC1A}"/>
              </a:ext>
            </a:extLst>
          </p:cNvPr>
          <p:cNvSpPr/>
          <p:nvPr/>
        </p:nvSpPr>
        <p:spPr>
          <a:xfrm>
            <a:off x="5105975" y="210192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EAF2FB"/>
          </a:solidFill>
          <a:ln w="12700">
            <a:solidFill>
              <a:srgbClr val="B0D0E8"/>
            </a:solidFill>
            <a:prstDash val="soli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hape 124">
            <a:extLst>
              <a:ext uri="{FF2B5EF4-FFF2-40B4-BE49-F238E27FC236}">
                <a16:creationId xmlns:a16="http://schemas.microsoft.com/office/drawing/2014/main" id="{306AE4E1-D1B8-9C36-5F1C-58AB2CC053DC}"/>
              </a:ext>
            </a:extLst>
          </p:cNvPr>
          <p:cNvSpPr/>
          <p:nvPr/>
        </p:nvSpPr>
        <p:spPr>
          <a:xfrm>
            <a:off x="5690810" y="2101925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EAF2FB"/>
          </a:solidFill>
          <a:ln w="12700">
            <a:solidFill>
              <a:srgbClr val="B0D0E8"/>
            </a:solidFill>
            <a:prstDash val="soli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125">
            <a:extLst>
              <a:ext uri="{FF2B5EF4-FFF2-40B4-BE49-F238E27FC236}">
                <a16:creationId xmlns:a16="http://schemas.microsoft.com/office/drawing/2014/main" id="{0A62F848-8F78-8F78-48A2-75D1A6CA6FA2}"/>
              </a:ext>
            </a:extLst>
          </p:cNvPr>
          <p:cNvSpPr/>
          <p:nvPr/>
        </p:nvSpPr>
        <p:spPr>
          <a:xfrm>
            <a:off x="6373435" y="2101925"/>
            <a:ext cx="134112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results</a:t>
            </a:r>
          </a:p>
        </p:txBody>
      </p:sp>
      <p:sp>
        <p:nvSpPr>
          <p:cNvPr id="21" name="Shape 24">
            <a:extLst>
              <a:ext uri="{FF2B5EF4-FFF2-40B4-BE49-F238E27FC236}">
                <a16:creationId xmlns:a16="http://schemas.microsoft.com/office/drawing/2014/main" id="{276CC72C-979F-201D-0F31-0F3255FEA727}"/>
              </a:ext>
            </a:extLst>
          </p:cNvPr>
          <p:cNvSpPr/>
          <p:nvPr/>
        </p:nvSpPr>
        <p:spPr>
          <a:xfrm>
            <a:off x="2420066" y="3239699"/>
            <a:ext cx="3353413" cy="896365"/>
          </a:xfrm>
          <a:prstGeom prst="roundRect">
            <a:avLst>
              <a:gd name="adj" fmla="val 10417"/>
            </a:avLst>
          </a:prstGeom>
          <a:solidFill>
            <a:srgbClr val="FFFBEB"/>
          </a:solidFill>
          <a:ln w="6350">
            <a:solidFill>
              <a:srgbClr val="D97706"/>
            </a:solidFill>
            <a:prstDash val="solid"/>
          </a:ln>
        </p:spPr>
        <p:txBody>
          <a:bodyPr anchor="ctr" anchorCtr="0"/>
          <a:lstStyle/>
          <a:p>
            <a:pPr algn="ctr">
              <a:lnSpc>
                <a:spcPct val="90000"/>
              </a:lnSpc>
            </a:pPr>
            <a:r>
              <a:rPr lang="fi-FI" sz="2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Centroid</a:t>
            </a:r>
          </a:p>
          <a:p>
            <a:pPr algn="ctr">
              <a:lnSpc>
                <a:spcPct val="90000"/>
              </a:lnSpc>
            </a:pPr>
            <a:r>
              <a:rPr lang="fi-FI" sz="2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index</a:t>
            </a:r>
            <a:endParaRPr lang="en-US" sz="2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Shape 112">
            <a:extLst>
              <a:ext uri="{FF2B5EF4-FFF2-40B4-BE49-F238E27FC236}">
                <a16:creationId xmlns:a16="http://schemas.microsoft.com/office/drawing/2014/main" id="{4B6F86A7-9E5E-B9F3-8C12-DB9BC908F89C}"/>
              </a:ext>
            </a:extLst>
          </p:cNvPr>
          <p:cNvSpPr/>
          <p:nvPr/>
        </p:nvSpPr>
        <p:spPr>
          <a:xfrm>
            <a:off x="1889270" y="4795511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113">
            <a:extLst>
              <a:ext uri="{FF2B5EF4-FFF2-40B4-BE49-F238E27FC236}">
                <a16:creationId xmlns:a16="http://schemas.microsoft.com/office/drawing/2014/main" id="{CC702576-AFE5-8DDC-341A-8E093185F78D}"/>
              </a:ext>
            </a:extLst>
          </p:cNvPr>
          <p:cNvSpPr/>
          <p:nvPr/>
        </p:nvSpPr>
        <p:spPr>
          <a:xfrm>
            <a:off x="1889270" y="4795511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C1</a:t>
            </a:r>
          </a:p>
        </p:txBody>
      </p:sp>
      <p:sp>
        <p:nvSpPr>
          <p:cNvPr id="24" name="Shape 114">
            <a:extLst>
              <a:ext uri="{FF2B5EF4-FFF2-40B4-BE49-F238E27FC236}">
                <a16:creationId xmlns:a16="http://schemas.microsoft.com/office/drawing/2014/main" id="{7E6F9EB7-4DDF-4958-6DEA-EF59719021A3}"/>
              </a:ext>
            </a:extLst>
          </p:cNvPr>
          <p:cNvSpPr/>
          <p:nvPr/>
        </p:nvSpPr>
        <p:spPr>
          <a:xfrm>
            <a:off x="2474105" y="4795511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 115">
            <a:extLst>
              <a:ext uri="{FF2B5EF4-FFF2-40B4-BE49-F238E27FC236}">
                <a16:creationId xmlns:a16="http://schemas.microsoft.com/office/drawing/2014/main" id="{FE653DE3-6746-6519-1287-E6024B641ACE}"/>
              </a:ext>
            </a:extLst>
          </p:cNvPr>
          <p:cNvSpPr/>
          <p:nvPr/>
        </p:nvSpPr>
        <p:spPr>
          <a:xfrm>
            <a:off x="2474105" y="4795511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C2</a:t>
            </a:r>
          </a:p>
        </p:txBody>
      </p:sp>
      <p:sp>
        <p:nvSpPr>
          <p:cNvPr id="26" name="Shape 116">
            <a:extLst>
              <a:ext uri="{FF2B5EF4-FFF2-40B4-BE49-F238E27FC236}">
                <a16:creationId xmlns:a16="http://schemas.microsoft.com/office/drawing/2014/main" id="{0BF6761D-88A5-CE52-161E-309BA53C286E}"/>
              </a:ext>
            </a:extLst>
          </p:cNvPr>
          <p:cNvSpPr/>
          <p:nvPr/>
        </p:nvSpPr>
        <p:spPr>
          <a:xfrm>
            <a:off x="3059575" y="4795511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 117">
            <a:extLst>
              <a:ext uri="{FF2B5EF4-FFF2-40B4-BE49-F238E27FC236}">
                <a16:creationId xmlns:a16="http://schemas.microsoft.com/office/drawing/2014/main" id="{3A471050-AB1A-9AA7-4C92-3552742FDB57}"/>
              </a:ext>
            </a:extLst>
          </p:cNvPr>
          <p:cNvSpPr/>
          <p:nvPr/>
        </p:nvSpPr>
        <p:spPr>
          <a:xfrm>
            <a:off x="3059575" y="4795511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C3</a:t>
            </a:r>
          </a:p>
        </p:txBody>
      </p:sp>
      <p:sp>
        <p:nvSpPr>
          <p:cNvPr id="28" name="Shape 118">
            <a:extLst>
              <a:ext uri="{FF2B5EF4-FFF2-40B4-BE49-F238E27FC236}">
                <a16:creationId xmlns:a16="http://schemas.microsoft.com/office/drawing/2014/main" id="{1363B404-6EDB-F02C-72CD-1CCC3EF31994}"/>
              </a:ext>
            </a:extLst>
          </p:cNvPr>
          <p:cNvSpPr/>
          <p:nvPr/>
        </p:nvSpPr>
        <p:spPr>
          <a:xfrm>
            <a:off x="3644410" y="4795511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 119">
            <a:extLst>
              <a:ext uri="{FF2B5EF4-FFF2-40B4-BE49-F238E27FC236}">
                <a16:creationId xmlns:a16="http://schemas.microsoft.com/office/drawing/2014/main" id="{A8FA6350-C0DA-7ABA-6CB0-A47721854738}"/>
              </a:ext>
            </a:extLst>
          </p:cNvPr>
          <p:cNvSpPr/>
          <p:nvPr/>
        </p:nvSpPr>
        <p:spPr>
          <a:xfrm>
            <a:off x="3644410" y="4795511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C4</a:t>
            </a:r>
          </a:p>
        </p:txBody>
      </p:sp>
      <p:sp>
        <p:nvSpPr>
          <p:cNvPr id="30" name="Shape 120">
            <a:extLst>
              <a:ext uri="{FF2B5EF4-FFF2-40B4-BE49-F238E27FC236}">
                <a16:creationId xmlns:a16="http://schemas.microsoft.com/office/drawing/2014/main" id="{328870C7-4D91-CD0E-97C2-4103B153E7E7}"/>
              </a:ext>
            </a:extLst>
          </p:cNvPr>
          <p:cNvSpPr/>
          <p:nvPr/>
        </p:nvSpPr>
        <p:spPr>
          <a:xfrm>
            <a:off x="4229880" y="4795511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DCEEFB"/>
          </a:solidFill>
          <a:ln w="12700">
            <a:solidFill>
              <a:srgbClr val="90C4E8"/>
            </a:solidFill>
            <a:prstDash val="solid"/>
          </a:ln>
        </p:spPr>
        <p:txBody>
          <a:bodyPr/>
          <a:lstStyle/>
          <a:p>
            <a:endParaRPr lang="en-U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 121">
            <a:extLst>
              <a:ext uri="{FF2B5EF4-FFF2-40B4-BE49-F238E27FC236}">
                <a16:creationId xmlns:a16="http://schemas.microsoft.com/office/drawing/2014/main" id="{17F040E7-14F7-F7B9-4A34-CE7F7371A4C3}"/>
              </a:ext>
            </a:extLst>
          </p:cNvPr>
          <p:cNvSpPr/>
          <p:nvPr/>
        </p:nvSpPr>
        <p:spPr>
          <a:xfrm>
            <a:off x="4229880" y="4795511"/>
            <a:ext cx="46355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07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C5</a:t>
            </a:r>
          </a:p>
        </p:txBody>
      </p:sp>
      <p:sp>
        <p:nvSpPr>
          <p:cNvPr id="32" name="Text 122">
            <a:extLst>
              <a:ext uri="{FF2B5EF4-FFF2-40B4-BE49-F238E27FC236}">
                <a16:creationId xmlns:a16="http://schemas.microsoft.com/office/drawing/2014/main" id="{7FA91BE1-A3F9-5E7E-A11F-A7B672CA8D25}"/>
              </a:ext>
            </a:extLst>
          </p:cNvPr>
          <p:cNvSpPr/>
          <p:nvPr/>
        </p:nvSpPr>
        <p:spPr>
          <a:xfrm>
            <a:off x="4749310" y="4729471"/>
            <a:ext cx="30480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65" dirty="0">
                <a:solidFill>
                  <a:srgbClr val="AAAA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33" name="Shape 123">
            <a:extLst>
              <a:ext uri="{FF2B5EF4-FFF2-40B4-BE49-F238E27FC236}">
                <a16:creationId xmlns:a16="http://schemas.microsoft.com/office/drawing/2014/main" id="{2398D057-CBE0-3D3F-251F-0937A5E73C2A}"/>
              </a:ext>
            </a:extLst>
          </p:cNvPr>
          <p:cNvSpPr/>
          <p:nvPr/>
        </p:nvSpPr>
        <p:spPr>
          <a:xfrm>
            <a:off x="5120150" y="4795511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EAF2FB"/>
          </a:solidFill>
          <a:ln w="12700">
            <a:solidFill>
              <a:srgbClr val="B0D0E8"/>
            </a:solidFill>
            <a:prstDash val="soli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Shape 124">
            <a:extLst>
              <a:ext uri="{FF2B5EF4-FFF2-40B4-BE49-F238E27FC236}">
                <a16:creationId xmlns:a16="http://schemas.microsoft.com/office/drawing/2014/main" id="{C4D3052B-C083-DDBC-58AB-FFF08B8A1876}"/>
              </a:ext>
            </a:extLst>
          </p:cNvPr>
          <p:cNvSpPr/>
          <p:nvPr/>
        </p:nvSpPr>
        <p:spPr>
          <a:xfrm>
            <a:off x="5704985" y="4795511"/>
            <a:ext cx="463550" cy="463550"/>
          </a:xfrm>
          <a:prstGeom prst="roundRect">
            <a:avLst>
              <a:gd name="adj" fmla="val 10526"/>
            </a:avLst>
          </a:prstGeom>
          <a:solidFill>
            <a:srgbClr val="EAF2FB"/>
          </a:solidFill>
          <a:ln w="12700">
            <a:solidFill>
              <a:srgbClr val="B0D0E8"/>
            </a:solidFill>
            <a:prstDash val="solid"/>
          </a:ln>
        </p:spPr>
        <p:txBody>
          <a:bodyPr/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 125">
            <a:extLst>
              <a:ext uri="{FF2B5EF4-FFF2-40B4-BE49-F238E27FC236}">
                <a16:creationId xmlns:a16="http://schemas.microsoft.com/office/drawing/2014/main" id="{9D396F26-A5CA-62C8-07DE-0A4646300009}"/>
              </a:ext>
            </a:extLst>
          </p:cNvPr>
          <p:cNvSpPr/>
          <p:nvPr/>
        </p:nvSpPr>
        <p:spPr>
          <a:xfrm>
            <a:off x="6387610" y="4795511"/>
            <a:ext cx="1341120" cy="4635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results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18EFCA2A-A62A-3822-A0ED-35E1BFC2A345}"/>
              </a:ext>
            </a:extLst>
          </p:cNvPr>
          <p:cNvSpPr/>
          <p:nvPr/>
        </p:nvSpPr>
        <p:spPr>
          <a:xfrm rot="16200000">
            <a:off x="6342790" y="3313514"/>
            <a:ext cx="226462" cy="797751"/>
          </a:xfrm>
          <a:prstGeom prst="downArrow">
            <a:avLst/>
          </a:prstGeom>
          <a:solidFill>
            <a:srgbClr val="F7C39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文本框 68">
            <a:extLst>
              <a:ext uri="{FF2B5EF4-FFF2-40B4-BE49-F238E27FC236}">
                <a16:creationId xmlns:a16="http://schemas.microsoft.com/office/drawing/2014/main" id="{7993C8EC-91C3-67FB-C089-6886BA3B60F8}"/>
              </a:ext>
            </a:extLst>
          </p:cNvPr>
          <p:cNvSpPr txBox="1"/>
          <p:nvPr/>
        </p:nvSpPr>
        <p:spPr>
          <a:xfrm>
            <a:off x="5965106" y="3262812"/>
            <a:ext cx="114826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66700">
              <a:lnSpc>
                <a:spcPct val="9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</a:t>
            </a:r>
            <a:endParaRPr lang="en-US" altLang="zh-CN" i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文本框 68">
            <a:extLst>
              <a:ext uri="{FF2B5EF4-FFF2-40B4-BE49-F238E27FC236}">
                <a16:creationId xmlns:a16="http://schemas.microsoft.com/office/drawing/2014/main" id="{D8781692-B3C0-1DFC-7E17-36342713765D}"/>
              </a:ext>
            </a:extLst>
          </p:cNvPr>
          <p:cNvSpPr txBox="1"/>
          <p:nvPr/>
        </p:nvSpPr>
        <p:spPr>
          <a:xfrm>
            <a:off x="1782954" y="1643118"/>
            <a:ext cx="3935471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>
              <a:lnSpc>
                <a:spcPct val="90000"/>
              </a:lnSpc>
            </a:pPr>
            <a:r>
              <a:rPr lang="en-US" altLang="zh-CN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pairwise clusterings:</a:t>
            </a:r>
            <a:endParaRPr lang="en-US" altLang="zh-CN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1ACC2DB-D946-C1CE-D7B5-A7DF8D09102A}"/>
              </a:ext>
            </a:extLst>
          </p:cNvPr>
          <p:cNvGrpSpPr/>
          <p:nvPr/>
        </p:nvGrpSpPr>
        <p:grpSpPr>
          <a:xfrm>
            <a:off x="2126518" y="2592739"/>
            <a:ext cx="3693654" cy="646330"/>
            <a:chOff x="3902150" y="1616736"/>
            <a:chExt cx="3792514" cy="862275"/>
          </a:xfrm>
        </p:grpSpPr>
        <p:sp>
          <p:nvSpPr>
            <p:cNvPr id="39" name="Shape 19">
              <a:extLst>
                <a:ext uri="{FF2B5EF4-FFF2-40B4-BE49-F238E27FC236}">
                  <a16:creationId xmlns:a16="http://schemas.microsoft.com/office/drawing/2014/main" id="{A0B674AC-E3DB-52B2-2075-00071F7D4A3A}"/>
                </a:ext>
              </a:extLst>
            </p:cNvPr>
            <p:cNvSpPr/>
            <p:nvPr/>
          </p:nvSpPr>
          <p:spPr>
            <a:xfrm>
              <a:off x="3902150" y="1629811"/>
              <a:ext cx="1307544" cy="825412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Shape 19">
              <a:extLst>
                <a:ext uri="{FF2B5EF4-FFF2-40B4-BE49-F238E27FC236}">
                  <a16:creationId xmlns:a16="http://schemas.microsoft.com/office/drawing/2014/main" id="{66D28362-7B7D-1A55-5CAF-B94894E80060}"/>
                </a:ext>
              </a:extLst>
            </p:cNvPr>
            <p:cNvSpPr/>
            <p:nvPr/>
          </p:nvSpPr>
          <p:spPr>
            <a:xfrm>
              <a:off x="4483924" y="1629810"/>
              <a:ext cx="844196" cy="791095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Shape 19">
              <a:extLst>
                <a:ext uri="{FF2B5EF4-FFF2-40B4-BE49-F238E27FC236}">
                  <a16:creationId xmlns:a16="http://schemas.microsoft.com/office/drawing/2014/main" id="{E474CDCC-3838-62BE-0961-424C265DE0E8}"/>
                </a:ext>
              </a:extLst>
            </p:cNvPr>
            <p:cNvSpPr/>
            <p:nvPr/>
          </p:nvSpPr>
          <p:spPr>
            <a:xfrm>
              <a:off x="5105354" y="1653600"/>
              <a:ext cx="412944" cy="825411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Shape 19">
              <a:extLst>
                <a:ext uri="{FF2B5EF4-FFF2-40B4-BE49-F238E27FC236}">
                  <a16:creationId xmlns:a16="http://schemas.microsoft.com/office/drawing/2014/main" id="{9D136F49-182E-CA01-6981-7050D7A78FC1}"/>
                </a:ext>
              </a:extLst>
            </p:cNvPr>
            <p:cNvSpPr/>
            <p:nvPr/>
          </p:nvSpPr>
          <p:spPr>
            <a:xfrm>
              <a:off x="5654227" y="1642621"/>
              <a:ext cx="121285" cy="791308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Shape 19">
              <a:extLst>
                <a:ext uri="{FF2B5EF4-FFF2-40B4-BE49-F238E27FC236}">
                  <a16:creationId xmlns:a16="http://schemas.microsoft.com/office/drawing/2014/main" id="{F10DE00C-1F63-9AE4-8553-F136193B065F}"/>
                </a:ext>
              </a:extLst>
            </p:cNvPr>
            <p:cNvSpPr/>
            <p:nvPr/>
          </p:nvSpPr>
          <p:spPr>
            <a:xfrm flipH="1">
              <a:off x="6220046" y="1674520"/>
              <a:ext cx="42529" cy="725055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Shape 19">
              <a:extLst>
                <a:ext uri="{FF2B5EF4-FFF2-40B4-BE49-F238E27FC236}">
                  <a16:creationId xmlns:a16="http://schemas.microsoft.com/office/drawing/2014/main" id="{1AB3E429-6BDB-EBEB-D524-D27E8FC55A74}"/>
                </a:ext>
              </a:extLst>
            </p:cNvPr>
            <p:cNvSpPr/>
            <p:nvPr/>
          </p:nvSpPr>
          <p:spPr>
            <a:xfrm flipH="1">
              <a:off x="6568989" y="1625416"/>
              <a:ext cx="558572" cy="740164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Shape 19">
              <a:extLst>
                <a:ext uri="{FF2B5EF4-FFF2-40B4-BE49-F238E27FC236}">
                  <a16:creationId xmlns:a16="http://schemas.microsoft.com/office/drawing/2014/main" id="{ACB0FD73-2E8A-B175-87A3-BC54F0F40566}"/>
                </a:ext>
              </a:extLst>
            </p:cNvPr>
            <p:cNvSpPr/>
            <p:nvPr/>
          </p:nvSpPr>
          <p:spPr>
            <a:xfrm flipH="1">
              <a:off x="6826203" y="1616736"/>
              <a:ext cx="868461" cy="782839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CD424FF-C327-B3A6-6AAE-C8FB2F888DEC}"/>
              </a:ext>
            </a:extLst>
          </p:cNvPr>
          <p:cNvGrpSpPr/>
          <p:nvPr/>
        </p:nvGrpSpPr>
        <p:grpSpPr>
          <a:xfrm rot="10800000">
            <a:off x="2278918" y="4116744"/>
            <a:ext cx="3693654" cy="646330"/>
            <a:chOff x="3902150" y="1616736"/>
            <a:chExt cx="3792514" cy="862275"/>
          </a:xfrm>
        </p:grpSpPr>
        <p:sp>
          <p:nvSpPr>
            <p:cNvPr id="77" name="Shape 19">
              <a:extLst>
                <a:ext uri="{FF2B5EF4-FFF2-40B4-BE49-F238E27FC236}">
                  <a16:creationId xmlns:a16="http://schemas.microsoft.com/office/drawing/2014/main" id="{78939220-AFCC-3CC6-F615-BD43C5922901}"/>
                </a:ext>
              </a:extLst>
            </p:cNvPr>
            <p:cNvSpPr/>
            <p:nvPr/>
          </p:nvSpPr>
          <p:spPr>
            <a:xfrm>
              <a:off x="3902150" y="1629811"/>
              <a:ext cx="1307544" cy="825412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Shape 19">
              <a:extLst>
                <a:ext uri="{FF2B5EF4-FFF2-40B4-BE49-F238E27FC236}">
                  <a16:creationId xmlns:a16="http://schemas.microsoft.com/office/drawing/2014/main" id="{7818964B-409C-DB7E-9901-8E4D566CAF75}"/>
                </a:ext>
              </a:extLst>
            </p:cNvPr>
            <p:cNvSpPr/>
            <p:nvPr/>
          </p:nvSpPr>
          <p:spPr>
            <a:xfrm>
              <a:off x="4483924" y="1629810"/>
              <a:ext cx="844196" cy="791095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Shape 19">
              <a:extLst>
                <a:ext uri="{FF2B5EF4-FFF2-40B4-BE49-F238E27FC236}">
                  <a16:creationId xmlns:a16="http://schemas.microsoft.com/office/drawing/2014/main" id="{88DF406F-0FD3-5FF8-3AA7-5B5754251D24}"/>
                </a:ext>
              </a:extLst>
            </p:cNvPr>
            <p:cNvSpPr/>
            <p:nvPr/>
          </p:nvSpPr>
          <p:spPr>
            <a:xfrm>
              <a:off x="5105354" y="1653600"/>
              <a:ext cx="412944" cy="825411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Shape 19">
              <a:extLst>
                <a:ext uri="{FF2B5EF4-FFF2-40B4-BE49-F238E27FC236}">
                  <a16:creationId xmlns:a16="http://schemas.microsoft.com/office/drawing/2014/main" id="{CF8EB8CC-B7D9-3EA5-67E5-B539128C660C}"/>
                </a:ext>
              </a:extLst>
            </p:cNvPr>
            <p:cNvSpPr/>
            <p:nvPr/>
          </p:nvSpPr>
          <p:spPr>
            <a:xfrm>
              <a:off x="5654227" y="1642621"/>
              <a:ext cx="121285" cy="791308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Shape 19">
              <a:extLst>
                <a:ext uri="{FF2B5EF4-FFF2-40B4-BE49-F238E27FC236}">
                  <a16:creationId xmlns:a16="http://schemas.microsoft.com/office/drawing/2014/main" id="{E44374FA-175F-0B19-F17E-529B6E21226B}"/>
                </a:ext>
              </a:extLst>
            </p:cNvPr>
            <p:cNvSpPr/>
            <p:nvPr/>
          </p:nvSpPr>
          <p:spPr>
            <a:xfrm flipH="1">
              <a:off x="6220046" y="1674520"/>
              <a:ext cx="42529" cy="725055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Shape 19">
              <a:extLst>
                <a:ext uri="{FF2B5EF4-FFF2-40B4-BE49-F238E27FC236}">
                  <a16:creationId xmlns:a16="http://schemas.microsoft.com/office/drawing/2014/main" id="{569EC6B5-CBF2-8526-CCB9-AC5D5FD7A689}"/>
                </a:ext>
              </a:extLst>
            </p:cNvPr>
            <p:cNvSpPr/>
            <p:nvPr/>
          </p:nvSpPr>
          <p:spPr>
            <a:xfrm flipH="1">
              <a:off x="6568989" y="1625416"/>
              <a:ext cx="558572" cy="740164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Shape 19">
              <a:extLst>
                <a:ext uri="{FF2B5EF4-FFF2-40B4-BE49-F238E27FC236}">
                  <a16:creationId xmlns:a16="http://schemas.microsoft.com/office/drawing/2014/main" id="{22DBA2D6-3C54-ECC8-83CF-D8BD1C6D25BA}"/>
                </a:ext>
              </a:extLst>
            </p:cNvPr>
            <p:cNvSpPr/>
            <p:nvPr/>
          </p:nvSpPr>
          <p:spPr>
            <a:xfrm flipH="1">
              <a:off x="6826203" y="1616736"/>
              <a:ext cx="868461" cy="782839"/>
            </a:xfrm>
            <a:prstGeom prst="line">
              <a:avLst/>
            </a:prstGeom>
            <a:noFill/>
            <a:ln w="12700">
              <a:solidFill>
                <a:srgbClr val="D97706"/>
              </a:solidFill>
              <a:prstDash val="solid"/>
            </a:ln>
          </p:spPr>
          <p:txBody>
            <a:bodyPr/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24180" y="1047115"/>
          <a:ext cx="4331335" cy="5257800"/>
        </p:xfrm>
        <a:graphic>
          <a:graphicData uri="http://schemas.openxmlformats.org/drawingml/2006/table">
            <a:tbl>
              <a:tblPr/>
              <a:tblGrid>
                <a:gridCol w="1278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4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Dataset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Acronym</a:t>
                      </a:r>
                      <a:endParaRPr lang="en-US" altLang="zh-CN" sz="1400" i="1">
                        <a:latin typeface="Tahoma" panose="020B0604030504040204" pitchFamily="34" charset="0"/>
                        <a:ea typeface="宋体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d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S1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5000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S2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5000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S3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5000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S4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5000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15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A1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3000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A2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5250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A3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7500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Dim32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D3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1024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Birch1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B1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100000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Birch2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B2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100000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Birch3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B3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100000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Worm-2D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W2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105600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35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Worm-64D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W64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105000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N3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2250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N6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5500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E2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2000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E3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3000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E7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14000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Unbalance</a:t>
                      </a:r>
                    </a:p>
                  </a:txBody>
                  <a:tcPr marL="68580" marR="68580" marT="0" marB="0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Unb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6500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14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ys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5" name="图片 4" descr="C:/Users/leli5/Desktop/datasets.pngdatasets"/>
          <p:cNvPicPr>
            <a:picLocks noChangeAspect="1"/>
          </p:cNvPicPr>
          <p:nvPr/>
        </p:nvPicPr>
        <p:blipFill>
          <a:blip r:embed="rId3"/>
          <a:srcRect l="128" r="128"/>
          <a:stretch>
            <a:fillRect/>
          </a:stretch>
        </p:blipFill>
        <p:spPr>
          <a:xfrm>
            <a:off x="5183505" y="1047115"/>
            <a:ext cx="6438265" cy="3732530"/>
          </a:xfrm>
          <a:prstGeom prst="rect">
            <a:avLst/>
          </a:prstGeom>
        </p:spPr>
      </p:pic>
      <p:sp>
        <p:nvSpPr>
          <p:cNvPr id="9" name="Text 7"/>
          <p:cNvSpPr/>
          <p:nvPr/>
        </p:nvSpPr>
        <p:spPr>
          <a:xfrm>
            <a:off x="5183505" y="5253990"/>
            <a:ext cx="5242560" cy="4632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Spherical datasets: </a:t>
            </a: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14</a:t>
            </a:r>
          </a:p>
          <a:p>
            <a:pPr marL="0" indent="0" algn="l">
              <a:buNone/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Non-spherical datasets: </a:t>
            </a:r>
            <a:r>
              <a:rPr lang="en-US" altLang="zh-C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5</a:t>
            </a:r>
            <a:endParaRPr lang="en-US" altLang="zh-CN" sz="2400" b="1" dirty="0">
              <a:solidFill>
                <a:srgbClr val="1A36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1357580" y="19238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Datasets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972" y="2661920"/>
            <a:ext cx="846005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</a:t>
            </a:r>
            <a:endParaRPr lang="en-US" sz="4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424237"/>
            <a:ext cx="2743200" cy="9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leli5/Desktop/SpNew.pngSpNew"/>
          <p:cNvPicPr>
            <a:picLocks noChangeAspect="1"/>
          </p:cNvPicPr>
          <p:nvPr/>
        </p:nvPicPr>
        <p:blipFill>
          <a:blip r:embed="rId2"/>
          <a:srcRect t="10112" b="2821"/>
          <a:stretch>
            <a:fillRect/>
          </a:stretch>
        </p:blipFill>
        <p:spPr>
          <a:xfrm>
            <a:off x="1776345" y="1403496"/>
            <a:ext cx="9215755" cy="39995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83439" y="1572407"/>
            <a:ext cx="2845435" cy="923330"/>
          </a:xfrm>
          <a:prstGeom prst="rect">
            <a:avLst/>
          </a:prstGeom>
          <a:ln w="28575" cmpd="sng">
            <a:solidFill>
              <a:srgbClr val="0000FF"/>
            </a:solidFill>
            <a:prstDash val="sysDash"/>
          </a:ln>
        </p:spPr>
        <p:txBody>
          <a:bodyPr wrap="square">
            <a:spAutoFit/>
          </a:bodyPr>
          <a:lstStyle/>
          <a:p>
            <a:pPr defTabSz="266700"/>
            <a:r>
              <a:rPr lang="en-US" altLang="zh-CN">
                <a:latin typeface="Tahoma" panose="020B0604030504040204" pitchFamily="34" charset="0"/>
                <a:ea typeface="Times New Roman" panose="02020603050405020304"/>
                <a:cs typeface="Tahoma" panose="020B0604030504040204" pitchFamily="34" charset="0"/>
              </a:rPr>
              <a:t>Open markers indicate methods that do not fix the number of clusters </a:t>
            </a:r>
            <a:r>
              <a:rPr lang="en-US" altLang="zh-CN" i="1">
                <a:latin typeface="Tahoma" panose="020B0604030504040204" pitchFamily="34" charset="0"/>
                <a:ea typeface="Times New Roman" panose="02020603050405020304"/>
                <a:cs typeface="Tahoma" panose="020B0604030504040204" pitchFamily="34" charset="0"/>
              </a:rPr>
              <a:t>k</a:t>
            </a:r>
            <a:r>
              <a:rPr lang="en-US" altLang="zh-CN">
                <a:latin typeface="Tahoma" panose="020B0604030504040204" pitchFamily="34" charset="0"/>
                <a:ea typeface="Times New Roman" panose="02020603050405020304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759315" y="4109601"/>
            <a:ext cx="267335" cy="243840"/>
          </a:xfrm>
          <a:prstGeom prst="rect">
            <a:avLst/>
          </a:prstGeom>
          <a:ln w="28575" cmpd="sng">
            <a:solidFill>
              <a:srgbClr val="0000FF"/>
            </a:solidFill>
            <a:prstDash val="sysDash"/>
          </a:ln>
        </p:spPr>
        <p:txBody>
          <a:bodyPr wrap="square">
            <a:noAutofit/>
          </a:bodyPr>
          <a:lstStyle/>
          <a:p>
            <a:pPr defTabSz="266700"/>
            <a:endParaRPr lang="en-US" altLang="zh-CN" sz="1600">
              <a:latin typeface="Tahoma" panose="020B0604030504040204" pitchFamily="34" charset="0"/>
              <a:ea typeface="Times New Roman" panose="02020603050405020304"/>
              <a:cs typeface="Tahoma" panose="020B060403050404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53700" y="3867031"/>
            <a:ext cx="681355" cy="191135"/>
          </a:xfrm>
          <a:prstGeom prst="rect">
            <a:avLst/>
          </a:prstGeom>
          <a:ln w="28575" cmpd="sng">
            <a:solidFill>
              <a:srgbClr val="0000FF"/>
            </a:solidFill>
            <a:prstDash val="sysDash"/>
          </a:ln>
        </p:spPr>
        <p:txBody>
          <a:bodyPr wrap="square">
            <a:noAutofit/>
          </a:bodyPr>
          <a:lstStyle/>
          <a:p>
            <a:pPr defTabSz="266700"/>
            <a:endParaRPr lang="en-US" altLang="zh-CN" sz="1600">
              <a:latin typeface="Tahoma" panose="020B0604030504040204" pitchFamily="34" charset="0"/>
              <a:ea typeface="Times New Roman" panose="02020603050405020304"/>
              <a:cs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12550" y="3624461"/>
            <a:ext cx="267335" cy="194945"/>
          </a:xfrm>
          <a:prstGeom prst="rect">
            <a:avLst/>
          </a:prstGeom>
          <a:ln w="28575" cmpd="sng">
            <a:solidFill>
              <a:srgbClr val="0000FF"/>
            </a:solidFill>
            <a:prstDash val="sysDash"/>
          </a:ln>
        </p:spPr>
        <p:txBody>
          <a:bodyPr wrap="square">
            <a:noAutofit/>
          </a:bodyPr>
          <a:lstStyle/>
          <a:p>
            <a:pPr defTabSz="266700"/>
            <a:endParaRPr lang="en-US" altLang="zh-CN" sz="1600">
              <a:latin typeface="Tahoma" panose="020B0604030504040204" pitchFamily="34" charset="0"/>
              <a:ea typeface="Times New Roman" panose="02020603050405020304"/>
              <a:cs typeface="Tahoma" panose="020B0604030504040204" pitchFamily="34" charset="0"/>
            </a:endParaRPr>
          </a:p>
        </p:txBody>
      </p:sp>
      <p:sp>
        <p:nvSpPr>
          <p:cNvPr id="9" name="文本框 8" descr="7b0a202020202262756c6c6574223a20227b5c2263617465676f727949645c223a5c225c222c5c2274656d706c61746549645c223a32303233313731337d220a7d0a"/>
          <p:cNvSpPr txBox="1"/>
          <p:nvPr/>
        </p:nvSpPr>
        <p:spPr>
          <a:xfrm>
            <a:off x="212090" y="5722620"/>
            <a:ext cx="11269980" cy="89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defTabSz="914400">
              <a:lnSpc>
                <a:spcPct val="100000"/>
              </a:lnSpc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zh-CN" sz="22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Most methods that achieve good accuracy also show good stability. </a:t>
            </a:r>
            <a:endParaRPr lang="en-US" altLang="zh-CN" sz="2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l" defTabSz="914400">
              <a:lnSpc>
                <a:spcPct val="100000"/>
              </a:lnSpc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zh-CN" sz="2200" dirty="0">
                <a:latin typeface="Tahoma" panose="020B0604030504040204" pitchFamily="34" charset="0"/>
                <a:cs typeface="Tahoma" panose="020B0604030504040204" pitchFamily="34" charset="0"/>
              </a:rPr>
              <a:t>Methods without a fixed </a:t>
            </a:r>
            <a:r>
              <a:rPr lang="en-US" altLang="zh-CN" sz="2200" i="1" dirty="0">
                <a:latin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altLang="zh-CN" sz="2200" dirty="0">
                <a:latin typeface="Tahoma" panose="020B0604030504040204" pitchFamily="34" charset="0"/>
                <a:cs typeface="Tahoma" panose="020B0604030504040204" pitchFamily="34" charset="0"/>
              </a:rPr>
              <a:t> show higher values in either Accuracy or Stability value.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16740" y="2997081"/>
            <a:ext cx="267335" cy="194945"/>
          </a:xfrm>
          <a:prstGeom prst="rect">
            <a:avLst/>
          </a:prstGeom>
          <a:ln w="28575" cmpd="sng">
            <a:solidFill>
              <a:srgbClr val="0000FF"/>
            </a:solidFill>
            <a:prstDash val="sysDash"/>
          </a:ln>
        </p:spPr>
        <p:txBody>
          <a:bodyPr wrap="square">
            <a:noAutofit/>
          </a:bodyPr>
          <a:lstStyle/>
          <a:p>
            <a:pPr defTabSz="266700"/>
            <a:endParaRPr lang="en-US" altLang="zh-CN" sz="1600">
              <a:latin typeface="Tahoma" panose="020B0604030504040204" pitchFamily="34" charset="0"/>
              <a:ea typeface="Times New Roman" panose="02020603050405020304"/>
              <a:cs typeface="Tahoma" panose="020B060403050404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48235" y="1612146"/>
            <a:ext cx="267335" cy="194945"/>
          </a:xfrm>
          <a:prstGeom prst="rect">
            <a:avLst/>
          </a:prstGeom>
          <a:ln w="28575" cmpd="sng">
            <a:solidFill>
              <a:srgbClr val="0000FF"/>
            </a:solidFill>
            <a:prstDash val="sysDash"/>
          </a:ln>
        </p:spPr>
        <p:txBody>
          <a:bodyPr wrap="square">
            <a:noAutofit/>
          </a:bodyPr>
          <a:lstStyle/>
          <a:p>
            <a:pPr defTabSz="266700"/>
            <a:endParaRPr lang="en-US" altLang="zh-CN" sz="1600">
              <a:latin typeface="Tahoma" panose="020B0604030504040204" pitchFamily="34" charset="0"/>
              <a:ea typeface="Times New Roman" panose="02020603050405020304"/>
              <a:cs typeface="Tahoma" panose="020B0604030504040204" pitchFamily="34" charset="0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1357580" y="19238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Spherical datasets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191500" y="2081530"/>
            <a:ext cx="3848735" cy="239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defTabSz="914400">
              <a:spcBef>
                <a:spcPts val="150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zh-CN" b="1" dirty="0">
                <a:latin typeface="Tahoma" panose="020B0604030504040204" pitchFamily="34" charset="0"/>
                <a:cs typeface="Tahoma" panose="020B0604030504040204" pitchFamily="34" charset="0"/>
              </a:rPr>
              <a:t>Challenge: </a:t>
            </a:r>
            <a:r>
              <a:rPr lang="en-US" altLang="zh-CN" dirty="0">
                <a:latin typeface="Tahoma" panose="020B0604030504040204" pitchFamily="34" charset="0"/>
                <a:cs typeface="Tahoma" panose="020B0604030504040204" pitchFamily="34" charset="0"/>
              </a:rPr>
              <a:t>Outermost cluster overlaps with inner clusters.</a:t>
            </a:r>
          </a:p>
          <a:p>
            <a:pPr marL="285750" indent="-285750" algn="l" defTabSz="914400">
              <a:spcBef>
                <a:spcPts val="150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zh-CN" b="1" dirty="0">
                <a:latin typeface="Tahoma" panose="020B0604030504040204" pitchFamily="34" charset="0"/>
                <a:cs typeface="Tahoma" panose="020B0604030504040204" pitchFamily="34" charset="0"/>
              </a:rPr>
              <a:t>N3 </a:t>
            </a:r>
            <a:r>
              <a:rPr lang="en-US" altLang="zh-CN" dirty="0">
                <a:latin typeface="Tahoma" panose="020B0604030504040204" pitchFamily="34" charset="0"/>
                <a:cs typeface="Tahoma" panose="020B0604030504040204" pitchFamily="34" charset="0"/>
              </a:rPr>
              <a:t>(left): Only NRS detects the nested structure.</a:t>
            </a:r>
          </a:p>
          <a:p>
            <a:pPr marL="285750" indent="-285750" algn="l" defTabSz="914400">
              <a:spcBef>
                <a:spcPts val="150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zh-CN" b="1" dirty="0">
                <a:latin typeface="Tahoma" panose="020B0604030504040204" pitchFamily="34" charset="0"/>
                <a:cs typeface="Tahoma" panose="020B0604030504040204" pitchFamily="34" charset="0"/>
              </a:rPr>
              <a:t>N6 </a:t>
            </a:r>
            <a:r>
              <a:rPr lang="en-US" altLang="zh-CN" dirty="0">
                <a:latin typeface="Tahoma" panose="020B0604030504040204" pitchFamily="34" charset="0"/>
                <a:cs typeface="Tahoma" panose="020B0604030504040204" pitchFamily="34" charset="0"/>
              </a:rPr>
              <a:t>(right): NRS captures partial nesting; room for improvement.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22630" y="1169670"/>
            <a:ext cx="3588385" cy="2505710"/>
            <a:chOff x="1138" y="1628"/>
            <a:chExt cx="7243" cy="5515"/>
          </a:xfrm>
        </p:grpSpPr>
        <p:pic>
          <p:nvPicPr>
            <p:cNvPr id="9" name="图片 8" descr="C:/Users/leli5/Desktop/output.pngoutput"/>
            <p:cNvPicPr>
              <a:picLocks noChangeAspect="1"/>
            </p:cNvPicPr>
            <p:nvPr/>
          </p:nvPicPr>
          <p:blipFill>
            <a:blip r:embed="rId3"/>
            <a:srcRect l="546" t="7" r="546" b="-7"/>
            <a:stretch>
              <a:fillRect/>
            </a:stretch>
          </p:blipFill>
          <p:spPr>
            <a:xfrm>
              <a:off x="1138" y="1628"/>
              <a:ext cx="7243" cy="551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384" y="1844"/>
              <a:ext cx="6706" cy="101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/>
              <a:r>
                <a:rPr lang="en-US" sz="2400" b="1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Sp-km</a:t>
              </a:r>
              <a:endParaRPr lang="en-US" altLang="en-US" sz="24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26440" y="3675380"/>
            <a:ext cx="3584575" cy="2452370"/>
            <a:chOff x="1128" y="1084"/>
            <a:chExt cx="7245" cy="5516"/>
          </a:xfrm>
        </p:grpSpPr>
        <p:pic>
          <p:nvPicPr>
            <p:cNvPr id="13" name="图片 1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128" y="1084"/>
              <a:ext cx="7245" cy="5516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439" y="1377"/>
              <a:ext cx="6734" cy="103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/>
              <a:r>
                <a:rPr lang="en-US" sz="2400" b="1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NRS</a:t>
              </a:r>
            </a:p>
          </p:txBody>
        </p:sp>
      </p:grpSp>
      <p:pic>
        <p:nvPicPr>
          <p:cNvPr id="16" name="图片 15"/>
          <p:cNvPicPr/>
          <p:nvPr/>
        </p:nvPicPr>
        <p:blipFill>
          <a:blip r:embed="rId5"/>
          <a:stretch>
            <a:fillRect/>
          </a:stretch>
        </p:blipFill>
        <p:spPr>
          <a:xfrm>
            <a:off x="4443730" y="3689350"/>
            <a:ext cx="3585210" cy="2463800"/>
          </a:xfrm>
          <a:prstGeom prst="rect">
            <a:avLst/>
          </a:prstGeom>
        </p:spPr>
      </p:pic>
      <p:pic>
        <p:nvPicPr>
          <p:cNvPr id="17" name="图片 16" descr="C:/Users/leli5/Desktop/output1.pngoutput1"/>
          <p:cNvPicPr/>
          <p:nvPr/>
        </p:nvPicPr>
        <p:blipFill>
          <a:blip r:embed="rId6"/>
          <a:srcRect l="-7" t="7" r="7" b="7"/>
          <a:stretch>
            <a:fillRect/>
          </a:stretch>
        </p:blipFill>
        <p:spPr>
          <a:xfrm>
            <a:off x="4437380" y="1169670"/>
            <a:ext cx="3647440" cy="2464435"/>
          </a:xfrm>
          <a:prstGeom prst="rect">
            <a:avLst/>
          </a:prstGeom>
        </p:spPr>
      </p:pic>
      <p:pic>
        <p:nvPicPr>
          <p:cNvPr id="18" name="图片 17" descr="对勾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85465" y="5086350"/>
            <a:ext cx="914400" cy="914400"/>
          </a:xfrm>
          <a:prstGeom prst="rect">
            <a:avLst/>
          </a:prstGeom>
        </p:spPr>
      </p:pic>
      <p:sp>
        <p:nvSpPr>
          <p:cNvPr id="4" name="TextBox 16"/>
          <p:cNvSpPr txBox="1"/>
          <p:nvPr/>
        </p:nvSpPr>
        <p:spPr>
          <a:xfrm>
            <a:off x="879475" y="193040"/>
            <a:ext cx="10225405" cy="6451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of Nested Spherical Structures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C:/Users/leli5/Desktop/NoNew.pngNoNew"/>
          <p:cNvPicPr>
            <a:picLocks noChangeAspect="1"/>
          </p:cNvPicPr>
          <p:nvPr/>
        </p:nvPicPr>
        <p:blipFill>
          <a:blip r:embed="rId2"/>
          <a:srcRect t="9426" b="2340"/>
          <a:stretch>
            <a:fillRect/>
          </a:stretch>
        </p:blipFill>
        <p:spPr>
          <a:xfrm>
            <a:off x="1067498" y="1088744"/>
            <a:ext cx="9939020" cy="45284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60703" y="1540492"/>
            <a:ext cx="2845435" cy="923330"/>
          </a:xfrm>
          <a:prstGeom prst="rect">
            <a:avLst/>
          </a:prstGeom>
          <a:ln w="28575" cmpd="sng">
            <a:solidFill>
              <a:srgbClr val="0000FF"/>
            </a:solidFill>
            <a:prstDash val="sysDash"/>
          </a:ln>
        </p:spPr>
        <p:txBody>
          <a:bodyPr wrap="square">
            <a:spAutoFit/>
          </a:bodyPr>
          <a:lstStyle/>
          <a:p>
            <a:pPr defTabSz="266700"/>
            <a:r>
              <a:rPr lang="en-US" altLang="zh-CN" dirty="0">
                <a:latin typeface="Tahoma" panose="020B0604030504040204" pitchFamily="34" charset="0"/>
                <a:ea typeface="Times New Roman" panose="02020603050405020304"/>
                <a:cs typeface="Tahoma" panose="020B0604030504040204" pitchFamily="34" charset="0"/>
              </a:rPr>
              <a:t>Open markers indicate methods that do not fix the number of clusters </a:t>
            </a:r>
            <a:r>
              <a:rPr lang="en-US" altLang="zh-CN" i="1" dirty="0">
                <a:latin typeface="Tahoma" panose="020B0604030504040204" pitchFamily="34" charset="0"/>
                <a:ea typeface="Times New Roman" panose="02020603050405020304"/>
                <a:cs typeface="Tahoma" panose="020B0604030504040204" pitchFamily="34" charset="0"/>
              </a:rPr>
              <a:t>k</a:t>
            </a:r>
            <a:r>
              <a:rPr lang="en-US" altLang="zh-CN" dirty="0">
                <a:latin typeface="Tahoma" panose="020B0604030504040204" pitchFamily="34" charset="0"/>
                <a:ea typeface="Times New Roman" panose="02020603050405020304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550" y="5612130"/>
            <a:ext cx="1163193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defTabSz="914400">
              <a:lnSpc>
                <a:spcPct val="100000"/>
              </a:lnSpc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Tahoma" panose="020B0604030504040204" pitchFamily="34" charset="0"/>
                <a:cs typeface="Tahoma" panose="020B0604030504040204" pitchFamily="34" charset="0"/>
              </a:rPr>
              <a:t>Several methods show a gap between Accuracy and Stability. DB-k: best accuracy, moderate stability. RS: moderate accuracy, strong stability.</a:t>
            </a:r>
          </a:p>
          <a:p>
            <a:pPr marL="285750" indent="-285750" algn="l" defTabSz="914400">
              <a:lnSpc>
                <a:spcPct val="100000"/>
              </a:lnSpc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zh-CN" sz="2000" dirty="0">
                <a:latin typeface="Tahoma" panose="020B0604030504040204" pitchFamily="34" charset="0"/>
                <a:cs typeface="Tahoma" panose="020B0604030504040204" pitchFamily="34" charset="0"/>
              </a:rPr>
              <a:t>Spectral methods obtain good Accuracy (0.10-0.11) and Stability (0.02).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73083" y="4634212"/>
            <a:ext cx="267335" cy="243840"/>
          </a:xfrm>
          <a:prstGeom prst="rect">
            <a:avLst/>
          </a:prstGeom>
          <a:ln w="28575" cmpd="sng">
            <a:solidFill>
              <a:srgbClr val="0000FF"/>
            </a:solidFill>
            <a:prstDash val="sysDash"/>
          </a:ln>
        </p:spPr>
        <p:txBody>
          <a:bodyPr wrap="square">
            <a:noAutofit/>
          </a:bodyPr>
          <a:lstStyle/>
          <a:p>
            <a:pPr defTabSz="266700"/>
            <a:endParaRPr lang="en-US" altLang="zh-CN" sz="1600">
              <a:latin typeface="Tahoma" panose="020B0604030504040204" pitchFamily="34" charset="0"/>
              <a:ea typeface="Times New Roman" panose="02020603050405020304"/>
              <a:cs typeface="Tahoma" panose="020B060403050404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41603" y="4457682"/>
            <a:ext cx="267335" cy="243840"/>
          </a:xfrm>
          <a:prstGeom prst="rect">
            <a:avLst/>
          </a:prstGeom>
          <a:ln w="28575" cmpd="sng">
            <a:solidFill>
              <a:srgbClr val="0000FF"/>
            </a:solidFill>
            <a:prstDash val="sysDash"/>
          </a:ln>
        </p:spPr>
        <p:txBody>
          <a:bodyPr wrap="square">
            <a:noAutofit/>
          </a:bodyPr>
          <a:lstStyle/>
          <a:p>
            <a:pPr defTabSz="266700"/>
            <a:endParaRPr lang="en-US" altLang="zh-CN" sz="1600">
              <a:latin typeface="Tahoma" panose="020B0604030504040204" pitchFamily="34" charset="0"/>
              <a:ea typeface="Times New Roman" panose="02020603050405020304"/>
              <a:cs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62023" y="4441172"/>
            <a:ext cx="267335" cy="243840"/>
          </a:xfrm>
          <a:prstGeom prst="rect">
            <a:avLst/>
          </a:prstGeom>
          <a:ln w="28575" cmpd="sng">
            <a:solidFill>
              <a:srgbClr val="0000FF"/>
            </a:solidFill>
            <a:prstDash val="sysDash"/>
          </a:ln>
        </p:spPr>
        <p:txBody>
          <a:bodyPr wrap="square">
            <a:noAutofit/>
          </a:bodyPr>
          <a:lstStyle/>
          <a:p>
            <a:pPr defTabSz="266700"/>
            <a:endParaRPr lang="en-US" altLang="zh-CN" sz="1600">
              <a:latin typeface="Tahoma" panose="020B0604030504040204" pitchFamily="34" charset="0"/>
              <a:ea typeface="Times New Roman" panose="02020603050405020304"/>
              <a:cs typeface="Tahoma" panose="020B060403050404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96058" y="4348462"/>
            <a:ext cx="267335" cy="243840"/>
          </a:xfrm>
          <a:prstGeom prst="rect">
            <a:avLst/>
          </a:prstGeom>
          <a:ln w="28575" cmpd="sng">
            <a:solidFill>
              <a:srgbClr val="0000FF"/>
            </a:solidFill>
            <a:prstDash val="sysDash"/>
          </a:ln>
        </p:spPr>
        <p:txBody>
          <a:bodyPr wrap="square">
            <a:noAutofit/>
          </a:bodyPr>
          <a:lstStyle/>
          <a:p>
            <a:pPr defTabSz="266700"/>
            <a:endParaRPr lang="en-US" altLang="zh-CN" sz="1600">
              <a:latin typeface="Tahoma" panose="020B0604030504040204" pitchFamily="34" charset="0"/>
              <a:ea typeface="Times New Roman" panose="02020603050405020304"/>
              <a:cs typeface="Tahoma" panose="020B060403050404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rot="20400000">
            <a:off x="9172003" y="4083032"/>
            <a:ext cx="482600" cy="333375"/>
          </a:xfrm>
          <a:prstGeom prst="rect">
            <a:avLst/>
          </a:prstGeom>
          <a:ln w="28575" cmpd="sng">
            <a:solidFill>
              <a:srgbClr val="0000FF"/>
            </a:solidFill>
            <a:prstDash val="sysDash"/>
          </a:ln>
        </p:spPr>
        <p:txBody>
          <a:bodyPr wrap="square">
            <a:noAutofit/>
          </a:bodyPr>
          <a:lstStyle/>
          <a:p>
            <a:pPr defTabSz="266700"/>
            <a:endParaRPr lang="en-US" altLang="zh-CN" sz="1600">
              <a:latin typeface="Tahoma" panose="020B0604030504040204" pitchFamily="34" charset="0"/>
              <a:ea typeface="Times New Roman" panose="02020603050405020304"/>
              <a:cs typeface="Tahoma" panose="020B0604030504040204" pitchFamily="34" charset="0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1357580" y="19238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Non-spherical datasets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/>
          <p:cNvSpPr txBox="1"/>
          <p:nvPr/>
        </p:nvSpPr>
        <p:spPr>
          <a:xfrm>
            <a:off x="152400" y="112395"/>
            <a:ext cx="114452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altLang="zh-C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Challenges on non-spherical datasets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60045" y="1139190"/>
            <a:ext cx="11247755" cy="2792753"/>
            <a:chOff x="372" y="1417"/>
            <a:chExt cx="17713" cy="4398"/>
          </a:xfrm>
        </p:grpSpPr>
        <p:grpSp>
          <p:nvGrpSpPr>
            <p:cNvPr id="12" name="组合 11"/>
            <p:cNvGrpSpPr/>
            <p:nvPr/>
          </p:nvGrpSpPr>
          <p:grpSpPr>
            <a:xfrm>
              <a:off x="372" y="1417"/>
              <a:ext cx="5857" cy="4397"/>
              <a:chOff x="593" y="1254"/>
              <a:chExt cx="5857" cy="4397"/>
            </a:xfrm>
          </p:grpSpPr>
          <p:pic>
            <p:nvPicPr>
              <p:cNvPr id="27" name="图片 27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593" y="1254"/>
                <a:ext cx="5857" cy="43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" name="文本框 3"/>
              <p:cNvSpPr txBox="1"/>
              <p:nvPr/>
            </p:nvSpPr>
            <p:spPr>
              <a:xfrm>
                <a:off x="872" y="1544"/>
                <a:ext cx="3305" cy="7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/>
                <a:r>
                  <a:rPr lang="en-US" altLang="en-US" sz="2400" b="1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RS</a:t>
                </a:r>
              </a:p>
            </p:txBody>
          </p:sp>
          <p:pic>
            <p:nvPicPr>
              <p:cNvPr id="16" name="图片 15" descr="叉号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06" y="4186"/>
                <a:ext cx="1024" cy="1024"/>
              </a:xfrm>
              <a:prstGeom prst="rect">
                <a:avLst/>
              </a:prstGeom>
            </p:spPr>
          </p:pic>
        </p:grpSp>
        <p:grpSp>
          <p:nvGrpSpPr>
            <p:cNvPr id="11" name="组合 10"/>
            <p:cNvGrpSpPr/>
            <p:nvPr/>
          </p:nvGrpSpPr>
          <p:grpSpPr>
            <a:xfrm>
              <a:off x="6327" y="1417"/>
              <a:ext cx="5863" cy="4398"/>
              <a:chOff x="599" y="5653"/>
              <a:chExt cx="5850" cy="4247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9" y="5653"/>
                <a:ext cx="5850" cy="4247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778" y="5933"/>
                <a:ext cx="3305" cy="7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indent="0"/>
                <a:r>
                  <a:rPr lang="en-US" altLang="en-US" sz="2400" b="1">
                    <a:latin typeface="Arial" panose="020B0604020202020204" pitchFamily="34" charset="0"/>
                    <a:ea typeface="宋体" panose="02010600030101010101" pitchFamily="2" charset="-122"/>
                    <a:cs typeface="Arial" panose="020B0604020202020204" pitchFamily="34" charset="0"/>
                    <a:sym typeface="+mn-ea"/>
                  </a:rPr>
                  <a:t>Sp-km</a:t>
                </a:r>
              </a:p>
            </p:txBody>
          </p:sp>
          <p:pic>
            <p:nvPicPr>
              <p:cNvPr id="10" name="图片 9" descr="叉号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06" y="8357"/>
                <a:ext cx="1024" cy="1024"/>
              </a:xfrm>
              <a:prstGeom prst="rect">
                <a:avLst/>
              </a:prstGeom>
            </p:spPr>
          </p:pic>
        </p:grp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223" y="1451"/>
              <a:ext cx="5862" cy="4364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2476" y="1707"/>
              <a:ext cx="2571" cy="49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indent="0"/>
              <a:r>
                <a:rPr lang="en-US" sz="2400" b="1" dirty="0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DPC</a:t>
              </a:r>
            </a:p>
          </p:txBody>
        </p:sp>
        <p:pic>
          <p:nvPicPr>
            <p:cNvPr id="18" name="图片 17" descr="对勾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6705" y="4062"/>
              <a:ext cx="1216" cy="1216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236220" y="4365625"/>
            <a:ext cx="11598275" cy="165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667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zh-CN" sz="2200" dirty="0">
                <a:latin typeface="Tahoma" panose="020B0604030504040204" pitchFamily="34" charset="0"/>
                <a:ea typeface="Times New Roman" panose="02020603050405020304"/>
                <a:cs typeface="Tahoma" panose="020B0604030504040204" pitchFamily="34" charset="0"/>
              </a:rPr>
              <a:t>RS fails on these non-spherical datasets. Sp-km succeeds on E2/E3 but fails on E7.</a:t>
            </a:r>
          </a:p>
          <a:p>
            <a:pPr marL="285750" indent="-285750" defTabSz="2667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zh-CN" sz="2200" dirty="0">
                <a:latin typeface="Tahoma" panose="020B0604030504040204" pitchFamily="34" charset="0"/>
                <a:ea typeface="Times New Roman" panose="02020603050405020304"/>
                <a:cs typeface="Tahoma" panose="020B0604030504040204" pitchFamily="34" charset="0"/>
              </a:rPr>
              <a:t>Most algorithms fail on E2/E3. Only GMM, NRS, spectral, and density-based methods succeed.</a:t>
            </a:r>
          </a:p>
          <a:p>
            <a:pPr marL="285750" indent="-285750" defTabSz="266700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altLang="zh-CN" sz="2200" dirty="0">
                <a:latin typeface="Tahoma" panose="020B0604030504040204" pitchFamily="34" charset="0"/>
                <a:ea typeface="Times New Roman" panose="02020603050405020304"/>
                <a:cs typeface="Tahoma" panose="020B0604030504040204" pitchFamily="34" charset="0"/>
              </a:rPr>
              <a:t>Only DPC identifies the correct cluster centers on E7.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112395"/>
            <a:ext cx="117475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altLang="zh-CN" sz="3600" b="1" dirty="0">
                <a:latin typeface="Tahoma" panose="020B0604030504040204" pitchFamily="34" charset="0"/>
                <a:ea typeface="Times New Roman" panose="02020603050405020304"/>
                <a:cs typeface="Tahoma" panose="020B0604030504040204" pitchFamily="34" charset="0"/>
                <a:sym typeface="+mn-ea"/>
              </a:rPr>
              <a:t>Does it apply to DBSCAN-like algorithms?</a:t>
            </a:r>
            <a:endParaRPr lang="zh-CN" altLang="en-US" sz="3600" b="1" dirty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525" y="1466850"/>
            <a:ext cx="11233785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66700">
              <a:spcBef>
                <a:spcPts val="1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240405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CN" sz="220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We can force DBSCAN-like algorithms to produce a fixed </a:t>
            </a:r>
            <a:r>
              <a:rPr lang="en-US" altLang="zh-CN" sz="2200" i="1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k </a:t>
            </a:r>
            <a:r>
              <a:rPr lang="en-US" altLang="zh-CN" sz="220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but it leads to even less stable behavior. Now both </a:t>
            </a:r>
            <a:r>
              <a:rPr lang="en-US" altLang="zh-CN" sz="2200" b="1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clustering</a:t>
            </a:r>
            <a:r>
              <a:rPr lang="en-US" altLang="zh-CN" sz="220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and the </a:t>
            </a:r>
            <a:r>
              <a:rPr lang="en-US" altLang="zh-CN" sz="2200" b="1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number of clusters</a:t>
            </a:r>
            <a:r>
              <a:rPr lang="en-US" altLang="zh-CN" sz="220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vary.</a:t>
            </a:r>
          </a:p>
          <a:p>
            <a:pPr defTabSz="266700">
              <a:spcBef>
                <a:spcPts val="1500"/>
              </a:spcBef>
              <a:spcAft>
                <a:spcPts val="6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240405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CN" sz="2200" b="1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  <a:sym typeface="+mn-ea"/>
              </a:rPr>
              <a:t>		</a:t>
            </a:r>
            <a:r>
              <a:rPr lang="en-US" altLang="zh-CN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Spherical datasets</a:t>
            </a: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				Non-</a:t>
            </a:r>
            <a:r>
              <a:rPr lang="en-US" altLang="zh-CN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spherical datasets</a:t>
            </a:r>
            <a:endParaRPr lang="en-US" altLang="zh-CN" sz="2200" dirty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 marL="285750" indent="-285750" algn="just" defTabSz="266700">
              <a:spcBef>
                <a:spcPts val="1500"/>
              </a:spcBef>
              <a:spcAft>
                <a:spcPts val="600"/>
              </a:spcAft>
              <a:buFont typeface="Wingdings" panose="05000000000000000000" charset="0"/>
              <a:buChar char="u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240405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altLang="zh-CN" sz="2200" dirty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 marL="285750" indent="-285750" algn="just" defTabSz="266700">
              <a:spcBef>
                <a:spcPts val="1500"/>
              </a:spcBef>
              <a:spcAft>
                <a:spcPts val="600"/>
              </a:spcAft>
              <a:buFont typeface="Wingdings" panose="05000000000000000000" charset="0"/>
              <a:buChar char="u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240405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altLang="zh-CN" sz="2200" dirty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 indent="0" algn="just" defTabSz="266700">
              <a:spcBef>
                <a:spcPts val="1500"/>
              </a:spcBef>
              <a:spcAft>
                <a:spcPts val="600"/>
              </a:spcAft>
              <a:buFont typeface="Wingdings" panose="05000000000000000000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240405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altLang="zh-CN" sz="2200" dirty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 marL="285750" indent="-285750" algn="just" defTabSz="266700">
              <a:spcBef>
                <a:spcPts val="1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240405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CN" sz="220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Fixing </a:t>
            </a:r>
            <a:r>
              <a:rPr lang="en-US" altLang="zh-CN" sz="2200" i="1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k</a:t>
            </a:r>
            <a:r>
              <a:rPr lang="en-US" altLang="zh-CN" sz="220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significantly stability but may not reflect real-world usage where </a:t>
            </a:r>
            <a:r>
              <a:rPr lang="en-US" altLang="zh-CN" sz="2200" i="1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k </a:t>
            </a:r>
            <a:r>
              <a:rPr lang="en-US" altLang="zh-CN" sz="220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is unknown.</a:t>
            </a:r>
          </a:p>
          <a:p>
            <a:pPr marL="285750" indent="-285750" algn="just" defTabSz="266700">
              <a:spcBef>
                <a:spcPts val="1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240405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CN" sz="220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This pattern generalizes: methods with a fixed </a:t>
            </a:r>
            <a:r>
              <a:rPr lang="en-US" altLang="zh-CN" sz="2200" i="1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k </a:t>
            </a:r>
            <a:r>
              <a:rPr lang="en-US" altLang="zh-CN" sz="220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tend to have good </a:t>
            </a:r>
            <a:r>
              <a:rPr lang="en-US" altLang="zh-CN" sz="2200" b="1" dirty="0">
                <a:solidFill>
                  <a:srgbClr val="0000FF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Accuracy</a:t>
            </a:r>
            <a:r>
              <a:rPr lang="en-US" altLang="zh-CN" sz="220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and </a:t>
            </a:r>
            <a:r>
              <a:rPr lang="en-US" altLang="zh-CN" sz="2200" b="1" dirty="0">
                <a:solidFill>
                  <a:srgbClr val="0000FF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Stability</a:t>
            </a:r>
            <a:r>
              <a:rPr lang="en-US" altLang="zh-CN" sz="220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. Methods with variable </a:t>
            </a:r>
            <a:r>
              <a:rPr lang="en-US" altLang="zh-CN" sz="2200" i="1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k </a:t>
            </a:r>
            <a:r>
              <a:rPr lang="en-US" altLang="zh-CN" sz="220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exhibit greater variability across runs.</a:t>
            </a:r>
          </a:p>
        </p:txBody>
      </p:sp>
      <p:graphicFrame>
        <p:nvGraphicFramePr>
          <p:cNvPr id="13" name="表格 1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5307230"/>
              </p:ext>
            </p:extLst>
          </p:nvPr>
        </p:nvGraphicFramePr>
        <p:xfrm>
          <a:off x="575310" y="3031490"/>
          <a:ext cx="5052695" cy="1314450"/>
        </p:xfrm>
        <a:graphic>
          <a:graphicData uri="http://schemas.openxmlformats.org/drawingml/2006/table">
            <a:tbl>
              <a:tblPr firstRow="1" lastCol="1">
                <a:tableStyleId>{9B479DC0-F662-4C2C-8B2C-30D1A3015B68}</a:tableStyleId>
              </a:tblPr>
              <a:tblGrid>
                <a:gridCol w="134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endParaRPr lang="zh-CN" sz="22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altLang="zh-CN" sz="2200" dirty="0" err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Fixed</a:t>
                      </a:r>
                      <a:r>
                        <a:rPr lang="fi-FI" altLang="zh-CN" sz="22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i-FI" altLang="zh-CN" sz="2200" i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altLang="zh-CN" sz="2200" i="1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Variable </a:t>
                      </a:r>
                      <a:r>
                        <a:rPr lang="en-US" altLang="zh-CN" sz="2200" i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altLang="zh-CN" sz="22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Accuracy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altLang="zh-CN" sz="220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Stability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5869305" y="3012440"/>
          <a:ext cx="5052695" cy="1314450"/>
        </p:xfrm>
        <a:graphic>
          <a:graphicData uri="http://schemas.openxmlformats.org/drawingml/2006/table">
            <a:tbl>
              <a:tblPr firstRow="1" lastCol="1">
                <a:tableStyleId>{9B479DC0-F662-4C2C-8B2C-30D1A3015B68}</a:tableStyleId>
              </a:tblPr>
              <a:tblGrid>
                <a:gridCol w="134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endParaRPr lang="zh-CN" sz="220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altLang="zh-CN" sz="2200" dirty="0" err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Fixed</a:t>
                      </a:r>
                      <a:r>
                        <a:rPr lang="fi-FI" altLang="zh-CN" sz="22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fi-FI" altLang="zh-CN" sz="2200" i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altLang="zh-CN" sz="22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altLang="zh-CN" sz="22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zh-CN" sz="22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Variable </a:t>
                      </a:r>
                      <a:r>
                        <a:rPr lang="en-US" altLang="zh-CN" sz="2200" i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altLang="zh-CN" sz="220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Accuracy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altLang="zh-CN" sz="220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Stability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1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200" b="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0.60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88760" y="1489963"/>
            <a:ext cx="8019611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Stability:</a:t>
            </a:r>
          </a:p>
          <a:p>
            <a:pPr algn="ctr">
              <a:spcAft>
                <a:spcPts val="300"/>
              </a:spcAft>
            </a:pP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Clustering is stable if the result is </a:t>
            </a:r>
          </a:p>
          <a:p>
            <a:pPr algn="ctr">
              <a:spcAft>
                <a:spcPts val="300"/>
              </a:spcAft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invariant to random variations in data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1357580" y="19238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Definition of stability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410" y="3682961"/>
            <a:ext cx="24384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2400" y="112395"/>
            <a:ext cx="60960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zh-CN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Overall results</a:t>
            </a:r>
            <a:endParaRPr lang="zh-CN" altLang="en-US" sz="3600" b="1" dirty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  <a:sym typeface="+mn-ea"/>
            </a:endParaRPr>
          </a:p>
        </p:txBody>
      </p:sp>
      <p:pic>
        <p:nvPicPr>
          <p:cNvPr id="3" name="图片 3" descr="C:/Users/leli5/Desktop/StaNew.pngStaNew"/>
          <p:cNvPicPr>
            <a:picLocks noChangeAspect="1"/>
          </p:cNvPicPr>
          <p:nvPr/>
        </p:nvPicPr>
        <p:blipFill>
          <a:blip r:embed="rId2"/>
          <a:srcRect l="215" r="215"/>
          <a:stretch>
            <a:fillRect/>
          </a:stretch>
        </p:blipFill>
        <p:spPr>
          <a:xfrm>
            <a:off x="4114800" y="0"/>
            <a:ext cx="7761605" cy="67824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7209" y="1975039"/>
            <a:ext cx="3810000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zh-CN" sz="2200" dirty="0">
                <a:latin typeface="Tahoma" panose="020B0604030504040204" pitchFamily="34" charset="0"/>
                <a:cs typeface="Tahoma" panose="020B0604030504040204" pitchFamily="34" charset="0"/>
              </a:rPr>
              <a:t>Most algorithms have good accuracy and stability.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zh-CN" sz="2200" dirty="0">
                <a:latin typeface="Tahoma" panose="020B0604030504040204" pitchFamily="34" charset="0"/>
                <a:cs typeface="Tahoma" panose="020B0604030504040204" pitchFamily="34" charset="0"/>
              </a:rPr>
              <a:t>AL achieves good stability but moderate accuracy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zh-CN" sz="2200" dirty="0">
                <a:latin typeface="Tahoma" panose="020B0604030504040204" pitchFamily="34" charset="0"/>
                <a:cs typeface="Tahoma" panose="020B0604030504040204" pitchFamily="34" charset="0"/>
              </a:rPr>
              <a:t>DB-k shows good accuracy but moderate stability.</a:t>
            </a:r>
            <a:endParaRPr lang="en-US" altLang="zh-CN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5972" y="2661920"/>
            <a:ext cx="846005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Detecting number of clusters</a:t>
            </a:r>
            <a:endParaRPr lang="en-US" sz="4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2660835" y="3874197"/>
            <a:ext cx="72838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</a:rPr>
              <a:t>M. Rezaei and P. Fränti </a:t>
            </a:r>
          </a:p>
          <a:p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</a:rPr>
              <a:t>Can the number of clusters be determined by external indices?</a:t>
            </a:r>
          </a:p>
          <a:p>
            <a:r>
              <a:rPr lang="en-US" altLang="en-US" sz="2000" i="1" dirty="0">
                <a:solidFill>
                  <a:srgbClr val="0000FF"/>
                </a:solidFill>
                <a:latin typeface="Tahoma" panose="020B0604030504040204" pitchFamily="34" charset="0"/>
              </a:rPr>
              <a:t>IEEE Access</a:t>
            </a:r>
            <a:r>
              <a:rPr lang="en-US" altLang="en-US" sz="2000" dirty="0">
                <a:solidFill>
                  <a:srgbClr val="0000FF"/>
                </a:solidFill>
                <a:latin typeface="Tahoma" panose="020B0604030504040204" pitchFamily="34" charset="0"/>
              </a:rPr>
              <a:t>, 2020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C65F9A2-A72B-7FF1-FC26-CE238662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424237"/>
            <a:ext cx="2743200" cy="952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5"/>
          <p:cNvGrpSpPr>
            <a:grpSpLocks noChangeAspect="1"/>
          </p:cNvGrpSpPr>
          <p:nvPr/>
        </p:nvGrpSpPr>
        <p:grpSpPr bwMode="auto">
          <a:xfrm>
            <a:off x="8324299" y="2503377"/>
            <a:ext cx="1547812" cy="2914650"/>
            <a:chOff x="4445" y="2614"/>
            <a:chExt cx="433" cy="816"/>
          </a:xfrm>
        </p:grpSpPr>
        <p:sp>
          <p:nvSpPr>
            <p:cNvPr id="5185" name="Oval 6"/>
            <p:cNvSpPr>
              <a:spLocks noChangeAspect="1" noChangeArrowheads="1"/>
            </p:cNvSpPr>
            <p:nvPr/>
          </p:nvSpPr>
          <p:spPr bwMode="auto">
            <a:xfrm rot="-5400000">
              <a:off x="4584" y="2889"/>
              <a:ext cx="159" cy="333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86" name="Oval 7"/>
            <p:cNvSpPr>
              <a:spLocks noChangeAspect="1" noChangeArrowheads="1"/>
            </p:cNvSpPr>
            <p:nvPr/>
          </p:nvSpPr>
          <p:spPr bwMode="auto">
            <a:xfrm>
              <a:off x="4463" y="3181"/>
              <a:ext cx="415" cy="249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87" name="Oval 8"/>
            <p:cNvSpPr>
              <a:spLocks noChangeAspect="1" noChangeArrowheads="1"/>
            </p:cNvSpPr>
            <p:nvPr/>
          </p:nvSpPr>
          <p:spPr bwMode="auto">
            <a:xfrm>
              <a:off x="4579" y="3045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88" name="Oval 9"/>
            <p:cNvSpPr>
              <a:spLocks noChangeAspect="1" noChangeArrowheads="1"/>
            </p:cNvSpPr>
            <p:nvPr/>
          </p:nvSpPr>
          <p:spPr bwMode="auto">
            <a:xfrm>
              <a:off x="4715" y="3048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89" name="Oval 10"/>
            <p:cNvSpPr>
              <a:spLocks noChangeAspect="1" noChangeArrowheads="1"/>
            </p:cNvSpPr>
            <p:nvPr/>
          </p:nvSpPr>
          <p:spPr bwMode="auto">
            <a:xfrm>
              <a:off x="4675" y="334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90" name="Oval 11"/>
            <p:cNvSpPr>
              <a:spLocks noChangeAspect="1" noChangeArrowheads="1"/>
            </p:cNvSpPr>
            <p:nvPr/>
          </p:nvSpPr>
          <p:spPr bwMode="auto">
            <a:xfrm>
              <a:off x="4445" y="2614"/>
              <a:ext cx="431" cy="30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91" name="Oval 12"/>
            <p:cNvSpPr>
              <a:spLocks noChangeAspect="1" noChangeArrowheads="1"/>
            </p:cNvSpPr>
            <p:nvPr/>
          </p:nvSpPr>
          <p:spPr bwMode="auto">
            <a:xfrm>
              <a:off x="4538" y="2694"/>
              <a:ext cx="39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92" name="Oval 13"/>
            <p:cNvSpPr>
              <a:spLocks noChangeAspect="1" noChangeArrowheads="1"/>
            </p:cNvSpPr>
            <p:nvPr/>
          </p:nvSpPr>
          <p:spPr bwMode="auto">
            <a:xfrm>
              <a:off x="4588" y="2824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93" name="Oval 14"/>
            <p:cNvSpPr>
              <a:spLocks noChangeAspect="1" noChangeArrowheads="1"/>
            </p:cNvSpPr>
            <p:nvPr/>
          </p:nvSpPr>
          <p:spPr bwMode="auto">
            <a:xfrm>
              <a:off x="4631" y="2641"/>
              <a:ext cx="40" cy="4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94" name="Oval 15"/>
            <p:cNvSpPr>
              <a:spLocks noChangeAspect="1" noChangeArrowheads="1"/>
            </p:cNvSpPr>
            <p:nvPr/>
          </p:nvSpPr>
          <p:spPr bwMode="auto">
            <a:xfrm>
              <a:off x="4732" y="2722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95" name="Oval 16"/>
            <p:cNvSpPr>
              <a:spLocks noChangeAspect="1" noChangeArrowheads="1"/>
            </p:cNvSpPr>
            <p:nvPr/>
          </p:nvSpPr>
          <p:spPr bwMode="auto">
            <a:xfrm>
              <a:off x="4764" y="282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96" name="Oval 17"/>
            <p:cNvSpPr>
              <a:spLocks noChangeAspect="1" noChangeArrowheads="1"/>
            </p:cNvSpPr>
            <p:nvPr/>
          </p:nvSpPr>
          <p:spPr bwMode="auto">
            <a:xfrm>
              <a:off x="4556" y="3271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97" name="Oval 18"/>
            <p:cNvSpPr>
              <a:spLocks noChangeAspect="1" noChangeArrowheads="1"/>
            </p:cNvSpPr>
            <p:nvPr/>
          </p:nvSpPr>
          <p:spPr bwMode="auto">
            <a:xfrm>
              <a:off x="4761" y="3249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</p:grpSp>
      <p:grpSp>
        <p:nvGrpSpPr>
          <p:cNvPr id="5123" name="Group 19"/>
          <p:cNvGrpSpPr>
            <a:grpSpLocks noChangeAspect="1"/>
          </p:cNvGrpSpPr>
          <p:nvPr/>
        </p:nvGrpSpPr>
        <p:grpSpPr bwMode="auto">
          <a:xfrm>
            <a:off x="2275925" y="2357327"/>
            <a:ext cx="1627187" cy="3079750"/>
            <a:chOff x="4058" y="1275"/>
            <a:chExt cx="455" cy="862"/>
          </a:xfrm>
        </p:grpSpPr>
        <p:sp>
          <p:nvSpPr>
            <p:cNvPr id="5174" name="Oval 20"/>
            <p:cNvSpPr>
              <a:spLocks noChangeAspect="1" noChangeArrowheads="1"/>
            </p:cNvSpPr>
            <p:nvPr/>
          </p:nvSpPr>
          <p:spPr bwMode="auto">
            <a:xfrm>
              <a:off x="4058" y="1275"/>
              <a:ext cx="455" cy="862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75" name="Oval 21"/>
            <p:cNvSpPr>
              <a:spLocks noChangeAspect="1" noChangeArrowheads="1"/>
            </p:cNvSpPr>
            <p:nvPr/>
          </p:nvSpPr>
          <p:spPr bwMode="auto">
            <a:xfrm>
              <a:off x="4193" y="1752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76" name="Oval 22"/>
            <p:cNvSpPr>
              <a:spLocks noChangeAspect="1" noChangeArrowheads="1"/>
            </p:cNvSpPr>
            <p:nvPr/>
          </p:nvSpPr>
          <p:spPr bwMode="auto">
            <a:xfrm>
              <a:off x="4329" y="1755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77" name="Oval 23"/>
            <p:cNvSpPr>
              <a:spLocks noChangeAspect="1" noChangeArrowheads="1"/>
            </p:cNvSpPr>
            <p:nvPr/>
          </p:nvSpPr>
          <p:spPr bwMode="auto">
            <a:xfrm>
              <a:off x="4289" y="2050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78" name="Oval 24"/>
            <p:cNvSpPr>
              <a:spLocks noChangeAspect="1" noChangeArrowheads="1"/>
            </p:cNvSpPr>
            <p:nvPr/>
          </p:nvSpPr>
          <p:spPr bwMode="auto">
            <a:xfrm>
              <a:off x="4152" y="1401"/>
              <a:ext cx="39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79" name="Oval 25"/>
            <p:cNvSpPr>
              <a:spLocks noChangeAspect="1" noChangeArrowheads="1"/>
            </p:cNvSpPr>
            <p:nvPr/>
          </p:nvSpPr>
          <p:spPr bwMode="auto">
            <a:xfrm>
              <a:off x="4202" y="1531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80" name="Oval 26"/>
            <p:cNvSpPr>
              <a:spLocks noChangeAspect="1" noChangeArrowheads="1"/>
            </p:cNvSpPr>
            <p:nvPr/>
          </p:nvSpPr>
          <p:spPr bwMode="auto">
            <a:xfrm>
              <a:off x="4245" y="1348"/>
              <a:ext cx="40" cy="4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81" name="Oval 27"/>
            <p:cNvSpPr>
              <a:spLocks noChangeAspect="1" noChangeArrowheads="1"/>
            </p:cNvSpPr>
            <p:nvPr/>
          </p:nvSpPr>
          <p:spPr bwMode="auto">
            <a:xfrm>
              <a:off x="4346" y="1429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82" name="Oval 28"/>
            <p:cNvSpPr>
              <a:spLocks noChangeAspect="1" noChangeArrowheads="1"/>
            </p:cNvSpPr>
            <p:nvPr/>
          </p:nvSpPr>
          <p:spPr bwMode="auto">
            <a:xfrm>
              <a:off x="4378" y="1530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83" name="Oval 29"/>
            <p:cNvSpPr>
              <a:spLocks noChangeAspect="1" noChangeArrowheads="1"/>
            </p:cNvSpPr>
            <p:nvPr/>
          </p:nvSpPr>
          <p:spPr bwMode="auto">
            <a:xfrm>
              <a:off x="4170" y="1978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84" name="Oval 30"/>
            <p:cNvSpPr>
              <a:spLocks noChangeAspect="1" noChangeArrowheads="1"/>
            </p:cNvSpPr>
            <p:nvPr/>
          </p:nvSpPr>
          <p:spPr bwMode="auto">
            <a:xfrm>
              <a:off x="4375" y="1956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</p:grpSp>
      <p:grpSp>
        <p:nvGrpSpPr>
          <p:cNvPr id="5124" name="Group 33"/>
          <p:cNvGrpSpPr>
            <a:grpSpLocks noChangeAspect="1"/>
          </p:cNvGrpSpPr>
          <p:nvPr/>
        </p:nvGrpSpPr>
        <p:grpSpPr bwMode="auto">
          <a:xfrm>
            <a:off x="5263600" y="2465277"/>
            <a:ext cx="1500187" cy="2965450"/>
            <a:chOff x="4458" y="2600"/>
            <a:chExt cx="420" cy="830"/>
          </a:xfrm>
        </p:grpSpPr>
        <p:sp>
          <p:nvSpPr>
            <p:cNvPr id="5162" name="Oval 34"/>
            <p:cNvSpPr>
              <a:spLocks noChangeAspect="1" noChangeArrowheads="1"/>
            </p:cNvSpPr>
            <p:nvPr/>
          </p:nvSpPr>
          <p:spPr bwMode="auto">
            <a:xfrm>
              <a:off x="4463" y="2983"/>
              <a:ext cx="415" cy="447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63" name="Oval 35"/>
            <p:cNvSpPr>
              <a:spLocks noChangeAspect="1" noChangeArrowheads="1"/>
            </p:cNvSpPr>
            <p:nvPr/>
          </p:nvSpPr>
          <p:spPr bwMode="auto">
            <a:xfrm>
              <a:off x="4579" y="3045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64" name="Oval 36"/>
            <p:cNvSpPr>
              <a:spLocks noChangeAspect="1" noChangeArrowheads="1"/>
            </p:cNvSpPr>
            <p:nvPr/>
          </p:nvSpPr>
          <p:spPr bwMode="auto">
            <a:xfrm>
              <a:off x="4715" y="3048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65" name="Oval 37"/>
            <p:cNvSpPr>
              <a:spLocks noChangeAspect="1" noChangeArrowheads="1"/>
            </p:cNvSpPr>
            <p:nvPr/>
          </p:nvSpPr>
          <p:spPr bwMode="auto">
            <a:xfrm>
              <a:off x="4675" y="334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66" name="Oval 38"/>
            <p:cNvSpPr>
              <a:spLocks noChangeAspect="1" noChangeArrowheads="1"/>
            </p:cNvSpPr>
            <p:nvPr/>
          </p:nvSpPr>
          <p:spPr bwMode="auto">
            <a:xfrm>
              <a:off x="4458" y="2600"/>
              <a:ext cx="415" cy="356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67" name="Oval 39"/>
            <p:cNvSpPr>
              <a:spLocks noChangeAspect="1" noChangeArrowheads="1"/>
            </p:cNvSpPr>
            <p:nvPr/>
          </p:nvSpPr>
          <p:spPr bwMode="auto">
            <a:xfrm>
              <a:off x="4538" y="2694"/>
              <a:ext cx="39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68" name="Oval 40"/>
            <p:cNvSpPr>
              <a:spLocks noChangeAspect="1" noChangeArrowheads="1"/>
            </p:cNvSpPr>
            <p:nvPr/>
          </p:nvSpPr>
          <p:spPr bwMode="auto">
            <a:xfrm>
              <a:off x="4588" y="2824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69" name="Oval 41"/>
            <p:cNvSpPr>
              <a:spLocks noChangeAspect="1" noChangeArrowheads="1"/>
            </p:cNvSpPr>
            <p:nvPr/>
          </p:nvSpPr>
          <p:spPr bwMode="auto">
            <a:xfrm>
              <a:off x="4631" y="2641"/>
              <a:ext cx="40" cy="4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70" name="Oval 42"/>
            <p:cNvSpPr>
              <a:spLocks noChangeAspect="1" noChangeArrowheads="1"/>
            </p:cNvSpPr>
            <p:nvPr/>
          </p:nvSpPr>
          <p:spPr bwMode="auto">
            <a:xfrm>
              <a:off x="4732" y="2722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71" name="Oval 43"/>
            <p:cNvSpPr>
              <a:spLocks noChangeAspect="1" noChangeArrowheads="1"/>
            </p:cNvSpPr>
            <p:nvPr/>
          </p:nvSpPr>
          <p:spPr bwMode="auto">
            <a:xfrm>
              <a:off x="4764" y="2823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72" name="Oval 44"/>
            <p:cNvSpPr>
              <a:spLocks noChangeAspect="1" noChangeArrowheads="1"/>
            </p:cNvSpPr>
            <p:nvPr/>
          </p:nvSpPr>
          <p:spPr bwMode="auto">
            <a:xfrm>
              <a:off x="4556" y="3271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  <p:sp>
          <p:nvSpPr>
            <p:cNvPr id="5173" name="Oval 45"/>
            <p:cNvSpPr>
              <a:spLocks noChangeAspect="1" noChangeArrowheads="1"/>
            </p:cNvSpPr>
            <p:nvPr/>
          </p:nvSpPr>
          <p:spPr bwMode="auto">
            <a:xfrm>
              <a:off x="4761" y="3249"/>
              <a:ext cx="40" cy="4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</a:ln>
          </p:spPr>
          <p:txBody>
            <a:bodyPr/>
            <a:lstStyle/>
            <a:p>
              <a:pPr algn="ctr" eaLnBrk="1" hangingPunct="1"/>
              <a:endParaRPr lang="fi-FI" altLang="en-US"/>
            </a:p>
          </p:txBody>
        </p:sp>
      </p:grpSp>
      <p:sp>
        <p:nvSpPr>
          <p:cNvPr id="5125" name="Rectangle 88"/>
          <p:cNvSpPr>
            <a:spLocks noChangeArrowheads="1"/>
          </p:cNvSpPr>
          <p:nvPr/>
        </p:nvSpPr>
        <p:spPr bwMode="auto">
          <a:xfrm>
            <a:off x="5643012" y="1855677"/>
            <a:ext cx="86836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60000"/>
              </a:spcAft>
            </a:pPr>
            <a:r>
              <a:rPr lang="en-GB" altLang="en-US" sz="2600" b="1">
                <a:latin typeface="Tahoma" panose="020B0604030504040204" pitchFamily="34" charset="0"/>
              </a:rPr>
              <a:t>k=2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2637874" y="1855677"/>
            <a:ext cx="8683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60000"/>
              </a:spcAft>
            </a:pPr>
            <a:r>
              <a:rPr lang="en-GB" altLang="en-US" sz="2600" b="1">
                <a:latin typeface="Tahoma" panose="020B0604030504040204" pitchFamily="34" charset="0"/>
              </a:rPr>
              <a:t>k=1</a:t>
            </a:r>
          </a:p>
        </p:txBody>
      </p:sp>
      <p:sp>
        <p:nvSpPr>
          <p:cNvPr id="5127" name="Rectangle 88"/>
          <p:cNvSpPr>
            <a:spLocks noChangeArrowheads="1"/>
          </p:cNvSpPr>
          <p:nvPr/>
        </p:nvSpPr>
        <p:spPr bwMode="auto">
          <a:xfrm>
            <a:off x="8751336" y="1855677"/>
            <a:ext cx="8699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ct val="60000"/>
              </a:spcAft>
            </a:pPr>
            <a:r>
              <a:rPr lang="en-GB" altLang="en-US" sz="2600" b="1">
                <a:latin typeface="Tahoma" panose="020B0604030504040204" pitchFamily="34" charset="0"/>
              </a:rPr>
              <a:t>k=3</a:t>
            </a:r>
          </a:p>
        </p:txBody>
      </p:sp>
      <p:sp>
        <p:nvSpPr>
          <p:cNvPr id="5128" name="Shape 658"/>
          <p:cNvSpPr txBox="1"/>
          <p:nvPr/>
        </p:nvSpPr>
        <p:spPr bwMode="auto">
          <a:xfrm>
            <a:off x="1774825" y="333376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3600" b="1" dirty="0">
                <a:latin typeface="Tahoma" panose="020B0604030504040204" pitchFamily="34" charset="0"/>
                <a:sym typeface="Times New Roman" panose="02020603050405020304" pitchFamily="18" charset="0"/>
              </a:rPr>
              <a:t>How many clusters?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22" y="2016716"/>
            <a:ext cx="11086755" cy="391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hape 658"/>
          <p:cNvSpPr txBox="1"/>
          <p:nvPr/>
        </p:nvSpPr>
        <p:spPr bwMode="auto">
          <a:xfrm>
            <a:off x="1774825" y="333376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3600" b="1" dirty="0">
                <a:latin typeface="Tahoma" panose="020B0604030504040204" pitchFamily="34" charset="0"/>
                <a:sym typeface="Times New Roman" panose="02020603050405020304" pitchFamily="18" charset="0"/>
              </a:rPr>
              <a:t>Stability under sub-sampling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592264"/>
            <a:ext cx="5105400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hape 658"/>
          <p:cNvSpPr txBox="1"/>
          <p:nvPr/>
        </p:nvSpPr>
        <p:spPr bwMode="auto">
          <a:xfrm>
            <a:off x="1774825" y="333376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3600" b="1" dirty="0">
                <a:latin typeface="Tahoma" panose="020B0604030504040204" pitchFamily="34" charset="0"/>
                <a:sym typeface="Times New Roman" panose="02020603050405020304" pitchFamily="18" charset="0"/>
              </a:rPr>
              <a:t>Sub-sampling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3" y="1403499"/>
            <a:ext cx="10970017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hape 658"/>
          <p:cNvSpPr txBox="1"/>
          <p:nvPr/>
        </p:nvSpPr>
        <p:spPr bwMode="auto">
          <a:xfrm>
            <a:off x="1774825" y="333376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3600" b="1" dirty="0">
                <a:latin typeface="Tahoma" panose="020B0604030504040204" pitchFamily="34" charset="0"/>
                <a:sym typeface="Times New Roman" panose="02020603050405020304" pitchFamily="18" charset="0"/>
              </a:rPr>
              <a:t>When it works…?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009651"/>
            <a:ext cx="5256212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hape 658"/>
          <p:cNvSpPr txBox="1"/>
          <p:nvPr/>
        </p:nvSpPr>
        <p:spPr bwMode="auto">
          <a:xfrm>
            <a:off x="1774825" y="333376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3600" b="1" dirty="0">
                <a:latin typeface="Tahoma" panose="020B0604030504040204" pitchFamily="34" charset="0"/>
                <a:sym typeface="Times New Roman" panose="02020603050405020304" pitchFamily="18" charset="0"/>
              </a:rPr>
              <a:t>Spherical vs. non-spherical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2"/>
          <a:stretch>
            <a:fillRect/>
          </a:stretch>
        </p:blipFill>
        <p:spPr bwMode="auto">
          <a:xfrm>
            <a:off x="2719019" y="1520453"/>
            <a:ext cx="6584469" cy="489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hape 658"/>
          <p:cNvSpPr txBox="1"/>
          <p:nvPr/>
        </p:nvSpPr>
        <p:spPr bwMode="auto">
          <a:xfrm>
            <a:off x="1774825" y="365275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3600" b="1" dirty="0">
                <a:latin typeface="Tahoma" panose="020B0604030504040204" pitchFamily="34" charset="0"/>
                <a:sym typeface="Times New Roman" panose="02020603050405020304" pitchFamily="18" charset="0"/>
              </a:rPr>
              <a:t>Stability reached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2800" dirty="0">
                <a:latin typeface="Tahoma" panose="020B0604030504040204" pitchFamily="34" charset="0"/>
                <a:sym typeface="Times New Roman" panose="02020603050405020304" pitchFamily="18" charset="0"/>
              </a:rPr>
              <a:t>S1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0"/>
          <a:stretch>
            <a:fillRect/>
          </a:stretch>
        </p:blipFill>
        <p:spPr bwMode="auto">
          <a:xfrm>
            <a:off x="2739738" y="1360968"/>
            <a:ext cx="6712524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hape 658"/>
          <p:cNvSpPr txBox="1"/>
          <p:nvPr/>
        </p:nvSpPr>
        <p:spPr bwMode="auto">
          <a:xfrm>
            <a:off x="1774825" y="365275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3600" b="1" dirty="0">
                <a:latin typeface="Tahoma" panose="020B0604030504040204" pitchFamily="34" charset="0"/>
                <a:sym typeface="Times New Roman" panose="02020603050405020304" pitchFamily="18" charset="0"/>
              </a:rPr>
              <a:t>Stability reached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2800" dirty="0">
                <a:latin typeface="Tahoma" panose="020B0604030504040204" pitchFamily="34" charset="0"/>
                <a:sym typeface="Times New Roman" panose="02020603050405020304" pitchFamily="18" charset="0"/>
              </a:rPr>
              <a:t>Unbalance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7"/>
          <a:stretch>
            <a:fillRect/>
          </a:stretch>
        </p:blipFill>
        <p:spPr bwMode="auto">
          <a:xfrm>
            <a:off x="2686162" y="1577088"/>
            <a:ext cx="6567431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hape 658"/>
          <p:cNvSpPr txBox="1"/>
          <p:nvPr/>
        </p:nvSpPr>
        <p:spPr bwMode="auto">
          <a:xfrm>
            <a:off x="1774825" y="365275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3600" b="1" dirty="0">
                <a:latin typeface="Tahoma" panose="020B0604030504040204" pitchFamily="34" charset="0"/>
                <a:sym typeface="Times New Roman" panose="02020603050405020304" pitchFamily="18" charset="0"/>
              </a:rPr>
              <a:t>Effect of algorithm</a:t>
            </a:r>
          </a:p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2800" dirty="0">
                <a:latin typeface="Tahoma" panose="020B0604030504040204" pitchFamily="34" charset="0"/>
                <a:sym typeface="Times New Roman" panose="02020603050405020304" pitchFamily="18" charset="0"/>
              </a:rPr>
              <a:t>S1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BA6B0-C459-FD85-1BAF-DF4ECE5F0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C6F61746-0BBB-8980-619B-B7E0545B69F2}"/>
              </a:ext>
            </a:extLst>
          </p:cNvPr>
          <p:cNvSpPr txBox="1"/>
          <p:nvPr/>
        </p:nvSpPr>
        <p:spPr>
          <a:xfrm>
            <a:off x="1357580" y="117952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Instability of k-means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B841F-8630-6DEF-A850-1F51359B4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559" y="832932"/>
            <a:ext cx="9181723" cy="59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608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289" y="2349501"/>
            <a:ext cx="8497887" cy="331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3D3D3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Cross-validation with 10 subsamples of size 20% </a:t>
            </a:r>
          </a:p>
          <a:p>
            <a:pPr marL="514350" indent="-514350" algn="just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3D3D3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Random swap (or another good) algorithm</a:t>
            </a:r>
          </a:p>
          <a:p>
            <a:pPr marL="514350" indent="-514350" algn="just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3D3D3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Adjusted Rand Index (ARI) for cluster validation</a:t>
            </a:r>
          </a:p>
          <a:p>
            <a:pPr marL="514350" indent="-514350" algn="just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3D3D3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No normalization</a:t>
            </a:r>
          </a:p>
          <a:p>
            <a:pPr marL="514350" indent="-514350" algn="just"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rgbClr val="3D3D3D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Last local maximum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  <a:defRPr/>
            </a:pPr>
            <a:endParaRPr lang="en-US" sz="28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" name="Shape 658"/>
          <p:cNvSpPr txBox="1"/>
          <p:nvPr/>
        </p:nvSpPr>
        <p:spPr bwMode="auto">
          <a:xfrm>
            <a:off x="1774825" y="365275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3600" b="1" dirty="0">
                <a:latin typeface="Tahoma" panose="020B0604030504040204" pitchFamily="34" charset="0"/>
                <a:sym typeface="Times New Roman" panose="02020603050405020304" pitchFamily="18" charset="0"/>
              </a:rPr>
              <a:t>Recommended combination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1794" r="17139" b="42677"/>
          <a:stretch>
            <a:fillRect/>
          </a:stretch>
        </p:blipFill>
        <p:spPr bwMode="auto">
          <a:xfrm>
            <a:off x="712380" y="1528424"/>
            <a:ext cx="5004391" cy="4894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hape 658"/>
          <p:cNvSpPr txBox="1"/>
          <p:nvPr/>
        </p:nvSpPr>
        <p:spPr bwMode="auto">
          <a:xfrm>
            <a:off x="1774825" y="365275"/>
            <a:ext cx="8642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 anchorCtr="1"/>
          <a:lstStyle>
            <a:lvl1pPr marL="342900" indent="-342900"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anose="020B0604020202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00"/>
              </a:buClr>
              <a:buSzPct val="167000"/>
            </a:pPr>
            <a:r>
              <a:rPr lang="en-GB" altLang="en-US" sz="3600" b="1" dirty="0">
                <a:latin typeface="Tahoma" panose="020B0604030504040204" pitchFamily="34" charset="0"/>
                <a:sym typeface="Times New Roman" panose="02020603050405020304" pitchFamily="18" charset="0"/>
              </a:rPr>
              <a:t>Pseudo code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58677" r="16164" b="1739"/>
          <a:stretch>
            <a:fillRect/>
          </a:stretch>
        </p:blipFill>
        <p:spPr bwMode="auto">
          <a:xfrm>
            <a:off x="6358269" y="3018017"/>
            <a:ext cx="5004391" cy="3404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/>
          <p:nvPr/>
        </p:nvSpPr>
        <p:spPr>
          <a:xfrm>
            <a:off x="1357580" y="147248"/>
            <a:ext cx="9460086" cy="6451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" y="1489710"/>
            <a:ext cx="1067117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most cases, clustering quality and stability correlate.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clustering quality does not always come with good stability.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F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ixing </a:t>
            </a:r>
            <a:r>
              <a:rPr lang="en-US" altLang="zh-CN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reduces uncertainty introduced by model and leads to more consistent behavior across repeated runs.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room for improvement on complex nested spherical datasets </a:t>
            </a:r>
            <a:b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complex non-spherical datasets.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27" y="1070230"/>
            <a:ext cx="8135485" cy="5449060"/>
          </a:xfrm>
          <a:prstGeom prst="rect">
            <a:avLst/>
          </a:prstGeom>
        </p:spPr>
      </p:pic>
      <p:sp>
        <p:nvSpPr>
          <p:cNvPr id="4" name="TextBox 16"/>
          <p:cNvSpPr txBox="1"/>
          <p:nvPr/>
        </p:nvSpPr>
        <p:spPr>
          <a:xfrm>
            <a:off x="1357580" y="19238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for Dimensionality paper!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50487-BFC1-359C-17C9-B49AA2082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>
            <a:extLst>
              <a:ext uri="{FF2B5EF4-FFF2-40B4-BE49-F238E27FC236}">
                <a16:creationId xmlns:a16="http://schemas.microsoft.com/office/drawing/2014/main" id="{97D7A85B-54C4-32F5-68F4-1575B1487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9" y="1233488"/>
            <a:ext cx="7672387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1B542A77-D0AD-34B9-3756-F33D422CB9C3}"/>
              </a:ext>
            </a:extLst>
          </p:cNvPr>
          <p:cNvSpPr txBox="1"/>
          <p:nvPr/>
        </p:nvSpPr>
        <p:spPr>
          <a:xfrm>
            <a:off x="1357580" y="19238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Variation of results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175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38" y="1694482"/>
            <a:ext cx="4080255" cy="3855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59" y="1694482"/>
            <a:ext cx="4078800" cy="383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184" y="1694482"/>
            <a:ext cx="4121816" cy="3832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6"/>
          <p:cNvSpPr txBox="1"/>
          <p:nvPr/>
        </p:nvSpPr>
        <p:spPr>
          <a:xfrm>
            <a:off x="1357580" y="19238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Instability in clustering social networks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58545" y="2211070"/>
            <a:ext cx="4904105" cy="3673475"/>
          </a:xfrm>
          <a:prstGeom prst="rect">
            <a:avLst/>
          </a:prstGeom>
        </p:spPr>
      </p:pic>
      <p:sp>
        <p:nvSpPr>
          <p:cNvPr id="4" name="TextBox 16"/>
          <p:cNvSpPr txBox="1"/>
          <p:nvPr/>
        </p:nvSpPr>
        <p:spPr>
          <a:xfrm>
            <a:off x="1357580" y="192968"/>
            <a:ext cx="9460086" cy="6451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Instability of Single Linkage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1141095" y="5750560"/>
            <a:ext cx="10890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lang="en-US" sz="24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CI=16</a:t>
            </a:r>
            <a:endParaRPr lang="en-US" altLang="en-US" sz="2400" b="1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6112510" y="2179955"/>
            <a:ext cx="4905375" cy="4056380"/>
            <a:chOff x="8064" y="1409"/>
            <a:chExt cx="7725" cy="6388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8064" y="1409"/>
              <a:ext cx="7725" cy="5835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>
              <p:custDataLst>
                <p:tags r:id="rId6"/>
              </p:custDataLst>
            </p:nvPr>
          </p:nvSpPr>
          <p:spPr>
            <a:xfrm>
              <a:off x="8241" y="7072"/>
              <a:ext cx="1715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/>
              <a:r>
                <a:rPr lang="en-US" sz="2400" b="1"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  <a:sym typeface="+mn-ea"/>
                </a:rPr>
                <a:t>CI=18</a:t>
              </a:r>
              <a:endParaRPr lang="en-US" altLang="en-US" sz="24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3704590" y="1546860"/>
            <a:ext cx="42830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/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A3, subsampling rate = 80%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1412" y="1979063"/>
            <a:ext cx="8019611" cy="250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Algorithms:</a:t>
            </a:r>
          </a:p>
          <a:p>
            <a:pPr>
              <a:spcAft>
                <a:spcPts val="300"/>
              </a:spcAft>
            </a:pP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Accurate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Popular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to implement / software available</a:t>
            </a:r>
          </a:p>
          <a:p>
            <a:pPr>
              <a:spcAft>
                <a:spcPts val="300"/>
              </a:spcAft>
            </a:pP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1357580" y="19238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Selecting algorithms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135073" y="833950"/>
          <a:ext cx="3936658" cy="5803265"/>
        </p:xfrm>
        <a:graphic>
          <a:graphicData uri="http://schemas.openxmlformats.org/drawingml/2006/table">
            <a:tbl>
              <a:tblPr/>
              <a:tblGrid>
                <a:gridCol w="2660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 dirty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Algorithm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 dirty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Acronym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65">
                <a:tc gridSpan="2"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b="1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K-means Variants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K-means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KM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 dirty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K-means++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KM++</a:t>
                      </a:r>
                      <a:endParaRPr lang="en-US" altLang="zh-CN" sz="2000" kern="0" dirty="0">
                        <a:latin typeface="Tahoma" panose="020B0604030504040204" pitchFamily="34" charset="0"/>
                        <a:ea typeface="宋体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 dirty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Minibatch k-means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 dirty="0" err="1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MiKM</a:t>
                      </a:r>
                      <a:endParaRPr lang="en-US" altLang="zh-CN" sz="2000" kern="0" dirty="0">
                        <a:latin typeface="Tahoma" panose="020B0604030504040204" pitchFamily="34" charset="0"/>
                        <a:ea typeface="宋体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Random swap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RS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GMM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GMM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OKM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OKM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OK-local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OKL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ORS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ORS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Fuzzy C-means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FCM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DensRS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 dirty="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NRS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655">
                <a:tc gridSpan="2"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b="1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Agglomerative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Birch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Birch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Ward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Ward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Single </a:t>
                      </a: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linkage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SL</a:t>
                      </a:r>
                      <a:endParaRPr lang="en-US" altLang="zh-CN" sz="2000" kern="0">
                        <a:latin typeface="Tahoma" panose="020B0604030504040204" pitchFamily="34" charset="0"/>
                        <a:ea typeface="宋体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Complete linkage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CL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Average linkage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AL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Iterative Shrinking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 defTabSz="914400" fontAlgn="auto">
                        <a:spcBef>
                          <a:spcPct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kern="0" dirty="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IS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6029253" y="839027"/>
          <a:ext cx="3689986" cy="5857240"/>
        </p:xfrm>
        <a:graphic>
          <a:graphicData uri="http://schemas.openxmlformats.org/drawingml/2006/table">
            <a:tbl>
              <a:tblPr/>
              <a:tblGrid>
                <a:gridCol w="2684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90">
                <a:tc gridSpan="2"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b="1" dirty="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Divisive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Bisecting k-means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Bi</a:t>
                      </a:r>
                      <a:r>
                        <a:rPr lang="en-US" altLang="zh-CN" sz="20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s</a:t>
                      </a: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KM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Split </a:t>
                      </a:r>
                      <a:r>
                        <a:rPr lang="en-US" altLang="zh-CN" sz="20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k-means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SKM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Global k-means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Times New Roman" panose="02020603050405020304"/>
                          <a:cs typeface="Tahoma" panose="020B0604030504040204" pitchFamily="34" charset="0"/>
                        </a:rPr>
                        <a:t>GKM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0">
                <a:tc gridSpan="2"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b="1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Density-based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DPC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DPC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dirty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Mean-shift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MS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DBSCAN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DB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dirty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H-DBSCAN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H-DB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RNN-DBSCAN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R-DB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OPTICS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OPT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b="1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Optimization-based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Genetic algorithm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GA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Affinity propagation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AP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7655">
                <a:tc gridSpan="2"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b="1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Graph-based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Spectral + k-means 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Sp-km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Spectral + discrete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Sp-dis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Spectral + QR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Sp-qr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Markov clustering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914400">
                        <a:spcBef>
                          <a:spcPct val="0"/>
                        </a:spcBef>
                        <a:spcAft>
                          <a:spcPts val="6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240405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altLang="zh-CN" sz="2000" dirty="0">
                          <a:latin typeface="Tahoma" panose="020B0604030504040204" pitchFamily="34" charset="0"/>
                          <a:ea typeface="宋体" panose="02010600030101010101" pitchFamily="2" charset="-122"/>
                          <a:cs typeface="Tahoma" panose="020B0604030504040204" pitchFamily="34" charset="0"/>
                        </a:rPr>
                        <a:t>MCL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TextBox 16"/>
          <p:cNvSpPr txBox="1"/>
          <p:nvPr/>
        </p:nvSpPr>
        <p:spPr>
          <a:xfrm>
            <a:off x="1357580" y="107319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Selected algorithms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97536"/>
            <a:ext cx="6096000" cy="46329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400" dirty="0"/>
          </a:p>
        </p:txBody>
      </p:sp>
      <p:grpSp>
        <p:nvGrpSpPr>
          <p:cNvPr id="121" name="组合 120"/>
          <p:cNvGrpSpPr/>
          <p:nvPr/>
        </p:nvGrpSpPr>
        <p:grpSpPr>
          <a:xfrm>
            <a:off x="322792" y="1029123"/>
            <a:ext cx="11452013" cy="5442373"/>
            <a:chOff x="274" y="806"/>
            <a:chExt cx="13526" cy="6428"/>
          </a:xfrm>
        </p:grpSpPr>
        <p:sp>
          <p:nvSpPr>
            <p:cNvPr id="3" name="Text 1"/>
            <p:cNvSpPr/>
            <p:nvPr/>
          </p:nvSpPr>
          <p:spPr>
            <a:xfrm>
              <a:off x="2937" y="806"/>
              <a:ext cx="806" cy="259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1965</a:t>
              </a:r>
            </a:p>
          </p:txBody>
        </p:sp>
        <p:sp>
          <p:nvSpPr>
            <p:cNvPr id="4" name="Shape 2"/>
            <p:cNvSpPr/>
            <p:nvPr/>
          </p:nvSpPr>
          <p:spPr>
            <a:xfrm>
              <a:off x="3341" y="1094"/>
              <a:ext cx="0" cy="86"/>
            </a:xfrm>
            <a:prstGeom prst="line">
              <a:avLst/>
            </a:prstGeom>
            <a:noFill/>
            <a:ln w="6350">
              <a:solidFill>
                <a:srgbClr val="B4B2A9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3"/>
            <p:cNvSpPr/>
            <p:nvPr/>
          </p:nvSpPr>
          <p:spPr>
            <a:xfrm>
              <a:off x="4579" y="806"/>
              <a:ext cx="806" cy="259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1975</a:t>
              </a:r>
            </a:p>
          </p:txBody>
        </p:sp>
        <p:sp>
          <p:nvSpPr>
            <p:cNvPr id="6" name="Shape 4"/>
            <p:cNvSpPr/>
            <p:nvPr/>
          </p:nvSpPr>
          <p:spPr>
            <a:xfrm>
              <a:off x="4982" y="1094"/>
              <a:ext cx="0" cy="86"/>
            </a:xfrm>
            <a:prstGeom prst="line">
              <a:avLst/>
            </a:prstGeom>
            <a:noFill/>
            <a:ln w="6350">
              <a:solidFill>
                <a:srgbClr val="B4B2A9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5"/>
            <p:cNvSpPr/>
            <p:nvPr/>
          </p:nvSpPr>
          <p:spPr>
            <a:xfrm>
              <a:off x="6220" y="806"/>
              <a:ext cx="806" cy="259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1985</a:t>
              </a:r>
            </a:p>
          </p:txBody>
        </p:sp>
        <p:sp>
          <p:nvSpPr>
            <p:cNvPr id="8" name="Shape 6"/>
            <p:cNvSpPr/>
            <p:nvPr/>
          </p:nvSpPr>
          <p:spPr>
            <a:xfrm>
              <a:off x="6623" y="1094"/>
              <a:ext cx="0" cy="86"/>
            </a:xfrm>
            <a:prstGeom prst="line">
              <a:avLst/>
            </a:prstGeom>
            <a:noFill/>
            <a:ln w="6350">
              <a:solidFill>
                <a:srgbClr val="B4B2A9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7"/>
            <p:cNvSpPr/>
            <p:nvPr/>
          </p:nvSpPr>
          <p:spPr>
            <a:xfrm>
              <a:off x="7861" y="806"/>
              <a:ext cx="806" cy="259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1995</a:t>
              </a:r>
            </a:p>
          </p:txBody>
        </p:sp>
        <p:sp>
          <p:nvSpPr>
            <p:cNvPr id="10" name="Shape 8"/>
            <p:cNvSpPr/>
            <p:nvPr/>
          </p:nvSpPr>
          <p:spPr>
            <a:xfrm>
              <a:off x="8264" y="1094"/>
              <a:ext cx="0" cy="86"/>
            </a:xfrm>
            <a:prstGeom prst="line">
              <a:avLst/>
            </a:prstGeom>
            <a:noFill/>
            <a:ln w="6350">
              <a:solidFill>
                <a:srgbClr val="B4B2A9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9"/>
            <p:cNvSpPr/>
            <p:nvPr/>
          </p:nvSpPr>
          <p:spPr>
            <a:xfrm>
              <a:off x="9502" y="806"/>
              <a:ext cx="806" cy="259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2005</a:t>
              </a:r>
            </a:p>
          </p:txBody>
        </p:sp>
        <p:sp>
          <p:nvSpPr>
            <p:cNvPr id="12" name="Shape 10"/>
            <p:cNvSpPr/>
            <p:nvPr/>
          </p:nvSpPr>
          <p:spPr>
            <a:xfrm>
              <a:off x="9905" y="1094"/>
              <a:ext cx="0" cy="86"/>
            </a:xfrm>
            <a:prstGeom prst="line">
              <a:avLst/>
            </a:prstGeom>
            <a:noFill/>
            <a:ln w="6350">
              <a:solidFill>
                <a:srgbClr val="B4B2A9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11"/>
            <p:cNvSpPr/>
            <p:nvPr/>
          </p:nvSpPr>
          <p:spPr>
            <a:xfrm>
              <a:off x="11143" y="806"/>
              <a:ext cx="806" cy="259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2015</a:t>
              </a:r>
            </a:p>
          </p:txBody>
        </p:sp>
        <p:sp>
          <p:nvSpPr>
            <p:cNvPr id="14" name="Shape 12"/>
            <p:cNvSpPr/>
            <p:nvPr/>
          </p:nvSpPr>
          <p:spPr>
            <a:xfrm>
              <a:off x="11546" y="1094"/>
              <a:ext cx="0" cy="86"/>
            </a:xfrm>
            <a:prstGeom prst="line">
              <a:avLst/>
            </a:prstGeom>
            <a:noFill/>
            <a:ln w="6350">
              <a:solidFill>
                <a:srgbClr val="B4B2A9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13"/>
            <p:cNvSpPr/>
            <p:nvPr/>
          </p:nvSpPr>
          <p:spPr>
            <a:xfrm>
              <a:off x="12784" y="806"/>
              <a:ext cx="806" cy="259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600" dirty="0">
                  <a:solidFill>
                    <a:schemeClr val="tx1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2025</a:t>
              </a:r>
            </a:p>
          </p:txBody>
        </p:sp>
        <p:sp>
          <p:nvSpPr>
            <p:cNvPr id="16" name="Shape 14"/>
            <p:cNvSpPr/>
            <p:nvPr/>
          </p:nvSpPr>
          <p:spPr>
            <a:xfrm>
              <a:off x="13188" y="1094"/>
              <a:ext cx="0" cy="86"/>
            </a:xfrm>
            <a:prstGeom prst="line">
              <a:avLst/>
            </a:prstGeom>
            <a:noFill/>
            <a:ln w="6350">
              <a:solidFill>
                <a:srgbClr val="B4B2A9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Shape 15"/>
            <p:cNvSpPr/>
            <p:nvPr/>
          </p:nvSpPr>
          <p:spPr>
            <a:xfrm>
              <a:off x="2520" y="1181"/>
              <a:ext cx="11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Shape 18"/>
            <p:cNvSpPr/>
            <p:nvPr/>
          </p:nvSpPr>
          <p:spPr>
            <a:xfrm>
              <a:off x="2520" y="1742"/>
              <a:ext cx="11160" cy="0"/>
            </a:xfrm>
            <a:prstGeom prst="line">
              <a:avLst/>
            </a:prstGeom>
            <a:noFill/>
            <a:ln w="4445">
              <a:solidFill>
                <a:srgbClr val="534AB7"/>
              </a:solidFill>
              <a:prstDash val="lgDash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Shape 19"/>
            <p:cNvSpPr/>
            <p:nvPr/>
          </p:nvSpPr>
          <p:spPr>
            <a:xfrm>
              <a:off x="2520" y="2246"/>
              <a:ext cx="11160" cy="0"/>
            </a:xfrm>
            <a:prstGeom prst="line">
              <a:avLst/>
            </a:prstGeom>
            <a:noFill/>
            <a:ln w="3175">
              <a:solidFill>
                <a:srgbClr val="EEEEEE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Shape 20"/>
            <p:cNvSpPr/>
            <p:nvPr/>
          </p:nvSpPr>
          <p:spPr>
            <a:xfrm>
              <a:off x="3575" y="1649"/>
              <a:ext cx="187" cy="187"/>
            </a:xfrm>
            <a:prstGeom prst="ellipse">
              <a:avLst/>
            </a:prstGeom>
            <a:solidFill>
              <a:srgbClr val="534AB7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21"/>
            <p:cNvSpPr/>
            <p:nvPr/>
          </p:nvSpPr>
          <p:spPr>
            <a:xfrm>
              <a:off x="3208" y="1339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KM</a:t>
              </a:r>
            </a:p>
          </p:txBody>
        </p:sp>
        <p:sp>
          <p:nvSpPr>
            <p:cNvPr id="24" name="Shape 22"/>
            <p:cNvSpPr/>
            <p:nvPr/>
          </p:nvSpPr>
          <p:spPr>
            <a:xfrm>
              <a:off x="5216" y="1649"/>
              <a:ext cx="187" cy="187"/>
            </a:xfrm>
            <a:prstGeom prst="ellipse">
              <a:avLst/>
            </a:prstGeom>
            <a:solidFill>
              <a:srgbClr val="534AB7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23"/>
            <p:cNvSpPr/>
            <p:nvPr/>
          </p:nvSpPr>
          <p:spPr>
            <a:xfrm>
              <a:off x="4849" y="1339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GMM</a:t>
              </a:r>
            </a:p>
          </p:txBody>
        </p:sp>
        <p:sp>
          <p:nvSpPr>
            <p:cNvPr id="26" name="Shape 24"/>
            <p:cNvSpPr/>
            <p:nvPr/>
          </p:nvSpPr>
          <p:spPr>
            <a:xfrm>
              <a:off x="6365" y="1649"/>
              <a:ext cx="187" cy="187"/>
            </a:xfrm>
            <a:prstGeom prst="ellipse">
              <a:avLst/>
            </a:prstGeom>
            <a:solidFill>
              <a:srgbClr val="534AB7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25"/>
            <p:cNvSpPr/>
            <p:nvPr/>
          </p:nvSpPr>
          <p:spPr>
            <a:xfrm>
              <a:off x="5998" y="1339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FCM</a:t>
              </a:r>
            </a:p>
          </p:txBody>
        </p:sp>
        <p:sp>
          <p:nvSpPr>
            <p:cNvPr id="28" name="Shape 26"/>
            <p:cNvSpPr/>
            <p:nvPr/>
          </p:nvSpPr>
          <p:spPr>
            <a:xfrm>
              <a:off x="10104" y="1649"/>
              <a:ext cx="187" cy="187"/>
            </a:xfrm>
            <a:prstGeom prst="ellipse">
              <a:avLst/>
            </a:prstGeom>
            <a:solidFill>
              <a:srgbClr val="534AB7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27"/>
            <p:cNvSpPr/>
            <p:nvPr/>
          </p:nvSpPr>
          <p:spPr>
            <a:xfrm>
              <a:off x="9687" y="1339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KM++</a:t>
              </a:r>
            </a:p>
          </p:txBody>
        </p:sp>
        <p:sp>
          <p:nvSpPr>
            <p:cNvPr id="30" name="Shape 28"/>
            <p:cNvSpPr/>
            <p:nvPr/>
          </p:nvSpPr>
          <p:spPr>
            <a:xfrm>
              <a:off x="10658" y="1649"/>
              <a:ext cx="187" cy="187"/>
            </a:xfrm>
            <a:prstGeom prst="ellipse">
              <a:avLst/>
            </a:prstGeom>
            <a:solidFill>
              <a:srgbClr val="534AB7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29"/>
            <p:cNvSpPr/>
            <p:nvPr/>
          </p:nvSpPr>
          <p:spPr>
            <a:xfrm>
              <a:off x="10301" y="1339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MiKM</a:t>
              </a:r>
            </a:p>
          </p:txBody>
        </p:sp>
        <p:sp>
          <p:nvSpPr>
            <p:cNvPr id="32" name="Shape 30"/>
            <p:cNvSpPr/>
            <p:nvPr/>
          </p:nvSpPr>
          <p:spPr>
            <a:xfrm>
              <a:off x="11727" y="1649"/>
              <a:ext cx="187" cy="187"/>
            </a:xfrm>
            <a:prstGeom prst="ellipse">
              <a:avLst/>
            </a:prstGeom>
            <a:solidFill>
              <a:srgbClr val="534AB7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31"/>
            <p:cNvSpPr/>
            <p:nvPr/>
          </p:nvSpPr>
          <p:spPr>
            <a:xfrm>
              <a:off x="11500" y="1339"/>
              <a:ext cx="649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RS</a:t>
              </a:r>
            </a:p>
          </p:txBody>
        </p:sp>
        <p:sp>
          <p:nvSpPr>
            <p:cNvPr id="34" name="Shape 32"/>
            <p:cNvSpPr/>
            <p:nvPr/>
          </p:nvSpPr>
          <p:spPr>
            <a:xfrm>
              <a:off x="12207" y="1649"/>
              <a:ext cx="187" cy="187"/>
            </a:xfrm>
            <a:prstGeom prst="ellipse">
              <a:avLst/>
            </a:prstGeom>
            <a:solidFill>
              <a:srgbClr val="534AB7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33"/>
            <p:cNvSpPr/>
            <p:nvPr/>
          </p:nvSpPr>
          <p:spPr>
            <a:xfrm>
              <a:off x="11979" y="1339"/>
              <a:ext cx="653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NRS</a:t>
              </a:r>
            </a:p>
          </p:txBody>
        </p:sp>
        <p:sp>
          <p:nvSpPr>
            <p:cNvPr id="36" name="Shape 34"/>
            <p:cNvSpPr/>
            <p:nvPr/>
          </p:nvSpPr>
          <p:spPr>
            <a:xfrm>
              <a:off x="12819" y="1649"/>
              <a:ext cx="187" cy="187"/>
            </a:xfrm>
            <a:prstGeom prst="ellipse">
              <a:avLst/>
            </a:prstGeom>
            <a:solidFill>
              <a:srgbClr val="534AB7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35"/>
            <p:cNvSpPr/>
            <p:nvPr/>
          </p:nvSpPr>
          <p:spPr>
            <a:xfrm>
              <a:off x="12656" y="1339"/>
              <a:ext cx="590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OKL</a:t>
              </a:r>
            </a:p>
          </p:txBody>
        </p:sp>
        <p:sp>
          <p:nvSpPr>
            <p:cNvPr id="38" name="Shape 36"/>
            <p:cNvSpPr/>
            <p:nvPr/>
          </p:nvSpPr>
          <p:spPr>
            <a:xfrm>
              <a:off x="13136" y="1649"/>
              <a:ext cx="187" cy="187"/>
            </a:xfrm>
            <a:prstGeom prst="ellipse">
              <a:avLst/>
            </a:prstGeom>
            <a:solidFill>
              <a:srgbClr val="534AB7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37"/>
            <p:cNvSpPr/>
            <p:nvPr/>
          </p:nvSpPr>
          <p:spPr>
            <a:xfrm>
              <a:off x="12819" y="1886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OKM</a:t>
              </a:r>
            </a:p>
          </p:txBody>
        </p:sp>
        <p:sp>
          <p:nvSpPr>
            <p:cNvPr id="40" name="Shape 38"/>
            <p:cNvSpPr/>
            <p:nvPr/>
          </p:nvSpPr>
          <p:spPr>
            <a:xfrm>
              <a:off x="13404" y="1649"/>
              <a:ext cx="187" cy="187"/>
            </a:xfrm>
            <a:prstGeom prst="ellipse">
              <a:avLst/>
            </a:prstGeom>
            <a:solidFill>
              <a:srgbClr val="534AB7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39"/>
            <p:cNvSpPr/>
            <p:nvPr/>
          </p:nvSpPr>
          <p:spPr>
            <a:xfrm>
              <a:off x="13222" y="1339"/>
              <a:ext cx="578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ORS</a:t>
              </a:r>
            </a:p>
          </p:txBody>
        </p:sp>
        <p:sp>
          <p:nvSpPr>
            <p:cNvPr id="44" name="Shape 42"/>
            <p:cNvSpPr/>
            <p:nvPr/>
          </p:nvSpPr>
          <p:spPr>
            <a:xfrm>
              <a:off x="2520" y="2750"/>
              <a:ext cx="11160" cy="0"/>
            </a:xfrm>
            <a:prstGeom prst="line">
              <a:avLst/>
            </a:prstGeom>
            <a:noFill/>
            <a:ln w="4445">
              <a:solidFill>
                <a:srgbClr val="1D9E75"/>
              </a:solidFill>
              <a:prstDash val="lgDash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Shape 43"/>
            <p:cNvSpPr/>
            <p:nvPr/>
          </p:nvSpPr>
          <p:spPr>
            <a:xfrm>
              <a:off x="2520" y="3254"/>
              <a:ext cx="11160" cy="0"/>
            </a:xfrm>
            <a:prstGeom prst="line">
              <a:avLst/>
            </a:prstGeom>
            <a:noFill/>
            <a:ln w="3175">
              <a:solidFill>
                <a:srgbClr val="EEEEEE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Shape 44"/>
            <p:cNvSpPr/>
            <p:nvPr/>
          </p:nvSpPr>
          <p:spPr>
            <a:xfrm>
              <a:off x="2667" y="2657"/>
              <a:ext cx="187" cy="187"/>
            </a:xfrm>
            <a:prstGeom prst="ellipse">
              <a:avLst/>
            </a:prstGeom>
            <a:solidFill>
              <a:srgbClr val="1D9E75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45"/>
            <p:cNvSpPr/>
            <p:nvPr/>
          </p:nvSpPr>
          <p:spPr>
            <a:xfrm>
              <a:off x="2300" y="2347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SL</a:t>
              </a:r>
            </a:p>
          </p:txBody>
        </p:sp>
        <p:sp>
          <p:nvSpPr>
            <p:cNvPr id="48" name="Shape 46"/>
            <p:cNvSpPr/>
            <p:nvPr/>
          </p:nvSpPr>
          <p:spPr>
            <a:xfrm>
              <a:off x="3171" y="2657"/>
              <a:ext cx="187" cy="187"/>
            </a:xfrm>
            <a:prstGeom prst="ellipse">
              <a:avLst/>
            </a:prstGeom>
            <a:solidFill>
              <a:srgbClr val="1D9E75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47"/>
            <p:cNvSpPr/>
            <p:nvPr/>
          </p:nvSpPr>
          <p:spPr>
            <a:xfrm>
              <a:off x="2804" y="2344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Ward</a:t>
              </a:r>
            </a:p>
          </p:txBody>
        </p:sp>
        <p:sp>
          <p:nvSpPr>
            <p:cNvPr id="50" name="Shape 48"/>
            <p:cNvSpPr/>
            <p:nvPr/>
          </p:nvSpPr>
          <p:spPr>
            <a:xfrm>
              <a:off x="5216" y="2657"/>
              <a:ext cx="187" cy="187"/>
            </a:xfrm>
            <a:prstGeom prst="ellipse">
              <a:avLst/>
            </a:prstGeom>
            <a:solidFill>
              <a:srgbClr val="1D9E75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51" name="Text 49"/>
            <p:cNvSpPr/>
            <p:nvPr/>
          </p:nvSpPr>
          <p:spPr>
            <a:xfrm>
              <a:off x="4849" y="2347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CL</a:t>
              </a:r>
            </a:p>
          </p:txBody>
        </p:sp>
        <p:sp>
          <p:nvSpPr>
            <p:cNvPr id="52" name="Shape 50"/>
            <p:cNvSpPr/>
            <p:nvPr/>
          </p:nvSpPr>
          <p:spPr>
            <a:xfrm>
              <a:off x="6201" y="2657"/>
              <a:ext cx="187" cy="187"/>
            </a:xfrm>
            <a:prstGeom prst="ellipse">
              <a:avLst/>
            </a:prstGeom>
            <a:solidFill>
              <a:srgbClr val="1D9E75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51"/>
            <p:cNvSpPr/>
            <p:nvPr/>
          </p:nvSpPr>
          <p:spPr>
            <a:xfrm>
              <a:off x="5834" y="2347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AL</a:t>
              </a:r>
            </a:p>
          </p:txBody>
        </p:sp>
        <p:sp>
          <p:nvSpPr>
            <p:cNvPr id="54" name="Shape 52"/>
            <p:cNvSpPr/>
            <p:nvPr/>
          </p:nvSpPr>
          <p:spPr>
            <a:xfrm>
              <a:off x="8335" y="2657"/>
              <a:ext cx="187" cy="187"/>
            </a:xfrm>
            <a:prstGeom prst="ellipse">
              <a:avLst/>
            </a:prstGeom>
            <a:solidFill>
              <a:srgbClr val="1D9E75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53"/>
            <p:cNvSpPr/>
            <p:nvPr/>
          </p:nvSpPr>
          <p:spPr>
            <a:xfrm>
              <a:off x="7967" y="2347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Birch</a:t>
              </a:r>
            </a:p>
          </p:txBody>
        </p:sp>
        <p:sp>
          <p:nvSpPr>
            <p:cNvPr id="56" name="Shape 54"/>
            <p:cNvSpPr/>
            <p:nvPr/>
          </p:nvSpPr>
          <p:spPr>
            <a:xfrm>
              <a:off x="9976" y="2657"/>
              <a:ext cx="187" cy="187"/>
            </a:xfrm>
            <a:prstGeom prst="ellipse">
              <a:avLst/>
            </a:prstGeom>
            <a:solidFill>
              <a:srgbClr val="1D9E75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 55"/>
            <p:cNvSpPr/>
            <p:nvPr/>
          </p:nvSpPr>
          <p:spPr>
            <a:xfrm>
              <a:off x="9609" y="2347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IS</a:t>
              </a:r>
            </a:p>
          </p:txBody>
        </p:sp>
        <p:sp>
          <p:nvSpPr>
            <p:cNvPr id="60" name="Shape 58"/>
            <p:cNvSpPr/>
            <p:nvPr/>
          </p:nvSpPr>
          <p:spPr>
            <a:xfrm>
              <a:off x="2520" y="3758"/>
              <a:ext cx="11160" cy="0"/>
            </a:xfrm>
            <a:prstGeom prst="line">
              <a:avLst/>
            </a:prstGeom>
            <a:noFill/>
            <a:ln w="4445">
              <a:solidFill>
                <a:srgbClr val="D85A30"/>
              </a:solidFill>
              <a:prstDash val="lgDash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Shape 59"/>
            <p:cNvSpPr/>
            <p:nvPr/>
          </p:nvSpPr>
          <p:spPr>
            <a:xfrm>
              <a:off x="2520" y="4262"/>
              <a:ext cx="11160" cy="0"/>
            </a:xfrm>
            <a:prstGeom prst="line">
              <a:avLst/>
            </a:prstGeom>
            <a:noFill/>
            <a:ln w="3175">
              <a:solidFill>
                <a:srgbClr val="EEEEEE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Shape 60"/>
            <p:cNvSpPr/>
            <p:nvPr/>
          </p:nvSpPr>
          <p:spPr>
            <a:xfrm>
              <a:off x="8991" y="3665"/>
              <a:ext cx="187" cy="187"/>
            </a:xfrm>
            <a:prstGeom prst="ellipse">
              <a:avLst/>
            </a:prstGeom>
            <a:solidFill>
              <a:srgbClr val="D85A30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61"/>
            <p:cNvSpPr/>
            <p:nvPr/>
          </p:nvSpPr>
          <p:spPr>
            <a:xfrm>
              <a:off x="8566" y="3355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GKM</a:t>
              </a:r>
            </a:p>
          </p:txBody>
        </p:sp>
        <p:sp>
          <p:nvSpPr>
            <p:cNvPr id="64" name="Shape 62"/>
            <p:cNvSpPr/>
            <p:nvPr/>
          </p:nvSpPr>
          <p:spPr>
            <a:xfrm>
              <a:off x="11945" y="3665"/>
              <a:ext cx="187" cy="187"/>
            </a:xfrm>
            <a:prstGeom prst="ellipse">
              <a:avLst/>
            </a:prstGeom>
            <a:solidFill>
              <a:srgbClr val="D85A30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63"/>
            <p:cNvSpPr/>
            <p:nvPr/>
          </p:nvSpPr>
          <p:spPr>
            <a:xfrm>
              <a:off x="11520" y="3355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BisKM</a:t>
              </a:r>
            </a:p>
          </p:txBody>
        </p:sp>
        <p:sp>
          <p:nvSpPr>
            <p:cNvPr id="66" name="Shape 64"/>
            <p:cNvSpPr/>
            <p:nvPr/>
          </p:nvSpPr>
          <p:spPr>
            <a:xfrm>
              <a:off x="13094" y="3665"/>
              <a:ext cx="187" cy="187"/>
            </a:xfrm>
            <a:prstGeom prst="ellipse">
              <a:avLst/>
            </a:prstGeom>
            <a:solidFill>
              <a:srgbClr val="D85A30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65"/>
            <p:cNvSpPr/>
            <p:nvPr/>
          </p:nvSpPr>
          <p:spPr>
            <a:xfrm>
              <a:off x="12669" y="3355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SKM</a:t>
              </a:r>
            </a:p>
          </p:txBody>
        </p:sp>
        <p:sp>
          <p:nvSpPr>
            <p:cNvPr id="70" name="Shape 68"/>
            <p:cNvSpPr/>
            <p:nvPr/>
          </p:nvSpPr>
          <p:spPr>
            <a:xfrm>
              <a:off x="2520" y="4766"/>
              <a:ext cx="11160" cy="0"/>
            </a:xfrm>
            <a:prstGeom prst="line">
              <a:avLst/>
            </a:prstGeom>
            <a:noFill/>
            <a:ln w="4445">
              <a:solidFill>
                <a:srgbClr val="D4537E"/>
              </a:solidFill>
              <a:prstDash val="lgDash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Shape 69"/>
            <p:cNvSpPr/>
            <p:nvPr/>
          </p:nvSpPr>
          <p:spPr>
            <a:xfrm>
              <a:off x="2520" y="5270"/>
              <a:ext cx="11160" cy="0"/>
            </a:xfrm>
            <a:prstGeom prst="line">
              <a:avLst/>
            </a:prstGeom>
            <a:noFill/>
            <a:ln w="3175">
              <a:solidFill>
                <a:srgbClr val="EEEEEE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Shape 70"/>
            <p:cNvSpPr/>
            <p:nvPr/>
          </p:nvSpPr>
          <p:spPr>
            <a:xfrm>
              <a:off x="8323" y="4673"/>
              <a:ext cx="187" cy="187"/>
            </a:xfrm>
            <a:prstGeom prst="ellipse">
              <a:avLst/>
            </a:prstGeom>
            <a:solidFill>
              <a:srgbClr val="D4537E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Text 71"/>
            <p:cNvSpPr/>
            <p:nvPr/>
          </p:nvSpPr>
          <p:spPr>
            <a:xfrm>
              <a:off x="7956" y="4363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DB</a:t>
              </a:r>
            </a:p>
          </p:txBody>
        </p:sp>
        <p:sp>
          <p:nvSpPr>
            <p:cNvPr id="74" name="Shape 72"/>
            <p:cNvSpPr/>
            <p:nvPr/>
          </p:nvSpPr>
          <p:spPr>
            <a:xfrm>
              <a:off x="8827" y="4673"/>
              <a:ext cx="187" cy="187"/>
            </a:xfrm>
            <a:prstGeom prst="ellipse">
              <a:avLst/>
            </a:prstGeom>
            <a:solidFill>
              <a:srgbClr val="D4537E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 73"/>
            <p:cNvSpPr/>
            <p:nvPr/>
          </p:nvSpPr>
          <p:spPr>
            <a:xfrm>
              <a:off x="8637" y="4363"/>
              <a:ext cx="595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OPT</a:t>
              </a:r>
            </a:p>
          </p:txBody>
        </p:sp>
        <p:sp>
          <p:nvSpPr>
            <p:cNvPr id="76" name="Shape 74"/>
            <p:cNvSpPr/>
            <p:nvPr/>
          </p:nvSpPr>
          <p:spPr>
            <a:xfrm>
              <a:off x="9331" y="4673"/>
              <a:ext cx="187" cy="187"/>
            </a:xfrm>
            <a:prstGeom prst="ellipse">
              <a:avLst/>
            </a:prstGeom>
            <a:solidFill>
              <a:srgbClr val="D4537E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 75"/>
            <p:cNvSpPr/>
            <p:nvPr/>
          </p:nvSpPr>
          <p:spPr>
            <a:xfrm>
              <a:off x="9149" y="4363"/>
              <a:ext cx="587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MS</a:t>
              </a:r>
            </a:p>
          </p:txBody>
        </p:sp>
        <p:sp>
          <p:nvSpPr>
            <p:cNvPr id="78" name="Shape 76"/>
            <p:cNvSpPr/>
            <p:nvPr/>
          </p:nvSpPr>
          <p:spPr>
            <a:xfrm>
              <a:off x="10949" y="4673"/>
              <a:ext cx="187" cy="187"/>
            </a:xfrm>
            <a:prstGeom prst="ellipse">
              <a:avLst/>
            </a:prstGeom>
            <a:solidFill>
              <a:srgbClr val="D4537E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 77"/>
            <p:cNvSpPr/>
            <p:nvPr/>
          </p:nvSpPr>
          <p:spPr>
            <a:xfrm>
              <a:off x="10582" y="4363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H-DB</a:t>
              </a:r>
            </a:p>
          </p:txBody>
        </p:sp>
        <p:sp>
          <p:nvSpPr>
            <p:cNvPr id="80" name="Shape 78"/>
            <p:cNvSpPr/>
            <p:nvPr/>
          </p:nvSpPr>
          <p:spPr>
            <a:xfrm>
              <a:off x="11453" y="4673"/>
              <a:ext cx="187" cy="187"/>
            </a:xfrm>
            <a:prstGeom prst="ellipse">
              <a:avLst/>
            </a:prstGeom>
            <a:solidFill>
              <a:srgbClr val="D4537E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Text 79"/>
            <p:cNvSpPr/>
            <p:nvPr/>
          </p:nvSpPr>
          <p:spPr>
            <a:xfrm>
              <a:off x="11086" y="4363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DPC</a:t>
              </a:r>
            </a:p>
          </p:txBody>
        </p:sp>
        <p:sp>
          <p:nvSpPr>
            <p:cNvPr id="82" name="Shape 80"/>
            <p:cNvSpPr/>
            <p:nvPr/>
          </p:nvSpPr>
          <p:spPr>
            <a:xfrm>
              <a:off x="11957" y="4673"/>
              <a:ext cx="187" cy="187"/>
            </a:xfrm>
            <a:prstGeom prst="ellipse">
              <a:avLst/>
            </a:prstGeom>
            <a:solidFill>
              <a:srgbClr val="D4537E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 81"/>
            <p:cNvSpPr/>
            <p:nvPr/>
          </p:nvSpPr>
          <p:spPr>
            <a:xfrm>
              <a:off x="11590" y="4363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R-DB</a:t>
              </a:r>
            </a:p>
          </p:txBody>
        </p:sp>
        <p:sp>
          <p:nvSpPr>
            <p:cNvPr id="86" name="Shape 84"/>
            <p:cNvSpPr/>
            <p:nvPr/>
          </p:nvSpPr>
          <p:spPr>
            <a:xfrm>
              <a:off x="2520" y="5774"/>
              <a:ext cx="11160" cy="0"/>
            </a:xfrm>
            <a:prstGeom prst="line">
              <a:avLst/>
            </a:prstGeom>
            <a:noFill/>
            <a:ln w="4445">
              <a:solidFill>
                <a:srgbClr val="BA7517"/>
              </a:solidFill>
              <a:prstDash val="lgDash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Shape 85"/>
            <p:cNvSpPr/>
            <p:nvPr/>
          </p:nvSpPr>
          <p:spPr>
            <a:xfrm>
              <a:off x="2520" y="6278"/>
              <a:ext cx="11160" cy="0"/>
            </a:xfrm>
            <a:prstGeom prst="line">
              <a:avLst/>
            </a:prstGeom>
            <a:noFill/>
            <a:ln w="3175">
              <a:solidFill>
                <a:srgbClr val="EEEEEE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Shape 86"/>
            <p:cNvSpPr/>
            <p:nvPr/>
          </p:nvSpPr>
          <p:spPr>
            <a:xfrm>
              <a:off x="8991" y="5681"/>
              <a:ext cx="187" cy="187"/>
            </a:xfrm>
            <a:prstGeom prst="ellipse">
              <a:avLst/>
            </a:prstGeom>
            <a:solidFill>
              <a:srgbClr val="BA7517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 87"/>
            <p:cNvSpPr/>
            <p:nvPr/>
          </p:nvSpPr>
          <p:spPr>
            <a:xfrm>
              <a:off x="8624" y="5371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GA</a:t>
              </a:r>
            </a:p>
          </p:txBody>
        </p:sp>
        <p:sp>
          <p:nvSpPr>
            <p:cNvPr id="90" name="Shape 88"/>
            <p:cNvSpPr/>
            <p:nvPr/>
          </p:nvSpPr>
          <p:spPr>
            <a:xfrm>
              <a:off x="10140" y="5681"/>
              <a:ext cx="187" cy="187"/>
            </a:xfrm>
            <a:prstGeom prst="ellipse">
              <a:avLst/>
            </a:prstGeom>
            <a:solidFill>
              <a:srgbClr val="BA7517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Text 89"/>
            <p:cNvSpPr/>
            <p:nvPr/>
          </p:nvSpPr>
          <p:spPr>
            <a:xfrm>
              <a:off x="9773" y="5371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AP</a:t>
              </a:r>
            </a:p>
          </p:txBody>
        </p:sp>
        <p:sp>
          <p:nvSpPr>
            <p:cNvPr id="94" name="Shape 92"/>
            <p:cNvSpPr/>
            <p:nvPr/>
          </p:nvSpPr>
          <p:spPr>
            <a:xfrm>
              <a:off x="2520" y="6782"/>
              <a:ext cx="11160" cy="0"/>
            </a:xfrm>
            <a:prstGeom prst="line">
              <a:avLst/>
            </a:prstGeom>
            <a:noFill/>
            <a:ln w="4445">
              <a:solidFill>
                <a:srgbClr val="378ADD"/>
              </a:solidFill>
              <a:prstDash val="lgDash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Shape 93"/>
            <p:cNvSpPr/>
            <p:nvPr/>
          </p:nvSpPr>
          <p:spPr>
            <a:xfrm>
              <a:off x="8706" y="6689"/>
              <a:ext cx="187" cy="187"/>
            </a:xfrm>
            <a:prstGeom prst="ellipse">
              <a:avLst/>
            </a:prstGeom>
            <a:solidFill>
              <a:srgbClr val="378ADD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Text 94"/>
            <p:cNvSpPr/>
            <p:nvPr/>
          </p:nvSpPr>
          <p:spPr>
            <a:xfrm>
              <a:off x="8299" y="6379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MCL</a:t>
              </a:r>
            </a:p>
          </p:txBody>
        </p:sp>
        <p:sp>
          <p:nvSpPr>
            <p:cNvPr id="97" name="Shape 95"/>
            <p:cNvSpPr/>
            <p:nvPr/>
          </p:nvSpPr>
          <p:spPr>
            <a:xfrm>
              <a:off x="9210" y="6689"/>
              <a:ext cx="187" cy="187"/>
            </a:xfrm>
            <a:prstGeom prst="ellipse">
              <a:avLst/>
            </a:prstGeom>
            <a:solidFill>
              <a:srgbClr val="378ADD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Text 96"/>
            <p:cNvSpPr/>
            <p:nvPr/>
          </p:nvSpPr>
          <p:spPr>
            <a:xfrm>
              <a:off x="8843" y="6989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Sp-km</a:t>
              </a:r>
            </a:p>
          </p:txBody>
        </p:sp>
        <p:sp>
          <p:nvSpPr>
            <p:cNvPr id="99" name="Shape 97"/>
            <p:cNvSpPr/>
            <p:nvPr/>
          </p:nvSpPr>
          <p:spPr>
            <a:xfrm>
              <a:off x="9714" y="6689"/>
              <a:ext cx="187" cy="187"/>
            </a:xfrm>
            <a:prstGeom prst="ellipse">
              <a:avLst/>
            </a:prstGeom>
            <a:solidFill>
              <a:srgbClr val="378ADD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Text 98"/>
            <p:cNvSpPr/>
            <p:nvPr/>
          </p:nvSpPr>
          <p:spPr>
            <a:xfrm>
              <a:off x="9397" y="6379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Sp-dis</a:t>
              </a:r>
            </a:p>
          </p:txBody>
        </p:sp>
        <p:sp>
          <p:nvSpPr>
            <p:cNvPr id="101" name="Shape 99"/>
            <p:cNvSpPr/>
            <p:nvPr/>
          </p:nvSpPr>
          <p:spPr>
            <a:xfrm>
              <a:off x="12109" y="6689"/>
              <a:ext cx="187" cy="187"/>
            </a:xfrm>
            <a:prstGeom prst="ellipse">
              <a:avLst/>
            </a:prstGeom>
            <a:solidFill>
              <a:srgbClr val="378ADD"/>
            </a:solidFill>
            <a:ln w="12700">
              <a:solidFill>
                <a:srgbClr val="33333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100"/>
            <p:cNvSpPr/>
            <p:nvPr/>
          </p:nvSpPr>
          <p:spPr>
            <a:xfrm>
              <a:off x="11742" y="6379"/>
              <a:ext cx="922" cy="245"/>
            </a:xfrm>
            <a:prstGeom prst="rect">
              <a:avLst/>
            </a:prstGeom>
            <a:noFill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222222"/>
                  </a:solidFill>
                  <a:latin typeface="Calibri" panose="020F0502020204030204" charset="0"/>
                  <a:ea typeface="Calibri" panose="020F0502020204030204" pitchFamily="34" charset="-122"/>
                  <a:cs typeface="Calibri" panose="020F0502020204030204" pitchFamily="34" charset="-120"/>
                </a:rPr>
                <a:t>Sp-qr</a:t>
              </a:r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302" y="1606"/>
              <a:ext cx="2431" cy="230"/>
              <a:chOff x="274" y="1606"/>
              <a:chExt cx="2431" cy="230"/>
            </a:xfrm>
          </p:grpSpPr>
          <p:sp>
            <p:nvSpPr>
              <p:cNvPr id="103" name="Shape 101"/>
              <p:cNvSpPr/>
              <p:nvPr/>
            </p:nvSpPr>
            <p:spPr>
              <a:xfrm>
                <a:off x="274" y="1635"/>
                <a:ext cx="158" cy="158"/>
              </a:xfrm>
              <a:prstGeom prst="ellipse">
                <a:avLst/>
              </a:prstGeom>
              <a:solidFill>
                <a:srgbClr val="534AB7"/>
              </a:solidFill>
              <a:ln w="12700">
                <a:solidFill>
                  <a:srgbClr val="333333"/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Text 102"/>
              <p:cNvSpPr/>
              <p:nvPr/>
            </p:nvSpPr>
            <p:spPr>
              <a:xfrm>
                <a:off x="504" y="1606"/>
                <a:ext cx="2201" cy="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charset="0"/>
                    <a:ea typeface="Calibri" panose="020F0502020204030204" pitchFamily="34" charset="-122"/>
                    <a:cs typeface="Calibri" panose="020F0502020204030204" pitchFamily="34" charset="-120"/>
                  </a:rPr>
                  <a:t>K-means variants</a:t>
                </a: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316" y="2520"/>
              <a:ext cx="2102" cy="230"/>
              <a:chOff x="2952" y="7416"/>
              <a:chExt cx="2102" cy="230"/>
            </a:xfrm>
          </p:grpSpPr>
          <p:sp>
            <p:nvSpPr>
              <p:cNvPr id="105" name="Shape 103"/>
              <p:cNvSpPr/>
              <p:nvPr/>
            </p:nvSpPr>
            <p:spPr>
              <a:xfrm>
                <a:off x="2952" y="7445"/>
                <a:ext cx="158" cy="158"/>
              </a:xfrm>
              <a:prstGeom prst="ellipse">
                <a:avLst/>
              </a:prstGeom>
              <a:solidFill>
                <a:srgbClr val="1D9E75"/>
              </a:solidFill>
              <a:ln w="12700">
                <a:solidFill>
                  <a:srgbClr val="333333"/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Text 104"/>
              <p:cNvSpPr/>
              <p:nvPr/>
            </p:nvSpPr>
            <p:spPr>
              <a:xfrm>
                <a:off x="3182" y="7416"/>
                <a:ext cx="1872" cy="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charset="0"/>
                    <a:ea typeface="Calibri" panose="020F0502020204030204" pitchFamily="34" charset="-122"/>
                    <a:cs typeface="Calibri" panose="020F0502020204030204" pitchFamily="34" charset="-120"/>
                  </a:rPr>
                  <a:t>Agglomerative</a:t>
                </a:r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323" y="3606"/>
              <a:ext cx="2102" cy="230"/>
              <a:chOff x="5184" y="7416"/>
              <a:chExt cx="2102" cy="230"/>
            </a:xfrm>
          </p:grpSpPr>
          <p:sp>
            <p:nvSpPr>
              <p:cNvPr id="107" name="Shape 105"/>
              <p:cNvSpPr/>
              <p:nvPr/>
            </p:nvSpPr>
            <p:spPr>
              <a:xfrm>
                <a:off x="5184" y="7445"/>
                <a:ext cx="158" cy="158"/>
              </a:xfrm>
              <a:prstGeom prst="ellipse">
                <a:avLst/>
              </a:prstGeom>
              <a:solidFill>
                <a:srgbClr val="D85A30"/>
              </a:solidFill>
              <a:ln w="12700">
                <a:solidFill>
                  <a:srgbClr val="333333"/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Text 106"/>
              <p:cNvSpPr/>
              <p:nvPr/>
            </p:nvSpPr>
            <p:spPr>
              <a:xfrm>
                <a:off x="5414" y="7416"/>
                <a:ext cx="1872" cy="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charset="0"/>
                    <a:ea typeface="Calibri" panose="020F0502020204030204" pitchFamily="34" charset="-122"/>
                    <a:cs typeface="Calibri" panose="020F0502020204030204" pitchFamily="34" charset="-120"/>
                  </a:rPr>
                  <a:t>Divisive</a:t>
                </a:r>
              </a:p>
            </p:txBody>
          </p:sp>
        </p:grpSp>
        <p:grpSp>
          <p:nvGrpSpPr>
            <p:cNvPr id="117" name="组合 116"/>
            <p:cNvGrpSpPr/>
            <p:nvPr/>
          </p:nvGrpSpPr>
          <p:grpSpPr>
            <a:xfrm>
              <a:off x="300" y="4608"/>
              <a:ext cx="2102" cy="230"/>
              <a:chOff x="7416" y="7416"/>
              <a:chExt cx="2102" cy="230"/>
            </a:xfrm>
          </p:grpSpPr>
          <p:sp>
            <p:nvSpPr>
              <p:cNvPr id="109" name="Shape 107"/>
              <p:cNvSpPr/>
              <p:nvPr/>
            </p:nvSpPr>
            <p:spPr>
              <a:xfrm>
                <a:off x="7416" y="7445"/>
                <a:ext cx="158" cy="158"/>
              </a:xfrm>
              <a:prstGeom prst="ellipse">
                <a:avLst/>
              </a:prstGeom>
              <a:solidFill>
                <a:srgbClr val="D4537E"/>
              </a:solidFill>
              <a:ln w="12700">
                <a:solidFill>
                  <a:srgbClr val="333333"/>
                </a:solidFill>
                <a:prstDash val="soli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0" name="Text 108"/>
              <p:cNvSpPr/>
              <p:nvPr/>
            </p:nvSpPr>
            <p:spPr>
              <a:xfrm>
                <a:off x="7646" y="7416"/>
                <a:ext cx="1872" cy="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charset="0"/>
                    <a:ea typeface="Calibri" panose="020F0502020204030204" pitchFamily="34" charset="-122"/>
                    <a:cs typeface="Calibri" panose="020F0502020204030204" pitchFamily="34" charset="-120"/>
                  </a:rPr>
                  <a:t>Density-based</a:t>
                </a:r>
              </a:p>
            </p:txBody>
          </p:sp>
        </p:grpSp>
        <p:grpSp>
          <p:nvGrpSpPr>
            <p:cNvPr id="118" name="组合 117"/>
            <p:cNvGrpSpPr/>
            <p:nvPr/>
          </p:nvGrpSpPr>
          <p:grpSpPr>
            <a:xfrm>
              <a:off x="300" y="5616"/>
              <a:ext cx="2102" cy="230"/>
              <a:chOff x="9648" y="7416"/>
              <a:chExt cx="2102" cy="230"/>
            </a:xfrm>
          </p:grpSpPr>
          <p:sp>
            <p:nvSpPr>
              <p:cNvPr id="111" name="Shape 109"/>
              <p:cNvSpPr/>
              <p:nvPr/>
            </p:nvSpPr>
            <p:spPr>
              <a:xfrm>
                <a:off x="9648" y="7445"/>
                <a:ext cx="158" cy="158"/>
              </a:xfrm>
              <a:prstGeom prst="ellipse">
                <a:avLst/>
              </a:prstGeom>
              <a:solidFill>
                <a:srgbClr val="BA7517"/>
              </a:solidFill>
              <a:ln w="12700">
                <a:solidFill>
                  <a:srgbClr val="333333"/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110"/>
              <p:cNvSpPr/>
              <p:nvPr/>
            </p:nvSpPr>
            <p:spPr>
              <a:xfrm>
                <a:off x="9878" y="7416"/>
                <a:ext cx="1872" cy="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charset="0"/>
                    <a:ea typeface="Calibri" panose="020F0502020204030204" pitchFamily="34" charset="-122"/>
                    <a:cs typeface="Calibri" panose="020F0502020204030204" pitchFamily="34" charset="-120"/>
                  </a:rPr>
                  <a:t>Optimization</a:t>
                </a: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274" y="6646"/>
              <a:ext cx="2102" cy="230"/>
              <a:chOff x="11880" y="7416"/>
              <a:chExt cx="2102" cy="230"/>
            </a:xfrm>
          </p:grpSpPr>
          <p:sp>
            <p:nvSpPr>
              <p:cNvPr id="113" name="Shape 111"/>
              <p:cNvSpPr/>
              <p:nvPr/>
            </p:nvSpPr>
            <p:spPr>
              <a:xfrm>
                <a:off x="11880" y="7445"/>
                <a:ext cx="158" cy="158"/>
              </a:xfrm>
              <a:prstGeom prst="ellipse">
                <a:avLst/>
              </a:prstGeom>
              <a:solidFill>
                <a:srgbClr val="378ADD"/>
              </a:solidFill>
              <a:ln w="12700">
                <a:solidFill>
                  <a:srgbClr val="333333"/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Text 112"/>
              <p:cNvSpPr/>
              <p:nvPr/>
            </p:nvSpPr>
            <p:spPr>
              <a:xfrm>
                <a:off x="12110" y="7416"/>
                <a:ext cx="1872" cy="2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  <a:latin typeface="Calibri" panose="020F0502020204030204" charset="0"/>
                    <a:ea typeface="Calibri" panose="020F0502020204030204" pitchFamily="34" charset="-122"/>
                    <a:cs typeface="Calibri" panose="020F0502020204030204" pitchFamily="34" charset="-120"/>
                  </a:rPr>
                  <a:t>Graph-based</a:t>
                </a:r>
              </a:p>
            </p:txBody>
          </p:sp>
        </p:grpSp>
      </p:grpSp>
      <p:sp>
        <p:nvSpPr>
          <p:cNvPr id="19" name="TextBox 16"/>
          <p:cNvSpPr txBox="1"/>
          <p:nvPr/>
        </p:nvSpPr>
        <p:spPr>
          <a:xfrm>
            <a:off x="1357580" y="192383"/>
            <a:ext cx="946008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Algorithms in timeline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0179637,21599586],&quot;29&quot;:[50000054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41*414"/>
  <p:tag name="TABLE_ENDDRAG_RECT" val="33*82*341*4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0179637&quot;,&quot;origin&quot;:0,&quot;type&quot;:&quot;icons&quot;,&quot;user&quot;:&quot;1152063240&quot;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0179637&quot;,&quot;origin&quot;:0,&quot;type&quot;:&quot;icons&quot;,&quot;user&quot;:&quot;1152063240&quot;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1599586&quot;,&quot;origin&quot;:0,&quot;type&quot;:&quot;icons&quot;,&quot;user&quot;:&quot;1152063240&quot;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3.95,&quot;left&quot;:133.85,&quot;top&quot;:54.9,&quot;width&quot;:484.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RESOURCE_TRACE_INFO" val="{&quot;id&quot;:&quot;21599586&quot;,&quot;origin&quot;:0,&quot;type&quot;:&quot;icons&quot;,&quot;user&quot;:&quot;1152063240&quot;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97*103"/>
  <p:tag name="TABLE_ENDDRAG_RECT" val="239*202*397*1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97*103"/>
  <p:tag name="TABLE_ENDDRAG_RECT" val="239*202*397*1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05,&quot;left&quot;:24.9,&quot;top&quot;:66,&quot;width&quot;:842.6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05,&quot;left&quot;:24.9,&quot;top&quot;:66,&quot;width&quot;:842.6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05,&quot;left&quot;:24.9,&quot;top&quot;:66,&quot;width&quot;:842.6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96.15,&quot;left&quot;:24.9,&quot;top&quot;:66.05,&quot;width&quot;:784.1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05,&quot;left&quot;:24.9,&quot;top&quot;:66,&quot;width&quot;:842.6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25.05,&quot;left&quot;:24.9,&quot;top&quot;:66,&quot;width&quot;:842.6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38*458"/>
  <p:tag name="TABLE_ENDDRAG_RECT" val="12*59*439*4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60*399"/>
  <p:tag name="TABLE_ENDDRAG_RECT" val="457*37*460*39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951</Words>
  <Application>Microsoft Office PowerPoint</Application>
  <PresentationFormat>Widescreen</PresentationFormat>
  <Paragraphs>382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Tahoma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Pasi Fränti</cp:lastModifiedBy>
  <cp:revision>1566</cp:revision>
  <dcterms:created xsi:type="dcterms:W3CDTF">2021-04-07T08:50:00Z</dcterms:created>
  <dcterms:modified xsi:type="dcterms:W3CDTF">2026-04-09T05:41:55Z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C1C03606AE754AA4AA3FAF78B404288A_13</vt:lpwstr>
  </property>
</Properties>
</file>