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6"/>
  </p:notesMasterIdLst>
  <p:sldIdLst>
    <p:sldId id="270" r:id="rId2"/>
    <p:sldId id="740" r:id="rId3"/>
    <p:sldId id="877" r:id="rId4"/>
    <p:sldId id="257" r:id="rId5"/>
    <p:sldId id="878" r:id="rId6"/>
    <p:sldId id="851" r:id="rId7"/>
    <p:sldId id="879" r:id="rId8"/>
    <p:sldId id="852" r:id="rId9"/>
    <p:sldId id="853" r:id="rId10"/>
    <p:sldId id="891" r:id="rId11"/>
    <p:sldId id="854" r:id="rId12"/>
    <p:sldId id="859" r:id="rId13"/>
    <p:sldId id="860" r:id="rId14"/>
    <p:sldId id="861" r:id="rId15"/>
    <p:sldId id="862" r:id="rId16"/>
    <p:sldId id="863" r:id="rId17"/>
    <p:sldId id="864" r:id="rId18"/>
    <p:sldId id="865" r:id="rId19"/>
    <p:sldId id="868" r:id="rId20"/>
    <p:sldId id="869" r:id="rId21"/>
    <p:sldId id="866" r:id="rId22"/>
    <p:sldId id="870" r:id="rId23"/>
    <p:sldId id="858" r:id="rId24"/>
    <p:sldId id="855" r:id="rId25"/>
    <p:sldId id="871" r:id="rId26"/>
    <p:sldId id="856" r:id="rId27"/>
    <p:sldId id="857" r:id="rId28"/>
    <p:sldId id="872" r:id="rId29"/>
    <p:sldId id="873" r:id="rId30"/>
    <p:sldId id="874" r:id="rId31"/>
    <p:sldId id="880" r:id="rId32"/>
    <p:sldId id="875" r:id="rId33"/>
    <p:sldId id="876" r:id="rId34"/>
    <p:sldId id="881" r:id="rId35"/>
    <p:sldId id="892" r:id="rId36"/>
    <p:sldId id="885" r:id="rId37"/>
    <p:sldId id="882" r:id="rId38"/>
    <p:sldId id="883" r:id="rId39"/>
    <p:sldId id="889" r:id="rId40"/>
    <p:sldId id="890" r:id="rId41"/>
    <p:sldId id="850" r:id="rId42"/>
    <p:sldId id="841" r:id="rId43"/>
    <p:sldId id="884" r:id="rId44"/>
    <p:sldId id="268" r:id="rId45"/>
  </p:sldIdLst>
  <p:sldSz cx="9906000" cy="6858000" type="A4"/>
  <p:notesSz cx="7559675" cy="10691813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Tahom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60">
          <p15:clr>
            <a:srgbClr val="A4A3A4"/>
          </p15:clr>
        </p15:guide>
        <p15:guide id="2" pos="28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8FF"/>
    <a:srgbClr val="0000FF"/>
    <a:srgbClr val="D9D9D9"/>
    <a:srgbClr val="FF0000"/>
    <a:srgbClr val="7B0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3447" autoAdjust="0"/>
  </p:normalViewPr>
  <p:slideViewPr>
    <p:cSldViewPr>
      <p:cViewPr varScale="1">
        <p:scale>
          <a:sx n="60" d="100"/>
          <a:sy n="60" d="100"/>
        </p:scale>
        <p:origin x="1248" y="44"/>
      </p:cViewPr>
      <p:guideLst>
        <p:guide orient="horz" pos="1960"/>
        <p:guide pos="283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48F92E5F-EBB9-7E1C-F60F-554AFFAC1F5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85825" y="812800"/>
            <a:ext cx="578485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D0EA20C-09EA-66DE-44E4-6DF665FF2B6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 altLang="en-US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493ABA7-F7D5-5C2D-CC38-2AFE77EFD96B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DE885D0-8F8E-62C7-C9B3-759640065EF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407ED72-62C3-DC73-797C-8FF7D447414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60CDE71C-CC9B-53B0-6890-49572353ADB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fld id="{B66D9AC5-CC77-4D9D-8C17-5E057B522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01722D-84F4-7232-9A05-680B51E8D65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7068A-2015-6CBD-1CEF-3A780A72EC7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FF551-4804-9480-EE1F-609FC4B07FB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8E0F7-F47D-4172-AB8D-B4A4381966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892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991182-D432-752C-3BFA-2516AA167E2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414F46-3948-36A2-2683-A479F1072CE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E5EE2-E8B5-A31B-CDED-28F7FB6AF9C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A0271-7DE3-4B61-8607-6EAEEC5932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021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3050"/>
            <a:ext cx="2227262" cy="5307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3050"/>
            <a:ext cx="6532563" cy="5307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C44F48-334F-80F9-98E7-BB0EF215E7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065690-F116-3787-0755-275C357AE1C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910ABB-81F8-905C-2560-6D9D5F30BBF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E58F8-FD08-4509-9626-B7910C40A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099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95300" y="273050"/>
            <a:ext cx="8912225" cy="11445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04963"/>
            <a:ext cx="4379913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7613" y="1604963"/>
            <a:ext cx="4379912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" y="3668713"/>
            <a:ext cx="4379913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7613" y="3668713"/>
            <a:ext cx="4379912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01AEB06-6991-8304-3F71-094A25D91C4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5BEE159-FF2A-BBFA-3E57-0E9B710D736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BD86C91-72F7-21A7-8266-D05D9008EC1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E3F3-E26A-4386-8451-43EB722F37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6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C4955D-C647-E31C-B0A1-B13F0B5A41D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351DA2-2619-B1BF-E274-E03A5B9F6BE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D1CF09-7989-B681-7BD8-701AE7BA0AD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E1C85-AE78-4C57-9CD6-0C231686CA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12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2BD1D2-82B6-056E-88E4-B233781452F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899E9F-7BAB-6EC6-D748-6BCB92F4CB9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68B71-A9A4-37FC-4BD0-86800C8CDA3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709BB-5E46-4A1B-9698-BDE8A26F1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08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4963"/>
            <a:ext cx="43799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4963"/>
            <a:ext cx="4379912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FFB297-6F4D-0ADD-CB65-9AB56883C0A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1F4CEBB-3C72-8EE5-BEA8-7890B824B1F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1C1C75A-BCAE-6C4D-1576-45CEBF16A8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50127-F172-4615-993F-0AE31DAF7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85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FBD7220-14CE-CE20-61F6-CA39221786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90A4949-C233-2C4B-644F-CE2B8B269EF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181751C-3C9B-85A6-8CBC-76546C341DB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25D0A-951F-48A2-BF05-F28E21E44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11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3D8A258-6249-883C-7AA5-E71A485CC6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BAFA66-0FCF-4E36-5DC3-8883671DAE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57C016-40D7-9E51-F17E-F9A29493132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8B5B0-BF97-4047-B698-83C97EDE7C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45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3BF458-E63B-BED0-51DA-90B46A5D4A9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13F268-9312-E1AC-C020-5B44E868179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9B833C-69E7-04AD-D01D-C737995649A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F1776-243C-42CD-9C33-CC0298DE6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73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8F41759-D0C2-A9AE-D2B5-348D33B1207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7B8A043-5D3A-0B1C-9E53-9D4818AB5D3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B48B5B3-7729-4022-A7FB-6F2A499E120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6411D-1035-4414-8662-6A0036630E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29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936D82-6253-5148-6DA7-B35704B556B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B42E777-E36F-97C7-859B-0143C2D0A8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029D76D-8D83-84AD-D800-E5700B7EAB9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4FAF9-5915-4F7C-A8BF-731A812C2B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72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F25CD008-C942-FD21-2AAF-21BDE69CD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3050"/>
            <a:ext cx="8912225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3D78C0A2-2337-D6D5-8552-BE5E7BAB5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4963"/>
            <a:ext cx="8912225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703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B3DBF15-A4C1-B6D5-EAB5-9376B2E6AA3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95300" y="6246813"/>
            <a:ext cx="2305050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349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34975" algn="l"/>
                <a:tab pos="868363" algn="l"/>
                <a:tab pos="1303338" algn="l"/>
                <a:tab pos="1738313" algn="l"/>
                <a:tab pos="2171700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160568-9C60-6D79-B6C1-61E9D69F3C6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387725" y="6246813"/>
            <a:ext cx="3140075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349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34975" algn="l"/>
                <a:tab pos="868363" algn="l"/>
                <a:tab pos="1303338" algn="l"/>
                <a:tab pos="1738313" algn="l"/>
                <a:tab pos="2171700" algn="l"/>
                <a:tab pos="2606675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B3E497-10A8-C5DC-3F82-DCF3DEE2F95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102475" y="6246813"/>
            <a:ext cx="2306638" cy="471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349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34975" algn="l"/>
                <a:tab pos="868363" algn="l"/>
                <a:tab pos="1303338" algn="l"/>
                <a:tab pos="1738313" algn="l"/>
                <a:tab pos="2171700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fld id="{C9731CE2-EA17-45E0-AAC1-B4500BB338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2pPr>
      <a:lvl3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3pPr>
      <a:lvl4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4pPr>
      <a:lvl5pPr algn="ctr" defTabSz="4349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5pPr>
      <a:lvl6pPr marL="24130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6pPr>
      <a:lvl7pPr marL="28702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7pPr>
      <a:lvl8pPr marL="33274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8pPr>
      <a:lvl9pPr marL="3784600" indent="-217488" algn="ctr" defTabSz="4349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panose="020B0604020202020204" pitchFamily="34" charset="0"/>
        </a:defRPr>
      </a:lvl9pPr>
    </p:titleStyle>
    <p:bodyStyle>
      <a:lvl1pPr marL="325438" indent="-325438" algn="l" defTabSz="434975" rtl="0" eaLnBrk="0" fontAlgn="base" hangingPunct="0">
        <a:lnSpc>
          <a:spcPct val="93000"/>
        </a:lnSpc>
        <a:spcBef>
          <a:spcPts val="13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1pPr>
      <a:lvl2pPr marL="706438" indent="-271463" algn="l" defTabSz="434975" rtl="0" eaLnBrk="0" fontAlgn="base" hangingPunct="0">
        <a:lnSpc>
          <a:spcPct val="93000"/>
        </a:lnSpc>
        <a:spcBef>
          <a:spcPts val="10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 kern="1200">
          <a:solidFill>
            <a:srgbClr val="000000"/>
          </a:solidFill>
          <a:latin typeface="+mn-lt"/>
          <a:ea typeface="+mn-ea"/>
          <a:cs typeface="+mn-cs"/>
        </a:defRPr>
      </a:lvl2pPr>
      <a:lvl3pPr marL="1085850" indent="-217488" algn="l" defTabSz="434975" rtl="0" eaLnBrk="0" fontAlgn="base" hangingPunct="0">
        <a:lnSpc>
          <a:spcPct val="93000"/>
        </a:lnSpc>
        <a:spcBef>
          <a:spcPts val="8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300" kern="1200">
          <a:solidFill>
            <a:srgbClr val="000000"/>
          </a:solidFill>
          <a:latin typeface="+mn-lt"/>
          <a:ea typeface="+mn-ea"/>
          <a:cs typeface="+mn-cs"/>
        </a:defRPr>
      </a:lvl3pPr>
      <a:lvl4pPr marL="1520825" indent="-217488" algn="l" defTabSz="434975" rtl="0" eaLnBrk="0" fontAlgn="base" hangingPunct="0">
        <a:lnSpc>
          <a:spcPct val="93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000000"/>
          </a:solidFill>
          <a:latin typeface="+mn-lt"/>
          <a:ea typeface="+mn-ea"/>
          <a:cs typeface="+mn-cs"/>
        </a:defRPr>
      </a:lvl4pPr>
      <a:lvl5pPr marL="1955800" indent="-217488" algn="l" defTabSz="434975" rtl="0" eaLnBrk="0" fontAlgn="base" hangingPunct="0">
        <a:lnSpc>
          <a:spcPct val="93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wmf"/><Relationship Id="rId11" Type="http://schemas.openxmlformats.org/officeDocument/2006/relationships/image" Target="../media/image54.wmf"/><Relationship Id="rId5" Type="http://schemas.openxmlformats.org/officeDocument/2006/relationships/image" Target="../media/image48.wmf"/><Relationship Id="rId10" Type="http://schemas.openxmlformats.org/officeDocument/2006/relationships/image" Target="../media/image53.wmf"/><Relationship Id="rId4" Type="http://schemas.openxmlformats.org/officeDocument/2006/relationships/image" Target="../media/image47.wmf"/><Relationship Id="rId9" Type="http://schemas.openxmlformats.org/officeDocument/2006/relationships/image" Target="../media/image5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F4C66EA-AF1D-0584-E6C2-80BB51A2A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2602708"/>
            <a:ext cx="9017000" cy="12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457200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91440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371600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ahoma" panose="020B0604030504040204" pitchFamily="34" charset="0"/>
              </a:rPr>
              <a:t>Estimating difficulty of </a:t>
            </a:r>
            <a:br>
              <a:rPr lang="en-US" altLang="en-US" sz="4000" b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altLang="en-US" sz="4000" b="1" dirty="0">
                <a:solidFill>
                  <a:schemeClr val="tx1"/>
                </a:solidFill>
                <a:latin typeface="Tahoma" panose="020B0604030504040204" pitchFamily="34" charset="0"/>
              </a:rPr>
              <a:t>TSP instances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0A19026-792E-A33F-E8C0-660C1B39C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481" y="3951464"/>
            <a:ext cx="159146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457200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91440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371600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Pasi Fränti</a:t>
            </a:r>
            <a:endParaRPr lang="en-GB" altLang="zh-CN" sz="2400" dirty="0">
              <a:solidFill>
                <a:schemeClr val="tx1"/>
              </a:solidFill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4AEFDC2-E9A9-2B69-4B60-59A798B2C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955" y="4383512"/>
            <a:ext cx="1212191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457200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91440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371600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828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6.11.2025</a:t>
            </a:r>
          </a:p>
        </p:txBody>
      </p:sp>
      <p:pic>
        <p:nvPicPr>
          <p:cNvPr id="3077" name="Picture 4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6EDED845-FBED-2C55-E645-B171A741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72" y="238125"/>
            <a:ext cx="2334369" cy="151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9">
            <a:extLst>
              <a:ext uri="{FF2B5EF4-FFF2-40B4-BE49-F238E27FC236}">
                <a16:creationId xmlns:a16="http://schemas.microsoft.com/office/drawing/2014/main" id="{0AF7E156-335C-68B4-1C8F-62D2F1CC3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77" y="5489356"/>
            <a:ext cx="86645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200" dirty="0">
                <a:latin typeface="Tahoma" panose="020B0604030504040204" pitchFamily="34" charset="0"/>
              </a:rPr>
              <a:t>L. Sengupta and P. Fränti</a:t>
            </a:r>
          </a:p>
          <a:p>
            <a:r>
              <a:rPr lang="en-US" altLang="en-US" sz="2200" dirty="0">
                <a:latin typeface="Tahoma" panose="020B0604030504040204" pitchFamily="34" charset="0"/>
              </a:rPr>
              <a:t>Comparison of eleven measures for estimating difficulty of open-loop TSP instances, </a:t>
            </a:r>
            <a:r>
              <a:rPr lang="en-US" altLang="en-US" sz="2200" i="1" dirty="0">
                <a:latin typeface="Tahoma" panose="020B0604030504040204" pitchFamily="34" charset="0"/>
              </a:rPr>
              <a:t>Applied Computing and Intelligence</a:t>
            </a:r>
            <a:r>
              <a:rPr lang="en-US" altLang="en-US" sz="2200" dirty="0">
                <a:latin typeface="Tahoma" panose="020B0604030504040204" pitchFamily="34" charset="0"/>
              </a:rPr>
              <a:t>, 2021.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65E61-20B2-BBD7-9C84-862C5E73D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C5F987A-1D88-E355-33B0-0E14DD748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Measures</a:t>
            </a:r>
          </a:p>
        </p:txBody>
      </p:sp>
    </p:spTree>
    <p:extLst>
      <p:ext uri="{BB962C8B-B14F-4D97-AF65-F5344CB8AC3E}">
        <p14:creationId xmlns:p14="http://schemas.microsoft.com/office/powerpoint/2010/main" val="1576174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0FEEB16-3980-E45F-25F9-385265279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Problem size</a:t>
            </a:r>
          </a:p>
          <a:p>
            <a:pPr algn="ctr"/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Papadimitriou 1977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4EFD2-A1D9-C325-FB60-F1E3CA800648}"/>
              </a:ext>
            </a:extLst>
          </p:cNvPr>
          <p:cNvSpPr txBox="1"/>
          <p:nvPr/>
        </p:nvSpPr>
        <p:spPr>
          <a:xfrm>
            <a:off x="4214918" y="3176972"/>
            <a:ext cx="14761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O(</a:t>
            </a:r>
            <a:r>
              <a:rPr lang="en-US" sz="4000" i="1" dirty="0"/>
              <a:t>N</a:t>
            </a:r>
            <a:r>
              <a:rPr lang="en-US" sz="4000" dirty="0"/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3852191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Targets on convex hull</a:t>
            </a:r>
          </a:p>
          <a:p>
            <a:pPr algn="ctr"/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Macgregor and Ormerod 1996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5F7E7-C4AA-8A46-9B92-F8AFF2DAC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4" y="4020666"/>
            <a:ext cx="9239575" cy="218064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862DEB-0C13-D254-A5D5-1EAC1BB1B5B9}"/>
                  </a:ext>
                </a:extLst>
              </p:cNvPr>
              <p:cNvSpPr txBox="1"/>
              <p:nvPr/>
            </p:nvSpPr>
            <p:spPr>
              <a:xfrm>
                <a:off x="2396716" y="1952836"/>
                <a:ext cx="4954554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𝐶𝐻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100%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862DEB-0C13-D254-A5D5-1EAC1BB1B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716" y="1952836"/>
                <a:ext cx="4954554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A61CE56-272D-D632-5668-39244F869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788" y="3515088"/>
            <a:ext cx="10743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88%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0E2BBE-EFAA-BE8B-45FA-2BD506CBE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823" y="3511828"/>
            <a:ext cx="10743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60%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AC7715-1AF2-EBDE-7971-EB10F3D3F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292" y="3511828"/>
            <a:ext cx="10743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44%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91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Convexity</a:t>
            </a:r>
          </a:p>
          <a:p>
            <a:pPr algn="ctr"/>
            <a:r>
              <a:rPr lang="en-US" sz="1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Vickers et al. 2006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ADAB15-07F6-9C10-8B5C-C2BB25F16DA5}"/>
                  </a:ext>
                </a:extLst>
              </p:cNvPr>
              <p:cNvSpPr txBox="1"/>
              <p:nvPr/>
            </p:nvSpPr>
            <p:spPr>
              <a:xfrm>
                <a:off x="128464" y="935774"/>
                <a:ext cx="3456384" cy="975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𝐶𝑜𝑛𝑣𝑒𝑥𝑖𝑡𝑦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𝑇𝑆𝑃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ADAB15-07F6-9C10-8B5C-C2BB25F16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4" y="935774"/>
                <a:ext cx="3456384" cy="9750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64CFAE0-1386-F53B-9585-AB66522AD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06"/>
          <a:stretch>
            <a:fillRect/>
          </a:stretch>
        </p:blipFill>
        <p:spPr bwMode="auto">
          <a:xfrm>
            <a:off x="3512840" y="3166488"/>
            <a:ext cx="6300700" cy="356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0349A-3818-6788-1DB7-6F9A49735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64382" r="52000"/>
          <a:stretch>
            <a:fillRect/>
          </a:stretch>
        </p:blipFill>
        <p:spPr bwMode="auto">
          <a:xfrm>
            <a:off x="362490" y="1910849"/>
            <a:ext cx="2988332" cy="2886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2A5FA6-4A6B-FD13-C74E-C1F6D024DCC1}"/>
              </a:ext>
            </a:extLst>
          </p:cNvPr>
          <p:cNvCxnSpPr/>
          <p:nvPr/>
        </p:nvCxnSpPr>
        <p:spPr bwMode="auto">
          <a:xfrm flipH="1" flipV="1">
            <a:off x="1352600" y="3933056"/>
            <a:ext cx="828092" cy="57606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F46AA6-C33B-997C-02CD-860424FA0887}"/>
              </a:ext>
            </a:extLst>
          </p:cNvPr>
          <p:cNvCxnSpPr/>
          <p:nvPr/>
        </p:nvCxnSpPr>
        <p:spPr bwMode="auto">
          <a:xfrm flipH="1" flipV="1">
            <a:off x="560512" y="3212976"/>
            <a:ext cx="792088" cy="75608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57749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Number of indentations</a:t>
            </a:r>
          </a:p>
          <a:p>
            <a:pPr algn="ctr"/>
            <a:r>
              <a:rPr lang="en-US" sz="1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MacGregor 2012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1A6CB-5815-8D95-C175-C30B98272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4" y="2313521"/>
            <a:ext cx="8769712" cy="26282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80B5A2-206B-128E-9C8C-EFA12B75D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660" y="4905164"/>
            <a:ext cx="4138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E7FDB1-CFEA-520B-1CCC-6B01B43C4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148" y="4905164"/>
            <a:ext cx="413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2DB559-C72E-773A-7995-A300FBD7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316" y="4895905"/>
            <a:ext cx="413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40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Number of intersections</a:t>
            </a:r>
          </a:p>
          <a:p>
            <a:pPr algn="ctr"/>
            <a:r>
              <a:rPr lang="en-US" sz="1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Vickers et al 2003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1C8BC-4713-3189-3C89-45800E86A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56" y="2204864"/>
            <a:ext cx="7995326" cy="30335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80C2B7-F445-A732-8C77-60FD74177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588" y="2204864"/>
            <a:ext cx="643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16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11BBBF-81BA-F467-0CE7-1DB8CFF2A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872" y="2204864"/>
            <a:ext cx="643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19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DA07CF-3AD2-008F-2AB1-9082DF71D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160" y="2204864"/>
            <a:ext cx="643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21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154AE-DBB5-6685-BC3C-1D97F0A69F30}"/>
              </a:ext>
            </a:extLst>
          </p:cNvPr>
          <p:cNvSpPr txBox="1"/>
          <p:nvPr/>
        </p:nvSpPr>
        <p:spPr>
          <a:xfrm>
            <a:off x="1412497" y="5894112"/>
            <a:ext cx="762740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More nodes, more intersections… O(</a:t>
            </a:r>
            <a:r>
              <a:rPr lang="en-US" sz="2800" i="1" dirty="0"/>
              <a:t>N</a:t>
            </a:r>
            <a:r>
              <a:rPr lang="en-US" sz="2800" baseline="30000" dirty="0"/>
              <a:t>2</a:t>
            </a:r>
            <a:r>
              <a:rPr lang="en-US" sz="2800" dirty="0"/>
              <a:t>)-O(</a:t>
            </a:r>
            <a:r>
              <a:rPr lang="en-US" sz="2800" i="1" dirty="0"/>
              <a:t>N</a:t>
            </a:r>
            <a:r>
              <a:rPr lang="en-US" sz="2800" baseline="30000" dirty="0"/>
              <a:t>4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9546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24644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Regularity of targets</a:t>
            </a:r>
          </a:p>
          <a:p>
            <a:pPr algn="ctr"/>
            <a:r>
              <a:rPr lang="en-US" sz="1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Dry et al. 2012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87B9B-2079-6A45-D643-4DCF69066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79" y="5049180"/>
            <a:ext cx="6089221" cy="157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46D6F8-8929-57E7-76B3-3B7CEE250075}"/>
                  </a:ext>
                </a:extLst>
              </p:cNvPr>
              <p:cNvSpPr txBox="1"/>
              <p:nvPr/>
            </p:nvSpPr>
            <p:spPr>
              <a:xfrm>
                <a:off x="1371278" y="1301796"/>
                <a:ext cx="1277466" cy="90306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31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46D6F8-8929-57E7-76B3-3B7CEE250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278" y="1301796"/>
                <a:ext cx="1277466" cy="9030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D5B56B9-1C8C-BAE5-E9E0-A2CB856102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0" y="3327299"/>
            <a:ext cx="5998994" cy="2177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1963A1-F1C9-643F-5742-D6AEDB734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986" y="1088740"/>
            <a:ext cx="5800485" cy="246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36">
            <a:extLst>
              <a:ext uri="{FF2B5EF4-FFF2-40B4-BE49-F238E27FC236}">
                <a16:creationId xmlns:a16="http://schemas.microsoft.com/office/drawing/2014/main" id="{594F8559-A783-4A37-ACC7-2A979F07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76" y="2276872"/>
            <a:ext cx="348207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i="1" dirty="0" err="1">
                <a:latin typeface="Tahoma" panose="020B0604030504040204" pitchFamily="34" charset="0"/>
                <a:ea typeface="Tahoma" panose="020B0604030504040204" pitchFamily="34" charset="0"/>
              </a:rPr>
              <a:t>r</a:t>
            </a:r>
            <a:r>
              <a:rPr lang="en-US" sz="2200" i="1" baseline="-25000" dirty="0" err="1">
                <a:latin typeface="Tahoma" panose="020B0604030504040204" pitchFamily="34" charset="0"/>
                <a:ea typeface="Tahoma" panose="020B0604030504040204" pitchFamily="34" charset="0"/>
              </a:rPr>
              <a:t>o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</a:rPr>
              <a:t> = observed distance</a:t>
            </a:r>
          </a:p>
          <a:p>
            <a:pPr algn="ctr"/>
            <a:r>
              <a:rPr lang="en-US" sz="2200" i="1" dirty="0">
                <a:latin typeface="Tahoma" panose="020B0604030504040204" pitchFamily="34" charset="0"/>
                <a:ea typeface="Tahoma" panose="020B0604030504040204" pitchFamily="34" charset="0"/>
              </a:rPr>
              <a:t>r</a:t>
            </a:r>
            <a:r>
              <a:rPr lang="en-US" sz="2200" i="1" baseline="-25000" dirty="0">
                <a:latin typeface="Tahoma" panose="020B0604030504040204" pitchFamily="34" charset="0"/>
                <a:ea typeface="Tahoma" panose="020B0604030504040204" pitchFamily="34" charset="0"/>
              </a:rPr>
              <a:t>e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</a:rPr>
              <a:t> = expected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4FAAFC-3764-A70A-2FB8-F05C48C99277}"/>
                  </a:ext>
                </a:extLst>
              </p:cNvPr>
              <p:cNvSpPr txBox="1"/>
              <p:nvPr/>
            </p:nvSpPr>
            <p:spPr>
              <a:xfrm>
                <a:off x="6461249" y="3825044"/>
                <a:ext cx="2921377" cy="108254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2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i="0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200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i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4FAAFC-3764-A70A-2FB8-F05C48C99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249" y="3825044"/>
                <a:ext cx="2921377" cy="10825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A36466-F335-B1A4-0D0A-4C81B4FD96F5}"/>
                  </a:ext>
                </a:extLst>
              </p:cNvPr>
              <p:cNvSpPr txBox="1"/>
              <p:nvPr/>
            </p:nvSpPr>
            <p:spPr>
              <a:xfrm>
                <a:off x="668524" y="5674040"/>
                <a:ext cx="2138471" cy="78130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200" i="0"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2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A36466-F335-B1A4-0D0A-4C81B4FD9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24" y="5674040"/>
                <a:ext cx="2138471" cy="7813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36">
            <a:extLst>
              <a:ext uri="{FF2B5EF4-FFF2-40B4-BE49-F238E27FC236}">
                <a16:creationId xmlns:a16="http://schemas.microsoft.com/office/drawing/2014/main" id="{AAB5A46B-7614-00E7-27CD-8E6254AA6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907" y="980728"/>
            <a:ext cx="206659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Highly clustered</a:t>
            </a: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59840ACC-A08E-2F05-F5AB-B2A60357F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136" y="4907958"/>
            <a:ext cx="2016899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Close to regular</a:t>
            </a:r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1EF8770A-9ECB-49E0-B132-CE22F59B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972" y="3186077"/>
            <a:ext cx="114646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Random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8CB047-B940-5796-1118-6277E3679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548" y="3356992"/>
            <a:ext cx="755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0.9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98BB10-F76D-2BE7-D414-15340C6AD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240" y="1376772"/>
            <a:ext cx="755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0.2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852163-530E-27D6-7617-6FBE54B8B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884" y="2060848"/>
            <a:ext cx="755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0.3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CF9928-FCC2-56D2-6E20-015ABBA93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6996" y="1105580"/>
            <a:ext cx="755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0.3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1D96DC-C891-F820-9D5E-90C56A72B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3549" y="3481844"/>
            <a:ext cx="755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1.0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FCE1B3-B2CB-1FF3-D4F1-C5D991D0D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040" y="3573016"/>
            <a:ext cx="755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1.0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9B73A9-6E4D-A08F-029D-2A3DE46DD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004" y="5373216"/>
            <a:ext cx="755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1.9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EA0752-D621-F1EE-3161-AB079734D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328" y="5085184"/>
            <a:ext cx="755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1.8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19BAAA-DFCD-4A58-36B4-2F41BC65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205" y="4977172"/>
            <a:ext cx="755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1.7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10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Path complexity</a:t>
            </a:r>
          </a:p>
          <a:p>
            <a:pPr algn="ctr"/>
            <a:r>
              <a:rPr lang="en-US" sz="1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Vickers et al. 2006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F9DB2-3DA4-BBD0-4364-DD8AAA7F6C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0" y="1260872"/>
            <a:ext cx="9237098" cy="551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4BA549-A46B-3B68-174B-7698957BF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00" y="692373"/>
            <a:ext cx="1096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1.57</a:t>
            </a:r>
            <a:endParaRPr lang="en-US" alt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34BDBE-6E7F-50CF-E048-4160CC14B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725" y="764704"/>
            <a:ext cx="1096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2.00</a:t>
            </a:r>
            <a:endParaRPr lang="en-US" alt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1BDB97-9B80-34ED-11EE-7E8E49ECA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8633" y="5553236"/>
            <a:ext cx="1096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1.57</a:t>
            </a:r>
            <a:endParaRPr lang="en-US" alt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54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96652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Circularity</a:t>
            </a:r>
          </a:p>
          <a:p>
            <a:pPr algn="ctr"/>
            <a:r>
              <a:rPr lang="en-US" sz="1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Vickers et al. 2006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599A8-F9E7-F848-6101-55C34059931A}"/>
                  </a:ext>
                </a:extLst>
              </p:cNvPr>
              <p:cNvSpPr txBox="1"/>
              <p:nvPr/>
            </p:nvSpPr>
            <p:spPr>
              <a:xfrm>
                <a:off x="3253907" y="1644236"/>
                <a:ext cx="3427285" cy="95667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smtClean="0">
                          <a:latin typeface="Cambria Math" panose="02040503050406030204" pitchFamily="18" charset="0"/>
                        </a:rPr>
                        <m:t>𝐶𝑖𝑟𝑐𝑢𝑙𝑎𝑟𝑖𝑡𝑦</m:t>
                      </m:r>
                      <m:r>
                        <a:rPr lang="en-US" sz="3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3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599A8-F9E7-F848-6101-55C340599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907" y="1644236"/>
                <a:ext cx="3427285" cy="9566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AE5C9AC-B126-6C13-3DC5-E632ECD5F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6"/>
          <a:stretch>
            <a:fillRect/>
          </a:stretch>
        </p:blipFill>
        <p:spPr bwMode="auto">
          <a:xfrm>
            <a:off x="4047557" y="3392996"/>
            <a:ext cx="5693343" cy="299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CA20A-BB9E-8548-9756-36E789B02D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2" t="51138" r="13715" b="-1"/>
          <a:stretch>
            <a:fillRect/>
          </a:stretch>
        </p:blipFill>
        <p:spPr bwMode="auto">
          <a:xfrm>
            <a:off x="153297" y="3500974"/>
            <a:ext cx="3576374" cy="29600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6E150-A4EB-C699-49F8-541EA51C8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596" y="4041068"/>
            <a:ext cx="984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0.37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FFCC44-8E0B-3669-63D6-422724D66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008" y="4057908"/>
            <a:ext cx="984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0.82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5C7964-9C5A-9FC1-D3D1-4E6515107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336" y="4077072"/>
            <a:ext cx="984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0.58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31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82B3F0-20BA-CE4D-AB81-CCF8B277D7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56" y="2528900"/>
            <a:ext cx="8605088" cy="24575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Greedy path</a:t>
            </a:r>
          </a:p>
          <a:p>
            <a:pPr algn="ctr"/>
            <a:r>
              <a:rPr lang="en-US" sz="1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Sengupta and Fränti 2021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2CBFF6-865A-B624-ACB2-55CF2261F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608" y="1988840"/>
            <a:ext cx="50048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en-US" alt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Mismatches to optimal path: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1F002E-9999-85A7-3CDE-7ED8D81D2A2E}"/>
              </a:ext>
            </a:extLst>
          </p:cNvPr>
          <p:cNvSpPr/>
          <p:nvPr/>
        </p:nvSpPr>
        <p:spPr bwMode="auto">
          <a:xfrm>
            <a:off x="4567834" y="4707064"/>
            <a:ext cx="2887192" cy="3048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8AC86D1-BBAE-5F8A-6A73-9D718DF90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713" y="4653136"/>
            <a:ext cx="4138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B44801F-9BA1-80FD-7A43-E7F1DCEC1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796" y="4653136"/>
            <a:ext cx="413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0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232AAD8-422A-7F7F-F7BB-5C2B60CDA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90" y="4653136"/>
            <a:ext cx="4138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B64957B-FBCB-E6AC-5C93-39024B4D4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3093" y="4653136"/>
            <a:ext cx="413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9C26134-7D6B-3F0B-8BD3-12D28B21D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3589" y="4653136"/>
            <a:ext cx="4138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C7A953E7-C109-1E1B-6DCC-20AF946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176" y="6074132"/>
            <a:ext cx="29546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</a:rPr>
              <a:t>Average =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1.4 	</a:t>
            </a:r>
          </a:p>
        </p:txBody>
      </p:sp>
    </p:spTree>
    <p:extLst>
      <p:ext uri="{BB962C8B-B14F-4D97-AF65-F5344CB8AC3E}">
        <p14:creationId xmlns:p14="http://schemas.microsoft.com/office/powerpoint/2010/main" val="2255754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9293498-F66F-0958-8A75-3978D027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Greedy gap</a:t>
            </a:r>
          </a:p>
          <a:p>
            <a:pPr algn="ctr"/>
            <a:r>
              <a:rPr lang="en-US" sz="1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Sengupta and Fränti 2021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CE2F-72FC-67BA-9445-DE68CAA7F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3" y="2740954"/>
            <a:ext cx="8585934" cy="24575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850AE5-D072-23BF-1893-42F3429C9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030" y="1988840"/>
            <a:ext cx="37000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en-US" altLang="en-US" sz="3000" dirty="0">
                <a:latin typeface="Tahoma" panose="020B0604030504040204" pitchFamily="34" charset="0"/>
                <a:ea typeface="Tahoma" panose="020B0604030504040204" pitchFamily="34" charset="0"/>
              </a:rPr>
              <a:t>Gap to optimal path: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14E9F9-9F1A-8C7E-7EB4-1CDCEC57F011}"/>
              </a:ext>
            </a:extLst>
          </p:cNvPr>
          <p:cNvSpPr/>
          <p:nvPr/>
        </p:nvSpPr>
        <p:spPr bwMode="auto">
          <a:xfrm>
            <a:off x="4567834" y="4914377"/>
            <a:ext cx="2887192" cy="3048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49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2C73276-70F6-2B0D-DCA1-B04A7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9938" y="6074132"/>
            <a:ext cx="53431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</a:rPr>
              <a:t>Average = 43 / 637 =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6.8% 	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78BC5E3-08AA-5204-5002-111291AE1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098" y="4860449"/>
            <a:ext cx="643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68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365FA66-221E-46B2-822A-BC68F5B9F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796" y="4860449"/>
            <a:ext cx="413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0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F9381D3-5549-34F0-007A-042E3044B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174" y="4860449"/>
            <a:ext cx="643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56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32B0988-38D7-83D7-7B11-7E6E0A4D2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8478" y="4860449"/>
            <a:ext cx="643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37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3E2089F-BFF7-9226-F39A-A9C2A60E1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8973" y="4860449"/>
            <a:ext cx="643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56</a:t>
            </a:r>
            <a:endParaRPr lang="en-US" alt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25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MST branches</a:t>
            </a:r>
          </a:p>
          <a:p>
            <a:pPr algn="ctr"/>
            <a:r>
              <a:rPr lang="en-US" sz="1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Sengupta and Fränti 2021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E21C5-DDBB-1C65-EBF0-641F0350B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52" y="1442469"/>
            <a:ext cx="5418296" cy="5083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697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MST branches</a:t>
            </a:r>
          </a:p>
          <a:p>
            <a:pPr algn="ctr"/>
            <a:r>
              <a:rPr lang="en-US" sz="1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Sengupta and Fränti 2021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E0262-5763-51B4-6D48-735B58C044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37" y="3933056"/>
            <a:ext cx="9306287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F146E-CFB8-FA10-7B76-AA1B57706CEA}"/>
              </a:ext>
            </a:extLst>
          </p:cNvPr>
          <p:cNvSpPr txBox="1"/>
          <p:nvPr/>
        </p:nvSpPr>
        <p:spPr>
          <a:xfrm>
            <a:off x="1388604" y="1676786"/>
            <a:ext cx="7444274" cy="196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spcAft>
                <a:spcPts val="1200"/>
              </a:spcAft>
            </a:pPr>
            <a:r>
              <a:rPr lang="en-US" sz="2600" kern="100" dirty="0">
                <a:latin typeface="Tahoma" panose="020B0604030504040204" pitchFamily="34" charset="0"/>
                <a:ea typeface="Tahoma" panose="020B0604030504040204" pitchFamily="34" charset="0"/>
              </a:rPr>
              <a:t>Four steps:</a:t>
            </a:r>
            <a:endParaRPr lang="en-US" sz="2600" kern="1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lnSpc>
                <a:spcPts val="22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Create MST (Prim or Kruskal)</a:t>
            </a:r>
          </a:p>
          <a:p>
            <a:pPr marL="342900" lvl="0" indent="-342900" algn="just">
              <a:lnSpc>
                <a:spcPts val="22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While adding links, update the counts</a:t>
            </a:r>
          </a:p>
          <a:p>
            <a:pPr marL="342900" lvl="0" indent="-342900" algn="just">
              <a:lnSpc>
                <a:spcPts val="22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If </a:t>
            </a:r>
            <a:r>
              <a:rPr lang="en-US" sz="26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counts &gt; 2</a:t>
            </a:r>
            <a:r>
              <a:rPr lang="en-US" sz="26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, mark the node as a </a:t>
            </a:r>
            <a:r>
              <a:rPr lang="en-US" sz="26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branch</a:t>
            </a:r>
          </a:p>
          <a:p>
            <a:pPr marL="342900" lvl="0" indent="-342900" algn="just">
              <a:lnSpc>
                <a:spcPts val="22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latin typeface="Tahoma" panose="020B0604030504040204" pitchFamily="34" charset="0"/>
                <a:ea typeface="Tahoma" panose="020B0604030504040204" pitchFamily="34" charset="0"/>
              </a:rPr>
              <a:t>Measure how many nodes marked as branch</a:t>
            </a:r>
            <a:endParaRPr lang="en-US" sz="2600" kern="1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45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18D2E-B033-DEB6-344A-536688A8E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3A22C-B944-9A4D-E16B-D070C3460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53"/>
          <a:stretch>
            <a:fillRect/>
          </a:stretch>
        </p:blipFill>
        <p:spPr bwMode="auto">
          <a:xfrm>
            <a:off x="1068513" y="4005064"/>
            <a:ext cx="7200000" cy="2344410"/>
          </a:xfrm>
          <a:prstGeom prst="rect">
            <a:avLst/>
          </a:prstGeom>
          <a:noFill/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9F6EFAE-F963-9905-6F1C-144201C1D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24644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 MST branches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F7486-7541-518A-1681-9003CEA6B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1" b="34179"/>
          <a:stretch>
            <a:fillRect/>
          </a:stretch>
        </p:blipFill>
        <p:spPr bwMode="auto">
          <a:xfrm>
            <a:off x="1080671" y="1813456"/>
            <a:ext cx="7200000" cy="2088232"/>
          </a:xfrm>
          <a:prstGeom prst="rect">
            <a:avLst/>
          </a:prstGeom>
          <a:noFill/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0DE4D71-3195-CA45-6519-D20EA7AFF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012" y="4125270"/>
            <a:ext cx="5116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26D769D-5EA5-C7EC-1EF2-F074DA8DF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668" y="4149080"/>
            <a:ext cx="5116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4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0</a:t>
            </a:r>
            <a:endParaRPr lang="en-US" altLang="en-US" sz="40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38FFE60-0E3C-48C8-AD1C-CEDFD448F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312" y="4149080"/>
            <a:ext cx="5116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4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</a:t>
            </a:r>
            <a:endParaRPr lang="en-US" altLang="en-US" sz="40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70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2D54F-6A11-2185-60F5-52E4918E0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0DD440E-452C-6AB6-D40F-28AF3B1ED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16632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Properties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F0E12-D326-2E61-EA55-6161F22BE3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04" b="4978"/>
          <a:stretch>
            <a:fillRect/>
          </a:stretch>
        </p:blipFill>
        <p:spPr>
          <a:xfrm>
            <a:off x="1280592" y="944724"/>
            <a:ext cx="7251326" cy="5659759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50777CF-7F93-487E-7EAA-F49654DD5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548" y="3320988"/>
            <a:ext cx="1085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O(N</a:t>
            </a:r>
            <a:r>
              <a:rPr lang="fi-FI" altLang="en-US" sz="2800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4</a:t>
            </a:r>
            <a:r>
              <a:rPr lang="fi-FI" alt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)</a:t>
            </a:r>
            <a:endParaRPr lang="en-US" alt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E74546-3DCA-3697-78C5-41F669F3E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114" y="5138028"/>
            <a:ext cx="1085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O(N</a:t>
            </a:r>
            <a:r>
              <a:rPr lang="fi-FI" altLang="en-US" sz="2800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3</a:t>
            </a:r>
            <a:r>
              <a:rPr lang="fi-FI" alt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)</a:t>
            </a:r>
            <a:endParaRPr lang="en-US" alt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FFBA01F-57BB-1FB9-B0EB-9B6B7313F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552" y="4669976"/>
            <a:ext cx="9541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O(N)</a:t>
            </a:r>
            <a:endParaRPr lang="en-US" altLang="en-US" sz="28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471A3B5-419A-F1B1-D8EC-4A4571684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476" y="2888940"/>
            <a:ext cx="17828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O(N logN)</a:t>
            </a:r>
            <a:endParaRPr lang="en-US" altLang="en-US" sz="28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BAF9973-8B70-B95C-A648-1E6DF8051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1988840"/>
            <a:ext cx="17828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O(N logN)</a:t>
            </a:r>
            <a:endParaRPr lang="en-US" altLang="en-US" sz="28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709D5E0-3D16-18A1-0358-5FCEADCDB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61" y="1537628"/>
            <a:ext cx="9092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2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O(1)</a:t>
            </a:r>
            <a:endParaRPr lang="en-US" altLang="en-US" sz="28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17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90AEA-AA44-F1D8-9500-60F7044D0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57B33F2-17FF-9B52-4792-D0455FD4F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888940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Experiments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93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46CCAFF-8C88-2F89-C9D7-0EB02664B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Evaluation measures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76535-883E-A51C-8ACC-A4C972EFE251}"/>
              </a:ext>
            </a:extLst>
          </p:cNvPr>
          <p:cNvSpPr txBox="1"/>
          <p:nvPr/>
        </p:nvSpPr>
        <p:spPr>
          <a:xfrm>
            <a:off x="740532" y="2196150"/>
            <a:ext cx="880542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 algn="just" rtl="0">
              <a:spcAft>
                <a:spcPts val="800"/>
              </a:spcAft>
              <a:buFont typeface="+mj-lt"/>
              <a:buAutoNum type="arabicPeriod"/>
            </a:pPr>
            <a:r>
              <a:rPr lang="en-US" sz="34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Errors by a human</a:t>
            </a:r>
          </a:p>
          <a:p>
            <a:pPr marL="514350" lvl="0" indent="-514350" algn="just">
              <a:spcAft>
                <a:spcPts val="800"/>
              </a:spcAft>
              <a:buFont typeface="+mj-lt"/>
              <a:buAutoNum type="arabicPeriod"/>
            </a:pPr>
            <a:r>
              <a:rPr lang="en-US" sz="34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Time taken by a human</a:t>
            </a:r>
          </a:p>
          <a:p>
            <a:pPr marL="514350" lvl="0" indent="-514350" algn="just">
              <a:spcAft>
                <a:spcPts val="800"/>
              </a:spcAft>
              <a:buFont typeface="+mj-lt"/>
              <a:buAutoNum type="arabicPeriod"/>
            </a:pPr>
            <a:r>
              <a:rPr lang="en-US" sz="34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Time taken by the Concorde algorithm</a:t>
            </a:r>
          </a:p>
          <a:p>
            <a:pPr marL="514350" lvl="0" indent="-514350" algn="just">
              <a:spcAft>
                <a:spcPts val="800"/>
              </a:spcAft>
              <a:buFont typeface="+mj-lt"/>
              <a:buAutoNum type="arabicPeriod"/>
            </a:pPr>
            <a:r>
              <a:rPr lang="en-US" sz="34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Operations by local search algorithm</a:t>
            </a:r>
          </a:p>
        </p:txBody>
      </p:sp>
    </p:spTree>
    <p:extLst>
      <p:ext uri="{BB962C8B-B14F-4D97-AF65-F5344CB8AC3E}">
        <p14:creationId xmlns:p14="http://schemas.microsoft.com/office/powerpoint/2010/main" val="3890478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64F9FE1-75A1-4989-C8C2-27E867718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Errors 1: Mismatches</a:t>
            </a:r>
            <a:endParaRPr lang="en-US" sz="3800" b="1" noProof="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AFBF69-211F-5FBC-007C-1AD925B38B8A}"/>
              </a:ext>
            </a:extLst>
          </p:cNvPr>
          <p:cNvGrpSpPr>
            <a:grpSpLocks/>
          </p:cNvGrpSpPr>
          <p:nvPr/>
        </p:nvGrpSpPr>
        <p:grpSpPr bwMode="auto">
          <a:xfrm>
            <a:off x="5055035" y="2368857"/>
            <a:ext cx="2432585" cy="2465388"/>
            <a:chOff x="6690981" y="1396160"/>
            <a:chExt cx="2023042" cy="2050861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99BB1649-6442-E450-1E0A-CAD388C58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690981" y="1396160"/>
              <a:ext cx="1656775" cy="2050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7D8D6EAC-0600-766B-7B4B-D3549459B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5032" y="2055677"/>
              <a:ext cx="1538991" cy="82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</a:rPr>
                <a:t>Optimum order</a:t>
              </a:r>
            </a:p>
            <a:p>
              <a:pPr algn="ctr">
                <a:lnSpc>
                  <a:spcPct val="70000"/>
                </a:lnSpc>
              </a:pP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</a:rPr>
                <a:t>1.57 km</a:t>
              </a: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B2EEE2E2-080A-7D8F-6F97-AF91D60CE69C}"/>
              </a:ext>
            </a:extLst>
          </p:cNvPr>
          <p:cNvGrpSpPr>
            <a:grpSpLocks/>
          </p:cNvGrpSpPr>
          <p:nvPr/>
        </p:nvGrpSpPr>
        <p:grpSpPr bwMode="auto">
          <a:xfrm>
            <a:off x="704528" y="2337901"/>
            <a:ext cx="1992313" cy="2466975"/>
            <a:chOff x="5025761" y="3110177"/>
            <a:chExt cx="2558490" cy="3167062"/>
          </a:xfrm>
        </p:grpSpPr>
        <p:pic>
          <p:nvPicPr>
            <p:cNvPr id="7" name="Picture 28">
              <a:extLst>
                <a:ext uri="{FF2B5EF4-FFF2-40B4-BE49-F238E27FC236}">
                  <a16:creationId xmlns:a16="http://schemas.microsoft.com/office/drawing/2014/main" id="{3B1B18FA-3E08-9506-55A6-B2F700A0E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25761" y="3110177"/>
              <a:ext cx="2558490" cy="3167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F54702-7FF1-604E-3E10-7C80859EB1C2}"/>
                </a:ext>
              </a:extLst>
            </p:cNvPr>
            <p:cNvSpPr txBox="1"/>
            <p:nvPr/>
          </p:nvSpPr>
          <p:spPr>
            <a:xfrm>
              <a:off x="5290784" y="3876467"/>
              <a:ext cx="2152801" cy="9011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</a:rPr>
                <a:t>Player’s route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6A42232-80C8-608A-77A1-907C413955A6}"/>
              </a:ext>
            </a:extLst>
          </p:cNvPr>
          <p:cNvGrpSpPr>
            <a:grpSpLocks/>
          </p:cNvGrpSpPr>
          <p:nvPr/>
        </p:nvGrpSpPr>
        <p:grpSpPr bwMode="auto">
          <a:xfrm>
            <a:off x="2845272" y="2348220"/>
            <a:ext cx="2395760" cy="2486025"/>
            <a:chOff x="1712184" y="667945"/>
            <a:chExt cx="2425753" cy="2516124"/>
          </a:xfrm>
        </p:grpSpPr>
        <p:grpSp>
          <p:nvGrpSpPr>
            <p:cNvPr id="10" name="Group 17">
              <a:extLst>
                <a:ext uri="{FF2B5EF4-FFF2-40B4-BE49-F238E27FC236}">
                  <a16:creationId xmlns:a16="http://schemas.microsoft.com/office/drawing/2014/main" id="{9ECB9C5B-E9F1-5070-B899-3A5407660A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184" y="667945"/>
              <a:ext cx="2057400" cy="2516124"/>
              <a:chOff x="1712184" y="667945"/>
              <a:chExt cx="2057400" cy="2516124"/>
            </a:xfrm>
          </p:grpSpPr>
          <p:pic>
            <p:nvPicPr>
              <p:cNvPr id="12" name="Picture 19">
                <a:extLst>
                  <a:ext uri="{FF2B5EF4-FFF2-40B4-BE49-F238E27FC236}">
                    <a16:creationId xmlns:a16="http://schemas.microsoft.com/office/drawing/2014/main" id="{7B608365-615D-1147-45AB-B970F2455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712184" y="667945"/>
                <a:ext cx="2057400" cy="2516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20">
                <a:extLst>
                  <a:ext uri="{FF2B5EF4-FFF2-40B4-BE49-F238E27FC236}">
                    <a16:creationId xmlns:a16="http://schemas.microsoft.com/office/drawing/2014/main" id="{98F0F1EF-FE9E-21AF-E53E-75EE2F1CBD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187" y="879517"/>
                <a:ext cx="1574006" cy="2088356"/>
                <a:chOff x="1645444" y="1464469"/>
                <a:chExt cx="1574006" cy="2088356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54D192AD-ACEA-AB7A-2B1A-ED2B45686145}"/>
                    </a:ext>
                  </a:extLst>
                </p:cNvPr>
                <p:cNvCxnSpPr/>
                <p:nvPr/>
              </p:nvCxnSpPr>
              <p:spPr>
                <a:xfrm flipH="1" flipV="1">
                  <a:off x="2445939" y="3290219"/>
                  <a:ext cx="173596" cy="261896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1357C38-46BC-2870-F08A-14C07C036550}"/>
                    </a:ext>
                  </a:extLst>
                </p:cNvPr>
                <p:cNvCxnSpPr/>
                <p:nvPr/>
              </p:nvCxnSpPr>
              <p:spPr>
                <a:xfrm flipH="1" flipV="1">
                  <a:off x="2261092" y="2636284"/>
                  <a:ext cx="135019" cy="501297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53312C6B-405F-8451-DB5E-26F0A3C2750F}"/>
                    </a:ext>
                  </a:extLst>
                </p:cNvPr>
                <p:cNvCxnSpPr/>
                <p:nvPr/>
              </p:nvCxnSpPr>
              <p:spPr>
                <a:xfrm flipH="1">
                  <a:off x="1942832" y="2636284"/>
                  <a:ext cx="318260" cy="212087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6FAA1F59-2629-769D-8C5F-2FEC796091FB}"/>
                    </a:ext>
                  </a:extLst>
                </p:cNvPr>
                <p:cNvCxnSpPr/>
                <p:nvPr/>
              </p:nvCxnSpPr>
              <p:spPr>
                <a:xfrm>
                  <a:off x="1687259" y="2277985"/>
                  <a:ext cx="194493" cy="570386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AC946688-72B2-B72D-44CD-B0B8065C2E7F}"/>
                    </a:ext>
                  </a:extLst>
                </p:cNvPr>
                <p:cNvCxnSpPr/>
                <p:nvPr/>
              </p:nvCxnSpPr>
              <p:spPr>
                <a:xfrm>
                  <a:off x="1645467" y="1697959"/>
                  <a:ext cx="24111" cy="433815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C471973D-74E9-D463-9D76-3DAA9A5D206C}"/>
                    </a:ext>
                  </a:extLst>
                </p:cNvPr>
                <p:cNvCxnSpPr/>
                <p:nvPr/>
              </p:nvCxnSpPr>
              <p:spPr>
                <a:xfrm flipH="1">
                  <a:off x="1719406" y="1464984"/>
                  <a:ext cx="593121" cy="163885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7FC97AE8-8018-AF02-9FA6-D4E01922D4B8}"/>
                    </a:ext>
                  </a:extLst>
                </p:cNvPr>
                <p:cNvCxnSpPr/>
                <p:nvPr/>
              </p:nvCxnSpPr>
              <p:spPr>
                <a:xfrm flipH="1" flipV="1">
                  <a:off x="2312528" y="1464984"/>
                  <a:ext cx="906559" cy="478803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44841F-A14B-BFEF-B944-728BC0EC6D4E}"/>
                </a:ext>
              </a:extLst>
            </p:cNvPr>
            <p:cNvSpPr txBox="1"/>
            <p:nvPr/>
          </p:nvSpPr>
          <p:spPr>
            <a:xfrm>
              <a:off x="2403580" y="1511354"/>
              <a:ext cx="1734357" cy="10156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</a:rPr>
                <a:t>Player’s order</a:t>
              </a:r>
            </a:p>
            <a:p>
              <a:pPr algn="ctr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</a:rPr>
                <a:t>1.59 km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67ECA67-B43D-F3E1-72EF-EE650B8D6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665" y="2368857"/>
            <a:ext cx="1991225" cy="24653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1CFC04-B820-5633-7367-70673FBF5596}"/>
              </a:ext>
            </a:extLst>
          </p:cNvPr>
          <p:cNvSpPr txBox="1"/>
          <p:nvPr/>
        </p:nvSpPr>
        <p:spPr bwMode="auto">
          <a:xfrm>
            <a:off x="1244589" y="4763238"/>
            <a:ext cx="1334170" cy="39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Start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C92145-ADF3-55B2-19DB-99606F344DCA}"/>
              </a:ext>
            </a:extLst>
          </p:cNvPr>
          <p:cNvSpPr txBox="1"/>
          <p:nvPr/>
        </p:nvSpPr>
        <p:spPr bwMode="auto">
          <a:xfrm>
            <a:off x="6953764" y="2024844"/>
            <a:ext cx="2427728" cy="39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Mismatches</a:t>
            </a:r>
          </a:p>
        </p:txBody>
      </p:sp>
      <p:sp>
        <p:nvSpPr>
          <p:cNvPr id="45" name="Rectangle 3">
            <a:extLst>
              <a:ext uri="{FF2B5EF4-FFF2-40B4-BE49-F238E27FC236}">
                <a16:creationId xmlns:a16="http://schemas.microsoft.com/office/drawing/2014/main" id="{3640FB10-AB67-07ED-A6F8-23D13DD3E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7455" y="5913276"/>
            <a:ext cx="5116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EEC41134-FB82-2434-6B76-BB389E193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288" y="3060249"/>
            <a:ext cx="4459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</a:t>
            </a:r>
            <a:endParaRPr lang="en-US" alt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id="{3E22CC06-96FE-3CAB-6C50-0D8FAD365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393" y="4032357"/>
            <a:ext cx="4459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</a:t>
            </a:r>
            <a:endParaRPr lang="en-US" alt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25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80E75-5307-7C0A-9954-ECFEB156B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2C67B7-1636-40D7-BB47-73ABA16DAFD4}"/>
              </a:ext>
            </a:extLst>
          </p:cNvPr>
          <p:cNvGrpSpPr>
            <a:grpSpLocks/>
          </p:cNvGrpSpPr>
          <p:nvPr/>
        </p:nvGrpSpPr>
        <p:grpSpPr bwMode="auto">
          <a:xfrm>
            <a:off x="3486719" y="2132857"/>
            <a:ext cx="2655992" cy="3413125"/>
            <a:chOff x="4654959" y="3286574"/>
            <a:chExt cx="2069207" cy="2498820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A4BFC924-F845-0508-6CE2-A1A079311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54959" y="3286574"/>
              <a:ext cx="2069207" cy="2498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4B15B917-FD39-E9F3-32B4-9244C4D354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1603" y="3813759"/>
              <a:ext cx="1939135" cy="509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8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</a:rPr>
                <a:t>New optimum</a:t>
              </a:r>
            </a:p>
          </p:txBody>
        </p:sp>
        <p:sp>
          <p:nvSpPr>
            <p:cNvPr id="6" name="TextBox 19">
              <a:extLst>
                <a:ext uri="{FF2B5EF4-FFF2-40B4-BE49-F238E27FC236}">
                  <a16:creationId xmlns:a16="http://schemas.microsoft.com/office/drawing/2014/main" id="{4F7DB9BF-EE3C-9FA8-D212-0A0B5D1A1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1712" y="4711048"/>
              <a:ext cx="261938" cy="259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latin typeface="Tahoma" panose="020B0604030504040204" pitchFamily="34" charset="0"/>
                  <a:ea typeface="Tahoma" panose="020B0604030504040204" pitchFamily="34" charset="0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ED852E1-1E42-DAA3-D527-ADE18F6A9F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072" y="2132857"/>
            <a:ext cx="259238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E201A4-C00B-2BA7-5DBE-F11DB9B9173C}"/>
              </a:ext>
            </a:extLst>
          </p:cNvPr>
          <p:cNvCxnSpPr/>
          <p:nvPr/>
        </p:nvCxnSpPr>
        <p:spPr>
          <a:xfrm>
            <a:off x="2092859" y="4882407"/>
            <a:ext cx="177800" cy="34290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1F5633-6A91-DF7F-0846-2254DEE2ACC7}"/>
              </a:ext>
            </a:extLst>
          </p:cNvPr>
          <p:cNvCxnSpPr/>
          <p:nvPr/>
        </p:nvCxnSpPr>
        <p:spPr>
          <a:xfrm>
            <a:off x="1848384" y="4014044"/>
            <a:ext cx="150813" cy="646113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B0BB7CB-3565-2154-7B1B-8D61B8B05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247" y="4026744"/>
            <a:ext cx="3095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</a:rPr>
              <a:t>1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5015B-3FD6-5D6D-CAA8-966B6C281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435" y="3933056"/>
            <a:ext cx="21034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</a:t>
            </a:r>
            <a:r>
              <a:rPr lang="en-US" sz="2800" b="1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st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mistake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6E24D8-9D44-6DBE-55B6-4B8C2B682849}"/>
              </a:ext>
            </a:extLst>
          </p:cNvPr>
          <p:cNvGrpSpPr>
            <a:grpSpLocks/>
          </p:cNvGrpSpPr>
          <p:nvPr/>
        </p:nvGrpSpPr>
        <p:grpSpPr bwMode="auto">
          <a:xfrm>
            <a:off x="6291969" y="2132856"/>
            <a:ext cx="2657475" cy="3413125"/>
            <a:chOff x="4654959" y="3286574"/>
            <a:chExt cx="2069207" cy="2498820"/>
          </a:xfrm>
        </p:grpSpPr>
        <p:pic>
          <p:nvPicPr>
            <p:cNvPr id="13" name="Picture 47">
              <a:extLst>
                <a:ext uri="{FF2B5EF4-FFF2-40B4-BE49-F238E27FC236}">
                  <a16:creationId xmlns:a16="http://schemas.microsoft.com/office/drawing/2014/main" id="{84362815-2B5A-5AAA-2187-59C21787B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54959" y="3286574"/>
              <a:ext cx="2069207" cy="2498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49">
              <a:extLst>
                <a:ext uri="{FF2B5EF4-FFF2-40B4-BE49-F238E27FC236}">
                  <a16:creationId xmlns:a16="http://schemas.microsoft.com/office/drawing/2014/main" id="{74EDB77D-7DC8-E7E4-7E6A-F6BA37B6F6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1712" y="4711048"/>
              <a:ext cx="261938" cy="259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latin typeface="Tahoma" panose="020B0604030504040204" pitchFamily="34" charset="0"/>
                  <a:ea typeface="Tahoma" panose="020B0604030504040204" pitchFamily="34" charset="0"/>
                </a:rPr>
                <a:t>1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B48088-174E-EA0C-B3E1-2CC9E94904AF}"/>
              </a:ext>
            </a:extLst>
          </p:cNvPr>
          <p:cNvCxnSpPr/>
          <p:nvPr/>
        </p:nvCxnSpPr>
        <p:spPr>
          <a:xfrm flipV="1">
            <a:off x="6892044" y="3948956"/>
            <a:ext cx="331788" cy="303212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4ECD03-6B88-1061-DF17-18D2AC296880}"/>
              </a:ext>
            </a:extLst>
          </p:cNvPr>
          <p:cNvCxnSpPr/>
          <p:nvPr/>
        </p:nvCxnSpPr>
        <p:spPr>
          <a:xfrm>
            <a:off x="6692019" y="3526681"/>
            <a:ext cx="155575" cy="725487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053D02-3747-DC49-4004-31A9B8717BC2}"/>
              </a:ext>
            </a:extLst>
          </p:cNvPr>
          <p:cNvCxnSpPr/>
          <p:nvPr/>
        </p:nvCxnSpPr>
        <p:spPr>
          <a:xfrm>
            <a:off x="6588832" y="2734518"/>
            <a:ext cx="73025" cy="547688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C1D0A7-803E-0DA1-4275-6012E9C5D835}"/>
              </a:ext>
            </a:extLst>
          </p:cNvPr>
          <p:cNvCxnSpPr/>
          <p:nvPr/>
        </p:nvCxnSpPr>
        <p:spPr>
          <a:xfrm flipH="1">
            <a:off x="6623757" y="2356693"/>
            <a:ext cx="638175" cy="249238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0D1C36-9C64-FFE2-4833-BFA61A8FC9BE}"/>
              </a:ext>
            </a:extLst>
          </p:cNvPr>
          <p:cNvCxnSpPr/>
          <p:nvPr/>
        </p:nvCxnSpPr>
        <p:spPr>
          <a:xfrm flipH="1" flipV="1">
            <a:off x="7547682" y="2410668"/>
            <a:ext cx="1003300" cy="604838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4EBBA06-2A5F-8AC5-50E2-0618B7946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136" y="2966293"/>
            <a:ext cx="2657475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</a:rPr>
              <a:t>Rest</a:t>
            </a:r>
          </a:p>
          <a:p>
            <a:pPr algn="ctr">
              <a:lnSpc>
                <a:spcPct val="70000"/>
              </a:lnSpc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</a:rPr>
              <a:t> of path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B8FC4C-4C45-BF0C-D829-8558ACA94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031" y="2818657"/>
            <a:ext cx="1929729" cy="71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</a:rPr>
              <a:t>Optimum order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7022C6CF-AC74-5607-78D9-3B154AFD0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Errors 2: Mistakes</a:t>
            </a:r>
            <a:endParaRPr lang="en-US" sz="3800" b="1" noProof="0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0459F7B3-AE1F-56A0-FAAF-5359BB9DD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7456" y="5913276"/>
            <a:ext cx="5116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54292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70A5D-2769-60CB-E43B-CF6E5C502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EFCC83A-B43A-67F6-3807-3770EE604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80628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Error 3: </a:t>
            </a:r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Gap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D2ABEA9-B52C-6F77-B972-CFCCEC2589BE}"/>
              </a:ext>
            </a:extLst>
          </p:cNvPr>
          <p:cNvGrpSpPr>
            <a:grpSpLocks/>
          </p:cNvGrpSpPr>
          <p:nvPr/>
        </p:nvGrpSpPr>
        <p:grpSpPr bwMode="auto">
          <a:xfrm>
            <a:off x="4717019" y="2063614"/>
            <a:ext cx="3240169" cy="4569742"/>
            <a:chOff x="6690981" y="1396160"/>
            <a:chExt cx="1701108" cy="2050861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FAB2C3E6-49C4-ACD6-57F3-60FD801FD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690981" y="1396160"/>
              <a:ext cx="1656775" cy="2050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8A24D205-800C-B23A-79B6-33CD620DA7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0603" y="2055677"/>
              <a:ext cx="1331486" cy="37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</a:rPr>
                <a:t>Optimum order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</a:rPr>
                <a:t>1.57 km</a:t>
              </a:r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8A4C41B7-F8E3-5C2E-4267-8431B150DAAA}"/>
              </a:ext>
            </a:extLst>
          </p:cNvPr>
          <p:cNvGrpSpPr>
            <a:grpSpLocks/>
          </p:cNvGrpSpPr>
          <p:nvPr/>
        </p:nvGrpSpPr>
        <p:grpSpPr bwMode="auto">
          <a:xfrm>
            <a:off x="992560" y="2062026"/>
            <a:ext cx="3241753" cy="4571330"/>
            <a:chOff x="1712184" y="667945"/>
            <a:chExt cx="2128775" cy="2516124"/>
          </a:xfrm>
        </p:grpSpPr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35F2058B-603F-7C5F-6ADF-2A7A8D9195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184" y="667945"/>
              <a:ext cx="2057400" cy="2516124"/>
              <a:chOff x="1712184" y="667945"/>
              <a:chExt cx="2057400" cy="2516124"/>
            </a:xfrm>
          </p:grpSpPr>
          <p:pic>
            <p:nvPicPr>
              <p:cNvPr id="10" name="Picture 12">
                <a:extLst>
                  <a:ext uri="{FF2B5EF4-FFF2-40B4-BE49-F238E27FC236}">
                    <a16:creationId xmlns:a16="http://schemas.microsoft.com/office/drawing/2014/main" id="{A3F1C4C8-6BE9-4AF6-6538-A1AB2F209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12184" y="667945"/>
                <a:ext cx="2057400" cy="2516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" name="Group 13">
                <a:extLst>
                  <a:ext uri="{FF2B5EF4-FFF2-40B4-BE49-F238E27FC236}">
                    <a16:creationId xmlns:a16="http://schemas.microsoft.com/office/drawing/2014/main" id="{678F92A2-F12D-CDAA-C786-A82DB66857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2187" y="879517"/>
                <a:ext cx="1574006" cy="2088356"/>
                <a:chOff x="1645444" y="1464469"/>
                <a:chExt cx="1574006" cy="2088356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A60F00D-E9A9-2E1A-CF4C-B6FFFBFD297D}"/>
                    </a:ext>
                  </a:extLst>
                </p:cNvPr>
                <p:cNvCxnSpPr/>
                <p:nvPr/>
              </p:nvCxnSpPr>
              <p:spPr>
                <a:xfrm flipH="1" flipV="1">
                  <a:off x="2445940" y="3291519"/>
                  <a:ext cx="173596" cy="262063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F72E6F8-EB42-7BC2-D7D3-9523FE4B3590}"/>
                    </a:ext>
                  </a:extLst>
                </p:cNvPr>
                <p:cNvCxnSpPr/>
                <p:nvPr/>
              </p:nvCxnSpPr>
              <p:spPr>
                <a:xfrm flipH="1" flipV="1">
                  <a:off x="2261091" y="2637167"/>
                  <a:ext cx="135019" cy="501617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A691E3D7-664F-DD08-4245-1E37E4C01AC3}"/>
                    </a:ext>
                  </a:extLst>
                </p:cNvPr>
                <p:cNvCxnSpPr/>
                <p:nvPr/>
              </p:nvCxnSpPr>
              <p:spPr>
                <a:xfrm flipH="1">
                  <a:off x="1942831" y="2637167"/>
                  <a:ext cx="318260" cy="212223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112C12C7-7467-B1B3-20FF-63886D36DDE6}"/>
                    </a:ext>
                  </a:extLst>
                </p:cNvPr>
                <p:cNvCxnSpPr/>
                <p:nvPr/>
              </p:nvCxnSpPr>
              <p:spPr>
                <a:xfrm>
                  <a:off x="1687259" y="2278639"/>
                  <a:ext cx="194492" cy="570751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B38B7BC3-748D-536F-AEF1-E2CF0A7ED4C0}"/>
                    </a:ext>
                  </a:extLst>
                </p:cNvPr>
                <p:cNvCxnSpPr/>
                <p:nvPr/>
              </p:nvCxnSpPr>
              <p:spPr>
                <a:xfrm>
                  <a:off x="1645467" y="1698243"/>
                  <a:ext cx="24110" cy="434092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70749013-4A69-93F2-5CB4-A5C96D5234D7}"/>
                    </a:ext>
                  </a:extLst>
                </p:cNvPr>
                <p:cNvCxnSpPr/>
                <p:nvPr/>
              </p:nvCxnSpPr>
              <p:spPr>
                <a:xfrm flipH="1">
                  <a:off x="1719407" y="1465119"/>
                  <a:ext cx="593121" cy="163990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EF5D13B6-2A76-577E-57DD-733133FE9A17}"/>
                    </a:ext>
                  </a:extLst>
                </p:cNvPr>
                <p:cNvCxnSpPr/>
                <p:nvPr/>
              </p:nvCxnSpPr>
              <p:spPr>
                <a:xfrm flipH="1" flipV="1">
                  <a:off x="2312527" y="1465119"/>
                  <a:ext cx="906559" cy="479108"/>
                </a:xfrm>
                <a:prstGeom prst="line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EC5A33-4DC4-A2C2-0624-8E8639F47AF1}"/>
                </a:ext>
              </a:extLst>
            </p:cNvPr>
            <p:cNvSpPr txBox="1"/>
            <p:nvPr/>
          </p:nvSpPr>
          <p:spPr>
            <a:xfrm>
              <a:off x="2019542" y="1539249"/>
              <a:ext cx="1821417" cy="396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</a:rPr>
                <a:t>Player’s order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</a:rPr>
                <a:t>1.59 km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12B82F-2A90-35C0-40EB-0BEFA003E245}"/>
                  </a:ext>
                </a:extLst>
              </p:cNvPr>
              <p:cNvSpPr txBox="1"/>
              <p:nvPr/>
            </p:nvSpPr>
            <p:spPr>
              <a:xfrm>
                <a:off x="2540732" y="944724"/>
                <a:ext cx="4383826" cy="871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kern="1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i="1" kern="100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𝑔𝑎𝑝</m:t>
                    </m:r>
                    <m:r>
                      <a:rPr lang="en-US" sz="3200" i="1" kern="100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kern="100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𝑝𝑎𝑡</m:t>
                            </m:r>
                            <m:r>
                              <a:rPr lang="en-US" sz="3200" i="1" kern="100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h</m:t>
                            </m:r>
                          </m:e>
                        </m:d>
                        <m:r>
                          <a:rPr lang="en-US" sz="3200" i="1" kern="10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kern="100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𝑇𝑆𝑃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kern="100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𝑇𝑆𝑃</m:t>
                            </m:r>
                          </m:e>
                        </m:d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12B82F-2A90-35C0-40EB-0BEFA003E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732" y="944724"/>
                <a:ext cx="4383826" cy="8715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3">
            <a:extLst>
              <a:ext uri="{FF2B5EF4-FFF2-40B4-BE49-F238E27FC236}">
                <a16:creationId xmlns:a16="http://schemas.microsoft.com/office/drawing/2014/main" id="{486D86F6-3C3C-FC9F-DCE3-0350B9A26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6986" y="5961474"/>
            <a:ext cx="16145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1.3%</a:t>
            </a:r>
          </a:p>
        </p:txBody>
      </p:sp>
    </p:spTree>
    <p:extLst>
      <p:ext uri="{BB962C8B-B14F-4D97-AF65-F5344CB8AC3E}">
        <p14:creationId xmlns:p14="http://schemas.microsoft.com/office/powerpoint/2010/main" val="386326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46521"/>
            <a:ext cx="8543925" cy="92223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loop TSP: </a:t>
            </a:r>
            <a:b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puzzle for human to solve</a:t>
            </a:r>
          </a:p>
        </p:txBody>
      </p:sp>
      <p:grpSp>
        <p:nvGrpSpPr>
          <p:cNvPr id="15363" name="Group 17"/>
          <p:cNvGrpSpPr>
            <a:grpSpLocks/>
          </p:cNvGrpSpPr>
          <p:nvPr/>
        </p:nvGrpSpPr>
        <p:grpSpPr bwMode="auto">
          <a:xfrm>
            <a:off x="817762" y="2686050"/>
            <a:ext cx="3104654" cy="2235300"/>
            <a:chOff x="2337757" y="2286000"/>
            <a:chExt cx="3821503" cy="2751826"/>
          </a:xfrm>
        </p:grpSpPr>
        <p:grpSp>
          <p:nvGrpSpPr>
            <p:cNvPr id="15399" name="Group 15"/>
            <p:cNvGrpSpPr>
              <a:grpSpLocks/>
            </p:cNvGrpSpPr>
            <p:nvPr/>
          </p:nvGrpSpPr>
          <p:grpSpPr bwMode="auto">
            <a:xfrm>
              <a:off x="2402969" y="2356509"/>
              <a:ext cx="3693031" cy="2598964"/>
              <a:chOff x="2402969" y="2356509"/>
              <a:chExt cx="3693031" cy="2598964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357491" y="2355868"/>
                <a:ext cx="182582" cy="18260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913172" y="3548379"/>
                <a:ext cx="182582" cy="18260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773458" y="4590040"/>
                <a:ext cx="182582" cy="18260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5173322" y="4129549"/>
                <a:ext cx="184169" cy="18260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584300" y="4772647"/>
                <a:ext cx="182581" cy="18260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144290" y="4680549"/>
                <a:ext cx="182582" cy="18260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402852" y="3613482"/>
                <a:ext cx="182581" cy="18260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455471" y="3303843"/>
                <a:ext cx="182582" cy="18260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2337757" y="2286000"/>
              <a:ext cx="3821503" cy="2751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8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217418" y="2686050"/>
            <a:ext cx="3104654" cy="2235300"/>
            <a:chOff x="2337757" y="2286000"/>
            <a:chExt cx="3821503" cy="2751826"/>
          </a:xfrm>
        </p:grpSpPr>
        <p:grpSp>
          <p:nvGrpSpPr>
            <p:cNvPr id="15389" name="Group 19"/>
            <p:cNvGrpSpPr>
              <a:grpSpLocks/>
            </p:cNvGrpSpPr>
            <p:nvPr/>
          </p:nvGrpSpPr>
          <p:grpSpPr bwMode="auto">
            <a:xfrm>
              <a:off x="2402969" y="2356509"/>
              <a:ext cx="3693031" cy="2598964"/>
              <a:chOff x="2402969" y="2356509"/>
              <a:chExt cx="3693031" cy="259896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357491" y="2355868"/>
                <a:ext cx="182581" cy="18260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913173" y="3548379"/>
                <a:ext cx="182581" cy="18260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773459" y="4590040"/>
                <a:ext cx="182581" cy="18260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173323" y="4129549"/>
                <a:ext cx="184169" cy="18260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584299" y="4772647"/>
                <a:ext cx="182582" cy="18260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144290" y="4680549"/>
                <a:ext cx="182581" cy="18260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402851" y="3613482"/>
                <a:ext cx="182582" cy="182609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455472" y="3303843"/>
                <a:ext cx="182581" cy="18260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8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2337757" y="2286000"/>
              <a:ext cx="3821503" cy="2751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8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365" name="TextBox 29"/>
          <p:cNvSpPr txBox="1">
            <a:spLocks noChangeArrowheads="1"/>
          </p:cNvSpPr>
          <p:nvPr/>
        </p:nvSpPr>
        <p:spPr bwMode="auto">
          <a:xfrm>
            <a:off x="1018977" y="2224211"/>
            <a:ext cx="277832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</a:rPr>
              <a:t>Problem instance</a:t>
            </a:r>
          </a:p>
        </p:txBody>
      </p:sp>
      <p:cxnSp>
        <p:nvCxnSpPr>
          <p:cNvPr id="32" name="Straight Connector 31"/>
          <p:cNvCxnSpPr>
            <a:stCxn id="23" idx="3"/>
            <a:endCxn id="25" idx="7"/>
          </p:cNvCxnSpPr>
          <p:nvPr/>
        </p:nvCxnSpPr>
        <p:spPr>
          <a:xfrm flipH="1">
            <a:off x="7648773" y="3837881"/>
            <a:ext cx="495300" cy="3676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5" idx="5"/>
            <a:endCxn id="24" idx="1"/>
          </p:cNvCxnSpPr>
          <p:nvPr/>
        </p:nvCxnSpPr>
        <p:spPr>
          <a:xfrm>
            <a:off x="7648773" y="4309964"/>
            <a:ext cx="381794" cy="2695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4" idx="2"/>
            <a:endCxn id="26" idx="6"/>
          </p:cNvCxnSpPr>
          <p:nvPr/>
        </p:nvCxnSpPr>
        <p:spPr>
          <a:xfrm flipH="1">
            <a:off x="7192169" y="4631134"/>
            <a:ext cx="816472" cy="1496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6" idx="2"/>
            <a:endCxn id="27" idx="6"/>
          </p:cNvCxnSpPr>
          <p:nvPr/>
        </p:nvCxnSpPr>
        <p:spPr>
          <a:xfrm flipH="1" flipV="1">
            <a:off x="6022281" y="4705946"/>
            <a:ext cx="1021556" cy="748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7" idx="1"/>
            <a:endCxn id="28" idx="5"/>
          </p:cNvCxnSpPr>
          <p:nvPr/>
        </p:nvCxnSpPr>
        <p:spPr>
          <a:xfrm flipH="1" flipV="1">
            <a:off x="5397997" y="3892055"/>
            <a:ext cx="496589" cy="761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8" idx="6"/>
            <a:endCxn id="29" idx="2"/>
          </p:cNvCxnSpPr>
          <p:nvPr/>
        </p:nvCxnSpPr>
        <p:spPr>
          <a:xfrm flipV="1">
            <a:off x="5419924" y="3586361"/>
            <a:ext cx="705545" cy="2528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9" idx="7"/>
            <a:endCxn id="22" idx="3"/>
          </p:cNvCxnSpPr>
          <p:nvPr/>
        </p:nvCxnSpPr>
        <p:spPr>
          <a:xfrm flipV="1">
            <a:off x="6253162" y="2869208"/>
            <a:ext cx="1439466" cy="6655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664968" y="2224211"/>
            <a:ext cx="424745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</a:rPr>
              <a:t>Seems sub-optimal</a:t>
            </a:r>
          </a:p>
        </p:txBody>
      </p:sp>
      <p:cxnSp>
        <p:nvCxnSpPr>
          <p:cNvPr id="55" name="Straight Connector 54"/>
          <p:cNvCxnSpPr>
            <a:stCxn id="27" idx="6"/>
            <a:endCxn id="26" idx="2"/>
          </p:cNvCxnSpPr>
          <p:nvPr/>
        </p:nvCxnSpPr>
        <p:spPr>
          <a:xfrm>
            <a:off x="6022281" y="4705946"/>
            <a:ext cx="1021556" cy="748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6" idx="7"/>
            <a:endCxn id="25" idx="3"/>
          </p:cNvCxnSpPr>
          <p:nvPr/>
        </p:nvCxnSpPr>
        <p:spPr>
          <a:xfrm flipV="1">
            <a:off x="7170242" y="4309964"/>
            <a:ext cx="374055" cy="4179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5" idx="5"/>
            <a:endCxn id="24" idx="1"/>
          </p:cNvCxnSpPr>
          <p:nvPr/>
        </p:nvCxnSpPr>
        <p:spPr>
          <a:xfrm>
            <a:off x="7648773" y="4309964"/>
            <a:ext cx="381794" cy="2695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4" idx="0"/>
            <a:endCxn id="23" idx="4"/>
          </p:cNvCxnSpPr>
          <p:nvPr/>
        </p:nvCxnSpPr>
        <p:spPr>
          <a:xfrm flipV="1">
            <a:off x="8083451" y="3859808"/>
            <a:ext cx="113506" cy="6978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23" idx="1"/>
            <a:endCxn id="22" idx="4"/>
          </p:cNvCxnSpPr>
          <p:nvPr/>
        </p:nvCxnSpPr>
        <p:spPr>
          <a:xfrm flipH="1" flipV="1">
            <a:off x="7745513" y="2891136"/>
            <a:ext cx="398561" cy="8422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22" idx="3"/>
            <a:endCxn id="29" idx="7"/>
          </p:cNvCxnSpPr>
          <p:nvPr/>
        </p:nvCxnSpPr>
        <p:spPr>
          <a:xfrm flipH="1">
            <a:off x="6253162" y="2869208"/>
            <a:ext cx="1439466" cy="6655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29" idx="2"/>
            <a:endCxn id="28" idx="6"/>
          </p:cNvCxnSpPr>
          <p:nvPr/>
        </p:nvCxnSpPr>
        <p:spPr>
          <a:xfrm flipH="1">
            <a:off x="5419924" y="3586361"/>
            <a:ext cx="705545" cy="2528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22" idx="5"/>
            <a:endCxn id="23" idx="1"/>
          </p:cNvCxnSpPr>
          <p:nvPr/>
        </p:nvCxnSpPr>
        <p:spPr>
          <a:xfrm>
            <a:off x="7797106" y="2869208"/>
            <a:ext cx="346968" cy="8641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23" idx="3"/>
            <a:endCxn id="25" idx="7"/>
          </p:cNvCxnSpPr>
          <p:nvPr/>
        </p:nvCxnSpPr>
        <p:spPr>
          <a:xfrm flipH="1">
            <a:off x="7648773" y="3837881"/>
            <a:ext cx="495300" cy="3676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24" idx="1"/>
            <a:endCxn id="25" idx="5"/>
          </p:cNvCxnSpPr>
          <p:nvPr/>
        </p:nvCxnSpPr>
        <p:spPr>
          <a:xfrm flipH="1" flipV="1">
            <a:off x="7648773" y="4309964"/>
            <a:ext cx="381794" cy="2695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24" idx="2"/>
            <a:endCxn id="26" idx="6"/>
          </p:cNvCxnSpPr>
          <p:nvPr/>
        </p:nvCxnSpPr>
        <p:spPr>
          <a:xfrm flipH="1">
            <a:off x="7192169" y="4631134"/>
            <a:ext cx="816472" cy="1496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26" idx="2"/>
            <a:endCxn id="27" idx="6"/>
          </p:cNvCxnSpPr>
          <p:nvPr/>
        </p:nvCxnSpPr>
        <p:spPr>
          <a:xfrm flipH="1" flipV="1">
            <a:off x="6022281" y="4705946"/>
            <a:ext cx="1021556" cy="748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27" idx="1"/>
            <a:endCxn id="28" idx="5"/>
          </p:cNvCxnSpPr>
          <p:nvPr/>
        </p:nvCxnSpPr>
        <p:spPr>
          <a:xfrm flipH="1" flipV="1">
            <a:off x="5397997" y="3892055"/>
            <a:ext cx="496589" cy="761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29" idx="2"/>
            <a:endCxn id="28" idx="6"/>
          </p:cNvCxnSpPr>
          <p:nvPr/>
        </p:nvCxnSpPr>
        <p:spPr>
          <a:xfrm flipH="1">
            <a:off x="5419924" y="3586361"/>
            <a:ext cx="705545" cy="2528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5059326" y="2204864"/>
            <a:ext cx="345807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</a:rPr>
              <a:t>Probably optimum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3" grpId="2"/>
      <p:bldP spid="53" grpId="3"/>
      <p:bldP spid="10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C95BC-BD14-380B-AB04-8D049BBB8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B39B98D-7C6F-EE0C-85E2-FCEC1A28C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3800" b="1" noProof="0" dirty="0">
                <a:solidFill>
                  <a:srgbClr val="000000"/>
                </a:solidFill>
                <a:latin typeface="Tahoma" panose="020B0604030504040204" pitchFamily="34" charset="0"/>
              </a:rPr>
              <a:t>Mistakes vs. </a:t>
            </a:r>
            <a:r>
              <a:rPr lang="en-US" sz="3800" b="1" noProof="0" dirty="0">
                <a:solidFill>
                  <a:srgbClr val="FF0000"/>
                </a:solidFill>
                <a:latin typeface="Tahoma" panose="020B0604030504040204" pitchFamily="34" charset="0"/>
              </a:rPr>
              <a:t>Gap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B68D0-DA30-3140-8B2F-BEC0A4E9C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3" y="1853972"/>
            <a:ext cx="9109012" cy="323121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B80B5B-E2FC-1F1D-D7B9-A2E322200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930" y="5076473"/>
            <a:ext cx="11993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13%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65974E-FF45-EE09-3B98-40920E2C2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84" y="5085184"/>
            <a:ext cx="11993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14%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AAD270-ABC5-5E8D-70D8-EEF8E5FEE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3060" y="5085184"/>
            <a:ext cx="4459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3200" b="1" dirty="0">
                <a:latin typeface="Tahoma" panose="020B0604030504040204" pitchFamily="34" charset="0"/>
                <a:ea typeface="Tahoma" panose="020B0604030504040204" pitchFamily="34" charset="0"/>
              </a:rPr>
              <a:t>4</a:t>
            </a:r>
            <a:endParaRPr lang="en-US" altLang="en-US" sz="3200"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C2AB43-236B-87D0-D194-6B1E5661E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676" y="5085184"/>
            <a:ext cx="4459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/>
          <a:p>
            <a:pPr algn="ctr"/>
            <a:r>
              <a:rPr lang="fi-FI" altLang="en-US" sz="3200" b="1" dirty="0">
                <a:latin typeface="Tahoma" panose="020B0604030504040204" pitchFamily="34" charset="0"/>
                <a:ea typeface="Tahoma" panose="020B0604030504040204" pitchFamily="34" charset="0"/>
              </a:rPr>
              <a:t>1</a:t>
            </a:r>
            <a:endParaRPr lang="en-US" altLang="en-US" sz="3200"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72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8DD8A-B0B6-D03C-0ACB-69FAEB755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383C3AB-8FC4-B496-B463-439817D5B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996952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Datasets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308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B86F3-8C85-7917-8CAD-2BE9DC294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97236CF-289A-FF6B-CA68-C5E4F1A8C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88640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Datasets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3419F5-E1B1-6BD6-48EF-BF2B3A0B476E}"/>
              </a:ext>
            </a:extLst>
          </p:cNvPr>
          <p:cNvSpPr txBox="1"/>
          <p:nvPr/>
        </p:nvSpPr>
        <p:spPr>
          <a:xfrm>
            <a:off x="2432720" y="872716"/>
            <a:ext cx="5184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http://cs.uef.fi/mopsi/data/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CEEC0-3D29-DF5F-6D86-711B7EA33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1" y="2024844"/>
            <a:ext cx="9397820" cy="381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6856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9CD8D-6A2E-FE45-E471-26EE394A6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8C5ABE7-AF74-16BA-93F0-9D3DC1251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24644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O-Mopsi game sizes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5E2B2-34BF-0536-52A3-97467ED77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12"/>
          <a:stretch>
            <a:fillRect/>
          </a:stretch>
        </p:blipFill>
        <p:spPr bwMode="auto">
          <a:xfrm>
            <a:off x="1478614" y="1844824"/>
            <a:ext cx="6948772" cy="4793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760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157B3-33AA-7DBA-2E2E-B7061E9B2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3DC2DA2-E2CD-A8E9-207D-5A89325BA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88640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Dots game sizes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4E81F-CC39-B7CE-BBB3-03A692BB0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2" t="742"/>
          <a:stretch>
            <a:fillRect/>
          </a:stretch>
        </p:blipFill>
        <p:spPr bwMode="auto">
          <a:xfrm>
            <a:off x="992560" y="1484784"/>
            <a:ext cx="7740860" cy="4813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6406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8A782-BD5D-3B0E-4546-ED18F971E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44241CA-CDA8-2DF7-A9E7-F896B7BEA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996952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Results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88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B3721-A371-5B78-54B8-C511640CC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210133E-D90B-C446-0571-C4E94AC97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88640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3800" b="1" noProof="0" dirty="0">
                <a:solidFill>
                  <a:srgbClr val="000000"/>
                </a:solidFill>
                <a:latin typeface="Tahoma" panose="020B0604030504040204" pitchFamily="34" charset="0"/>
              </a:rPr>
              <a:t>Correlation with computer</a:t>
            </a:r>
            <a:endParaRPr lang="en-US" sz="3800" b="1" noProof="0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1D428-6A6B-DAA2-939D-BF454F9C9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4" y="1592796"/>
            <a:ext cx="8282574" cy="4860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58025E-B496-B2CD-3D44-2ADEF8ABD27B}"/>
              </a:ext>
            </a:extLst>
          </p:cNvPr>
          <p:cNvSpPr txBox="1"/>
          <p:nvPr/>
        </p:nvSpPr>
        <p:spPr bwMode="auto">
          <a:xfrm>
            <a:off x="3843428" y="1232756"/>
            <a:ext cx="1677062" cy="3939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O-Mopsi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4ECE5B-EA4A-2666-5B50-3A02594789CB}"/>
              </a:ext>
            </a:extLst>
          </p:cNvPr>
          <p:cNvSpPr txBox="1"/>
          <p:nvPr/>
        </p:nvSpPr>
        <p:spPr bwMode="auto">
          <a:xfrm>
            <a:off x="7244966" y="1234846"/>
            <a:ext cx="1011816" cy="3939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Dots</a:t>
            </a:r>
          </a:p>
        </p:txBody>
      </p:sp>
    </p:spTree>
    <p:extLst>
      <p:ext uri="{BB962C8B-B14F-4D97-AF65-F5344CB8AC3E}">
        <p14:creationId xmlns:p14="http://schemas.microsoft.com/office/powerpoint/2010/main" val="945819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D7E9C-E0B4-A41A-11F5-31FAA8DD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330A06-F0E2-35B1-0BC8-4B0F528BF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695"/>
          <a:stretch>
            <a:fillRect/>
          </a:stretch>
        </p:blipFill>
        <p:spPr>
          <a:xfrm>
            <a:off x="1424608" y="1519140"/>
            <a:ext cx="7344816" cy="5150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F79F41F-76E6-FCDA-7EDC-A244008F9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88640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3800" b="1" noProof="0" dirty="0">
                <a:solidFill>
                  <a:srgbClr val="000000"/>
                </a:solidFill>
                <a:latin typeface="Tahoma" panose="020B0604030504040204" pitchFamily="34" charset="0"/>
              </a:rPr>
              <a:t>Correlation with human</a:t>
            </a:r>
            <a:endParaRPr lang="en-US" sz="3800" b="1" noProof="0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7DE95-689F-4FD4-B1D6-41AE988792C8}"/>
              </a:ext>
            </a:extLst>
          </p:cNvPr>
          <p:cNvSpPr txBox="1"/>
          <p:nvPr/>
        </p:nvSpPr>
        <p:spPr bwMode="auto">
          <a:xfrm>
            <a:off x="5133020" y="1123096"/>
            <a:ext cx="1677062" cy="3939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O-Mopsi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5DF9F9-8192-0A41-BCF4-0FFC56538BE5}"/>
              </a:ext>
            </a:extLst>
          </p:cNvPr>
          <p:cNvSpPr txBox="1"/>
          <p:nvPr/>
        </p:nvSpPr>
        <p:spPr bwMode="auto">
          <a:xfrm>
            <a:off x="7545288" y="1125186"/>
            <a:ext cx="1011816" cy="3939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Dots</a:t>
            </a:r>
          </a:p>
        </p:txBody>
      </p:sp>
    </p:spTree>
    <p:extLst>
      <p:ext uri="{BB962C8B-B14F-4D97-AF65-F5344CB8AC3E}">
        <p14:creationId xmlns:p14="http://schemas.microsoft.com/office/powerpoint/2010/main" val="1216879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7525A-A3BE-94B4-E341-E508B5BA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D90192E-4F4B-2309-9413-58AA29E9E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80" y="656047"/>
            <a:ext cx="54366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Overall rank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73DD24-E509-7042-B2C6-93B95492D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92" y="2168860"/>
            <a:ext cx="9195885" cy="4320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A49D3A-987D-3845-E575-71BF92C65443}"/>
              </a:ext>
            </a:extLst>
          </p:cNvPr>
          <p:cNvSpPr txBox="1"/>
          <p:nvPr/>
        </p:nvSpPr>
        <p:spPr bwMode="auto">
          <a:xfrm>
            <a:off x="6501172" y="500479"/>
            <a:ext cx="3423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147888" algn="l"/>
              </a:tabLst>
              <a:defRPr/>
            </a:pPr>
            <a:r>
              <a:rPr 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Greedy path	2.86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147888" algn="l"/>
              </a:tabLst>
              <a:defRPr/>
            </a:pPr>
            <a:r>
              <a:rPr 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N	3.00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147888" algn="l"/>
              </a:tabLst>
              <a:defRPr/>
            </a:pPr>
            <a:r>
              <a:rPr lang="en-US" sz="24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MST branches	3.00</a:t>
            </a:r>
          </a:p>
        </p:txBody>
      </p:sp>
    </p:spTree>
    <p:extLst>
      <p:ext uri="{BB962C8B-B14F-4D97-AF65-F5344CB8AC3E}">
        <p14:creationId xmlns:p14="http://schemas.microsoft.com/office/powerpoint/2010/main" val="2942546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9A5EF-681F-F807-CD01-840271BE4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174A5-E516-63B7-43FD-64424F36E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2418" b="41438"/>
          <a:stretch>
            <a:fillRect/>
          </a:stretch>
        </p:blipFill>
        <p:spPr bwMode="auto">
          <a:xfrm>
            <a:off x="165732" y="1016732"/>
            <a:ext cx="9575800" cy="5688632"/>
          </a:xfrm>
          <a:prstGeom prst="rect">
            <a:avLst/>
          </a:prstGeom>
          <a:noFill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5A9DA5C-1466-E97A-184B-6FA51C096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44" y="152636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Size – Hull – Intersections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64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6"/>
          <p:cNvGrpSpPr>
            <a:grpSpLocks/>
          </p:cNvGrpSpPr>
          <p:nvPr/>
        </p:nvGrpSpPr>
        <p:grpSpPr bwMode="auto">
          <a:xfrm>
            <a:off x="6255742" y="1936303"/>
            <a:ext cx="3367784" cy="4517033"/>
            <a:chOff x="7019655" y="309208"/>
            <a:chExt cx="4948541" cy="6158237"/>
          </a:xfrm>
        </p:grpSpPr>
        <p:grpSp>
          <p:nvGrpSpPr>
            <p:cNvPr id="16403" name="Group 17"/>
            <p:cNvGrpSpPr>
              <a:grpSpLocks/>
            </p:cNvGrpSpPr>
            <p:nvPr/>
          </p:nvGrpSpPr>
          <p:grpSpPr bwMode="auto">
            <a:xfrm>
              <a:off x="7019655" y="3581760"/>
              <a:ext cx="4948541" cy="2885685"/>
              <a:chOff x="653579" y="2285396"/>
              <a:chExt cx="4948541" cy="2885685"/>
            </a:xfrm>
          </p:grpSpPr>
          <p:sp>
            <p:nvSpPr>
              <p:cNvPr id="24" name="Rectangle 10"/>
              <p:cNvSpPr>
                <a:spLocks noChangeArrowheads="1"/>
              </p:cNvSpPr>
              <p:nvPr/>
            </p:nvSpPr>
            <p:spPr bwMode="auto">
              <a:xfrm>
                <a:off x="653579" y="2285396"/>
                <a:ext cx="4948541" cy="49408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950" b="1" dirty="0">
                    <a:latin typeface="+mn-lt"/>
                  </a:rPr>
                  <a:t>Targets are real objects</a:t>
                </a:r>
              </a:p>
            </p:txBody>
          </p:sp>
          <p:pic>
            <p:nvPicPr>
              <p:cNvPr id="16410" name="Picture 22" descr="100915_14-22-33_31038328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26168" y="2794593"/>
                <a:ext cx="3168650" cy="2376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404" name="Group 18"/>
            <p:cNvGrpSpPr>
              <a:grpSpLocks/>
            </p:cNvGrpSpPr>
            <p:nvPr/>
          </p:nvGrpSpPr>
          <p:grpSpPr bwMode="auto">
            <a:xfrm>
              <a:off x="7173173" y="309208"/>
              <a:ext cx="4575171" cy="3164103"/>
              <a:chOff x="4210054" y="765175"/>
              <a:chExt cx="4575171" cy="3164103"/>
            </a:xfrm>
          </p:grpSpPr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4210054" y="1127425"/>
                <a:ext cx="4575171" cy="49408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l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950" b="1" dirty="0">
                    <a:latin typeface="+mn-lt"/>
                  </a:rPr>
                  <a:t>Smartphone and GPS</a:t>
                </a:r>
                <a:endParaRPr lang="en-US" altLang="en-US" sz="1788" b="1" dirty="0">
                  <a:latin typeface="+mn-lt"/>
                </a:endParaRPr>
              </a:p>
            </p:txBody>
          </p:sp>
          <p:pic>
            <p:nvPicPr>
              <p:cNvPr id="16406" name="Picture 20" descr="65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475947" flipH="1">
                <a:off x="6002376" y="1732178"/>
                <a:ext cx="1103313" cy="2197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7" name="Picture 18" descr="space-satellite-md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740650" y="765175"/>
                <a:ext cx="973138" cy="776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08" name="AutoShape 19"/>
              <p:cNvSpPr>
                <a:spLocks noChangeArrowheads="1"/>
              </p:cNvSpPr>
              <p:nvPr/>
            </p:nvSpPr>
            <p:spPr bwMode="auto">
              <a:xfrm rot="4071681">
                <a:off x="7546121" y="1206070"/>
                <a:ext cx="287337" cy="793750"/>
              </a:xfrm>
              <a:prstGeom prst="lightningBol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en-US" sz="1381" dirty="0"/>
              </a:p>
            </p:txBody>
          </p:sp>
        </p:grpSp>
      </p:grpSp>
      <p:grpSp>
        <p:nvGrpSpPr>
          <p:cNvPr id="16387" name="Group 25"/>
          <p:cNvGrpSpPr>
            <a:grpSpLocks/>
          </p:cNvGrpSpPr>
          <p:nvPr/>
        </p:nvGrpSpPr>
        <p:grpSpPr bwMode="auto">
          <a:xfrm>
            <a:off x="165100" y="1332656"/>
            <a:ext cx="4915993" cy="5111650"/>
            <a:chOff x="203524" y="322588"/>
            <a:chExt cx="6049685" cy="6289853"/>
          </a:xfrm>
        </p:grpSpPr>
        <p:grpSp>
          <p:nvGrpSpPr>
            <p:cNvPr id="16393" name="Group 26"/>
            <p:cNvGrpSpPr>
              <a:grpSpLocks/>
            </p:cNvGrpSpPr>
            <p:nvPr/>
          </p:nvGrpSpPr>
          <p:grpSpPr bwMode="auto">
            <a:xfrm>
              <a:off x="203524" y="1138380"/>
              <a:ext cx="6049685" cy="5474061"/>
              <a:chOff x="-446685" y="1171295"/>
              <a:chExt cx="6049685" cy="5474061"/>
            </a:xfrm>
          </p:grpSpPr>
          <p:grpSp>
            <p:nvGrpSpPr>
              <p:cNvPr id="16395" name="Group 28"/>
              <p:cNvGrpSpPr>
                <a:grpSpLocks/>
              </p:cNvGrpSpPr>
              <p:nvPr/>
            </p:nvGrpSpPr>
            <p:grpSpPr bwMode="auto">
              <a:xfrm>
                <a:off x="-446685" y="3301243"/>
                <a:ext cx="3096821" cy="3344113"/>
                <a:chOff x="-638589" y="2605915"/>
                <a:chExt cx="3608887" cy="3883785"/>
              </a:xfrm>
            </p:grpSpPr>
            <p:pic>
              <p:nvPicPr>
                <p:cNvPr id="16401" name="Picture 34" descr="http://img.yle.fi/urheilu/suunnistus/article6088176.ece/ALTERNATES/w960/Tero+F%C3%B6hr+suunnistus.jp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29550" r="18700"/>
                <a:stretch>
                  <a:fillRect/>
                </a:stretch>
              </p:blipFill>
              <p:spPr bwMode="auto">
                <a:xfrm>
                  <a:off x="179388" y="3090863"/>
                  <a:ext cx="2646362" cy="33988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Rectangle 16"/>
                <p:cNvSpPr>
                  <a:spLocks noChangeArrowheads="1"/>
                </p:cNvSpPr>
                <p:nvPr/>
              </p:nvSpPr>
              <p:spPr bwMode="auto">
                <a:xfrm>
                  <a:off x="-638589" y="2605915"/>
                  <a:ext cx="3608887" cy="5179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en-US" sz="1950" b="1" dirty="0">
                      <a:latin typeface="+mn-lt"/>
                    </a:rPr>
                    <a:t>Targets into nature</a:t>
                  </a:r>
                </a:p>
              </p:txBody>
            </p:sp>
          </p:grpSp>
          <p:grpSp>
            <p:nvGrpSpPr>
              <p:cNvPr id="16396" name="Group 29"/>
              <p:cNvGrpSpPr>
                <a:grpSpLocks/>
              </p:cNvGrpSpPr>
              <p:nvPr/>
            </p:nvGrpSpPr>
            <p:grpSpPr bwMode="auto">
              <a:xfrm>
                <a:off x="1191896" y="1171295"/>
                <a:ext cx="4411104" cy="2718302"/>
                <a:chOff x="2644047" y="872289"/>
                <a:chExt cx="5140490" cy="3156981"/>
              </a:xfrm>
            </p:grpSpPr>
            <p:sp>
              <p:nvSpPr>
                <p:cNvPr id="31" name="Rectangle 9"/>
                <p:cNvSpPr>
                  <a:spLocks noChangeArrowheads="1"/>
                </p:cNvSpPr>
                <p:nvPr/>
              </p:nvSpPr>
              <p:spPr bwMode="auto">
                <a:xfrm>
                  <a:off x="2644047" y="872289"/>
                  <a:ext cx="5140490" cy="5179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ctr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en-US" sz="1950" b="1" dirty="0">
                      <a:latin typeface="+mn-lt"/>
                    </a:rPr>
                    <a:t>Devices: Map and compass</a:t>
                  </a:r>
                </a:p>
              </p:txBody>
            </p:sp>
            <p:grpSp>
              <p:nvGrpSpPr>
                <p:cNvPr id="16398" name="Group 31"/>
                <p:cNvGrpSpPr>
                  <a:grpSpLocks/>
                </p:cNvGrpSpPr>
                <p:nvPr/>
              </p:nvGrpSpPr>
              <p:grpSpPr bwMode="auto">
                <a:xfrm>
                  <a:off x="3384550" y="1332335"/>
                  <a:ext cx="4263335" cy="2696935"/>
                  <a:chOff x="3384550" y="1332335"/>
                  <a:chExt cx="4263335" cy="2696935"/>
                </a:xfrm>
              </p:grpSpPr>
              <p:pic>
                <p:nvPicPr>
                  <p:cNvPr id="33" name="图片 6"/>
                  <p:cNvPicPr/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4364657" y="1332335"/>
                    <a:ext cx="3283228" cy="2696935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solidFill>
                      <a:srgbClr val="FFFFFF"/>
                    </a:solidFill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16400" name="Picture 18" descr="Compass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3384550" y="1665288"/>
                    <a:ext cx="1116013" cy="10493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sp>
          <p:nvSpPr>
            <p:cNvPr id="16394" name="TextBox 27"/>
            <p:cNvSpPr txBox="1">
              <a:spLocks noChangeArrowheads="1"/>
            </p:cNvSpPr>
            <p:nvPr/>
          </p:nvSpPr>
          <p:spPr bwMode="auto">
            <a:xfrm>
              <a:off x="983834" y="322588"/>
              <a:ext cx="4902735" cy="729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250" b="1" dirty="0">
                  <a:latin typeface="Calibri" pitchFamily="34" charset="0"/>
                </a:rPr>
                <a:t>Classical orienteering</a:t>
              </a:r>
            </a:p>
          </p:txBody>
        </p:sp>
      </p:grpSp>
      <p:sp>
        <p:nvSpPr>
          <p:cNvPr id="16388" name="TextBox 36"/>
          <p:cNvSpPr txBox="1">
            <a:spLocks noChangeArrowheads="1"/>
          </p:cNvSpPr>
          <p:nvPr/>
        </p:nvSpPr>
        <p:spPr bwMode="auto">
          <a:xfrm>
            <a:off x="6255742" y="1332655"/>
            <a:ext cx="2699643" cy="59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50" b="1" dirty="0">
                <a:latin typeface="Calibri" pitchFamily="34" charset="0"/>
              </a:rPr>
              <a:t>O-Mopsi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8852" y="1332656"/>
            <a:ext cx="4608611" cy="511165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81" dirty="0"/>
          </a:p>
        </p:txBody>
      </p:sp>
      <p:sp>
        <p:nvSpPr>
          <p:cNvPr id="39" name="Rectangle 38"/>
          <p:cNvSpPr/>
          <p:nvPr/>
        </p:nvSpPr>
        <p:spPr>
          <a:xfrm>
            <a:off x="5247085" y="1332656"/>
            <a:ext cx="4226818" cy="511165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81" dirty="0"/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730600" y="4608174"/>
            <a:ext cx="2351385" cy="12976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2275" b="1" dirty="0">
                <a:latin typeface="+mn-lt"/>
              </a:rPr>
              <a:t>Rules: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2275" dirty="0">
                <a:latin typeface="+mn-lt"/>
              </a:rPr>
              <a:t> </a:t>
            </a:r>
            <a:r>
              <a:rPr lang="en-US" altLang="en-US" sz="1950" dirty="0">
                <a:latin typeface="+mn-lt"/>
              </a:rPr>
              <a:t>Find all targets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950" dirty="0">
                <a:latin typeface="+mn-lt"/>
              </a:rPr>
              <a:t> In a given order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950" dirty="0">
                <a:latin typeface="+mn-lt"/>
              </a:rPr>
              <a:t> Fastest wins</a:t>
            </a: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5278041" y="2845859"/>
            <a:ext cx="2163068" cy="127522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2275" b="1" dirty="0">
                <a:latin typeface="+mn-lt"/>
              </a:rPr>
              <a:t>Rules: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2113" dirty="0">
                <a:latin typeface="+mn-lt"/>
              </a:rPr>
              <a:t> </a:t>
            </a:r>
            <a:r>
              <a:rPr lang="en-US" altLang="en-US" sz="1950" dirty="0">
                <a:latin typeface="+mn-lt"/>
              </a:rPr>
              <a:t>Find all targets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950" dirty="0">
                <a:latin typeface="+mn-lt"/>
              </a:rPr>
              <a:t> In </a:t>
            </a:r>
            <a:r>
              <a:rPr lang="en-US" altLang="en-US" sz="1950" b="1" dirty="0">
                <a:solidFill>
                  <a:srgbClr val="0000FF"/>
                </a:solidFill>
                <a:latin typeface="+mn-lt"/>
              </a:rPr>
              <a:t>free</a:t>
            </a:r>
            <a:r>
              <a:rPr lang="en-US" altLang="en-US" sz="1950" dirty="0">
                <a:latin typeface="+mn-lt"/>
              </a:rPr>
              <a:t> order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950" dirty="0">
                <a:latin typeface="+mn-lt"/>
              </a:rPr>
              <a:t> Fastest wins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2ED4865-51D4-F27F-657C-14E847CF1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52636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O-Mopsi: orienteering game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A87D5-CF27-310D-F07E-9EE517E95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41A2E-54A6-4291-5644-C73C21B09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58291"/>
          <a:stretch>
            <a:fillRect/>
          </a:stretch>
        </p:blipFill>
        <p:spPr bwMode="auto">
          <a:xfrm>
            <a:off x="165100" y="1412776"/>
            <a:ext cx="9575800" cy="3923485"/>
          </a:xfrm>
          <a:prstGeom prst="rect">
            <a:avLst/>
          </a:prstGeom>
          <a:noFill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C2F7EFA-77E8-CE30-F6D8-266492BB5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44" y="152636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MST – Greedy path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113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68D43-B599-6964-5072-5A8B34B99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87995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42FD5-8FC1-3C49-3EB1-1C5B85996145}"/>
              </a:ext>
            </a:extLst>
          </p:cNvPr>
          <p:cNvSpPr txBox="1"/>
          <p:nvPr/>
        </p:nvSpPr>
        <p:spPr>
          <a:xfrm>
            <a:off x="560512" y="1376772"/>
            <a:ext cx="8928992" cy="250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5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11 measures compared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285750" indent="-285750" algn="just">
              <a:spcBef>
                <a:spcPts val="5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</a:rPr>
              <a:t>Greedy path best prediction but requires optimal solution</a:t>
            </a:r>
          </a:p>
          <a:p>
            <a:pPr marL="285750" indent="-285750" algn="just">
              <a:spcBef>
                <a:spcPts val="5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</a:rPr>
              <a:t>MST best predictor for human performance</a:t>
            </a:r>
          </a:p>
          <a:p>
            <a:pPr marL="285750" indent="-285750" algn="just">
              <a:spcBef>
                <a:spcPts val="5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</a:rPr>
              <a:t>Problem size (N) best for computer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0CEBC-9DE3-7664-874E-CCD086CEF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53"/>
          <a:stretch>
            <a:fillRect/>
          </a:stretch>
        </p:blipFill>
        <p:spPr bwMode="auto">
          <a:xfrm>
            <a:off x="1748644" y="4509120"/>
            <a:ext cx="6044727" cy="19682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08471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99659B5-26F3-41C1-5A45-FB40C8AFF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5908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119000"/>
              </a:lnSpc>
              <a:spcBef>
                <a:spcPct val="0"/>
              </a:spcBef>
            </a:pPr>
            <a:r>
              <a:rPr lang="en-US" altLang="en-US" sz="4600" b="1" dirty="0">
                <a:latin typeface="Tahoma" panose="020B0604030504040204" pitchFamily="34" charset="0"/>
              </a:rPr>
              <a:t>Extra material</a:t>
            </a:r>
          </a:p>
        </p:txBody>
      </p:sp>
    </p:spTree>
    <p:extLst>
      <p:ext uri="{BB962C8B-B14F-4D97-AF65-F5344CB8AC3E}">
        <p14:creationId xmlns:p14="http://schemas.microsoft.com/office/powerpoint/2010/main" val="774487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6BC78-0140-1454-DB17-7DA8D90FB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3AFBB-A03E-D1EE-4E13-7F41116EA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12" y="343487"/>
            <a:ext cx="6527264" cy="6361877"/>
          </a:xfrm>
          <a:prstGeom prst="rect">
            <a:avLst/>
          </a:prstGeom>
          <a:noFill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E3384CE-EA50-EDC7-28EB-BEDE48EB3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44" y="-63388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Visual plots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03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1095" y="1999853"/>
            <a:ext cx="955775" cy="146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908" y="660996"/>
            <a:ext cx="1684536" cy="130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908" y="3438029"/>
            <a:ext cx="2090837" cy="123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5255" y="706140"/>
            <a:ext cx="2388791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76575" y="2016622"/>
            <a:ext cx="1652289" cy="132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58976" y="3508971"/>
            <a:ext cx="2326878" cy="115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2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78620" y="4713685"/>
            <a:ext cx="1853506" cy="146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2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2677" y="2025651"/>
            <a:ext cx="1611014" cy="134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3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8155" y="4708525"/>
            <a:ext cx="1292423" cy="146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3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90169" y="4709816"/>
            <a:ext cx="1202134" cy="146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3669" y="2517559"/>
            <a:ext cx="3076278" cy="386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687389" y="2031231"/>
            <a:ext cx="4095254" cy="4350097"/>
            <a:chOff x="5599461" y="206552"/>
            <a:chExt cx="5040172" cy="5353923"/>
          </a:xfrm>
        </p:grpSpPr>
        <p:pic>
          <p:nvPicPr>
            <p:cNvPr id="1741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72141" y="805106"/>
              <a:ext cx="3894811" cy="4755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5" name="TextBox 5"/>
            <p:cNvSpPr txBox="1">
              <a:spLocks noChangeArrowheads="1"/>
            </p:cNvSpPr>
            <p:nvPr/>
          </p:nvSpPr>
          <p:spPr bwMode="auto">
            <a:xfrm>
              <a:off x="5599461" y="206552"/>
              <a:ext cx="5040172" cy="643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 noProof="0" dirty="0">
                  <a:latin typeface="Tahoma" panose="020B0604030504040204" pitchFamily="34" charset="0"/>
                  <a:ea typeface="Tahoma" panose="020B0604030504040204" pitchFamily="34" charset="0"/>
                </a:rPr>
                <a:t>Shortest path</a:t>
              </a:r>
            </a:p>
          </p:txBody>
        </p:sp>
      </p:grp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1510407" y="2001222"/>
            <a:ext cx="28828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noProof="0" dirty="0">
                <a:latin typeface="Tahoma" panose="020B0604030504040204" pitchFamily="34" charset="0"/>
                <a:ea typeface="Tahoma" panose="020B0604030504040204" pitchFamily="34" charset="0"/>
              </a:rPr>
              <a:t>A game layout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23C4298-9DFD-FE87-AA98-89A74F1E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39700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3800" b="1" noProof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Can you find the shortest path?</a:t>
            </a:r>
            <a:endParaRPr lang="en-US" sz="3800" b="1" noProof="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153B2767-67AF-2A4E-5BBE-3FC6E5A3E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24644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How difficult are these instances?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1991B7-F0BC-6A35-6A94-1D7E51E7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40"/>
          <a:stretch/>
        </p:blipFill>
        <p:spPr>
          <a:xfrm>
            <a:off x="211629" y="3221788"/>
            <a:ext cx="9421891" cy="3339560"/>
          </a:xfrm>
          <a:prstGeom prst="rect">
            <a:avLst/>
          </a:prstGeom>
        </p:spPr>
      </p:pic>
      <p:sp>
        <p:nvSpPr>
          <p:cNvPr id="5" name="TextBox 36">
            <a:extLst>
              <a:ext uri="{FF2B5EF4-FFF2-40B4-BE49-F238E27FC236}">
                <a16:creationId xmlns:a16="http://schemas.microsoft.com/office/drawing/2014/main" id="{E3C81D00-2480-0D60-6A12-5A1DAFBA4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04" y="1332655"/>
            <a:ext cx="9252396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</a:rPr>
              <a:t>For computer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Calibri" pitchFamily="34" charset="0"/>
              </a:rPr>
              <a:t>	</a:t>
            </a:r>
            <a:r>
              <a:rPr lang="en-US" sz="2200" dirty="0">
                <a:latin typeface="Calibri" pitchFamily="34" charset="0"/>
              </a:rPr>
              <a:t>Complexity increasing </a:t>
            </a:r>
            <a:r>
              <a:rPr lang="en-US" sz="2200" b="1" dirty="0">
                <a:latin typeface="Calibri" pitchFamily="34" charset="0"/>
              </a:rPr>
              <a:t>exponentially </a:t>
            </a:r>
            <a:r>
              <a:rPr lang="en-US" sz="2200" dirty="0">
                <a:latin typeface="Calibri" pitchFamily="34" charset="0"/>
              </a:rPr>
              <a:t>with the increasing </a:t>
            </a:r>
            <a:r>
              <a:rPr lang="en-US" sz="2200" b="1" dirty="0">
                <a:latin typeface="Calibri" pitchFamily="34" charset="0"/>
              </a:rPr>
              <a:t>number of points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</a:rPr>
              <a:t>2.	For human solver</a:t>
            </a:r>
          </a:p>
        </p:txBody>
      </p:sp>
    </p:spTree>
    <p:extLst>
      <p:ext uri="{BB962C8B-B14F-4D97-AF65-F5344CB8AC3E}">
        <p14:creationId xmlns:p14="http://schemas.microsoft.com/office/powerpoint/2010/main" val="3556718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488DF-9E45-6489-1654-36DC25F14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B048150-C5BA-65EC-8B2D-A3DFF271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224644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How difficult are these instances?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BB4F7-1C19-7702-A970-1A01540C6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40"/>
          <a:stretch/>
        </p:blipFill>
        <p:spPr>
          <a:xfrm>
            <a:off x="211629" y="3212976"/>
            <a:ext cx="9421891" cy="3339560"/>
          </a:xfrm>
          <a:prstGeom prst="rect">
            <a:avLst/>
          </a:prstGeom>
        </p:spPr>
      </p:pic>
      <p:sp>
        <p:nvSpPr>
          <p:cNvPr id="5" name="TextBox 36">
            <a:extLst>
              <a:ext uri="{FF2B5EF4-FFF2-40B4-BE49-F238E27FC236}">
                <a16:creationId xmlns:a16="http://schemas.microsoft.com/office/drawing/2014/main" id="{62552966-7F85-6A13-ED7F-9C14D7DD8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04" y="1332655"/>
            <a:ext cx="9252396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</a:rPr>
              <a:t>For computer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Calibri" pitchFamily="34" charset="0"/>
              </a:rPr>
              <a:t>	</a:t>
            </a:r>
            <a:r>
              <a:rPr lang="en-US" sz="2200" dirty="0">
                <a:latin typeface="Calibri" pitchFamily="34" charset="0"/>
              </a:rPr>
              <a:t>Complexity increasing </a:t>
            </a:r>
            <a:r>
              <a:rPr lang="en-US" sz="2200" b="1" dirty="0">
                <a:latin typeface="Calibri" pitchFamily="34" charset="0"/>
              </a:rPr>
              <a:t>exponentially </a:t>
            </a:r>
            <a:r>
              <a:rPr lang="en-US" sz="2200" dirty="0">
                <a:latin typeface="Calibri" pitchFamily="34" charset="0"/>
              </a:rPr>
              <a:t>with the increasing </a:t>
            </a:r>
            <a:r>
              <a:rPr lang="en-US" sz="2200" b="1" dirty="0">
                <a:latin typeface="Calibri" pitchFamily="34" charset="0"/>
              </a:rPr>
              <a:t>number of points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</a:rPr>
              <a:t>2.	For human solver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D0A883-C94D-F7DB-0575-6A3B9C25E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422" r="-1030" b="34626"/>
          <a:stretch>
            <a:fillRect/>
          </a:stretch>
        </p:blipFill>
        <p:spPr bwMode="auto">
          <a:xfrm>
            <a:off x="139621" y="3609020"/>
            <a:ext cx="9565907" cy="273630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339906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3EA566-5276-1639-69C4-DA5713F1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52636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Eleven measures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39077-63E2-F388-150F-178EEA10951E}"/>
              </a:ext>
            </a:extLst>
          </p:cNvPr>
          <p:cNvSpPr txBox="1"/>
          <p:nvPr/>
        </p:nvSpPr>
        <p:spPr>
          <a:xfrm>
            <a:off x="632520" y="1160748"/>
            <a:ext cx="8856984" cy="5304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800"/>
              </a:spcAft>
              <a:buFont typeface="Times New Roman" panose="02020603050405020304" pitchFamily="18" charset="0"/>
              <a:buChar char="•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Problem size (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[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Papadimitriou 1977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Times New Roman" panose="02020603050405020304" pitchFamily="18" charset="0"/>
              <a:buChar char="•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Number of targets on the convex hull (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[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Macgregor and Ormerod 1996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Times New Roman" panose="02020603050405020304" pitchFamily="18" charset="0"/>
              <a:buChar char="•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Convexity (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[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Vickers et al. 2006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Times New Roman" panose="02020603050405020304" pitchFamily="18" charset="0"/>
              <a:buChar char="•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Number of indentations (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[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MacGregor 2012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Times New Roman" panose="02020603050405020304" pitchFamily="18" charset="0"/>
              <a:buChar char="•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Number of intersections (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[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Vickers et al 2003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Times New Roman" panose="02020603050405020304" pitchFamily="18" charset="0"/>
              <a:buChar char="•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Regularity of targets (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[</a:t>
            </a:r>
            <a:r>
              <a:rPr lang="en-US" sz="18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Dry et al 2012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Times New Roman" panose="02020603050405020304" pitchFamily="18" charset="0"/>
              <a:buChar char="•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Path complexity (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[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Vickers et al 2004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Times New Roman" panose="02020603050405020304" pitchFamily="18" charset="0"/>
              <a:buChar char="•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Circularity (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[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Vickers et al 2006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Times New Roman" panose="02020603050405020304" pitchFamily="18" charset="0"/>
              <a:buChar char="•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MST branches (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</a:t>
            </a:r>
            <a:r>
              <a:rPr lang="en-US" sz="1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Sengupta and Fränti 2021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Times New Roman" panose="02020603050405020304" pitchFamily="18" charset="0"/>
              <a:buChar char="•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Greedy path (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GP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Sengupta and Fränti 2021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Times New Roman" panose="02020603050405020304" pitchFamily="18" charset="0"/>
              <a:buChar char="•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Greedy gap (</a:t>
            </a:r>
            <a:r>
              <a:rPr lang="en-US" sz="24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Sengupta and Fränti 2021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US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7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8C7D4CA-828E-ABAB-522B-B7D552DE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32011"/>
            <a:ext cx="957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altLang="en-US" sz="3800" b="1" dirty="0">
                <a:solidFill>
                  <a:srgbClr val="000000"/>
                </a:solidFill>
                <a:latin typeface="Tahoma" panose="020B0604030504040204" pitchFamily="34" charset="0"/>
              </a:rPr>
              <a:t>A good measure should have…</a:t>
            </a:r>
            <a:endParaRPr lang="en-US" altLang="en-US" sz="3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CB4DD-471A-CE8B-9061-FCB47F309B2D}"/>
              </a:ext>
            </a:extLst>
          </p:cNvPr>
          <p:cNvSpPr txBox="1"/>
          <p:nvPr/>
        </p:nvSpPr>
        <p:spPr>
          <a:xfrm>
            <a:off x="488504" y="2528900"/>
            <a:ext cx="9217024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Times New Roman" panose="02020603050405020304" pitchFamily="18" charset="0"/>
              <a:buChar char="•"/>
            </a:pPr>
            <a:r>
              <a:rPr lang="en-US" sz="32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Good prediction capability</a:t>
            </a:r>
          </a:p>
          <a:p>
            <a:pPr marL="342900" lvl="0" indent="-342900" algn="just">
              <a:spcAft>
                <a:spcPts val="600"/>
              </a:spcAft>
              <a:buFont typeface="Times New Roman" panose="02020603050405020304" pitchFamily="18" charset="0"/>
              <a:buChar char="•"/>
            </a:pPr>
            <a:r>
              <a:rPr lang="en-US" sz="32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Does not require optimal solution as reference</a:t>
            </a:r>
          </a:p>
          <a:p>
            <a:pPr marL="342900" lvl="0" indent="-342900" algn="just">
              <a:spcAft>
                <a:spcPts val="600"/>
              </a:spcAft>
              <a:buFont typeface="Times New Roman" panose="02020603050405020304" pitchFamily="18" charset="0"/>
              <a:buChar char="•"/>
            </a:pPr>
            <a:r>
              <a:rPr lang="en-US" sz="32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Fast processing time </a:t>
            </a:r>
          </a:p>
          <a:p>
            <a:pPr marL="342900" lvl="0" indent="-342900" algn="just">
              <a:spcAft>
                <a:spcPts val="600"/>
              </a:spcAft>
              <a:buFont typeface="Times New Roman" panose="02020603050405020304" pitchFamily="18" charset="0"/>
              <a:buChar char="•"/>
            </a:pPr>
            <a:r>
              <a:rPr lang="en-US" sz="3200" kern="1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Simplicity of the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97192926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49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7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49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7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Tahoma" panose="020B060403050404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60109</TotalTime>
  <Words>745</Words>
  <Application>Microsoft Office PowerPoint</Application>
  <PresentationFormat>A4 Paper (210x297 mm)</PresentationFormat>
  <Paragraphs>209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Cambria Math</vt:lpstr>
      <vt:lpstr>Symbol</vt:lpstr>
      <vt:lpstr>Tahoma</vt:lpstr>
      <vt:lpstr>Times New Roman</vt:lpstr>
      <vt:lpstr>Default Design</vt:lpstr>
      <vt:lpstr>PowerPoint Presentation</vt:lpstr>
      <vt:lpstr>PowerPoint Presentation</vt:lpstr>
      <vt:lpstr>Open loop TSP:  A puzzle for human to solve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Estimating TSP complexity</dc:title>
  <dc:subject/>
  <dc:creator>Pasi Fränti</dc:creator>
  <cp:keywords/>
  <dc:description/>
  <cp:lastModifiedBy>Pasi Fränti</cp:lastModifiedBy>
  <cp:revision>981</cp:revision>
  <cp:lastPrinted>1601-01-01T00:00:00Z</cp:lastPrinted>
  <dcterms:created xsi:type="dcterms:W3CDTF">2018-03-09T15:44:48Z</dcterms:created>
  <dcterms:modified xsi:type="dcterms:W3CDTF">2025-11-23T06:03:55Z</dcterms:modified>
</cp:coreProperties>
</file>