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</p:sldMasterIdLst>
  <p:notesMasterIdLst>
    <p:notesMasterId r:id="rId41"/>
  </p:notesMasterIdLst>
  <p:handoutMasterIdLst>
    <p:handoutMasterId r:id="rId42"/>
  </p:handoutMasterIdLst>
  <p:sldIdLst>
    <p:sldId id="256" r:id="rId4"/>
    <p:sldId id="313" r:id="rId5"/>
    <p:sldId id="285" r:id="rId6"/>
    <p:sldId id="311" r:id="rId7"/>
    <p:sldId id="310" r:id="rId8"/>
    <p:sldId id="315" r:id="rId9"/>
    <p:sldId id="290" r:id="rId10"/>
    <p:sldId id="316" r:id="rId11"/>
    <p:sldId id="291" r:id="rId12"/>
    <p:sldId id="328" r:id="rId13"/>
    <p:sldId id="327" r:id="rId14"/>
    <p:sldId id="292" r:id="rId15"/>
    <p:sldId id="293" r:id="rId16"/>
    <p:sldId id="294" r:id="rId17"/>
    <p:sldId id="329" r:id="rId18"/>
    <p:sldId id="295" r:id="rId19"/>
    <p:sldId id="296" r:id="rId20"/>
    <p:sldId id="297" r:id="rId21"/>
    <p:sldId id="298" r:id="rId22"/>
    <p:sldId id="299" r:id="rId23"/>
    <p:sldId id="300" r:id="rId24"/>
    <p:sldId id="330" r:id="rId25"/>
    <p:sldId id="320" r:id="rId26"/>
    <p:sldId id="317" r:id="rId27"/>
    <p:sldId id="319" r:id="rId28"/>
    <p:sldId id="321" r:id="rId29"/>
    <p:sldId id="322" r:id="rId30"/>
    <p:sldId id="323" r:id="rId31"/>
    <p:sldId id="331" r:id="rId32"/>
    <p:sldId id="314" r:id="rId33"/>
    <p:sldId id="303" r:id="rId34"/>
    <p:sldId id="304" r:id="rId35"/>
    <p:sldId id="305" r:id="rId36"/>
    <p:sldId id="306" r:id="rId37"/>
    <p:sldId id="307" r:id="rId38"/>
    <p:sldId id="308" r:id="rId39"/>
    <p:sldId id="272" r:id="rId4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DAE648"/>
    <a:srgbClr val="6AB6C8"/>
    <a:srgbClr val="E54070"/>
    <a:srgbClr val="E2AB42"/>
    <a:srgbClr val="E7EA73"/>
    <a:srgbClr val="92C9D7"/>
    <a:srgbClr val="F17391"/>
    <a:srgbClr val="E60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87917" autoAdjust="0"/>
  </p:normalViewPr>
  <p:slideViewPr>
    <p:cSldViewPr>
      <p:cViewPr>
        <p:scale>
          <a:sx n="100" d="100"/>
          <a:sy n="100" d="100"/>
        </p:scale>
        <p:origin x="109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988336E-851B-4D30-BB02-F88A0B6FAC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1977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A999EC3-4224-4794-B0FA-B70AF8374B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1856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/>
            <a:fld id="{83C9E53E-3AFE-4C89-9675-767499993F4D}" type="slidenum">
              <a:rPr lang="en-GB" altLang="en-US" sz="800"/>
              <a:pPr eaLnBrk="1" hangingPunct="1"/>
              <a:t>1</a:t>
            </a:fld>
            <a:endParaRPr lang="en-GB" altLang="en-US" sz="8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en-US" smtClean="0"/>
          </a:p>
        </p:txBody>
      </p:sp>
    </p:spTree>
    <p:extLst>
      <p:ext uri="{BB962C8B-B14F-4D97-AF65-F5344CB8AC3E}">
        <p14:creationId xmlns:p14="http://schemas.microsoft.com/office/powerpoint/2010/main" val="3262719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99EC3-4224-4794-B0FA-B70AF8374B89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5617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Substituent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o-RO" dirty="0" smtClean="0"/>
          </a:p>
        </p:txBody>
      </p:sp>
      <p:sp>
        <p:nvSpPr>
          <p:cNvPr id="32772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8FA808-3DE2-4CF5-A8CC-E0F57CA255A5}" type="slidenum">
              <a:rPr lang="ro-RO">
                <a:latin typeface="Arial" pitchFamily="34" charset="0"/>
                <a:cs typeface="Arial" pitchFamily="34" charset="0"/>
              </a:rPr>
              <a:pPr/>
              <a:t>14</a:t>
            </a:fld>
            <a:endParaRPr lang="ro-RO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85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99EC3-4224-4794-B0FA-B70AF8374B89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2639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/>
            <a:fld id="{D08A8C5B-B88F-4DC7-A996-64C5410DF2C8}" type="slidenum">
              <a:rPr lang="en-GB" altLang="en-US" sz="800"/>
              <a:pPr eaLnBrk="1" hangingPunct="1"/>
              <a:t>37</a:t>
            </a:fld>
            <a:endParaRPr lang="en-GB" altLang="en-US" sz="8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en-US" smtClean="0"/>
          </a:p>
        </p:txBody>
      </p:sp>
    </p:spTree>
    <p:extLst>
      <p:ext uri="{BB962C8B-B14F-4D97-AF65-F5344CB8AC3E}">
        <p14:creationId xmlns:p14="http://schemas.microsoft.com/office/powerpoint/2010/main" val="45334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0"/>
            <a:ext cx="8712200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11" descr="UEF_eng_pysty_1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857750"/>
            <a:ext cx="182562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2133600"/>
            <a:ext cx="7705725" cy="1547813"/>
          </a:xfrm>
        </p:spPr>
        <p:txBody>
          <a:bodyPr/>
          <a:lstStyle>
            <a:lvl1pPr>
              <a:lnSpc>
                <a:spcPts val="4200"/>
              </a:lnSpc>
              <a:defRPr sz="33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9138" y="836613"/>
            <a:ext cx="7705725" cy="647700"/>
          </a:xfrm>
        </p:spPr>
        <p:txBody>
          <a:bodyPr rIns="91440"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68799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689D1-08CE-47D0-992D-E784D11975A0}" type="datetime1">
              <a:rPr lang="fi-FI" smtClean="0"/>
              <a:t>27.9.2015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5EF00-0126-41B3-883D-82FFF9610F6D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34519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15125" y="657225"/>
            <a:ext cx="1997075" cy="536416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19138" y="657225"/>
            <a:ext cx="5843587" cy="536416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B6EEF-64D8-4C51-81EA-2091FD942CC4}" type="datetime1">
              <a:rPr lang="fi-FI" smtClean="0"/>
              <a:t>27.9.2015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4B4F0E-8F3F-4BE6-A4FB-43A5758DF6E8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418107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9138" y="657225"/>
            <a:ext cx="7993062" cy="10080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719138" y="1844675"/>
            <a:ext cx="3919537" cy="417671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1075" y="1844675"/>
            <a:ext cx="3921125" cy="417671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6221C-42B2-4D63-ABDC-EEBB232F5404}" type="datetime1">
              <a:rPr lang="fi-FI" smtClean="0"/>
              <a:t>27.9.2015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FF2DD-8E4F-447D-9863-A0AA79495315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049946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er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"/>
            <a:ext cx="8712200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11" descr="UEF_eng_pysty_1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4214813"/>
            <a:ext cx="182562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11300" y="1773238"/>
            <a:ext cx="6913563" cy="1908175"/>
          </a:xfrm>
        </p:spPr>
        <p:txBody>
          <a:bodyPr/>
          <a:lstStyle>
            <a:lvl1pPr>
              <a:lnSpc>
                <a:spcPts val="4200"/>
              </a:lnSpc>
              <a:defRPr sz="3400" b="0" i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9114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229225"/>
            <a:ext cx="3563938" cy="504825"/>
          </a:xfrm>
        </p:spPr>
        <p:txBody>
          <a:bodyPr rIns="91440" anchor="b"/>
          <a:lstStyle>
            <a:lvl1pPr marL="0" indent="0" algn="r">
              <a:buFontTx/>
              <a:buNone/>
              <a:defRPr i="1"/>
            </a:lvl1pPr>
          </a:lstStyle>
          <a:p>
            <a:r>
              <a:rPr lang="fi-FI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8513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B95EF-FD55-4B4B-B893-AED286107E64}" type="datetime1">
              <a:rPr lang="fi-FI" smtClean="0"/>
              <a:t>27.9.2015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19916-68E9-47C9-A8C3-37C01AC45179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66032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A770F-A5D4-4045-8885-00B8BA263267}" type="datetime1">
              <a:rPr lang="fi-FI" smtClean="0"/>
              <a:t>27.9.2015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59395-1EE2-4A51-BF7E-0986558D1FD3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077318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19138" y="1844675"/>
            <a:ext cx="3919537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1075" y="1844675"/>
            <a:ext cx="3921125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8E13-9F1D-4831-8AFD-2C9B99B1FA55}" type="datetime1">
              <a:rPr lang="fi-FI" smtClean="0"/>
              <a:t>27.9.2015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80030-8EAE-4470-ACCA-FE546751534E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237483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DCCC5-4B88-46A4-A163-400BB0E9D075}" type="datetime1">
              <a:rPr lang="fi-FI" smtClean="0"/>
              <a:t>27.9.2015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9E98F-F861-412D-BD1F-2BB55AC048AD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511798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5F9FF-AC34-4997-B945-AA4D592E09BC}" type="datetime1">
              <a:rPr lang="fi-FI" smtClean="0"/>
              <a:t>27.9.2015</a:t>
            </a:fld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AE3ED-0DB5-4C3B-A4BF-06C8C0FE70E2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593015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54CFD-F937-4295-9F29-2C48B8F6BE9F}" type="datetime1">
              <a:rPr lang="fi-FI" smtClean="0"/>
              <a:t>27.9.2015</a:t>
            </a:fld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E8715-0F26-4F82-A127-4C8E07708218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99009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B93C4-CABF-4D05-A6A9-D460DDA974EB}" type="datetime1">
              <a:rPr lang="fi-FI" smtClean="0"/>
              <a:t>27.9.2015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69408-6710-41BB-B009-27AE7D68054C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095754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4C4CB-46C3-4F84-A5D7-BB070100E634}" type="datetime1">
              <a:rPr lang="fi-FI" smtClean="0"/>
              <a:t>27.9.2015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AFD45-4956-47D2-9EB4-29F9002B5EA8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034635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980F1-F81F-4622-AE7E-11EA913016BD}" type="datetime1">
              <a:rPr lang="fi-FI" smtClean="0"/>
              <a:t>27.9.2015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99EDE-04BF-469F-A100-B34FF55CF0B2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397931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451D5-BE3C-4AD8-89F9-6B9DB71DC0D5}" type="datetime1">
              <a:rPr lang="fi-FI" smtClean="0"/>
              <a:t>27.9.2015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FAB90-C122-41D2-9F2D-8FD7D07823D1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471211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15125" y="657225"/>
            <a:ext cx="1997075" cy="536416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19138" y="657225"/>
            <a:ext cx="5843587" cy="536416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D7902-45D4-4BF1-AA7C-78C0D0ED46E3}" type="datetime1">
              <a:rPr lang="fi-FI" smtClean="0"/>
              <a:t>27.9.2015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38C3E-935B-4C01-B7B0-1A0EEE1EC2F9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536986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31800" y="6075363"/>
            <a:ext cx="8277225" cy="53975"/>
          </a:xfrm>
          <a:prstGeom prst="rect">
            <a:avLst/>
          </a:prstGeom>
          <a:solidFill>
            <a:srgbClr val="92C9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31800" y="368300"/>
            <a:ext cx="8277225" cy="53975"/>
          </a:xfrm>
          <a:prstGeom prst="rect">
            <a:avLst/>
          </a:prstGeom>
          <a:solidFill>
            <a:srgbClr val="F173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Kuva 11" descr="UEF_eng_vaaka_1_blac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170613"/>
            <a:ext cx="15700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932363" y="2816225"/>
            <a:ext cx="3779837" cy="865188"/>
          </a:xfrm>
          <a:solidFill>
            <a:schemeClr val="bg1"/>
          </a:solidFill>
        </p:spPr>
        <p:txBody>
          <a:bodyPr lIns="270000" tIns="108000" rIns="270000" bIns="108000"/>
          <a:lstStyle>
            <a:lvl1pPr>
              <a:lnSpc>
                <a:spcPts val="2000"/>
              </a:lnSpc>
              <a:defRPr sz="1800" i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115888"/>
            <a:ext cx="8280400" cy="217487"/>
          </a:xfrm>
        </p:spPr>
        <p:txBody>
          <a:bodyPr rIns="91440"/>
          <a:lstStyle>
            <a:lvl1pPr marL="0" indent="0">
              <a:buFontTx/>
              <a:buNone/>
              <a:defRPr sz="900" i="1"/>
            </a:lvl1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693B-86AA-420B-9170-89230BD2CB41}" type="datetime1">
              <a:rPr lang="fi-FI" smtClean="0"/>
              <a:t>27.9.2015</a:t>
            </a:fld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3B177-B00C-4202-BDF3-C8EEBEF1702A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620854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FF9F1-56A3-4DE2-B4C4-F419A49B80BF}" type="datetime1">
              <a:rPr lang="fi-FI" smtClean="0"/>
              <a:t>27.9.2015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732AD-2297-44AF-AC0E-0703B80C3E4F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077638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8B12A-CF55-4A56-A47D-2EF40C4293B0}" type="datetime1">
              <a:rPr lang="fi-FI" smtClean="0"/>
              <a:t>27.9.2015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BCAA3-B131-46C8-8126-293130FE2678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486515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19138" y="1844675"/>
            <a:ext cx="3919537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1075" y="1844675"/>
            <a:ext cx="3921125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BD09F-83C2-44F5-8059-DADEA0253114}" type="datetime1">
              <a:rPr lang="fi-FI" smtClean="0"/>
              <a:t>27.9.2015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492AA9-CF42-48E4-87BA-7A969102C3A8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717812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73EE0-0D78-4459-AD58-C0DB9487341A}" type="datetime1">
              <a:rPr lang="fi-FI" smtClean="0"/>
              <a:t>27.9.2015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0A4A8-0D0D-4A03-A9F6-CD7E214C7289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077345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A4073-E0DC-4A9E-AC5C-C43A041552E6}" type="datetime1">
              <a:rPr lang="fi-FI" smtClean="0"/>
              <a:t>27.9.2015</a:t>
            </a:fld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1636A-1D26-4939-9B1F-DE914A8DCD58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73681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C9476-959B-4383-B744-EEC0A222C789}" type="datetime1">
              <a:rPr lang="fi-FI" smtClean="0"/>
              <a:t>27.9.2015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D349C-7B81-4B09-8458-00DE3567F1CF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75573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DE6D2-49E5-415F-B5A0-5B31903C7EAC}" type="datetime1">
              <a:rPr lang="fi-FI" smtClean="0"/>
              <a:t>27.9.2015</a:t>
            </a:fld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ABE0B-BBE4-4487-8F2E-9065016E00DA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900686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3FB5D-DF34-4FEE-8809-482822820946}" type="datetime1">
              <a:rPr lang="fi-FI" smtClean="0"/>
              <a:t>27.9.2015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CE836-DAAE-4343-ACBD-BE6A7A52ADF7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946094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1E0E3-CD88-4C41-A0F5-F5537345BBB9}" type="datetime1">
              <a:rPr lang="fi-FI" smtClean="0"/>
              <a:t>27.9.2015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39C01-B248-478D-B55B-3063EDA1156D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959255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2E3A1-FBB8-47AB-B47B-725877CD375C}" type="datetime1">
              <a:rPr lang="fi-FI" smtClean="0"/>
              <a:t>27.9.2015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BD70C-3EEB-416C-827E-31A02A09F2C2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558129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15125" y="657225"/>
            <a:ext cx="1997075" cy="536416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19138" y="657225"/>
            <a:ext cx="5843587" cy="536416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AB188-AC12-45E5-9F0D-CAB5D09F5575}" type="datetime1">
              <a:rPr lang="fi-FI" smtClean="0"/>
              <a:t>27.9.2015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E6426-48E5-4FB6-8762-8B2D26CCD62E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04295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19138" y="1844675"/>
            <a:ext cx="3919537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1075" y="1844675"/>
            <a:ext cx="3921125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AE66A-F0E1-4C3C-9086-415947B1579E}" type="datetime1">
              <a:rPr lang="fi-FI" smtClean="0"/>
              <a:t>27.9.2015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A28AEA-0525-4848-94C1-4F6D81DF8761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64201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5BAFE-ABF6-4000-9A59-67ACBF4FC5D2}" type="datetime1">
              <a:rPr lang="fi-FI" smtClean="0"/>
              <a:t>27.9.2015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BFF37-7B73-4509-992D-9705C9A791F5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04163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83496-CC3F-4F70-8E98-2169A74179FA}" type="datetime1">
              <a:rPr lang="fi-FI" smtClean="0"/>
              <a:t>27.9.2015</a:t>
            </a:fld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78306-01CA-4B24-B68A-FB55197D0759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38486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CC4B5-730D-40FC-A0F2-C7F6536946B1}" type="datetime1">
              <a:rPr lang="fi-FI" smtClean="0"/>
              <a:t>27.9.2015</a:t>
            </a:fld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B2F92E-87BA-4BF9-9846-653FCBBC736D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19314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83B8D-6EAA-4FA3-AF07-292BF27667B2}" type="datetime1">
              <a:rPr lang="fi-FI" smtClean="0"/>
              <a:t>27.9.2015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02D6CB-1EDC-481C-A2BC-F3C8052E1ACA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04087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1A733-E47D-4A74-A788-4D373B122F4F}" type="datetime1">
              <a:rPr lang="fi-FI" smtClean="0"/>
              <a:t>27.9.2015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30DD2-5396-4D53-AAF3-A093ECB455A5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61078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65722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 smtClean="0"/>
              <a:t>Muokkaa perustyyl. napsautt.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44675"/>
            <a:ext cx="799306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 smtClean="0"/>
              <a:t>Muokkaa tekstin perustyylejä napsauttamalla</a:t>
            </a:r>
          </a:p>
          <a:p>
            <a:pPr lvl="1"/>
            <a:r>
              <a:rPr lang="fi-FI" altLang="en-US" smtClean="0"/>
              <a:t>toinen taso</a:t>
            </a:r>
          </a:p>
          <a:p>
            <a:pPr lvl="2"/>
            <a:r>
              <a:rPr lang="fi-FI" altLang="en-US" smtClean="0"/>
              <a:t>kolmas taso</a:t>
            </a:r>
          </a:p>
          <a:p>
            <a:pPr lvl="3"/>
            <a:r>
              <a:rPr lang="fi-FI" altLang="en-US" smtClean="0"/>
              <a:t>neljäs taso</a:t>
            </a:r>
          </a:p>
          <a:p>
            <a:pPr lvl="4"/>
            <a:r>
              <a:rPr lang="fi-FI" altLang="en-US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6381750"/>
            <a:ext cx="874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E38EBE1F-965F-4509-98F1-DDDAA9CD6B34}" type="datetime1">
              <a:rPr lang="fi-FI" smtClean="0"/>
              <a:t>27.9.2015</a:t>
            </a:fld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381750"/>
            <a:ext cx="4435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381750"/>
            <a:ext cx="3603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latin typeface="Arial" panose="020B0604020202020204" pitchFamily="34" charset="0"/>
              </a:defRPr>
            </a:lvl1pPr>
          </a:lstStyle>
          <a:p>
            <a:fld id="{751F34E9-AC9B-4A11-9192-928646857B98}" type="slidenum">
              <a:rPr lang="fi-FI" altLang="en-US"/>
              <a:pPr/>
              <a:t>‹#›</a:t>
            </a:fld>
            <a:endParaRPr lang="fi-FI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31800" y="6075363"/>
            <a:ext cx="8277225" cy="53975"/>
          </a:xfrm>
          <a:prstGeom prst="rect">
            <a:avLst/>
          </a:prstGeom>
          <a:solidFill>
            <a:srgbClr val="92C9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31800" y="368300"/>
            <a:ext cx="8277225" cy="53975"/>
          </a:xfrm>
          <a:prstGeom prst="rect">
            <a:avLst/>
          </a:prstGeom>
          <a:solidFill>
            <a:srgbClr val="F173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057" name="Kuva 9" descr="UEF_eng_vaaka_1_black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170613"/>
            <a:ext cx="15700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hf hdr="0" ftr="0" dt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2pPr>
      <a:lvl3pPr marL="984250" indent="-177800" algn="l" rtl="0" eaLnBrk="0" fontAlgn="base" hangingPunct="0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3pPr>
      <a:lvl4pPr marL="1338263" indent="-174625" algn="l" rtl="0" eaLnBrk="0" fontAlgn="base" hangingPunct="0">
        <a:spcBef>
          <a:spcPct val="0"/>
        </a:spcBef>
        <a:spcAft>
          <a:spcPct val="30000"/>
        </a:spcAft>
        <a:buChar char="–"/>
        <a:defRPr sz="1400">
          <a:solidFill>
            <a:schemeClr val="tx1"/>
          </a:solidFill>
          <a:latin typeface="+mn-lt"/>
        </a:defRPr>
      </a:lvl4pPr>
      <a:lvl5pPr marL="1706563" indent="-188913" algn="l" rtl="0" eaLnBrk="0" fontAlgn="base" hangingPunct="0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5pPr>
      <a:lvl6pPr marL="21637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891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65722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44675"/>
            <a:ext cx="799306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 smtClean="0"/>
              <a:t>Click to edit Master text styles</a:t>
            </a:r>
          </a:p>
          <a:p>
            <a:pPr lvl="1"/>
            <a:r>
              <a:rPr lang="fi-FI" altLang="en-US" smtClean="0"/>
              <a:t>Second level</a:t>
            </a:r>
          </a:p>
          <a:p>
            <a:pPr lvl="2"/>
            <a:r>
              <a:rPr lang="fi-FI" altLang="en-US" smtClean="0"/>
              <a:t>Third level</a:t>
            </a:r>
          </a:p>
          <a:p>
            <a:pPr lvl="3"/>
            <a:r>
              <a:rPr lang="fi-FI" altLang="en-US" smtClean="0"/>
              <a:t>Fourth level</a:t>
            </a:r>
          </a:p>
          <a:p>
            <a:pPr lvl="4"/>
            <a:r>
              <a:rPr lang="fi-FI" altLang="en-US" smtClean="0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6381750"/>
            <a:ext cx="874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83AB02D7-E0B3-43DC-97B9-E897EEE9F7F1}" type="datetime1">
              <a:rPr lang="fi-FI" smtClean="0"/>
              <a:t>27.9.2015</a:t>
            </a:fld>
            <a:endParaRPr lang="fi-FI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381750"/>
            <a:ext cx="4435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381750"/>
            <a:ext cx="3603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latin typeface="Arial" panose="020B0604020202020204" pitchFamily="34" charset="0"/>
              </a:defRPr>
            </a:lvl1pPr>
          </a:lstStyle>
          <a:p>
            <a:fld id="{DBD40F19-BD1A-4FE4-AEB2-AB8984C21199}" type="slidenum">
              <a:rPr lang="fi-FI" altLang="en-US"/>
              <a:pPr/>
              <a:t>‹#›</a:t>
            </a:fld>
            <a:endParaRPr lang="fi-FI" altLang="en-US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431800" y="6075363"/>
            <a:ext cx="8277225" cy="53975"/>
          </a:xfrm>
          <a:prstGeom prst="rect">
            <a:avLst/>
          </a:prstGeom>
          <a:solidFill>
            <a:srgbClr val="92C9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431800" y="368300"/>
            <a:ext cx="8277225" cy="53975"/>
          </a:xfrm>
          <a:prstGeom prst="rect">
            <a:avLst/>
          </a:prstGeom>
          <a:solidFill>
            <a:srgbClr val="F173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081" name="Kuva 9" descr="UEF_eng_vaaka_1_black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170613"/>
            <a:ext cx="15700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 ftr="0" dt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2pPr>
      <a:lvl3pPr marL="984250" indent="-177800" algn="l" rtl="0" eaLnBrk="0" fontAlgn="base" hangingPunct="0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3pPr>
      <a:lvl4pPr marL="1341438" indent="-177800" algn="l" rtl="0" eaLnBrk="0" fontAlgn="base" hangingPunct="0">
        <a:spcBef>
          <a:spcPct val="0"/>
        </a:spcBef>
        <a:spcAft>
          <a:spcPct val="30000"/>
        </a:spcAft>
        <a:buChar char="–"/>
        <a:defRPr sz="1400">
          <a:solidFill>
            <a:schemeClr val="tx1"/>
          </a:solidFill>
          <a:latin typeface="+mn-lt"/>
        </a:defRPr>
      </a:lvl4pPr>
      <a:lvl5pPr marL="1706563" indent="-182563" algn="l" rtl="0" eaLnBrk="0" fontAlgn="base" hangingPunct="0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5pPr>
      <a:lvl6pPr marL="2163763" indent="-18256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256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256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256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65722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44675"/>
            <a:ext cx="799306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 smtClean="0"/>
              <a:t>Click to edit Master text styles</a:t>
            </a:r>
          </a:p>
          <a:p>
            <a:pPr lvl="1"/>
            <a:r>
              <a:rPr lang="fi-FI" altLang="en-US" smtClean="0"/>
              <a:t>Second level</a:t>
            </a:r>
          </a:p>
          <a:p>
            <a:pPr lvl="2"/>
            <a:r>
              <a:rPr lang="fi-FI" altLang="en-US" smtClean="0"/>
              <a:t>Third level</a:t>
            </a:r>
          </a:p>
          <a:p>
            <a:pPr lvl="3"/>
            <a:r>
              <a:rPr lang="fi-FI" altLang="en-US" smtClean="0"/>
              <a:t>Fourth level</a:t>
            </a:r>
          </a:p>
          <a:p>
            <a:pPr lvl="4"/>
            <a:r>
              <a:rPr lang="fi-FI" altLang="en-US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6381750"/>
            <a:ext cx="874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646693AC-2F3D-49E8-A0B7-682171C372CA}" type="datetime1">
              <a:rPr lang="fi-FI" smtClean="0"/>
              <a:t>27.9.2015</a:t>
            </a:fld>
            <a:endParaRPr lang="fi-FI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381750"/>
            <a:ext cx="4435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381750"/>
            <a:ext cx="3603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latin typeface="Arial" panose="020B0604020202020204" pitchFamily="34" charset="0"/>
              </a:defRPr>
            </a:lvl1pPr>
          </a:lstStyle>
          <a:p>
            <a:fld id="{204B2F1A-964E-4449-9011-F8C20A3A50BF}" type="slidenum">
              <a:rPr lang="fi-FI" altLang="en-US"/>
              <a:pPr/>
              <a:t>‹#›</a:t>
            </a:fld>
            <a:endParaRPr lang="fi-FI" altLang="en-US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431800" y="6075363"/>
            <a:ext cx="8277225" cy="53975"/>
          </a:xfrm>
          <a:prstGeom prst="rect">
            <a:avLst/>
          </a:prstGeom>
          <a:solidFill>
            <a:srgbClr val="92C9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431800" y="368300"/>
            <a:ext cx="8277225" cy="53975"/>
          </a:xfrm>
          <a:prstGeom prst="rect">
            <a:avLst/>
          </a:prstGeom>
          <a:solidFill>
            <a:srgbClr val="F173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105" name="Kuva 9" descr="UEF_eng_vaaka_1_black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170613"/>
            <a:ext cx="15700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2pPr>
      <a:lvl3pPr marL="984250" indent="-177800" algn="l" rtl="0" eaLnBrk="0" fontAlgn="base" hangingPunct="0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3pPr>
      <a:lvl4pPr marL="1341438" indent="-177800" algn="l" rtl="0" eaLnBrk="0" fontAlgn="base" hangingPunct="0">
        <a:spcBef>
          <a:spcPct val="0"/>
        </a:spcBef>
        <a:spcAft>
          <a:spcPct val="30000"/>
        </a:spcAft>
        <a:buChar char="–"/>
        <a:defRPr sz="1400">
          <a:solidFill>
            <a:schemeClr val="tx1"/>
          </a:solidFill>
          <a:latin typeface="+mn-lt"/>
        </a:defRPr>
      </a:lvl4pPr>
      <a:lvl5pPr marL="1706563" indent="-185738" algn="l" rtl="0" eaLnBrk="0" fontAlgn="base" hangingPunct="0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5pPr>
      <a:lvl6pPr marL="2163763" indent="-185738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5738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5738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5738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gif"/><Relationship Id="rId17" Type="http://schemas.openxmlformats.org/officeDocument/2006/relationships/image" Target="../media/image44.gif"/><Relationship Id="rId2" Type="http://schemas.openxmlformats.org/officeDocument/2006/relationships/image" Target="../media/image29.png"/><Relationship Id="rId16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gif"/><Relationship Id="rId5" Type="http://schemas.openxmlformats.org/officeDocument/2006/relationships/image" Target="../media/image32.jpeg"/><Relationship Id="rId15" Type="http://schemas.openxmlformats.org/officeDocument/2006/relationships/image" Target="../media/image42.gif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ptiszai.com/imageext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s.uef.fi/mopsi/img/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4213" y="2276475"/>
            <a:ext cx="5868987" cy="1547813"/>
          </a:xfrm>
        </p:spPr>
        <p:txBody>
          <a:bodyPr/>
          <a:lstStyle/>
          <a:p>
            <a:pPr eaLnBrk="1" hangingPunct="1"/>
            <a:r>
              <a:rPr lang="ro-RO" altLang="en-US" dirty="0" smtClean="0"/>
              <a:t>Location-based web search and mobile applications</a:t>
            </a:r>
            <a:endParaRPr lang="en-GB" altLang="en-US" dirty="0" smtClean="0"/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30.9.2015</a:t>
            </a:r>
            <a:br>
              <a:rPr lang="en-US" altLang="en-US" dirty="0" smtClean="0"/>
            </a:br>
            <a:r>
              <a:rPr lang="en-US" dirty="0" smtClean="0"/>
              <a:t>Faculty </a:t>
            </a:r>
            <a:r>
              <a:rPr lang="en-US" dirty="0"/>
              <a:t>of Science and </a:t>
            </a:r>
            <a:r>
              <a:rPr lang="en-US" dirty="0" smtClean="0"/>
              <a:t>Forestry</a:t>
            </a:r>
            <a:br>
              <a:rPr lang="en-US" dirty="0" smtClean="0"/>
            </a:br>
            <a:r>
              <a:rPr lang="ro-RO" dirty="0" smtClean="0"/>
              <a:t>School </a:t>
            </a:r>
            <a:r>
              <a:rPr lang="ro-RO" dirty="0"/>
              <a:t>of Computing</a:t>
            </a:r>
            <a:endParaRPr lang="en-GB" dirty="0"/>
          </a:p>
          <a:p>
            <a:pPr eaLnBrk="1" hangingPunct="1"/>
            <a:endParaRPr lang="en-GB" altLang="en-US" dirty="0" smtClean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84213" y="5876925"/>
            <a:ext cx="4967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/>
          <a:lstStyle/>
          <a:p>
            <a:pPr>
              <a:spcAft>
                <a:spcPts val="0"/>
              </a:spcAft>
              <a:defRPr/>
            </a:pPr>
            <a:r>
              <a:rPr lang="en-US" kern="0" dirty="0" smtClean="0">
                <a:latin typeface="+mn-lt"/>
              </a:rPr>
              <a:t>Supervisor</a:t>
            </a:r>
          </a:p>
          <a:p>
            <a:pPr>
              <a:spcAft>
                <a:spcPts val="0"/>
              </a:spcAft>
              <a:defRPr/>
            </a:pPr>
            <a:r>
              <a:rPr lang="en-US" kern="0" dirty="0" smtClean="0">
                <a:latin typeface="+mn-lt"/>
              </a:rPr>
              <a:t>Prof. </a:t>
            </a:r>
            <a:r>
              <a:rPr lang="en-US" b="1" kern="0" dirty="0" smtClean="0">
                <a:latin typeface="+mn-lt"/>
              </a:rPr>
              <a:t>Pasi Fr</a:t>
            </a:r>
            <a:r>
              <a:rPr lang="fi-FI" b="1" kern="0" dirty="0" smtClean="0">
                <a:latin typeface="+mn-lt"/>
              </a:rPr>
              <a:t>änti</a:t>
            </a:r>
          </a:p>
          <a:p>
            <a:pPr>
              <a:spcAft>
                <a:spcPts val="0"/>
              </a:spcAft>
              <a:defRPr/>
            </a:pPr>
            <a:endParaRPr lang="en-US" kern="0" dirty="0" smtClean="0">
              <a:latin typeface="+mn-lt"/>
            </a:endParaRPr>
          </a:p>
          <a:p>
            <a:pPr>
              <a:spcAft>
                <a:spcPts val="0"/>
              </a:spcAft>
              <a:defRPr/>
            </a:pPr>
            <a:r>
              <a:rPr lang="fi-FI" kern="0" dirty="0" smtClean="0">
                <a:latin typeface="+mn-lt"/>
              </a:rPr>
              <a:t>PhD candidate</a:t>
            </a:r>
            <a:endParaRPr lang="en-US" kern="0" dirty="0">
              <a:latin typeface="+mn-lt"/>
            </a:endParaRPr>
          </a:p>
          <a:p>
            <a:pPr>
              <a:spcAft>
                <a:spcPts val="0"/>
              </a:spcAft>
              <a:defRPr/>
            </a:pPr>
            <a:r>
              <a:rPr lang="ro-RO" b="1" kern="0" dirty="0" smtClean="0">
                <a:latin typeface="+mn-lt"/>
              </a:rPr>
              <a:t>Andrei Tabarcea</a:t>
            </a:r>
            <a:endParaRPr lang="fi-FI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Location-based web </a:t>
            </a:r>
            <a:r>
              <a:rPr lang="en-US" sz="3600" dirty="0" smtClean="0"/>
              <a:t>search:</a:t>
            </a:r>
            <a:br>
              <a:rPr lang="en-US" sz="3600" dirty="0" smtClean="0"/>
            </a:br>
            <a:r>
              <a:rPr lang="en-US" sz="3600" dirty="0" smtClean="0"/>
              <a:t>Address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44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Locations in 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Geo-tags or address tags:</a:t>
            </a:r>
          </a:p>
          <a:p>
            <a:r>
              <a:rPr lang="en-US" smtClean="0"/>
              <a:t>Less than 0.1% of Finnish websites were using geo-tags in 2004 [V</a:t>
            </a:r>
            <a:r>
              <a:rPr lang="fi-FI" smtClean="0"/>
              <a:t>änskä 2004]</a:t>
            </a:r>
            <a:endParaRPr lang="en-US" smtClean="0"/>
          </a:p>
          <a:p>
            <a:r>
              <a:rPr lang="en-US" smtClean="0"/>
              <a:t>Less than 1% of the websites related to the </a:t>
            </a:r>
            <a:r>
              <a:rPr lang="en-US" smtClean="0"/>
              <a:t>Oldenburg , </a:t>
            </a:r>
            <a:r>
              <a:rPr lang="en-US" smtClean="0"/>
              <a:t>Germany were using explicit localization in 2008 [Ahlers and Boll, 2008] </a:t>
            </a:r>
          </a:p>
          <a:p>
            <a:r>
              <a:rPr lang="en-US" smtClean="0"/>
              <a:t>7% of the service websites from Finland collected in MOPSI until May 2015 [P4]</a:t>
            </a:r>
          </a:p>
          <a:p>
            <a:endParaRPr lang="en-US" smtClean="0"/>
          </a:p>
          <a:p>
            <a:pPr marL="0" indent="0">
              <a:buNone/>
            </a:pPr>
            <a:r>
              <a:rPr lang="en-US" smtClean="0"/>
              <a:t>Postal addresses:</a:t>
            </a:r>
          </a:p>
          <a:p>
            <a:r>
              <a:rPr lang="en-US" smtClean="0"/>
              <a:t>Most of the service websites have addresses</a:t>
            </a:r>
            <a:endParaRPr lang="en-US" dirty="0"/>
          </a:p>
        </p:txBody>
      </p:sp>
      <p:pic>
        <p:nvPicPr>
          <p:cNvPr id="12" name="Picture 11" descr="Screen Shot 2013-11-22 at 10.13.4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7" b="23703"/>
          <a:stretch/>
        </p:blipFill>
        <p:spPr>
          <a:xfrm>
            <a:off x="5868144" y="5001460"/>
            <a:ext cx="2339641" cy="883033"/>
          </a:xfrm>
          <a:prstGeom prst="rect">
            <a:avLst/>
          </a:prstGeom>
        </p:spPr>
      </p:pic>
      <p:pic>
        <p:nvPicPr>
          <p:cNvPr id="13" name="Picture 12" descr="Screen Shot 2013-11-22 at 10.09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67" y="4124613"/>
            <a:ext cx="2772733" cy="876847"/>
          </a:xfrm>
          <a:prstGeom prst="rect">
            <a:avLst/>
          </a:prstGeom>
        </p:spPr>
      </p:pic>
      <p:pic>
        <p:nvPicPr>
          <p:cNvPr id="14" name="Picture 13" descr="Screen Shot 2013-11-22 at 10.10.4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18"/>
          <a:stretch/>
        </p:blipFill>
        <p:spPr>
          <a:xfrm>
            <a:off x="7783191" y="4831784"/>
            <a:ext cx="1332234" cy="1341124"/>
          </a:xfrm>
          <a:prstGeom prst="rect">
            <a:avLst/>
          </a:prstGeom>
        </p:spPr>
      </p:pic>
      <p:sp>
        <p:nvSpPr>
          <p:cNvPr id="15" name="Oval 43"/>
          <p:cNvSpPr>
            <a:spLocks noChangeArrowheads="1"/>
          </p:cNvSpPr>
          <p:nvPr/>
        </p:nvSpPr>
        <p:spPr bwMode="auto">
          <a:xfrm>
            <a:off x="7452192" y="4471244"/>
            <a:ext cx="1331331" cy="183585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j-lt"/>
              <a:cs typeface="+mn-cs"/>
            </a:endParaRPr>
          </a:p>
        </p:txBody>
      </p:sp>
      <p:sp>
        <p:nvSpPr>
          <p:cNvPr id="16" name="Oval 43"/>
          <p:cNvSpPr>
            <a:spLocks noChangeArrowheads="1"/>
          </p:cNvSpPr>
          <p:nvPr/>
        </p:nvSpPr>
        <p:spPr bwMode="auto">
          <a:xfrm>
            <a:off x="6038947" y="5229200"/>
            <a:ext cx="909317" cy="264377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j-lt"/>
              <a:cs typeface="+mn-cs"/>
            </a:endParaRPr>
          </a:p>
        </p:txBody>
      </p:sp>
      <p:sp>
        <p:nvSpPr>
          <p:cNvPr id="17" name="Oval 43"/>
          <p:cNvSpPr>
            <a:spLocks noChangeArrowheads="1"/>
          </p:cNvSpPr>
          <p:nvPr/>
        </p:nvSpPr>
        <p:spPr bwMode="auto">
          <a:xfrm>
            <a:off x="7755142" y="5757391"/>
            <a:ext cx="826652" cy="222138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j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896" y="1880080"/>
            <a:ext cx="5508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800" b="1" dirty="0">
                <a:solidFill>
                  <a:prstClr val="black"/>
                </a:solidFill>
                <a:latin typeface="+mj-lt"/>
              </a:rPr>
              <a:t>&lt;</a:t>
            </a:r>
            <a:r>
              <a:rPr lang="ro-RO" sz="1800" b="1" dirty="0">
                <a:solidFill>
                  <a:srgbClr val="6076B4"/>
                </a:solidFill>
                <a:latin typeface="+mj-lt"/>
              </a:rPr>
              <a:t>META</a:t>
            </a:r>
            <a:r>
              <a:rPr lang="ro-RO" sz="1800" b="1" dirty="0">
                <a:solidFill>
                  <a:prstClr val="black"/>
                </a:solidFill>
                <a:latin typeface="+mj-lt"/>
              </a:rPr>
              <a:t> name="</a:t>
            </a:r>
            <a:r>
              <a:rPr lang="ro-RO" sz="1800" b="1" dirty="0">
                <a:solidFill>
                  <a:srgbClr val="E68422">
                    <a:lumMod val="75000"/>
                  </a:srgbClr>
                </a:solidFill>
                <a:latin typeface="+mj-lt"/>
              </a:rPr>
              <a:t>geo.position</a:t>
            </a:r>
            <a:r>
              <a:rPr lang="ro-RO" sz="1800" b="1" dirty="0">
                <a:solidFill>
                  <a:prstClr val="black"/>
                </a:solidFill>
                <a:latin typeface="+mj-lt"/>
              </a:rPr>
              <a:t>" content="</a:t>
            </a:r>
            <a:r>
              <a:rPr lang="ro-RO" sz="1800" b="1" dirty="0">
                <a:solidFill>
                  <a:srgbClr val="E68422">
                    <a:lumMod val="75000"/>
                  </a:srgbClr>
                </a:solidFill>
                <a:latin typeface="+mj-lt"/>
              </a:rPr>
              <a:t>62.35;29.44</a:t>
            </a:r>
            <a:r>
              <a:rPr lang="ro-RO" sz="1800" b="1" dirty="0">
                <a:solidFill>
                  <a:srgbClr val="758085"/>
                </a:solidFill>
                <a:latin typeface="+mj-lt"/>
              </a:rPr>
              <a:t>"</a:t>
            </a:r>
            <a:r>
              <a:rPr lang="ro-RO" sz="1800" b="1" dirty="0">
                <a:solidFill>
                  <a:prstClr val="black"/>
                </a:solidFill>
                <a:latin typeface="+mj-lt"/>
              </a:rPr>
              <a:t>&gt; </a:t>
            </a:r>
            <a:endParaRPr lang="en-US" sz="1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9408-6710-41BB-B009-27AE7D68054C}" type="slidenum">
              <a:rPr lang="fi-FI" altLang="en-US" smtClean="0"/>
              <a:pPr/>
              <a:t>11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692406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Geographical 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324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Own gazetteer for Finland</a:t>
            </a:r>
          </a:p>
          <a:p>
            <a:pPr>
              <a:buNone/>
            </a:pPr>
            <a:r>
              <a:rPr lang="en-US" dirty="0" err="1" smtClean="0"/>
              <a:t>OpenStreetMap</a:t>
            </a:r>
            <a:r>
              <a:rPr lang="en-US" dirty="0" smtClean="0"/>
              <a:t> address data for rest of the world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61" y="2204864"/>
            <a:ext cx="6935079" cy="38058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9408-6710-41BB-B009-27AE7D68054C}" type="slidenum">
              <a:rPr lang="fi-FI" altLang="en-US" smtClean="0"/>
              <a:pPr/>
              <a:t>12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255691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 detection using prefix trees</a:t>
            </a:r>
            <a:endParaRPr lang="en-US" dirty="0"/>
          </a:p>
        </p:txBody>
      </p:sp>
      <p:pic>
        <p:nvPicPr>
          <p:cNvPr id="4" name="Picture 2" descr="C:\Users\Mopsi\Documents\LaTeX\trie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3023" y="2564904"/>
            <a:ext cx="2863433" cy="3508081"/>
          </a:xfrm>
          <a:prstGeom prst="rect">
            <a:avLst/>
          </a:prstGeom>
          <a:noFill/>
        </p:spPr>
      </p:pic>
      <p:pic>
        <p:nvPicPr>
          <p:cNvPr id="7" name="Picture 6" descr="Stree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8" y="2571963"/>
            <a:ext cx="4926120" cy="34493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stituent conținut 2"/>
          <p:cNvSpPr>
            <a:spLocks noGrp="1"/>
          </p:cNvSpPr>
          <p:nvPr>
            <p:ph idx="1"/>
          </p:nvPr>
        </p:nvSpPr>
        <p:spPr>
          <a:xfrm>
            <a:off x="0" y="1340768"/>
            <a:ext cx="8686800" cy="1296144"/>
          </a:xfrm>
        </p:spPr>
        <p:txBody>
          <a:bodyPr rtlCol="0">
            <a:normAutofit/>
          </a:bodyPr>
          <a:lstStyle/>
          <a:p>
            <a:pPr indent="0" algn="just"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accent6">
                    <a:shade val="10000"/>
                  </a:schemeClr>
                </a:solidFill>
              </a:rPr>
              <a:t>We detect street names and city names using prefix trees</a:t>
            </a:r>
          </a:p>
          <a:p>
            <a:pPr indent="0" algn="just"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accent6">
                    <a:shade val="10000"/>
                  </a:schemeClr>
                </a:solidFill>
              </a:rPr>
              <a:t>We are detecting other address elements (street numbers, postal codes, telephone numbers) using regular expressions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9408-6710-41BB-B009-27AE7D68054C}" type="slidenum">
              <a:rPr lang="fi-FI" altLang="en-US" smtClean="0"/>
              <a:pPr/>
              <a:t>13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5220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Address detection</a:t>
            </a:r>
            <a:endParaRPr lang="ro-RO" dirty="0" smtClean="0"/>
          </a:p>
        </p:txBody>
      </p:sp>
      <p:sp>
        <p:nvSpPr>
          <p:cNvPr id="6147" name="Substituent conținut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01552"/>
          </a:xfrm>
        </p:spPr>
        <p:txBody>
          <a:bodyPr rtlCol="0">
            <a:normAutofit/>
          </a:bodyPr>
          <a:lstStyle/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We start with </a:t>
            </a:r>
            <a:r>
              <a:rPr lang="en-US" sz="2000" b="1" dirty="0" smtClean="0"/>
              <a:t>detecting street names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We </a:t>
            </a:r>
            <a:r>
              <a:rPr lang="en-US" sz="2000" b="1" dirty="0" smtClean="0"/>
              <a:t>search for other address elements</a:t>
            </a:r>
            <a:r>
              <a:rPr lang="en-US" sz="2000" dirty="0" smtClean="0"/>
              <a:t> close to the street name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We </a:t>
            </a:r>
            <a:r>
              <a:rPr lang="en-US" sz="2000" b="1" dirty="0" smtClean="0"/>
              <a:t>aggregate the detected address elements</a:t>
            </a:r>
            <a:r>
              <a:rPr lang="en-US" sz="2000" dirty="0" smtClean="0"/>
              <a:t> (street names, numbers, postal codes, telephone numbers and municipal names) into an address candidate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We </a:t>
            </a:r>
            <a:r>
              <a:rPr lang="en-US" sz="2000" b="1" dirty="0" smtClean="0"/>
              <a:t>validate addresses using our gazetteers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28685" y="1340768"/>
            <a:ext cx="7558214" cy="2369246"/>
            <a:chOff x="-36512" y="3501008"/>
            <a:chExt cx="9145439" cy="2866788"/>
          </a:xfrm>
        </p:grpSpPr>
        <p:pic>
          <p:nvPicPr>
            <p:cNvPr id="8" name="Picture 2" descr="D:\temp\D\address.png"/>
            <p:cNvPicPr>
              <a:picLocks noChangeAspect="1" noChangeArrowheads="1"/>
            </p:cNvPicPr>
            <p:nvPr/>
          </p:nvPicPr>
          <p:blipFill>
            <a:blip r:embed="rId3" cstate="print"/>
            <a:srcRect l="12102" t="46353" r="33938"/>
            <a:stretch>
              <a:fillRect/>
            </a:stretch>
          </p:blipFill>
          <p:spPr bwMode="auto">
            <a:xfrm>
              <a:off x="-36512" y="3501008"/>
              <a:ext cx="6421512" cy="2866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195736" y="4509120"/>
              <a:ext cx="1472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Street names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7800" y="4725144"/>
              <a:ext cx="10711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Street</a:t>
              </a:r>
            </a:p>
            <a:p>
              <a:r>
                <a:rPr lang="en-US" dirty="0" smtClean="0">
                  <a:solidFill>
                    <a:srgbClr val="00B050"/>
                  </a:solidFill>
                </a:rPr>
                <a:t>numbers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00192" y="4725144"/>
              <a:ext cx="1294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City names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95736" y="4797152"/>
              <a:ext cx="12239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FF"/>
                  </a:solidFill>
                </a:rPr>
                <a:t>Telephone</a:t>
              </a:r>
            </a:p>
            <a:p>
              <a:r>
                <a:rPr lang="en-US" dirty="0" smtClean="0">
                  <a:solidFill>
                    <a:srgbClr val="FF00FF"/>
                  </a:solidFill>
                </a:rPr>
                <a:t>numbers</a:t>
              </a:r>
              <a:endParaRPr lang="en-US" dirty="0">
                <a:solidFill>
                  <a:srgbClr val="FF00FF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9" idx="3"/>
            </p:cNvCxnSpPr>
            <p:nvPr/>
          </p:nvCxnSpPr>
          <p:spPr>
            <a:xfrm flipV="1">
              <a:off x="3668190" y="4149080"/>
              <a:ext cx="975818" cy="5447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3"/>
            </p:cNvCxnSpPr>
            <p:nvPr/>
          </p:nvCxnSpPr>
          <p:spPr>
            <a:xfrm>
              <a:off x="3668190" y="4693786"/>
              <a:ext cx="1047826" cy="89545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3"/>
            </p:cNvCxnSpPr>
            <p:nvPr/>
          </p:nvCxnSpPr>
          <p:spPr>
            <a:xfrm flipV="1">
              <a:off x="3419725" y="4437112"/>
              <a:ext cx="1296291" cy="683206"/>
            </a:xfrm>
            <a:prstGeom prst="straightConnector1">
              <a:avLst/>
            </a:prstGeom>
            <a:ln>
              <a:solidFill>
                <a:srgbClr val="FF00FF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3"/>
            </p:cNvCxnSpPr>
            <p:nvPr/>
          </p:nvCxnSpPr>
          <p:spPr>
            <a:xfrm>
              <a:off x="3419725" y="5120318"/>
              <a:ext cx="1368299" cy="756954"/>
            </a:xfrm>
            <a:prstGeom prst="straightConnector1">
              <a:avLst/>
            </a:prstGeom>
            <a:ln>
              <a:solidFill>
                <a:srgbClr val="FF00FF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3"/>
            </p:cNvCxnSpPr>
            <p:nvPr/>
          </p:nvCxnSpPr>
          <p:spPr>
            <a:xfrm flipH="1" flipV="1">
              <a:off x="5364088" y="4293096"/>
              <a:ext cx="1020912" cy="64130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3"/>
            </p:cNvCxnSpPr>
            <p:nvPr/>
          </p:nvCxnSpPr>
          <p:spPr>
            <a:xfrm flipH="1">
              <a:off x="5148064" y="4934402"/>
              <a:ext cx="1236936" cy="79885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0" idx="1"/>
            </p:cNvCxnSpPr>
            <p:nvPr/>
          </p:nvCxnSpPr>
          <p:spPr>
            <a:xfrm flipH="1" flipV="1">
              <a:off x="6156176" y="4149080"/>
              <a:ext cx="1881624" cy="89923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0" idx="1"/>
            </p:cNvCxnSpPr>
            <p:nvPr/>
          </p:nvCxnSpPr>
          <p:spPr>
            <a:xfrm flipH="1">
              <a:off x="5868144" y="5048310"/>
              <a:ext cx="2169656" cy="396914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9408-6710-41BB-B009-27AE7D68054C}" type="slidenum">
              <a:rPr lang="fi-FI" altLang="en-US" smtClean="0"/>
              <a:pPr/>
              <a:t>14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3247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Location-based web </a:t>
            </a:r>
            <a:r>
              <a:rPr lang="en-US" sz="3600" dirty="0" smtClean="0"/>
              <a:t>search:</a:t>
            </a:r>
            <a:br>
              <a:rPr lang="en-US" sz="3600" dirty="0" smtClean="0"/>
            </a:br>
            <a:r>
              <a:rPr lang="en-US" sz="3600" dirty="0" smtClean="0"/>
              <a:t>Title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25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and DOM Tree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55" y="1196752"/>
            <a:ext cx="6873491" cy="48441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9408-6710-41BB-B009-27AE7D68054C}" type="slidenum">
              <a:rPr lang="fi-FI" altLang="en-US" smtClean="0"/>
              <a:pPr/>
              <a:t>16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5664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138" y="1143338"/>
            <a:ext cx="6310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Identify </a:t>
            </a:r>
            <a:r>
              <a:rPr lang="en-US" dirty="0">
                <a:solidFill>
                  <a:srgbClr val="FF0000"/>
                </a:solidFill>
              </a:rPr>
              <a:t>address </a:t>
            </a:r>
            <a:r>
              <a:rPr lang="en-US" dirty="0" smtClean="0">
                <a:solidFill>
                  <a:srgbClr val="FF0000"/>
                </a:solidFill>
              </a:rPr>
              <a:t>nodes </a:t>
            </a:r>
          </a:p>
          <a:p>
            <a:r>
              <a:rPr lang="en-US" dirty="0" smtClean="0"/>
              <a:t>Divide the DOM tree so </a:t>
            </a:r>
            <a:r>
              <a:rPr lang="en-US" dirty="0"/>
              <a:t>that </a:t>
            </a:r>
            <a:r>
              <a:rPr lang="en-US" b="1" i="1" dirty="0"/>
              <a:t>1 sub-tree </a:t>
            </a:r>
            <a:r>
              <a:rPr lang="en-US" dirty="0" smtClean="0"/>
              <a:t>has </a:t>
            </a:r>
            <a:r>
              <a:rPr lang="en-US" b="1" i="1" dirty="0" smtClean="0"/>
              <a:t>1 address</a:t>
            </a:r>
            <a:endParaRPr lang="en-US" b="1" i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name detection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331640" y="1674913"/>
            <a:ext cx="6480720" cy="4706415"/>
            <a:chOff x="755576" y="1708328"/>
            <a:chExt cx="7128792" cy="5177056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1708328"/>
              <a:ext cx="7128792" cy="4615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Rectangle 37"/>
            <p:cNvSpPr/>
            <p:nvPr/>
          </p:nvSpPr>
          <p:spPr>
            <a:xfrm>
              <a:off x="1043608" y="4941168"/>
              <a:ext cx="648072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22898" y="4941168"/>
              <a:ext cx="792088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55146" y="4941168"/>
              <a:ext cx="792088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71600" y="2852936"/>
              <a:ext cx="2088232" cy="3312368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00843" y="2492896"/>
              <a:ext cx="226090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Sub-tree with 1 address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203848" y="2852936"/>
              <a:ext cx="2088232" cy="3312368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133091" y="2492896"/>
              <a:ext cx="226090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Sub-tree with 1 address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436096" y="2852936"/>
              <a:ext cx="2088232" cy="3312368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65339" y="2492896"/>
              <a:ext cx="226090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Sub-tree with 1 address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59832" y="6516052"/>
              <a:ext cx="1138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Addresses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1" name="Straight Arrow Connector 40"/>
            <p:cNvCxnSpPr>
              <a:stCxn id="36" idx="0"/>
              <a:endCxn id="38" idx="3"/>
            </p:cNvCxnSpPr>
            <p:nvPr/>
          </p:nvCxnSpPr>
          <p:spPr>
            <a:xfrm flipH="1" flipV="1">
              <a:off x="1691680" y="5085184"/>
              <a:ext cx="1937475" cy="143086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6" idx="0"/>
              <a:endCxn id="39" idx="2"/>
            </p:cNvCxnSpPr>
            <p:nvPr/>
          </p:nvCxnSpPr>
          <p:spPr>
            <a:xfrm flipH="1" flipV="1">
              <a:off x="3618942" y="5229200"/>
              <a:ext cx="10213" cy="128685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6" idx="0"/>
              <a:endCxn id="40" idx="2"/>
            </p:cNvCxnSpPr>
            <p:nvPr/>
          </p:nvCxnSpPr>
          <p:spPr>
            <a:xfrm flipV="1">
              <a:off x="3629155" y="5229200"/>
              <a:ext cx="2222035" cy="128685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9408-6710-41BB-B009-27AE7D68054C}" type="slidenum">
              <a:rPr lang="fi-FI" altLang="en-US" smtClean="0"/>
              <a:pPr/>
              <a:t>17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41935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034" y="1037806"/>
            <a:ext cx="6310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Identify </a:t>
            </a:r>
            <a:r>
              <a:rPr lang="en-US" dirty="0">
                <a:solidFill>
                  <a:srgbClr val="FF0000"/>
                </a:solidFill>
              </a:rPr>
              <a:t>address </a:t>
            </a:r>
            <a:r>
              <a:rPr lang="en-US" dirty="0" smtClean="0">
                <a:solidFill>
                  <a:srgbClr val="FF0000"/>
                </a:solidFill>
              </a:rPr>
              <a:t>nodes </a:t>
            </a:r>
          </a:p>
          <a:p>
            <a:r>
              <a:rPr lang="en-US" dirty="0" smtClean="0"/>
              <a:t>Divide the DOM tree so </a:t>
            </a:r>
            <a:r>
              <a:rPr lang="en-US" dirty="0"/>
              <a:t>that </a:t>
            </a:r>
            <a:r>
              <a:rPr lang="en-US" b="1" i="1" dirty="0"/>
              <a:t>1 sub-tree </a:t>
            </a:r>
            <a:r>
              <a:rPr lang="en-US" dirty="0" smtClean="0"/>
              <a:t>has </a:t>
            </a:r>
            <a:r>
              <a:rPr lang="en-US" b="1" i="1" dirty="0" smtClean="0"/>
              <a:t>1 address</a:t>
            </a:r>
          </a:p>
          <a:p>
            <a:r>
              <a:rPr lang="en-US" dirty="0" smtClean="0"/>
              <a:t>Next step: score all the text nodes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7034" y="692696"/>
            <a:ext cx="8102337" cy="5482711"/>
            <a:chOff x="457034" y="1268760"/>
            <a:chExt cx="8102337" cy="5482711"/>
          </a:xfrm>
        </p:grpSpPr>
        <p:sp>
          <p:nvSpPr>
            <p:cNvPr id="130" name="TextBox 129"/>
            <p:cNvSpPr txBox="1"/>
            <p:nvPr/>
          </p:nvSpPr>
          <p:spPr>
            <a:xfrm>
              <a:off x="3707904" y="6309320"/>
              <a:ext cx="9334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Address</a:t>
              </a:r>
            </a:p>
          </p:txBody>
        </p:sp>
        <p:cxnSp>
          <p:nvCxnSpPr>
            <p:cNvPr id="131" name="Straight Arrow Connector 130"/>
            <p:cNvCxnSpPr>
              <a:stCxn id="130" idx="0"/>
            </p:cNvCxnSpPr>
            <p:nvPr/>
          </p:nvCxnSpPr>
          <p:spPr>
            <a:xfrm flipV="1">
              <a:off x="4174635" y="5229200"/>
              <a:ext cx="109333" cy="108012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289"/>
            <p:cNvGrpSpPr/>
            <p:nvPr/>
          </p:nvGrpSpPr>
          <p:grpSpPr>
            <a:xfrm>
              <a:off x="457034" y="1268760"/>
              <a:ext cx="8102337" cy="5482711"/>
              <a:chOff x="51917" y="1268760"/>
              <a:chExt cx="8912571" cy="5482711"/>
            </a:xfrm>
          </p:grpSpPr>
          <p:pic>
            <p:nvPicPr>
              <p:cNvPr id="413" name="Picture 412" descr="Screen Shot 2014-05-20 at 15.48.31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6296" y="1268760"/>
                <a:ext cx="1728192" cy="2559346"/>
              </a:xfrm>
              <a:prstGeom prst="rect">
                <a:avLst/>
              </a:prstGeom>
            </p:spPr>
          </p:pic>
          <p:sp>
            <p:nvSpPr>
              <p:cNvPr id="414" name="TextBox 413"/>
              <p:cNvSpPr txBox="1"/>
              <p:nvPr/>
            </p:nvSpPr>
            <p:spPr>
              <a:xfrm>
                <a:off x="5692230" y="3256436"/>
                <a:ext cx="393304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r>
                  <a:rPr lang="en-US" sz="1400" dirty="0" smtClean="0">
                    <a:solidFill>
                      <a:srgbClr val="4F81BD"/>
                    </a:solidFill>
                    <a:latin typeface="Times New Roman"/>
                    <a:cs typeface="Times New Roman"/>
                  </a:rPr>
                  <a:t>DIV</a:t>
                </a:r>
                <a:endParaRPr lang="en-US" sz="1400" dirty="0">
                  <a:solidFill>
                    <a:srgbClr val="4F81BD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15" name="TextBox 414"/>
              <p:cNvSpPr txBox="1"/>
              <p:nvPr/>
            </p:nvSpPr>
            <p:spPr>
              <a:xfrm>
                <a:off x="1598028" y="4877922"/>
                <a:ext cx="79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r>
                  <a:rPr lang="en-US" sz="1400" dirty="0" smtClean="0">
                    <a:solidFill>
                      <a:srgbClr val="4F81BD"/>
                    </a:solidFill>
                    <a:latin typeface="Times New Roman"/>
                    <a:cs typeface="Times New Roman"/>
                  </a:rPr>
                  <a:t>STRONG</a:t>
                </a:r>
                <a:endParaRPr lang="en-US" sz="1400" dirty="0">
                  <a:solidFill>
                    <a:srgbClr val="4F81BD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416" name="Straight Arrow Connector 415"/>
              <p:cNvCxnSpPr>
                <a:stCxn id="422" idx="2"/>
                <a:endCxn id="415" idx="0"/>
              </p:cNvCxnSpPr>
              <p:nvPr/>
            </p:nvCxnSpPr>
            <p:spPr>
              <a:xfrm flipH="1">
                <a:off x="1993496" y="4140198"/>
                <a:ext cx="3905280" cy="737724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7" name="TextBox 416"/>
              <p:cNvSpPr txBox="1"/>
              <p:nvPr/>
            </p:nvSpPr>
            <p:spPr>
              <a:xfrm>
                <a:off x="2406348" y="5508514"/>
                <a:ext cx="869933" cy="169277"/>
              </a:xfrm>
              <a:prstGeom prst="rect">
                <a:avLst/>
              </a:prstGeom>
              <a:ln>
                <a:solidFill>
                  <a:srgbClr val="4F81BD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 anchorCtr="0">
                <a:spAutoFit/>
              </a:bodyPr>
              <a:lstStyle/>
              <a:p>
                <a:r>
                  <a:rPr lang="en-US" sz="1100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Yhteystiedot</a:t>
                </a:r>
                <a:endParaRPr lang="en-US" sz="11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418" name="Straight Arrow Connector 417"/>
              <p:cNvCxnSpPr>
                <a:stCxn id="415" idx="2"/>
                <a:endCxn id="417" idx="0"/>
              </p:cNvCxnSpPr>
              <p:nvPr/>
            </p:nvCxnSpPr>
            <p:spPr>
              <a:xfrm>
                <a:off x="1993496" y="5093366"/>
                <a:ext cx="847818" cy="415148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9" name="TextBox 418"/>
              <p:cNvSpPr txBox="1"/>
              <p:nvPr/>
            </p:nvSpPr>
            <p:spPr>
              <a:xfrm>
                <a:off x="3408757" y="2296545"/>
                <a:ext cx="393304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r>
                  <a:rPr lang="en-US" sz="1400" dirty="0" smtClean="0">
                    <a:solidFill>
                      <a:srgbClr val="4F81BD"/>
                    </a:solidFill>
                    <a:latin typeface="Times New Roman"/>
                    <a:cs typeface="Times New Roman"/>
                  </a:rPr>
                  <a:t>DIV</a:t>
                </a:r>
                <a:endParaRPr lang="en-US" sz="1400" dirty="0">
                  <a:solidFill>
                    <a:srgbClr val="4F81BD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420" name="Straight Arrow Connector 419"/>
              <p:cNvCxnSpPr>
                <a:stCxn id="419" idx="2"/>
                <a:endCxn id="414" idx="0"/>
              </p:cNvCxnSpPr>
              <p:nvPr/>
            </p:nvCxnSpPr>
            <p:spPr>
              <a:xfrm>
                <a:off x="3605409" y="2511989"/>
                <a:ext cx="2283473" cy="744447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1" name="TextBox 420"/>
              <p:cNvSpPr txBox="1"/>
              <p:nvPr/>
            </p:nvSpPr>
            <p:spPr>
              <a:xfrm>
                <a:off x="3127184" y="4897072"/>
                <a:ext cx="954572" cy="169277"/>
              </a:xfrm>
              <a:prstGeom prst="rect">
                <a:avLst/>
              </a:prstGeom>
              <a:noFill/>
              <a:ln w="28575" cmpd="sng">
                <a:solidFill>
                  <a:srgbClr val="FF0000"/>
                </a:solidFill>
              </a:ln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pPr algn="ctr"/>
                <a:r>
                  <a:rPr lang="en-US" sz="1100" b="1" dirty="0" err="1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Niskakatu</a:t>
                </a:r>
                <a:r>
                  <a:rPr lang="en-US" sz="1100" b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11</a:t>
                </a:r>
                <a:endParaRPr lang="en-US" sz="1100" b="1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22" name="TextBox 421"/>
              <p:cNvSpPr txBox="1"/>
              <p:nvPr/>
            </p:nvSpPr>
            <p:spPr>
              <a:xfrm>
                <a:off x="5816050" y="3924754"/>
                <a:ext cx="16545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r>
                  <a:rPr lang="en-US" sz="1400" dirty="0" smtClean="0">
                    <a:solidFill>
                      <a:srgbClr val="4F81BD"/>
                    </a:solidFill>
                    <a:latin typeface="Times New Roman"/>
                    <a:cs typeface="Times New Roman"/>
                  </a:rPr>
                  <a:t>P</a:t>
                </a:r>
                <a:endParaRPr lang="en-US" sz="1400" dirty="0">
                  <a:solidFill>
                    <a:srgbClr val="4F81BD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423" name="Straight Arrow Connector 422"/>
              <p:cNvCxnSpPr>
                <a:stCxn id="422" idx="2"/>
                <a:endCxn id="421" idx="0"/>
              </p:cNvCxnSpPr>
              <p:nvPr/>
            </p:nvCxnSpPr>
            <p:spPr>
              <a:xfrm flipH="1">
                <a:off x="3604471" y="4140198"/>
                <a:ext cx="2294306" cy="756874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Arrow Connector 423"/>
              <p:cNvCxnSpPr>
                <a:stCxn id="414" idx="2"/>
                <a:endCxn id="422" idx="0"/>
              </p:cNvCxnSpPr>
              <p:nvPr/>
            </p:nvCxnSpPr>
            <p:spPr>
              <a:xfrm>
                <a:off x="5888882" y="3471880"/>
                <a:ext cx="9894" cy="452874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5" name="TextBox 424"/>
              <p:cNvSpPr txBox="1"/>
              <p:nvPr/>
            </p:nvSpPr>
            <p:spPr>
              <a:xfrm>
                <a:off x="8137526" y="4105874"/>
                <a:ext cx="16545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r>
                  <a:rPr lang="en-US" sz="1400" dirty="0" smtClean="0">
                    <a:solidFill>
                      <a:srgbClr val="4F81BD"/>
                    </a:solidFill>
                    <a:latin typeface="Times New Roman"/>
                    <a:cs typeface="Times New Roman"/>
                  </a:rPr>
                  <a:t>P</a:t>
                </a:r>
                <a:endParaRPr lang="en-US" sz="1400" dirty="0">
                  <a:solidFill>
                    <a:srgbClr val="4F81BD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26" name="TextBox 425"/>
              <p:cNvSpPr txBox="1"/>
              <p:nvPr/>
            </p:nvSpPr>
            <p:spPr>
              <a:xfrm>
                <a:off x="8137526" y="4890465"/>
                <a:ext cx="213767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r>
                  <a:rPr lang="en-US" sz="1400" dirty="0" smtClean="0">
                    <a:solidFill>
                      <a:srgbClr val="4F81BD"/>
                    </a:solidFill>
                    <a:latin typeface="Times New Roman"/>
                    <a:cs typeface="Times New Roman"/>
                  </a:rPr>
                  <a:t>A</a:t>
                </a:r>
                <a:endParaRPr lang="en-US" sz="1400" dirty="0">
                  <a:solidFill>
                    <a:srgbClr val="4F81BD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427" name="Straight Arrow Connector 426"/>
              <p:cNvCxnSpPr>
                <a:stCxn id="414" idx="2"/>
                <a:endCxn id="425" idx="0"/>
              </p:cNvCxnSpPr>
              <p:nvPr/>
            </p:nvCxnSpPr>
            <p:spPr>
              <a:xfrm>
                <a:off x="5888882" y="3471880"/>
                <a:ext cx="2331370" cy="633994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Arrow Connector 427"/>
              <p:cNvCxnSpPr>
                <a:stCxn id="425" idx="2"/>
                <a:endCxn id="426" idx="0"/>
              </p:cNvCxnSpPr>
              <p:nvPr/>
            </p:nvCxnSpPr>
            <p:spPr>
              <a:xfrm>
                <a:off x="8220252" y="4321318"/>
                <a:ext cx="24158" cy="569147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Arrow Connector 428"/>
              <p:cNvCxnSpPr>
                <a:stCxn id="426" idx="2"/>
                <a:endCxn id="430" idx="0"/>
              </p:cNvCxnSpPr>
              <p:nvPr/>
            </p:nvCxnSpPr>
            <p:spPr>
              <a:xfrm>
                <a:off x="8244409" y="5105909"/>
                <a:ext cx="3453" cy="372016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" name="TextBox 429"/>
              <p:cNvSpPr txBox="1"/>
              <p:nvPr/>
            </p:nvSpPr>
            <p:spPr>
              <a:xfrm>
                <a:off x="7713220" y="5477925"/>
                <a:ext cx="1069284" cy="338554"/>
              </a:xfrm>
              <a:prstGeom prst="rect">
                <a:avLst/>
              </a:prstGeom>
              <a:ln>
                <a:solidFill>
                  <a:srgbClr val="4F81BD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36000" tIns="0" rIns="36000" bIns="0" rtlCol="0" anchor="ctr" anchorCtr="0">
                <a:spAutoFit/>
              </a:bodyPr>
              <a:lstStyle/>
              <a:p>
                <a:pPr algn="ctr"/>
                <a:r>
                  <a:rPr lang="en-US" sz="1100" dirty="0" smtClean="0">
                    <a:latin typeface="Times New Roman"/>
                    <a:cs typeface="Times New Roman"/>
                  </a:rPr>
                  <a:t>Pizza Master </a:t>
                </a:r>
                <a:r>
                  <a:rPr lang="en-US" sz="1100" dirty="0" err="1" smtClean="0">
                    <a:latin typeface="Times New Roman"/>
                    <a:cs typeface="Times New Roman"/>
                  </a:rPr>
                  <a:t>Joensuu</a:t>
                </a:r>
                <a:endParaRPr lang="en-US" sz="11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31" name="TextBox 430"/>
              <p:cNvSpPr txBox="1"/>
              <p:nvPr/>
            </p:nvSpPr>
            <p:spPr>
              <a:xfrm>
                <a:off x="195707" y="3270337"/>
                <a:ext cx="393304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r>
                  <a:rPr lang="en-US" sz="1400" dirty="0" smtClean="0">
                    <a:solidFill>
                      <a:srgbClr val="4F81BD"/>
                    </a:solidFill>
                    <a:latin typeface="Times New Roman"/>
                    <a:cs typeface="Times New Roman"/>
                  </a:rPr>
                  <a:t>DIV</a:t>
                </a:r>
                <a:endParaRPr lang="en-US" sz="1400" dirty="0">
                  <a:solidFill>
                    <a:srgbClr val="4F81BD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32" name="TextBox 431"/>
              <p:cNvSpPr txBox="1"/>
              <p:nvPr/>
            </p:nvSpPr>
            <p:spPr>
              <a:xfrm>
                <a:off x="232745" y="4037329"/>
                <a:ext cx="292127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r>
                  <a:rPr lang="en-US" sz="1400" dirty="0" smtClean="0">
                    <a:solidFill>
                      <a:srgbClr val="4F81BD"/>
                    </a:solidFill>
                    <a:latin typeface="Times New Roman"/>
                    <a:cs typeface="Times New Roman"/>
                  </a:rPr>
                  <a:t>H2</a:t>
                </a:r>
              </a:p>
            </p:txBody>
          </p:sp>
          <p:cxnSp>
            <p:nvCxnSpPr>
              <p:cNvPr id="433" name="Straight Arrow Connector 432"/>
              <p:cNvCxnSpPr>
                <a:stCxn id="431" idx="2"/>
                <a:endCxn id="432" idx="0"/>
              </p:cNvCxnSpPr>
              <p:nvPr/>
            </p:nvCxnSpPr>
            <p:spPr>
              <a:xfrm flipH="1">
                <a:off x="378809" y="3485781"/>
                <a:ext cx="13550" cy="551548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Arrow Connector 433"/>
              <p:cNvCxnSpPr>
                <a:stCxn id="432" idx="2"/>
                <a:endCxn id="435" idx="0"/>
              </p:cNvCxnSpPr>
              <p:nvPr/>
            </p:nvCxnSpPr>
            <p:spPr>
              <a:xfrm>
                <a:off x="378809" y="4252773"/>
                <a:ext cx="11471" cy="569751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5" name="TextBox 434"/>
              <p:cNvSpPr txBox="1"/>
              <p:nvPr/>
            </p:nvSpPr>
            <p:spPr>
              <a:xfrm>
                <a:off x="283396" y="4822524"/>
                <a:ext cx="213767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r>
                  <a:rPr lang="en-US" sz="1400" dirty="0" smtClean="0">
                    <a:solidFill>
                      <a:srgbClr val="4F81BD"/>
                    </a:solidFill>
                    <a:latin typeface="Times New Roman"/>
                    <a:cs typeface="Times New Roman"/>
                  </a:rPr>
                  <a:t>A</a:t>
                </a:r>
                <a:endParaRPr lang="en-US" sz="1400" dirty="0">
                  <a:solidFill>
                    <a:srgbClr val="4F81BD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436" name="Straight Arrow Connector 435"/>
              <p:cNvCxnSpPr>
                <a:stCxn id="435" idx="2"/>
                <a:endCxn id="437" idx="0"/>
              </p:cNvCxnSpPr>
              <p:nvPr/>
            </p:nvCxnSpPr>
            <p:spPr>
              <a:xfrm flipH="1">
                <a:off x="364335" y="5037968"/>
                <a:ext cx="25945" cy="465578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7" name="TextBox 436"/>
              <p:cNvSpPr txBox="1"/>
              <p:nvPr/>
            </p:nvSpPr>
            <p:spPr>
              <a:xfrm>
                <a:off x="51917" y="5503546"/>
                <a:ext cx="624835" cy="184666"/>
              </a:xfrm>
              <a:prstGeom prst="rect">
                <a:avLst/>
              </a:prstGeom>
              <a:ln>
                <a:solidFill>
                  <a:srgbClr val="4F81BD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 anchorCtr="0">
                <a:spAutoFit/>
              </a:bodyPr>
              <a:lstStyle/>
              <a:p>
                <a:r>
                  <a:rPr lang="en-US" sz="1200" dirty="0" err="1" smtClean="0">
                    <a:latin typeface="Times New Roman"/>
                    <a:cs typeface="Times New Roman"/>
                  </a:rPr>
                  <a:t>Joensuu</a:t>
                </a:r>
                <a:endParaRPr lang="en-US" sz="1400" dirty="0" smtClean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438" name="Straight Arrow Connector 437"/>
              <p:cNvCxnSpPr>
                <a:stCxn id="419" idx="2"/>
                <a:endCxn id="431" idx="0"/>
              </p:cNvCxnSpPr>
              <p:nvPr/>
            </p:nvCxnSpPr>
            <p:spPr>
              <a:xfrm flipH="1">
                <a:off x="392359" y="2511989"/>
                <a:ext cx="3213050" cy="758348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9" name="TextBox 438"/>
              <p:cNvSpPr txBox="1"/>
              <p:nvPr/>
            </p:nvSpPr>
            <p:spPr>
              <a:xfrm>
                <a:off x="4579669" y="4816274"/>
                <a:ext cx="773453" cy="338554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36000" tIns="0" rIns="36000" bIns="0" rtlCol="0" anchor="ctr" anchorCtr="0">
                <a:sp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80100 </a:t>
                </a:r>
                <a:r>
                  <a:rPr lang="en-US" sz="1100" b="1" dirty="0" err="1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Joensuu</a:t>
                </a:r>
                <a:endParaRPr lang="en-US" sz="1100" b="1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440" name="Straight Arrow Connector 439"/>
              <p:cNvCxnSpPr>
                <a:stCxn id="422" idx="2"/>
                <a:endCxn id="439" idx="0"/>
              </p:cNvCxnSpPr>
              <p:nvPr/>
            </p:nvCxnSpPr>
            <p:spPr>
              <a:xfrm flipH="1">
                <a:off x="4966396" y="4140198"/>
                <a:ext cx="932381" cy="676076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1" name="TextBox 440"/>
              <p:cNvSpPr txBox="1"/>
              <p:nvPr/>
            </p:nvSpPr>
            <p:spPr>
              <a:xfrm>
                <a:off x="5652647" y="4816274"/>
                <a:ext cx="885166" cy="338554"/>
              </a:xfrm>
              <a:prstGeom prst="rect">
                <a:avLst/>
              </a:prstGeom>
              <a:ln>
                <a:solidFill>
                  <a:srgbClr val="4F81BD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36000" tIns="0" rIns="36000" bIns="0" rtlCol="0" anchor="ctr" anchorCtr="0">
                <a:spAutoFit/>
              </a:bodyPr>
              <a:lstStyle/>
              <a:p>
                <a:pPr algn="ctr"/>
                <a:r>
                  <a:rPr lang="en-US" sz="1100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Puh</a:t>
                </a:r>
                <a:r>
                  <a:rPr lang="en-US" sz="11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. 0400 281700</a:t>
                </a:r>
                <a:endParaRPr lang="en-US" sz="11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442" name="Straight Arrow Connector 441"/>
              <p:cNvCxnSpPr>
                <a:stCxn id="422" idx="2"/>
                <a:endCxn id="441" idx="0"/>
              </p:cNvCxnSpPr>
              <p:nvPr/>
            </p:nvCxnSpPr>
            <p:spPr>
              <a:xfrm>
                <a:off x="5898777" y="4140198"/>
                <a:ext cx="196453" cy="676076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3" name="TextBox 442"/>
              <p:cNvSpPr txBox="1"/>
              <p:nvPr/>
            </p:nvSpPr>
            <p:spPr>
              <a:xfrm>
                <a:off x="842751" y="4057362"/>
                <a:ext cx="16545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r>
                  <a:rPr lang="en-US" sz="1400" dirty="0" smtClean="0">
                    <a:solidFill>
                      <a:srgbClr val="4F81BD"/>
                    </a:solidFill>
                    <a:latin typeface="Times New Roman"/>
                    <a:cs typeface="Times New Roman"/>
                  </a:rPr>
                  <a:t>P</a:t>
                </a:r>
                <a:endParaRPr lang="en-US" sz="1400" dirty="0">
                  <a:solidFill>
                    <a:srgbClr val="4F81BD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444" name="Straight Arrow Connector 443"/>
              <p:cNvCxnSpPr>
                <a:stCxn id="414" idx="2"/>
                <a:endCxn id="443" idx="0"/>
              </p:cNvCxnSpPr>
              <p:nvPr/>
            </p:nvCxnSpPr>
            <p:spPr>
              <a:xfrm flipH="1">
                <a:off x="925477" y="3471880"/>
                <a:ext cx="4963405" cy="585482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Arrow Connector 444"/>
              <p:cNvCxnSpPr>
                <a:stCxn id="443" idx="2"/>
                <a:endCxn id="448" idx="0"/>
              </p:cNvCxnSpPr>
              <p:nvPr/>
            </p:nvCxnSpPr>
            <p:spPr>
              <a:xfrm>
                <a:off x="925477" y="4272806"/>
                <a:ext cx="18591" cy="555661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Arrow Connector 445"/>
              <p:cNvCxnSpPr>
                <a:stCxn id="448" idx="2"/>
                <a:endCxn id="447" idx="0"/>
              </p:cNvCxnSpPr>
              <p:nvPr/>
            </p:nvCxnSpPr>
            <p:spPr>
              <a:xfrm>
                <a:off x="944068" y="5043911"/>
                <a:ext cx="54" cy="444246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7" name="TextBox 446"/>
              <p:cNvSpPr txBox="1"/>
              <p:nvPr/>
            </p:nvSpPr>
            <p:spPr>
              <a:xfrm>
                <a:off x="733231" y="5488157"/>
                <a:ext cx="42178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r>
                  <a:rPr lang="en-US" sz="1400" dirty="0" smtClean="0">
                    <a:solidFill>
                      <a:srgbClr val="4F81BD"/>
                    </a:solidFill>
                    <a:latin typeface="Times New Roman"/>
                    <a:cs typeface="Times New Roman"/>
                  </a:rPr>
                  <a:t>IMG</a:t>
                </a:r>
              </a:p>
            </p:txBody>
          </p:sp>
          <p:sp>
            <p:nvSpPr>
              <p:cNvPr id="448" name="TextBox 447"/>
              <p:cNvSpPr txBox="1"/>
              <p:nvPr/>
            </p:nvSpPr>
            <p:spPr>
              <a:xfrm>
                <a:off x="837184" y="4828467"/>
                <a:ext cx="213767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r>
                  <a:rPr lang="en-US" sz="1400" dirty="0" smtClean="0">
                    <a:solidFill>
                      <a:srgbClr val="4F81BD"/>
                    </a:solidFill>
                    <a:latin typeface="Times New Roman"/>
                    <a:cs typeface="Times New Roman"/>
                  </a:rPr>
                  <a:t>A</a:t>
                </a:r>
                <a:endParaRPr lang="en-US" sz="1400" dirty="0">
                  <a:solidFill>
                    <a:srgbClr val="4F81BD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449" name="Straight Arrow Connector 448"/>
              <p:cNvCxnSpPr>
                <a:stCxn id="415" idx="2"/>
                <a:endCxn id="450" idx="0"/>
              </p:cNvCxnSpPr>
              <p:nvPr/>
            </p:nvCxnSpPr>
            <p:spPr>
              <a:xfrm flipH="1">
                <a:off x="1798406" y="5093366"/>
                <a:ext cx="195090" cy="394791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" name="TextBox 449"/>
              <p:cNvSpPr txBox="1"/>
              <p:nvPr/>
            </p:nvSpPr>
            <p:spPr>
              <a:xfrm>
                <a:off x="1587515" y="5488157"/>
                <a:ext cx="42178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r>
                  <a:rPr lang="en-US" sz="1400" dirty="0" smtClean="0">
                    <a:solidFill>
                      <a:srgbClr val="4F81BD"/>
                    </a:solidFill>
                    <a:latin typeface="Times New Roman"/>
                    <a:cs typeface="Times New Roman"/>
                  </a:rPr>
                  <a:t>IMG</a:t>
                </a:r>
              </a:p>
            </p:txBody>
          </p:sp>
          <p:sp>
            <p:nvSpPr>
              <p:cNvPr id="451" name="TextBox 450"/>
              <p:cNvSpPr txBox="1"/>
              <p:nvPr/>
            </p:nvSpPr>
            <p:spPr>
              <a:xfrm>
                <a:off x="4742203" y="5885854"/>
                <a:ext cx="991441" cy="338554"/>
              </a:xfrm>
              <a:prstGeom prst="rect">
                <a:avLst/>
              </a:prstGeom>
              <a:ln>
                <a:solidFill>
                  <a:srgbClr val="4F81BD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36000" tIns="0" rIns="36000" bIns="0" rtlCol="0" anchor="ctr" anchorCtr="0">
                <a:spAutoFit/>
              </a:bodyPr>
              <a:lstStyle/>
              <a:p>
                <a:pPr algn="ctr"/>
                <a:r>
                  <a:rPr lang="en-US" sz="1100" dirty="0" smtClean="0">
                    <a:latin typeface="Times New Roman"/>
                    <a:cs typeface="Times New Roman"/>
                  </a:rPr>
                  <a:t>ma-to 10:30-22:00</a:t>
                </a:r>
                <a:endParaRPr lang="en-US" sz="11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52" name="TextBox 451"/>
              <p:cNvSpPr txBox="1"/>
              <p:nvPr/>
            </p:nvSpPr>
            <p:spPr>
              <a:xfrm>
                <a:off x="6890916" y="4877040"/>
                <a:ext cx="51523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r>
                  <a:rPr lang="en-US" sz="1400" dirty="0" smtClean="0">
                    <a:solidFill>
                      <a:srgbClr val="4F81BD"/>
                    </a:solidFill>
                    <a:latin typeface="Times New Roman"/>
                    <a:cs typeface="Times New Roman"/>
                  </a:rPr>
                  <a:t>SPAN</a:t>
                </a:r>
                <a:endParaRPr lang="en-US" sz="1400" dirty="0">
                  <a:solidFill>
                    <a:srgbClr val="4F81BD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453" name="Straight Arrow Connector 452"/>
              <p:cNvCxnSpPr>
                <a:stCxn id="452" idx="2"/>
                <a:endCxn id="451" idx="0"/>
              </p:cNvCxnSpPr>
              <p:nvPr/>
            </p:nvCxnSpPr>
            <p:spPr>
              <a:xfrm flipH="1">
                <a:off x="5237923" y="5092484"/>
                <a:ext cx="1910610" cy="793370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4" name="TextBox 453"/>
              <p:cNvSpPr txBox="1"/>
              <p:nvPr/>
            </p:nvSpPr>
            <p:spPr>
              <a:xfrm>
                <a:off x="6135961" y="5882601"/>
                <a:ext cx="1042799" cy="338554"/>
              </a:xfrm>
              <a:prstGeom prst="rect">
                <a:avLst/>
              </a:prstGeom>
              <a:ln>
                <a:solidFill>
                  <a:srgbClr val="4F81BD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36000" tIns="0" rIns="36000" bIns="0" rtlCol="0" anchor="ctr" anchorCtr="0">
                <a:spAutoFit/>
              </a:bodyPr>
              <a:lstStyle/>
              <a:p>
                <a:pPr algn="ctr"/>
                <a:r>
                  <a:rPr lang="en-US" sz="1100" dirty="0" err="1" smtClean="0">
                    <a:latin typeface="Times New Roman"/>
                    <a:cs typeface="Times New Roman"/>
                  </a:rPr>
                  <a:t>pe</a:t>
                </a:r>
                <a:r>
                  <a:rPr lang="en-US" sz="1100" dirty="0" smtClean="0">
                    <a:latin typeface="Times New Roman"/>
                    <a:cs typeface="Times New Roman"/>
                  </a:rPr>
                  <a:t>-la </a:t>
                </a:r>
                <a:r>
                  <a:rPr lang="en-US" sz="1100" dirty="0">
                    <a:latin typeface="Times New Roman"/>
                    <a:cs typeface="Times New Roman"/>
                  </a:rPr>
                  <a:t>10:30</a:t>
                </a:r>
                <a:r>
                  <a:rPr lang="en-US" sz="1100" dirty="0" smtClean="0">
                    <a:latin typeface="Times New Roman"/>
                    <a:cs typeface="Times New Roman"/>
                  </a:rPr>
                  <a:t>-04:30</a:t>
                </a:r>
                <a:endParaRPr lang="en-US" sz="1100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455" name="Straight Arrow Connector 454"/>
              <p:cNvCxnSpPr>
                <a:stCxn id="452" idx="2"/>
                <a:endCxn id="454" idx="0"/>
              </p:cNvCxnSpPr>
              <p:nvPr/>
            </p:nvCxnSpPr>
            <p:spPr>
              <a:xfrm flipH="1">
                <a:off x="6657361" y="5092484"/>
                <a:ext cx="491172" cy="790117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6" name="TextBox 455"/>
              <p:cNvSpPr txBox="1"/>
              <p:nvPr/>
            </p:nvSpPr>
            <p:spPr>
              <a:xfrm>
                <a:off x="7500150" y="5944157"/>
                <a:ext cx="515232" cy="215444"/>
              </a:xfrm>
              <a:prstGeom prst="rect">
                <a:avLst/>
              </a:prstGeom>
              <a:noFill/>
              <a:ln w="28575" cmpd="sng">
                <a:noFill/>
              </a:ln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4F81BD"/>
                    </a:solidFill>
                    <a:latin typeface="Times New Roman"/>
                    <a:cs typeface="Times New Roman"/>
                  </a:rPr>
                  <a:t>SPAN</a:t>
                </a:r>
                <a:endParaRPr lang="en-US" sz="1400" dirty="0">
                  <a:solidFill>
                    <a:srgbClr val="4F81BD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457" name="Straight Arrow Connector 456"/>
              <p:cNvCxnSpPr>
                <a:stCxn id="452" idx="2"/>
                <a:endCxn id="456" idx="0"/>
              </p:cNvCxnSpPr>
              <p:nvPr/>
            </p:nvCxnSpPr>
            <p:spPr>
              <a:xfrm>
                <a:off x="7148532" y="5092484"/>
                <a:ext cx="609234" cy="851673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Arrow Connector 457"/>
              <p:cNvCxnSpPr>
                <a:stCxn id="422" idx="2"/>
                <a:endCxn id="452" idx="0"/>
              </p:cNvCxnSpPr>
              <p:nvPr/>
            </p:nvCxnSpPr>
            <p:spPr>
              <a:xfrm>
                <a:off x="5898776" y="4140198"/>
                <a:ext cx="1249756" cy="736842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9" name="TextBox 458"/>
              <p:cNvSpPr txBox="1"/>
              <p:nvPr/>
            </p:nvSpPr>
            <p:spPr>
              <a:xfrm>
                <a:off x="7152085" y="6356067"/>
                <a:ext cx="1217245" cy="169277"/>
              </a:xfrm>
              <a:prstGeom prst="rect">
                <a:avLst/>
              </a:prstGeom>
              <a:ln>
                <a:solidFill>
                  <a:srgbClr val="4F81BD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36000" tIns="0" rIns="36000" bIns="0" rtlCol="0" anchor="ctr" anchorCtr="0">
                <a:spAutoFit/>
              </a:bodyPr>
              <a:lstStyle/>
              <a:p>
                <a:pPr algn="ctr"/>
                <a:r>
                  <a:rPr lang="en-US" sz="1100" dirty="0" err="1">
                    <a:latin typeface="Times New Roman"/>
                    <a:cs typeface="Times New Roman"/>
                  </a:rPr>
                  <a:t>su</a:t>
                </a:r>
                <a:r>
                  <a:rPr lang="en-US" sz="1100" dirty="0">
                    <a:latin typeface="Times New Roman"/>
                    <a:cs typeface="Times New Roman"/>
                  </a:rPr>
                  <a:t> 12:00-22:</a:t>
                </a:r>
                <a:r>
                  <a:rPr lang="en-US" sz="1100" dirty="0" smtClean="0">
                    <a:latin typeface="Times New Roman"/>
                    <a:cs typeface="Times New Roman"/>
                  </a:rPr>
                  <a:t>00</a:t>
                </a:r>
                <a:endParaRPr lang="en-US" sz="1100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460" name="Straight Arrow Connector 459"/>
              <p:cNvCxnSpPr>
                <a:stCxn id="456" idx="2"/>
                <a:endCxn id="459" idx="0"/>
              </p:cNvCxnSpPr>
              <p:nvPr/>
            </p:nvCxnSpPr>
            <p:spPr>
              <a:xfrm>
                <a:off x="7757767" y="6159601"/>
                <a:ext cx="2940" cy="196466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1" name="TextBox 460"/>
              <p:cNvSpPr txBox="1"/>
              <p:nvPr/>
            </p:nvSpPr>
            <p:spPr>
              <a:xfrm>
                <a:off x="2537707" y="4861446"/>
                <a:ext cx="316360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r>
                  <a:rPr lang="en-US" sz="1400" dirty="0" smtClean="0">
                    <a:solidFill>
                      <a:srgbClr val="4F81BD"/>
                    </a:solidFill>
                    <a:latin typeface="Times New Roman"/>
                    <a:cs typeface="Times New Roman"/>
                  </a:rPr>
                  <a:t>BR</a:t>
                </a:r>
                <a:endParaRPr lang="en-US" sz="1400" dirty="0">
                  <a:solidFill>
                    <a:srgbClr val="4F81BD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62" name="TextBox 461"/>
              <p:cNvSpPr txBox="1"/>
              <p:nvPr/>
            </p:nvSpPr>
            <p:spPr>
              <a:xfrm>
                <a:off x="4196020" y="4861446"/>
                <a:ext cx="316360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r>
                  <a:rPr lang="en-US" sz="1400" dirty="0" smtClean="0">
                    <a:solidFill>
                      <a:srgbClr val="4F81BD"/>
                    </a:solidFill>
                    <a:latin typeface="Times New Roman"/>
                    <a:cs typeface="Times New Roman"/>
                  </a:rPr>
                  <a:t>BR</a:t>
                </a:r>
                <a:endParaRPr lang="en-US" sz="1400" dirty="0">
                  <a:solidFill>
                    <a:srgbClr val="4F81BD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63" name="TextBox 462"/>
              <p:cNvSpPr txBox="1"/>
              <p:nvPr/>
            </p:nvSpPr>
            <p:spPr>
              <a:xfrm>
                <a:off x="5333135" y="4873989"/>
                <a:ext cx="316360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r>
                  <a:rPr lang="en-US" sz="1400" dirty="0" smtClean="0">
                    <a:solidFill>
                      <a:srgbClr val="4F81BD"/>
                    </a:solidFill>
                    <a:latin typeface="Times New Roman"/>
                    <a:cs typeface="Times New Roman"/>
                  </a:rPr>
                  <a:t>BR</a:t>
                </a:r>
                <a:endParaRPr lang="en-US" sz="1400" dirty="0">
                  <a:solidFill>
                    <a:srgbClr val="4F81BD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64" name="TextBox 463"/>
              <p:cNvSpPr txBox="1"/>
              <p:nvPr/>
            </p:nvSpPr>
            <p:spPr>
              <a:xfrm>
                <a:off x="6545134" y="4882874"/>
                <a:ext cx="316360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r>
                  <a:rPr lang="en-US" sz="1400" dirty="0" smtClean="0">
                    <a:solidFill>
                      <a:srgbClr val="4F81BD"/>
                    </a:solidFill>
                    <a:latin typeface="Times New Roman"/>
                    <a:cs typeface="Times New Roman"/>
                  </a:rPr>
                  <a:t>BR</a:t>
                </a:r>
                <a:endParaRPr lang="en-US" sz="1400" dirty="0">
                  <a:solidFill>
                    <a:srgbClr val="4F81BD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65" name="TextBox 464"/>
              <p:cNvSpPr txBox="1"/>
              <p:nvPr/>
            </p:nvSpPr>
            <p:spPr>
              <a:xfrm>
                <a:off x="4277963" y="5887965"/>
                <a:ext cx="316360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r>
                  <a:rPr lang="en-US" sz="1400" dirty="0" smtClean="0">
                    <a:solidFill>
                      <a:srgbClr val="4F81BD"/>
                    </a:solidFill>
                    <a:latin typeface="Times New Roman"/>
                    <a:cs typeface="Times New Roman"/>
                  </a:rPr>
                  <a:t>BR</a:t>
                </a:r>
                <a:endParaRPr lang="en-US" sz="1400" dirty="0">
                  <a:solidFill>
                    <a:srgbClr val="4F81BD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66" name="TextBox 465"/>
              <p:cNvSpPr txBox="1"/>
              <p:nvPr/>
            </p:nvSpPr>
            <p:spPr>
              <a:xfrm>
                <a:off x="5789880" y="5925641"/>
                <a:ext cx="316360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r>
                  <a:rPr lang="en-US" sz="1400" dirty="0" smtClean="0">
                    <a:solidFill>
                      <a:srgbClr val="4F81BD"/>
                    </a:solidFill>
                    <a:latin typeface="Times New Roman"/>
                    <a:cs typeface="Times New Roman"/>
                  </a:rPr>
                  <a:t>BR</a:t>
                </a:r>
                <a:endParaRPr lang="en-US" sz="1400" dirty="0">
                  <a:solidFill>
                    <a:srgbClr val="4F81BD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67" name="TextBox 466"/>
              <p:cNvSpPr txBox="1"/>
              <p:nvPr/>
            </p:nvSpPr>
            <p:spPr>
              <a:xfrm>
                <a:off x="7169193" y="5937393"/>
                <a:ext cx="316360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r>
                  <a:rPr lang="en-US" sz="1400" dirty="0" smtClean="0">
                    <a:solidFill>
                      <a:srgbClr val="4F81BD"/>
                    </a:solidFill>
                    <a:latin typeface="Times New Roman"/>
                    <a:cs typeface="Times New Roman"/>
                  </a:rPr>
                  <a:t>BR</a:t>
                </a:r>
                <a:endParaRPr lang="en-US" sz="1400" dirty="0">
                  <a:solidFill>
                    <a:srgbClr val="4F81BD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468" name="Straight Arrow Connector 467"/>
              <p:cNvCxnSpPr>
                <a:stCxn id="422" idx="2"/>
                <a:endCxn id="461" idx="0"/>
              </p:cNvCxnSpPr>
              <p:nvPr/>
            </p:nvCxnSpPr>
            <p:spPr>
              <a:xfrm flipH="1">
                <a:off x="2695887" y="4140198"/>
                <a:ext cx="3202889" cy="721248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Arrow Connector 468"/>
              <p:cNvCxnSpPr>
                <a:stCxn id="422" idx="2"/>
                <a:endCxn id="462" idx="0"/>
              </p:cNvCxnSpPr>
              <p:nvPr/>
            </p:nvCxnSpPr>
            <p:spPr>
              <a:xfrm flipH="1">
                <a:off x="4354200" y="4140198"/>
                <a:ext cx="1544576" cy="721248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Arrow Connector 469"/>
              <p:cNvCxnSpPr>
                <a:stCxn id="422" idx="2"/>
                <a:endCxn id="463" idx="0"/>
              </p:cNvCxnSpPr>
              <p:nvPr/>
            </p:nvCxnSpPr>
            <p:spPr>
              <a:xfrm flipH="1">
                <a:off x="5491315" y="4140198"/>
                <a:ext cx="407461" cy="733791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Arrow Connector 470"/>
              <p:cNvCxnSpPr>
                <a:stCxn id="422" idx="2"/>
                <a:endCxn id="464" idx="0"/>
              </p:cNvCxnSpPr>
              <p:nvPr/>
            </p:nvCxnSpPr>
            <p:spPr>
              <a:xfrm>
                <a:off x="5898776" y="4140198"/>
                <a:ext cx="804538" cy="742676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Arrow Connector 471"/>
              <p:cNvCxnSpPr>
                <a:stCxn id="452" idx="2"/>
                <a:endCxn id="465" idx="0"/>
              </p:cNvCxnSpPr>
              <p:nvPr/>
            </p:nvCxnSpPr>
            <p:spPr>
              <a:xfrm flipH="1">
                <a:off x="4436143" y="5092484"/>
                <a:ext cx="2712389" cy="795481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Arrow Connector 472"/>
              <p:cNvCxnSpPr>
                <a:stCxn id="452" idx="2"/>
                <a:endCxn id="466" idx="0"/>
              </p:cNvCxnSpPr>
              <p:nvPr/>
            </p:nvCxnSpPr>
            <p:spPr>
              <a:xfrm flipH="1">
                <a:off x="5948060" y="5092484"/>
                <a:ext cx="1200472" cy="833157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Arrow Connector 473"/>
              <p:cNvCxnSpPr>
                <a:stCxn id="452" idx="2"/>
                <a:endCxn id="467" idx="0"/>
              </p:cNvCxnSpPr>
              <p:nvPr/>
            </p:nvCxnSpPr>
            <p:spPr>
              <a:xfrm>
                <a:off x="7148532" y="5092484"/>
                <a:ext cx="178841" cy="844909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5" name="Picture 474" descr="Pizza-Master-Joensuu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0998" y="5809715"/>
                <a:ext cx="1103622" cy="941756"/>
              </a:xfrm>
              <a:prstGeom prst="rect">
                <a:avLst/>
              </a:prstGeom>
            </p:spPr>
          </p:pic>
          <p:pic>
            <p:nvPicPr>
              <p:cNvPr id="476" name="Picture 475" descr="kotiinkuljetus-pallo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772" y="5850449"/>
                <a:ext cx="568766" cy="568766"/>
              </a:xfrm>
              <a:prstGeom prst="rect">
                <a:avLst/>
              </a:prstGeom>
            </p:spPr>
          </p:pic>
          <p:cxnSp>
            <p:nvCxnSpPr>
              <p:cNvPr id="477" name="Straight Arrow Connector 476"/>
              <p:cNvCxnSpPr>
                <a:endCxn id="419" idx="0"/>
              </p:cNvCxnSpPr>
              <p:nvPr/>
            </p:nvCxnSpPr>
            <p:spPr>
              <a:xfrm>
                <a:off x="3596966" y="2074413"/>
                <a:ext cx="8443" cy="222132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prstDash val="soli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7" name="TextBox 496"/>
          <p:cNvSpPr txBox="1"/>
          <p:nvPr/>
        </p:nvSpPr>
        <p:spPr>
          <a:xfrm>
            <a:off x="467544" y="1916832"/>
            <a:ext cx="240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Sub-tree with 1 address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7" name="Title 4"/>
          <p:cNvSpPr>
            <a:spLocks noGrp="1"/>
          </p:cNvSpPr>
          <p:nvPr>
            <p:ph type="title"/>
          </p:nvPr>
        </p:nvSpPr>
        <p:spPr>
          <a:xfrm>
            <a:off x="719138" y="657225"/>
            <a:ext cx="7993062" cy="1008063"/>
          </a:xfrm>
        </p:spPr>
        <p:txBody>
          <a:bodyPr/>
          <a:lstStyle/>
          <a:p>
            <a:r>
              <a:rPr lang="en-US" dirty="0" smtClean="0"/>
              <a:t>Service name detection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9408-6710-41BB-B009-27AE7D68054C}" type="slidenum">
              <a:rPr lang="fi-FI" altLang="en-US" smtClean="0"/>
              <a:pPr/>
              <a:t>18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8683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text nodes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561183" y="1180646"/>
            <a:ext cx="4674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Score </a:t>
            </a:r>
            <a:r>
              <a:rPr lang="en-US" dirty="0"/>
              <a:t>the other text nodes in the sub-tree</a:t>
            </a:r>
          </a:p>
          <a:p>
            <a:r>
              <a:rPr lang="en-US" dirty="0"/>
              <a:t>Select text node with highest score as title node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1185372" y="1659257"/>
            <a:ext cx="6771004" cy="4434039"/>
            <a:chOff x="1185372" y="1547500"/>
            <a:chExt cx="6771004" cy="4434039"/>
          </a:xfrm>
        </p:grpSpPr>
        <p:grpSp>
          <p:nvGrpSpPr>
            <p:cNvPr id="145" name="Group 166"/>
            <p:cNvGrpSpPr/>
            <p:nvPr/>
          </p:nvGrpSpPr>
          <p:grpSpPr>
            <a:xfrm>
              <a:off x="1185372" y="2204864"/>
              <a:ext cx="6771004" cy="3776675"/>
              <a:chOff x="1531965" y="1827007"/>
              <a:chExt cx="6771004" cy="3776675"/>
            </a:xfrm>
          </p:grpSpPr>
          <p:sp>
            <p:nvSpPr>
              <p:cNvPr id="185" name="TextBox 184"/>
              <p:cNvSpPr txBox="1"/>
              <p:nvPr/>
            </p:nvSpPr>
            <p:spPr>
              <a:xfrm>
                <a:off x="2070106" y="5295905"/>
                <a:ext cx="11657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Score: 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+mj-lt"/>
                  </a:rPr>
                  <a:t>22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/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BACC6"/>
                    </a:solidFill>
                    <a:effectLst/>
                    <a:uLnTx/>
                    <a:uFillTx/>
                    <a:latin typeface="+mj-lt"/>
                  </a:rPr>
                  <a:t>2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=</a:t>
                </a: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400"/>
                    </a:solidFill>
                    <a:effectLst/>
                    <a:uLnTx/>
                    <a:uFillTx/>
                    <a:latin typeface="+mj-lt"/>
                  </a:rPr>
                  <a:t>11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B4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2466751" y="4519249"/>
                <a:ext cx="190278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color</a:t>
                </a: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: #222222;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font-size</a:t>
                </a: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:18px;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font-weight</a:t>
                </a: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: 900;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text-transform</a:t>
                </a: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: uppercase;</a:t>
                </a: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2413926" y="2453432"/>
                <a:ext cx="40292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DIV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1801014" y="3277049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BACC6"/>
                    </a:solidFill>
                    <a:effectLst/>
                    <a:uLnTx/>
                    <a:uFillTx/>
                    <a:latin typeface="+mj-lt"/>
                  </a:rPr>
                  <a:t>1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2102674" y="2556263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BACC6"/>
                    </a:solidFill>
                    <a:effectLst/>
                    <a:uLnTx/>
                    <a:uFillTx/>
                    <a:latin typeface="+mj-lt"/>
                  </a:rPr>
                  <a:t>2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2019948" y="3088315"/>
                <a:ext cx="181707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P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191" name="Straight Arrow Connector 190"/>
              <p:cNvCxnSpPr>
                <a:stCxn id="190" idx="2"/>
                <a:endCxn id="200" idx="0"/>
              </p:cNvCxnSpPr>
              <p:nvPr/>
            </p:nvCxnSpPr>
            <p:spPr>
              <a:xfrm flipH="1">
                <a:off x="2107727" y="3303759"/>
                <a:ext cx="3075" cy="415513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2" name="Straight Arrow Connector 191"/>
              <p:cNvCxnSpPr>
                <a:stCxn id="187" idx="2"/>
                <a:endCxn id="190" idx="0"/>
              </p:cNvCxnSpPr>
              <p:nvPr/>
            </p:nvCxnSpPr>
            <p:spPr>
              <a:xfrm flipH="1">
                <a:off x="2110802" y="2668876"/>
                <a:ext cx="504585" cy="419439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93" name="TextBox 192"/>
              <p:cNvSpPr txBox="1"/>
              <p:nvPr/>
            </p:nvSpPr>
            <p:spPr>
              <a:xfrm>
                <a:off x="3068562" y="3103263"/>
                <a:ext cx="181707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P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3068562" y="3698380"/>
                <a:ext cx="212165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A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195" name="Straight Arrow Connector 194"/>
              <p:cNvCxnSpPr>
                <a:stCxn id="187" idx="2"/>
                <a:endCxn id="193" idx="0"/>
              </p:cNvCxnSpPr>
              <p:nvPr/>
            </p:nvCxnSpPr>
            <p:spPr>
              <a:xfrm>
                <a:off x="2615387" y="2668876"/>
                <a:ext cx="544029" cy="43438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6" name="Straight Arrow Connector 195"/>
              <p:cNvCxnSpPr>
                <a:stCxn id="193" idx="2"/>
                <a:endCxn id="194" idx="0"/>
              </p:cNvCxnSpPr>
              <p:nvPr/>
            </p:nvCxnSpPr>
            <p:spPr>
              <a:xfrm>
                <a:off x="3159416" y="3318707"/>
                <a:ext cx="15229" cy="379673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7" name="Straight Arrow Connector 196"/>
              <p:cNvCxnSpPr>
                <a:stCxn id="194" idx="2"/>
                <a:endCxn id="199" idx="0"/>
              </p:cNvCxnSpPr>
              <p:nvPr/>
            </p:nvCxnSpPr>
            <p:spPr>
              <a:xfrm>
                <a:off x="3174645" y="3913824"/>
                <a:ext cx="53850" cy="41709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98" name="TextBox 197"/>
              <p:cNvSpPr txBox="1"/>
              <p:nvPr/>
            </p:nvSpPr>
            <p:spPr>
              <a:xfrm>
                <a:off x="3195719" y="3632527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+mj-lt"/>
                  </a:rPr>
                  <a:t>+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+mj-lt"/>
                  </a:rPr>
                  <a:t>4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2335338" y="4330919"/>
                <a:ext cx="1786314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Pizza Master </a:t>
                </a:r>
                <a:r>
                  <a:rPr kumimoji="0" lang="en-US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Joensuu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1531965" y="3719272"/>
                <a:ext cx="1151524" cy="215444"/>
              </a:xfrm>
              <a:prstGeom prst="rect">
                <a:avLst/>
              </a:prstGeom>
              <a:noFill/>
              <a:ln w="28575" cmpd="sng">
                <a:noFill/>
              </a:ln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</a:rPr>
                  <a:t>Niskakatu</a:t>
                </a: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</a:rPr>
                  <a:t> 11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1534217" y="3911758"/>
                <a:ext cx="109036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font-size</a:t>
                </a: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:16px;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color</a:t>
                </a: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: #00000;</a:t>
                </a:r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2185878" y="4672742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+mj-lt"/>
                  </a:rPr>
                  <a:t>+2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>
                <a:off x="2187232" y="4866733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+mj-lt"/>
                  </a:rPr>
                  <a:t>+3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2178994" y="4478751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+mj-lt"/>
                  </a:rPr>
                  <a:t>+8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6822367" y="2419346"/>
                <a:ext cx="40292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DIV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7223574" y="3721551"/>
                <a:ext cx="8245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STRONG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07" name="Straight Arrow Connector 206"/>
              <p:cNvCxnSpPr>
                <a:stCxn id="215" idx="2"/>
                <a:endCxn id="206" idx="0"/>
              </p:cNvCxnSpPr>
              <p:nvPr/>
            </p:nvCxnSpPr>
            <p:spPr>
              <a:xfrm>
                <a:off x="7007698" y="3269673"/>
                <a:ext cx="628132" cy="45187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08" name="TextBox 207"/>
              <p:cNvSpPr txBox="1"/>
              <p:nvPr/>
            </p:nvSpPr>
            <p:spPr>
              <a:xfrm>
                <a:off x="7082296" y="4296833"/>
                <a:ext cx="1082595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Yhteystiedot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09" name="Straight Arrow Connector 208"/>
              <p:cNvCxnSpPr>
                <a:stCxn id="206" idx="2"/>
                <a:endCxn id="208" idx="0"/>
              </p:cNvCxnSpPr>
              <p:nvPr/>
            </p:nvCxnSpPr>
            <p:spPr>
              <a:xfrm flipH="1">
                <a:off x="7623594" y="3936995"/>
                <a:ext cx="12236" cy="35983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10" name="TextBox 209"/>
              <p:cNvSpPr txBox="1"/>
              <p:nvPr/>
            </p:nvSpPr>
            <p:spPr>
              <a:xfrm>
                <a:off x="5934571" y="3703418"/>
                <a:ext cx="1151524" cy="215444"/>
              </a:xfrm>
              <a:prstGeom prst="rect">
                <a:avLst/>
              </a:prstGeom>
              <a:noFill/>
              <a:ln w="28575" cmpd="sng">
                <a:noFill/>
              </a:ln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</a:rPr>
                  <a:t>Niskakatu</a:t>
                </a: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</a:rPr>
                  <a:t> 11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7738474" y="4308340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BACC6"/>
                    </a:solidFill>
                    <a:effectLst/>
                    <a:uLnTx/>
                    <a:uFillTx/>
                    <a:latin typeface="+mj-lt"/>
                  </a:rPr>
                  <a:t>1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15" name="TextBox 214"/>
              <p:cNvSpPr txBox="1"/>
              <p:nvPr/>
            </p:nvSpPr>
            <p:spPr>
              <a:xfrm>
                <a:off x="6916844" y="3054229"/>
                <a:ext cx="181707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P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16" name="Straight Arrow Connector 215"/>
              <p:cNvCxnSpPr>
                <a:stCxn id="215" idx="2"/>
                <a:endCxn id="210" idx="0"/>
              </p:cNvCxnSpPr>
              <p:nvPr/>
            </p:nvCxnSpPr>
            <p:spPr>
              <a:xfrm flipH="1">
                <a:off x="6510333" y="3269673"/>
                <a:ext cx="497365" cy="43374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7" name="Straight Arrow Connector 216"/>
              <p:cNvCxnSpPr>
                <a:stCxn id="205" idx="2"/>
                <a:endCxn id="215" idx="0"/>
              </p:cNvCxnSpPr>
              <p:nvPr/>
            </p:nvCxnSpPr>
            <p:spPr>
              <a:xfrm flipH="1">
                <a:off x="7007698" y="2634790"/>
                <a:ext cx="16130" cy="419439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20" name="Rectangle 219"/>
              <p:cNvSpPr/>
              <p:nvPr/>
            </p:nvSpPr>
            <p:spPr>
              <a:xfrm>
                <a:off x="7032501" y="4539172"/>
                <a:ext cx="109036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font-size</a:t>
                </a: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:16px;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color</a:t>
                </a: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: #00000;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5945382" y="3936995"/>
                <a:ext cx="109036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font-size</a:t>
                </a: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:16px;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color</a:t>
                </a: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: #00000;</a:t>
                </a:r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6510334" y="3177943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BACC6"/>
                    </a:solidFill>
                    <a:effectLst/>
                    <a:uLnTx/>
                    <a:uFillTx/>
                    <a:latin typeface="+mj-lt"/>
                  </a:rPr>
                  <a:t>1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7" name="TextBox 226"/>
              <p:cNvSpPr txBox="1"/>
              <p:nvPr/>
            </p:nvSpPr>
            <p:spPr>
              <a:xfrm>
                <a:off x="7964415" y="3676953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+mj-lt"/>
                  </a:rPr>
                  <a:t>+3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8" name="TextBox 227"/>
              <p:cNvSpPr txBox="1"/>
              <p:nvPr/>
            </p:nvSpPr>
            <p:spPr>
              <a:xfrm>
                <a:off x="6477382" y="5279136"/>
                <a:ext cx="9989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Score: 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+mj-lt"/>
                  </a:rPr>
                  <a:t>3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/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BACC6"/>
                    </a:solidFill>
                    <a:effectLst/>
                    <a:uLnTx/>
                    <a:uFillTx/>
                    <a:latin typeface="+mj-lt"/>
                  </a:rPr>
                  <a:t>1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=</a:t>
                </a: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400"/>
                    </a:solidFill>
                    <a:effectLst/>
                    <a:uLnTx/>
                    <a:uFillTx/>
                    <a:latin typeface="+mj-lt"/>
                  </a:rPr>
                  <a:t>3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B4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9" name="TextBox 228"/>
              <p:cNvSpPr txBox="1"/>
              <p:nvPr/>
            </p:nvSpPr>
            <p:spPr>
              <a:xfrm>
                <a:off x="4602001" y="1827007"/>
                <a:ext cx="40292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DIV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3982159" y="3215958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BACC6"/>
                    </a:solidFill>
                    <a:effectLst/>
                    <a:uLnTx/>
                    <a:uFillTx/>
                    <a:latin typeface="+mj-lt"/>
                  </a:rPr>
                  <a:t>1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3973766" y="2650624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BACC6"/>
                    </a:solidFill>
                    <a:effectLst/>
                    <a:uLnTx/>
                    <a:uFillTx/>
                    <a:latin typeface="+mj-lt"/>
                  </a:rPr>
                  <a:t>2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2" name="TextBox 241"/>
              <p:cNvSpPr txBox="1"/>
              <p:nvPr/>
            </p:nvSpPr>
            <p:spPr>
              <a:xfrm>
                <a:off x="4283819" y="3071955"/>
                <a:ext cx="181707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P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43" name="Straight Arrow Connector 242"/>
              <p:cNvCxnSpPr>
                <a:stCxn id="242" idx="2"/>
                <a:endCxn id="258" idx="0"/>
              </p:cNvCxnSpPr>
              <p:nvPr/>
            </p:nvCxnSpPr>
            <p:spPr>
              <a:xfrm flipH="1">
                <a:off x="4372490" y="3287399"/>
                <a:ext cx="2183" cy="389981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4" name="Straight Arrow Connector 243"/>
              <p:cNvCxnSpPr>
                <a:stCxn id="229" idx="2"/>
                <a:endCxn id="259" idx="0"/>
              </p:cNvCxnSpPr>
              <p:nvPr/>
            </p:nvCxnSpPr>
            <p:spPr>
              <a:xfrm flipH="1">
                <a:off x="4399059" y="2042451"/>
                <a:ext cx="404403" cy="434949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45" name="TextBox 244"/>
              <p:cNvSpPr txBox="1"/>
              <p:nvPr/>
            </p:nvSpPr>
            <p:spPr>
              <a:xfrm>
                <a:off x="5182495" y="2476838"/>
                <a:ext cx="40292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DIV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5306699" y="3685618"/>
                <a:ext cx="212165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A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47" name="Straight Arrow Connector 246"/>
              <p:cNvCxnSpPr>
                <a:stCxn id="229" idx="2"/>
                <a:endCxn id="245" idx="0"/>
              </p:cNvCxnSpPr>
              <p:nvPr/>
            </p:nvCxnSpPr>
            <p:spPr>
              <a:xfrm>
                <a:off x="4803462" y="2042451"/>
                <a:ext cx="580494" cy="43438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8" name="Straight Arrow Connector 247"/>
              <p:cNvCxnSpPr>
                <a:stCxn id="245" idx="2"/>
                <a:endCxn id="261" idx="0"/>
              </p:cNvCxnSpPr>
              <p:nvPr/>
            </p:nvCxnSpPr>
            <p:spPr>
              <a:xfrm>
                <a:off x="5383956" y="2692282"/>
                <a:ext cx="8817" cy="37760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9" name="Straight Arrow Connector 248"/>
              <p:cNvCxnSpPr>
                <a:stCxn id="246" idx="2"/>
                <a:endCxn id="257" idx="0"/>
              </p:cNvCxnSpPr>
              <p:nvPr/>
            </p:nvCxnSpPr>
            <p:spPr>
              <a:xfrm>
                <a:off x="5412782" y="3901062"/>
                <a:ext cx="4652" cy="393526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57" name="TextBox 256"/>
              <p:cNvSpPr txBox="1"/>
              <p:nvPr/>
            </p:nvSpPr>
            <p:spPr>
              <a:xfrm>
                <a:off x="5060482" y="4294588"/>
                <a:ext cx="713904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Joensuu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8" name="TextBox 257"/>
              <p:cNvSpPr txBox="1"/>
              <p:nvPr/>
            </p:nvSpPr>
            <p:spPr>
              <a:xfrm>
                <a:off x="3796728" y="3677380"/>
                <a:ext cx="1151524" cy="215444"/>
              </a:xfrm>
              <a:prstGeom prst="rect">
                <a:avLst/>
              </a:prstGeom>
              <a:noFill/>
              <a:ln w="28575" cmpd="sng">
                <a:noFill/>
              </a:ln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</a:rPr>
                  <a:t>Niskakatu</a:t>
                </a: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</a:rPr>
                  <a:t> 11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9" name="TextBox 258"/>
              <p:cNvSpPr txBox="1"/>
              <p:nvPr/>
            </p:nvSpPr>
            <p:spPr>
              <a:xfrm>
                <a:off x="4197598" y="2477400"/>
                <a:ext cx="40292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DIV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60" name="Straight Arrow Connector 259"/>
              <p:cNvCxnSpPr>
                <a:stCxn id="259" idx="2"/>
                <a:endCxn id="242" idx="0"/>
              </p:cNvCxnSpPr>
              <p:nvPr/>
            </p:nvCxnSpPr>
            <p:spPr>
              <a:xfrm flipH="1">
                <a:off x="4374673" y="2692844"/>
                <a:ext cx="24386" cy="379111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61" name="TextBox 260"/>
              <p:cNvSpPr txBox="1"/>
              <p:nvPr/>
            </p:nvSpPr>
            <p:spPr>
              <a:xfrm>
                <a:off x="5236997" y="3069889"/>
                <a:ext cx="311551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H2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62" name="Straight Arrow Connector 261"/>
              <p:cNvCxnSpPr>
                <a:stCxn id="261" idx="2"/>
                <a:endCxn id="246" idx="0"/>
              </p:cNvCxnSpPr>
              <p:nvPr/>
            </p:nvCxnSpPr>
            <p:spPr>
              <a:xfrm>
                <a:off x="5392773" y="3285333"/>
                <a:ext cx="20009" cy="40028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63" name="Rectangle 262"/>
              <p:cNvSpPr/>
              <p:nvPr/>
            </p:nvSpPr>
            <p:spPr>
              <a:xfrm>
                <a:off x="4920409" y="4510032"/>
                <a:ext cx="1747594" cy="5770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color</a:t>
                </a: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: #fff1c8;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font-size</a:t>
                </a: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:18px;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text-transform:</a:t>
                </a: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 uppercase;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3804034" y="3917538"/>
                <a:ext cx="109036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font-size</a:t>
                </a: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:16px;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+mj-lt"/>
                  </a:rPr>
                  <a:t>color</a:t>
                </a: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: #00000;</a:t>
                </a:r>
              </a:p>
            </p:txBody>
          </p:sp>
          <p:sp>
            <p:nvSpPr>
              <p:cNvPr id="265" name="TextBox 264"/>
              <p:cNvSpPr txBox="1"/>
              <p:nvPr/>
            </p:nvSpPr>
            <p:spPr>
              <a:xfrm>
                <a:off x="4226199" y="1929838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BACC6"/>
                    </a:solidFill>
                    <a:effectLst/>
                    <a:uLnTx/>
                    <a:uFillTx/>
                    <a:latin typeface="+mj-lt"/>
                  </a:rPr>
                  <a:t>3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>
                <a:off x="5522145" y="3629893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+mj-lt"/>
                  </a:rPr>
                  <a:t>+4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67" name="TextBox 266"/>
              <p:cNvSpPr txBox="1"/>
              <p:nvPr/>
            </p:nvSpPr>
            <p:spPr>
              <a:xfrm>
                <a:off x="5522145" y="3006102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+mj-lt"/>
                  </a:rPr>
                  <a:t>+6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68" name="TextBox 267"/>
              <p:cNvSpPr txBox="1"/>
              <p:nvPr/>
            </p:nvSpPr>
            <p:spPr>
              <a:xfrm>
                <a:off x="4614662" y="4671071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+mj-lt"/>
                  </a:rPr>
                  <a:t>+2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69" name="TextBox 268"/>
              <p:cNvSpPr txBox="1"/>
              <p:nvPr/>
            </p:nvSpPr>
            <p:spPr>
              <a:xfrm>
                <a:off x="4616016" y="4856824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+mj-lt"/>
                  </a:rPr>
                  <a:t>+5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70" name="TextBox 269"/>
              <p:cNvSpPr txBox="1"/>
              <p:nvPr/>
            </p:nvSpPr>
            <p:spPr>
              <a:xfrm>
                <a:off x="4607778" y="4477080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+mj-lt"/>
                  </a:rPr>
                  <a:t>+9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71" name="TextBox 270"/>
              <p:cNvSpPr txBox="1"/>
              <p:nvPr/>
            </p:nvSpPr>
            <p:spPr>
              <a:xfrm>
                <a:off x="4244313" y="5294234"/>
                <a:ext cx="13003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Score: 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+mj-lt"/>
                  </a:rPr>
                  <a:t>26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/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BACC6"/>
                    </a:solidFill>
                    <a:effectLst/>
                    <a:uLnTx/>
                    <a:uFillTx/>
                    <a:latin typeface="+mj-lt"/>
                  </a:rPr>
                  <a:t>3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=</a:t>
                </a: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400"/>
                    </a:solidFill>
                    <a:effectLst/>
                    <a:uLnTx/>
                    <a:uFillTx/>
                    <a:latin typeface="+mj-lt"/>
                  </a:rPr>
                  <a:t>8.66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B4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72" name="TextBox 271"/>
              <p:cNvSpPr txBox="1"/>
              <p:nvPr/>
            </p:nvSpPr>
            <p:spPr>
              <a:xfrm>
                <a:off x="2187232" y="5044644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+mj-lt"/>
                  </a:rPr>
                  <a:t>+5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sp>
          <p:nvSpPr>
            <p:cNvPr id="181" name="Rectangle 180"/>
            <p:cNvSpPr/>
            <p:nvPr/>
          </p:nvSpPr>
          <p:spPr>
            <a:xfrm>
              <a:off x="3131840" y="1547500"/>
              <a:ext cx="265168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Closest common ancestor node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182" name="Straight Arrow Connector 181"/>
            <p:cNvCxnSpPr>
              <a:stCxn id="181" idx="2"/>
              <a:endCxn id="187" idx="0"/>
            </p:cNvCxnSpPr>
            <p:nvPr/>
          </p:nvCxnSpPr>
          <p:spPr>
            <a:xfrm flipH="1">
              <a:off x="2268794" y="1855277"/>
              <a:ext cx="2188890" cy="976012"/>
            </a:xfrm>
            <a:prstGeom prst="straightConnector1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tailEnd type="arrow"/>
            </a:ln>
            <a:effectLst/>
          </p:spPr>
        </p:cxnSp>
        <p:cxnSp>
          <p:nvCxnSpPr>
            <p:cNvPr id="183" name="Straight Arrow Connector 182"/>
            <p:cNvCxnSpPr>
              <a:stCxn id="181" idx="2"/>
              <a:endCxn id="229" idx="0"/>
            </p:cNvCxnSpPr>
            <p:nvPr/>
          </p:nvCxnSpPr>
          <p:spPr>
            <a:xfrm flipH="1">
              <a:off x="4456869" y="1855277"/>
              <a:ext cx="815" cy="349587"/>
            </a:xfrm>
            <a:prstGeom prst="straightConnector1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tailEnd type="arrow"/>
            </a:ln>
            <a:effectLst/>
          </p:spPr>
        </p:cxnSp>
        <p:cxnSp>
          <p:nvCxnSpPr>
            <p:cNvPr id="184" name="Straight Arrow Connector 183"/>
            <p:cNvCxnSpPr>
              <a:stCxn id="181" idx="2"/>
              <a:endCxn id="215" idx="0"/>
            </p:cNvCxnSpPr>
            <p:nvPr/>
          </p:nvCxnSpPr>
          <p:spPr>
            <a:xfrm>
              <a:off x="4457684" y="1855277"/>
              <a:ext cx="2203421" cy="1576809"/>
            </a:xfrm>
            <a:prstGeom prst="straightConnector1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tailEnd type="arrow"/>
            </a:ln>
            <a:effectLst/>
          </p:spPr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9408-6710-41BB-B009-27AE7D68054C}" type="slidenum">
              <a:rPr lang="fi-FI" altLang="en-US" smtClean="0"/>
              <a:pPr/>
              <a:t>19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4250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Location-based services and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/>
              <a:t>location-based service </a:t>
            </a:r>
            <a:r>
              <a:rPr lang="en-US" dirty="0"/>
              <a:t>is "an application which integrates the </a:t>
            </a:r>
            <a:r>
              <a:rPr lang="en-US" i="1" dirty="0"/>
              <a:t>user's geographical location </a:t>
            </a:r>
            <a:r>
              <a:rPr lang="en-US" dirty="0"/>
              <a:t>with the general notion of </a:t>
            </a:r>
            <a:r>
              <a:rPr lang="en-US" i="1" dirty="0"/>
              <a:t>service</a:t>
            </a:r>
            <a:r>
              <a:rPr lang="en-US" dirty="0"/>
              <a:t>, its purpose being to </a:t>
            </a:r>
            <a:r>
              <a:rPr lang="en-US" i="1" dirty="0"/>
              <a:t>provide information </a:t>
            </a:r>
            <a:r>
              <a:rPr lang="en-US" dirty="0"/>
              <a:t>about a certain place or geographical location“ (Schiller and </a:t>
            </a:r>
            <a:r>
              <a:rPr lang="en-US" dirty="0" err="1"/>
              <a:t>Voisard</a:t>
            </a:r>
            <a:r>
              <a:rPr lang="en-US" dirty="0"/>
              <a:t> 2004) </a:t>
            </a:r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/>
              <a:t>location-based </a:t>
            </a:r>
            <a:r>
              <a:rPr lang="en-US" b="1" dirty="0" smtClean="0"/>
              <a:t>application </a:t>
            </a:r>
            <a:r>
              <a:rPr lang="en-US" dirty="0" smtClean="0"/>
              <a:t>is an application that uses such services.</a:t>
            </a:r>
            <a:endParaRPr lang="en-US" dirty="0"/>
          </a:p>
        </p:txBody>
      </p:sp>
      <p:pic>
        <p:nvPicPr>
          <p:cNvPr id="6" name="Picture 4" descr="Underutilized Smartphone Featur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" t="3515" r="-334" b="22665"/>
          <a:stretch/>
        </p:blipFill>
        <p:spPr bwMode="auto">
          <a:xfrm>
            <a:off x="2386937" y="3933056"/>
            <a:ext cx="4713677" cy="201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0615" y="5890802"/>
            <a:ext cx="51663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Source: http://news.filehippo.com/2012/10/underutilized-smartphone-features/</a:t>
            </a:r>
            <a:endParaRPr lang="en-US" sz="105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9408-6710-41BB-B009-27AE7D68054C}" type="slidenum">
              <a:rPr lang="fi-FI" altLang="en-US" smtClean="0"/>
              <a:pPr/>
              <a:t>2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4151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 according to appearance</a:t>
            </a:r>
            <a:endParaRPr lang="en-US" dirty="0"/>
          </a:p>
        </p:txBody>
      </p:sp>
      <p:graphicFrame>
        <p:nvGraphicFramePr>
          <p:cNvPr id="180" name="Table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679136"/>
              </p:ext>
            </p:extLst>
          </p:nvPr>
        </p:nvGraphicFramePr>
        <p:xfrm>
          <a:off x="6093666" y="4125989"/>
          <a:ext cx="2592288" cy="1905826"/>
        </p:xfrm>
        <a:graphic>
          <a:graphicData uri="http://schemas.openxmlformats.org/drawingml/2006/table">
            <a:tbl>
              <a:tblPr firstRow="1" bandRow="1"/>
              <a:tblGrid>
                <a:gridCol w="1584176"/>
                <a:gridCol w="1008112"/>
              </a:tblGrid>
              <a:tr h="2983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/>
                        <a:t>HTML Tag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68580" marR="68580">
                    <a:lnL w="12700" cmpd="sng">
                      <a:solidFill>
                        <a:srgbClr val="4F81B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Score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>
                    <a:lnL>
                      <a:noFill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0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</a:rPr>
                        <a:t>H1</a:t>
                      </a:r>
                      <a:endParaRPr lang="en-US" sz="1400" b="1" dirty="0">
                        <a:solidFill>
                          <a:srgbClr val="4F81BD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+7</a:t>
                      </a:r>
                      <a:endParaRPr lang="en-US" sz="140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0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F81BD"/>
                          </a:solidFill>
                        </a:rPr>
                        <a:t>H2</a:t>
                      </a:r>
                      <a:endParaRPr lang="en-US" sz="1400" b="1">
                        <a:solidFill>
                          <a:srgbClr val="4F81BD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+6</a:t>
                      </a:r>
                      <a:endParaRPr lang="en-US" sz="140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0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F81BD"/>
                          </a:solidFill>
                        </a:rPr>
                        <a:t>H3</a:t>
                      </a:r>
                      <a:endParaRPr lang="en-US" sz="1400" b="1">
                        <a:solidFill>
                          <a:srgbClr val="4F81BD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+5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0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F81BD"/>
                          </a:solidFill>
                        </a:rPr>
                        <a:t>H2, A</a:t>
                      </a:r>
                      <a:endParaRPr lang="en-US" sz="1400" b="1">
                        <a:solidFill>
                          <a:srgbClr val="4F81BD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+4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208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F81BD"/>
                          </a:solidFill>
                        </a:rPr>
                        <a:t>H5, H6, B, STRONG</a:t>
                      </a:r>
                      <a:endParaRPr lang="en-US" sz="1400" b="1">
                        <a:solidFill>
                          <a:srgbClr val="4F81BD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+3</a:t>
                      </a:r>
                      <a:endParaRPr lang="en-US" sz="140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0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F81BD"/>
                          </a:solidFill>
                        </a:rPr>
                        <a:t>I, EM</a:t>
                      </a:r>
                      <a:endParaRPr lang="en-US" sz="1400" b="1">
                        <a:solidFill>
                          <a:srgbClr val="4F81BD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+2</a:t>
                      </a:r>
                      <a:endParaRPr lang="en-US" sz="140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08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</a:rPr>
                        <a:t>Others</a:t>
                      </a:r>
                      <a:endParaRPr lang="en-US" sz="1400" b="1" dirty="0">
                        <a:solidFill>
                          <a:srgbClr val="4F81BD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81" name="Group 166"/>
          <p:cNvGrpSpPr/>
          <p:nvPr/>
        </p:nvGrpSpPr>
        <p:grpSpPr>
          <a:xfrm>
            <a:off x="1741053" y="1121438"/>
            <a:ext cx="5636509" cy="2983583"/>
            <a:chOff x="1501248" y="1823007"/>
            <a:chExt cx="6820176" cy="3610136"/>
          </a:xfrm>
        </p:grpSpPr>
        <p:sp>
          <p:nvSpPr>
            <p:cNvPr id="182" name="TextBox 181"/>
            <p:cNvSpPr txBox="1"/>
            <p:nvPr/>
          </p:nvSpPr>
          <p:spPr>
            <a:xfrm>
              <a:off x="2581511" y="5156144"/>
              <a:ext cx="7825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Score: 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rPr>
                <a:t>22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B4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2466749" y="4446353"/>
              <a:ext cx="2280730" cy="893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color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: #</a:t>
              </a: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222222;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font-size</a:t>
              </a: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:18px;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font-weight</a:t>
              </a: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: 900;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text-transform</a:t>
              </a: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: uppercase;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413926" y="2449431"/>
              <a:ext cx="427407" cy="223446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DIV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2019948" y="3084315"/>
              <a:ext cx="200469" cy="223446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P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186" name="Straight Arrow Connector 185"/>
            <p:cNvCxnSpPr>
              <a:stCxn id="185" idx="2"/>
              <a:endCxn id="195" idx="0"/>
            </p:cNvCxnSpPr>
            <p:nvPr/>
          </p:nvCxnSpPr>
          <p:spPr>
            <a:xfrm flipH="1">
              <a:off x="2107728" y="3307761"/>
              <a:ext cx="12456" cy="407511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7" name="Straight Arrow Connector 186"/>
            <p:cNvCxnSpPr>
              <a:stCxn id="184" idx="2"/>
              <a:endCxn id="185" idx="0"/>
            </p:cNvCxnSpPr>
            <p:nvPr/>
          </p:nvCxnSpPr>
          <p:spPr>
            <a:xfrm flipH="1">
              <a:off x="2120184" y="2672877"/>
              <a:ext cx="507446" cy="411438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8" name="TextBox 187"/>
            <p:cNvSpPr txBox="1"/>
            <p:nvPr/>
          </p:nvSpPr>
          <p:spPr>
            <a:xfrm>
              <a:off x="3068562" y="3099263"/>
              <a:ext cx="200469" cy="223446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P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068562" y="3694380"/>
              <a:ext cx="233444" cy="223446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A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190" name="Straight Arrow Connector 189"/>
            <p:cNvCxnSpPr>
              <a:stCxn id="184" idx="2"/>
              <a:endCxn id="188" idx="0"/>
            </p:cNvCxnSpPr>
            <p:nvPr/>
          </p:nvCxnSpPr>
          <p:spPr>
            <a:xfrm>
              <a:off x="2627630" y="2672877"/>
              <a:ext cx="541168" cy="426386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1" name="Straight Arrow Connector 190"/>
            <p:cNvCxnSpPr>
              <a:stCxn id="188" idx="2"/>
              <a:endCxn id="189" idx="0"/>
            </p:cNvCxnSpPr>
            <p:nvPr/>
          </p:nvCxnSpPr>
          <p:spPr>
            <a:xfrm>
              <a:off x="3168797" y="3322709"/>
              <a:ext cx="16487" cy="371671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2" name="Straight Arrow Connector 191"/>
            <p:cNvCxnSpPr>
              <a:stCxn id="189" idx="2"/>
              <a:endCxn id="194" idx="0"/>
            </p:cNvCxnSpPr>
            <p:nvPr/>
          </p:nvCxnSpPr>
          <p:spPr>
            <a:xfrm>
              <a:off x="3185285" y="3917826"/>
              <a:ext cx="82391" cy="409093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93" name="TextBox 192"/>
            <p:cNvSpPr txBox="1"/>
            <p:nvPr/>
          </p:nvSpPr>
          <p:spPr>
            <a:xfrm>
              <a:off x="3195719" y="3632527"/>
              <a:ext cx="3401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rPr>
                <a:t>+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rPr>
                <a:t>4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2335339" y="4326918"/>
              <a:ext cx="1864675" cy="223446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Pizza Master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Joensuu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501248" y="3715272"/>
              <a:ext cx="1212960" cy="223446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Niskakatu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 11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1534217" y="3911758"/>
              <a:ext cx="1048685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font-size</a:t>
              </a: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:16px;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color</a:t>
              </a: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: #00000;</a:t>
              </a: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185878" y="4622607"/>
              <a:ext cx="3401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rPr>
                <a:t>+2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2187232" y="4816598"/>
              <a:ext cx="3401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rPr>
                <a:t>+3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2178994" y="4428615"/>
              <a:ext cx="3401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rPr>
                <a:t>+8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6822367" y="2415346"/>
              <a:ext cx="427407" cy="223446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DIV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7223574" y="3717550"/>
              <a:ext cx="865765" cy="223446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STRONG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202" name="Straight Arrow Connector 201"/>
            <p:cNvCxnSpPr>
              <a:stCxn id="207" idx="2"/>
              <a:endCxn id="201" idx="0"/>
            </p:cNvCxnSpPr>
            <p:nvPr/>
          </p:nvCxnSpPr>
          <p:spPr>
            <a:xfrm>
              <a:off x="7007698" y="3269674"/>
              <a:ext cx="648758" cy="447877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03" name="TextBox 202"/>
            <p:cNvSpPr txBox="1"/>
            <p:nvPr/>
          </p:nvSpPr>
          <p:spPr>
            <a:xfrm>
              <a:off x="7082296" y="4292833"/>
              <a:ext cx="1131494" cy="223446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Yhteystiedot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204" name="Straight Arrow Connector 203"/>
            <p:cNvCxnSpPr>
              <a:stCxn id="201" idx="2"/>
              <a:endCxn id="203" idx="0"/>
            </p:cNvCxnSpPr>
            <p:nvPr/>
          </p:nvCxnSpPr>
          <p:spPr>
            <a:xfrm flipH="1">
              <a:off x="7648043" y="3940996"/>
              <a:ext cx="8413" cy="351837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05" name="TextBox 204"/>
            <p:cNvSpPr txBox="1"/>
            <p:nvPr/>
          </p:nvSpPr>
          <p:spPr>
            <a:xfrm>
              <a:off x="5903854" y="3699417"/>
              <a:ext cx="1212960" cy="223446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Niskakatu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 11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7738474" y="430834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+mj-lt"/>
                </a:rPr>
                <a:t>1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6916844" y="3054229"/>
              <a:ext cx="181707" cy="215444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P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208" name="Straight Arrow Connector 207"/>
            <p:cNvCxnSpPr>
              <a:stCxn id="207" idx="2"/>
              <a:endCxn id="205" idx="0"/>
            </p:cNvCxnSpPr>
            <p:nvPr/>
          </p:nvCxnSpPr>
          <p:spPr>
            <a:xfrm flipH="1">
              <a:off x="6510333" y="3269674"/>
              <a:ext cx="497364" cy="429744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9" name="Straight Arrow Connector 208"/>
            <p:cNvCxnSpPr>
              <a:stCxn id="200" idx="2"/>
              <a:endCxn id="207" idx="0"/>
            </p:cNvCxnSpPr>
            <p:nvPr/>
          </p:nvCxnSpPr>
          <p:spPr>
            <a:xfrm flipH="1">
              <a:off x="7007698" y="2638792"/>
              <a:ext cx="28373" cy="415438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10" name="Rectangle 209"/>
            <p:cNvSpPr/>
            <p:nvPr/>
          </p:nvSpPr>
          <p:spPr>
            <a:xfrm>
              <a:off x="7032501" y="4539172"/>
              <a:ext cx="1048685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font-size</a:t>
              </a: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:16px;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color</a:t>
              </a: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: #00000; </a:t>
              </a: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5945382" y="3936995"/>
              <a:ext cx="1048685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font-size</a:t>
              </a: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:16px;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color</a:t>
              </a: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: #00000;</a:t>
              </a: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7981266" y="3673274"/>
              <a:ext cx="3401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rPr>
                <a:t>+3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6988787" y="5139375"/>
              <a:ext cx="705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Score: 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rPr>
                <a:t>3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B4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4602001" y="1823007"/>
              <a:ext cx="427407" cy="223446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DIV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4283818" y="3067954"/>
              <a:ext cx="200469" cy="223446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P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216" name="Straight Arrow Connector 215"/>
            <p:cNvCxnSpPr>
              <a:stCxn id="215" idx="2"/>
              <a:endCxn id="224" idx="0"/>
            </p:cNvCxnSpPr>
            <p:nvPr/>
          </p:nvCxnSpPr>
          <p:spPr>
            <a:xfrm flipH="1">
              <a:off x="4372491" y="3291400"/>
              <a:ext cx="11563" cy="381979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7" name="Straight Arrow Connector 216"/>
            <p:cNvCxnSpPr>
              <a:stCxn id="214" idx="2"/>
              <a:endCxn id="225" idx="0"/>
            </p:cNvCxnSpPr>
            <p:nvPr/>
          </p:nvCxnSpPr>
          <p:spPr>
            <a:xfrm flipH="1">
              <a:off x="4411302" y="2046453"/>
              <a:ext cx="404404" cy="426947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18" name="TextBox 217"/>
            <p:cNvSpPr txBox="1"/>
            <p:nvPr/>
          </p:nvSpPr>
          <p:spPr>
            <a:xfrm>
              <a:off x="5182495" y="2472838"/>
              <a:ext cx="427407" cy="223446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DIV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5306699" y="3681618"/>
              <a:ext cx="233444" cy="223446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A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220" name="Straight Arrow Connector 219"/>
            <p:cNvCxnSpPr>
              <a:stCxn id="214" idx="2"/>
              <a:endCxn id="218" idx="0"/>
            </p:cNvCxnSpPr>
            <p:nvPr/>
          </p:nvCxnSpPr>
          <p:spPr>
            <a:xfrm>
              <a:off x="4815705" y="2046453"/>
              <a:ext cx="580494" cy="426385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21" name="Straight Arrow Connector 220"/>
            <p:cNvCxnSpPr>
              <a:stCxn id="218" idx="2"/>
              <a:endCxn id="227" idx="0"/>
            </p:cNvCxnSpPr>
            <p:nvPr/>
          </p:nvCxnSpPr>
          <p:spPr>
            <a:xfrm>
              <a:off x="5396199" y="2696283"/>
              <a:ext cx="8920" cy="369605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22" name="Straight Arrow Connector 221"/>
            <p:cNvCxnSpPr>
              <a:stCxn id="219" idx="2"/>
              <a:endCxn id="223" idx="0"/>
            </p:cNvCxnSpPr>
            <p:nvPr/>
          </p:nvCxnSpPr>
          <p:spPr>
            <a:xfrm>
              <a:off x="5423422" y="3905064"/>
              <a:ext cx="13694" cy="385524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23" name="TextBox 222"/>
            <p:cNvSpPr txBox="1"/>
            <p:nvPr/>
          </p:nvSpPr>
          <p:spPr>
            <a:xfrm>
              <a:off x="5060482" y="4290588"/>
              <a:ext cx="753266" cy="223446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Joensuu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3766011" y="3673379"/>
              <a:ext cx="1212960" cy="223446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Niskakatu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 11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4197598" y="2473400"/>
              <a:ext cx="427407" cy="223446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DIV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226" name="Straight Arrow Connector 225"/>
            <p:cNvCxnSpPr>
              <a:stCxn id="225" idx="2"/>
              <a:endCxn id="215" idx="0"/>
            </p:cNvCxnSpPr>
            <p:nvPr/>
          </p:nvCxnSpPr>
          <p:spPr>
            <a:xfrm flipH="1">
              <a:off x="4384054" y="2696846"/>
              <a:ext cx="27248" cy="371108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27" name="TextBox 226"/>
            <p:cNvSpPr txBox="1"/>
            <p:nvPr/>
          </p:nvSpPr>
          <p:spPr>
            <a:xfrm>
              <a:off x="5236997" y="3065889"/>
              <a:ext cx="336244" cy="223446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H2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228" name="Straight Arrow Connector 227"/>
            <p:cNvCxnSpPr>
              <a:stCxn id="227" idx="2"/>
              <a:endCxn id="219" idx="0"/>
            </p:cNvCxnSpPr>
            <p:nvPr/>
          </p:nvCxnSpPr>
          <p:spPr>
            <a:xfrm>
              <a:off x="5405119" y="3289335"/>
              <a:ext cx="18302" cy="392283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29" name="Rectangle 228"/>
            <p:cNvSpPr/>
            <p:nvPr/>
          </p:nvSpPr>
          <p:spPr>
            <a:xfrm>
              <a:off x="4920409" y="4510032"/>
              <a:ext cx="1747594" cy="5770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color</a:t>
              </a: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: #fff1c8;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font-size</a:t>
              </a: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:18px;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text-transform:</a:t>
              </a: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 uppercase;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3804034" y="3917538"/>
              <a:ext cx="1048685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font-size</a:t>
              </a: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:16px;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color</a:t>
              </a: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: #00000;</a:t>
              </a: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5522145" y="3629893"/>
              <a:ext cx="3401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rPr>
                <a:t>+4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5522145" y="3006102"/>
              <a:ext cx="3401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rPr>
                <a:t>+6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614662" y="4671071"/>
              <a:ext cx="3401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rPr>
                <a:t>+2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4616016" y="4856824"/>
              <a:ext cx="3401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rPr>
                <a:t>+5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4607778" y="4477080"/>
              <a:ext cx="3401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rPr>
                <a:t>+9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4755718" y="5154473"/>
              <a:ext cx="7825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Score: 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rPr>
                <a:t>26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B4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2187232" y="4994509"/>
              <a:ext cx="3401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rPr>
                <a:t>+5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aphicFrame>
        <p:nvGraphicFramePr>
          <p:cNvPr id="238" name="Table 2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596220"/>
              </p:ext>
            </p:extLst>
          </p:nvPr>
        </p:nvGraphicFramePr>
        <p:xfrm>
          <a:off x="452297" y="4125989"/>
          <a:ext cx="5328592" cy="1872208"/>
        </p:xfrm>
        <a:graphic>
          <a:graphicData uri="http://schemas.openxmlformats.org/drawingml/2006/table">
            <a:tbl>
              <a:tblPr firstRow="1" bandRow="1"/>
              <a:tblGrid>
                <a:gridCol w="1944216"/>
                <a:gridCol w="3384376"/>
              </a:tblGrid>
              <a:tr h="234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CSS Attributes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Score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68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</a:rPr>
                        <a:t>color</a:t>
                      </a:r>
                      <a:r>
                        <a:rPr lang="en-US" sz="1400" b="0" dirty="0">
                          <a:solidFill>
                            <a:srgbClr val="4F81BD"/>
                          </a:solidFill>
                        </a:rPr>
                        <a:t>, </a:t>
                      </a:r>
                      <a:r>
                        <a:rPr lang="en-US" sz="1400" b="1" dirty="0">
                          <a:solidFill>
                            <a:srgbClr val="4F81BD"/>
                          </a:solidFill>
                        </a:rPr>
                        <a:t>background-color</a:t>
                      </a:r>
                      <a:endParaRPr lang="en-US" sz="1600" b="1" dirty="0">
                        <a:solidFill>
                          <a:srgbClr val="4F81B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+ perceptual color difference (0 to 10)</a:t>
                      </a:r>
                      <a:endParaRPr lang="en-US" sz="160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7020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</a:rPr>
                        <a:t>font-size</a:t>
                      </a:r>
                      <a:endParaRPr lang="en-US" sz="1600" b="1" dirty="0">
                        <a:solidFill>
                          <a:srgbClr val="4F81B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+ (node font size - address node font size)</a:t>
                      </a:r>
                      <a:endParaRPr lang="en-US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34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</a:rPr>
                        <a:t>font-weight</a:t>
                      </a:r>
                      <a:endParaRPr lang="en-US" sz="1600" b="1" dirty="0">
                        <a:solidFill>
                          <a:srgbClr val="4F81B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+3 if bold or &gt;500</a:t>
                      </a:r>
                      <a:endParaRPr lang="en-US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34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</a:rPr>
                        <a:t>text-transform</a:t>
                      </a:r>
                      <a:endParaRPr lang="en-US" sz="1600" b="1" dirty="0">
                        <a:solidFill>
                          <a:srgbClr val="4F81B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F81B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+5 if uppercase</a:t>
                      </a:r>
                      <a:endParaRPr lang="en-US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239" name="TextBox 238"/>
          <p:cNvSpPr txBox="1"/>
          <p:nvPr/>
        </p:nvSpPr>
        <p:spPr>
          <a:xfrm>
            <a:off x="164195" y="1185440"/>
            <a:ext cx="397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Score </a:t>
            </a:r>
            <a:r>
              <a:rPr lang="en-US" dirty="0"/>
              <a:t>each node </a:t>
            </a:r>
            <a:r>
              <a:rPr lang="en-US" dirty="0" smtClean="0"/>
              <a:t>according to difference to the address node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9408-6710-41BB-B009-27AE7D68054C}" type="slidenum">
              <a:rPr lang="fi-FI" altLang="en-US" smtClean="0"/>
              <a:pPr/>
              <a:t>20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2174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distance penalty</a:t>
            </a:r>
            <a:endParaRPr lang="en-US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251520" y="1844824"/>
            <a:ext cx="8496944" cy="4268217"/>
            <a:chOff x="251520" y="1844824"/>
            <a:chExt cx="8496944" cy="4268217"/>
          </a:xfrm>
        </p:grpSpPr>
        <p:sp>
          <p:nvSpPr>
            <p:cNvPr id="133" name="TextBox 132"/>
            <p:cNvSpPr txBox="1"/>
            <p:nvPr/>
          </p:nvSpPr>
          <p:spPr>
            <a:xfrm>
              <a:off x="1579497" y="4715852"/>
              <a:ext cx="11657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Score: 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rPr>
                <a:t>22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/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+mj-lt"/>
                </a:rPr>
                <a:t>2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=</a:t>
              </a: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400"/>
                  </a:solidFill>
                  <a:effectLst/>
                  <a:uLnTx/>
                  <a:uFillTx/>
                  <a:latin typeface="+mj-lt"/>
                </a:rPr>
                <a:t>11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B4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923317" y="2471249"/>
              <a:ext cx="40292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DIV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310405" y="3294866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+mj-lt"/>
                </a:rPr>
                <a:t>1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612065" y="257408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+mj-lt"/>
                </a:rPr>
                <a:t>2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529339" y="3106132"/>
              <a:ext cx="181707" cy="215444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P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141" name="Straight Arrow Connector 140"/>
            <p:cNvCxnSpPr>
              <a:stCxn id="140" idx="2"/>
              <a:endCxn id="155" idx="0"/>
            </p:cNvCxnSpPr>
            <p:nvPr/>
          </p:nvCxnSpPr>
          <p:spPr>
            <a:xfrm flipH="1">
              <a:off x="1617118" y="3321576"/>
              <a:ext cx="3075" cy="415513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2" name="Straight Arrow Connector 141"/>
            <p:cNvCxnSpPr>
              <a:stCxn id="137" idx="2"/>
              <a:endCxn id="140" idx="0"/>
            </p:cNvCxnSpPr>
            <p:nvPr/>
          </p:nvCxnSpPr>
          <p:spPr>
            <a:xfrm flipH="1">
              <a:off x="1620193" y="2686693"/>
              <a:ext cx="504585" cy="419439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43" name="TextBox 142"/>
            <p:cNvSpPr txBox="1"/>
            <p:nvPr/>
          </p:nvSpPr>
          <p:spPr>
            <a:xfrm>
              <a:off x="2577953" y="3121080"/>
              <a:ext cx="181707" cy="215444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P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577953" y="3716197"/>
              <a:ext cx="212165" cy="215444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A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147" name="Straight Arrow Connector 146"/>
            <p:cNvCxnSpPr>
              <a:stCxn id="137" idx="2"/>
              <a:endCxn id="143" idx="0"/>
            </p:cNvCxnSpPr>
            <p:nvPr/>
          </p:nvCxnSpPr>
          <p:spPr>
            <a:xfrm>
              <a:off x="2124778" y="2686693"/>
              <a:ext cx="544029" cy="434387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9" name="Straight Arrow Connector 148"/>
            <p:cNvCxnSpPr>
              <a:stCxn id="143" idx="2"/>
              <a:endCxn id="144" idx="0"/>
            </p:cNvCxnSpPr>
            <p:nvPr/>
          </p:nvCxnSpPr>
          <p:spPr>
            <a:xfrm>
              <a:off x="2668807" y="3336524"/>
              <a:ext cx="15229" cy="379673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0" name="Straight Arrow Connector 149"/>
            <p:cNvCxnSpPr>
              <a:stCxn id="144" idx="2"/>
              <a:endCxn id="151" idx="0"/>
            </p:cNvCxnSpPr>
            <p:nvPr/>
          </p:nvCxnSpPr>
          <p:spPr>
            <a:xfrm>
              <a:off x="2684036" y="3931641"/>
              <a:ext cx="53850" cy="417095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51" name="TextBox 150"/>
            <p:cNvSpPr txBox="1"/>
            <p:nvPr/>
          </p:nvSpPr>
          <p:spPr>
            <a:xfrm>
              <a:off x="1844729" y="4348736"/>
              <a:ext cx="1786314" cy="215444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Pizza Master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Joensuu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041356" y="3737089"/>
              <a:ext cx="1151524" cy="215444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Niskakatu</a:t>
              </a: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 11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6918505" y="2437163"/>
              <a:ext cx="40292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DIV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7319712" y="3739368"/>
              <a:ext cx="8245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STRONG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159" name="Straight Arrow Connector 158"/>
            <p:cNvCxnSpPr>
              <a:stCxn id="171" idx="2"/>
              <a:endCxn id="158" idx="0"/>
            </p:cNvCxnSpPr>
            <p:nvPr/>
          </p:nvCxnSpPr>
          <p:spPr>
            <a:xfrm>
              <a:off x="7103836" y="3287490"/>
              <a:ext cx="628132" cy="451878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6" name="TextBox 165"/>
            <p:cNvSpPr txBox="1"/>
            <p:nvPr/>
          </p:nvSpPr>
          <p:spPr>
            <a:xfrm>
              <a:off x="7178434" y="4314650"/>
              <a:ext cx="1082595" cy="215444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Yhteystiedot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167" name="Straight Arrow Connector 166"/>
            <p:cNvCxnSpPr>
              <a:stCxn id="158" idx="2"/>
              <a:endCxn id="166" idx="0"/>
            </p:cNvCxnSpPr>
            <p:nvPr/>
          </p:nvCxnSpPr>
          <p:spPr>
            <a:xfrm flipH="1">
              <a:off x="7719732" y="3954812"/>
              <a:ext cx="12236" cy="359838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9" name="TextBox 168"/>
            <p:cNvSpPr txBox="1"/>
            <p:nvPr/>
          </p:nvSpPr>
          <p:spPr>
            <a:xfrm>
              <a:off x="6030709" y="3721235"/>
              <a:ext cx="1151524" cy="215444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Niskakatu</a:t>
              </a: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 11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7834612" y="4326157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+mj-lt"/>
                </a:rPr>
                <a:t>1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7012982" y="3072046"/>
              <a:ext cx="181707" cy="215444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P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172" name="Straight Arrow Connector 171"/>
            <p:cNvCxnSpPr>
              <a:stCxn id="171" idx="2"/>
              <a:endCxn id="169" idx="0"/>
            </p:cNvCxnSpPr>
            <p:nvPr/>
          </p:nvCxnSpPr>
          <p:spPr>
            <a:xfrm flipH="1">
              <a:off x="6606471" y="3287490"/>
              <a:ext cx="497365" cy="433745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3" name="Straight Arrow Connector 172"/>
            <p:cNvCxnSpPr>
              <a:stCxn id="157" idx="2"/>
              <a:endCxn id="171" idx="0"/>
            </p:cNvCxnSpPr>
            <p:nvPr/>
          </p:nvCxnSpPr>
          <p:spPr>
            <a:xfrm flipH="1">
              <a:off x="7103836" y="2652607"/>
              <a:ext cx="16130" cy="419439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75" name="TextBox 174"/>
            <p:cNvSpPr txBox="1"/>
            <p:nvPr/>
          </p:nvSpPr>
          <p:spPr>
            <a:xfrm>
              <a:off x="6606472" y="319576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+mj-lt"/>
                </a:rPr>
                <a:t>1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6573520" y="4699083"/>
              <a:ext cx="9989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Score: 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rPr>
                <a:t>3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/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+mj-lt"/>
                </a:rPr>
                <a:t>1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=</a:t>
              </a: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400"/>
                  </a:solidFill>
                  <a:effectLst/>
                  <a:uLnTx/>
                  <a:uFillTx/>
                  <a:latin typeface="+mj-lt"/>
                </a:rPr>
                <a:t>3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B4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672162" y="1844824"/>
              <a:ext cx="40292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DIV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4052320" y="3233775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+mj-lt"/>
                </a:rPr>
                <a:t>1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043927" y="2668441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+mj-lt"/>
                </a:rPr>
                <a:t>2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353980" y="3089772"/>
              <a:ext cx="181707" cy="215444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P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181" name="Straight Arrow Connector 180"/>
            <p:cNvCxnSpPr>
              <a:stCxn id="180" idx="2"/>
            </p:cNvCxnSpPr>
            <p:nvPr/>
          </p:nvCxnSpPr>
          <p:spPr>
            <a:xfrm flipH="1">
              <a:off x="4442654" y="3305216"/>
              <a:ext cx="2180" cy="389981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2" name="Straight Arrow Connector 181"/>
            <p:cNvCxnSpPr>
              <a:stCxn id="177" idx="2"/>
              <a:endCxn id="190" idx="0"/>
            </p:cNvCxnSpPr>
            <p:nvPr/>
          </p:nvCxnSpPr>
          <p:spPr>
            <a:xfrm flipH="1">
              <a:off x="4469220" y="2060268"/>
              <a:ext cx="404403" cy="434949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3" name="TextBox 182"/>
            <p:cNvSpPr txBox="1"/>
            <p:nvPr/>
          </p:nvSpPr>
          <p:spPr>
            <a:xfrm>
              <a:off x="5252656" y="2494655"/>
              <a:ext cx="40292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DIV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5376860" y="3703435"/>
              <a:ext cx="212165" cy="215444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A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185" name="Straight Arrow Connector 184"/>
            <p:cNvCxnSpPr>
              <a:stCxn id="177" idx="2"/>
              <a:endCxn id="183" idx="0"/>
            </p:cNvCxnSpPr>
            <p:nvPr/>
          </p:nvCxnSpPr>
          <p:spPr>
            <a:xfrm>
              <a:off x="4873623" y="2060268"/>
              <a:ext cx="580494" cy="434387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6" name="Straight Arrow Connector 185"/>
            <p:cNvCxnSpPr>
              <a:stCxn id="183" idx="2"/>
              <a:endCxn id="192" idx="0"/>
            </p:cNvCxnSpPr>
            <p:nvPr/>
          </p:nvCxnSpPr>
          <p:spPr>
            <a:xfrm>
              <a:off x="5454117" y="2710099"/>
              <a:ext cx="8817" cy="377607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7" name="Straight Arrow Connector 186"/>
            <p:cNvCxnSpPr>
              <a:stCxn id="184" idx="2"/>
              <a:endCxn id="188" idx="0"/>
            </p:cNvCxnSpPr>
            <p:nvPr/>
          </p:nvCxnSpPr>
          <p:spPr>
            <a:xfrm>
              <a:off x="5482943" y="3918879"/>
              <a:ext cx="4652" cy="393526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8" name="TextBox 187"/>
            <p:cNvSpPr txBox="1"/>
            <p:nvPr/>
          </p:nvSpPr>
          <p:spPr>
            <a:xfrm>
              <a:off x="5130643" y="4312405"/>
              <a:ext cx="713904" cy="215444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Joensuu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866889" y="3695197"/>
              <a:ext cx="1151524" cy="215444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Niskakatu</a:t>
              </a: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 11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4267759" y="2495217"/>
              <a:ext cx="40292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DIV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191" name="Straight Arrow Connector 190"/>
            <p:cNvCxnSpPr>
              <a:stCxn id="190" idx="2"/>
              <a:endCxn id="180" idx="0"/>
            </p:cNvCxnSpPr>
            <p:nvPr/>
          </p:nvCxnSpPr>
          <p:spPr>
            <a:xfrm flipH="1">
              <a:off x="4444834" y="2710661"/>
              <a:ext cx="24386" cy="379111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92" name="TextBox 191"/>
            <p:cNvSpPr txBox="1"/>
            <p:nvPr/>
          </p:nvSpPr>
          <p:spPr>
            <a:xfrm>
              <a:off x="5307158" y="3087706"/>
              <a:ext cx="311551" cy="215444"/>
            </a:xfrm>
            <a:prstGeom prst="rect">
              <a:avLst/>
            </a:prstGeom>
            <a:noFill/>
          </p:spPr>
          <p:txBody>
            <a:bodyPr wrap="none" lIns="36000" tIns="0" rIns="3600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+mj-lt"/>
                </a:rPr>
                <a:t>H2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193" name="Straight Arrow Connector 192"/>
            <p:cNvCxnSpPr>
              <a:stCxn id="192" idx="2"/>
              <a:endCxn id="184" idx="0"/>
            </p:cNvCxnSpPr>
            <p:nvPr/>
          </p:nvCxnSpPr>
          <p:spPr>
            <a:xfrm>
              <a:off x="5462934" y="3303150"/>
              <a:ext cx="20009" cy="400285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94" name="TextBox 193"/>
            <p:cNvSpPr txBox="1"/>
            <p:nvPr/>
          </p:nvSpPr>
          <p:spPr>
            <a:xfrm>
              <a:off x="4296360" y="1947655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+mj-lt"/>
                </a:rPr>
                <a:t>3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4314474" y="4714181"/>
              <a:ext cx="13003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Score: 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+mj-lt"/>
                </a:rPr>
                <a:t>26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/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+mj-lt"/>
                </a:rPr>
                <a:t>3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=</a:t>
              </a: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400"/>
                  </a:solidFill>
                  <a:effectLst/>
                  <a:uLnTx/>
                  <a:uFillTx/>
                  <a:latin typeface="+mj-lt"/>
                </a:rPr>
                <a:t>8.66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B4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51520" y="5805264"/>
              <a:ext cx="84969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Select the node with the highest score as the title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197" name="Straight Arrow Connector 196"/>
            <p:cNvCxnSpPr>
              <a:stCxn id="196" idx="0"/>
              <a:endCxn id="198" idx="2"/>
            </p:cNvCxnSpPr>
            <p:nvPr/>
          </p:nvCxnSpPr>
          <p:spPr>
            <a:xfrm flipH="1" flipV="1">
              <a:off x="2231740" y="5157192"/>
              <a:ext cx="2268252" cy="648072"/>
            </a:xfrm>
            <a:prstGeom prst="straightConnector1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98" name="Rectangle 197"/>
            <p:cNvSpPr/>
            <p:nvPr/>
          </p:nvSpPr>
          <p:spPr>
            <a:xfrm>
              <a:off x="971600" y="1988840"/>
              <a:ext cx="2520280" cy="3168352"/>
            </a:xfrm>
            <a:prstGeom prst="rect">
              <a:avLst/>
            </a:prstGeom>
            <a:noFill/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9408-6710-41BB-B009-27AE7D68054C}" type="slidenum">
              <a:rPr lang="fi-FI" altLang="en-US" smtClean="0"/>
              <a:pPr/>
              <a:t>21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41487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Location-based web </a:t>
            </a:r>
            <a:r>
              <a:rPr lang="en-US" sz="3600" dirty="0" smtClean="0"/>
              <a:t>search:</a:t>
            </a:r>
            <a:br>
              <a:rPr lang="en-US" sz="3600" dirty="0" smtClean="0"/>
            </a:br>
            <a:r>
              <a:rPr lang="en-US" sz="3600" dirty="0" smtClean="0"/>
              <a:t>Representative image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007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6" name="Title 1"/>
          <p:cNvSpPr>
            <a:spLocks/>
          </p:cNvSpPr>
          <p:nvPr/>
        </p:nvSpPr>
        <p:spPr bwMode="auto">
          <a:xfrm>
            <a:off x="166688" y="142875"/>
            <a:ext cx="7886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en-US" sz="4000" b="1" dirty="0"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35808" y="1399830"/>
            <a:ext cx="6981170" cy="4477442"/>
            <a:chOff x="98425" y="803275"/>
            <a:chExt cx="9291937" cy="5959475"/>
          </a:xfrm>
        </p:grpSpPr>
        <p:pic>
          <p:nvPicPr>
            <p:cNvPr id="25" name="Content Placeholder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2950" y="803275"/>
              <a:ext cx="4775200" cy="595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2235200" y="2363788"/>
              <a:ext cx="1330325" cy="66516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1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62400" y="3389313"/>
              <a:ext cx="2419350" cy="15890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1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87563" y="803275"/>
              <a:ext cx="4598987" cy="10064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1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03438" y="5532438"/>
              <a:ext cx="557212" cy="66516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1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87563" y="2068513"/>
              <a:ext cx="4583112" cy="2127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1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60650" y="5791200"/>
              <a:ext cx="406400" cy="406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10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1238250" y="1301750"/>
              <a:ext cx="84931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238250" y="2665413"/>
              <a:ext cx="84931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238250" y="5953125"/>
              <a:ext cx="84931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6399213" y="4179888"/>
              <a:ext cx="779462" cy="47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6686550" y="2170113"/>
              <a:ext cx="6286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29"/>
            <p:cNvSpPr txBox="1">
              <a:spLocks noChangeArrowheads="1"/>
            </p:cNvSpPr>
            <p:nvPr/>
          </p:nvSpPr>
          <p:spPr bwMode="auto">
            <a:xfrm>
              <a:off x="98425" y="1006475"/>
              <a:ext cx="1139823" cy="49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i-FI" sz="1800" dirty="0">
                  <a:latin typeface="Times New Roman" pitchFamily="18" charset="0"/>
                  <a:cs typeface="Times New Roman" pitchFamily="18" charset="0"/>
                </a:rPr>
                <a:t>Banner</a:t>
              </a:r>
            </a:p>
          </p:txBody>
        </p:sp>
        <p:sp>
          <p:nvSpPr>
            <p:cNvPr id="41" name="TextBox 30"/>
            <p:cNvSpPr txBox="1">
              <a:spLocks noChangeArrowheads="1"/>
            </p:cNvSpPr>
            <p:nvPr/>
          </p:nvSpPr>
          <p:spPr bwMode="auto">
            <a:xfrm>
              <a:off x="98425" y="2387601"/>
              <a:ext cx="1074738" cy="446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i-FI" sz="1800">
                  <a:latin typeface="Times New Roman" pitchFamily="18" charset="0"/>
                  <a:cs typeface="Times New Roman" pitchFamily="18" charset="0"/>
                </a:rPr>
                <a:t>Logo</a:t>
              </a:r>
            </a:p>
          </p:txBody>
        </p:sp>
        <p:sp>
          <p:nvSpPr>
            <p:cNvPr id="42" name="TextBox 32"/>
            <p:cNvSpPr txBox="1">
              <a:spLocks noChangeArrowheads="1"/>
            </p:cNvSpPr>
            <p:nvPr/>
          </p:nvSpPr>
          <p:spPr bwMode="auto">
            <a:xfrm>
              <a:off x="7353299" y="1909763"/>
              <a:ext cx="1690201" cy="49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i-FI" sz="1800" dirty="0">
                  <a:latin typeface="Times New Roman" pitchFamily="18" charset="0"/>
                  <a:cs typeface="Times New Roman" pitchFamily="18" charset="0"/>
                </a:rPr>
                <a:t>Formatting</a:t>
              </a:r>
            </a:p>
          </p:txBody>
        </p:sp>
        <p:sp>
          <p:nvSpPr>
            <p:cNvPr id="43" name="TextBox 33"/>
            <p:cNvSpPr txBox="1">
              <a:spLocks noChangeArrowheads="1"/>
            </p:cNvSpPr>
            <p:nvPr/>
          </p:nvSpPr>
          <p:spPr bwMode="auto">
            <a:xfrm>
              <a:off x="7194550" y="3884613"/>
              <a:ext cx="2195812" cy="49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i-FI" sz="1800" dirty="0">
                  <a:latin typeface="Times New Roman" pitchFamily="18" charset="0"/>
                  <a:cs typeface="Times New Roman" pitchFamily="18" charset="0"/>
                </a:rPr>
                <a:t>Representative</a:t>
              </a:r>
            </a:p>
          </p:txBody>
        </p:sp>
        <p:sp>
          <p:nvSpPr>
            <p:cNvPr id="44" name="TextBox 34"/>
            <p:cNvSpPr txBox="1">
              <a:spLocks noChangeArrowheads="1"/>
            </p:cNvSpPr>
            <p:nvPr/>
          </p:nvSpPr>
          <p:spPr bwMode="auto">
            <a:xfrm>
              <a:off x="279400" y="5634038"/>
              <a:ext cx="1074738" cy="446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i-FI" sz="1800">
                  <a:latin typeface="Times New Roman" pitchFamily="18" charset="0"/>
                  <a:cs typeface="Times New Roman" pitchFamily="18" charset="0"/>
                </a:rPr>
                <a:t>Icons</a:t>
              </a:r>
            </a:p>
          </p:txBody>
        </p:sp>
        <p:pic>
          <p:nvPicPr>
            <p:cNvPr id="45" name="Picture 3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7375" y="5878513"/>
              <a:ext cx="504825" cy="319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Rectangle 45"/>
            <p:cNvSpPr/>
            <p:nvPr/>
          </p:nvSpPr>
          <p:spPr>
            <a:xfrm>
              <a:off x="3144838" y="5878513"/>
              <a:ext cx="487362" cy="3190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10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3649663" y="6038850"/>
              <a:ext cx="3529012" cy="47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39"/>
            <p:cNvSpPr txBox="1">
              <a:spLocks noChangeArrowheads="1"/>
            </p:cNvSpPr>
            <p:nvPr/>
          </p:nvSpPr>
          <p:spPr bwMode="auto">
            <a:xfrm>
              <a:off x="7196138" y="5764213"/>
              <a:ext cx="2049462" cy="446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i-FI" sz="1800">
                  <a:latin typeface="Times New Roman" pitchFamily="18" charset="0"/>
                  <a:cs typeface="Times New Roman" pitchFamily="18" charset="0"/>
                </a:rPr>
                <a:t>Advertisement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categories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9408-6710-41BB-B009-27AE7D68054C}" type="slidenum">
              <a:rPr lang="fi-FI" altLang="en-US" smtClean="0"/>
              <a:pPr/>
              <a:t>23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984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extraction process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83812" y="1196752"/>
            <a:ext cx="7358915" cy="4754628"/>
            <a:chOff x="111125" y="912813"/>
            <a:chExt cx="8904288" cy="5753100"/>
          </a:xfrm>
        </p:grpSpPr>
        <p:sp>
          <p:nvSpPr>
            <p:cNvPr id="37" name="Rectangle 36"/>
            <p:cNvSpPr/>
            <p:nvPr/>
          </p:nvSpPr>
          <p:spPr>
            <a:xfrm>
              <a:off x="3076575" y="1554163"/>
              <a:ext cx="2206625" cy="323215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sz="12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136900" y="1743075"/>
              <a:ext cx="2044700" cy="5715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r>
                <a:rPr lang="fi-FI" sz="1600" b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Extract</a:t>
              </a:r>
              <a:br>
                <a:rPr lang="fi-FI" sz="1600" b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</a:br>
              <a:r>
                <a:rPr lang="fi-FI" sz="1600" b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images</a:t>
              </a:r>
              <a:endPara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9" name="TextBox 22"/>
            <p:cNvSpPr txBox="1">
              <a:spLocks noChangeArrowheads="1"/>
            </p:cNvSpPr>
            <p:nvPr/>
          </p:nvSpPr>
          <p:spPr bwMode="auto">
            <a:xfrm>
              <a:off x="3034506" y="912813"/>
              <a:ext cx="2252663" cy="372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i-FI" b="1" dirty="0">
                  <a:latin typeface="+mj-lt"/>
                  <a:cs typeface="Times New Roman" pitchFamily="18" charset="0"/>
                </a:rPr>
                <a:t>Web page link</a:t>
              </a:r>
              <a:endParaRPr lang="en-US" b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146425" y="3409950"/>
              <a:ext cx="2044700" cy="42068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r>
                <a:rPr lang="en-US" sz="1600" b="1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Categorize</a:t>
              </a:r>
            </a:p>
          </p:txBody>
        </p:sp>
        <p:cxnSp>
          <p:nvCxnSpPr>
            <p:cNvPr id="41" name="Straight Arrow Connector 40"/>
            <p:cNvCxnSpPr>
              <a:stCxn id="44" idx="2"/>
              <a:endCxn id="67" idx="0"/>
            </p:cNvCxnSpPr>
            <p:nvPr/>
          </p:nvCxnSpPr>
          <p:spPr>
            <a:xfrm flipH="1">
              <a:off x="4168774" y="4557713"/>
              <a:ext cx="1" cy="4635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4165600" y="1284288"/>
              <a:ext cx="0" cy="4587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3143250" y="2638425"/>
              <a:ext cx="2046288" cy="4127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r>
                <a:rPr lang="fi-FI" sz="1600" b="1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Analyze</a:t>
              </a:r>
              <a:endParaRPr lang="en-US" sz="1600" b="1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46425" y="4184650"/>
              <a:ext cx="2044700" cy="37306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600" b="1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Rank</a:t>
              </a:r>
            </a:p>
          </p:txBody>
        </p:sp>
        <p:pic>
          <p:nvPicPr>
            <p:cNvPr id="45" name="Picture 1"/>
            <p:cNvPicPr>
              <a:picLocks noChangeAspect="1"/>
            </p:cNvPicPr>
            <p:nvPr/>
          </p:nvPicPr>
          <p:blipFill>
            <a:blip r:embed="rId2"/>
            <a:srcRect l="56175" t="5452" r="6779" b="4112"/>
            <a:stretch>
              <a:fillRect/>
            </a:stretch>
          </p:blipFill>
          <p:spPr bwMode="auto">
            <a:xfrm>
              <a:off x="111125" y="1554163"/>
              <a:ext cx="2736850" cy="267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2" descr="http://www.ravintolakreeta.fi/images/etusivu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67363" y="3055938"/>
              <a:ext cx="1077912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" descr="http://www.ravintolakreeta.fi/images/logo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46875" y="3087688"/>
              <a:ext cx="127952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6" descr="http://www.ravintolakreeta.fi/images/banner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67363" y="3792538"/>
              <a:ext cx="1905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8" descr="http://www.ravintolakreeta.fi/images/Mensetyjat_merkki_2011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26400" y="3143250"/>
              <a:ext cx="611188" cy="64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10" descr="http://www.ravintolakreeta.fi/images/linkki_crecian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567363" y="4241800"/>
              <a:ext cx="1905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2" descr="http://www.ravintolakreeta.fi/images/facebook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523163" y="3803650"/>
              <a:ext cx="407987" cy="407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4" descr="http://www.ravintolakreeta.fi/images/ornamentti.gi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704263" y="3259138"/>
              <a:ext cx="47625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16" descr="http://www.ravintolakreeta.fi/images/linkit/etusivu.gif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483475" y="4303713"/>
              <a:ext cx="7620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18" descr="http://www.ravintolakreeta.fi/images/linkit/menu.gif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523163" y="4546600"/>
              <a:ext cx="590550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20" descr="http://www.ravintolakreeta.fi/images/linkit/uutisia.gif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483475" y="4806950"/>
              <a:ext cx="762000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2" descr="http://www.ravintolakreeta.fi/images/etusivu.jp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224213" y="5345113"/>
              <a:ext cx="1985962" cy="132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0" name="Straight Arrow Connector 59"/>
            <p:cNvCxnSpPr>
              <a:stCxn id="38" idx="2"/>
              <a:endCxn id="43" idx="0"/>
            </p:cNvCxnSpPr>
            <p:nvPr/>
          </p:nvCxnSpPr>
          <p:spPr>
            <a:xfrm>
              <a:off x="4159250" y="2324100"/>
              <a:ext cx="7938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40" idx="2"/>
              <a:endCxn id="44" idx="0"/>
            </p:cNvCxnSpPr>
            <p:nvPr/>
          </p:nvCxnSpPr>
          <p:spPr>
            <a:xfrm>
              <a:off x="4168775" y="3840163"/>
              <a:ext cx="0" cy="3349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43" idx="2"/>
              <a:endCxn id="40" idx="0"/>
            </p:cNvCxnSpPr>
            <p:nvPr/>
          </p:nvCxnSpPr>
          <p:spPr>
            <a:xfrm>
              <a:off x="4167188" y="3060700"/>
              <a:ext cx="1587" cy="3397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2" descr="http://www.ravintolakreeta.fi/images/bg.gif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872538" y="3697288"/>
              <a:ext cx="142875" cy="14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4" descr="http://www.ravintolakreeta.fi/images/tervetuloa.gif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567363" y="2800350"/>
              <a:ext cx="161925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6" descr="http://www.ravintolakreeta.fi/images/linkit/kuvia.gif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386638" y="2798763"/>
              <a:ext cx="5810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8" descr="http://www.ravintolakreeta.fi/images/linkit/linkkeja.gif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8086725" y="2808288"/>
              <a:ext cx="857250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Box 2"/>
            <p:cNvSpPr txBox="1">
              <a:spLocks noChangeArrowheads="1"/>
            </p:cNvSpPr>
            <p:nvPr/>
          </p:nvSpPr>
          <p:spPr bwMode="auto">
            <a:xfrm>
              <a:off x="2946400" y="5021263"/>
              <a:ext cx="2444750" cy="372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i-FI" b="1" dirty="0">
                  <a:latin typeface="+mn-lt"/>
                </a:rPr>
                <a:t>Representative image</a:t>
              </a:r>
            </a:p>
          </p:txBody>
        </p:sp>
        <p:sp>
          <p:nvSpPr>
            <p:cNvPr id="69" name="TextBox 37"/>
            <p:cNvSpPr txBox="1">
              <a:spLocks noChangeArrowheads="1"/>
            </p:cNvSpPr>
            <p:nvPr/>
          </p:nvSpPr>
          <p:spPr bwMode="auto">
            <a:xfrm>
              <a:off x="6092349" y="2411413"/>
              <a:ext cx="1791653" cy="372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i-FI" b="1">
                  <a:latin typeface="+mj-lt"/>
                </a:rPr>
                <a:t>Images found</a:t>
              </a:r>
            </a:p>
          </p:txBody>
        </p:sp>
        <p:sp>
          <p:nvSpPr>
            <p:cNvPr id="70" name="TextBox 38"/>
            <p:cNvSpPr txBox="1">
              <a:spLocks noChangeArrowheads="1"/>
            </p:cNvSpPr>
            <p:nvPr/>
          </p:nvSpPr>
          <p:spPr bwMode="auto">
            <a:xfrm>
              <a:off x="840424" y="1208088"/>
              <a:ext cx="1278255" cy="633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i-FI" b="1">
                  <a:latin typeface="+mj-lt"/>
                </a:rPr>
                <a:t>Web page</a:t>
              </a:r>
            </a:p>
          </p:txBody>
        </p:sp>
        <p:sp>
          <p:nvSpPr>
            <p:cNvPr id="71" name="Line 36"/>
            <p:cNvSpPr>
              <a:spLocks noChangeShapeType="1"/>
            </p:cNvSpPr>
            <p:nvPr/>
          </p:nvSpPr>
          <p:spPr bwMode="auto">
            <a:xfrm flipV="1">
              <a:off x="2840038" y="1482725"/>
              <a:ext cx="1317625" cy="239713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fi-FI" sz="1200"/>
            </a:p>
          </p:txBody>
        </p:sp>
        <p:sp>
          <p:nvSpPr>
            <p:cNvPr id="72" name="Line 37"/>
            <p:cNvSpPr>
              <a:spLocks noChangeShapeType="1"/>
            </p:cNvSpPr>
            <p:nvPr/>
          </p:nvSpPr>
          <p:spPr bwMode="auto">
            <a:xfrm>
              <a:off x="4162425" y="2438400"/>
              <a:ext cx="1414463" cy="608013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fi-FI" sz="12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9408-6710-41BB-B009-27AE7D68054C}" type="slidenum">
              <a:rPr lang="fi-FI" altLang="en-US" smtClean="0"/>
              <a:pPr/>
              <a:t>24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9619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features used</a:t>
            </a:r>
            <a:br>
              <a:rPr lang="en-US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D939-C62F-4376-924C-CE267404FDEA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20506" name="Title 1"/>
          <p:cNvSpPr>
            <a:spLocks/>
          </p:cNvSpPr>
          <p:nvPr/>
        </p:nvSpPr>
        <p:spPr bwMode="auto">
          <a:xfrm>
            <a:off x="166688" y="142875"/>
            <a:ext cx="7886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en-US" sz="4000" b="1" dirty="0">
              <a:latin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338101"/>
              </p:ext>
            </p:extLst>
          </p:nvPr>
        </p:nvGraphicFramePr>
        <p:xfrm>
          <a:off x="1547664" y="2884281"/>
          <a:ext cx="7347735" cy="2682240"/>
        </p:xfrm>
        <a:graphic>
          <a:graphicData uri="http://schemas.openxmlformats.org/drawingml/2006/table">
            <a:tbl>
              <a:tblPr firstRow="1" firstCol="1" bandRow="1"/>
              <a:tblGrid>
                <a:gridCol w="1874982"/>
                <a:gridCol w="5472753"/>
              </a:tblGrid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src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l">
                        <a:spcAft>
                          <a:spcPts val="0"/>
                        </a:spcAft>
                      </a:pPr>
                      <a:r>
                        <a:rPr lang="fi-FI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http://www.ravintolakreeta.fi///images/banner.jpg</a:t>
                      </a:r>
                      <a:endParaRPr lang="fi-FI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alt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--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title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--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from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css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format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jpg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width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945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height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size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190,890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px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spect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ratio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4.67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arent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tag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&lt;div&gt;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lass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header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9250" y="1340768"/>
            <a:ext cx="6212838" cy="132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83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2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598429"/>
              </p:ext>
            </p:extLst>
          </p:nvPr>
        </p:nvGraphicFramePr>
        <p:xfrm>
          <a:off x="1035050" y="1610692"/>
          <a:ext cx="7209358" cy="4266580"/>
        </p:xfrm>
        <a:graphic>
          <a:graphicData uri="http://schemas.openxmlformats.org/drawingml/2006/table">
            <a:tbl>
              <a:tblPr/>
              <a:tblGrid>
                <a:gridCol w="2355185"/>
                <a:gridCol w="2396728"/>
                <a:gridCol w="2457445"/>
              </a:tblGrid>
              <a:tr h="415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Features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Keywords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74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Representative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Not in other category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Logo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logo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8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Banner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Ratio &gt; 1.8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Banner, header,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Footer, button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6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Advertisement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Free, adserver, now, buy, join, click, affiliate, adv, hits, counter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8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Formatting and Icons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Width &lt; 100 px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Height &lt; 100 px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Background, bg, spirit, templates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25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en-US" sz="4000" b="1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rule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9408-6710-41BB-B009-27AE7D68054C}" type="slidenum">
              <a:rPr lang="fi-FI" altLang="en-US" smtClean="0"/>
              <a:pPr/>
              <a:t>26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90297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images</a:t>
            </a:r>
            <a:endParaRPr lang="en-US" dirty="0"/>
          </a:p>
        </p:txBody>
      </p:sp>
      <p:graphicFrame>
        <p:nvGraphicFramePr>
          <p:cNvPr id="31810" name="Group 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507060"/>
              </p:ext>
            </p:extLst>
          </p:nvPr>
        </p:nvGraphicFramePr>
        <p:xfrm>
          <a:off x="719138" y="1844675"/>
          <a:ext cx="8216900" cy="3962400"/>
        </p:xfrm>
        <a:graphic>
          <a:graphicData uri="http://schemas.openxmlformats.org/drawingml/2006/table">
            <a:tbl>
              <a:tblPr/>
              <a:tblGrid>
                <a:gridCol w="6696075"/>
                <a:gridCol w="15208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Rule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Score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Image size ≥ 10.000 px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Aspect ratio  ≤ 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Image </a:t>
                      </a: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alt</a:t>
                      </a: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or </a:t>
                      </a: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title</a:t>
                      </a: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set a 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Keywords of </a:t>
                      </a: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alt</a:t>
                      </a: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or </a:t>
                      </a: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title</a:t>
                      </a: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appear also in </a:t>
                      </a: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&lt;title&gt;</a:t>
                      </a: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Keywords of </a:t>
                      </a: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alt</a:t>
                      </a: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or </a:t>
                      </a: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title</a:t>
                      </a: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appear also in </a:t>
                      </a: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&lt;h1&gt;</a:t>
                      </a: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Keywords of </a:t>
                      </a: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image path</a:t>
                      </a: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also in </a:t>
                      </a: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&lt;title&gt;</a:t>
                      </a: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or </a:t>
                      </a: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&lt;h1&gt;</a:t>
                      </a: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tags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The image is in the sub-tree of </a:t>
                      </a: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&lt;h1&gt;</a:t>
                      </a: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or </a:t>
                      </a: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&lt;h2&gt;</a:t>
                      </a: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tags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Format = </a:t>
                      </a: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jpg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Format = </a:t>
                      </a: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svg</a:t>
                      </a: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png</a:t>
                      </a: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or </a:t>
                      </a: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gif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9" name="Rectangle 45"/>
          <p:cNvSpPr>
            <a:spLocks noChangeArrowheads="1"/>
          </p:cNvSpPr>
          <p:nvPr/>
        </p:nvSpPr>
        <p:spPr bwMode="auto">
          <a:xfrm>
            <a:off x="719138" y="134076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dirty="0">
                <a:hlinkClick r:id="rId2"/>
              </a:rPr>
              <a:t>http://ptiszai.com/imageext/</a:t>
            </a:r>
            <a:endParaRPr lang="fi-FI" dirty="0"/>
          </a:p>
        </p:txBody>
      </p:sp>
      <p:sp>
        <p:nvSpPr>
          <p:cNvPr id="31780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en-US" sz="4000" b="1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9408-6710-41BB-B009-27AE7D68054C}" type="slidenum">
              <a:rPr lang="fi-FI" altLang="en-US" smtClean="0"/>
              <a:pPr/>
              <a:t>27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8293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359"/>
          <p:cNvSpPr>
            <a:spLocks noChangeArrowheads="1"/>
          </p:cNvSpPr>
          <p:nvPr/>
        </p:nvSpPr>
        <p:spPr bwMode="auto">
          <a:xfrm>
            <a:off x="8229600" y="214313"/>
            <a:ext cx="608013" cy="6080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 sz="14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2770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en-US" sz="4000" b="1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Mopsi </a:t>
            </a:r>
            <a:r>
              <a:rPr lang="en-US" dirty="0" err="1" smtClean="0"/>
              <a:t>WebIma</a:t>
            </a:r>
            <a:r>
              <a:rPr lang="en-US" dirty="0" smtClean="0"/>
              <a:t> dataset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ct val="25000"/>
              </a:spcAft>
              <a:buFont typeface="Arial" charset="0"/>
              <a:buNone/>
            </a:pPr>
            <a:r>
              <a:rPr lang="en-US" b="1" dirty="0" smtClean="0">
                <a:latin typeface="+mj-lt"/>
              </a:rPr>
              <a:t>Summary of data collected:</a:t>
            </a:r>
          </a:p>
          <a:p>
            <a:pPr marL="228600" indent="-228600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latin typeface="+mj-lt"/>
              </a:rPr>
              <a:t>Websites:		1002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dirty="0" smtClean="0">
                <a:latin typeface="+mj-lt"/>
              </a:rPr>
              <a:t>Images: 		2363 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dirty="0" smtClean="0">
                <a:latin typeface="+mj-lt"/>
              </a:rPr>
              <a:t>Per page:		Min=1,  Average=2.36,  Max=154</a:t>
            </a:r>
          </a:p>
          <a:p>
            <a:pPr marL="228600" indent="-228600">
              <a:lnSpc>
                <a:spcPct val="90000"/>
              </a:lnSpc>
              <a:spcBef>
                <a:spcPct val="40000"/>
              </a:spcBef>
              <a:spcAft>
                <a:spcPct val="25000"/>
              </a:spcAft>
              <a:buFont typeface="Arial" charset="0"/>
              <a:buNone/>
            </a:pPr>
            <a:r>
              <a:rPr lang="en-US" b="1" dirty="0" smtClean="0">
                <a:latin typeface="+mj-lt"/>
              </a:rPr>
              <a:t>Collection details:</a:t>
            </a:r>
          </a:p>
          <a:p>
            <a:pPr marL="228600" indent="-228600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latin typeface="+mj-lt"/>
              </a:rPr>
              <a:t>Who:		117 volunteers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dirty="0" smtClean="0">
                <a:latin typeface="+mj-lt"/>
              </a:rPr>
              <a:t>When:	September 2014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dirty="0" smtClean="0">
                <a:latin typeface="+mj-lt"/>
              </a:rPr>
              <a:t>What:		Pages of own choice or Mopsi search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dirty="0" smtClean="0">
                <a:latin typeface="+mj-lt"/>
              </a:rPr>
              <a:t>How: 	Select 1-3 most representative images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dirty="0" smtClean="0">
                <a:latin typeface="+mj-lt"/>
              </a:rPr>
              <a:t>Issues:	Some level of subjectivity unavoidable</a:t>
            </a:r>
            <a:endParaRPr lang="fi-FI" dirty="0" smtClean="0">
              <a:latin typeface="+mj-lt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fi-FI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39007" y="1340768"/>
            <a:ext cx="271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i-FI" dirty="0">
                <a:hlinkClick r:id="rId3"/>
              </a:rPr>
              <a:t>http://cs.uef.fi/mopsi/img/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9408-6710-41BB-B009-27AE7D68054C}" type="slidenum">
              <a:rPr lang="fi-FI" altLang="en-US" smtClean="0"/>
              <a:pPr/>
              <a:t>28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8269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summary</a:t>
            </a:r>
            <a:endParaRPr lang="en-US" dirty="0"/>
          </a:p>
        </p:txBody>
      </p:sp>
      <p:graphicFrame>
        <p:nvGraphicFramePr>
          <p:cNvPr id="5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714328"/>
              </p:ext>
            </p:extLst>
          </p:nvPr>
        </p:nvGraphicFramePr>
        <p:xfrm>
          <a:off x="2566150" y="1472524"/>
          <a:ext cx="4011700" cy="1884468"/>
        </p:xfrm>
        <a:graphic>
          <a:graphicData uri="http://schemas.openxmlformats.org/drawingml/2006/table">
            <a:tbl>
              <a:tblPr/>
              <a:tblGrid>
                <a:gridCol w="1217700"/>
                <a:gridCol w="1396497"/>
                <a:gridCol w="1397503"/>
              </a:tblGrid>
              <a:tr h="538419">
                <a:tc>
                  <a:txBody>
                    <a:bodyPr/>
                    <a:lstStyle/>
                    <a:p>
                      <a:pPr marL="0" marR="0" lvl="0" indent="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endParaRPr kumimoji="0" lang="fi-FI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Accuracy</a:t>
                      </a:r>
                      <a:endParaRPr kumimoji="0" lang="fi-FI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Extracted Images</a:t>
                      </a:r>
                      <a:endParaRPr kumimoji="0" lang="fi-FI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683">
                <a:tc>
                  <a:txBody>
                    <a:bodyPr/>
                    <a:lstStyle/>
                    <a:p>
                      <a:pPr marL="0" marR="0" lvl="0" indent="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WebIma</a:t>
                      </a:r>
                      <a:endParaRPr kumimoji="0" lang="fi-FI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64%</a:t>
                      </a:r>
                      <a:endParaRPr kumimoji="0" lang="fi-FI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99%</a:t>
                      </a:r>
                      <a:endParaRPr kumimoji="0" lang="fi-FI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683">
                <a:tc>
                  <a:txBody>
                    <a:bodyPr/>
                    <a:lstStyle/>
                    <a:p>
                      <a:pPr marL="0" marR="0" lvl="0" indent="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Google+</a:t>
                      </a:r>
                      <a:endParaRPr kumimoji="0" lang="fi-FI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48%</a:t>
                      </a:r>
                      <a:endParaRPr kumimoji="0" lang="fi-FI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92%</a:t>
                      </a:r>
                      <a:endParaRPr kumimoji="0" lang="fi-FI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683">
                <a:tc>
                  <a:txBody>
                    <a:bodyPr/>
                    <a:lstStyle/>
                    <a:p>
                      <a:pPr marL="0" marR="0" lvl="0" indent="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Facebook</a:t>
                      </a:r>
                      <a:endParaRPr kumimoji="0" lang="fi-FI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39%</a:t>
                      </a:r>
                      <a:endParaRPr kumimoji="0" lang="fi-FI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90%</a:t>
                      </a:r>
                      <a:endParaRPr kumimoji="0" lang="fi-FI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719138" y="3501008"/>
            <a:ext cx="7993062" cy="2520380"/>
          </a:xfrm>
          <a:prstGeom prst="rect">
            <a:avLst/>
          </a:prstGeom>
        </p:spPr>
        <p:txBody>
          <a:bodyPr/>
          <a:lstStyle>
            <a:lvl1pPr marL="182563" indent="-182563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984250" indent="-177800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338263" indent="-174625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706563" indent="-188913" algn="l" rtl="0" eaLnBrk="0" fontAlgn="base" hangingPunct="0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1637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6209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0781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5353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fi-FI" kern="0" dirty="0" smtClean="0">
                <a:solidFill>
                  <a:srgbClr val="4F81BD"/>
                </a:solidFill>
              </a:rPr>
              <a:t>Lightweight </a:t>
            </a:r>
            <a:r>
              <a:rPr lang="fi-FI" kern="0" dirty="0" smtClean="0"/>
              <a:t>method suitable for real time applications</a:t>
            </a:r>
          </a:p>
          <a:p>
            <a:pPr eaLnBrk="1" hangingPunct="1">
              <a:spcAft>
                <a:spcPct val="40000"/>
              </a:spcAft>
            </a:pPr>
            <a:r>
              <a:rPr lang="fi-FI" kern="0" dirty="0" smtClean="0">
                <a:solidFill>
                  <a:srgbClr val="4F81BD"/>
                </a:solidFill>
              </a:rPr>
              <a:t>Unsupervised</a:t>
            </a:r>
            <a:r>
              <a:rPr lang="fi-FI" kern="0" dirty="0" smtClean="0"/>
              <a:t>: No training, no user feedback needed</a:t>
            </a:r>
          </a:p>
          <a:p>
            <a:pPr eaLnBrk="1" hangingPunct="1">
              <a:spcAft>
                <a:spcPct val="40000"/>
              </a:spcAft>
            </a:pPr>
            <a:r>
              <a:rPr lang="fi-FI" kern="0" dirty="0" smtClean="0"/>
              <a:t>Finds correct image </a:t>
            </a:r>
            <a:r>
              <a:rPr lang="fi-FI" kern="0" dirty="0" smtClean="0">
                <a:solidFill>
                  <a:srgbClr val="4F81BD"/>
                </a:solidFill>
              </a:rPr>
              <a:t>64% </a:t>
            </a:r>
            <a:r>
              <a:rPr lang="fi-FI" kern="0" dirty="0" smtClean="0"/>
              <a:t>of the cases. </a:t>
            </a:r>
            <a:br>
              <a:rPr lang="fi-FI" kern="0" dirty="0" smtClean="0"/>
            </a:br>
            <a:r>
              <a:rPr lang="fi-FI" kern="0" dirty="0" smtClean="0"/>
              <a:t>Outperforms Google+ (48%) and Facebook  (39%)</a:t>
            </a:r>
          </a:p>
          <a:p>
            <a:pPr eaLnBrk="1" hangingPunct="1">
              <a:spcAft>
                <a:spcPct val="40000"/>
              </a:spcAft>
            </a:pPr>
            <a:r>
              <a:rPr lang="fi-FI" kern="0" dirty="0" smtClean="0"/>
              <a:t>In use in MOPSI: </a:t>
            </a:r>
            <a:r>
              <a:rPr lang="fi-FI" i="1" kern="0" dirty="0" smtClean="0"/>
              <a:t>Search</a:t>
            </a:r>
            <a:r>
              <a:rPr lang="fi-FI" kern="0" dirty="0" smtClean="0"/>
              <a:t> and </a:t>
            </a:r>
            <a:r>
              <a:rPr lang="fi-FI" i="1" kern="0" dirty="0" smtClean="0"/>
              <a:t>Service upgrade</a:t>
            </a:r>
            <a:endParaRPr lang="fi-FI" kern="0" dirty="0" smtClean="0"/>
          </a:p>
          <a:p>
            <a:endParaRPr lang="en-US" kern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8306-01CA-4B24-B68A-FB55197D0759}" type="slidenum">
              <a:rPr lang="fi-FI" altLang="en-US" smtClean="0"/>
              <a:pPr/>
              <a:t>29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71486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Mopsi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Location-based applications and internet</a:t>
            </a:r>
          </a:p>
          <a:p>
            <a:pPr marL="0" indent="0">
              <a:buNone/>
            </a:pPr>
            <a:r>
              <a:rPr lang="en-US" dirty="0" smtClean="0"/>
              <a:t>Tools to collect, manage and process location-based data</a:t>
            </a:r>
          </a:p>
          <a:p>
            <a:pPr marL="0" indent="0">
              <a:buNone/>
            </a:pPr>
            <a:r>
              <a:rPr lang="en-US" dirty="0" smtClean="0"/>
              <a:t>Social network integration</a:t>
            </a:r>
          </a:p>
          <a:p>
            <a:pPr marL="0" indent="0">
              <a:buNone/>
            </a:pPr>
            <a:r>
              <a:rPr lang="en-US" dirty="0" smtClean="0"/>
              <a:t>Applications for web and for mobile phones</a:t>
            </a:r>
            <a:endParaRPr lang="en-US" dirty="0"/>
          </a:p>
        </p:txBody>
      </p:sp>
      <p:pic>
        <p:nvPicPr>
          <p:cNvPr id="7" name="Picture 6" descr="Default-Portrait@2x~ipad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4" b="14598"/>
          <a:stretch/>
        </p:blipFill>
        <p:spPr>
          <a:xfrm>
            <a:off x="3659984" y="3874026"/>
            <a:ext cx="2111370" cy="19312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42247" y="5779629"/>
            <a:ext cx="1346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cs.uef.fi/</a:t>
            </a:r>
            <a:r>
              <a:rPr lang="en-US" dirty="0" err="1" smtClean="0"/>
              <a:t>mopsi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9408-6710-41BB-B009-27AE7D68054C}" type="slidenum">
              <a:rPr lang="fi-FI" altLang="en-US" smtClean="0"/>
              <a:pPr/>
              <a:t>3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5840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O-Mopsi: </a:t>
            </a:r>
            <a:r>
              <a:rPr lang="en-US" sz="3600" dirty="0" smtClean="0"/>
              <a:t>Location-Based </a:t>
            </a:r>
            <a:r>
              <a:rPr lang="en-US" sz="3600" dirty="0"/>
              <a:t>Mobile Orienteering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0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O-</a:t>
            </a:r>
            <a:r>
              <a:rPr lang="en-US" dirty="0" err="1" smtClean="0"/>
              <a:t>Mopsi</a:t>
            </a:r>
            <a:r>
              <a:rPr lang="en-US" dirty="0" smtClean="0"/>
              <a:t> location-based game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69411" y="2577008"/>
            <a:ext cx="8005179" cy="3272727"/>
            <a:chOff x="170736" y="2875448"/>
            <a:chExt cx="8805697" cy="3600000"/>
          </a:xfrm>
        </p:grpSpPr>
        <p:pic>
          <p:nvPicPr>
            <p:cNvPr id="5" name="Picture 10" descr="C:\Users\radum\Downloads\reomopsipresentation\01009E2E-33FD-4E61-BCE3-2F7F844A74DA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23218" y="2875448"/>
              <a:ext cx="2191304" cy="3600000"/>
            </a:xfrm>
            <a:prstGeom prst="rect">
              <a:avLst/>
            </a:prstGeom>
            <a:noFill/>
          </p:spPr>
        </p:pic>
        <p:pic>
          <p:nvPicPr>
            <p:cNvPr id="6" name="Picture 8" descr="C:\Users\radum\Downloads\omopsiios\photo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48264" y="2875448"/>
              <a:ext cx="2028169" cy="3600000"/>
            </a:xfrm>
            <a:prstGeom prst="rect">
              <a:avLst/>
            </a:prstGeom>
            <a:noFill/>
          </p:spPr>
        </p:pic>
        <p:pic>
          <p:nvPicPr>
            <p:cNvPr id="7" name="Picture 3" descr="C:\Users\radum\Desktop\screens\o\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9477" y="2875448"/>
              <a:ext cx="2160000" cy="3600000"/>
            </a:xfrm>
            <a:prstGeom prst="rect">
              <a:avLst/>
            </a:prstGeom>
            <a:noFill/>
          </p:spPr>
        </p:pic>
        <p:pic>
          <p:nvPicPr>
            <p:cNvPr id="8" name="Picture 13" descr="C:\Users\radum\Desktop\ssspr\Scr000052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0736" y="2875448"/>
              <a:ext cx="2025000" cy="3600000"/>
            </a:xfrm>
            <a:prstGeom prst="rect">
              <a:avLst/>
            </a:prstGeom>
            <a:noFill/>
          </p:spPr>
        </p:pic>
      </p:grpSp>
      <p:grpSp>
        <p:nvGrpSpPr>
          <p:cNvPr id="9" name="Group 8"/>
          <p:cNvGrpSpPr/>
          <p:nvPr/>
        </p:nvGrpSpPr>
        <p:grpSpPr>
          <a:xfrm>
            <a:off x="965400" y="1412776"/>
            <a:ext cx="7076804" cy="1198088"/>
            <a:chOff x="611560" y="1484784"/>
            <a:chExt cx="7784484" cy="1317897"/>
          </a:xfrm>
        </p:grpSpPr>
        <p:pic>
          <p:nvPicPr>
            <p:cNvPr id="10" name="Picture 12" descr="http://www.crosswiredsolutions.com/wp-content/uploads/2012/06/windows-phone-log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37892" y="1655663"/>
              <a:ext cx="1301519" cy="976139"/>
            </a:xfrm>
            <a:prstGeom prst="rect">
              <a:avLst/>
            </a:prstGeom>
            <a:noFill/>
          </p:spPr>
        </p:pic>
        <p:pic>
          <p:nvPicPr>
            <p:cNvPr id="11" name="Picture 16" descr="http://www.mobigyaan.com/wp-content/uploads/2013/04/Android-Logo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48435" y="1592597"/>
              <a:ext cx="1316145" cy="1102271"/>
            </a:xfrm>
            <a:prstGeom prst="rect">
              <a:avLst/>
            </a:prstGeom>
            <a:noFill/>
          </p:spPr>
        </p:pic>
        <p:pic>
          <p:nvPicPr>
            <p:cNvPr id="12" name="Picture 18" descr="http://www.3g.co.uk/g_phones/large/iphone-6-and-ios-7-enter-testing-3g-co-uk-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31948" y="1614474"/>
              <a:ext cx="864096" cy="1058517"/>
            </a:xfrm>
            <a:prstGeom prst="rect">
              <a:avLst/>
            </a:prstGeom>
            <a:noFill/>
          </p:spPr>
        </p:pic>
        <p:pic>
          <p:nvPicPr>
            <p:cNvPr id="13" name="Picture 14" descr="http://qt.digia.com/Global/About%20Us/Qt_master_logo_CMYK_300dpi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1560" y="1484784"/>
              <a:ext cx="1119252" cy="1317897"/>
            </a:xfrm>
            <a:prstGeom prst="rect">
              <a:avLst/>
            </a:prstGeom>
            <a:noFill/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9408-6710-41BB-B009-27AE7D68054C}" type="slidenum">
              <a:rPr lang="fi-FI" altLang="en-US" smtClean="0"/>
              <a:pPr/>
              <a:t>31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0362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O-Mopsi vs. </a:t>
            </a:r>
            <a:r>
              <a:rPr lang="en-US" dirty="0" smtClean="0"/>
              <a:t>Orienteering</a:t>
            </a:r>
            <a:endParaRPr lang="en-US" dirty="0"/>
          </a:p>
        </p:txBody>
      </p:sp>
      <p:pic>
        <p:nvPicPr>
          <p:cNvPr id="22" name="图片 1" descr="C:\Users\Answer1215\Desktop\ripley-day2.jp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9515" y="1340768"/>
            <a:ext cx="4004933" cy="444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C:\Users\radum\Downloads\omopsiios\photo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786" y="1497301"/>
            <a:ext cx="2228540" cy="395565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9408-6710-41BB-B009-27AE7D68054C}" type="slidenum">
              <a:rPr lang="fi-FI" altLang="en-US" smtClean="0"/>
              <a:pPr/>
              <a:t>32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747079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O-Mopsi: Web interface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378888" y="1848537"/>
            <a:ext cx="4778713" cy="4122512"/>
            <a:chOff x="3114557" y="1844824"/>
            <a:chExt cx="5256584" cy="4534763"/>
          </a:xfrm>
        </p:grpSpPr>
        <p:sp>
          <p:nvSpPr>
            <p:cNvPr id="5" name="TextBox 4"/>
            <p:cNvSpPr txBox="1"/>
            <p:nvPr/>
          </p:nvSpPr>
          <p:spPr>
            <a:xfrm>
              <a:off x="3114557" y="5733256"/>
              <a:ext cx="52565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Multiple</a:t>
              </a:r>
              <a:r>
                <a:rPr lang="en-US" dirty="0"/>
                <a:t> </a:t>
              </a:r>
              <a:r>
                <a:rPr lang="en-US" b="1" dirty="0"/>
                <a:t>Players simulation (Players </a:t>
              </a:r>
              <a:r>
                <a:rPr lang="en-US" b="1" dirty="0" smtClean="0"/>
                <a:t>Competition</a:t>
              </a:r>
              <a:r>
                <a:rPr lang="en-US" b="1" dirty="0"/>
                <a:t>)</a:t>
              </a:r>
            </a:p>
            <a:p>
              <a:pPr algn="ctr"/>
              <a:endParaRPr lang="en-US" dirty="0"/>
            </a:p>
          </p:txBody>
        </p:sp>
        <p:pic>
          <p:nvPicPr>
            <p:cNvPr id="6" name="图片 6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19872" y="1844824"/>
              <a:ext cx="4638184" cy="3892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431540" y="1412776"/>
            <a:ext cx="3600400" cy="4539181"/>
            <a:chOff x="3757052" y="1484784"/>
            <a:chExt cx="3960440" cy="4993099"/>
          </a:xfrm>
        </p:grpSpPr>
        <p:pic>
          <p:nvPicPr>
            <p:cNvPr id="8" name="图片 6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1920" y="1484784"/>
              <a:ext cx="3743325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757052" y="5831552"/>
              <a:ext cx="3960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Single player movement simulation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9408-6710-41BB-B009-27AE7D68054C}" type="slidenum">
              <a:rPr lang="fi-FI" altLang="en-US" smtClean="0"/>
              <a:pPr/>
              <a:t>33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59652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SciFest feedback</a:t>
            </a:r>
            <a:endParaRPr lang="en-US" dirty="0"/>
          </a:p>
        </p:txBody>
      </p:sp>
      <p:pic>
        <p:nvPicPr>
          <p:cNvPr id="4" name="图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497" y="3429000"/>
            <a:ext cx="3096344" cy="2312643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42620"/>
              </p:ext>
            </p:extLst>
          </p:nvPr>
        </p:nvGraphicFramePr>
        <p:xfrm>
          <a:off x="1164458" y="1340768"/>
          <a:ext cx="7102421" cy="196751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56049"/>
                <a:gridCol w="1294892"/>
                <a:gridCol w="947509"/>
                <a:gridCol w="1735801"/>
                <a:gridCol w="1268170"/>
              </a:tblGrid>
              <a:tr h="5102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</a:rPr>
                        <a:t>Feedback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</a:rPr>
                        <a:t>Very good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</a:rPr>
                        <a:t>Good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</a:rPr>
                        <a:t>Needs improvement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</a:rPr>
                        <a:t>Bad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</a:tr>
              <a:tr h="24287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Scifest 2011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3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  6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</a:tr>
              <a:tr h="24287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Scifest 2012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3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  7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2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</a:tr>
              <a:tr h="24287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Scifest 2013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2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21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6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</a:tr>
              <a:tr h="24287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Scifest 2014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8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19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3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</a:tr>
              <a:tr h="24287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Scifest 2015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9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  9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1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</a:tr>
              <a:tr h="24287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Total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</a:rPr>
                        <a:t>25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62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10</a:t>
                      </a:r>
                      <a:endParaRPr lang="en-US" sz="13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398" marR="189398" marT="0" marB="0" anchor="ctr"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9408-6710-41BB-B009-27AE7D68054C}" type="slidenum">
              <a:rPr lang="fi-FI" altLang="en-US" smtClean="0"/>
              <a:pPr/>
              <a:t>34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414981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93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</a:t>
            </a:r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An </a:t>
            </a:r>
            <a:r>
              <a:rPr lang="en-US" dirty="0"/>
              <a:t>application that </a:t>
            </a:r>
            <a:r>
              <a:rPr lang="en-US" b="1" dirty="0"/>
              <a:t>identifies location-based data in web pages</a:t>
            </a:r>
            <a:r>
              <a:rPr lang="en-US" dirty="0"/>
              <a:t> by detecting postal </a:t>
            </a:r>
            <a:r>
              <a:rPr lang="en-US" dirty="0" smtClean="0"/>
              <a:t>address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 gazetteer-based method to </a:t>
            </a:r>
            <a:r>
              <a:rPr lang="en-US" b="1" dirty="0"/>
              <a:t>detect postal addresses</a:t>
            </a:r>
            <a:r>
              <a:rPr lang="en-US" dirty="0"/>
              <a:t> using freely available data sources such as </a:t>
            </a:r>
            <a:r>
              <a:rPr lang="en-US" dirty="0" err="1" smtClean="0"/>
              <a:t>OpenStreetMap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A </a:t>
            </a:r>
            <a:r>
              <a:rPr lang="en-US" b="1" dirty="0"/>
              <a:t>location-aware mobile game </a:t>
            </a:r>
            <a:r>
              <a:rPr lang="en-US" dirty="0"/>
              <a:t>that promotes physical exercise by applying concepts from the classical game of orienteering and uses geo-tagged photo collection created by </a:t>
            </a:r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9408-6710-41BB-B009-27AE7D68054C}" type="slidenum">
              <a:rPr lang="fi-FI" altLang="en-US" smtClean="0"/>
              <a:pPr/>
              <a:t>36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1969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628775"/>
            <a:ext cx="6913563" cy="22320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GB" altLang="en-US" sz="3000" b="1" i="0" dirty="0" smtClean="0"/>
              <a:t/>
            </a:r>
            <a:br>
              <a:rPr lang="en-GB" altLang="en-US" sz="3000" b="1" i="0" dirty="0" smtClean="0"/>
            </a:br>
            <a:r>
              <a:rPr lang="en-GB" altLang="en-US" sz="3000" b="1" i="0" dirty="0"/>
              <a:t/>
            </a:r>
            <a:br>
              <a:rPr lang="en-GB" altLang="en-US" sz="3000" b="1" i="0" dirty="0"/>
            </a:br>
            <a:r>
              <a:rPr lang="en-GB" altLang="en-US" sz="3000" b="1" i="0" dirty="0" smtClean="0"/>
              <a:t>Thank </a:t>
            </a:r>
            <a:r>
              <a:rPr lang="en-GB" altLang="en-US" sz="3000" b="1" i="0" dirty="0" smtClean="0"/>
              <a:t>you for your attention!</a:t>
            </a:r>
            <a:r>
              <a:rPr lang="en-GB" altLang="en-US" sz="3200" b="1" i="0" dirty="0" smtClean="0"/>
              <a:t/>
            </a:r>
            <a:br>
              <a:rPr lang="en-GB" altLang="en-US" sz="3200" b="1" i="0" dirty="0" smtClean="0"/>
            </a:b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000" i="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 altLang="en-US" smtClean="0"/>
              <a:t>www.uef.fi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1628800"/>
            <a:ext cx="7993062" cy="4176713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b="1" smtClean="0"/>
              <a:t>[P1] </a:t>
            </a:r>
            <a:r>
              <a:rPr lang="en-US" smtClean="0"/>
              <a:t>P. Fränti, J. Chen, </a:t>
            </a:r>
            <a:r>
              <a:rPr lang="en-US" b="1" smtClean="0"/>
              <a:t>A. Tabarcea</a:t>
            </a:r>
            <a:r>
              <a:rPr lang="en-US" smtClean="0"/>
              <a:t>, "</a:t>
            </a:r>
            <a:r>
              <a:rPr lang="en-US" i="1" smtClean="0"/>
              <a:t>Four aspects of relevance in location-based media: content, time, location and network</a:t>
            </a:r>
            <a:r>
              <a:rPr lang="en-US" smtClean="0"/>
              <a:t>", Int. Conf. on Web Information Systems and Technologies (WEBIST'11), Noordwijkerhout, Netherlands, 413–417, May 2011.</a:t>
            </a:r>
          </a:p>
          <a:p>
            <a:pPr marL="0" lvl="0" indent="0">
              <a:buNone/>
            </a:pPr>
            <a:r>
              <a:rPr lang="en-US" b="1" smtClean="0"/>
              <a:t>[P2] </a:t>
            </a:r>
            <a:r>
              <a:rPr lang="en-US" smtClean="0"/>
              <a:t>P. Fränti, </a:t>
            </a:r>
            <a:r>
              <a:rPr lang="en-US" b="1" smtClean="0"/>
              <a:t>A. Tabarcea</a:t>
            </a:r>
            <a:r>
              <a:rPr lang="en-US" smtClean="0"/>
              <a:t>, J. Kuittinen, V. Hautamäki, "</a:t>
            </a:r>
            <a:r>
              <a:rPr lang="en-US" i="1" smtClean="0"/>
              <a:t>Location-based search engine for multimedia phones</a:t>
            </a:r>
            <a:r>
              <a:rPr lang="en-US" smtClean="0"/>
              <a:t>", IEEE Int. Conf. on Multimedia and Expo (ICME'10), Singapore, 558–563, July 2010</a:t>
            </a:r>
            <a:r>
              <a:rPr lang="en-US" b="1" smtClean="0"/>
              <a:t>.</a:t>
            </a:r>
            <a:endParaRPr lang="en-US" smtClean="0"/>
          </a:p>
          <a:p>
            <a:pPr marL="0" lvl="0" indent="0">
              <a:buNone/>
            </a:pPr>
            <a:r>
              <a:rPr lang="en-US" b="1" smtClean="0"/>
              <a:t>[P3] </a:t>
            </a:r>
            <a:r>
              <a:rPr lang="en-US" b="1" smtClean="0"/>
              <a:t>A. Tabarcea</a:t>
            </a:r>
            <a:r>
              <a:rPr lang="en-US" smtClean="0"/>
              <a:t>, V. Hautamäki, P. Fränti, "</a:t>
            </a:r>
            <a:r>
              <a:rPr lang="en-US" i="1" smtClean="0"/>
              <a:t>Ad-hoc georeferencing of web-pages using street-name prefix trees</a:t>
            </a:r>
            <a:r>
              <a:rPr lang="en-US" smtClean="0"/>
              <a:t>", Int. Conf. on Web Information Systems and Technologies (WEBIST'10), Valencia, Spain, vol.1, 237–244, April 2010.</a:t>
            </a:r>
          </a:p>
          <a:p>
            <a:pPr marL="0" lvl="0" indent="0">
              <a:buNone/>
            </a:pPr>
            <a:r>
              <a:rPr lang="en-US" b="1" smtClean="0"/>
              <a:t>[P4] </a:t>
            </a:r>
            <a:r>
              <a:rPr lang="en-US" b="1" smtClean="0"/>
              <a:t>A. Tabarcea</a:t>
            </a:r>
            <a:r>
              <a:rPr lang="en-US" smtClean="0"/>
              <a:t>, N. Gali, P. Fränti, "</a:t>
            </a:r>
            <a:r>
              <a:rPr lang="en-US" i="1" smtClean="0"/>
              <a:t>Location-aware information extraction from the web</a:t>
            </a:r>
            <a:r>
              <a:rPr lang="en-US" smtClean="0"/>
              <a:t>" (manuscript), 2015</a:t>
            </a:r>
            <a:r>
              <a:rPr lang="en-US" i="1" smtClean="0"/>
              <a:t>.</a:t>
            </a:r>
            <a:endParaRPr lang="en-US" smtClean="0"/>
          </a:p>
          <a:p>
            <a:pPr marL="0" lvl="0" indent="0">
              <a:buNone/>
            </a:pPr>
            <a:r>
              <a:rPr lang="en-US" b="1" smtClean="0"/>
              <a:t>[P5] </a:t>
            </a:r>
            <a:r>
              <a:rPr lang="en-US" smtClean="0"/>
              <a:t>N. Gali, </a:t>
            </a:r>
            <a:r>
              <a:rPr lang="en-US" b="1" smtClean="0"/>
              <a:t>A. Tabarcea</a:t>
            </a:r>
            <a:r>
              <a:rPr lang="en-US" smtClean="0"/>
              <a:t>, P. Fränti, "</a:t>
            </a:r>
            <a:r>
              <a:rPr lang="en-US" i="1" smtClean="0"/>
              <a:t>Extracting representative image from web page</a:t>
            </a:r>
            <a:r>
              <a:rPr lang="en-US" smtClean="0"/>
              <a:t>". Int. Conf. on Web Information Systems and Technologies (WEBIST'15), Lisbon, Portugal, May 2015.</a:t>
            </a:r>
          </a:p>
          <a:p>
            <a:pPr marL="0" lvl="0" indent="0">
              <a:buNone/>
            </a:pPr>
            <a:r>
              <a:rPr lang="en-US" b="1" smtClean="0"/>
              <a:t>[P6]</a:t>
            </a:r>
            <a:r>
              <a:rPr lang="en-US" smtClean="0"/>
              <a:t> </a:t>
            </a:r>
            <a:r>
              <a:rPr lang="en-US" b="1" smtClean="0"/>
              <a:t>A. Tabarcea</a:t>
            </a:r>
            <a:r>
              <a:rPr lang="en-US" smtClean="0"/>
              <a:t>, K. Waga, Z. Wan and P. Fränti, "</a:t>
            </a:r>
            <a:r>
              <a:rPr lang="en-US" i="1" smtClean="0"/>
              <a:t>O-Mopsi: Mobile Orienteering Game Using Geotagged Photos</a:t>
            </a:r>
            <a:r>
              <a:rPr lang="en-US" smtClean="0"/>
              <a:t>", Int. Conf. on Web Information Systems and Technologies (WEBIST'13), Aachen, Germany, 8-10 May 2013.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9408-6710-41BB-B009-27AE7D68054C}" type="slidenum">
              <a:rPr lang="fi-FI" altLang="en-US" smtClean="0"/>
              <a:pPr/>
              <a:t>4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524409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Location-based web search: workflow and modules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57703"/>
            <a:ext cx="5736792" cy="40999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9408-6710-41BB-B009-27AE7D68054C}" type="slidenum">
              <a:rPr lang="fi-FI" altLang="en-US" smtClean="0"/>
              <a:pPr/>
              <a:t>5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71460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Location-based web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5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workflow</a:t>
            </a:r>
            <a:endParaRPr lang="en-US" dirty="0"/>
          </a:p>
        </p:txBody>
      </p:sp>
      <p:grpSp>
        <p:nvGrpSpPr>
          <p:cNvPr id="4" name="Content Placeholder 3"/>
          <p:cNvGrpSpPr>
            <a:grpSpLocks noGrp="1"/>
          </p:cNvGrpSpPr>
          <p:nvPr/>
        </p:nvGrpSpPr>
        <p:grpSpPr>
          <a:xfrm>
            <a:off x="457200" y="1412776"/>
            <a:ext cx="8229600" cy="4525963"/>
            <a:chOff x="31243" y="755487"/>
            <a:chExt cx="9078436" cy="5216802"/>
          </a:xfrm>
        </p:grpSpPr>
        <p:pic>
          <p:nvPicPr>
            <p:cNvPr id="5" name="Picture 4" descr="Screen Shot 2014-04-07 at 14.22.03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250" y="1328763"/>
              <a:ext cx="3351866" cy="1240313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>
              <a:stCxn id="36" idx="3"/>
            </p:cNvCxnSpPr>
            <p:nvPr/>
          </p:nvCxnSpPr>
          <p:spPr>
            <a:xfrm flipV="1">
              <a:off x="2171858" y="3381811"/>
              <a:ext cx="323096" cy="4676"/>
            </a:xfrm>
            <a:prstGeom prst="straightConnector1">
              <a:avLst/>
            </a:prstGeom>
            <a:ln>
              <a:solidFill>
                <a:srgbClr val="FF8000"/>
              </a:solidFill>
              <a:headEnd type="non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endCxn id="30" idx="1"/>
            </p:cNvCxnSpPr>
            <p:nvPr/>
          </p:nvCxnSpPr>
          <p:spPr>
            <a:xfrm>
              <a:off x="5942438" y="3381811"/>
              <a:ext cx="318081" cy="0"/>
            </a:xfrm>
            <a:prstGeom prst="straightConnector1">
              <a:avLst/>
            </a:prstGeom>
            <a:ln>
              <a:solidFill>
                <a:srgbClr val="FF8000"/>
              </a:solidFill>
              <a:headEnd type="non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Arrow Connector 19"/>
            <p:cNvCxnSpPr>
              <a:stCxn id="16" idx="3"/>
            </p:cNvCxnSpPr>
            <p:nvPr/>
          </p:nvCxnSpPr>
          <p:spPr>
            <a:xfrm>
              <a:off x="5826125" y="1488735"/>
              <a:ext cx="1492919" cy="569732"/>
            </a:xfrm>
            <a:prstGeom prst="bentConnector3">
              <a:avLst>
                <a:gd name="adj1" fmla="val 99999"/>
              </a:avLst>
            </a:prstGeom>
            <a:ln>
              <a:solidFill>
                <a:srgbClr val="FF8000"/>
              </a:solidFill>
              <a:headEnd type="non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31243" y="800684"/>
              <a:ext cx="2140615" cy="5171605"/>
              <a:chOff x="132843" y="800684"/>
              <a:chExt cx="2140615" cy="5171605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03476" y="1998166"/>
                <a:ext cx="1730484" cy="309233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cxnSp>
            <p:nvCxnSpPr>
              <p:cNvPr id="32" name="Straight Arrow Connector 31"/>
              <p:cNvCxnSpPr/>
              <p:nvPr/>
            </p:nvCxnSpPr>
            <p:spPr>
              <a:xfrm>
                <a:off x="951052" y="1381879"/>
                <a:ext cx="222432" cy="1082668"/>
              </a:xfrm>
              <a:prstGeom prst="straightConnector1">
                <a:avLst/>
              </a:prstGeom>
              <a:ln>
                <a:solidFill>
                  <a:srgbClr val="FF8000"/>
                </a:solidFill>
                <a:headEnd type="none"/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H="1">
                <a:off x="548831" y="1449095"/>
                <a:ext cx="402218" cy="1370326"/>
              </a:xfrm>
              <a:prstGeom prst="straightConnector1">
                <a:avLst/>
              </a:prstGeom>
              <a:ln>
                <a:solidFill>
                  <a:srgbClr val="FF8000"/>
                </a:solidFill>
                <a:headEnd type="none"/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8561" y="1036853"/>
                <a:ext cx="201780" cy="385096"/>
              </a:xfrm>
              <a:prstGeom prst="rect">
                <a:avLst/>
              </a:prstGeom>
            </p:spPr>
          </p:pic>
          <p:sp>
            <p:nvSpPr>
              <p:cNvPr id="35" name="TextBox 84"/>
              <p:cNvSpPr txBox="1"/>
              <p:nvPr/>
            </p:nvSpPr>
            <p:spPr>
              <a:xfrm>
                <a:off x="386686" y="5257227"/>
                <a:ext cx="1338632" cy="31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latin typeface="+mj-lt"/>
                  <a:cs typeface="Times New Roman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132843" y="800684"/>
                <a:ext cx="2140615" cy="5171605"/>
              </a:xfrm>
              <a:prstGeom prst="roundRect">
                <a:avLst>
                  <a:gd name="adj" fmla="val 0"/>
                </a:avLst>
              </a:prstGeom>
              <a:noFill/>
              <a:ln>
                <a:solidFill>
                  <a:schemeClr val="tx2"/>
                </a:solidFill>
                <a:prstDash val="lg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000000"/>
                    </a:solidFill>
                    <a:latin typeface="+mj-lt"/>
                    <a:cs typeface="Times New Roman"/>
                  </a:rPr>
                  <a:t>User initiates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+mj-lt"/>
                    <a:cs typeface="Times New Roman"/>
                  </a:rPr>
                  <a:t>search</a:t>
                </a:r>
                <a:endParaRPr lang="en-US" sz="700" dirty="0">
                  <a:solidFill>
                    <a:srgbClr val="000000"/>
                  </a:solidFill>
                  <a:latin typeface="+mj-lt"/>
                  <a:cs typeface="Times New Roman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186190" y="755487"/>
              <a:ext cx="2923489" cy="5212126"/>
              <a:chOff x="6389390" y="755487"/>
              <a:chExt cx="2923489" cy="5212126"/>
            </a:xfrm>
          </p:grpSpPr>
          <p:pic>
            <p:nvPicPr>
              <p:cNvPr id="26" name="Picture 25" descr="Screen Shot 2014-04-07 at 15.19.48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9390" y="2096089"/>
                <a:ext cx="2551410" cy="2568626"/>
              </a:xfrm>
              <a:prstGeom prst="rect">
                <a:avLst/>
              </a:prstGeom>
            </p:spPr>
          </p:pic>
          <p:sp>
            <p:nvSpPr>
              <p:cNvPr id="27" name="TextBox 23"/>
              <p:cNvSpPr txBox="1"/>
              <p:nvPr/>
            </p:nvSpPr>
            <p:spPr>
              <a:xfrm>
                <a:off x="7680935" y="755487"/>
                <a:ext cx="1338632" cy="532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 smtClean="0">
                    <a:latin typeface="+mj-lt"/>
                    <a:cs typeface="Times New Roman"/>
                  </a:rPr>
                  <a:t>Distance from user’s location</a:t>
                </a:r>
                <a:endParaRPr lang="en-US" sz="1200" dirty="0">
                  <a:latin typeface="+mj-lt"/>
                  <a:cs typeface="Times New Roman"/>
                </a:endParaRPr>
              </a:p>
            </p:txBody>
          </p:sp>
          <p:cxnSp>
            <p:nvCxnSpPr>
              <p:cNvPr id="28" name="Straight Arrow Connector 28"/>
              <p:cNvCxnSpPr/>
              <p:nvPr/>
            </p:nvCxnSpPr>
            <p:spPr>
              <a:xfrm rot="5400000">
                <a:off x="7121618" y="1489169"/>
                <a:ext cx="1473016" cy="984249"/>
              </a:xfrm>
              <a:prstGeom prst="bentConnector3">
                <a:avLst>
                  <a:gd name="adj1" fmla="val 99144"/>
                </a:avLst>
              </a:prstGeom>
              <a:ln>
                <a:solidFill>
                  <a:srgbClr val="FF8000"/>
                </a:solidFill>
                <a:headEnd type="none"/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8756650" y="2635251"/>
                <a:ext cx="0" cy="212724"/>
              </a:xfrm>
              <a:prstGeom prst="straightConnector1">
                <a:avLst/>
              </a:prstGeom>
              <a:ln>
                <a:solidFill>
                  <a:srgbClr val="FF8000"/>
                </a:solidFill>
                <a:headEnd type="none"/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/>
              <p:cNvSpPr/>
              <p:nvPr/>
            </p:nvSpPr>
            <p:spPr>
              <a:xfrm>
                <a:off x="6463719" y="796008"/>
                <a:ext cx="2849160" cy="5171605"/>
              </a:xfrm>
              <a:prstGeom prst="roundRect">
                <a:avLst>
                  <a:gd name="adj" fmla="val 0"/>
                </a:avLst>
              </a:prstGeom>
              <a:noFill/>
              <a:ln>
                <a:solidFill>
                  <a:schemeClr val="tx2"/>
                </a:solidFill>
                <a:prstDash val="lg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000000"/>
                    </a:solidFill>
                    <a:latin typeface="+mj-lt"/>
                    <a:cs typeface="Times New Roman"/>
                  </a:rPr>
                  <a:t>Formatted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+mj-lt"/>
                    <a:cs typeface="Times New Roman"/>
                  </a:rPr>
                  <a:t>output</a:t>
                </a:r>
                <a:endParaRPr lang="en-US" sz="1600" dirty="0">
                  <a:solidFill>
                    <a:srgbClr val="000000"/>
                  </a:solidFill>
                  <a:latin typeface="+mj-lt"/>
                  <a:cs typeface="Times New Roman"/>
                </a:endParaRPr>
              </a:p>
              <a:p>
                <a:pPr algn="ctr"/>
                <a:endParaRPr lang="en-US" sz="700" dirty="0">
                  <a:solidFill>
                    <a:srgbClr val="000000"/>
                  </a:solidFill>
                  <a:latin typeface="+mj-lt"/>
                  <a:cs typeface="Times New Roman"/>
                </a:endParaRPr>
              </a:p>
            </p:txBody>
          </p:sp>
        </p:grpSp>
        <p:cxnSp>
          <p:nvCxnSpPr>
            <p:cNvPr id="11" name="Straight Arrow Connector 21"/>
            <p:cNvCxnSpPr>
              <a:stCxn id="12" idx="2"/>
            </p:cNvCxnSpPr>
            <p:nvPr/>
          </p:nvCxnSpPr>
          <p:spPr>
            <a:xfrm rot="16200000" flipH="1">
              <a:off x="5800427" y="66393"/>
              <a:ext cx="219672" cy="5286376"/>
            </a:xfrm>
            <a:prstGeom prst="bentConnector2">
              <a:avLst/>
            </a:prstGeom>
            <a:ln>
              <a:solidFill>
                <a:srgbClr val="FF8000"/>
              </a:solidFill>
              <a:headEnd type="none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2559050" y="1325849"/>
              <a:ext cx="1416050" cy="1273896"/>
            </a:xfrm>
            <a:prstGeom prst="roundRect">
              <a:avLst>
                <a:gd name="adj" fmla="val 0"/>
              </a:avLst>
            </a:prstGeom>
            <a:noFill/>
            <a:ln w="19050" cmpd="sng">
              <a:solidFill>
                <a:srgbClr val="FF8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494954" y="796008"/>
              <a:ext cx="3447484" cy="5171605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tx2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ln w="12700">
                    <a:noFill/>
                    <a:prstDash val="solid"/>
                  </a:ln>
                  <a:solidFill>
                    <a:srgbClr val="000000"/>
                  </a:solidFill>
                  <a:effectLst/>
                  <a:latin typeface="+mj-lt"/>
                  <a:cs typeface="Times New Roman"/>
                </a:rPr>
                <a:t>Web mining using location and keyword</a:t>
              </a:r>
            </a:p>
          </p:txBody>
        </p:sp>
        <p:pic>
          <p:nvPicPr>
            <p:cNvPr id="14" name="Picture 13" descr="Screen Shot 2014-04-07 at 14.22.31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905" y="2987868"/>
              <a:ext cx="2267310" cy="1318842"/>
            </a:xfrm>
            <a:prstGeom prst="rect">
              <a:avLst/>
            </a:prstGeom>
          </p:spPr>
        </p:pic>
        <p:sp>
          <p:nvSpPr>
            <p:cNvPr id="15" name="TextBox 8"/>
            <p:cNvSpPr txBox="1"/>
            <p:nvPr/>
          </p:nvSpPr>
          <p:spPr>
            <a:xfrm>
              <a:off x="4133468" y="4313319"/>
              <a:ext cx="242617" cy="691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>
                  <a:latin typeface="+mj-lt"/>
                </a:rPr>
                <a:t>.</a:t>
              </a:r>
            </a:p>
            <a:p>
              <a:r>
                <a:rPr lang="en-US" sz="1100" dirty="0" smtClean="0">
                  <a:latin typeface="+mj-lt"/>
                </a:rPr>
                <a:t>.</a:t>
              </a:r>
            </a:p>
            <a:p>
              <a:r>
                <a:rPr lang="en-US" sz="1100" dirty="0">
                  <a:latin typeface="+mj-lt"/>
                </a:rPr>
                <a:t>.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016375" y="1421950"/>
              <a:ext cx="1809750" cy="133570"/>
            </a:xfrm>
            <a:prstGeom prst="roundRect">
              <a:avLst>
                <a:gd name="adj" fmla="val 0"/>
              </a:avLst>
            </a:prstGeom>
            <a:noFill/>
            <a:ln w="9525" cmpd="sng">
              <a:solidFill>
                <a:srgbClr val="FF8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016375" y="1581150"/>
              <a:ext cx="1809750" cy="127385"/>
            </a:xfrm>
            <a:prstGeom prst="roundRect">
              <a:avLst>
                <a:gd name="adj" fmla="val 0"/>
              </a:avLst>
            </a:prstGeom>
            <a:noFill/>
            <a:ln w="9525" cmpd="sng">
              <a:solidFill>
                <a:srgbClr val="FF8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>
                <a:latin typeface="+mj-lt"/>
              </a:endParaRPr>
            </a:p>
          </p:txBody>
        </p:sp>
        <p:cxnSp>
          <p:nvCxnSpPr>
            <p:cNvPr id="18" name="Straight Arrow Connector 25"/>
            <p:cNvCxnSpPr>
              <a:stCxn id="17" idx="3"/>
            </p:cNvCxnSpPr>
            <p:nvPr/>
          </p:nvCxnSpPr>
          <p:spPr>
            <a:xfrm>
              <a:off x="5826125" y="1644843"/>
              <a:ext cx="1044134" cy="87610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8000"/>
              </a:solidFill>
              <a:headEnd type="non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362564" y="850164"/>
              <a:ext cx="268202" cy="22759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>
                <a:latin typeface="+mj-lt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03476" y="1109134"/>
              <a:ext cx="580643" cy="727664"/>
              <a:chOff x="203476" y="1109134"/>
              <a:chExt cx="580643" cy="727664"/>
            </a:xfrm>
            <a:solidFill>
              <a:schemeClr val="tx1"/>
            </a:solidFill>
          </p:grpSpPr>
          <p:sp>
            <p:nvSpPr>
              <p:cNvPr id="21" name="Rectangle 20"/>
              <p:cNvSpPr/>
              <p:nvPr/>
            </p:nvSpPr>
            <p:spPr>
              <a:xfrm>
                <a:off x="447231" y="1109134"/>
                <a:ext cx="98869" cy="335728"/>
              </a:xfrm>
              <a:prstGeom prst="rect">
                <a:avLst/>
              </a:prstGeom>
              <a:grpFill/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>
                  <a:latin typeface="+mj-lt"/>
                </a:endParaRPr>
              </a:p>
            </p:txBody>
          </p:sp>
          <p:sp>
            <p:nvSpPr>
              <p:cNvPr id="22" name="Parallelogram 21"/>
              <p:cNvSpPr/>
              <p:nvPr/>
            </p:nvSpPr>
            <p:spPr>
              <a:xfrm>
                <a:off x="203476" y="1109134"/>
                <a:ext cx="336888" cy="228599"/>
              </a:xfrm>
              <a:prstGeom prst="parallelogram">
                <a:avLst>
                  <a:gd name="adj" fmla="val 113389"/>
                </a:avLst>
              </a:prstGeom>
              <a:grpFill/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>
                  <a:latin typeface="+mj-lt"/>
                </a:endParaRPr>
              </a:p>
            </p:txBody>
          </p:sp>
          <p:sp>
            <p:nvSpPr>
              <p:cNvPr id="23" name="Parallelogram 22"/>
              <p:cNvSpPr/>
              <p:nvPr/>
            </p:nvSpPr>
            <p:spPr>
              <a:xfrm flipH="1">
                <a:off x="447231" y="1109134"/>
                <a:ext cx="336888" cy="228599"/>
              </a:xfrm>
              <a:prstGeom prst="parallelogram">
                <a:avLst>
                  <a:gd name="adj" fmla="val 113389"/>
                </a:avLst>
              </a:prstGeom>
              <a:grpFill/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>
                  <a:latin typeface="+mj-lt"/>
                </a:endParaRPr>
              </a:p>
            </p:txBody>
          </p:sp>
          <p:sp>
            <p:nvSpPr>
              <p:cNvPr id="24" name="Parallelogram 23"/>
              <p:cNvSpPr/>
              <p:nvPr/>
            </p:nvSpPr>
            <p:spPr>
              <a:xfrm flipH="1">
                <a:off x="470788" y="1434198"/>
                <a:ext cx="202311" cy="402600"/>
              </a:xfrm>
              <a:prstGeom prst="parallelogram">
                <a:avLst>
                  <a:gd name="adj" fmla="val 66520"/>
                </a:avLst>
              </a:prstGeom>
              <a:grpFill/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>
                  <a:latin typeface="+mj-lt"/>
                </a:endParaRPr>
              </a:p>
            </p:txBody>
          </p:sp>
          <p:sp>
            <p:nvSpPr>
              <p:cNvPr id="25" name="Parallelogram 24"/>
              <p:cNvSpPr/>
              <p:nvPr/>
            </p:nvSpPr>
            <p:spPr>
              <a:xfrm flipH="1" flipV="1">
                <a:off x="328847" y="1434198"/>
                <a:ext cx="202311" cy="402600"/>
              </a:xfrm>
              <a:prstGeom prst="parallelogram">
                <a:avLst>
                  <a:gd name="adj" fmla="val 66520"/>
                </a:avLst>
              </a:prstGeom>
              <a:grpFill/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>
                  <a:latin typeface="+mj-lt"/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9408-6710-41BB-B009-27AE7D68054C}" type="slidenum">
              <a:rPr lang="fi-FI" altLang="en-US" smtClean="0"/>
              <a:pPr/>
              <a:t>7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6459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Title 1"/>
          <p:cNvSpPr>
            <a:spLocks/>
          </p:cNvSpPr>
          <p:nvPr/>
        </p:nvSpPr>
        <p:spPr bwMode="auto">
          <a:xfrm>
            <a:off x="166688" y="142875"/>
            <a:ext cx="863758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en-US" sz="4000" b="1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simple and relevant search results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62224" y="1222375"/>
            <a:ext cx="7419553" cy="4778649"/>
            <a:chOff x="104775" y="1222375"/>
            <a:chExt cx="8661400" cy="5578475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9550" y="1222375"/>
              <a:ext cx="8556625" cy="549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8"/>
            <p:cNvSpPr txBox="1">
              <a:spLocks noChangeArrowheads="1"/>
            </p:cNvSpPr>
            <p:nvPr/>
          </p:nvSpPr>
          <p:spPr bwMode="auto">
            <a:xfrm>
              <a:off x="1119188" y="5581650"/>
              <a:ext cx="11160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i-FI" b="1">
                  <a:latin typeface="+mj-lt"/>
                </a:rPr>
                <a:t>Address</a:t>
              </a:r>
            </a:p>
          </p:txBody>
        </p:sp>
        <p:sp>
          <p:nvSpPr>
            <p:cNvPr id="43" name="TextBox 9"/>
            <p:cNvSpPr txBox="1">
              <a:spLocks noChangeArrowheads="1"/>
            </p:cNvSpPr>
            <p:nvPr/>
          </p:nvSpPr>
          <p:spPr bwMode="auto">
            <a:xfrm>
              <a:off x="223838" y="6361113"/>
              <a:ext cx="27860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i-FI" b="1" dirty="0">
                  <a:latin typeface="+mj-lt"/>
                </a:rPr>
                <a:t>Calculating distance</a:t>
              </a:r>
              <a:endParaRPr lang="en-US" b="1" dirty="0">
                <a:latin typeface="+mj-lt"/>
              </a:endParaRPr>
            </a:p>
          </p:txBody>
        </p:sp>
        <p:sp>
          <p:nvSpPr>
            <p:cNvPr id="46" name="TextBox 10"/>
            <p:cNvSpPr txBox="1">
              <a:spLocks noChangeArrowheads="1"/>
            </p:cNvSpPr>
            <p:nvPr/>
          </p:nvSpPr>
          <p:spPr bwMode="auto">
            <a:xfrm>
              <a:off x="104775" y="5572125"/>
              <a:ext cx="68421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i-FI" b="1" dirty="0">
                  <a:latin typeface="+mj-lt"/>
                </a:rPr>
                <a:t>Title </a:t>
              </a:r>
            </a:p>
          </p:txBody>
        </p:sp>
        <p:sp>
          <p:nvSpPr>
            <p:cNvPr id="47" name="Rectangle 11"/>
            <p:cNvSpPr>
              <a:spLocks noChangeArrowheads="1"/>
            </p:cNvSpPr>
            <p:nvPr/>
          </p:nvSpPr>
          <p:spPr bwMode="auto">
            <a:xfrm>
              <a:off x="2519324" y="5570538"/>
              <a:ext cx="73930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i-FI" b="1" dirty="0">
                  <a:latin typeface="+mj-lt"/>
                </a:rPr>
                <a:t>Image 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417513" y="2730500"/>
              <a:ext cx="1587" cy="2825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endCxn id="51" idx="2"/>
            </p:cNvCxnSpPr>
            <p:nvPr/>
          </p:nvCxnSpPr>
          <p:spPr>
            <a:xfrm flipV="1">
              <a:off x="403225" y="2695575"/>
              <a:ext cx="303213" cy="190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20"/>
            <p:cNvCxnSpPr>
              <a:cxnSpLocks noChangeShapeType="1"/>
            </p:cNvCxnSpPr>
            <p:nvPr/>
          </p:nvCxnSpPr>
          <p:spPr bwMode="auto">
            <a:xfrm flipH="1" flipV="1">
              <a:off x="1655763" y="3067050"/>
              <a:ext cx="22225" cy="2571750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712788" y="2444750"/>
              <a:ext cx="1565275" cy="434975"/>
            </a:xfrm>
            <a:prstGeom prst="ellipse">
              <a:avLst/>
            </a:prstGeom>
            <a:noFill/>
            <a:ln w="317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dk1"/>
                </a:solidFill>
                <a:latin typeface="+mj-lt"/>
                <a:cs typeface="+mn-cs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2282825" y="6575425"/>
              <a:ext cx="2057400" cy="2222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20"/>
            <p:cNvCxnSpPr/>
            <p:nvPr/>
          </p:nvCxnSpPr>
          <p:spPr>
            <a:xfrm flipV="1">
              <a:off x="2922388" y="3376612"/>
              <a:ext cx="16075" cy="220503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43"/>
            <p:cNvSpPr>
              <a:spLocks noChangeArrowheads="1"/>
            </p:cNvSpPr>
            <p:nvPr/>
          </p:nvSpPr>
          <p:spPr bwMode="auto">
            <a:xfrm>
              <a:off x="804863" y="2843213"/>
              <a:ext cx="1554162" cy="214312"/>
            </a:xfrm>
            <a:prstGeom prst="ellipse">
              <a:avLst/>
            </a:prstGeom>
            <a:noFill/>
            <a:ln w="317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dk1"/>
                </a:solidFill>
                <a:latin typeface="+mj-lt"/>
                <a:cs typeface="+mn-cs"/>
              </a:endParaRPr>
            </a:p>
          </p:txBody>
        </p:sp>
        <p:sp>
          <p:nvSpPr>
            <p:cNvPr id="55" name="Oval 43"/>
            <p:cNvSpPr>
              <a:spLocks noChangeArrowheads="1"/>
            </p:cNvSpPr>
            <p:nvPr/>
          </p:nvSpPr>
          <p:spPr bwMode="auto">
            <a:xfrm>
              <a:off x="2430463" y="2590800"/>
              <a:ext cx="987425" cy="754063"/>
            </a:xfrm>
            <a:prstGeom prst="ellipse">
              <a:avLst/>
            </a:prstGeom>
            <a:noFill/>
            <a:ln w="317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dk1"/>
                </a:solidFill>
                <a:latin typeface="+mj-lt"/>
                <a:cs typeface="+mn-cs"/>
              </a:endParaRPr>
            </a:p>
          </p:txBody>
        </p:sp>
        <p:sp>
          <p:nvSpPr>
            <p:cNvPr id="56" name="Oval 43"/>
            <p:cNvSpPr>
              <a:spLocks noChangeArrowheads="1"/>
            </p:cNvSpPr>
            <p:nvPr/>
          </p:nvSpPr>
          <p:spPr bwMode="auto">
            <a:xfrm>
              <a:off x="4349750" y="6411913"/>
              <a:ext cx="419100" cy="388937"/>
            </a:xfrm>
            <a:prstGeom prst="ellipse">
              <a:avLst/>
            </a:prstGeom>
            <a:noFill/>
            <a:ln w="317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dk1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9408-6710-41BB-B009-27AE7D68054C}" type="slidenum">
              <a:rPr lang="fi-FI" altLang="en-US" smtClean="0"/>
              <a:pPr/>
              <a:t>8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022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31" y="1268760"/>
            <a:ext cx="6308139" cy="470134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9408-6710-41BB-B009-27AE7D68054C}" type="slidenum">
              <a:rPr lang="fi-FI" altLang="en-US" smtClean="0"/>
              <a:pPr/>
              <a:t>9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42534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ef_basic_laajamalli-2">
  <a:themeElements>
    <a:clrScheme name="uef_basic_laajamalli-2 1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uef_basic_laajamalli-2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2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TÄ-SUOMEN YLIOPISTO 2010 : Lopetus">
  <a:themeElements>
    <a:clrScheme name="ITÄ-SUOMEN YLIOPISTO 2010 : Lopetus 1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ITÄ-SUOMEN YLIOPISTO 2010 : Lopetus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TÄ-SUOMEN YLIOPISTO 2010 : Lopetus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TÄ-SUOMEN YLIOPISTO 2010 : Välisivu">
  <a:themeElements>
    <a:clrScheme name="ITÄ-SUOMEN YLIOPISTO 2010 : Välisivu 1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ITÄ-SUOMEN YLIOPISTO 2010 : Välisivu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TÄ-SUOMEN YLIOPISTO 2010 : Välisivu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uef_basic_laajamalli-2</Template>
  <TotalTime>1313</TotalTime>
  <Words>1565</Words>
  <Application>Microsoft Office PowerPoint</Application>
  <PresentationFormat>On-screen Show (4:3)</PresentationFormat>
  <Paragraphs>474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Palatino Linotype</vt:lpstr>
      <vt:lpstr>Arial</vt:lpstr>
      <vt:lpstr>Wingdings</vt:lpstr>
      <vt:lpstr>uef_basic_laajamalli-2</vt:lpstr>
      <vt:lpstr>ITÄ-SUOMEN YLIOPISTO 2010 : Lopetus</vt:lpstr>
      <vt:lpstr>ITÄ-SUOMEN YLIOPISTO 2010 : Välisivu</vt:lpstr>
      <vt:lpstr>Location-based web search and mobile applications</vt:lpstr>
      <vt:lpstr>Location-based services and applications</vt:lpstr>
      <vt:lpstr>Mopsi Project</vt:lpstr>
      <vt:lpstr>Publications</vt:lpstr>
      <vt:lpstr>Location-based web search: workflow and modules</vt:lpstr>
      <vt:lpstr>Location-based web search</vt:lpstr>
      <vt:lpstr>General workflow</vt:lpstr>
      <vt:lpstr>Motivation: simple and relevant search results</vt:lpstr>
      <vt:lpstr>System architecture</vt:lpstr>
      <vt:lpstr>Location-based web search: Address detection</vt:lpstr>
      <vt:lpstr>Locations in web pages</vt:lpstr>
      <vt:lpstr>Geographical data sources</vt:lpstr>
      <vt:lpstr>Address detection using prefix trees</vt:lpstr>
      <vt:lpstr>Address detection</vt:lpstr>
      <vt:lpstr>Location-based web search: Title detection</vt:lpstr>
      <vt:lpstr>Web page and DOM Tree</vt:lpstr>
      <vt:lpstr>Service name detection</vt:lpstr>
      <vt:lpstr>Service name detection</vt:lpstr>
      <vt:lpstr>Scoring text nodes</vt:lpstr>
      <vt:lpstr>Score according to appearance</vt:lpstr>
      <vt:lpstr>Node distance penalty</vt:lpstr>
      <vt:lpstr>Location-based web search: Representative image detection</vt:lpstr>
      <vt:lpstr>Image categories</vt:lpstr>
      <vt:lpstr>Overall extraction process </vt:lpstr>
      <vt:lpstr>Image features used </vt:lpstr>
      <vt:lpstr>Summary of rule</vt:lpstr>
      <vt:lpstr>Scoring images</vt:lpstr>
      <vt:lpstr>Mopsi WebIma dataset </vt:lpstr>
      <vt:lpstr>Results summary</vt:lpstr>
      <vt:lpstr>O-Mopsi: Location-Based Mobile Orienteering Game</vt:lpstr>
      <vt:lpstr>O-Mopsi location-based game</vt:lpstr>
      <vt:lpstr>O-Mopsi vs. Orienteering</vt:lpstr>
      <vt:lpstr>O-Mopsi: Web interface</vt:lpstr>
      <vt:lpstr>SciFest feedback</vt:lpstr>
      <vt:lpstr>Conclusions</vt:lpstr>
      <vt:lpstr>Main contributions</vt:lpstr>
      <vt:lpstr>  Thank you for your attention!  </vt:lpstr>
    </vt:vector>
  </TitlesOfParts>
  <Manager>HAHMO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UEF Presentation Template</dc:title>
  <dc:creator>Andrei-Cătălin Tabarcea</dc:creator>
  <cp:lastModifiedBy>Andrei Tabarcea</cp:lastModifiedBy>
  <cp:revision>89</cp:revision>
  <dcterms:created xsi:type="dcterms:W3CDTF">2009-06-01T05:53:09Z</dcterms:created>
  <dcterms:modified xsi:type="dcterms:W3CDTF">2015-09-27T20:06:16Z</dcterms:modified>
</cp:coreProperties>
</file>