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367" r:id="rId3"/>
    <p:sldId id="412" r:id="rId4"/>
    <p:sldId id="368" r:id="rId5"/>
    <p:sldId id="397" r:id="rId6"/>
    <p:sldId id="408" r:id="rId7"/>
    <p:sldId id="377" r:id="rId8"/>
    <p:sldId id="398" r:id="rId9"/>
    <p:sldId id="399" r:id="rId10"/>
    <p:sldId id="369" r:id="rId11"/>
    <p:sldId id="370" r:id="rId12"/>
    <p:sldId id="371" r:id="rId13"/>
    <p:sldId id="372" r:id="rId14"/>
    <p:sldId id="373" r:id="rId15"/>
    <p:sldId id="374" r:id="rId16"/>
    <p:sldId id="405" r:id="rId17"/>
    <p:sldId id="404" r:id="rId18"/>
    <p:sldId id="400" r:id="rId19"/>
    <p:sldId id="406" r:id="rId20"/>
    <p:sldId id="414" r:id="rId21"/>
    <p:sldId id="410" r:id="rId22"/>
    <p:sldId id="416" r:id="rId23"/>
    <p:sldId id="417" r:id="rId24"/>
    <p:sldId id="409" r:id="rId25"/>
    <p:sldId id="387" r:id="rId26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8080"/>
    <a:srgbClr val="008000"/>
    <a:srgbClr val="33CC33"/>
    <a:srgbClr val="FF0000"/>
    <a:srgbClr val="0000FF"/>
    <a:srgbClr val="0563C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94660"/>
  </p:normalViewPr>
  <p:slideViewPr>
    <p:cSldViewPr snapToGrid="0">
      <p:cViewPr varScale="1">
        <p:scale>
          <a:sx n="99" d="100"/>
          <a:sy n="99" d="100"/>
        </p:scale>
        <p:origin x="-480" y="-8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D6393A-880F-4C3B-BC89-E59E8198702D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2A4E81-35D3-4D2F-891D-F78C485AD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F92D-639E-40A6-AD07-23CEE7885E16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6B2-DF20-419B-81F6-E9A49F544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6BD0-B5BA-4912-8118-608F6C2221DC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0DC6-F39E-4CCD-9050-D3ABF41C6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5BD44-000B-42F0-A557-A1EDF34BF8F6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69F6-1A57-4519-BFC2-79827D611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8EDE-3974-4474-B323-ED68E108877C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7B7E-3D9B-4932-AFE2-1566C7C1A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4C14-7AFA-49E7-AA17-06063AB45650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8F34-7416-4B22-8D70-9A66E11C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EDE4-626E-4EF2-A928-703137845139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26DD7-334E-4AF7-8996-FDCD14A44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1FCC-9FBF-4558-861B-2BF5D6912DE4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6795-74AF-4412-9300-77D35C6CE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E159-22EA-42EE-8001-9C9BAF146497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E52EF-BA3D-403A-B6E3-9F2CB8D48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C2DA-5CE1-46C9-A056-01B782362095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5629D-149D-434F-BC3B-F9EE12053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A294-4EB6-49F4-A5BB-2A9CB0067C66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1FF8-F870-419A-B93C-3413BB74C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C344-26EB-400F-B2E3-8FDCD4B84C5A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A101-C3CF-439D-9C42-73385BDB4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462AFA-A9C1-4391-8E48-4AB562788E87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C43499-E006-487A-95D1-10F380A3E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zzaspecial.fi/web_ulkoasut/ypj4_joen_pizza/images/footer.jpg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26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tiszai.com/imageex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.uef.fi/mopsi/img/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openxmlformats.org/officeDocument/2006/relationships/image" Target="../media/image6.png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5" Type="http://schemas.openxmlformats.org/officeDocument/2006/relationships/image" Target="../media/image1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view-source:http://www.ompelimot.com/css/rakenne.cs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874713" y="2328863"/>
            <a:ext cx="7497762" cy="1417637"/>
          </a:xfrm>
        </p:spPr>
        <p:txBody>
          <a:bodyPr/>
          <a:lstStyle/>
          <a:p>
            <a:pPr eaLnBrk="1" hangingPunct="1"/>
            <a:r>
              <a:rPr lang="en-US" sz="4600" b="1" smtClean="0"/>
              <a:t>Extracting Representative Image from Web page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208088" y="4298950"/>
            <a:ext cx="6824662" cy="527050"/>
          </a:xfrm>
        </p:spPr>
        <p:txBody>
          <a:bodyPr/>
          <a:lstStyle/>
          <a:p>
            <a:pPr eaLnBrk="1" hangingPunct="1"/>
            <a:r>
              <a:rPr lang="en-US" sz="2600" smtClean="0"/>
              <a:t>Najlaa Gali, Andrei Tabarcea and </a:t>
            </a:r>
            <a:r>
              <a:rPr lang="en-US" sz="2600" b="1" smtClean="0">
                <a:solidFill>
                  <a:srgbClr val="0000FF"/>
                </a:solidFill>
              </a:rPr>
              <a:t>Pasi Fränti</a:t>
            </a:r>
          </a:p>
          <a:p>
            <a:pPr eaLnBrk="1" hangingPunct="1"/>
            <a:endParaRPr lang="en-US" sz="2600" smtClean="0"/>
          </a:p>
        </p:txBody>
      </p:sp>
      <p:pic>
        <p:nvPicPr>
          <p:cNvPr id="14339" name="Picture 4" descr="uef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5100" y="5259388"/>
            <a:ext cx="137001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2213" y="152400"/>
            <a:ext cx="40274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4"/>
          <p:cNvGrpSpPr>
            <a:grpSpLocks/>
          </p:cNvGrpSpPr>
          <p:nvPr/>
        </p:nvGrpSpPr>
        <p:grpSpPr bwMode="auto">
          <a:xfrm>
            <a:off x="912813" y="1181100"/>
            <a:ext cx="7591425" cy="5213350"/>
            <a:chOff x="141742" y="97468"/>
            <a:chExt cx="9186591" cy="6307346"/>
          </a:xfrm>
        </p:grpSpPr>
        <p:pic>
          <p:nvPicPr>
            <p:cNvPr id="23555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742" y="1170311"/>
              <a:ext cx="7120358" cy="523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715826" y="1222957"/>
              <a:ext cx="1584889" cy="3476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0164" y="1269052"/>
              <a:ext cx="2232292" cy="6472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0164" y="2482889"/>
              <a:ext cx="5730573" cy="36472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490179" y="619879"/>
              <a:ext cx="17290" cy="18399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98646" y="619879"/>
              <a:ext cx="0" cy="64917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95471" y="619879"/>
              <a:ext cx="0" cy="5761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2" name="TextBox 39"/>
            <p:cNvSpPr txBox="1">
              <a:spLocks noChangeArrowheads="1"/>
            </p:cNvSpPr>
            <p:nvPr/>
          </p:nvSpPr>
          <p:spPr bwMode="auto">
            <a:xfrm>
              <a:off x="1842377" y="97468"/>
              <a:ext cx="3433539" cy="55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Representative image</a:t>
              </a:r>
            </a:p>
          </p:txBody>
        </p:sp>
        <p:sp>
          <p:nvSpPr>
            <p:cNvPr id="23563" name="TextBox 40"/>
            <p:cNvSpPr txBox="1">
              <a:spLocks noChangeArrowheads="1"/>
            </p:cNvSpPr>
            <p:nvPr/>
          </p:nvSpPr>
          <p:spPr bwMode="auto">
            <a:xfrm>
              <a:off x="402217" y="116632"/>
              <a:ext cx="1008998" cy="55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Logo</a:t>
              </a:r>
            </a:p>
          </p:txBody>
        </p:sp>
        <p:sp>
          <p:nvSpPr>
            <p:cNvPr id="23564" name="TextBox 41"/>
            <p:cNvSpPr txBox="1">
              <a:spLocks noChangeArrowheads="1"/>
            </p:cNvSpPr>
            <p:nvPr/>
          </p:nvSpPr>
          <p:spPr bwMode="auto">
            <a:xfrm>
              <a:off x="5436095" y="116632"/>
              <a:ext cx="1298003" cy="55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Banner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83633" y="2492493"/>
              <a:ext cx="1152646" cy="11254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71795" y="1388131"/>
              <a:ext cx="872169" cy="5531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7092199" y="619879"/>
              <a:ext cx="647402" cy="7586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TextBox 17"/>
            <p:cNvSpPr txBox="1">
              <a:spLocks noChangeArrowheads="1"/>
            </p:cNvSpPr>
            <p:nvPr/>
          </p:nvSpPr>
          <p:spPr bwMode="auto">
            <a:xfrm>
              <a:off x="6879882" y="116632"/>
              <a:ext cx="2413293" cy="55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Advertisement</a:t>
              </a:r>
            </a:p>
          </p:txBody>
        </p:sp>
        <p:sp>
          <p:nvSpPr>
            <p:cNvPr id="23569" name="TextBox 18"/>
            <p:cNvSpPr txBox="1">
              <a:spLocks noChangeArrowheads="1"/>
            </p:cNvSpPr>
            <p:nvPr/>
          </p:nvSpPr>
          <p:spPr bwMode="auto">
            <a:xfrm>
              <a:off x="7452320" y="5229200"/>
              <a:ext cx="1876013" cy="55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Formatting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659956" y="5517483"/>
              <a:ext cx="72040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7165200" y="619879"/>
              <a:ext cx="574401" cy="18726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4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Image categories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Pizza-Master-Joensu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652963"/>
            <a:ext cx="2365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7" descr="tor_alt_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2420938"/>
            <a:ext cx="268446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70000709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5013325"/>
            <a:ext cx="2540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 descr="ravintola-martina-lasi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324100"/>
            <a:ext cx="28384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sis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4549775"/>
            <a:ext cx="30797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3" descr="topitupa2_ulko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2168525"/>
            <a:ext cx="31543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Category 1: Representative images</a:t>
            </a: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Images that are directly related to the content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pizzamaster-footer-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779713"/>
            <a:ext cx="1790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7" descr="torero-logo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113" y="2490788"/>
            <a:ext cx="36750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9" descr="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0188" y="2886075"/>
            <a:ext cx="1955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 descr="logo_head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4127500"/>
            <a:ext cx="312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coffee-house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1675" y="4318000"/>
            <a:ext cx="3111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" descr="footer_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050" y="4216400"/>
            <a:ext cx="2197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Images of logo of the company or institution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  <p:sp>
        <p:nvSpPr>
          <p:cNvPr id="25608" name="Rectangle 1"/>
          <p:cNvSpPr>
            <a:spLocks noChangeArrowheads="1"/>
          </p:cNvSpPr>
          <p:nvPr/>
        </p:nvSpPr>
        <p:spPr bwMode="auto">
          <a:xfrm>
            <a:off x="117475" y="3551238"/>
            <a:ext cx="89979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i-FI" altLang="fi-FI" sz="1500">
                <a:latin typeface="Arial Unicode MS" pitchFamily="34" charset="-128"/>
              </a:rPr>
              <a:t>&lt;img id="</a:t>
            </a:r>
            <a:r>
              <a:rPr lang="fi-FI" altLang="fi-FI" sz="1500">
                <a:solidFill>
                  <a:srgbClr val="FF0000"/>
                </a:solidFill>
                <a:latin typeface="Arial Unicode MS" pitchFamily="34" charset="-128"/>
              </a:rPr>
              <a:t>logo</a:t>
            </a:r>
            <a:r>
              <a:rPr lang="fi-FI" altLang="fi-FI" sz="1500">
                <a:latin typeface="Arial Unicode MS" pitchFamily="34" charset="-128"/>
              </a:rPr>
              <a:t>" alt="" src="</a:t>
            </a:r>
            <a:r>
              <a:rPr lang="fi-FI" altLang="fi-FI" sz="1500">
                <a:solidFill>
                  <a:srgbClr val="0563C1"/>
                </a:solidFill>
                <a:latin typeface="Arial Unicode MS" pitchFamily="34" charset="-128"/>
              </a:rPr>
              <a:t>http://www.martina.fi/sites/martina.fi/themes/martinaomega/</a:t>
            </a:r>
            <a:r>
              <a:rPr lang="fi-FI" altLang="fi-FI" sz="1500">
                <a:solidFill>
                  <a:srgbClr val="FF0000"/>
                </a:solidFill>
                <a:latin typeface="Arial Unicode MS" pitchFamily="34" charset="-128"/>
              </a:rPr>
              <a:t>logo</a:t>
            </a:r>
            <a:r>
              <a:rPr lang="fi-FI" altLang="fi-FI" sz="1500">
                <a:solidFill>
                  <a:srgbClr val="0563C1"/>
                </a:solidFill>
                <a:latin typeface="Arial Unicode MS" pitchFamily="34" charset="-128"/>
              </a:rPr>
              <a:t>.png</a:t>
            </a:r>
            <a:r>
              <a:rPr lang="fi-FI" altLang="fi-FI" sz="1500">
                <a:latin typeface="Arial Unicode MS" pitchFamily="34" charset="-128"/>
              </a:rPr>
              <a:t>" /&gt;</a:t>
            </a:r>
            <a:r>
              <a:rPr lang="fi-FI" altLang="fi-FI" sz="1500">
                <a:latin typeface="Calibri" pitchFamily="34" charset="0"/>
              </a:rPr>
              <a:t> </a:t>
            </a:r>
            <a:endParaRPr lang="fi-FI" altLang="fi-FI" sz="1500"/>
          </a:p>
        </p:txBody>
      </p:sp>
      <p:sp>
        <p:nvSpPr>
          <p:cNvPr id="25609" name="Rectangle 3"/>
          <p:cNvSpPr>
            <a:spLocks noChangeArrowheads="1"/>
          </p:cNvSpPr>
          <p:nvPr/>
        </p:nvSpPr>
        <p:spPr bwMode="auto">
          <a:xfrm>
            <a:off x="176213" y="5684838"/>
            <a:ext cx="7788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fi-FI" altLang="fi-FI" sz="1500">
                <a:latin typeface="Arial Unicode MS" pitchFamily="34" charset="-128"/>
              </a:rPr>
              <a:t>&lt;div class=”</a:t>
            </a:r>
            <a:r>
              <a:rPr lang="fi-FI" altLang="fi-FI" sz="1500">
                <a:solidFill>
                  <a:srgbClr val="FF0000"/>
                </a:solidFill>
                <a:latin typeface="Arial Unicode MS" pitchFamily="34" charset="-128"/>
              </a:rPr>
              <a:t>logo</a:t>
            </a:r>
            <a:r>
              <a:rPr lang="fi-FI" altLang="fi-FI" sz="1500">
                <a:latin typeface="Arial Unicode MS" pitchFamily="34" charset="-128"/>
              </a:rPr>
              <a:t>"&gt;</a:t>
            </a:r>
          </a:p>
          <a:p>
            <a:pPr eaLnBrk="0" hangingPunct="0"/>
            <a:r>
              <a:rPr lang="fi-FI" altLang="fi-FI" sz="1500">
                <a:latin typeface="Arial Unicode MS" pitchFamily="34" charset="-128"/>
              </a:rPr>
              <a:t>     &lt;img src="</a:t>
            </a:r>
            <a:r>
              <a:rPr lang="fi-FI" altLang="fi-FI" sz="1500">
                <a:latin typeface="Arial Unicode MS" pitchFamily="34" charset="-128"/>
                <a:hlinkClick r:id="rId8"/>
              </a:rPr>
              <a:t>http://</a:t>
            </a:r>
            <a:r>
              <a:rPr lang="fi-FI" altLang="fi-FI" sz="1500">
                <a:solidFill>
                  <a:srgbClr val="0563C1"/>
                </a:solidFill>
                <a:latin typeface="Arial Unicode MS" pitchFamily="34" charset="-128"/>
                <a:hlinkClick r:id="rId8"/>
              </a:rPr>
              <a:t>www.pizzaspecial.fi/web_ulkoasut/ypj4_joen_pizza/images/footer.jpg</a:t>
            </a:r>
            <a:r>
              <a:rPr lang="fi-FI" altLang="fi-FI" sz="1500">
                <a:latin typeface="Arial Unicode MS" pitchFamily="34" charset="-128"/>
              </a:rPr>
              <a:t>"&gt;</a:t>
            </a:r>
          </a:p>
          <a:p>
            <a:pPr eaLnBrk="0" hangingPunct="0"/>
            <a:r>
              <a:rPr lang="fi-FI" altLang="fi-FI" sz="1500">
                <a:latin typeface="Arial Unicode MS" pitchFamily="34" charset="-128"/>
              </a:rPr>
              <a:t>     &lt;/img&gt;</a:t>
            </a:r>
          </a:p>
          <a:p>
            <a:pPr eaLnBrk="0" hangingPunct="0"/>
            <a:r>
              <a:rPr lang="fi-FI" altLang="fi-FI" sz="1500">
                <a:latin typeface="Arial Unicode MS" pitchFamily="34" charset="-128"/>
              </a:rPr>
              <a:t>&lt;/div&gt;</a:t>
            </a:r>
            <a:r>
              <a:rPr lang="fi-FI" altLang="fi-FI" sz="1500">
                <a:latin typeface="Calibri" pitchFamily="34" charset="0"/>
              </a:rPr>
              <a:t> </a:t>
            </a:r>
            <a:endParaRPr lang="fi-FI" altLang="fi-FI" sz="1500"/>
          </a:p>
        </p:txBody>
      </p:sp>
      <p:sp>
        <p:nvSpPr>
          <p:cNvPr id="25610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Category 2: Logos</a:t>
            </a:r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152400" y="1296988"/>
            <a:ext cx="87471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>
                <a:latin typeface="Calibri" pitchFamily="34" charset="0"/>
              </a:rPr>
              <a:t>Criteria: Image </a:t>
            </a:r>
            <a:r>
              <a:rPr lang="en-US" sz="2800" b="1">
                <a:latin typeface="Calibri" pitchFamily="34" charset="0"/>
              </a:rPr>
              <a:t>link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b="1">
                <a:latin typeface="Calibri" pitchFamily="34" charset="0"/>
              </a:rPr>
              <a:t>class</a:t>
            </a:r>
            <a:r>
              <a:rPr lang="en-US" sz="2800">
                <a:latin typeface="Calibri" pitchFamily="34" charset="0"/>
              </a:rPr>
              <a:t> or </a:t>
            </a:r>
            <a:r>
              <a:rPr lang="en-US" sz="2800" b="1">
                <a:latin typeface="Calibri" pitchFamily="34" charset="0"/>
              </a:rPr>
              <a:t>id</a:t>
            </a:r>
            <a:r>
              <a:rPr lang="en-US" sz="2800">
                <a:latin typeface="Calibri" pitchFamily="34" charset="0"/>
              </a:rPr>
              <a:t> attribute of the </a:t>
            </a:r>
            <a:r>
              <a:rPr lang="en-US" sz="2800" b="1" i="1">
                <a:latin typeface="Calibri" pitchFamily="34" charset="0"/>
              </a:rPr>
              <a:t>&lt;</a:t>
            </a:r>
            <a:r>
              <a:rPr lang="en-US" sz="2800" b="1">
                <a:latin typeface="Calibri" pitchFamily="34" charset="0"/>
              </a:rPr>
              <a:t>img</a:t>
            </a:r>
            <a:r>
              <a:rPr lang="en-US" sz="2800" b="1" i="1">
                <a:latin typeface="Calibri" pitchFamily="34" charset="0"/>
              </a:rPr>
              <a:t>&gt;</a:t>
            </a:r>
            <a:r>
              <a:rPr lang="en-US" sz="2800" i="1">
                <a:latin typeface="Calibri" pitchFamily="34" charset="0"/>
              </a:rPr>
              <a:t> </a:t>
            </a:r>
            <a:r>
              <a:rPr lang="en-US" sz="2800">
                <a:latin typeface="Calibri" pitchFamily="34" charset="0"/>
              </a:rPr>
              <a:t>or its parent element contains text </a:t>
            </a:r>
            <a:r>
              <a:rPr lang="en-US" sz="2800" i="1">
                <a:latin typeface="Calibri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tor_joens_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3175" y="3425825"/>
            <a:ext cx="2540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7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52813"/>
            <a:ext cx="45688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9" descr="ots_haluammehurmata_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303713"/>
            <a:ext cx="5461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0" descr="ravintola-martina-paakuva-past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8775" y="5373688"/>
            <a:ext cx="3525838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1" descr="_MG_080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4005263"/>
            <a:ext cx="32051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2" descr="banneri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875" y="5021263"/>
            <a:ext cx="43402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4"/>
          <p:cNvSpPr>
            <a:spLocks noChangeArrowheads="1"/>
          </p:cNvSpPr>
          <p:nvPr/>
        </p:nvSpPr>
        <p:spPr bwMode="auto">
          <a:xfrm>
            <a:off x="142875" y="1206500"/>
            <a:ext cx="8759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Criteria: </a:t>
            </a:r>
          </a:p>
          <a:p>
            <a:pPr>
              <a:buFontTx/>
              <a:buChar char="•"/>
            </a:pPr>
            <a:r>
              <a:rPr lang="en-US" sz="2800">
                <a:latin typeface="Calibri" pitchFamily="34" charset="0"/>
              </a:rPr>
              <a:t> </a:t>
            </a:r>
            <a:r>
              <a:rPr lang="en-US" sz="2800" b="1">
                <a:latin typeface="Calibri" pitchFamily="34" charset="0"/>
              </a:rPr>
              <a:t>link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b="1">
                <a:latin typeface="Calibri" pitchFamily="34" charset="0"/>
              </a:rPr>
              <a:t>class</a:t>
            </a:r>
            <a:r>
              <a:rPr lang="en-US" sz="2800">
                <a:latin typeface="Calibri" pitchFamily="34" charset="0"/>
              </a:rPr>
              <a:t> or </a:t>
            </a:r>
            <a:r>
              <a:rPr lang="en-US" sz="2800" b="1">
                <a:latin typeface="Calibri" pitchFamily="34" charset="0"/>
              </a:rPr>
              <a:t>id</a:t>
            </a:r>
            <a:r>
              <a:rPr lang="en-US" sz="2800">
                <a:latin typeface="Calibri" pitchFamily="34" charset="0"/>
              </a:rPr>
              <a:t> contains: </a:t>
            </a:r>
            <a:r>
              <a:rPr lang="en-US" sz="2800" i="1">
                <a:latin typeface="Calibri" pitchFamily="34" charset="0"/>
              </a:rPr>
              <a:t>banner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header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footer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button</a:t>
            </a:r>
            <a:endParaRPr lang="en-US" sz="2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 High aspect ratio (</a:t>
            </a:r>
            <a:r>
              <a:rPr lang="en-US" sz="2800">
                <a:latin typeface="Calibri" pitchFamily="34" charset="0"/>
                <a:sym typeface="Symbol" pitchFamily="18" charset="2"/>
              </a:rPr>
              <a:t>&gt; 1.8)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 Not classified as advertisement , formatting or logo</a:t>
            </a:r>
          </a:p>
        </p:txBody>
      </p:sp>
      <p:sp>
        <p:nvSpPr>
          <p:cNvPr id="26632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Category 3: Banners</a:t>
            </a: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Wide or tall images usually used as logo of the service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s-etukortti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538" y="4402138"/>
            <a:ext cx="1371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7" descr="AOviinit_150x150_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13" y="37893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 descr="AT130_200x25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25" y="3370263"/>
            <a:ext cx="190817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Ad10239763St1Sz744Sq105727721V0Id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3288" y="5835650"/>
            <a:ext cx="75565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171450" y="1219200"/>
            <a:ext cx="8709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Criterion: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 </a:t>
            </a:r>
            <a:r>
              <a:rPr lang="en-US" sz="2800" b="1">
                <a:latin typeface="Calibri" pitchFamily="34" charset="0"/>
              </a:rPr>
              <a:t>Link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b="1">
                <a:latin typeface="Calibri" pitchFamily="34" charset="0"/>
              </a:rPr>
              <a:t>class</a:t>
            </a:r>
            <a:r>
              <a:rPr lang="en-US" sz="2800">
                <a:latin typeface="Calibri" pitchFamily="34" charset="0"/>
              </a:rPr>
              <a:t> or </a:t>
            </a:r>
            <a:r>
              <a:rPr lang="en-US" sz="2800" b="1">
                <a:latin typeface="Calibri" pitchFamily="34" charset="0"/>
              </a:rPr>
              <a:t>id</a:t>
            </a:r>
            <a:r>
              <a:rPr lang="en-US" sz="2800">
                <a:latin typeface="Calibri" pitchFamily="34" charset="0"/>
              </a:rPr>
              <a:t> contains text: </a:t>
            </a:r>
            <a:r>
              <a:rPr lang="en-US" sz="2800" i="1">
                <a:latin typeface="Calibri" pitchFamily="34" charset="0"/>
              </a:rPr>
              <a:t>free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now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buy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join</a:t>
            </a:r>
            <a:r>
              <a:rPr lang="en-US" sz="2800">
                <a:latin typeface="Calibri" pitchFamily="34" charset="0"/>
              </a:rPr>
              <a:t>,</a:t>
            </a:r>
          </a:p>
          <a:p>
            <a:pPr>
              <a:buFont typeface="Arial" charset="0"/>
              <a:buNone/>
            </a:pPr>
            <a:r>
              <a:rPr lang="en-US" sz="2800" i="1">
                <a:latin typeface="Calibri" pitchFamily="34" charset="0"/>
              </a:rPr>
              <a:t>  adserver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click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affiliate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adv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hits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counter</a:t>
            </a:r>
            <a:endParaRPr lang="en-US" sz="2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808080"/>
                </a:solidFill>
                <a:latin typeface="Calibri" pitchFamily="34" charset="0"/>
              </a:rPr>
              <a:t> [Considered adding well known adv. server but not used]</a:t>
            </a:r>
          </a:p>
        </p:txBody>
      </p:sp>
      <p:pic>
        <p:nvPicPr>
          <p:cNvPr id="27654" name="Picture 2"/>
          <p:cNvPicPr>
            <a:picLocks noChangeAspect="1"/>
          </p:cNvPicPr>
          <p:nvPr/>
        </p:nvPicPr>
        <p:blipFill>
          <a:blip r:embed="rId6"/>
          <a:srcRect l="33858" t="-1491" r="34203" b="63681"/>
          <a:stretch>
            <a:fillRect/>
          </a:stretch>
        </p:blipFill>
        <p:spPr bwMode="auto">
          <a:xfrm>
            <a:off x="2982913" y="4079875"/>
            <a:ext cx="141763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Category 4: Advertisement</a:t>
            </a:r>
          </a:p>
        </p:txBody>
      </p:sp>
      <p:sp>
        <p:nvSpPr>
          <p:cNvPr id="27656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Images that advertize products from other websites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b_viini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300663"/>
            <a:ext cx="242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8" descr="facebook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5300663"/>
            <a:ext cx="1193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9" descr="viinilista1_ru_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2286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1" descr="fancybox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7175" y="2387600"/>
            <a:ext cx="6032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2" descr="ch_f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8688" y="6015038"/>
            <a:ext cx="1651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4" descr="flag_finlan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7850" y="5938838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5" descr="gif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363" y="2894013"/>
            <a:ext cx="2819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16"/>
          <p:cNvSpPr>
            <a:spLocks noChangeArrowheads="1"/>
          </p:cNvSpPr>
          <p:nvPr/>
        </p:nvSpPr>
        <p:spPr bwMode="auto">
          <a:xfrm>
            <a:off x="185738" y="1241425"/>
            <a:ext cx="8658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Criteria: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</a:t>
            </a:r>
            <a:r>
              <a:rPr lang="en-US" sz="2400" b="1">
                <a:latin typeface="Calibri" pitchFamily="34" charset="0"/>
              </a:rPr>
              <a:t>Link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b="1">
                <a:latin typeface="Calibri" pitchFamily="34" charset="0"/>
              </a:rPr>
              <a:t>class</a:t>
            </a:r>
            <a:r>
              <a:rPr lang="en-US" sz="2400">
                <a:latin typeface="Calibri" pitchFamily="34" charset="0"/>
              </a:rPr>
              <a:t> or </a:t>
            </a:r>
            <a:r>
              <a:rPr lang="en-US" sz="2400" b="1">
                <a:latin typeface="Calibri" pitchFamily="34" charset="0"/>
              </a:rPr>
              <a:t>id</a:t>
            </a:r>
            <a:r>
              <a:rPr lang="en-US" sz="2400">
                <a:latin typeface="Calibri" pitchFamily="34" charset="0"/>
              </a:rPr>
              <a:t> contains text: </a:t>
            </a:r>
            <a:r>
              <a:rPr lang="en-US" sz="2400" i="1">
                <a:latin typeface="Calibri" pitchFamily="34" charset="0"/>
              </a:rPr>
              <a:t>background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i="1">
                <a:latin typeface="Calibri" pitchFamily="34" charset="0"/>
              </a:rPr>
              <a:t>bg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i="1">
                <a:latin typeface="Calibri" pitchFamily="34" charset="0"/>
              </a:rPr>
              <a:t>sprite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i="1">
                <a:latin typeface="Calibri" pitchFamily="34" charset="0"/>
              </a:rPr>
              <a:t>template</a:t>
            </a:r>
          </a:p>
          <a:p>
            <a:pPr>
              <a:buFont typeface="Arial" charset="0"/>
              <a:buChar char="•"/>
            </a:pPr>
            <a:r>
              <a:rPr lang="en-US" sz="2400" i="1">
                <a:latin typeface="Calibri" pitchFamily="34" charset="0"/>
              </a:rPr>
              <a:t> </a:t>
            </a:r>
            <a:r>
              <a:rPr lang="en-US" sz="2400" b="1">
                <a:latin typeface="Calibri" pitchFamily="34" charset="0"/>
              </a:rPr>
              <a:t>Height</a:t>
            </a:r>
            <a:r>
              <a:rPr lang="en-US" sz="2400">
                <a:latin typeface="Calibri" pitchFamily="34" charset="0"/>
              </a:rPr>
              <a:t> or </a:t>
            </a:r>
            <a:r>
              <a:rPr lang="en-US" sz="2400" b="1">
                <a:latin typeface="Calibri" pitchFamily="34" charset="0"/>
              </a:rPr>
              <a:t>width</a:t>
            </a:r>
            <a:r>
              <a:rPr lang="en-US" sz="2400">
                <a:latin typeface="Calibri" pitchFamily="34" charset="0"/>
              </a:rPr>
              <a:t> is smaller than 100 px</a:t>
            </a:r>
            <a:endParaRPr lang="en-US" sz="2800">
              <a:latin typeface="Calibri" pitchFamily="34" charset="0"/>
            </a:endParaRPr>
          </a:p>
        </p:txBody>
      </p:sp>
      <p:grpSp>
        <p:nvGrpSpPr>
          <p:cNvPr id="28681" name="Group 3"/>
          <p:cNvGrpSpPr>
            <a:grpSpLocks/>
          </p:cNvGrpSpPr>
          <p:nvPr/>
        </p:nvGrpSpPr>
        <p:grpSpPr bwMode="auto">
          <a:xfrm>
            <a:off x="3683000" y="2949575"/>
            <a:ext cx="2706688" cy="2100263"/>
            <a:chOff x="4427984" y="2132856"/>
            <a:chExt cx="2808312" cy="2232248"/>
          </a:xfrm>
        </p:grpSpPr>
        <p:sp>
          <p:nvSpPr>
            <p:cNvPr id="3" name="Rectangle 2"/>
            <p:cNvSpPr/>
            <p:nvPr/>
          </p:nvSpPr>
          <p:spPr>
            <a:xfrm>
              <a:off x="4427984" y="2132856"/>
              <a:ext cx="2808312" cy="22322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8698" name="Picture 1" descr="main-sprite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51612" y="2312982"/>
              <a:ext cx="2487371" cy="1958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82" name="Picture 5" descr="fi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88125" y="5373688"/>
            <a:ext cx="266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8" descr="ru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9925" y="5373688"/>
            <a:ext cx="254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9" descr="en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1725" y="5373688"/>
            <a:ext cx="266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2" descr="https://dc9x1r9mdtc9e.cloudfront.net/fofi-web/assets/d6907bd/beta/images/profile/sat-background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3913" y="5770563"/>
            <a:ext cx="3454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TextBox 6"/>
          <p:cNvSpPr txBox="1">
            <a:spLocks noChangeArrowheads="1"/>
          </p:cNvSpPr>
          <p:nvPr/>
        </p:nvSpPr>
        <p:spPr bwMode="auto">
          <a:xfrm rot="-1336993">
            <a:off x="2760663" y="5994400"/>
            <a:ext cx="148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>
                <a:solidFill>
                  <a:srgbClr val="00B050"/>
                </a:solidFill>
                <a:latin typeface="Calibri" pitchFamily="34" charset="0"/>
              </a:rPr>
              <a:t>background</a:t>
            </a:r>
          </a:p>
        </p:txBody>
      </p:sp>
      <p:sp>
        <p:nvSpPr>
          <p:cNvPr id="28687" name="TextBox 20"/>
          <p:cNvSpPr txBox="1">
            <a:spLocks noChangeArrowheads="1"/>
          </p:cNvSpPr>
          <p:nvPr/>
        </p:nvSpPr>
        <p:spPr bwMode="auto">
          <a:xfrm rot="-1336993">
            <a:off x="5130800" y="4494213"/>
            <a:ext cx="1484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b="1">
                <a:solidFill>
                  <a:srgbClr val="00B050"/>
                </a:solidFill>
                <a:latin typeface="Calibri" pitchFamily="34" charset="0"/>
              </a:rPr>
              <a:t>template</a:t>
            </a:r>
          </a:p>
        </p:txBody>
      </p:sp>
      <p:sp>
        <p:nvSpPr>
          <p:cNvPr id="28688" name="TextBox 21"/>
          <p:cNvSpPr txBox="1">
            <a:spLocks noChangeArrowheads="1"/>
          </p:cNvSpPr>
          <p:nvPr/>
        </p:nvSpPr>
        <p:spPr bwMode="auto">
          <a:xfrm>
            <a:off x="6788150" y="4537075"/>
            <a:ext cx="738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b="1">
                <a:solidFill>
                  <a:srgbClr val="00B050"/>
                </a:solidFill>
                <a:latin typeface="Calibri" pitchFamily="34" charset="0"/>
              </a:rPr>
              <a:t>Size</a:t>
            </a:r>
          </a:p>
        </p:txBody>
      </p:sp>
      <p:sp>
        <p:nvSpPr>
          <p:cNvPr id="28689" name="TextBox 22"/>
          <p:cNvSpPr txBox="1">
            <a:spLocks noChangeArrowheads="1"/>
          </p:cNvSpPr>
          <p:nvPr/>
        </p:nvSpPr>
        <p:spPr bwMode="auto">
          <a:xfrm rot="-1336993">
            <a:off x="2692400" y="4564063"/>
            <a:ext cx="447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>
                <a:solidFill>
                  <a:srgbClr val="00B050"/>
                </a:solidFill>
                <a:latin typeface="Calibri" pitchFamily="34" charset="0"/>
              </a:rPr>
              <a:t>bg</a:t>
            </a:r>
          </a:p>
        </p:txBody>
      </p:sp>
      <p:cxnSp>
        <p:nvCxnSpPr>
          <p:cNvPr id="18" name="Straight Arrow Connector 17"/>
          <p:cNvCxnSpPr>
            <a:stCxn id="28688" idx="2"/>
            <a:endCxn id="6" idx="0"/>
          </p:cNvCxnSpPr>
          <p:nvPr/>
        </p:nvCxnSpPr>
        <p:spPr>
          <a:xfrm flipH="1">
            <a:off x="6721475" y="4905375"/>
            <a:ext cx="436563" cy="4683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8688" idx="2"/>
            <a:endCxn id="19" idx="0"/>
          </p:cNvCxnSpPr>
          <p:nvPr/>
        </p:nvCxnSpPr>
        <p:spPr>
          <a:xfrm flipH="1">
            <a:off x="7146925" y="4905375"/>
            <a:ext cx="11113" cy="4683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8688" idx="2"/>
            <a:endCxn id="20" idx="0"/>
          </p:cNvCxnSpPr>
          <p:nvPr/>
        </p:nvCxnSpPr>
        <p:spPr>
          <a:xfrm>
            <a:off x="7158038" y="4905375"/>
            <a:ext cx="427037" cy="4683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8688" idx="2"/>
          </p:cNvCxnSpPr>
          <p:nvPr/>
        </p:nvCxnSpPr>
        <p:spPr>
          <a:xfrm flipV="1">
            <a:off x="7158038" y="4806950"/>
            <a:ext cx="650875" cy="984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688" idx="2"/>
          </p:cNvCxnSpPr>
          <p:nvPr/>
        </p:nvCxnSpPr>
        <p:spPr>
          <a:xfrm flipH="1">
            <a:off x="5870575" y="4905375"/>
            <a:ext cx="1287463" cy="4111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5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Category 5: Formatting and icons</a:t>
            </a:r>
          </a:p>
        </p:txBody>
      </p:sp>
      <p:sp>
        <p:nvSpPr>
          <p:cNvPr id="28696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Images used as backgrounds, decorators or icons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29" name="Group 33"/>
          <p:cNvGraphicFramePr>
            <a:graphicFrameLocks noGrp="1"/>
          </p:cNvGraphicFramePr>
          <p:nvPr/>
        </p:nvGraphicFramePr>
        <p:xfrm>
          <a:off x="1035050" y="977900"/>
          <a:ext cx="7162800" cy="5549900"/>
        </p:xfrm>
        <a:graphic>
          <a:graphicData uri="http://schemas.openxmlformats.org/drawingml/2006/table">
            <a:tbl>
              <a:tblPr/>
              <a:tblGrid>
                <a:gridCol w="2339975"/>
                <a:gridCol w="2381250"/>
                <a:gridCol w="2441575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Category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Features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Keywords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Representative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in other category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Logo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logo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Banner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Ratio &gt; 1.8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Banner, header,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Footer, button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Advertisement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Free, adserver, now, buy, join, click, affiliate, adv, hits, counter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Formatting and Icons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Width &lt; 100 px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Height &lt; 100 px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Background, bg, spirit, templates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5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Summary of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5"/>
          <p:cNvGrpSpPr>
            <a:grpSpLocks/>
          </p:cNvGrpSpPr>
          <p:nvPr/>
        </p:nvGrpSpPr>
        <p:grpSpPr bwMode="auto">
          <a:xfrm>
            <a:off x="1268413" y="1125538"/>
            <a:ext cx="5842000" cy="5235575"/>
            <a:chOff x="2080488" y="286986"/>
            <a:chExt cx="5646432" cy="5961414"/>
          </a:xfrm>
        </p:grpSpPr>
        <p:sp>
          <p:nvSpPr>
            <p:cNvPr id="2" name="Rectangle 3"/>
            <p:cNvSpPr/>
            <p:nvPr/>
          </p:nvSpPr>
          <p:spPr>
            <a:xfrm>
              <a:off x="2080488" y="404478"/>
              <a:ext cx="1155370" cy="533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Image</a:t>
              </a:r>
            </a:p>
          </p:txBody>
        </p:sp>
        <p:sp>
          <p:nvSpPr>
            <p:cNvPr id="5" name="Diamond 4"/>
            <p:cNvSpPr/>
            <p:nvPr/>
          </p:nvSpPr>
          <p:spPr>
            <a:xfrm>
              <a:off x="3792830" y="286986"/>
              <a:ext cx="1419279" cy="804375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Logo?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06906" y="388211"/>
              <a:ext cx="1720014" cy="601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Logo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category</a:t>
              </a:r>
            </a:p>
          </p:txBody>
        </p:sp>
        <p:sp>
          <p:nvSpPr>
            <p:cNvPr id="10" name="Diamond 9"/>
            <p:cNvSpPr/>
            <p:nvPr/>
          </p:nvSpPr>
          <p:spPr>
            <a:xfrm>
              <a:off x="3694631" y="1416726"/>
              <a:ext cx="1600333" cy="1010440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Adv.?</a:t>
              </a:r>
            </a:p>
          </p:txBody>
        </p:sp>
        <p:sp>
          <p:nvSpPr>
            <p:cNvPr id="11" name="Diamond 10"/>
            <p:cNvSpPr/>
            <p:nvPr/>
          </p:nvSpPr>
          <p:spPr>
            <a:xfrm>
              <a:off x="3627119" y="2797720"/>
              <a:ext cx="1752235" cy="1012247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Format?</a:t>
              </a:r>
            </a:p>
          </p:txBody>
        </p:sp>
        <p:sp>
          <p:nvSpPr>
            <p:cNvPr id="12" name="Diamond 11"/>
            <p:cNvSpPr/>
            <p:nvPr/>
          </p:nvSpPr>
          <p:spPr>
            <a:xfrm>
              <a:off x="3627119" y="4204021"/>
              <a:ext cx="1752235" cy="1053822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Banner?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81089" y="5575979"/>
              <a:ext cx="1859640" cy="6724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Representative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category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4498634" y="3809968"/>
              <a:ext cx="4603" cy="3940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1" idx="0"/>
            </p:cNvCxnSpPr>
            <p:nvPr/>
          </p:nvCxnSpPr>
          <p:spPr>
            <a:xfrm>
              <a:off x="4495565" y="2427166"/>
              <a:ext cx="7671" cy="3705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6006906" y="1606523"/>
              <a:ext cx="1704671" cy="6398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Advertisement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category</a:t>
              </a:r>
            </a:p>
          </p:txBody>
        </p:sp>
        <p:cxnSp>
          <p:nvCxnSpPr>
            <p:cNvPr id="41" name="Straight Arrow Connector 40"/>
            <p:cNvCxnSpPr>
              <a:stCxn id="5" idx="3"/>
              <a:endCxn id="8" idx="1"/>
            </p:cNvCxnSpPr>
            <p:nvPr/>
          </p:nvCxnSpPr>
          <p:spPr>
            <a:xfrm flipV="1">
              <a:off x="5212109" y="688270"/>
              <a:ext cx="7947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10" idx="0"/>
            </p:cNvCxnSpPr>
            <p:nvPr/>
          </p:nvCxnSpPr>
          <p:spPr>
            <a:xfrm flipH="1">
              <a:off x="4495565" y="1066054"/>
              <a:ext cx="3069" cy="3506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5" idx="1"/>
            </p:cNvCxnSpPr>
            <p:nvPr/>
          </p:nvCxnSpPr>
          <p:spPr>
            <a:xfrm>
              <a:off x="3123850" y="688270"/>
              <a:ext cx="6689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6" name="TextBox 81"/>
            <p:cNvSpPr txBox="1">
              <a:spLocks noChangeArrowheads="1"/>
            </p:cNvSpPr>
            <p:nvPr/>
          </p:nvSpPr>
          <p:spPr bwMode="auto">
            <a:xfrm>
              <a:off x="5207507" y="301447"/>
              <a:ext cx="718078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Yes</a:t>
              </a:r>
            </a:p>
          </p:txBody>
        </p:sp>
        <p:sp>
          <p:nvSpPr>
            <p:cNvPr id="30737" name="TextBox 82"/>
            <p:cNvSpPr txBox="1">
              <a:spLocks noChangeArrowheads="1"/>
            </p:cNvSpPr>
            <p:nvPr/>
          </p:nvSpPr>
          <p:spPr bwMode="auto">
            <a:xfrm>
              <a:off x="5207507" y="1552295"/>
              <a:ext cx="718078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Yes</a:t>
              </a:r>
            </a:p>
          </p:txBody>
        </p:sp>
        <p:sp>
          <p:nvSpPr>
            <p:cNvPr id="30738" name="TextBox 83"/>
            <p:cNvSpPr txBox="1">
              <a:spLocks noChangeArrowheads="1"/>
            </p:cNvSpPr>
            <p:nvPr/>
          </p:nvSpPr>
          <p:spPr bwMode="auto">
            <a:xfrm>
              <a:off x="5212110" y="2929675"/>
              <a:ext cx="718079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Yes</a:t>
              </a:r>
            </a:p>
          </p:txBody>
        </p:sp>
        <p:sp>
          <p:nvSpPr>
            <p:cNvPr id="30739" name="TextBox 84"/>
            <p:cNvSpPr txBox="1">
              <a:spLocks noChangeArrowheads="1"/>
            </p:cNvSpPr>
            <p:nvPr/>
          </p:nvSpPr>
          <p:spPr bwMode="auto">
            <a:xfrm>
              <a:off x="5252003" y="4404664"/>
              <a:ext cx="715010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Yes</a:t>
              </a:r>
            </a:p>
          </p:txBody>
        </p:sp>
        <p:sp>
          <p:nvSpPr>
            <p:cNvPr id="30740" name="TextBox 85"/>
            <p:cNvSpPr txBox="1">
              <a:spLocks noChangeArrowheads="1"/>
            </p:cNvSpPr>
            <p:nvPr/>
          </p:nvSpPr>
          <p:spPr bwMode="auto">
            <a:xfrm>
              <a:off x="4452603" y="1019058"/>
              <a:ext cx="718079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No</a:t>
              </a:r>
            </a:p>
          </p:txBody>
        </p:sp>
        <p:sp>
          <p:nvSpPr>
            <p:cNvPr id="30741" name="TextBox 88"/>
            <p:cNvSpPr txBox="1">
              <a:spLocks noChangeArrowheads="1"/>
            </p:cNvSpPr>
            <p:nvPr/>
          </p:nvSpPr>
          <p:spPr bwMode="auto">
            <a:xfrm>
              <a:off x="4452603" y="2418128"/>
              <a:ext cx="718079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No</a:t>
              </a:r>
            </a:p>
          </p:txBody>
        </p:sp>
        <p:sp>
          <p:nvSpPr>
            <p:cNvPr id="30742" name="TextBox 89"/>
            <p:cNvSpPr txBox="1">
              <a:spLocks noChangeArrowheads="1"/>
            </p:cNvSpPr>
            <p:nvPr/>
          </p:nvSpPr>
          <p:spPr bwMode="auto">
            <a:xfrm>
              <a:off x="4452603" y="3784662"/>
              <a:ext cx="718079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No</a:t>
              </a:r>
            </a:p>
          </p:txBody>
        </p:sp>
        <p:sp>
          <p:nvSpPr>
            <p:cNvPr id="30743" name="TextBox 90"/>
            <p:cNvSpPr txBox="1">
              <a:spLocks noChangeArrowheads="1"/>
            </p:cNvSpPr>
            <p:nvPr/>
          </p:nvSpPr>
          <p:spPr bwMode="auto">
            <a:xfrm>
              <a:off x="4403504" y="5176502"/>
              <a:ext cx="718079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No</a:t>
              </a:r>
            </a:p>
          </p:txBody>
        </p:sp>
        <p:cxnSp>
          <p:nvCxnSpPr>
            <p:cNvPr id="42" name="Straight Arrow Connector 41"/>
            <p:cNvCxnSpPr>
              <a:stCxn id="10" idx="3"/>
              <a:endCxn id="40" idx="1"/>
            </p:cNvCxnSpPr>
            <p:nvPr/>
          </p:nvCxnSpPr>
          <p:spPr>
            <a:xfrm>
              <a:off x="5294964" y="1922849"/>
              <a:ext cx="711941" cy="36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79355" y="3303844"/>
              <a:ext cx="6306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6009975" y="3003785"/>
              <a:ext cx="1716945" cy="6019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Formatting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category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376286" y="4742681"/>
              <a:ext cx="6306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4503236" y="5272304"/>
              <a:ext cx="0" cy="2910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09975" y="4419124"/>
              <a:ext cx="1716945" cy="601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Banner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category</a:t>
              </a:r>
            </a:p>
          </p:txBody>
        </p:sp>
      </p:grpSp>
      <p:sp>
        <p:nvSpPr>
          <p:cNvPr id="30722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Decision tree for categorization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10" name="Group 66"/>
          <p:cNvGraphicFramePr>
            <a:graphicFrameLocks noGrp="1"/>
          </p:cNvGraphicFramePr>
          <p:nvPr>
            <p:ph idx="1"/>
          </p:nvPr>
        </p:nvGraphicFramePr>
        <p:xfrm>
          <a:off x="457200" y="1717675"/>
          <a:ext cx="8216900" cy="4572000"/>
        </p:xfrm>
        <a:graphic>
          <a:graphicData uri="http://schemas.openxmlformats.org/drawingml/2006/table">
            <a:tbl>
              <a:tblPr/>
              <a:tblGrid>
                <a:gridCol w="6696075"/>
                <a:gridCol w="269875"/>
                <a:gridCol w="12509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Rule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Score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Image size ≥ 10.000 px 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Aspect ratio  ≤ 1.8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Image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or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title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set a value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Keywords of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or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title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appear also in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&lt;title&gt;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tag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Keywords of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or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title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appear also in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&lt;h1&gt;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tag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Keywords of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image path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also in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&lt;title&gt;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or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&lt;h1&gt;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tags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 image is in the sub-tree of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&lt;h1&gt;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or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&lt;h2&gt;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tags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Format =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jpg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Format =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svg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png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or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gif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9" name="Rectangle 45"/>
          <p:cNvSpPr>
            <a:spLocks noChangeArrowheads="1"/>
          </p:cNvSpPr>
          <p:nvPr/>
        </p:nvSpPr>
        <p:spPr bwMode="auto">
          <a:xfrm>
            <a:off x="204788" y="6873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hlinkClick r:id="rId2"/>
              </a:rPr>
              <a:t>http://ptiszai.com/imageext/</a:t>
            </a:r>
            <a:endParaRPr lang="fi-FI"/>
          </a:p>
        </p:txBody>
      </p:sp>
      <p:sp>
        <p:nvSpPr>
          <p:cNvPr id="31780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Scoring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359"/>
          <p:cNvSpPr>
            <a:spLocks noChangeArrowheads="1"/>
          </p:cNvSpPr>
          <p:nvPr/>
        </p:nvSpPr>
        <p:spPr bwMode="auto">
          <a:xfrm>
            <a:off x="8229600" y="214313"/>
            <a:ext cx="608013" cy="6080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0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Mopsi WebIma dataset</a:t>
            </a:r>
          </a:p>
        </p:txBody>
      </p:sp>
      <p:sp>
        <p:nvSpPr>
          <p:cNvPr id="32771" name="Content Placeholder 2"/>
          <p:cNvSpPr>
            <a:spLocks/>
          </p:cNvSpPr>
          <p:nvPr/>
        </p:nvSpPr>
        <p:spPr bwMode="auto">
          <a:xfrm>
            <a:off x="268288" y="1498600"/>
            <a:ext cx="855186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ct val="25000"/>
              </a:spcAft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Summary of data collected:</a:t>
            </a:r>
          </a:p>
          <a:p>
            <a:pPr marL="228600" indent="-228600">
              <a:lnSpc>
                <a:spcPct val="90000"/>
              </a:lnSpc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Websites:		1002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Images: 		2363 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Per page:		Min=1,  Average=2.36,  Max=154</a:t>
            </a:r>
          </a:p>
          <a:p>
            <a:pPr marL="228600" indent="-228600">
              <a:lnSpc>
                <a:spcPct val="90000"/>
              </a:lnSpc>
              <a:spcBef>
                <a:spcPct val="40000"/>
              </a:spcBef>
              <a:spcAft>
                <a:spcPct val="25000"/>
              </a:spcAft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Collection details:</a:t>
            </a:r>
          </a:p>
          <a:p>
            <a:pPr marL="228600" indent="-228600">
              <a:lnSpc>
                <a:spcPct val="90000"/>
              </a:lnSpc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Who:		117 volunteers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When:		September 2014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What:		Pages of own choice or Mopsi search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How: 		Select 1-3 most representative images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Issues:		Some level of subjectivity unavoidable</a:t>
            </a:r>
            <a:endParaRPr lang="fi-FI" sz="2800"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fi-FI" sz="2800">
              <a:latin typeface="Calibri" pitchFamily="34" charset="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241300" y="685800"/>
            <a:ext cx="271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hlinkClick r:id="rId3"/>
              </a:rPr>
              <a:t>http://cs.uef.fi/mopsi/img/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222375"/>
            <a:ext cx="85566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1119188" y="5581650"/>
            <a:ext cx="1116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b="1">
                <a:latin typeface="Calibri" pitchFamily="34" charset="0"/>
              </a:rPr>
              <a:t>Address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223838" y="6361113"/>
            <a:ext cx="2786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>
                <a:latin typeface="Calibri" pitchFamily="34" charset="0"/>
              </a:rPr>
              <a:t>Calculating distance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104775" y="5572125"/>
            <a:ext cx="684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>
                <a:latin typeface="Calibri" pitchFamily="34" charset="0"/>
              </a:rPr>
              <a:t>Title </a:t>
            </a: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2438400" y="5570538"/>
            <a:ext cx="81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>
                <a:latin typeface="Calibri" pitchFamily="34" charset="0"/>
              </a:rPr>
              <a:t>Image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17513" y="2730500"/>
            <a:ext cx="1587" cy="282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44" idx="2"/>
          </p:cNvCxnSpPr>
          <p:nvPr/>
        </p:nvCxnSpPr>
        <p:spPr>
          <a:xfrm flipV="1">
            <a:off x="403225" y="2695575"/>
            <a:ext cx="303213" cy="190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8" name="Straight Arrow Connector 20"/>
          <p:cNvCxnSpPr>
            <a:cxnSpLocks noChangeShapeType="1"/>
          </p:cNvCxnSpPr>
          <p:nvPr/>
        </p:nvCxnSpPr>
        <p:spPr bwMode="auto">
          <a:xfrm flipH="1" flipV="1">
            <a:off x="1655763" y="3067050"/>
            <a:ext cx="22225" cy="25717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712788" y="2444750"/>
            <a:ext cx="1565275" cy="434975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cxnSp>
        <p:nvCxnSpPr>
          <p:cNvPr id="45" name="Straight Arrow Connector 44"/>
          <p:cNvCxnSpPr>
            <a:stCxn id="10" idx="3"/>
          </p:cNvCxnSpPr>
          <p:nvPr/>
        </p:nvCxnSpPr>
        <p:spPr>
          <a:xfrm>
            <a:off x="2282825" y="6575425"/>
            <a:ext cx="2057400" cy="222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itle 1"/>
          <p:cNvSpPr>
            <a:spLocks/>
          </p:cNvSpPr>
          <p:nvPr/>
        </p:nvSpPr>
        <p:spPr bwMode="auto">
          <a:xfrm>
            <a:off x="166688" y="142875"/>
            <a:ext cx="863758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Motivation: summarize search result</a:t>
            </a:r>
          </a:p>
        </p:txBody>
      </p:sp>
      <p:cxnSp>
        <p:nvCxnSpPr>
          <p:cNvPr id="2" name="Straight Arrow Connector 20"/>
          <p:cNvCxnSpPr>
            <a:stCxn id="9" idx="0"/>
          </p:cNvCxnSpPr>
          <p:nvPr/>
        </p:nvCxnSpPr>
        <p:spPr>
          <a:xfrm flipV="1">
            <a:off x="2847975" y="3376613"/>
            <a:ext cx="90488" cy="2289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43"/>
          <p:cNvSpPr>
            <a:spLocks noChangeArrowheads="1"/>
          </p:cNvSpPr>
          <p:nvPr/>
        </p:nvSpPr>
        <p:spPr bwMode="auto">
          <a:xfrm>
            <a:off x="804863" y="2843213"/>
            <a:ext cx="1554162" cy="214312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" name="Oval 43"/>
          <p:cNvSpPr>
            <a:spLocks noChangeArrowheads="1"/>
          </p:cNvSpPr>
          <p:nvPr/>
        </p:nvSpPr>
        <p:spPr bwMode="auto">
          <a:xfrm>
            <a:off x="2430463" y="2590800"/>
            <a:ext cx="987425" cy="754063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6" name="Oval 43"/>
          <p:cNvSpPr>
            <a:spLocks noChangeArrowheads="1"/>
          </p:cNvSpPr>
          <p:nvPr/>
        </p:nvSpPr>
        <p:spPr bwMode="auto">
          <a:xfrm>
            <a:off x="4349750" y="6411913"/>
            <a:ext cx="419100" cy="388937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Group 2"/>
          <p:cNvGraphicFramePr>
            <a:graphicFrameLocks noGrp="1"/>
          </p:cNvGraphicFramePr>
          <p:nvPr>
            <p:ph idx="4294967295"/>
          </p:nvPr>
        </p:nvGraphicFramePr>
        <p:xfrm>
          <a:off x="838200" y="1884363"/>
          <a:ext cx="6762750" cy="3879850"/>
        </p:xfrm>
        <a:graphic>
          <a:graphicData uri="http://schemas.openxmlformats.org/drawingml/2006/table">
            <a:tbl>
              <a:tblPr/>
              <a:tblGrid>
                <a:gridCol w="2319338"/>
                <a:gridCol w="2087562"/>
                <a:gridCol w="2355850"/>
              </a:tblGrid>
              <a:tr h="1027113">
                <a:tc>
                  <a:txBody>
                    <a:bodyPr/>
                    <a:lstStyle/>
                    <a:p>
                      <a:pPr marL="0" marR="0" lvl="0" indent="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Accuracy</a:t>
                      </a:r>
                      <a:endParaRPr kumimoji="0" lang="fi-FI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Extracted Images</a:t>
                      </a:r>
                      <a:endParaRPr kumimoji="0" lang="fi-FI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WebIma</a:t>
                      </a:r>
                      <a:endParaRPr kumimoji="0" lang="fi-FI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64%</a:t>
                      </a:r>
                      <a:endParaRPr kumimoji="0" lang="fi-FI" sz="3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99%</a:t>
                      </a:r>
                      <a:endParaRPr kumimoji="0" lang="fi-FI" sz="3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Google+</a:t>
                      </a:r>
                      <a:endParaRPr kumimoji="0" lang="fi-FI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48%</a:t>
                      </a:r>
                      <a:endParaRPr kumimoji="0" lang="fi-FI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92%</a:t>
                      </a:r>
                      <a:endParaRPr kumimoji="0" lang="fi-FI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Facebook</a:t>
                      </a:r>
                      <a:endParaRPr kumimoji="0" lang="fi-FI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39%</a:t>
                      </a:r>
                      <a:endParaRPr kumimoji="0" lang="fi-FI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90%</a:t>
                      </a:r>
                      <a:endParaRPr kumimoji="0" lang="fi-FI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3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Overall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387350" y="1825625"/>
          <a:ext cx="8470900" cy="4171950"/>
        </p:xfrm>
        <a:graphic>
          <a:graphicData uri="http://schemas.openxmlformats.org/drawingml/2006/table">
            <a:tbl>
              <a:tblPr/>
              <a:tblGrid>
                <a:gridCol w="1773238"/>
                <a:gridCol w="1692275"/>
                <a:gridCol w="1700212"/>
                <a:gridCol w="1604963"/>
                <a:gridCol w="1700212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Set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Ground truth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WebIma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Google+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Representative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Advertisement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Formatting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4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GOOD cases</a:t>
            </a:r>
          </a:p>
        </p:txBody>
      </p:sp>
      <p:sp>
        <p:nvSpPr>
          <p:cNvPr id="34865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Subset for which WebIma gives 100% accuracy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BAD cases</a:t>
            </a:r>
          </a:p>
        </p:txBody>
      </p:sp>
      <p:sp>
        <p:nvSpPr>
          <p:cNvPr id="35842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Subset for which WebIma gives 0% accuracy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  <p:graphicFrame>
        <p:nvGraphicFramePr>
          <p:cNvPr id="36917" name="Group 53"/>
          <p:cNvGraphicFramePr>
            <a:graphicFrameLocks noGrp="1"/>
          </p:cNvGraphicFramePr>
          <p:nvPr/>
        </p:nvGraphicFramePr>
        <p:xfrm>
          <a:off x="387350" y="1825625"/>
          <a:ext cx="8470900" cy="4171950"/>
        </p:xfrm>
        <a:graphic>
          <a:graphicData uri="http://schemas.openxmlformats.org/drawingml/2006/table">
            <a:tbl>
              <a:tblPr/>
              <a:tblGrid>
                <a:gridCol w="1773238"/>
                <a:gridCol w="1692275"/>
                <a:gridCol w="1700212"/>
                <a:gridCol w="1604963"/>
                <a:gridCol w="1700212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Set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Ground truth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WebIma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Google+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Representative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</a:t>
                      </a:r>
                      <a:endParaRPr kumimoji="0" lang="fi-FI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Advertisement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Formatting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Good enough?</a:t>
            </a:r>
          </a:p>
        </p:txBody>
      </p:sp>
      <p:sp>
        <p:nvSpPr>
          <p:cNvPr id="36866" name="Rectangle 13"/>
          <p:cNvSpPr>
            <a:spLocks noChangeArrowheads="1"/>
          </p:cNvSpPr>
          <p:nvPr/>
        </p:nvSpPr>
        <p:spPr bwMode="auto">
          <a:xfrm>
            <a:off x="61913" y="3084513"/>
            <a:ext cx="177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0563C1"/>
                </a:solidFill>
                <a:latin typeface="Calibri" pitchFamily="34" charset="0"/>
              </a:rPr>
              <a:t>WebIma</a:t>
            </a:r>
            <a:endParaRPr lang="en-US" sz="2800" b="1" i="1">
              <a:solidFill>
                <a:srgbClr val="0563C1"/>
              </a:solidFill>
              <a:latin typeface="Calibri" pitchFamily="34" charset="0"/>
            </a:endParaRPr>
          </a:p>
        </p:txBody>
      </p:sp>
      <p:pic>
        <p:nvPicPr>
          <p:cNvPr id="36867" name="Picture 53" descr="AT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4613" y="2490788"/>
            <a:ext cx="84931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4" descr="ERC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3568700"/>
            <a:ext cx="17176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6" descr="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" y="1727200"/>
            <a:ext cx="3048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3325" y="0"/>
            <a:ext cx="413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Rectangle 13"/>
          <p:cNvSpPr>
            <a:spLocks noChangeArrowheads="1"/>
          </p:cNvSpPr>
          <p:nvPr/>
        </p:nvSpPr>
        <p:spPr bwMode="auto">
          <a:xfrm>
            <a:off x="96838" y="1258888"/>
            <a:ext cx="3952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0563C1"/>
                </a:solidFill>
                <a:latin typeface="Calibri" pitchFamily="34" charset="0"/>
              </a:rPr>
              <a:t>Subjective Ground truth</a:t>
            </a:r>
            <a:endParaRPr lang="en-US" sz="2800" b="1" i="1">
              <a:solidFill>
                <a:srgbClr val="0563C1"/>
              </a:solidFill>
              <a:latin typeface="Calibri" pitchFamily="34" charset="0"/>
            </a:endParaRPr>
          </a:p>
        </p:txBody>
      </p:sp>
      <p:sp>
        <p:nvSpPr>
          <p:cNvPr id="36872" name="Rectangle 13"/>
          <p:cNvSpPr>
            <a:spLocks noChangeArrowheads="1"/>
          </p:cNvSpPr>
          <p:nvPr/>
        </p:nvSpPr>
        <p:spPr bwMode="auto">
          <a:xfrm>
            <a:off x="2439988" y="4960938"/>
            <a:ext cx="177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0563C1"/>
                </a:solidFill>
                <a:latin typeface="Calibri" pitchFamily="34" charset="0"/>
              </a:rPr>
              <a:t>Google+</a:t>
            </a:r>
            <a:endParaRPr lang="en-US" sz="2800" b="1" i="1">
              <a:solidFill>
                <a:srgbClr val="0563C1"/>
              </a:solidFill>
              <a:latin typeface="Calibri" pitchFamily="34" charset="0"/>
            </a:endParaRPr>
          </a:p>
        </p:txBody>
      </p:sp>
      <p:sp>
        <p:nvSpPr>
          <p:cNvPr id="36873" name="Rectangle 13"/>
          <p:cNvSpPr>
            <a:spLocks noChangeArrowheads="1"/>
          </p:cNvSpPr>
          <p:nvPr/>
        </p:nvSpPr>
        <p:spPr bwMode="auto">
          <a:xfrm>
            <a:off x="2487613" y="3074988"/>
            <a:ext cx="177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0563C1"/>
                </a:solidFill>
                <a:latin typeface="Calibri" pitchFamily="34" charset="0"/>
              </a:rPr>
              <a:t>Facebook</a:t>
            </a:r>
            <a:endParaRPr lang="en-US" sz="2800" b="1" i="1">
              <a:solidFill>
                <a:srgbClr val="0563C1"/>
              </a:solidFill>
              <a:latin typeface="Calibri" pitchFamily="34" charset="0"/>
            </a:endParaRPr>
          </a:p>
        </p:txBody>
      </p:sp>
      <p:pic>
        <p:nvPicPr>
          <p:cNvPr id="36874" name="Picture 61" descr="ERC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25" y="3563938"/>
            <a:ext cx="17176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3"/>
          <p:cNvSpPr>
            <a:spLocks noChangeArrowheads="1"/>
          </p:cNvSpPr>
          <p:nvPr/>
        </p:nvSpPr>
        <p:spPr bwMode="auto">
          <a:xfrm>
            <a:off x="4913313" y="0"/>
            <a:ext cx="4230687" cy="754063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6880" name="Line 67"/>
          <p:cNvSpPr>
            <a:spLocks noChangeShapeType="1"/>
          </p:cNvSpPr>
          <p:nvPr/>
        </p:nvSpPr>
        <p:spPr bwMode="auto">
          <a:xfrm flipV="1">
            <a:off x="3922713" y="552450"/>
            <a:ext cx="981075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i-FI"/>
          </a:p>
        </p:txBody>
      </p:sp>
      <p:pic>
        <p:nvPicPr>
          <p:cNvPr id="36881" name="Picture 18" descr="SCITEVEN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2075" y="5537200"/>
            <a:ext cx="16081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268288" y="1422400"/>
            <a:ext cx="8551862" cy="339725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fi-FI" smtClean="0">
                <a:solidFill>
                  <a:srgbClr val="0000FF"/>
                </a:solidFill>
              </a:rPr>
              <a:t>Lightweight</a:t>
            </a:r>
            <a:r>
              <a:rPr lang="fi-FI" smtClean="0"/>
              <a:t> method suitable for real time applications</a:t>
            </a:r>
          </a:p>
          <a:p>
            <a:pPr eaLnBrk="1" hangingPunct="1">
              <a:spcAft>
                <a:spcPct val="40000"/>
              </a:spcAft>
            </a:pPr>
            <a:r>
              <a:rPr lang="fi-FI" smtClean="0">
                <a:solidFill>
                  <a:srgbClr val="0000FF"/>
                </a:solidFill>
              </a:rPr>
              <a:t>Unsupervised</a:t>
            </a:r>
            <a:r>
              <a:rPr lang="fi-FI" smtClean="0"/>
              <a:t>: No training, no user feedback needed</a:t>
            </a:r>
          </a:p>
          <a:p>
            <a:pPr eaLnBrk="1" hangingPunct="1">
              <a:spcAft>
                <a:spcPct val="40000"/>
              </a:spcAft>
            </a:pPr>
            <a:r>
              <a:rPr lang="fi-FI" smtClean="0"/>
              <a:t>Finds correct image </a:t>
            </a:r>
            <a:r>
              <a:rPr lang="fi-FI" smtClean="0">
                <a:solidFill>
                  <a:srgbClr val="0000FF"/>
                </a:solidFill>
              </a:rPr>
              <a:t>64%</a:t>
            </a:r>
            <a:r>
              <a:rPr lang="fi-FI" smtClean="0"/>
              <a:t> of the cases. </a:t>
            </a:r>
            <a:br>
              <a:rPr lang="fi-FI" smtClean="0"/>
            </a:br>
            <a:r>
              <a:rPr lang="fi-FI" smtClean="0"/>
              <a:t>Outperforms Google+ (48%) and Facebook  (39%)</a:t>
            </a:r>
          </a:p>
          <a:p>
            <a:pPr eaLnBrk="1" hangingPunct="1">
              <a:spcAft>
                <a:spcPct val="40000"/>
              </a:spcAft>
            </a:pPr>
            <a:r>
              <a:rPr lang="fi-FI" smtClean="0"/>
              <a:t>In use in MOPSI: </a:t>
            </a:r>
            <a:r>
              <a:rPr lang="fi-FI" i="1" smtClean="0"/>
              <a:t>Search</a:t>
            </a:r>
            <a:r>
              <a:rPr lang="fi-FI" smtClean="0"/>
              <a:t> and </a:t>
            </a:r>
            <a:r>
              <a:rPr lang="fi-FI" i="1" smtClean="0"/>
              <a:t>Service upgrade</a:t>
            </a:r>
            <a:endParaRPr lang="fi-FI" smtClean="0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88913" y="157163"/>
            <a:ext cx="7886700" cy="903287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Calibri" pitchFamily="34" charset="0"/>
              </a:rPr>
              <a:t>Conclusions</a:t>
            </a:r>
          </a:p>
        </p:txBody>
      </p:sp>
      <p:pic>
        <p:nvPicPr>
          <p:cNvPr id="37891" name="Picture 4" descr="C:\Users\radum_000\Desktop\anim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3613" y="5492750"/>
            <a:ext cx="1385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sz="7200" smtClean="0"/>
          </a:p>
          <a:p>
            <a:pPr algn="ctr" eaLnBrk="1" hangingPunct="1">
              <a:buFont typeface="Arial" charset="0"/>
              <a:buNone/>
            </a:pPr>
            <a:r>
              <a:rPr lang="en-US" sz="720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8513" y="925513"/>
            <a:ext cx="7421562" cy="5730875"/>
          </a:xfrm>
        </p:spPr>
      </p:pic>
      <p:sp>
        <p:nvSpPr>
          <p:cNvPr id="16386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Structure of location-based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7E7B3-D180-41F9-ADE5-2B33209D9646}" type="slidenum">
              <a:rPr lang="fi-FI"/>
              <a:pPr>
                <a:defRPr/>
              </a:pPr>
              <a:t>4</a:t>
            </a:fld>
            <a:endParaRPr lang="fi-FI" dirty="0"/>
          </a:p>
        </p:txBody>
      </p:sp>
      <p:grpSp>
        <p:nvGrpSpPr>
          <p:cNvPr id="17410" name="Group 14"/>
          <p:cNvGrpSpPr>
            <a:grpSpLocks/>
          </p:cNvGrpSpPr>
          <p:nvPr/>
        </p:nvGrpSpPr>
        <p:grpSpPr bwMode="auto">
          <a:xfrm>
            <a:off x="847725" y="963613"/>
            <a:ext cx="7232650" cy="5849937"/>
            <a:chOff x="2213117" y="0"/>
            <a:chExt cx="7954940" cy="6434709"/>
          </a:xfrm>
        </p:grpSpPr>
        <p:pic>
          <p:nvPicPr>
            <p:cNvPr id="17412" name="Content Placeholder 3"/>
            <p:cNvPicPr>
              <a:picLocks noChangeAspect="1"/>
            </p:cNvPicPr>
            <p:nvPr/>
          </p:nvPicPr>
          <p:blipFill>
            <a:blip r:embed="rId2"/>
            <a:srcRect l="50240" t="6201" r="725" b="3824"/>
            <a:stretch>
              <a:fillRect/>
            </a:stretch>
          </p:blipFill>
          <p:spPr bwMode="auto">
            <a:xfrm>
              <a:off x="2358548" y="702606"/>
              <a:ext cx="7809509" cy="573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158680" y="1147246"/>
              <a:ext cx="3345405" cy="26454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4866" y="1155978"/>
              <a:ext cx="1637782" cy="10948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60581" y="4739159"/>
              <a:ext cx="1192542" cy="6129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cxnSp>
          <p:nvCxnSpPr>
            <p:cNvPr id="9" name="Straight Arrow Connector 8"/>
            <p:cNvCxnSpPr>
              <a:stCxn id="17419" idx="2"/>
            </p:cNvCxnSpPr>
            <p:nvPr/>
          </p:nvCxnSpPr>
          <p:spPr>
            <a:xfrm>
              <a:off x="6890748" y="508141"/>
              <a:ext cx="0" cy="63910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355504" y="508141"/>
              <a:ext cx="3492" cy="63910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7421" idx="2"/>
              <a:endCxn id="8" idx="1"/>
            </p:cNvCxnSpPr>
            <p:nvPr/>
          </p:nvCxnSpPr>
          <p:spPr>
            <a:xfrm rot="16200000" flipH="1">
              <a:off x="996803" y="2380964"/>
              <a:ext cx="4536601" cy="790955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9" name="TextBox 11"/>
            <p:cNvSpPr txBox="1">
              <a:spLocks noChangeArrowheads="1"/>
            </p:cNvSpPr>
            <p:nvPr/>
          </p:nvSpPr>
          <p:spPr bwMode="auto">
            <a:xfrm>
              <a:off x="5329670" y="0"/>
              <a:ext cx="3121400" cy="507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Representative image</a:t>
              </a:r>
            </a:p>
          </p:txBody>
        </p:sp>
        <p:sp>
          <p:nvSpPr>
            <p:cNvPr id="17420" name="TextBox 12"/>
            <p:cNvSpPr txBox="1">
              <a:spLocks noChangeArrowheads="1"/>
            </p:cNvSpPr>
            <p:nvPr/>
          </p:nvSpPr>
          <p:spPr bwMode="auto">
            <a:xfrm>
              <a:off x="3952189" y="0"/>
              <a:ext cx="827765" cy="507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Title</a:t>
              </a:r>
            </a:p>
          </p:txBody>
        </p:sp>
        <p:sp>
          <p:nvSpPr>
            <p:cNvPr id="17421" name="TextBox 13"/>
            <p:cNvSpPr txBox="1">
              <a:spLocks noChangeArrowheads="1"/>
            </p:cNvSpPr>
            <p:nvPr/>
          </p:nvSpPr>
          <p:spPr bwMode="auto">
            <a:xfrm>
              <a:off x="2213117" y="0"/>
              <a:ext cx="1314014" cy="507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Address</a:t>
              </a:r>
            </a:p>
          </p:txBody>
        </p:sp>
      </p:grpSp>
      <p:sp>
        <p:nvSpPr>
          <p:cNvPr id="17411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Content that we want to extract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6575" y="1554163"/>
            <a:ext cx="2206625" cy="3232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3136900" y="1743075"/>
            <a:ext cx="2044700" cy="5715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fi-FI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Extract</a:t>
            </a:r>
            <a:br>
              <a:rPr lang="fi-FI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i-FI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images</a:t>
            </a:r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Box 22"/>
          <p:cNvSpPr txBox="1">
            <a:spLocks noChangeArrowheads="1"/>
          </p:cNvSpPr>
          <p:nvPr/>
        </p:nvSpPr>
        <p:spPr bwMode="auto">
          <a:xfrm>
            <a:off x="3136900" y="912813"/>
            <a:ext cx="2047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>
                <a:latin typeface="Times New Roman" pitchFamily="18" charset="0"/>
                <a:cs typeface="Times New Roman" pitchFamily="18" charset="0"/>
              </a:rPr>
              <a:t>Web page link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46425" y="3409950"/>
            <a:ext cx="2044700" cy="42068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Categorize</a:t>
            </a:r>
          </a:p>
        </p:txBody>
      </p:sp>
      <p:cxnSp>
        <p:nvCxnSpPr>
          <p:cNvPr id="46" name="Straight Arrow Connector 45"/>
          <p:cNvCxnSpPr>
            <a:stCxn id="52" idx="2"/>
            <a:endCxn id="18460" idx="0"/>
          </p:cNvCxnSpPr>
          <p:nvPr/>
        </p:nvCxnSpPr>
        <p:spPr>
          <a:xfrm>
            <a:off x="4168775" y="4567238"/>
            <a:ext cx="0" cy="454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165600" y="1284288"/>
            <a:ext cx="0" cy="4587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143250" y="2638425"/>
            <a:ext cx="2046288" cy="41275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fi-FI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Analyze</a:t>
            </a:r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46425" y="4184650"/>
            <a:ext cx="2044700" cy="37306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Rank</a:t>
            </a:r>
          </a:p>
        </p:txBody>
      </p:sp>
      <p:pic>
        <p:nvPicPr>
          <p:cNvPr id="18441" name="Picture 1"/>
          <p:cNvPicPr>
            <a:picLocks noChangeAspect="1"/>
          </p:cNvPicPr>
          <p:nvPr/>
        </p:nvPicPr>
        <p:blipFill>
          <a:blip r:embed="rId2"/>
          <a:srcRect l="56175" t="5452" r="6779" b="4112"/>
          <a:stretch>
            <a:fillRect/>
          </a:stretch>
        </p:blipFill>
        <p:spPr bwMode="auto">
          <a:xfrm>
            <a:off x="111125" y="1554163"/>
            <a:ext cx="27368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 descr="http://www.ravintolakreeta.fi/images/etusiv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7363" y="3055938"/>
            <a:ext cx="107791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4" descr="http://www.ravintolakreeta.fi/images/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6875" y="3087688"/>
            <a:ext cx="1279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6" descr="http://www.ravintolakreeta.fi/images/bann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7363" y="379253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8" descr="http://www.ravintolakreeta.fi/images/Mensetyjat_merkki_201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6400" y="3143250"/>
            <a:ext cx="6111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0" descr="http://www.ravintolakreeta.fi/images/linkki_crecia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7363" y="42418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2" descr="http://www.ravintolakreeta.fi/images/faceboo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3163" y="3803650"/>
            <a:ext cx="40798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4" descr="http://www.ravintolakreeta.fi/images/ornamentti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04263" y="3259138"/>
            <a:ext cx="47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6" descr="http://www.ravintolakreeta.fi/images/linkit/etusivu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83475" y="4303713"/>
            <a:ext cx="762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http://www.ravintolakreeta.fi/images/linkit/menu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23163" y="4546600"/>
            <a:ext cx="5905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0" descr="http://www.ravintolakreeta.fi/images/linkit/uutisia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83475" y="4806950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" descr="http://www.ravintolakreeta.fi/images/etusivu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24213" y="5345113"/>
            <a:ext cx="198596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" name="Straight Arrow Connector 74"/>
          <p:cNvCxnSpPr>
            <a:stCxn id="14" idx="2"/>
            <a:endCxn id="68" idx="0"/>
          </p:cNvCxnSpPr>
          <p:nvPr/>
        </p:nvCxnSpPr>
        <p:spPr>
          <a:xfrm>
            <a:off x="4159250" y="2324100"/>
            <a:ext cx="7938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7" idx="2"/>
            <a:endCxn id="52" idx="0"/>
          </p:cNvCxnSpPr>
          <p:nvPr/>
        </p:nvCxnSpPr>
        <p:spPr>
          <a:xfrm>
            <a:off x="4168775" y="3840163"/>
            <a:ext cx="0" cy="3349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8" idx="2"/>
            <a:endCxn id="27" idx="0"/>
          </p:cNvCxnSpPr>
          <p:nvPr/>
        </p:nvCxnSpPr>
        <p:spPr>
          <a:xfrm>
            <a:off x="4167188" y="3060700"/>
            <a:ext cx="1587" cy="3397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6" name="Picture 2" descr="http://www.ravintolakreeta.fi/images/bg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872538" y="3697288"/>
            <a:ext cx="142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4" descr="http://www.ravintolakreeta.fi/images/tervetuloa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67363" y="2800350"/>
            <a:ext cx="16192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6" descr="http://www.ravintolakreeta.fi/images/linkit/kuvia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86638" y="2798763"/>
            <a:ext cx="5810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8" descr="http://www.ravintolakreeta.fi/images/linkit/linkkeja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86725" y="2808288"/>
            <a:ext cx="857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0" name="TextBox 2"/>
          <p:cNvSpPr txBox="1">
            <a:spLocks noChangeArrowheads="1"/>
          </p:cNvSpPr>
          <p:nvPr/>
        </p:nvSpPr>
        <p:spPr bwMode="auto">
          <a:xfrm>
            <a:off x="2946400" y="5021263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b="1">
                <a:latin typeface="Calibri" pitchFamily="34" charset="0"/>
              </a:rPr>
              <a:t>Representative image</a:t>
            </a:r>
          </a:p>
        </p:txBody>
      </p:sp>
      <p:sp>
        <p:nvSpPr>
          <p:cNvPr id="18461" name="TextBox 37"/>
          <p:cNvSpPr txBox="1">
            <a:spLocks noChangeArrowheads="1"/>
          </p:cNvSpPr>
          <p:nvPr/>
        </p:nvSpPr>
        <p:spPr bwMode="auto">
          <a:xfrm>
            <a:off x="6173788" y="2411413"/>
            <a:ext cx="162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b="1">
                <a:latin typeface="Calibri" pitchFamily="34" charset="0"/>
              </a:rPr>
              <a:t>Images found</a:t>
            </a:r>
          </a:p>
        </p:txBody>
      </p:sp>
      <p:sp>
        <p:nvSpPr>
          <p:cNvPr id="18462" name="TextBox 38"/>
          <p:cNvSpPr txBox="1">
            <a:spLocks noChangeArrowheads="1"/>
          </p:cNvSpPr>
          <p:nvPr/>
        </p:nvSpPr>
        <p:spPr bwMode="auto">
          <a:xfrm>
            <a:off x="898525" y="1208088"/>
            <a:ext cx="1162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b="1">
                <a:latin typeface="Calibri" pitchFamily="34" charset="0"/>
              </a:rPr>
              <a:t>Web page</a:t>
            </a:r>
          </a:p>
        </p:txBody>
      </p:sp>
      <p:sp>
        <p:nvSpPr>
          <p:cNvPr id="18463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Overall extraction process</a:t>
            </a:r>
          </a:p>
        </p:txBody>
      </p:sp>
      <p:sp>
        <p:nvSpPr>
          <p:cNvPr id="18464" name="Line 36"/>
          <p:cNvSpPr>
            <a:spLocks noChangeShapeType="1"/>
          </p:cNvSpPr>
          <p:nvPr/>
        </p:nvSpPr>
        <p:spPr bwMode="auto">
          <a:xfrm flipV="1">
            <a:off x="2840038" y="1482725"/>
            <a:ext cx="1317625" cy="23971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8465" name="Line 37"/>
          <p:cNvSpPr>
            <a:spLocks noChangeShapeType="1"/>
          </p:cNvSpPr>
          <p:nvPr/>
        </p:nvSpPr>
        <p:spPr bwMode="auto">
          <a:xfrm>
            <a:off x="4162425" y="2438400"/>
            <a:ext cx="1414463" cy="60801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227013" y="877888"/>
            <a:ext cx="8154987" cy="495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i-FI" smtClean="0"/>
              <a:t>Three sources: </a:t>
            </a:r>
            <a:r>
              <a:rPr lang="fi-FI" b="1" smtClean="0"/>
              <a:t>html</a:t>
            </a:r>
            <a:r>
              <a:rPr lang="fi-FI" smtClean="0"/>
              <a:t>, </a:t>
            </a:r>
            <a:r>
              <a:rPr lang="fi-FI" b="1" smtClean="0"/>
              <a:t>CSS</a:t>
            </a:r>
            <a:r>
              <a:rPr lang="fi-FI" smtClean="0"/>
              <a:t>, </a:t>
            </a:r>
            <a:r>
              <a:rPr lang="fi-FI" b="1" smtClean="0"/>
              <a:t>JS</a:t>
            </a:r>
            <a:endParaRPr lang="fi-FI" smtClean="0"/>
          </a:p>
          <a:p>
            <a:pPr eaLnBrk="1" hangingPunct="1">
              <a:buFont typeface="Arial" charset="0"/>
              <a:buNone/>
            </a:pPr>
            <a:endParaRPr lang="fi-FI" smtClean="0"/>
          </a:p>
        </p:txBody>
      </p:sp>
      <p:pic>
        <p:nvPicPr>
          <p:cNvPr id="19458" name="Content Placeholder 4"/>
          <p:cNvPicPr>
            <a:picLocks noChangeAspect="1"/>
          </p:cNvPicPr>
          <p:nvPr/>
        </p:nvPicPr>
        <p:blipFill>
          <a:blip r:embed="rId2"/>
          <a:srcRect l="60989" t="6805" r="11475" b="37941"/>
          <a:stretch>
            <a:fillRect/>
          </a:stretch>
        </p:blipFill>
        <p:spPr bwMode="auto">
          <a:xfrm>
            <a:off x="4286250" y="2808288"/>
            <a:ext cx="44196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05300" y="2813050"/>
            <a:ext cx="4400550" cy="87471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09975" y="3113088"/>
            <a:ext cx="6572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247775" y="2901950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i-FI" b="1">
                <a:latin typeface="Times New Roman" pitchFamily="18" charset="0"/>
                <a:cs typeface="Times New Roman" pitchFamily="18" charset="0"/>
              </a:rPr>
              <a:t>Representative image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488" y="3594100"/>
            <a:ext cx="3983037" cy="2838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rankenne.css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#</a:t>
            </a:r>
            <a:r>
              <a:rPr lang="fi-FI" dirty="0" err="1">
                <a:solidFill>
                  <a:srgbClr val="FF0000"/>
                </a:solidFill>
                <a:latin typeface="+mn-lt"/>
                <a:cs typeface="+mn-cs"/>
              </a:rPr>
              <a:t>ylaosa</a:t>
            </a:r>
            <a:r>
              <a:rPr lang="fi-FI" dirty="0">
                <a:latin typeface="+mn-lt"/>
                <a:cs typeface="+mn-cs"/>
              </a:rPr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</a:t>
            </a:r>
            <a:r>
              <a:rPr lang="fi-FI" dirty="0" err="1">
                <a:latin typeface="+mn-lt"/>
                <a:cs typeface="+mn-cs"/>
              </a:rPr>
              <a:t>height</a:t>
            </a:r>
            <a:r>
              <a:rPr lang="fi-FI" dirty="0">
                <a:latin typeface="+mn-lt"/>
                <a:cs typeface="+mn-cs"/>
              </a:rPr>
              <a:t>: 150px;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background: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</a:t>
            </a:r>
            <a:r>
              <a:rPr lang="fi-FI" dirty="0" err="1">
                <a:latin typeface="+mn-lt"/>
                <a:cs typeface="+mn-cs"/>
              </a:rPr>
              <a:t>url</a:t>
            </a:r>
            <a:r>
              <a:rPr lang="fi-FI" dirty="0">
                <a:latin typeface="+mn-lt"/>
                <a:cs typeface="+mn-cs"/>
              </a:rPr>
              <a:t>("</a:t>
            </a:r>
            <a:r>
              <a:rPr lang="fi-FI" dirty="0">
                <a:solidFill>
                  <a:srgbClr val="0070C0"/>
                </a:solidFill>
                <a:latin typeface="+mn-lt"/>
                <a:cs typeface="+mn-cs"/>
              </a:rPr>
              <a:t>../images/2.png</a:t>
            </a:r>
            <a:r>
              <a:rPr lang="fi-FI" dirty="0">
                <a:latin typeface="+mn-lt"/>
                <a:cs typeface="+mn-cs"/>
              </a:rPr>
              <a:t>") no-</a:t>
            </a:r>
            <a:r>
              <a:rPr lang="fi-FI" dirty="0" err="1">
                <a:latin typeface="+mn-lt"/>
                <a:cs typeface="+mn-cs"/>
              </a:rPr>
              <a:t>repeat</a:t>
            </a:r>
            <a:r>
              <a:rPr lang="fi-FI" dirty="0">
                <a:latin typeface="+mn-lt"/>
                <a:cs typeface="+mn-cs"/>
              </a:rPr>
              <a:t> </a:t>
            </a:r>
            <a:r>
              <a:rPr lang="fi-FI" dirty="0" err="1">
                <a:latin typeface="+mn-lt"/>
                <a:cs typeface="+mn-cs"/>
              </a:rPr>
              <a:t>scroll</a:t>
            </a:r>
            <a:endParaRPr lang="fi-FI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0px </a:t>
            </a:r>
            <a:r>
              <a:rPr lang="fi-FI" dirty="0" err="1">
                <a:latin typeface="+mn-lt"/>
                <a:cs typeface="+mn-cs"/>
              </a:rPr>
              <a:t>0px</a:t>
            </a:r>
            <a:r>
              <a:rPr lang="fi-FI" dirty="0">
                <a:latin typeface="+mn-lt"/>
                <a:cs typeface="+mn-cs"/>
              </a:rPr>
              <a:t> #EEE6C8;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</a:t>
            </a:r>
            <a:r>
              <a:rPr lang="fi-FI" dirty="0" err="1">
                <a:latin typeface="+mn-lt"/>
                <a:cs typeface="+mn-cs"/>
              </a:rPr>
              <a:t>border-bottom</a:t>
            </a:r>
            <a:r>
              <a:rPr lang="fi-FI" dirty="0">
                <a:latin typeface="+mn-lt"/>
                <a:cs typeface="+mn-cs"/>
              </a:rPr>
              <a:t>: 2px </a:t>
            </a:r>
            <a:r>
              <a:rPr lang="fi-FI" dirty="0" err="1">
                <a:latin typeface="+mn-lt"/>
                <a:cs typeface="+mn-cs"/>
              </a:rPr>
              <a:t>solid</a:t>
            </a:r>
            <a:r>
              <a:rPr lang="fi-FI" dirty="0">
                <a:latin typeface="+mn-lt"/>
                <a:cs typeface="+mn-cs"/>
              </a:rPr>
              <a:t> #FFF;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</a:t>
            </a:r>
            <a:r>
              <a:rPr lang="fi-FI" dirty="0" err="1">
                <a:latin typeface="+mn-lt"/>
                <a:cs typeface="+mn-cs"/>
              </a:rPr>
              <a:t>width</a:t>
            </a:r>
            <a:r>
              <a:rPr lang="fi-FI" dirty="0">
                <a:latin typeface="+mn-lt"/>
                <a:cs typeface="+mn-cs"/>
              </a:rPr>
              <a:t>: 694px;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</a:t>
            </a:r>
            <a:r>
              <a:rPr lang="fi-FI" dirty="0" err="1">
                <a:latin typeface="+mn-lt"/>
                <a:cs typeface="+mn-cs"/>
              </a:rPr>
              <a:t>margin</a:t>
            </a:r>
            <a:r>
              <a:rPr lang="fi-FI" dirty="0">
                <a:latin typeface="+mn-lt"/>
                <a:cs typeface="+mn-cs"/>
              </a:rPr>
              <a:t>: 0px auto;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}</a:t>
            </a: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157163" y="1609725"/>
            <a:ext cx="8893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i-FI" altLang="fi-FI" sz="2000">
                <a:latin typeface="Arial Unicode MS" pitchFamily="34" charset="-128"/>
              </a:rPr>
              <a:t>&lt;link rel="stylesheet" type="text/css" media="screen" href="</a:t>
            </a:r>
            <a:r>
              <a:rPr lang="fi-FI" altLang="fi-FI" sz="2000">
                <a:latin typeface="Arial Unicode MS" pitchFamily="34" charset="-128"/>
                <a:hlinkClick r:id="rId3"/>
              </a:rPr>
              <a:t>http://www.ompelimot.com/css/</a:t>
            </a:r>
            <a:r>
              <a:rPr lang="fi-FI" altLang="fi-FI" sz="2000" b="1" i="1">
                <a:solidFill>
                  <a:srgbClr val="FF0000"/>
                </a:solidFill>
                <a:latin typeface="Arial Unicode MS" pitchFamily="34" charset="-128"/>
                <a:hlinkClick r:id="rId3"/>
              </a:rPr>
              <a:t>rakenne.css</a:t>
            </a:r>
            <a:r>
              <a:rPr lang="fi-FI" altLang="fi-FI" sz="2000">
                <a:latin typeface="Arial Unicode MS" pitchFamily="34" charset="-128"/>
              </a:rPr>
              <a:t>"  title="Oletus" /&gt;</a:t>
            </a:r>
            <a:r>
              <a:rPr lang="fi-FI" altLang="fi-FI" sz="2000">
                <a:latin typeface="Calibri" pitchFamily="34" charset="0"/>
              </a:rPr>
              <a:t> </a:t>
            </a:r>
            <a:endParaRPr lang="fi-FI" altLang="fi-FI" sz="2000"/>
          </a:p>
        </p:txBody>
      </p:sp>
      <p:sp>
        <p:nvSpPr>
          <p:cNvPr id="19464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What to extract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A355D-6008-42DF-9C29-FAD20799B9E2}" type="slidenum">
              <a:rPr lang="fi-FI">
                <a:latin typeface="Times New Roman"/>
                <a:cs typeface="Times New Roman"/>
              </a:rPr>
              <a:pPr>
                <a:defRPr/>
              </a:pPr>
              <a:t>7</a:t>
            </a:fld>
            <a:endParaRPr lang="fi-FI" dirty="0"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31788" y="2924175"/>
          <a:ext cx="7346950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1874982"/>
                <a:gridCol w="5472753"/>
              </a:tblGrid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src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spcAft>
                          <a:spcPts val="0"/>
                        </a:spcAft>
                      </a:pPr>
                      <a:r>
                        <a:rPr lang="fi-FI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http://www.ravintolakreeta.fi///images/banner.jpg</a:t>
                      </a:r>
                      <a:endParaRPr lang="fi-FI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alt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title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from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format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jpg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width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945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height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size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190,890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px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spect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ratio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4.67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arent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tag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&lt;div&gt;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header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952500"/>
            <a:ext cx="82692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6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Image features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12950" y="803275"/>
            <a:ext cx="4775200" cy="5959475"/>
          </a:xfrm>
        </p:spPr>
      </p:pic>
      <p:sp>
        <p:nvSpPr>
          <p:cNvPr id="12" name="Rectangle 11"/>
          <p:cNvSpPr/>
          <p:nvPr/>
        </p:nvSpPr>
        <p:spPr>
          <a:xfrm>
            <a:off x="2235200" y="2363788"/>
            <a:ext cx="1330325" cy="665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3962400" y="3389313"/>
            <a:ext cx="2419350" cy="1589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2087563" y="803275"/>
            <a:ext cx="4598987" cy="1006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2103438" y="5532438"/>
            <a:ext cx="557212" cy="665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2087563" y="2068513"/>
            <a:ext cx="4583112" cy="212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2660650" y="5791200"/>
            <a:ext cx="406400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38250" y="1301750"/>
            <a:ext cx="8493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38250" y="2665413"/>
            <a:ext cx="8493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38250" y="5953125"/>
            <a:ext cx="8493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399213" y="4179888"/>
            <a:ext cx="779462" cy="4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686550" y="2170113"/>
            <a:ext cx="6286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TextBox 29"/>
          <p:cNvSpPr txBox="1">
            <a:spLocks noChangeArrowheads="1"/>
          </p:cNvSpPr>
          <p:nvPr/>
        </p:nvSpPr>
        <p:spPr bwMode="auto">
          <a:xfrm>
            <a:off x="98425" y="1006475"/>
            <a:ext cx="1074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>
                <a:latin typeface="Times New Roman" pitchFamily="18" charset="0"/>
                <a:cs typeface="Times New Roman" pitchFamily="18" charset="0"/>
              </a:rPr>
              <a:t>Banner</a:t>
            </a:r>
          </a:p>
        </p:txBody>
      </p:sp>
      <p:sp>
        <p:nvSpPr>
          <p:cNvPr id="21518" name="TextBox 30"/>
          <p:cNvSpPr txBox="1">
            <a:spLocks noChangeArrowheads="1"/>
          </p:cNvSpPr>
          <p:nvPr/>
        </p:nvSpPr>
        <p:spPr bwMode="auto">
          <a:xfrm>
            <a:off x="98425" y="2387600"/>
            <a:ext cx="1074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>
                <a:latin typeface="Times New Roman" pitchFamily="18" charset="0"/>
                <a:cs typeface="Times New Roman" pitchFamily="18" charset="0"/>
              </a:rPr>
              <a:t>Logo</a:t>
            </a:r>
          </a:p>
        </p:txBody>
      </p:sp>
      <p:sp>
        <p:nvSpPr>
          <p:cNvPr id="21519" name="TextBox 32"/>
          <p:cNvSpPr txBox="1">
            <a:spLocks noChangeArrowheads="1"/>
          </p:cNvSpPr>
          <p:nvPr/>
        </p:nvSpPr>
        <p:spPr bwMode="auto">
          <a:xfrm>
            <a:off x="7353300" y="1909763"/>
            <a:ext cx="1577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>
                <a:latin typeface="Times New Roman" pitchFamily="18" charset="0"/>
                <a:cs typeface="Times New Roman" pitchFamily="18" charset="0"/>
              </a:rPr>
              <a:t>Formatting</a:t>
            </a:r>
          </a:p>
        </p:txBody>
      </p:sp>
      <p:sp>
        <p:nvSpPr>
          <p:cNvPr id="21520" name="TextBox 33"/>
          <p:cNvSpPr txBox="1">
            <a:spLocks noChangeArrowheads="1"/>
          </p:cNvSpPr>
          <p:nvPr/>
        </p:nvSpPr>
        <p:spPr bwMode="auto">
          <a:xfrm>
            <a:off x="7194550" y="3884613"/>
            <a:ext cx="2051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>
                <a:latin typeface="Times New Roman" pitchFamily="18" charset="0"/>
                <a:cs typeface="Times New Roman" pitchFamily="18" charset="0"/>
              </a:rPr>
              <a:t>Representative</a:t>
            </a:r>
          </a:p>
        </p:txBody>
      </p:sp>
      <p:sp>
        <p:nvSpPr>
          <p:cNvPr id="21521" name="TextBox 34"/>
          <p:cNvSpPr txBox="1">
            <a:spLocks noChangeArrowheads="1"/>
          </p:cNvSpPr>
          <p:nvPr/>
        </p:nvSpPr>
        <p:spPr bwMode="auto">
          <a:xfrm>
            <a:off x="279400" y="5634038"/>
            <a:ext cx="1074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>
                <a:latin typeface="Times New Roman" pitchFamily="18" charset="0"/>
                <a:cs typeface="Times New Roman" pitchFamily="18" charset="0"/>
              </a:rPr>
              <a:t>Icons</a:t>
            </a:r>
          </a:p>
        </p:txBody>
      </p:sp>
      <p:pic>
        <p:nvPicPr>
          <p:cNvPr id="21522" name="Picture 3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75" y="5878513"/>
            <a:ext cx="5048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3144838" y="5878513"/>
            <a:ext cx="487362" cy="319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649663" y="6038850"/>
            <a:ext cx="3529012" cy="47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5" name="TextBox 39"/>
          <p:cNvSpPr txBox="1">
            <a:spLocks noChangeArrowheads="1"/>
          </p:cNvSpPr>
          <p:nvPr/>
        </p:nvSpPr>
        <p:spPr bwMode="auto">
          <a:xfrm>
            <a:off x="7196138" y="5764213"/>
            <a:ext cx="2049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>
                <a:latin typeface="Times New Roman" pitchFamily="18" charset="0"/>
                <a:cs typeface="Times New Roman" pitchFamily="18" charset="0"/>
              </a:rPr>
              <a:t>Advertisement</a:t>
            </a:r>
          </a:p>
        </p:txBody>
      </p:sp>
      <p:sp>
        <p:nvSpPr>
          <p:cNvPr id="21526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Image categories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34326-F9F2-4228-B25E-524781D4C6FD}" type="slidenum">
              <a:rPr lang="fi-FI">
                <a:latin typeface="Times New Roman"/>
                <a:cs typeface="Times New Roman"/>
              </a:rPr>
              <a:pPr>
                <a:defRPr/>
              </a:pPr>
              <a:t>9</a:t>
            </a:fld>
            <a:endParaRPr lang="fi-FI" dirty="0">
              <a:latin typeface="Times New Roman"/>
              <a:cs typeface="Times New Roman"/>
            </a:endParaRPr>
          </a:p>
        </p:txBody>
      </p:sp>
      <p:pic>
        <p:nvPicPr>
          <p:cNvPr id="22530" name="Picture 7" descr="ravintola-martina-paakuva-pas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890588"/>
            <a:ext cx="64389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85813" y="3209925"/>
          <a:ext cx="7346950" cy="3413125"/>
        </p:xfrm>
        <a:graphic>
          <a:graphicData uri="http://schemas.openxmlformats.org/drawingml/2006/table">
            <a:tbl>
              <a:tblPr firstRow="1" firstCol="1" bandRow="1"/>
              <a:tblGrid>
                <a:gridCol w="1874982"/>
                <a:gridCol w="5472753"/>
              </a:tblGrid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src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spcAft>
                          <a:spcPts val="0"/>
                        </a:spcAft>
                      </a:pPr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http://www.martina.fi/sites/martina.fi/files/styles/fiiliskuva/pu</a:t>
                      </a:r>
                    </a:p>
                    <a:p>
                      <a:pPr indent="191135" algn="l">
                        <a:spcAft>
                          <a:spcPts val="0"/>
                        </a:spcAft>
                      </a:pPr>
                      <a:r>
                        <a:rPr lang="fi-FI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blic</a:t>
                      </a:r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/Valitse%20alikansio/Ravintolat/ravintola-</a:t>
                      </a:r>
                      <a:r>
                        <a:rPr lang="fi-FI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martina</a:t>
                      </a:r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r>
                        <a:rPr lang="fi-FI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paakuv</a:t>
                      </a:r>
                      <a:endParaRPr lang="fi-FI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indent="191135" algn="l">
                        <a:spcAft>
                          <a:spcPts val="0"/>
                        </a:spcAft>
                      </a:pPr>
                      <a:r>
                        <a:rPr lang="fi-FI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a-pasta.jpg?itok</a:t>
                      </a:r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=z8DMqAu2</a:t>
                      </a:r>
                      <a:endParaRPr lang="fi-FI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alt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Ravintola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Martina Joensuu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title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from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html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format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jpg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width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920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height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313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size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287.96 px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spect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ratio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2.94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arent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tag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&lt;div&gt;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lass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header_fiilis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lass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parent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content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clearfix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56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Image features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4818</TotalTime>
  <Words>678</Words>
  <Application>Microsoft Office PowerPoint</Application>
  <PresentationFormat>On-screen Show (4:3)</PresentationFormat>
  <Paragraphs>305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 Light</vt:lpstr>
      <vt:lpstr>Calibri</vt:lpstr>
      <vt:lpstr>Times New Roman</vt:lpstr>
      <vt:lpstr>Arial Unicode MS</vt:lpstr>
      <vt:lpstr>Symbol</vt:lpstr>
      <vt:lpstr>Office Theme</vt:lpstr>
      <vt:lpstr>Extracting Representative Image from Web page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Conclusions</vt:lpstr>
      <vt:lpstr>Slide 25</vt:lpstr>
    </vt:vector>
  </TitlesOfParts>
  <Company>University of Eastern Finland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Najlaa</dc:creator>
  <cp:lastModifiedBy>franti</cp:lastModifiedBy>
  <cp:revision>405</cp:revision>
  <cp:lastPrinted>2015-03-19T12:56:18Z</cp:lastPrinted>
  <dcterms:created xsi:type="dcterms:W3CDTF">2014-05-20T05:52:56Z</dcterms:created>
  <dcterms:modified xsi:type="dcterms:W3CDTF">2015-03-30T15:26:51Z</dcterms:modified>
</cp:coreProperties>
</file>