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77" r:id="rId4"/>
    <p:sldId id="272" r:id="rId5"/>
    <p:sldId id="280" r:id="rId6"/>
    <p:sldId id="275" r:id="rId7"/>
    <p:sldId id="279" r:id="rId8"/>
    <p:sldId id="274" r:id="rId9"/>
    <p:sldId id="276" r:id="rId10"/>
    <p:sldId id="282" r:id="rId11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3" autoAdjust="0"/>
    <p:restoredTop sz="69573" autoAdjust="0"/>
  </p:normalViewPr>
  <p:slideViewPr>
    <p:cSldViewPr snapToGrid="0">
      <p:cViewPr varScale="1">
        <p:scale>
          <a:sx n="99" d="100"/>
          <a:sy n="99" d="100"/>
        </p:scale>
        <p:origin x="-8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BDCCCC-D223-42D3-92AB-05C0373A302D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49FFE0-65D2-4C1D-B72E-E6BF37F96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FBB995-101D-4163-9282-7FC79B34979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E379B0-46EB-4CB3-AF66-BA41C9E1BA2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Information should be layered not to overwhelm the audience. The distribution of noun is not explained on this slide, is it???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FB8579-9025-44DF-BDB8-B0C436C635A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Information should be layered not to overwhelm the audience. The distribution of noun is not explained on this slide, is it???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82A4E8-13FD-40E3-BD9E-2EBB9A58DD3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Information should be layered not to overwhelm the audience. The distribution of noun is not explained on this slide, is it???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C00339-F7DF-45AC-8EF2-6E6011D4B9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If this represents the table, there is no need for the table.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B979B0-1735-4897-AAC5-602CDBDF66E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If this represents the table, there is no need for the table.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C1A490-62EE-4E91-9434-28105E50698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Too many symbols and acronyms: TF... P... R... F...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D7F039-8A2E-4EB1-A7AB-22FCF222350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Information should be layered not to overwhelm the audience. The distribution of noun is not explained on this slide, is it???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F1C36B-588D-4A26-86E0-EE17B4B61A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41" indent="0" algn="ctr">
              <a:buNone/>
              <a:defRPr sz="2000"/>
            </a:lvl2pPr>
            <a:lvl3pPr marL="914481" indent="0" algn="ctr">
              <a:buNone/>
              <a:defRPr sz="1801"/>
            </a:lvl3pPr>
            <a:lvl4pPr marL="1371722" indent="0" algn="ctr">
              <a:buNone/>
              <a:defRPr sz="1600"/>
            </a:lvl4pPr>
            <a:lvl5pPr marL="1828963" indent="0" algn="ctr">
              <a:buNone/>
              <a:defRPr sz="1600"/>
            </a:lvl5pPr>
            <a:lvl6pPr marL="2286204" indent="0" algn="ctr">
              <a:buNone/>
              <a:defRPr sz="1600"/>
            </a:lvl6pPr>
            <a:lvl7pPr marL="2743444" indent="0" algn="ctr">
              <a:buNone/>
              <a:defRPr sz="1600"/>
            </a:lvl7pPr>
            <a:lvl8pPr marL="3200685" indent="0" algn="ctr">
              <a:buNone/>
              <a:defRPr sz="1600"/>
            </a:lvl8pPr>
            <a:lvl9pPr marL="365792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BDB5-EAD4-464E-B895-9C4B88663184}" type="datetimeFigureOut">
              <a:rPr lang="fi-FI"/>
              <a:pPr>
                <a:defRPr/>
              </a:pPr>
              <a:t>16.3.2016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0558-43AD-4CD9-AD18-695CA188DD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349F-8397-4FB7-91B4-B785D81D5FC5}" type="datetimeFigureOut">
              <a:rPr lang="fi-FI"/>
              <a:pPr>
                <a:defRPr/>
              </a:pPr>
              <a:t>16.3.2016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A097-4A35-4181-81BB-3D5B9440E9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1E42-AD0A-4EBE-8B49-9BB16FA8123D}" type="datetimeFigureOut">
              <a:rPr lang="fi-FI"/>
              <a:pPr>
                <a:defRPr/>
              </a:pPr>
              <a:t>16.3.2016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969BB-B58F-435A-B60D-A57D6BBAE0E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225F-618A-4813-B7CE-561D00262F42}" type="datetimeFigureOut">
              <a:rPr lang="fi-FI"/>
              <a:pPr>
                <a:defRPr/>
              </a:pPr>
              <a:t>16.3.2016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85BCE-030F-4B90-978E-26B655A54A8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8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4A57-CFBE-4366-8C01-949C9DCA00B9}" type="datetimeFigureOut">
              <a:rPr lang="fi-FI"/>
              <a:pPr>
                <a:defRPr/>
              </a:pPr>
              <a:t>16.3.2016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25B3A-8EBA-4BD9-AE53-CD0F9D9290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281B0-76D3-46DB-91BD-7078FBE0E64C}" type="datetimeFigureOut">
              <a:rPr lang="fi-FI"/>
              <a:pPr>
                <a:defRPr/>
              </a:pPr>
              <a:t>16.3.2016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B195-4571-467D-8697-2E4DD8B699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1" indent="0">
              <a:buNone/>
              <a:defRPr sz="2000" b="1"/>
            </a:lvl2pPr>
            <a:lvl3pPr marL="914481" indent="0">
              <a:buNone/>
              <a:defRPr sz="1801" b="1"/>
            </a:lvl3pPr>
            <a:lvl4pPr marL="1371722" indent="0">
              <a:buNone/>
              <a:defRPr sz="1600" b="1"/>
            </a:lvl4pPr>
            <a:lvl5pPr marL="1828963" indent="0">
              <a:buNone/>
              <a:defRPr sz="1600" b="1"/>
            </a:lvl5pPr>
            <a:lvl6pPr marL="2286204" indent="0">
              <a:buNone/>
              <a:defRPr sz="1600" b="1"/>
            </a:lvl6pPr>
            <a:lvl7pPr marL="2743444" indent="0">
              <a:buNone/>
              <a:defRPr sz="1600" b="1"/>
            </a:lvl7pPr>
            <a:lvl8pPr marL="3200685" indent="0">
              <a:buNone/>
              <a:defRPr sz="1600" b="1"/>
            </a:lvl8pPr>
            <a:lvl9pPr marL="36579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1" indent="0">
              <a:buNone/>
              <a:defRPr sz="2000" b="1"/>
            </a:lvl2pPr>
            <a:lvl3pPr marL="914481" indent="0">
              <a:buNone/>
              <a:defRPr sz="1801" b="1"/>
            </a:lvl3pPr>
            <a:lvl4pPr marL="1371722" indent="0">
              <a:buNone/>
              <a:defRPr sz="1600" b="1"/>
            </a:lvl4pPr>
            <a:lvl5pPr marL="1828963" indent="0">
              <a:buNone/>
              <a:defRPr sz="1600" b="1"/>
            </a:lvl5pPr>
            <a:lvl6pPr marL="2286204" indent="0">
              <a:buNone/>
              <a:defRPr sz="1600" b="1"/>
            </a:lvl6pPr>
            <a:lvl7pPr marL="2743444" indent="0">
              <a:buNone/>
              <a:defRPr sz="1600" b="1"/>
            </a:lvl7pPr>
            <a:lvl8pPr marL="3200685" indent="0">
              <a:buNone/>
              <a:defRPr sz="1600" b="1"/>
            </a:lvl8pPr>
            <a:lvl9pPr marL="36579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4264-5B79-4641-B45D-89E7F8AE6E1E}" type="datetimeFigureOut">
              <a:rPr lang="fi-FI"/>
              <a:pPr>
                <a:defRPr/>
              </a:pPr>
              <a:t>16.3.2016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BACA-6829-4B4C-A41D-3B2B9C4380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82B1-6741-41FE-AFAE-949BD45CFA8E}" type="datetimeFigureOut">
              <a:rPr lang="fi-FI"/>
              <a:pPr>
                <a:defRPr/>
              </a:pPr>
              <a:t>16.3.2016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34BA-6CC8-4616-8A5F-B03C3B5C0A8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C23E-FEB0-406D-BEC0-1C50B021B555}" type="datetimeFigureOut">
              <a:rPr lang="fi-FI"/>
              <a:pPr>
                <a:defRPr/>
              </a:pPr>
              <a:t>16.3.2016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06C6-D6DD-4E78-A4CF-E22F36FC84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1" indent="0">
              <a:buNone/>
              <a:defRPr sz="1401"/>
            </a:lvl2pPr>
            <a:lvl3pPr marL="914481" indent="0">
              <a:buNone/>
              <a:defRPr sz="1200"/>
            </a:lvl3pPr>
            <a:lvl4pPr marL="1371722" indent="0">
              <a:buNone/>
              <a:defRPr sz="1001"/>
            </a:lvl4pPr>
            <a:lvl5pPr marL="1828963" indent="0">
              <a:buNone/>
              <a:defRPr sz="1001"/>
            </a:lvl5pPr>
            <a:lvl6pPr marL="2286204" indent="0">
              <a:buNone/>
              <a:defRPr sz="1001"/>
            </a:lvl6pPr>
            <a:lvl7pPr marL="2743444" indent="0">
              <a:buNone/>
              <a:defRPr sz="1001"/>
            </a:lvl7pPr>
            <a:lvl8pPr marL="3200685" indent="0">
              <a:buNone/>
              <a:defRPr sz="1001"/>
            </a:lvl8pPr>
            <a:lvl9pPr marL="3657927" indent="0">
              <a:buNone/>
              <a:defRPr sz="10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92C8-743B-41DF-90AF-57154DF3F1E8}" type="datetimeFigureOut">
              <a:rPr lang="fi-FI"/>
              <a:pPr>
                <a:defRPr/>
              </a:pPr>
              <a:t>16.3.2016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B511-34BA-4B1D-9246-BDCA6E7DC3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4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41" indent="0">
              <a:buNone/>
              <a:defRPr sz="2800"/>
            </a:lvl2pPr>
            <a:lvl3pPr marL="914481" indent="0">
              <a:buNone/>
              <a:defRPr sz="2400"/>
            </a:lvl3pPr>
            <a:lvl4pPr marL="1371722" indent="0">
              <a:buNone/>
              <a:defRPr sz="2000"/>
            </a:lvl4pPr>
            <a:lvl5pPr marL="1828963" indent="0">
              <a:buNone/>
              <a:defRPr sz="2000"/>
            </a:lvl5pPr>
            <a:lvl6pPr marL="2286204" indent="0">
              <a:buNone/>
              <a:defRPr sz="2000"/>
            </a:lvl6pPr>
            <a:lvl7pPr marL="2743444" indent="0">
              <a:buNone/>
              <a:defRPr sz="2000"/>
            </a:lvl7pPr>
            <a:lvl8pPr marL="3200685" indent="0">
              <a:buNone/>
              <a:defRPr sz="2000"/>
            </a:lvl8pPr>
            <a:lvl9pPr marL="365792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1" indent="0">
              <a:buNone/>
              <a:defRPr sz="1401"/>
            </a:lvl2pPr>
            <a:lvl3pPr marL="914481" indent="0">
              <a:buNone/>
              <a:defRPr sz="1200"/>
            </a:lvl3pPr>
            <a:lvl4pPr marL="1371722" indent="0">
              <a:buNone/>
              <a:defRPr sz="1001"/>
            </a:lvl4pPr>
            <a:lvl5pPr marL="1828963" indent="0">
              <a:buNone/>
              <a:defRPr sz="1001"/>
            </a:lvl5pPr>
            <a:lvl6pPr marL="2286204" indent="0">
              <a:buNone/>
              <a:defRPr sz="1001"/>
            </a:lvl6pPr>
            <a:lvl7pPr marL="2743444" indent="0">
              <a:buNone/>
              <a:defRPr sz="1001"/>
            </a:lvl7pPr>
            <a:lvl8pPr marL="3200685" indent="0">
              <a:buNone/>
              <a:defRPr sz="1001"/>
            </a:lvl8pPr>
            <a:lvl9pPr marL="3657927" indent="0">
              <a:buNone/>
              <a:defRPr sz="10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704B-5F09-4587-A83E-3FED45590F26}" type="datetimeFigureOut">
              <a:rPr lang="fi-FI"/>
              <a:pPr>
                <a:defRPr/>
              </a:pPr>
              <a:t>16.3.2016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6541-F8A4-4433-8FAC-274695009E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8BADB8-4606-4065-821B-38733A7D8021}" type="datetimeFigureOut">
              <a:rPr lang="fi-FI"/>
              <a:pPr>
                <a:defRPr/>
              </a:pPr>
              <a:t>16.3.2016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793BDE-90B1-46E5-B0CF-656658B3BE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825" indent="-228621" algn="l" defTabSz="9144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66" indent="-228621" algn="l" defTabSz="9144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07" indent="-228621" algn="l" defTabSz="9144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546" indent="-228621" algn="l" defTabSz="9144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1" algn="l" defTabSz="9144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81" algn="l" defTabSz="9144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2" algn="l" defTabSz="9144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3" algn="l" defTabSz="9144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4" algn="l" defTabSz="9144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44" algn="l" defTabSz="9144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85" algn="l" defTabSz="9144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27" algn="l" defTabSz="91448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276225" y="892175"/>
            <a:ext cx="8710613" cy="2035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ClRank: A method for keyword extraction from web pages using clustering and distributions of nouns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3509963"/>
            <a:ext cx="6858000" cy="1035050"/>
          </a:xfrm>
        </p:spPr>
        <p:txBody>
          <a:bodyPr>
            <a:noAutofit/>
          </a:bodyPr>
          <a:lstStyle/>
          <a:p>
            <a:pPr defTabSz="914481" fontAlgn="auto">
              <a:spcBef>
                <a:spcPts val="1001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Rezaei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Najlah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Fränti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81" fontAlgn="auto">
              <a:spcBef>
                <a:spcPts val="1001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863" y="5197475"/>
            <a:ext cx="1665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922713" y="4559300"/>
            <a:ext cx="1471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>
                <a:latin typeface="Calibri" pitchFamily="34" charset="0"/>
              </a:rPr>
              <a:t>7.12.2015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06363" y="88900"/>
            <a:ext cx="4398962" cy="633413"/>
          </a:xfrm>
        </p:spPr>
        <p:txBody>
          <a:bodyPr/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Overall process</a:t>
            </a:r>
          </a:p>
        </p:txBody>
      </p:sp>
      <p:sp>
        <p:nvSpPr>
          <p:cNvPr id="31746" name="TextBox 35"/>
          <p:cNvSpPr txBox="1">
            <a:spLocks noChangeArrowheads="1"/>
          </p:cNvSpPr>
          <p:nvPr/>
        </p:nvSpPr>
        <p:spPr bwMode="auto">
          <a:xfrm>
            <a:off x="5732463" y="119063"/>
            <a:ext cx="1376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 page</a:t>
            </a:r>
          </a:p>
        </p:txBody>
      </p:sp>
      <p:grpSp>
        <p:nvGrpSpPr>
          <p:cNvPr id="31747" name="Group 36"/>
          <p:cNvGrpSpPr>
            <a:grpSpLocks/>
          </p:cNvGrpSpPr>
          <p:nvPr/>
        </p:nvGrpSpPr>
        <p:grpSpPr bwMode="auto">
          <a:xfrm>
            <a:off x="3646488" y="763588"/>
            <a:ext cx="2179637" cy="5795962"/>
            <a:chOff x="5076967" y="709712"/>
            <a:chExt cx="2265529" cy="6148288"/>
          </a:xfrm>
        </p:grpSpPr>
        <p:sp>
          <p:nvSpPr>
            <p:cNvPr id="38" name="Rectangle 37"/>
            <p:cNvSpPr/>
            <p:nvPr/>
          </p:nvSpPr>
          <p:spPr>
            <a:xfrm>
              <a:off x="5076967" y="709712"/>
              <a:ext cx="2265529" cy="6148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2571" y="809068"/>
              <a:ext cx="2037821" cy="810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Text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extraction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pre-processing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82571" y="2897229"/>
              <a:ext cx="2037821" cy="8116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lemmatization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82571" y="1861569"/>
              <a:ext cx="2037821" cy="8116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tagging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extraction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82571" y="3934574"/>
              <a:ext cx="2037821" cy="810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Similarities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82571" y="4970235"/>
              <a:ext cx="2037821" cy="8100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clustering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ranking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2571" y="6005895"/>
              <a:ext cx="2037821" cy="810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Keywords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selection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6190756" y="1619073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190756" y="2673257"/>
              <a:ext cx="0" cy="2239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190756" y="3708918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6190756" y="4744579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199006" y="5780239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169863" y="1219200"/>
            <a:ext cx="3195637" cy="13239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&lt;h1&gt;ABOUT FORME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&lt;/h1&gt;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&lt;p&gt;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offers a tranquil environment designed for relaxation and rejuvenation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1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located in ….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fi-F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26150" y="1311275"/>
            <a:ext cx="2967038" cy="1077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Forme/NNP 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Spa/NNP offers/</a:t>
            </a:r>
            <a:r>
              <a:rPr lang="fi-FI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VBZ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a/</a:t>
            </a:r>
            <a:r>
              <a:rPr lang="fi-FI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tranquil/</a:t>
            </a:r>
            <a:r>
              <a:rPr lang="fi-FI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JJ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environment/NN 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designed/</a:t>
            </a:r>
            <a:r>
              <a:rPr lang="fi-FI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for/</a:t>
            </a:r>
            <a:r>
              <a:rPr lang="fi-FI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relaxation/NN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</a:t>
            </a:r>
            <a:r>
              <a:rPr lang="fi-FI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"/>
          <p:cNvSpPr txBox="1"/>
          <p:nvPr/>
        </p:nvSpPr>
        <p:spPr>
          <a:xfrm>
            <a:off x="319088" y="3017838"/>
            <a:ext cx="2847975" cy="703262"/>
          </a:xfrm>
          <a:prstGeom prst="rect">
            <a:avLst/>
          </a:prstGeom>
          <a:solidFill>
            <a:schemeClr val="lt1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Forme,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building, treatment, massage, therapy</a:t>
            </a:r>
            <a:endParaRPr lang="fi-FI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6035675" y="2798763"/>
          <a:ext cx="3009900" cy="227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00"/>
                <a:gridCol w="353961"/>
                <a:gridCol w="449826"/>
                <a:gridCol w="530942"/>
                <a:gridCol w="464574"/>
                <a:gridCol w="425327"/>
              </a:tblGrid>
              <a:tr h="473739">
                <a:tc>
                  <a:txBody>
                    <a:bodyPr/>
                    <a:lstStyle/>
                    <a:p>
                      <a:pPr algn="ctr"/>
                      <a:endParaRPr lang="fi-FI" sz="16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</a:t>
                      </a:r>
                      <a:endParaRPr lang="fi-FI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</a:t>
                      </a:r>
                      <a:endParaRPr lang="fi-FI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  <a:endParaRPr lang="fi-FI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Massage</a:t>
                      </a:r>
                      <a:endParaRPr lang="fi-FI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Therapy</a:t>
                      </a:r>
                      <a:endParaRPr lang="fi-FI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</a:t>
                      </a:r>
                      <a:endParaRPr lang="fi-FI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</a:t>
                      </a:r>
                      <a:endParaRPr lang="fi-FI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  <a:endParaRPr lang="fi-FI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Massage</a:t>
                      </a:r>
                      <a:endParaRPr lang="fi-FI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Therapy</a:t>
                      </a:r>
                      <a:endParaRPr lang="fi-FI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58738" y="4524375"/>
          <a:ext cx="3494087" cy="2106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96"/>
                <a:gridCol w="693175"/>
                <a:gridCol w="936522"/>
                <a:gridCol w="969598"/>
                <a:gridCol w="636471"/>
              </a:tblGrid>
              <a:tr h="545992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i-FI" sz="12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 1:</a:t>
                      </a:r>
                      <a:r>
                        <a:rPr lang="fi-FI" sz="1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2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</a:t>
                      </a:r>
                    </a:p>
                    <a:p>
                      <a:pPr algn="ctr"/>
                      <a:r>
                        <a:rPr lang="fi-FI" sz="1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(33)</a:t>
                      </a:r>
                      <a:endParaRPr lang="fi-FI" sz="1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</a:t>
                      </a:r>
                      <a:r>
                        <a:rPr lang="fi-FI" sz="14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(1)</a:t>
                      </a:r>
                      <a:endParaRPr lang="fi-FI" sz="1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120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fi-FI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 2:</a:t>
                      </a:r>
                      <a:r>
                        <a:rPr lang="fi-FI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  <a:r>
                        <a:rPr lang="fi-FI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Massage</a:t>
                      </a:r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Therapy</a:t>
                      </a:r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408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</a:t>
                      </a:r>
                      <a:r>
                        <a:rPr lang="fi-FI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</a:t>
                      </a:r>
                      <a:r>
                        <a:rPr lang="fi-FI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Auckland</a:t>
                      </a:r>
                      <a:endParaRPr lang="fi-FI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i-FI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Wellington</a:t>
                      </a:r>
                    </a:p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</a:p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574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</a:t>
                      </a:r>
                      <a:r>
                        <a:rPr lang="fi-FI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4:</a:t>
                      </a:r>
                      <a:endParaRPr lang="fi-FI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</a:t>
                      </a:r>
                    </a:p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</a:t>
                      </a:r>
                      <a:endParaRPr lang="fi-FI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" name="Text Box 1"/>
          <p:cNvSpPr txBox="1"/>
          <p:nvPr/>
        </p:nvSpPr>
        <p:spPr>
          <a:xfrm>
            <a:off x="6121400" y="5788025"/>
            <a:ext cx="2846388" cy="704850"/>
          </a:xfrm>
          <a:prstGeom prst="rect">
            <a:avLst/>
          </a:prstGeom>
          <a:solidFill>
            <a:schemeClr val="lt1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Spa, Treatment, Massage, Auckland, Wellington</a:t>
            </a:r>
            <a:endParaRPr lang="fi-FI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820" name="Line 36"/>
          <p:cNvSpPr>
            <a:spLocks noChangeShapeType="1"/>
          </p:cNvSpPr>
          <p:nvPr/>
        </p:nvSpPr>
        <p:spPr bwMode="auto">
          <a:xfrm flipV="1">
            <a:off x="3362325" y="1722438"/>
            <a:ext cx="1346200" cy="317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821" name="Line 36"/>
          <p:cNvSpPr>
            <a:spLocks noChangeShapeType="1"/>
          </p:cNvSpPr>
          <p:nvPr/>
        </p:nvSpPr>
        <p:spPr bwMode="auto">
          <a:xfrm>
            <a:off x="3170238" y="3584575"/>
            <a:ext cx="1544637" cy="809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822" name="Line 36"/>
          <p:cNvSpPr>
            <a:spLocks noChangeShapeType="1"/>
          </p:cNvSpPr>
          <p:nvPr/>
        </p:nvSpPr>
        <p:spPr bwMode="auto">
          <a:xfrm flipV="1">
            <a:off x="3576638" y="5634038"/>
            <a:ext cx="1135062" cy="222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823" name="Line 36"/>
          <p:cNvSpPr>
            <a:spLocks noChangeShapeType="1"/>
          </p:cNvSpPr>
          <p:nvPr/>
        </p:nvSpPr>
        <p:spPr bwMode="auto">
          <a:xfrm flipV="1">
            <a:off x="4714875" y="2316163"/>
            <a:ext cx="1295400" cy="3746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824" name="Line 36"/>
          <p:cNvSpPr>
            <a:spLocks noChangeShapeType="1"/>
          </p:cNvSpPr>
          <p:nvPr/>
        </p:nvSpPr>
        <p:spPr bwMode="auto">
          <a:xfrm flipV="1">
            <a:off x="4714875" y="4616450"/>
            <a:ext cx="1309688" cy="5397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1825" name="TextBox 76"/>
          <p:cNvSpPr txBox="1">
            <a:spLocks noChangeArrowheads="1"/>
          </p:cNvSpPr>
          <p:nvPr/>
        </p:nvSpPr>
        <p:spPr bwMode="auto">
          <a:xfrm>
            <a:off x="6786563" y="5387975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Keywords</a:t>
            </a:r>
            <a:endParaRPr lang="fi-FI" sz="2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26" name="TextBox 78"/>
          <p:cNvSpPr txBox="1">
            <a:spLocks noChangeArrowheads="1"/>
          </p:cNvSpPr>
          <p:nvPr/>
        </p:nvSpPr>
        <p:spPr bwMode="auto">
          <a:xfrm>
            <a:off x="6753225" y="960438"/>
            <a:ext cx="165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 tagging</a:t>
            </a:r>
            <a:endParaRPr lang="fi-FI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27" name="TextBox 79"/>
          <p:cNvSpPr txBox="1">
            <a:spLocks noChangeArrowheads="1"/>
          </p:cNvSpPr>
          <p:nvPr/>
        </p:nvSpPr>
        <p:spPr bwMode="auto">
          <a:xfrm>
            <a:off x="5943600" y="243522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Similarity matrix of lemmas</a:t>
            </a:r>
            <a:endParaRPr lang="fi-FI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28" name="TextBox 83"/>
          <p:cNvSpPr txBox="1">
            <a:spLocks noChangeArrowheads="1"/>
          </p:cNvSpPr>
          <p:nvPr/>
        </p:nvSpPr>
        <p:spPr bwMode="auto">
          <a:xfrm>
            <a:off x="-109538" y="3889375"/>
            <a:ext cx="3817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Complete-link clustering  and ranked clusters</a:t>
            </a:r>
            <a:endParaRPr lang="fi-FI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29" name="TextBox 84"/>
          <p:cNvSpPr txBox="1">
            <a:spLocks noChangeArrowheads="1"/>
          </p:cNvSpPr>
          <p:nvPr/>
        </p:nvSpPr>
        <p:spPr bwMode="auto">
          <a:xfrm>
            <a:off x="760413" y="2676525"/>
            <a:ext cx="210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Extracted lemmas</a:t>
            </a:r>
            <a:endParaRPr lang="fi-FI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30" name="TextBox 91"/>
          <p:cNvSpPr txBox="1">
            <a:spLocks noChangeArrowheads="1"/>
          </p:cNvSpPr>
          <p:nvPr/>
        </p:nvSpPr>
        <p:spPr bwMode="auto">
          <a:xfrm>
            <a:off x="287338" y="852488"/>
            <a:ext cx="295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 of the extracted text</a:t>
            </a:r>
            <a:endParaRPr lang="fi-FI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Shape 92"/>
          <p:cNvCxnSpPr>
            <a:stCxn id="44" idx="3"/>
            <a:endCxn id="66" idx="1"/>
          </p:cNvCxnSpPr>
          <p:nvPr/>
        </p:nvCxnSpPr>
        <p:spPr>
          <a:xfrm>
            <a:off x="5708650" y="6138863"/>
            <a:ext cx="412750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hape 97"/>
          <p:cNvCxnSpPr>
            <a:stCxn id="31746" idx="1"/>
            <a:endCxn id="39" idx="0"/>
          </p:cNvCxnSpPr>
          <p:nvPr/>
        </p:nvCxnSpPr>
        <p:spPr>
          <a:xfrm rot="10800000" flipV="1">
            <a:off x="4727575" y="319088"/>
            <a:ext cx="1004888" cy="5365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49238" y="123825"/>
            <a:ext cx="8726487" cy="817563"/>
          </a:xfrm>
        </p:spPr>
        <p:txBody>
          <a:bodyPr/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Problem: not all www pages have keywords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7258" t="27818" r="28403" b="33994"/>
          <a:stretch>
            <a:fillRect/>
          </a:stretch>
        </p:blipFill>
        <p:spPr bwMode="auto">
          <a:xfrm>
            <a:off x="103188" y="2273300"/>
            <a:ext cx="5081587" cy="3281363"/>
          </a:xfrm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868863" y="2062163"/>
            <a:ext cx="4305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&lt;meta name="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keywords</a:t>
            </a:r>
            <a:r>
              <a:rPr lang="en-US" sz="2000">
                <a:latin typeface="Calibri" pitchFamily="34" charset="0"/>
              </a:rPr>
              <a:t>" content=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"" </a:t>
            </a:r>
            <a:r>
              <a:rPr lang="en-US" sz="2000">
                <a:latin typeface="Calibri" pitchFamily="34" charset="0"/>
              </a:rPr>
              <a:t>/&gt;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230313" y="1103313"/>
            <a:ext cx="28844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Scientific document 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5641975" y="1120775"/>
            <a:ext cx="27638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HTML document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550" y="3930650"/>
            <a:ext cx="4738688" cy="450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1" name="Content Placeholder 3"/>
          <p:cNvPicPr>
            <a:picLocks noChangeAspect="1"/>
          </p:cNvPicPr>
          <p:nvPr/>
        </p:nvPicPr>
        <p:blipFill>
          <a:blip r:embed="rId4"/>
          <a:srcRect l="53757" t="9067" r="4234" b="4893"/>
          <a:stretch>
            <a:fillRect/>
          </a:stretch>
        </p:blipFill>
        <p:spPr bwMode="auto">
          <a:xfrm>
            <a:off x="5397500" y="2524125"/>
            <a:ext cx="331311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6188075" y="1789113"/>
            <a:ext cx="2809875" cy="901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67338" y="1655763"/>
            <a:ext cx="847725" cy="398462"/>
          </a:xfrm>
          <a:prstGeom prst="straightConnector1">
            <a:avLst/>
          </a:prstGeom>
          <a:ln w="5715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6363" y="88900"/>
            <a:ext cx="4398962" cy="633413"/>
          </a:xfrm>
        </p:spPr>
        <p:txBody>
          <a:bodyPr/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Overall process</a:t>
            </a:r>
          </a:p>
        </p:txBody>
      </p:sp>
      <p:sp>
        <p:nvSpPr>
          <p:cNvPr id="18434" name="TextBox 35"/>
          <p:cNvSpPr txBox="1">
            <a:spLocks noChangeArrowheads="1"/>
          </p:cNvSpPr>
          <p:nvPr/>
        </p:nvSpPr>
        <p:spPr bwMode="auto">
          <a:xfrm>
            <a:off x="5732463" y="119063"/>
            <a:ext cx="1376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 page</a:t>
            </a:r>
          </a:p>
        </p:txBody>
      </p:sp>
      <p:grpSp>
        <p:nvGrpSpPr>
          <p:cNvPr id="18435" name="Group 36"/>
          <p:cNvGrpSpPr>
            <a:grpSpLocks/>
          </p:cNvGrpSpPr>
          <p:nvPr/>
        </p:nvGrpSpPr>
        <p:grpSpPr bwMode="auto">
          <a:xfrm>
            <a:off x="3646488" y="763588"/>
            <a:ext cx="2179637" cy="5795962"/>
            <a:chOff x="5076967" y="709712"/>
            <a:chExt cx="2265529" cy="6148288"/>
          </a:xfrm>
        </p:grpSpPr>
        <p:sp>
          <p:nvSpPr>
            <p:cNvPr id="38" name="Rectangle 37"/>
            <p:cNvSpPr/>
            <p:nvPr/>
          </p:nvSpPr>
          <p:spPr>
            <a:xfrm>
              <a:off x="5076967" y="709712"/>
              <a:ext cx="2265529" cy="6148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2571" y="809068"/>
              <a:ext cx="2037821" cy="810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Text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extraction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pre-processing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82571" y="2897229"/>
              <a:ext cx="2037821" cy="8116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lemmatization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82571" y="1861569"/>
              <a:ext cx="2037821" cy="8116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tagging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extraction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82571" y="3934574"/>
              <a:ext cx="2037821" cy="810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Similarities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82571" y="4970235"/>
              <a:ext cx="2037821" cy="8100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clustering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ranking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2571" y="6005895"/>
              <a:ext cx="2037821" cy="810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Keywords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selection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6190756" y="1619073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190756" y="2673257"/>
              <a:ext cx="0" cy="2239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190756" y="3708918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6190756" y="4744579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199006" y="5780239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6" name="TextBox 76"/>
          <p:cNvSpPr txBox="1">
            <a:spLocks noChangeArrowheads="1"/>
          </p:cNvSpPr>
          <p:nvPr/>
        </p:nvSpPr>
        <p:spPr bwMode="auto">
          <a:xfrm>
            <a:off x="5991225" y="5918200"/>
            <a:ext cx="1620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Keywords</a:t>
            </a:r>
            <a:endParaRPr lang="fi-FI" sz="2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Shape 92"/>
          <p:cNvCxnSpPr>
            <a:stCxn id="44" idx="3"/>
          </p:cNvCxnSpPr>
          <p:nvPr/>
        </p:nvCxnSpPr>
        <p:spPr>
          <a:xfrm>
            <a:off x="5708650" y="6138863"/>
            <a:ext cx="412750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hape 97"/>
          <p:cNvCxnSpPr>
            <a:stCxn id="18434" idx="1"/>
            <a:endCxn id="39" idx="0"/>
          </p:cNvCxnSpPr>
          <p:nvPr/>
        </p:nvCxnSpPr>
        <p:spPr>
          <a:xfrm rot="10800000" flipV="1">
            <a:off x="4727575" y="319088"/>
            <a:ext cx="1004888" cy="5365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06363" y="88900"/>
            <a:ext cx="4398962" cy="633413"/>
          </a:xfrm>
        </p:spPr>
        <p:txBody>
          <a:bodyPr/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Overall process</a:t>
            </a:r>
          </a:p>
        </p:txBody>
      </p:sp>
      <p:sp>
        <p:nvSpPr>
          <p:cNvPr id="20482" name="TextBox 35"/>
          <p:cNvSpPr txBox="1">
            <a:spLocks noChangeArrowheads="1"/>
          </p:cNvSpPr>
          <p:nvPr/>
        </p:nvSpPr>
        <p:spPr bwMode="auto">
          <a:xfrm>
            <a:off x="5732463" y="119063"/>
            <a:ext cx="1376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 page</a:t>
            </a:r>
          </a:p>
        </p:txBody>
      </p:sp>
      <p:grpSp>
        <p:nvGrpSpPr>
          <p:cNvPr id="20483" name="Group 36"/>
          <p:cNvGrpSpPr>
            <a:grpSpLocks/>
          </p:cNvGrpSpPr>
          <p:nvPr/>
        </p:nvGrpSpPr>
        <p:grpSpPr bwMode="auto">
          <a:xfrm>
            <a:off x="3646488" y="763588"/>
            <a:ext cx="2179637" cy="5795962"/>
            <a:chOff x="5076967" y="709712"/>
            <a:chExt cx="2265529" cy="6148288"/>
          </a:xfrm>
        </p:grpSpPr>
        <p:sp>
          <p:nvSpPr>
            <p:cNvPr id="38" name="Rectangle 37"/>
            <p:cNvSpPr/>
            <p:nvPr/>
          </p:nvSpPr>
          <p:spPr>
            <a:xfrm>
              <a:off x="5076967" y="709712"/>
              <a:ext cx="2265529" cy="6148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2571" y="809068"/>
              <a:ext cx="2037821" cy="810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Text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extraction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pre-processing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82571" y="2897229"/>
              <a:ext cx="2037821" cy="8116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lemmatization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82571" y="1861569"/>
              <a:ext cx="2037821" cy="8116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tagging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extraction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82571" y="3934574"/>
              <a:ext cx="2037821" cy="810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Similarities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82571" y="4970235"/>
              <a:ext cx="2037821" cy="8100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clustering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ranking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2571" y="6005895"/>
              <a:ext cx="2037821" cy="810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Keywords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selection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6190756" y="1619073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190756" y="2673257"/>
              <a:ext cx="0" cy="2239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190756" y="3708918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6190756" y="4744579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199006" y="5780239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169863" y="1219200"/>
            <a:ext cx="3195637" cy="13239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&lt;h1&gt;ABOUT FORME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&lt;/h1&gt;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&lt;p&gt;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</a:t>
            </a:r>
            <a:r>
              <a:rPr lang="en-US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offers a tranquil environment designed for relaxation and rejuvenation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1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located in ….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fi-FI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26150" y="1311275"/>
            <a:ext cx="2967038" cy="1077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Forme/NNP 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Spa/NNP offers/</a:t>
            </a:r>
            <a:r>
              <a:rPr lang="fi-FI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VBZ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a/</a:t>
            </a:r>
            <a:r>
              <a:rPr lang="fi-FI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tranquil/</a:t>
            </a:r>
            <a:r>
              <a:rPr lang="fi-FI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JJ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environment/NN 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designed/</a:t>
            </a:r>
            <a:r>
              <a:rPr lang="fi-FI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for/</a:t>
            </a:r>
            <a:r>
              <a:rPr lang="fi-FI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relaxation/NN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</a:t>
            </a:r>
            <a:r>
              <a:rPr lang="fi-FI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"/>
          <p:cNvSpPr txBox="1"/>
          <p:nvPr/>
        </p:nvSpPr>
        <p:spPr>
          <a:xfrm>
            <a:off x="319088" y="3017838"/>
            <a:ext cx="2847975" cy="703262"/>
          </a:xfrm>
          <a:prstGeom prst="rect">
            <a:avLst/>
          </a:prstGeom>
          <a:solidFill>
            <a:schemeClr val="lt1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Forme,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building, treatment, massage, therapy</a:t>
            </a:r>
            <a:endParaRPr lang="fi-FI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7" name="Line 36"/>
          <p:cNvSpPr>
            <a:spLocks noChangeShapeType="1"/>
          </p:cNvSpPr>
          <p:nvPr/>
        </p:nvSpPr>
        <p:spPr bwMode="auto">
          <a:xfrm flipV="1">
            <a:off x="3362325" y="1722438"/>
            <a:ext cx="1346200" cy="317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0488" name="Line 36"/>
          <p:cNvSpPr>
            <a:spLocks noChangeShapeType="1"/>
          </p:cNvSpPr>
          <p:nvPr/>
        </p:nvSpPr>
        <p:spPr bwMode="auto">
          <a:xfrm>
            <a:off x="3170238" y="3584575"/>
            <a:ext cx="1544637" cy="809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0489" name="Line 36"/>
          <p:cNvSpPr>
            <a:spLocks noChangeShapeType="1"/>
          </p:cNvSpPr>
          <p:nvPr/>
        </p:nvSpPr>
        <p:spPr bwMode="auto">
          <a:xfrm flipV="1">
            <a:off x="4714875" y="2316163"/>
            <a:ext cx="1295400" cy="3746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0490" name="TextBox 78"/>
          <p:cNvSpPr txBox="1">
            <a:spLocks noChangeArrowheads="1"/>
          </p:cNvSpPr>
          <p:nvPr/>
        </p:nvSpPr>
        <p:spPr bwMode="auto">
          <a:xfrm>
            <a:off x="6753225" y="960438"/>
            <a:ext cx="165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 tagging</a:t>
            </a:r>
            <a:endParaRPr lang="fi-FI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TextBox 84"/>
          <p:cNvSpPr txBox="1">
            <a:spLocks noChangeArrowheads="1"/>
          </p:cNvSpPr>
          <p:nvPr/>
        </p:nvSpPr>
        <p:spPr bwMode="auto">
          <a:xfrm>
            <a:off x="760413" y="2676525"/>
            <a:ext cx="210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Extracted lemmas</a:t>
            </a:r>
            <a:endParaRPr lang="fi-FI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TextBox 91"/>
          <p:cNvSpPr txBox="1">
            <a:spLocks noChangeArrowheads="1"/>
          </p:cNvSpPr>
          <p:nvPr/>
        </p:nvSpPr>
        <p:spPr bwMode="auto">
          <a:xfrm>
            <a:off x="287338" y="852488"/>
            <a:ext cx="295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 of the extracted text</a:t>
            </a:r>
            <a:endParaRPr lang="fi-FI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Shape 97"/>
          <p:cNvCxnSpPr>
            <a:stCxn id="20482" idx="1"/>
            <a:endCxn id="39" idx="0"/>
          </p:cNvCxnSpPr>
          <p:nvPr/>
        </p:nvCxnSpPr>
        <p:spPr>
          <a:xfrm rot="10800000" flipV="1">
            <a:off x="4727575" y="319088"/>
            <a:ext cx="1004888" cy="5365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06363" y="88900"/>
            <a:ext cx="4398962" cy="633413"/>
          </a:xfrm>
        </p:spPr>
        <p:txBody>
          <a:bodyPr/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Overall process</a:t>
            </a:r>
          </a:p>
        </p:txBody>
      </p:sp>
      <p:sp>
        <p:nvSpPr>
          <p:cNvPr id="22530" name="TextBox 35"/>
          <p:cNvSpPr txBox="1">
            <a:spLocks noChangeArrowheads="1"/>
          </p:cNvSpPr>
          <p:nvPr/>
        </p:nvSpPr>
        <p:spPr bwMode="auto">
          <a:xfrm>
            <a:off x="5732463" y="119063"/>
            <a:ext cx="1376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i-FI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Web page</a:t>
            </a:r>
          </a:p>
        </p:txBody>
      </p:sp>
      <p:grpSp>
        <p:nvGrpSpPr>
          <p:cNvPr id="22531" name="Group 36"/>
          <p:cNvGrpSpPr>
            <a:grpSpLocks/>
          </p:cNvGrpSpPr>
          <p:nvPr/>
        </p:nvGrpSpPr>
        <p:grpSpPr bwMode="auto">
          <a:xfrm>
            <a:off x="3646488" y="763588"/>
            <a:ext cx="2179637" cy="5795962"/>
            <a:chOff x="5076967" y="709712"/>
            <a:chExt cx="2265529" cy="6148288"/>
          </a:xfrm>
        </p:grpSpPr>
        <p:sp>
          <p:nvSpPr>
            <p:cNvPr id="38" name="Rectangle 37"/>
            <p:cNvSpPr/>
            <p:nvPr/>
          </p:nvSpPr>
          <p:spPr>
            <a:xfrm>
              <a:off x="5076967" y="709712"/>
              <a:ext cx="2265529" cy="6148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2571" y="809068"/>
              <a:ext cx="2037821" cy="810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Text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extraction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pre-processing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82571" y="2897229"/>
              <a:ext cx="2037821" cy="8116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lemmatization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82571" y="1861569"/>
              <a:ext cx="2037821" cy="8116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tagging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extraction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82571" y="3934574"/>
              <a:ext cx="2037821" cy="810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Similarities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82571" y="4970235"/>
              <a:ext cx="2037821" cy="81000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Nouns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clustering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clusters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ranking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2571" y="6005895"/>
              <a:ext cx="2037821" cy="8100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Keywords</a:t>
              </a:r>
              <a:r>
                <a:rPr lang="fi-FI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i-FI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selection</a:t>
              </a:r>
              <a:endParaRPr lang="fi-FI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6190756" y="1619073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190756" y="2673257"/>
              <a:ext cx="0" cy="2239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190756" y="3708918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6190756" y="4744579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199006" y="5780239"/>
              <a:ext cx="0" cy="2256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6035675" y="2798763"/>
          <a:ext cx="3009900" cy="227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00"/>
                <a:gridCol w="353961"/>
                <a:gridCol w="449826"/>
                <a:gridCol w="530942"/>
                <a:gridCol w="464574"/>
                <a:gridCol w="425327"/>
              </a:tblGrid>
              <a:tr h="473739">
                <a:tc>
                  <a:txBody>
                    <a:bodyPr/>
                    <a:lstStyle/>
                    <a:p>
                      <a:pPr algn="ctr"/>
                      <a:endParaRPr lang="fi-FI" sz="16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</a:t>
                      </a:r>
                      <a:endParaRPr lang="fi-FI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</a:t>
                      </a:r>
                      <a:endParaRPr lang="fi-FI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  <a:endParaRPr lang="fi-FI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Massage</a:t>
                      </a:r>
                      <a:endParaRPr lang="fi-FI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Therapy</a:t>
                      </a:r>
                      <a:endParaRPr lang="fi-FI" sz="12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</a:t>
                      </a:r>
                      <a:endParaRPr lang="fi-FI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</a:t>
                      </a:r>
                      <a:endParaRPr lang="fi-FI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  <a:endParaRPr lang="fi-FI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Massage</a:t>
                      </a:r>
                      <a:endParaRPr lang="fi-FI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Therapy</a:t>
                      </a:r>
                      <a:endParaRPr lang="fi-FI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18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0.91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58738" y="4524375"/>
          <a:ext cx="3494087" cy="2106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96"/>
                <a:gridCol w="693175"/>
                <a:gridCol w="936522"/>
                <a:gridCol w="969598"/>
                <a:gridCol w="636471"/>
              </a:tblGrid>
              <a:tr h="545992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i-FI" sz="12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 1:</a:t>
                      </a:r>
                      <a:r>
                        <a:rPr lang="fi-FI" sz="12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2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</a:t>
                      </a:r>
                    </a:p>
                    <a:p>
                      <a:pPr algn="ctr"/>
                      <a:r>
                        <a:rPr lang="fi-FI" sz="1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(33)</a:t>
                      </a:r>
                      <a:endParaRPr lang="fi-FI" sz="1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</a:t>
                      </a:r>
                      <a:r>
                        <a:rPr lang="fi-FI" sz="14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(1)</a:t>
                      </a:r>
                      <a:endParaRPr lang="fi-FI" sz="1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120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fi-FI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 2:</a:t>
                      </a:r>
                      <a:r>
                        <a:rPr lang="fi-FI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  <a:r>
                        <a:rPr lang="fi-FI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Massage</a:t>
                      </a:r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Therapy</a:t>
                      </a:r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5408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i-FI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</a:t>
                      </a:r>
                      <a:r>
                        <a:rPr lang="fi-FI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</a:t>
                      </a:r>
                      <a:r>
                        <a:rPr lang="fi-FI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i-FI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Auckland</a:t>
                      </a:r>
                      <a:endParaRPr lang="fi-FI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i-FI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Wellington</a:t>
                      </a:r>
                    </a:p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</a:p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574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i-FI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</a:t>
                      </a:r>
                      <a:r>
                        <a:rPr lang="fi-FI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4:</a:t>
                      </a:r>
                      <a:endParaRPr lang="fi-FI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</a:t>
                      </a:r>
                    </a:p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</a:t>
                      </a:r>
                      <a:endParaRPr lang="fi-FI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i-FI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00" marR="540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" name="Text Box 1"/>
          <p:cNvSpPr txBox="1"/>
          <p:nvPr/>
        </p:nvSpPr>
        <p:spPr>
          <a:xfrm>
            <a:off x="6121400" y="5788025"/>
            <a:ext cx="2846388" cy="704850"/>
          </a:xfrm>
          <a:prstGeom prst="rect">
            <a:avLst/>
          </a:prstGeom>
          <a:solidFill>
            <a:schemeClr val="lt1"/>
          </a:solidFill>
          <a:ln w="190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Spa, Treatment, Massage, Auckland, Wellington</a:t>
            </a:r>
            <a:endParaRPr lang="fi-FI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601" name="Line 36"/>
          <p:cNvSpPr>
            <a:spLocks noChangeShapeType="1"/>
          </p:cNvSpPr>
          <p:nvPr/>
        </p:nvSpPr>
        <p:spPr bwMode="auto">
          <a:xfrm flipV="1">
            <a:off x="3576638" y="5634038"/>
            <a:ext cx="1135062" cy="2222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2602" name="Line 36"/>
          <p:cNvSpPr>
            <a:spLocks noChangeShapeType="1"/>
          </p:cNvSpPr>
          <p:nvPr/>
        </p:nvSpPr>
        <p:spPr bwMode="auto">
          <a:xfrm flipV="1">
            <a:off x="4714875" y="4616450"/>
            <a:ext cx="1309688" cy="5397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2603" name="TextBox 76"/>
          <p:cNvSpPr txBox="1">
            <a:spLocks noChangeArrowheads="1"/>
          </p:cNvSpPr>
          <p:nvPr/>
        </p:nvSpPr>
        <p:spPr bwMode="auto">
          <a:xfrm>
            <a:off x="6786563" y="5387975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Keywords</a:t>
            </a:r>
            <a:endParaRPr lang="fi-FI" sz="2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04" name="TextBox 79"/>
          <p:cNvSpPr txBox="1">
            <a:spLocks noChangeArrowheads="1"/>
          </p:cNvSpPr>
          <p:nvPr/>
        </p:nvSpPr>
        <p:spPr bwMode="auto">
          <a:xfrm>
            <a:off x="5943600" y="243522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Similarity matrix of lemmas</a:t>
            </a:r>
            <a:endParaRPr lang="fi-FI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05" name="TextBox 83"/>
          <p:cNvSpPr txBox="1">
            <a:spLocks noChangeArrowheads="1"/>
          </p:cNvSpPr>
          <p:nvPr/>
        </p:nvSpPr>
        <p:spPr bwMode="auto">
          <a:xfrm>
            <a:off x="279400" y="3889375"/>
            <a:ext cx="3038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Complete-link clustering  and ranked clusters</a:t>
            </a:r>
            <a:endParaRPr lang="fi-FI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Shape 92"/>
          <p:cNvCxnSpPr>
            <a:stCxn id="44" idx="3"/>
            <a:endCxn id="66" idx="1"/>
          </p:cNvCxnSpPr>
          <p:nvPr/>
        </p:nvCxnSpPr>
        <p:spPr>
          <a:xfrm>
            <a:off x="5708650" y="6138863"/>
            <a:ext cx="412750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hape 97"/>
          <p:cNvCxnSpPr>
            <a:stCxn id="22530" idx="1"/>
            <a:endCxn id="39" idx="0"/>
          </p:cNvCxnSpPr>
          <p:nvPr/>
        </p:nvCxnSpPr>
        <p:spPr>
          <a:xfrm rot="10800000" flipV="1">
            <a:off x="4727575" y="319088"/>
            <a:ext cx="1004888" cy="5365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76225" y="123825"/>
            <a:ext cx="8726488" cy="738188"/>
          </a:xfrm>
        </p:spPr>
        <p:txBody>
          <a:bodyPr/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The effect the clustering</a:t>
            </a:r>
          </a:p>
        </p:txBody>
      </p:sp>
      <p:pic>
        <p:nvPicPr>
          <p:cNvPr id="2457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0911"/>
          <a:stretch>
            <a:fillRect/>
          </a:stretch>
        </p:blipFill>
        <p:spPr bwMode="auto">
          <a:xfrm>
            <a:off x="557213" y="1042988"/>
            <a:ext cx="8029575" cy="569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76225" y="123825"/>
            <a:ext cx="8726488" cy="738188"/>
          </a:xfrm>
        </p:spPr>
        <p:txBody>
          <a:bodyPr/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The effect the clustering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 r="51543"/>
          <a:stretch>
            <a:fillRect/>
          </a:stretch>
        </p:blipFill>
        <p:spPr bwMode="auto">
          <a:xfrm>
            <a:off x="530225" y="889000"/>
            <a:ext cx="8147050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1650" y="2197100"/>
          <a:ext cx="8124825" cy="3201988"/>
        </p:xfrm>
        <a:graphic>
          <a:graphicData uri="http://schemas.openxmlformats.org/drawingml/2006/table">
            <a:tbl>
              <a:tblPr firstRow="1" firstCol="1" bandRow="1"/>
              <a:tblGrid>
                <a:gridCol w="2045623"/>
                <a:gridCol w="1011600"/>
                <a:gridCol w="885600"/>
                <a:gridCol w="1144800"/>
                <a:gridCol w="1010265"/>
                <a:gridCol w="884903"/>
                <a:gridCol w="1142999"/>
              </a:tblGrid>
              <a:tr h="32618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Method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Set 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Set 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Precision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Recall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F-measure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Precision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Recall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F-measure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0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Term</a:t>
                      </a:r>
                      <a:r>
                        <a:rPr lang="en-US" sz="1800" baseline="0" dirty="0" smtClean="0">
                          <a:effectLst/>
                          <a:latin typeface="Times New Roman"/>
                          <a:ea typeface="Times New Roman"/>
                        </a:rPr>
                        <a:t> frequency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/>
                          <a:ea typeface="Times New Roman"/>
                        </a:rPr>
                        <a:t>0.38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/>
                          <a:ea typeface="Times New Roman"/>
                        </a:rPr>
                        <a:t>0.38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/>
                          <a:ea typeface="Times New Roman"/>
                        </a:rPr>
                        <a:t>0.37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/>
                          <a:ea typeface="Times New Roman"/>
                        </a:rPr>
                        <a:t>0.35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/>
                          <a:ea typeface="Times New Roman"/>
                        </a:rPr>
                        <a:t>0.52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/>
                          <a:ea typeface="Times New Roman"/>
                        </a:rPr>
                        <a:t>0.41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68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TextRank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/>
                          <a:ea typeface="Times New Roman"/>
                        </a:rPr>
                        <a:t>0.36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/>
                          <a:ea typeface="Times New Roman"/>
                        </a:rPr>
                        <a:t>0.33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/>
                          <a:ea typeface="Times New Roman"/>
                        </a:rPr>
                        <a:t>0.33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/>
                          <a:ea typeface="Times New Roman"/>
                        </a:rPr>
                        <a:t>0.33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/>
                          <a:ea typeface="Times New Roman"/>
                        </a:rPr>
                        <a:t>0.46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/>
                          <a:ea typeface="Times New Roman"/>
                        </a:rPr>
                        <a:t>0.37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8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ClRank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(average)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0.51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0.38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0.42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0.46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0.52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0.46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32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ClRank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</a:rPr>
                        <a:t>complete)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0.51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0.38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0.42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0.46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0.52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0.47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718" name="Title 1"/>
          <p:cNvSpPr>
            <a:spLocks noGrp="1"/>
          </p:cNvSpPr>
          <p:nvPr>
            <p:ph type="title"/>
          </p:nvPr>
        </p:nvSpPr>
        <p:spPr>
          <a:xfrm>
            <a:off x="341313" y="269875"/>
            <a:ext cx="8728075" cy="1325563"/>
          </a:xfrm>
        </p:spPr>
        <p:txBody>
          <a:bodyPr/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Overall results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 bwMode="auto">
          <a:xfrm>
            <a:off x="206375" y="1730375"/>
            <a:ext cx="8605838" cy="41687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None/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1. Outperforms state-of-the-art</a:t>
            </a: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Improves TextRank from 37% to 47% </a:t>
            </a:r>
          </a:p>
          <a:p>
            <a:pPr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Improves Text frequency  41% to 47%</a:t>
            </a:r>
          </a:p>
          <a:p>
            <a:pPr algn="just">
              <a:buFont typeface="Arial" charset="0"/>
              <a:buNone/>
            </a:pP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2. Distribution of nouns more effective than term frequency. </a:t>
            </a: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41313" y="269875"/>
            <a:ext cx="8728075" cy="1325563"/>
          </a:xfrm>
        </p:spPr>
        <p:txBody>
          <a:bodyPr/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/>
          <a:srcRect t="6425" r="1764" b="3227"/>
          <a:stretch>
            <a:fillRect/>
          </a:stretch>
        </p:blipFill>
        <p:spPr bwMode="auto">
          <a:xfrm>
            <a:off x="4968875" y="4021138"/>
            <a:ext cx="305593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4432300"/>
            <a:ext cx="31273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2745</TotalTime>
  <Words>596</Words>
  <Application>Microsoft Office PowerPoint</Application>
  <PresentationFormat>On-screen Show (4:3)</PresentationFormat>
  <Paragraphs>256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Calibri Light</vt:lpstr>
      <vt:lpstr>Times New Roman</vt:lpstr>
      <vt:lpstr>Office Theme</vt:lpstr>
      <vt:lpstr>ClRank: A method for keyword extraction from web pages using clustering and distributions of nouns</vt:lpstr>
      <vt:lpstr>Problem: not all www pages have keywords</vt:lpstr>
      <vt:lpstr>Overall process</vt:lpstr>
      <vt:lpstr>Overall process</vt:lpstr>
      <vt:lpstr>Overall process</vt:lpstr>
      <vt:lpstr>The effect the clustering</vt:lpstr>
      <vt:lpstr>The effect the clustering</vt:lpstr>
      <vt:lpstr>Overall results </vt:lpstr>
      <vt:lpstr>Conclusions</vt:lpstr>
      <vt:lpstr>Overall process</vt:lpstr>
    </vt:vector>
  </TitlesOfParts>
  <Company>University of Eastern Finland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Najlah Gali</dc:creator>
  <cp:lastModifiedBy>franti</cp:lastModifiedBy>
  <cp:revision>139</cp:revision>
  <dcterms:created xsi:type="dcterms:W3CDTF">2015-03-13T10:03:43Z</dcterms:created>
  <dcterms:modified xsi:type="dcterms:W3CDTF">2016-03-16T10:28:12Z</dcterms:modified>
</cp:coreProperties>
</file>