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65" d="100"/>
          <a:sy n="65" d="100"/>
        </p:scale>
        <p:origin x="66" y="6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DD208-AB76-4EC3-A245-DD62F4A7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D2E0B60-9783-4F8D-9E06-38D2A43A4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48213D-014A-4B0A-8171-C86346B2C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7EA7A-4695-4A30-8966-8A994B993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ED4BFF-8C44-4443-8C30-BC79D03B1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38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87CA7-0158-4C54-9FBE-26FD5EF1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1A5D47-BFF3-4D9B-B97B-3B188A383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BACFE3-E7A2-41E0-AEC5-97316F3CA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3D8361-EDF1-4127-A2C4-B03640A0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F87DF5-B369-4C1E-B799-E9E6C6E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923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7C32495-8968-441C-A25B-824F7C477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885464-CA37-4126-91E5-6A00813F1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38CB20-AF8F-44E9-8EF5-D2C7E075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9A04B5-F2EA-4306-91BA-D9F36B6C5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650BD4-FC0F-4039-9957-4B6C42076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0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84BF-5D0B-4860-8C2F-00BF281B9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3AF1C-92F9-4583-AC5C-9A4E3E4E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383D47-2B98-489F-93A8-A606EA69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863B85-3459-4970-B8A3-3C9DB738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1DB0A6-5174-4918-A94D-7BD997473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72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ED4C0-8651-4F0A-90AB-3C47B33E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760692-77C8-46D8-BFB6-DB405EA94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BAE494-5CEB-4A49-9E2A-60F2A2A8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06B3DB-65B3-4EE8-B0E9-7EF80FAA9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A1D3AE-3266-4E9D-A717-BCB5197E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28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804CF-4154-4E62-AB70-8488A6E4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CAE2D5-C0E6-4E89-9F17-A7E9519BB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B3EF4C-2D5A-4C0B-9C97-78CB7B1F7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6750799-C948-40CB-A48B-16F742EF1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2F82B5-6696-467A-A82A-CBD2F2F7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EB9370-2AED-4EFB-AAD4-F7870C861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2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7BC10-0950-4E04-B913-AE4870BA2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25C108-CE3E-47ED-8BB7-4C786615D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7733872-6430-4172-829C-45329E862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EE9A18B-0D9B-4112-B841-B3FE1B589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5A20032-8D0D-4D1C-87C5-269787656C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85CA4FA-EC25-4C71-9FBE-3EA3DF60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A9C307-F900-4503-82D9-7AD4D27A3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575285-D7E7-4826-B2B9-488B720C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80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E2987-43C4-4125-B7FF-5D77312E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BC8B4-45CF-4003-A101-FE3276ED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B5711E-27E9-4F82-9CF8-B3FD806F0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0C0239-91E7-4970-A73F-4B28440A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93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D9B3B1-E5C6-4D83-8738-41D438A5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B23BC0A-9F77-48D5-8421-C7925422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34DBEF-E5EF-42F1-A134-679479AE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9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CFAAC6-9058-4D7A-9571-FB30B293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8E6A0D-6553-4D41-91B2-0468BAAD1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CF3653-3EBD-42D3-94CA-2A973D09C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18ED59-3EF0-49D3-B394-45C39788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10A2E23-4351-452A-8D10-EEA8ACD0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ED01ED-E4C2-4C65-BC06-36A39F92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811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5370F-E0E4-4B35-966F-047AE783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1515A6E-C165-487A-B52D-52D09A16B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83B915-780B-4861-8B91-18781FE1E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97B43F-5150-481D-98F9-234238E5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BC75DB-6C59-4C3D-B057-369562F52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5AE4AC-2873-4F07-87FC-91E883D6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30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62EB574-BED0-48E0-9457-53DB54E4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F69ACE-4E54-454D-93F8-47B3781CA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8D8B52-A756-4D49-850E-7CD980606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720E-2ABB-48A3-908D-1064122CBA1C}" type="datetimeFigureOut">
              <a:rPr lang="de-DE" smtClean="0"/>
              <a:t>28.11.2018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B5D0E6-3814-4536-BB22-D0869546A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A8A139-4145-4E89-B1CF-9C3B8FD33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0221-29FA-4EF0-AB14-E3038DE5E2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53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A845-2576-48C4-81CC-F813235C6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6129"/>
            <a:ext cx="9144000" cy="2780072"/>
          </a:xfrm>
          <a:solidFill>
            <a:schemeClr val="bg1">
              <a:alpha val="90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effectLst/>
        </p:spPr>
        <p:txBody>
          <a:bodyPr anchor="ctr" anchorCtr="0">
            <a:normAutofit/>
          </a:bodyPr>
          <a:lstStyle/>
          <a:p>
            <a:r>
              <a:rPr lang="de-DE" sz="20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de-DE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Recalculating</a:t>
            </a:r>
            <a:r>
              <a:rPr lang="de-DE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 TSP</a:t>
            </a:r>
            <a:br>
              <a:rPr lang="de-DE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de-DE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de-DE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Hadrien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Devaine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Rieke de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Maeyer</a:t>
            </a:r>
            <a:br>
              <a:rPr lang="de-DE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de-DE" sz="240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E91575A-60A6-40D9-8604-2560785BC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73" y="4073705"/>
            <a:ext cx="2011854" cy="217646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90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8D515C2-AABE-483E-9A9F-B7E2776B37B9}"/>
              </a:ext>
            </a:extLst>
          </p:cNvPr>
          <p:cNvSpPr txBox="1">
            <a:spLocks/>
          </p:cNvSpPr>
          <p:nvPr/>
        </p:nvSpPr>
        <p:spPr>
          <a:xfrm>
            <a:off x="-115529" y="1923078"/>
            <a:ext cx="12307529" cy="465925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DA8A0-227E-4DAA-9313-FF945D2E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19" y="365125"/>
            <a:ext cx="12307529" cy="1325563"/>
          </a:xfr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Find the shortest path between</a:t>
            </a:r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places you want to visit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D3FE30-A1DD-4449-BC68-9E32627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11" y="132735"/>
            <a:ext cx="1440124" cy="155795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4596E95-E597-4106-AE81-145B87D30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35" y="2029704"/>
            <a:ext cx="2497753" cy="44460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D7C92CD-3EC5-4DCD-9A58-4FD58BD099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t="4628" r="4576" b="4827"/>
          <a:stretch/>
        </p:blipFill>
        <p:spPr>
          <a:xfrm>
            <a:off x="1695945" y="2029705"/>
            <a:ext cx="2519418" cy="4446000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A993595-4ACB-4068-BEC3-37331DB1FEB0}"/>
              </a:ext>
            </a:extLst>
          </p:cNvPr>
          <p:cNvGrpSpPr/>
          <p:nvPr/>
        </p:nvGrpSpPr>
        <p:grpSpPr>
          <a:xfrm>
            <a:off x="369794" y="3177847"/>
            <a:ext cx="1210234" cy="338555"/>
            <a:chOff x="1001806" y="3177848"/>
            <a:chExt cx="1210234" cy="338555"/>
          </a:xfrm>
        </p:grpSpPr>
        <p:sp>
          <p:nvSpPr>
            <p:cNvPr id="13" name="Sprechblase: rechteckig mit abgerundeten Ecken 12">
              <a:extLst>
                <a:ext uri="{FF2B5EF4-FFF2-40B4-BE49-F238E27FC236}">
                  <a16:creationId xmlns:a16="http://schemas.microsoft.com/office/drawing/2014/main" id="{36302B30-EE79-4722-B7F2-BA0FA6CB4FA7}"/>
                </a:ext>
              </a:extLst>
            </p:cNvPr>
            <p:cNvSpPr/>
            <p:nvPr/>
          </p:nvSpPr>
          <p:spPr>
            <a:xfrm rot="16200000">
              <a:off x="1437646" y="2742009"/>
              <a:ext cx="338555" cy="1210233"/>
            </a:xfrm>
            <a:prstGeom prst="wedgeRoundRectCallou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DFA53FF-38E5-4982-8B3E-F052E6438DE3}"/>
                </a:ext>
              </a:extLst>
            </p:cNvPr>
            <p:cNvSpPr txBox="1"/>
            <p:nvPr/>
          </p:nvSpPr>
          <p:spPr>
            <a:xfrm>
              <a:off x="1001806" y="3177848"/>
              <a:ext cx="1210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University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D5AB9E4-3D12-4415-8203-1DEE8A095FB4}"/>
              </a:ext>
            </a:extLst>
          </p:cNvPr>
          <p:cNvGrpSpPr/>
          <p:nvPr/>
        </p:nvGrpSpPr>
        <p:grpSpPr>
          <a:xfrm>
            <a:off x="4264586" y="3259721"/>
            <a:ext cx="1210234" cy="338555"/>
            <a:chOff x="4950386" y="6971110"/>
            <a:chExt cx="1210234" cy="338555"/>
          </a:xfrm>
        </p:grpSpPr>
        <p:sp>
          <p:nvSpPr>
            <p:cNvPr id="17" name="Sprechblase: rechteckig mit abgerundeten Ecken 16">
              <a:extLst>
                <a:ext uri="{FF2B5EF4-FFF2-40B4-BE49-F238E27FC236}">
                  <a16:creationId xmlns:a16="http://schemas.microsoft.com/office/drawing/2014/main" id="{6DCFCD73-F3F7-40B2-8CD0-003770892B3F}"/>
                </a:ext>
              </a:extLst>
            </p:cNvPr>
            <p:cNvSpPr/>
            <p:nvPr/>
          </p:nvSpPr>
          <p:spPr>
            <a:xfrm rot="5400000">
              <a:off x="5386226" y="6535271"/>
              <a:ext cx="338555" cy="1210233"/>
            </a:xfrm>
            <a:prstGeom prst="wedgeRoundRectCallout">
              <a:avLst>
                <a:gd name="adj1" fmla="val 36760"/>
                <a:gd name="adj2" fmla="val 63056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BA3A97C-A904-48CE-97AD-3E07BA816F61}"/>
                </a:ext>
              </a:extLst>
            </p:cNvPr>
            <p:cNvSpPr txBox="1"/>
            <p:nvPr/>
          </p:nvSpPr>
          <p:spPr>
            <a:xfrm>
              <a:off x="4950386" y="6971110"/>
              <a:ext cx="12102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Library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31EBB1-A64A-4BB8-9D38-1BC533E584AA}"/>
              </a:ext>
            </a:extLst>
          </p:cNvPr>
          <p:cNvGrpSpPr/>
          <p:nvPr/>
        </p:nvGrpSpPr>
        <p:grpSpPr>
          <a:xfrm>
            <a:off x="4326892" y="3667930"/>
            <a:ext cx="1452655" cy="584775"/>
            <a:chOff x="4950386" y="6971110"/>
            <a:chExt cx="1210234" cy="584775"/>
          </a:xfrm>
        </p:grpSpPr>
        <p:sp>
          <p:nvSpPr>
            <p:cNvPr id="22" name="Sprechblase: rechteckig mit abgerundeten Ecken 21">
              <a:extLst>
                <a:ext uri="{FF2B5EF4-FFF2-40B4-BE49-F238E27FC236}">
                  <a16:creationId xmlns:a16="http://schemas.microsoft.com/office/drawing/2014/main" id="{A9FBF19D-C7D6-46F3-8DF1-C8DB05839BE3}"/>
                </a:ext>
              </a:extLst>
            </p:cNvPr>
            <p:cNvSpPr/>
            <p:nvPr/>
          </p:nvSpPr>
          <p:spPr>
            <a:xfrm rot="5400000">
              <a:off x="5386226" y="6535271"/>
              <a:ext cx="338555" cy="1210233"/>
            </a:xfrm>
            <a:prstGeom prst="wedgeRoundRectCallout">
              <a:avLst>
                <a:gd name="adj1" fmla="val -36720"/>
                <a:gd name="adj2" fmla="val 64167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240F6823-A1C3-47C2-86E4-7E14248B64C6}"/>
                </a:ext>
              </a:extLst>
            </p:cNvPr>
            <p:cNvSpPr txBox="1"/>
            <p:nvPr/>
          </p:nvSpPr>
          <p:spPr>
            <a:xfrm>
              <a:off x="4950386" y="6971110"/>
              <a:ext cx="121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Science Park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119AD13-2740-4F42-924C-97B260F89CD3}"/>
              </a:ext>
            </a:extLst>
          </p:cNvPr>
          <p:cNvGrpSpPr/>
          <p:nvPr/>
        </p:nvGrpSpPr>
        <p:grpSpPr>
          <a:xfrm>
            <a:off x="58270" y="3667929"/>
            <a:ext cx="1521758" cy="584775"/>
            <a:chOff x="1001806" y="3177848"/>
            <a:chExt cx="1210234" cy="584775"/>
          </a:xfrm>
        </p:grpSpPr>
        <p:sp>
          <p:nvSpPr>
            <p:cNvPr id="25" name="Sprechblase: rechteckig mit abgerundeten Ecken 24">
              <a:extLst>
                <a:ext uri="{FF2B5EF4-FFF2-40B4-BE49-F238E27FC236}">
                  <a16:creationId xmlns:a16="http://schemas.microsoft.com/office/drawing/2014/main" id="{E4AFF488-6CBD-43B5-8F2F-3D93613B6E60}"/>
                </a:ext>
              </a:extLst>
            </p:cNvPr>
            <p:cNvSpPr/>
            <p:nvPr/>
          </p:nvSpPr>
          <p:spPr>
            <a:xfrm rot="16200000">
              <a:off x="1437646" y="2742009"/>
              <a:ext cx="338555" cy="1210233"/>
            </a:xfrm>
            <a:prstGeom prst="wedgeRoundRectCallout">
              <a:avLst>
                <a:gd name="adj1" fmla="val -32749"/>
                <a:gd name="adj2" fmla="val 62500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F09981FC-73B0-4E15-A81B-EA4391480162}"/>
                </a:ext>
              </a:extLst>
            </p:cNvPr>
            <p:cNvSpPr txBox="1"/>
            <p:nvPr/>
          </p:nvSpPr>
          <p:spPr>
            <a:xfrm>
              <a:off x="1001806" y="3177848"/>
              <a:ext cx="121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Joensuu Areena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7467EEA-5D67-471F-9EB0-92D64E21E75E}"/>
              </a:ext>
            </a:extLst>
          </p:cNvPr>
          <p:cNvGrpSpPr/>
          <p:nvPr/>
        </p:nvGrpSpPr>
        <p:grpSpPr>
          <a:xfrm>
            <a:off x="216767" y="4062188"/>
            <a:ext cx="1363260" cy="584775"/>
            <a:chOff x="763052" y="-121197"/>
            <a:chExt cx="1210235" cy="584775"/>
          </a:xfrm>
        </p:grpSpPr>
        <p:sp>
          <p:nvSpPr>
            <p:cNvPr id="28" name="Sprechblase: rechteckig mit abgerundeten Ecken 27">
              <a:extLst>
                <a:ext uri="{FF2B5EF4-FFF2-40B4-BE49-F238E27FC236}">
                  <a16:creationId xmlns:a16="http://schemas.microsoft.com/office/drawing/2014/main" id="{2748E775-28D9-48FD-BA63-1E20FBB310AB}"/>
                </a:ext>
              </a:extLst>
            </p:cNvPr>
            <p:cNvSpPr/>
            <p:nvPr/>
          </p:nvSpPr>
          <p:spPr>
            <a:xfrm rot="16200000">
              <a:off x="1198893" y="-549628"/>
              <a:ext cx="338555" cy="1210233"/>
            </a:xfrm>
            <a:prstGeom prst="wedgeRoundRectCallout">
              <a:avLst>
                <a:gd name="adj1" fmla="val 34774"/>
                <a:gd name="adj2" fmla="val 63486"/>
                <a:gd name="adj3" fmla="val 16667"/>
              </a:avLst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D4F9594A-EB5A-4610-BD14-B941CEB25949}"/>
                </a:ext>
              </a:extLst>
            </p:cNvPr>
            <p:cNvSpPr txBox="1"/>
            <p:nvPr/>
          </p:nvSpPr>
          <p:spPr>
            <a:xfrm>
              <a:off x="763052" y="-121197"/>
              <a:ext cx="121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solidFill>
                    <a:schemeClr val="bg1"/>
                  </a:solidFill>
                </a:rPr>
                <a:t>Supermarket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8D3436BF-4EB8-464D-837F-0991288DB050}"/>
              </a:ext>
            </a:extLst>
          </p:cNvPr>
          <p:cNvGrpSpPr/>
          <p:nvPr/>
        </p:nvGrpSpPr>
        <p:grpSpPr>
          <a:xfrm>
            <a:off x="6187552" y="3667929"/>
            <a:ext cx="1602851" cy="890886"/>
            <a:chOff x="6095999" y="3728903"/>
            <a:chExt cx="1602851" cy="890886"/>
          </a:xfrm>
        </p:grpSpPr>
        <p:sp>
          <p:nvSpPr>
            <p:cNvPr id="32" name="Pfeil: nach rechts 31">
              <a:extLst>
                <a:ext uri="{FF2B5EF4-FFF2-40B4-BE49-F238E27FC236}">
                  <a16:creationId xmlns:a16="http://schemas.microsoft.com/office/drawing/2014/main" id="{C928A4E1-5094-4847-8472-4ECB32301770}"/>
                </a:ext>
              </a:extLst>
            </p:cNvPr>
            <p:cNvSpPr/>
            <p:nvPr/>
          </p:nvSpPr>
          <p:spPr>
            <a:xfrm>
              <a:off x="6095999" y="3728903"/>
              <a:ext cx="1602851" cy="890886"/>
            </a:xfrm>
            <a:prstGeom prst="rightArrow">
              <a:avLst>
                <a:gd name="adj1" fmla="val 50000"/>
                <a:gd name="adj2" fmla="val 67948"/>
              </a:avLst>
            </a:prstGeom>
            <a:solidFill>
              <a:schemeClr val="accent1">
                <a:lumMod val="50000"/>
              </a:schemeClr>
            </a:solidFill>
            <a:ln w="22225">
              <a:noFill/>
            </a:ln>
            <a:effectLst>
              <a:glow>
                <a:schemeClr val="accent1">
                  <a:lumMod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1" name="Pfeil: nach rechts 30">
              <a:extLst>
                <a:ext uri="{FF2B5EF4-FFF2-40B4-BE49-F238E27FC236}">
                  <a16:creationId xmlns:a16="http://schemas.microsoft.com/office/drawing/2014/main" id="{D861B103-C3DE-4F96-A23A-66DC4256EF3F}"/>
                </a:ext>
              </a:extLst>
            </p:cNvPr>
            <p:cNvSpPr/>
            <p:nvPr/>
          </p:nvSpPr>
          <p:spPr>
            <a:xfrm>
              <a:off x="6152029" y="3837206"/>
              <a:ext cx="1452655" cy="674281"/>
            </a:xfrm>
            <a:prstGeom prst="rightArrow">
              <a:avLst>
                <a:gd name="adj1" fmla="val 50000"/>
                <a:gd name="adj2" fmla="val 67948"/>
              </a:avLst>
            </a:prstGeom>
            <a:solidFill>
              <a:schemeClr val="accent1">
                <a:lumMod val="50000"/>
              </a:schemeClr>
            </a:solidFill>
            <a:ln w="22225">
              <a:solidFill>
                <a:schemeClr val="bg1"/>
              </a:solidFill>
            </a:ln>
            <a:effectLst>
              <a:glow>
                <a:schemeClr val="accent1">
                  <a:lumMod val="5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10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8D515C2-AABE-483E-9A9F-B7E2776B37B9}"/>
              </a:ext>
            </a:extLst>
          </p:cNvPr>
          <p:cNvSpPr txBox="1">
            <a:spLocks/>
          </p:cNvSpPr>
          <p:nvPr/>
        </p:nvSpPr>
        <p:spPr>
          <a:xfrm>
            <a:off x="-115529" y="1923078"/>
            <a:ext cx="12371439" cy="465925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DA8A0-227E-4DAA-9313-FF945D2E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19" y="365125"/>
            <a:ext cx="12307529" cy="1325563"/>
          </a:xfr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Features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D3FE30-A1DD-4449-BC68-9E32627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11" y="132735"/>
            <a:ext cx="1440124" cy="155795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59640B8-4FEB-464C-992D-F30A134052DD}"/>
              </a:ext>
            </a:extLst>
          </p:cNvPr>
          <p:cNvGrpSpPr>
            <a:grpSpLocks noChangeAspect="1"/>
          </p:cNvGrpSpPr>
          <p:nvPr/>
        </p:nvGrpSpPr>
        <p:grpSpPr>
          <a:xfrm>
            <a:off x="9240168" y="2459126"/>
            <a:ext cx="2383978" cy="3276529"/>
            <a:chOff x="9002977" y="2285902"/>
            <a:chExt cx="1800000" cy="2473913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8EA0435A-8C53-4AA8-89E2-97AFFF9773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7" t="5428" r="12308" b="8266"/>
            <a:stretch/>
          </p:blipFill>
          <p:spPr>
            <a:xfrm>
              <a:off x="9002977" y="2285902"/>
              <a:ext cx="1800000" cy="1800000"/>
            </a:xfrm>
            <a:prstGeom prst="rect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2DC2A2C-C6A0-4E1D-B7E5-C6E012567E6A}"/>
                </a:ext>
              </a:extLst>
            </p:cNvPr>
            <p:cNvSpPr txBox="1"/>
            <p:nvPr/>
          </p:nvSpPr>
          <p:spPr>
            <a:xfrm>
              <a:off x="9002977" y="4085902"/>
              <a:ext cx="1800000" cy="673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Colouring of the </a:t>
              </a:r>
            </a:p>
            <a:p>
              <a:pPr algn="ctr"/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user’s path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12D48F7C-99AA-4FDB-9587-6732F419C4E9}"/>
              </a:ext>
            </a:extLst>
          </p:cNvPr>
          <p:cNvGrpSpPr>
            <a:grpSpLocks noChangeAspect="1"/>
          </p:cNvGrpSpPr>
          <p:nvPr/>
        </p:nvGrpSpPr>
        <p:grpSpPr>
          <a:xfrm>
            <a:off x="567854" y="2459126"/>
            <a:ext cx="5047641" cy="3276529"/>
            <a:chOff x="6126859" y="2273948"/>
            <a:chExt cx="3813773" cy="2473913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AD2524D-EDCF-4B5E-B82D-28EB16072036}"/>
                </a:ext>
              </a:extLst>
            </p:cNvPr>
            <p:cNvGrpSpPr/>
            <p:nvPr/>
          </p:nvGrpSpPr>
          <p:grpSpPr>
            <a:xfrm>
              <a:off x="6126859" y="2273948"/>
              <a:ext cx="3813773" cy="2473913"/>
              <a:chOff x="6126859" y="2273948"/>
              <a:chExt cx="3813773" cy="2473913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70368F5B-0C8D-4CDE-A36B-1213A5374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76" b="38219"/>
              <a:stretch/>
            </p:blipFill>
            <p:spPr>
              <a:xfrm>
                <a:off x="6126859" y="2273948"/>
                <a:ext cx="1900800" cy="1800001"/>
              </a:xfrm>
              <a:prstGeom prst="rect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EB3C957D-2ED7-4440-95A2-7734D4E5B5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62" b="38367"/>
              <a:stretch/>
            </p:blipFill>
            <p:spPr>
              <a:xfrm>
                <a:off x="8041522" y="2273948"/>
                <a:ext cx="1899110" cy="1800000"/>
              </a:xfrm>
              <a:prstGeom prst="rect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</p:pic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CCB77B93-185B-490A-9AD9-4B6B26EE7FBF}"/>
                  </a:ext>
                </a:extLst>
              </p:cNvPr>
              <p:cNvSpPr txBox="1"/>
              <p:nvPr/>
            </p:nvSpPr>
            <p:spPr>
              <a:xfrm>
                <a:off x="6126859" y="4073948"/>
                <a:ext cx="3813773" cy="67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en-GB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GB" sz="2000" dirty="0">
                    <a:solidFill>
                      <a:schemeClr val="accent1">
                        <a:lumMod val="50000"/>
                      </a:schemeClr>
                    </a:solidFill>
                  </a:rPr>
                  <a:t>Different possibilities </a:t>
                </a:r>
              </a:p>
              <a:p>
                <a:pPr algn="ctr"/>
                <a:r>
                  <a:rPr lang="en-GB" sz="2000" dirty="0">
                    <a:solidFill>
                      <a:schemeClr val="accent1">
                        <a:lumMod val="50000"/>
                      </a:schemeClr>
                    </a:solidFill>
                  </a:rPr>
                  <a:t>to enter and search addresses</a:t>
                </a:r>
              </a:p>
            </p:txBody>
          </p:sp>
        </p:grp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35556FF7-D2EA-4A90-A16B-69A401BAED1D}"/>
                </a:ext>
              </a:extLst>
            </p:cNvPr>
            <p:cNvSpPr/>
            <p:nvPr/>
          </p:nvSpPr>
          <p:spPr>
            <a:xfrm>
              <a:off x="6144568" y="2538588"/>
              <a:ext cx="694546" cy="17446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77290E1D-A63F-4918-B781-DBFB2D42F6C5}"/>
                </a:ext>
              </a:extLst>
            </p:cNvPr>
            <p:cNvSpPr/>
            <p:nvPr/>
          </p:nvSpPr>
          <p:spPr>
            <a:xfrm>
              <a:off x="6261799" y="2296255"/>
              <a:ext cx="694546" cy="1497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52F0E381-BDE7-4D73-9565-E9073A513116}"/>
                </a:ext>
              </a:extLst>
            </p:cNvPr>
            <p:cNvSpPr/>
            <p:nvPr/>
          </p:nvSpPr>
          <p:spPr>
            <a:xfrm>
              <a:off x="9107158" y="2298007"/>
              <a:ext cx="694546" cy="149759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5E5574C-2560-401C-A929-EE418D5C9168}"/>
                </a:ext>
              </a:extLst>
            </p:cNvPr>
            <p:cNvSpPr/>
            <p:nvPr/>
          </p:nvSpPr>
          <p:spPr>
            <a:xfrm>
              <a:off x="8556171" y="3712866"/>
              <a:ext cx="226087" cy="22608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273B7AF9-AA8B-4D02-BB38-517C3E9B6539}"/>
                </a:ext>
              </a:extLst>
            </p:cNvPr>
            <p:cNvSpPr/>
            <p:nvPr/>
          </p:nvSpPr>
          <p:spPr>
            <a:xfrm>
              <a:off x="9688660" y="2512777"/>
              <a:ext cx="226087" cy="226087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621AAF3-2544-4DCB-914B-A007E9AD360E}"/>
              </a:ext>
            </a:extLst>
          </p:cNvPr>
          <p:cNvGrpSpPr>
            <a:grpSpLocks noChangeAspect="1"/>
          </p:cNvGrpSpPr>
          <p:nvPr/>
        </p:nvGrpSpPr>
        <p:grpSpPr>
          <a:xfrm>
            <a:off x="6218226" y="2455722"/>
            <a:ext cx="2419210" cy="3707416"/>
            <a:chOff x="3292298" y="2273948"/>
            <a:chExt cx="1826601" cy="2799249"/>
          </a:xfrm>
        </p:grpSpPr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66890876-7767-4890-B804-3B9783F1BE95}"/>
                </a:ext>
              </a:extLst>
            </p:cNvPr>
            <p:cNvGrpSpPr/>
            <p:nvPr/>
          </p:nvGrpSpPr>
          <p:grpSpPr>
            <a:xfrm>
              <a:off x="3292299" y="2273948"/>
              <a:ext cx="1812738" cy="1800000"/>
              <a:chOff x="3292299" y="2273948"/>
              <a:chExt cx="1812738" cy="1800000"/>
            </a:xfrm>
          </p:grpSpPr>
          <p:pic>
            <p:nvPicPr>
              <p:cNvPr id="29" name="Grafik 28">
                <a:extLst>
                  <a:ext uri="{FF2B5EF4-FFF2-40B4-BE49-F238E27FC236}">
                    <a16:creationId xmlns:a16="http://schemas.microsoft.com/office/drawing/2014/main" id="{AED2583F-5500-4353-ABAB-0BB850B498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224" b="3580"/>
              <a:stretch/>
            </p:blipFill>
            <p:spPr>
              <a:xfrm>
                <a:off x="3306162" y="2273948"/>
                <a:ext cx="1798875" cy="1800000"/>
              </a:xfrm>
              <a:prstGeom prst="rect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</p:pic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0EBA8230-04C8-4054-B8E6-B52502065DD0}"/>
                  </a:ext>
                </a:extLst>
              </p:cNvPr>
              <p:cNvSpPr/>
              <p:nvPr/>
            </p:nvSpPr>
            <p:spPr>
              <a:xfrm>
                <a:off x="3292299" y="3548487"/>
                <a:ext cx="615800" cy="22437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6C3F8C6C-989F-43C8-8B0C-C4458FDD6FB0}"/>
                  </a:ext>
                </a:extLst>
              </p:cNvPr>
              <p:cNvSpPr/>
              <p:nvPr/>
            </p:nvSpPr>
            <p:spPr>
              <a:xfrm>
                <a:off x="3306162" y="3805133"/>
                <a:ext cx="803738" cy="22437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55BFA9D7-034D-4A6C-B7E1-E37CE7D9619A}"/>
                  </a:ext>
                </a:extLst>
              </p:cNvPr>
              <p:cNvSpPr/>
              <p:nvPr/>
            </p:nvSpPr>
            <p:spPr>
              <a:xfrm>
                <a:off x="4287218" y="3805133"/>
                <a:ext cx="803738" cy="224374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6E3763DD-4262-49F3-A4AB-1A22719FF4F6}"/>
                  </a:ext>
                </a:extLst>
              </p:cNvPr>
              <p:cNvSpPr/>
              <p:nvPr/>
            </p:nvSpPr>
            <p:spPr>
              <a:xfrm>
                <a:off x="3696020" y="2505191"/>
                <a:ext cx="178270" cy="17827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E08DC39C-ADFC-43C2-84E8-B2033B87B9E2}"/>
                  </a:ext>
                </a:extLst>
              </p:cNvPr>
              <p:cNvSpPr/>
              <p:nvPr/>
            </p:nvSpPr>
            <p:spPr>
              <a:xfrm>
                <a:off x="4052816" y="3429000"/>
                <a:ext cx="178270" cy="17827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513475C3-5B17-403F-95E2-E60410A0ADFB}"/>
                  </a:ext>
                </a:extLst>
              </p:cNvPr>
              <p:cNvSpPr/>
              <p:nvPr/>
            </p:nvSpPr>
            <p:spPr>
              <a:xfrm>
                <a:off x="4844062" y="3049025"/>
                <a:ext cx="178270" cy="274278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6A9A329-2166-43D0-A0D6-E4771F66182D}"/>
                </a:ext>
              </a:extLst>
            </p:cNvPr>
            <p:cNvSpPr txBox="1"/>
            <p:nvPr/>
          </p:nvSpPr>
          <p:spPr>
            <a:xfrm>
              <a:off x="3292298" y="4073947"/>
              <a:ext cx="1826601" cy="999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</a:p>
            <a:p>
              <a:pPr algn="ctr"/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Recalculating the TSP in case of mistakes</a:t>
              </a:r>
            </a:p>
            <a:p>
              <a:pPr algn="ctr"/>
              <a:endParaRPr lang="en-GB" sz="10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algn="ctr"/>
              <a:r>
                <a:rPr lang="en-GB" sz="2000" dirty="0">
                  <a:solidFill>
                    <a:schemeClr val="accent1">
                      <a:lumMod val="50000"/>
                    </a:schemeClr>
                  </a:solidFill>
                </a:rPr>
                <a:t>Statistics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5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8D515C2-AABE-483E-9A9F-B7E2776B37B9}"/>
              </a:ext>
            </a:extLst>
          </p:cNvPr>
          <p:cNvSpPr txBox="1">
            <a:spLocks/>
          </p:cNvSpPr>
          <p:nvPr/>
        </p:nvSpPr>
        <p:spPr>
          <a:xfrm>
            <a:off x="-89720" y="1923078"/>
            <a:ext cx="12371439" cy="4659257"/>
          </a:xfrm>
          <a:prstGeom prst="rect">
            <a:avLst/>
          </a:prstGeo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62DA8A0-227E-4DAA-9313-FF945D2EB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1619" y="365125"/>
            <a:ext cx="12307529" cy="1325563"/>
          </a:xfrm>
          <a:solidFill>
            <a:schemeClr val="bg1">
              <a:alpha val="9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we learned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1D3FE30-A1DD-4449-BC68-9E32627E6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11" y="132735"/>
            <a:ext cx="1440124" cy="155795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CC394D0-7F75-412E-9061-C1ED6546DA1A}"/>
              </a:ext>
            </a:extLst>
          </p:cNvPr>
          <p:cNvSpPr txBox="1"/>
          <p:nvPr/>
        </p:nvSpPr>
        <p:spPr>
          <a:xfrm>
            <a:off x="951268" y="2698434"/>
            <a:ext cx="66441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Languages: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HTML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JavaScript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CSS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How to call an API, especially Google Maps APIs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50000"/>
                  </a:schemeClr>
                </a:solidFill>
              </a:rPr>
              <a:t>Usability: some details can have a big impact</a:t>
            </a:r>
          </a:p>
        </p:txBody>
      </p:sp>
    </p:spTree>
    <p:extLst>
      <p:ext uri="{BB962C8B-B14F-4D97-AF65-F5344CB8AC3E}">
        <p14:creationId xmlns:p14="http://schemas.microsoft.com/office/powerpoint/2010/main" val="4275871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  Recalculating TSP     Hadrien Devaine, Rieke de Maeyer  </vt:lpstr>
      <vt:lpstr>Find the shortest path between places you want to visit</vt:lpstr>
      <vt:lpstr>Features</vt:lpstr>
      <vt:lpstr>What we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Recalculating TSP     Hadrien Devaine, Rieke de Maeyer</dc:title>
  <dc:creator>Rieke</dc:creator>
  <cp:lastModifiedBy>Rieke</cp:lastModifiedBy>
  <cp:revision>23</cp:revision>
  <dcterms:created xsi:type="dcterms:W3CDTF">2018-11-27T20:30:28Z</dcterms:created>
  <dcterms:modified xsi:type="dcterms:W3CDTF">2018-11-28T22:02:38Z</dcterms:modified>
</cp:coreProperties>
</file>